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77" r:id="rId4"/>
    <p:sldId id="274" r:id="rId5"/>
    <p:sldId id="257" r:id="rId6"/>
    <p:sldId id="262" r:id="rId7"/>
    <p:sldId id="284" r:id="rId8"/>
    <p:sldId id="271" r:id="rId9"/>
    <p:sldId id="264" r:id="rId10"/>
    <p:sldId id="278" r:id="rId11"/>
    <p:sldId id="280" r:id="rId12"/>
    <p:sldId id="279" r:id="rId13"/>
    <p:sldId id="270" r:id="rId14"/>
    <p:sldId id="282" r:id="rId15"/>
    <p:sldId id="267" r:id="rId16"/>
    <p:sldId id="275" r:id="rId17"/>
    <p:sldId id="285" r:id="rId18"/>
    <p:sldId id="286" r:id="rId19"/>
    <p:sldId id="289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81BC"/>
    <a:srgbClr val="BC4E4C"/>
    <a:srgbClr val="99B958"/>
    <a:srgbClr val="F39344"/>
    <a:srgbClr val="009242"/>
    <a:srgbClr val="2940B5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37" d="100"/>
          <a:sy n="37" d="100"/>
        </p:scale>
        <p:origin x="-72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UserLA7046\AppData\Local\Microsoft\Windows\INetCache\Content.Outlook\B3RXSK9K\report_20191121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UserLA7046\AppData\Local\Microsoft\Windows\INetCache\Content.Outlook\B3RXSK9K\report_20191121.xlsb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16407842997882E-2"/>
          <c:y val="0.33574375656608801"/>
          <c:w val="0.85597637491495471"/>
          <c:h val="0.59992027171524143"/>
        </c:manualLayout>
      </c:layout>
      <c:lineChart>
        <c:grouping val="standard"/>
        <c:varyColors val="0"/>
        <c:ser>
          <c:idx val="0"/>
          <c:order val="0"/>
          <c:tx>
            <c:strRef>
              <c:f>Charts!$B$68</c:f>
              <c:strCache>
                <c:ptCount val="1"/>
                <c:pt idx="0">
                  <c:v>Μερίδιο ΑΠΕ στην Ακαθάριστη Τελική Κατανάλωση Ενέργειας [%]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Charts!$D$2:$H$2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cat>
          <c:val>
            <c:numRef>
              <c:f>Charts!$D$68:$H$68</c:f>
              <c:numCache>
                <c:formatCode>0%</c:formatCode>
                <c:ptCount val="5"/>
                <c:pt idx="0" formatCode="0.0%">
                  <c:v>0.19687912114442843</c:v>
                </c:pt>
                <c:pt idx="1">
                  <c:v>0.23398358622003992</c:v>
                </c:pt>
                <c:pt idx="2">
                  <c:v>0.27107805839711419</c:v>
                </c:pt>
                <c:pt idx="3" formatCode="0.0%">
                  <c:v>0.29640206451108092</c:v>
                </c:pt>
                <c:pt idx="4">
                  <c:v>0.34931646527507698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249-4194-8166-9A125FCD2C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140477184"/>
        <c:axId val="140478720"/>
      </c:lineChart>
      <c:catAx>
        <c:axId val="140477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0478720"/>
        <c:crosses val="autoZero"/>
        <c:auto val="1"/>
        <c:lblAlgn val="ctr"/>
        <c:lblOffset val="100"/>
        <c:noMultiLvlLbl val="0"/>
      </c:catAx>
      <c:valAx>
        <c:axId val="14047872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40477184"/>
        <c:crosses val="autoZero"/>
        <c:crossBetween val="between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44854250531894E-2"/>
          <c:y val="7.4233842448898468E-2"/>
          <c:w val="0.91410281579051422"/>
          <c:h val="0.7476049356737452"/>
        </c:manualLayout>
      </c:layout>
      <c:lineChart>
        <c:grouping val="standard"/>
        <c:varyColors val="0"/>
        <c:ser>
          <c:idx val="0"/>
          <c:order val="0"/>
          <c:tx>
            <c:strRef>
              <c:f>Charts!$B$70</c:f>
              <c:strCache>
                <c:ptCount val="1"/>
                <c:pt idx="0">
                  <c:v>Μερίδιο ΑΠΕ στην Ακαθάριστη Κατανάλωση Ηλεκτρισμού [%]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6"/>
              </a:outerShdw>
            </a:effectLst>
          </c:spPr>
          <c:marker>
            <c:symbol val="none"/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Charts!$D$2:$H$2</c:f>
              <c:numCache>
                <c:formatCode>General</c:formatCode>
                <c:ptCount val="5"/>
                <c:pt idx="0">
                  <c:v>2020</c:v>
                </c:pt>
                <c:pt idx="1">
                  <c:v>2022</c:v>
                </c:pt>
                <c:pt idx="2">
                  <c:v>2025</c:v>
                </c:pt>
                <c:pt idx="3">
                  <c:v>2027</c:v>
                </c:pt>
                <c:pt idx="4">
                  <c:v>2030</c:v>
                </c:pt>
              </c:numCache>
            </c:numRef>
          </c:cat>
          <c:val>
            <c:numRef>
              <c:f>Charts!$D$70:$H$70</c:f>
              <c:numCache>
                <c:formatCode>0%</c:formatCode>
                <c:ptCount val="5"/>
                <c:pt idx="0" formatCode="0.0%">
                  <c:v>0.2922448264915527</c:v>
                </c:pt>
                <c:pt idx="1">
                  <c:v>0.38608333730210831</c:v>
                </c:pt>
                <c:pt idx="2">
                  <c:v>0.46792693452228856</c:v>
                </c:pt>
                <c:pt idx="3">
                  <c:v>0.52865298290031226</c:v>
                </c:pt>
                <c:pt idx="4">
                  <c:v>0.60933940868241976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5A7-40D3-B793-720604DEBE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marker val="1"/>
        <c:smooth val="0"/>
        <c:axId val="142940800"/>
        <c:axId val="142942592"/>
      </c:lineChart>
      <c:catAx>
        <c:axId val="142940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942592"/>
        <c:crosses val="autoZero"/>
        <c:auto val="1"/>
        <c:lblAlgn val="ctr"/>
        <c:lblOffset val="100"/>
        <c:noMultiLvlLbl val="0"/>
      </c:catAx>
      <c:valAx>
        <c:axId val="14294259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42940800"/>
        <c:crosses val="autoZero"/>
        <c:crossBetween val="between"/>
        <c:majorUnit val="0.15000000000000002"/>
        <c:minorUnit val="5.000000000000001E-2"/>
      </c:valAx>
      <c:spPr>
        <a:solidFill>
          <a:srgbClr val="002060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 sz="20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RES in Operation 2019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0A-49CD-BD80-CAA458F53A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0EF-456A-A12D-B780DF5639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0EF-456A-A12D-B780DF5639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0EF-456A-A12D-B780DF5639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Wind Parks</c:v>
                </c:pt>
                <c:pt idx="1">
                  <c:v>PV</c:v>
                </c:pt>
                <c:pt idx="2">
                  <c:v>SHPP</c:v>
                </c:pt>
                <c:pt idx="3">
                  <c:v>BIOMASS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0.51600000000000001</c:v>
                </c:pt>
                <c:pt idx="1">
                  <c:v>0.43</c:v>
                </c:pt>
                <c:pt idx="2" formatCode="0.00%">
                  <c:v>3.8899999999999997E-2</c:v>
                </c:pt>
                <c:pt idx="3" formatCode="0.00%">
                  <c:v>1.3599999999999999E-2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0A-49CD-BD80-CAA458F53A4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0206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61C29-D187-4237-A973-7B05339A0F29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7A6BE8-D2EB-458B-9603-994C52421C2F}">
      <dgm:prSet phldrT="[Text]"/>
      <dgm:spPr/>
      <dgm:t>
        <a:bodyPr/>
        <a:lstStyle/>
        <a:p>
          <a:r>
            <a:rPr lang="en-US" b="1" dirty="0" smtClean="0">
              <a:solidFill>
                <a:schemeClr val="accent1"/>
              </a:solidFill>
            </a:rPr>
            <a:t>RES generation: from 28.9% to 38.5%</a:t>
          </a:r>
          <a:endParaRPr lang="en-US" b="1" dirty="0">
            <a:solidFill>
              <a:schemeClr val="accent1"/>
            </a:solidFill>
          </a:endParaRPr>
        </a:p>
      </dgm:t>
    </dgm:pt>
    <dgm:pt modelId="{36378C80-3CC9-444F-B020-E95FB848811F}" type="parTrans" cxnId="{A9D32019-46FD-49DA-BAD8-E47A99F35729}">
      <dgm:prSet/>
      <dgm:spPr/>
      <dgm:t>
        <a:bodyPr/>
        <a:lstStyle/>
        <a:p>
          <a:endParaRPr lang="en-US" b="1"/>
        </a:p>
      </dgm:t>
    </dgm:pt>
    <dgm:pt modelId="{6D5D7832-4FDA-4BF8-AA4E-4910220D303F}" type="sibTrans" cxnId="{A9D32019-46FD-49DA-BAD8-E47A99F35729}">
      <dgm:prSet/>
      <dgm:spPr/>
      <dgm:t>
        <a:bodyPr/>
        <a:lstStyle/>
        <a:p>
          <a:endParaRPr lang="en-US" b="1"/>
        </a:p>
      </dgm:t>
    </dgm:pt>
    <dgm:pt modelId="{6A8E75AC-1072-4386-8F45-BAAF5AED54DB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Lignite generation: from 26.3% to 3.5%</a:t>
          </a:r>
          <a:endParaRPr lang="en-US" b="1" dirty="0">
            <a:solidFill>
              <a:srgbClr val="FF0000"/>
            </a:solidFill>
          </a:endParaRPr>
        </a:p>
      </dgm:t>
    </dgm:pt>
    <dgm:pt modelId="{793FE3AE-F2A2-4598-8FFA-1ABB2A802566}" type="parTrans" cxnId="{219614BA-2819-4E62-9B0E-36AFC9F9518C}">
      <dgm:prSet/>
      <dgm:spPr/>
      <dgm:t>
        <a:bodyPr/>
        <a:lstStyle/>
        <a:p>
          <a:endParaRPr lang="en-US" b="1"/>
        </a:p>
      </dgm:t>
    </dgm:pt>
    <dgm:pt modelId="{8369AB2F-1A4F-464B-98A8-EB82EA66EC1B}" type="sibTrans" cxnId="{219614BA-2819-4E62-9B0E-36AFC9F9518C}">
      <dgm:prSet/>
      <dgm:spPr/>
      <dgm:t>
        <a:bodyPr/>
        <a:lstStyle/>
        <a:p>
          <a:endParaRPr lang="en-US" b="1"/>
        </a:p>
      </dgm:t>
    </dgm:pt>
    <dgm:pt modelId="{EA1EECB9-21FC-45EA-AA67-AF2D9DA3BFAD}" type="pres">
      <dgm:prSet presAssocID="{08C61C29-D187-4237-A973-7B05339A0F2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D5B920-A584-4B86-937D-283CC70C56D9}" type="pres">
      <dgm:prSet presAssocID="{A17A6BE8-D2EB-458B-9603-994C52421C2F}" presName="upArrow" presStyleLbl="node1" presStyleIdx="0" presStyleCnt="2"/>
      <dgm:spPr/>
    </dgm:pt>
    <dgm:pt modelId="{2ED88143-A064-43FD-86EF-2681E8023A09}" type="pres">
      <dgm:prSet presAssocID="{A17A6BE8-D2EB-458B-9603-994C52421C2F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18759-FB13-4D07-8EEA-18181CAA84A9}" type="pres">
      <dgm:prSet presAssocID="{6A8E75AC-1072-4386-8F45-BAAF5AED54DB}" presName="downArrow" presStyleLbl="node1" presStyleIdx="1" presStyleCnt="2"/>
      <dgm:spPr>
        <a:solidFill>
          <a:srgbClr val="FF0000"/>
        </a:solidFill>
      </dgm:spPr>
    </dgm:pt>
    <dgm:pt modelId="{5F7C086F-3353-42FC-BEE7-88429682BE0B}" type="pres">
      <dgm:prSet presAssocID="{6A8E75AC-1072-4386-8F45-BAAF5AED54DB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19A8C9-C03A-44D6-A6F0-A2DAD544C8DA}" type="presOf" srcId="{6A8E75AC-1072-4386-8F45-BAAF5AED54DB}" destId="{5F7C086F-3353-42FC-BEE7-88429682BE0B}" srcOrd="0" destOrd="0" presId="urn:microsoft.com/office/officeart/2005/8/layout/arrow4"/>
    <dgm:cxn modelId="{79D1542B-F498-4CF6-9184-7B855CBDD349}" type="presOf" srcId="{A17A6BE8-D2EB-458B-9603-994C52421C2F}" destId="{2ED88143-A064-43FD-86EF-2681E8023A09}" srcOrd="0" destOrd="0" presId="urn:microsoft.com/office/officeart/2005/8/layout/arrow4"/>
    <dgm:cxn modelId="{A9D32019-46FD-49DA-BAD8-E47A99F35729}" srcId="{08C61C29-D187-4237-A973-7B05339A0F29}" destId="{A17A6BE8-D2EB-458B-9603-994C52421C2F}" srcOrd="0" destOrd="0" parTransId="{36378C80-3CC9-444F-B020-E95FB848811F}" sibTransId="{6D5D7832-4FDA-4BF8-AA4E-4910220D303F}"/>
    <dgm:cxn modelId="{219614BA-2819-4E62-9B0E-36AFC9F9518C}" srcId="{08C61C29-D187-4237-A973-7B05339A0F29}" destId="{6A8E75AC-1072-4386-8F45-BAAF5AED54DB}" srcOrd="1" destOrd="0" parTransId="{793FE3AE-F2A2-4598-8FFA-1ABB2A802566}" sibTransId="{8369AB2F-1A4F-464B-98A8-EB82EA66EC1B}"/>
    <dgm:cxn modelId="{A8A66E26-D374-4E8F-B5F0-C826A0532FB1}" type="presOf" srcId="{08C61C29-D187-4237-A973-7B05339A0F29}" destId="{EA1EECB9-21FC-45EA-AA67-AF2D9DA3BFAD}" srcOrd="0" destOrd="0" presId="urn:microsoft.com/office/officeart/2005/8/layout/arrow4"/>
    <dgm:cxn modelId="{966717A5-199D-46EF-A9CF-71B805A0CDE5}" type="presParOf" srcId="{EA1EECB9-21FC-45EA-AA67-AF2D9DA3BFAD}" destId="{F7D5B920-A584-4B86-937D-283CC70C56D9}" srcOrd="0" destOrd="0" presId="urn:microsoft.com/office/officeart/2005/8/layout/arrow4"/>
    <dgm:cxn modelId="{FF1AE6D1-3057-45E1-89D8-A4B03B73D5A1}" type="presParOf" srcId="{EA1EECB9-21FC-45EA-AA67-AF2D9DA3BFAD}" destId="{2ED88143-A064-43FD-86EF-2681E8023A09}" srcOrd="1" destOrd="0" presId="urn:microsoft.com/office/officeart/2005/8/layout/arrow4"/>
    <dgm:cxn modelId="{6ED8B382-2EB5-4EDA-8E6A-A0C4AAC2C1CE}" type="presParOf" srcId="{EA1EECB9-21FC-45EA-AA67-AF2D9DA3BFAD}" destId="{ABF18759-FB13-4D07-8EEA-18181CAA84A9}" srcOrd="2" destOrd="0" presId="urn:microsoft.com/office/officeart/2005/8/layout/arrow4"/>
    <dgm:cxn modelId="{1F4143AA-D18F-422D-BC80-9157B2542C97}" type="presParOf" srcId="{EA1EECB9-21FC-45EA-AA67-AF2D9DA3BFAD}" destId="{5F7C086F-3353-42FC-BEE7-88429682BE0B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15446-85C6-4917-A17E-63DDF3FA3BE1}" type="doc">
      <dgm:prSet loTypeId="urn:microsoft.com/office/officeart/2005/8/layout/defaul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80F2551-E41B-4109-ADB8-23869CE3CFC2}">
      <dgm:prSet phldrT="[Text]"/>
      <dgm:spPr/>
      <dgm:t>
        <a:bodyPr/>
        <a:lstStyle/>
        <a:p>
          <a:r>
            <a:rPr lang="en-US" dirty="0" smtClean="0"/>
            <a:t>Registration Certificate</a:t>
          </a:r>
          <a:endParaRPr lang="en-US" dirty="0"/>
        </a:p>
      </dgm:t>
    </dgm:pt>
    <dgm:pt modelId="{60E07070-437E-4B47-9407-43757B37BBAE}" type="parTrans" cxnId="{5B4AA634-C40A-4471-A3D2-7698BB77714F}">
      <dgm:prSet/>
      <dgm:spPr/>
      <dgm:t>
        <a:bodyPr/>
        <a:lstStyle/>
        <a:p>
          <a:endParaRPr lang="en-US"/>
        </a:p>
      </dgm:t>
    </dgm:pt>
    <dgm:pt modelId="{A5A7E797-B073-431F-B77A-3908FCDCC907}" type="sibTrans" cxnId="{5B4AA634-C40A-4471-A3D2-7698BB77714F}">
      <dgm:prSet/>
      <dgm:spPr/>
      <dgm:t>
        <a:bodyPr/>
        <a:lstStyle/>
        <a:p>
          <a:endParaRPr lang="en-US"/>
        </a:p>
      </dgm:t>
    </dgm:pt>
    <dgm:pt modelId="{2D169A2C-D654-4692-B837-F8F52A524D40}">
      <dgm:prSet phldrT="[Text]"/>
      <dgm:spPr/>
      <dgm:t>
        <a:bodyPr/>
        <a:lstStyle/>
        <a:p>
          <a:r>
            <a:rPr lang="en-US" dirty="0" smtClean="0"/>
            <a:t>Environmental Terms Approval</a:t>
          </a:r>
          <a:endParaRPr lang="en-US" dirty="0"/>
        </a:p>
      </dgm:t>
    </dgm:pt>
    <dgm:pt modelId="{B61BB42D-267E-41EE-B5B8-0ECB29D9FB06}" type="parTrans" cxnId="{8F7A0B5F-B86B-4285-BF7A-F0E25326A0B4}">
      <dgm:prSet/>
      <dgm:spPr/>
      <dgm:t>
        <a:bodyPr/>
        <a:lstStyle/>
        <a:p>
          <a:endParaRPr lang="en-US"/>
        </a:p>
      </dgm:t>
    </dgm:pt>
    <dgm:pt modelId="{CE5407E2-FA03-430D-9857-DD50E8617F20}" type="sibTrans" cxnId="{8F7A0B5F-B86B-4285-BF7A-F0E25326A0B4}">
      <dgm:prSet/>
      <dgm:spPr/>
      <dgm:t>
        <a:bodyPr/>
        <a:lstStyle/>
        <a:p>
          <a:endParaRPr lang="en-US"/>
        </a:p>
      </dgm:t>
    </dgm:pt>
    <dgm:pt modelId="{282C57A9-86AB-4F49-A175-6D7DAC17F121}">
      <dgm:prSet phldrT="[Text]"/>
      <dgm:spPr/>
      <dgm:t>
        <a:bodyPr/>
        <a:lstStyle/>
        <a:p>
          <a:r>
            <a:rPr lang="en-US" dirty="0" smtClean="0"/>
            <a:t>Grid Connection Contract</a:t>
          </a:r>
          <a:endParaRPr lang="en-US" dirty="0"/>
        </a:p>
      </dgm:t>
    </dgm:pt>
    <dgm:pt modelId="{1B82E159-E45A-4B19-BF35-3E8B56EED083}" type="parTrans" cxnId="{6FADC3DC-C5ED-4AA4-9B20-624AB3DF1B1E}">
      <dgm:prSet/>
      <dgm:spPr/>
      <dgm:t>
        <a:bodyPr/>
        <a:lstStyle/>
        <a:p>
          <a:endParaRPr lang="en-US"/>
        </a:p>
      </dgm:t>
    </dgm:pt>
    <dgm:pt modelId="{4A9335ED-EB23-437C-8D25-0C5A7412E7C3}" type="sibTrans" cxnId="{6FADC3DC-C5ED-4AA4-9B20-624AB3DF1B1E}">
      <dgm:prSet/>
      <dgm:spPr/>
      <dgm:t>
        <a:bodyPr/>
        <a:lstStyle/>
        <a:p>
          <a:endParaRPr lang="en-US"/>
        </a:p>
      </dgm:t>
    </dgm:pt>
    <dgm:pt modelId="{A749B9CB-84FA-49CE-816D-421992EEFF0F}">
      <dgm:prSet phldrT="[Text]"/>
      <dgm:spPr/>
      <dgm:t>
        <a:bodyPr/>
        <a:lstStyle/>
        <a:p>
          <a:r>
            <a:rPr lang="en-US" dirty="0" smtClean="0"/>
            <a:t>Installation License</a:t>
          </a:r>
          <a:endParaRPr lang="en-US" dirty="0"/>
        </a:p>
      </dgm:t>
    </dgm:pt>
    <dgm:pt modelId="{AB2CDD6D-EAD7-49E7-9D45-10C1A2BC30FF}" type="parTrans" cxnId="{C23B7271-8C3E-49BD-9AE5-1F783FBF522D}">
      <dgm:prSet/>
      <dgm:spPr/>
      <dgm:t>
        <a:bodyPr/>
        <a:lstStyle/>
        <a:p>
          <a:endParaRPr lang="en-US"/>
        </a:p>
      </dgm:t>
    </dgm:pt>
    <dgm:pt modelId="{1530529F-C7EF-4293-9B60-256D0AD15D38}" type="sibTrans" cxnId="{C23B7271-8C3E-49BD-9AE5-1F783FBF522D}">
      <dgm:prSet/>
      <dgm:spPr/>
      <dgm:t>
        <a:bodyPr/>
        <a:lstStyle/>
        <a:p>
          <a:endParaRPr lang="en-US"/>
        </a:p>
      </dgm:t>
    </dgm:pt>
    <dgm:pt modelId="{60085E90-D6FD-4596-8364-A6969722BBA7}">
      <dgm:prSet phldrT="[Text]"/>
      <dgm:spPr/>
      <dgm:t>
        <a:bodyPr/>
        <a:lstStyle/>
        <a:p>
          <a:r>
            <a:rPr lang="en-US" dirty="0" smtClean="0"/>
            <a:t>Operation License</a:t>
          </a:r>
          <a:endParaRPr lang="en-US" dirty="0"/>
        </a:p>
      </dgm:t>
    </dgm:pt>
    <dgm:pt modelId="{37648772-2BA6-4F19-B635-38D995345490}" type="parTrans" cxnId="{8E9A6AA3-B092-4173-A106-A66C7A2BA0FD}">
      <dgm:prSet/>
      <dgm:spPr/>
      <dgm:t>
        <a:bodyPr/>
        <a:lstStyle/>
        <a:p>
          <a:endParaRPr lang="en-US"/>
        </a:p>
      </dgm:t>
    </dgm:pt>
    <dgm:pt modelId="{575A8F06-4D35-488A-ACD1-1519CF06188F}" type="sibTrans" cxnId="{8E9A6AA3-B092-4173-A106-A66C7A2BA0FD}">
      <dgm:prSet/>
      <dgm:spPr/>
      <dgm:t>
        <a:bodyPr/>
        <a:lstStyle/>
        <a:p>
          <a:endParaRPr lang="en-US"/>
        </a:p>
      </dgm:t>
    </dgm:pt>
    <dgm:pt modelId="{B44118C1-4421-4D1B-96C9-E5AF285162ED}">
      <dgm:prSet phldrT="[Text]"/>
      <dgm:spPr/>
      <dgm:t>
        <a:bodyPr/>
        <a:lstStyle/>
        <a:p>
          <a:r>
            <a:rPr lang="en-US" dirty="0" smtClean="0"/>
            <a:t>Power Purchase Agreement</a:t>
          </a:r>
          <a:endParaRPr lang="en-US" dirty="0"/>
        </a:p>
      </dgm:t>
    </dgm:pt>
    <dgm:pt modelId="{C6610F68-D390-4815-93A9-3EBE288621E7}" type="parTrans" cxnId="{4866B9AF-7937-43E1-9C6C-BA8D9922C45A}">
      <dgm:prSet/>
      <dgm:spPr/>
      <dgm:t>
        <a:bodyPr/>
        <a:lstStyle/>
        <a:p>
          <a:endParaRPr lang="en-US"/>
        </a:p>
      </dgm:t>
    </dgm:pt>
    <dgm:pt modelId="{303C6DF8-951D-467A-B20A-3B18CB210B7D}" type="sibTrans" cxnId="{4866B9AF-7937-43E1-9C6C-BA8D9922C45A}">
      <dgm:prSet/>
      <dgm:spPr/>
      <dgm:t>
        <a:bodyPr/>
        <a:lstStyle/>
        <a:p>
          <a:endParaRPr lang="en-US"/>
        </a:p>
      </dgm:t>
    </dgm:pt>
    <dgm:pt modelId="{E0CF1E6E-898B-456F-86E5-8E5282BFE54B}" type="pres">
      <dgm:prSet presAssocID="{E7C15446-85C6-4917-A17E-63DDF3FA3B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203941-5E35-4FB5-9CA9-7613B4842FA6}" type="pres">
      <dgm:prSet presAssocID="{A80F2551-E41B-4109-ADB8-23869CE3CFC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84E1AD-C794-45EC-8617-49DF52B87D38}" type="pres">
      <dgm:prSet presAssocID="{A5A7E797-B073-431F-B77A-3908FCDCC907}" presName="sibTrans" presStyleCnt="0"/>
      <dgm:spPr/>
    </dgm:pt>
    <dgm:pt modelId="{99B67312-CB08-4320-8194-052B075D6859}" type="pres">
      <dgm:prSet presAssocID="{2D169A2C-D654-4692-B837-F8F52A524D4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73B1-D866-4854-BBA9-FE0E8482ED58}" type="pres">
      <dgm:prSet presAssocID="{CE5407E2-FA03-430D-9857-DD50E8617F20}" presName="sibTrans" presStyleCnt="0"/>
      <dgm:spPr/>
    </dgm:pt>
    <dgm:pt modelId="{8B46B8D0-0E01-41A4-935C-83714FE00CC6}" type="pres">
      <dgm:prSet presAssocID="{282C57A9-86AB-4F49-A175-6D7DAC17F12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27AB-EFB7-43AB-B6DC-C2CFA2788271}" type="pres">
      <dgm:prSet presAssocID="{4A9335ED-EB23-437C-8D25-0C5A7412E7C3}" presName="sibTrans" presStyleCnt="0"/>
      <dgm:spPr/>
    </dgm:pt>
    <dgm:pt modelId="{BF0E3EB1-0692-4958-B42D-21E1F75C0ABA}" type="pres">
      <dgm:prSet presAssocID="{B44118C1-4421-4D1B-96C9-E5AF285162E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9A7D4A-F223-4717-B638-6DAB521B8EC5}" type="pres">
      <dgm:prSet presAssocID="{303C6DF8-951D-467A-B20A-3B18CB210B7D}" presName="sibTrans" presStyleCnt="0"/>
      <dgm:spPr/>
    </dgm:pt>
    <dgm:pt modelId="{0B50F541-33E6-4486-B6B1-DFE22A76835A}" type="pres">
      <dgm:prSet presAssocID="{A749B9CB-84FA-49CE-816D-421992EEFF0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94FE6-76B6-4B98-8FC0-45FF5E9DD9BE}" type="pres">
      <dgm:prSet presAssocID="{1530529F-C7EF-4293-9B60-256D0AD15D38}" presName="sibTrans" presStyleCnt="0"/>
      <dgm:spPr/>
    </dgm:pt>
    <dgm:pt modelId="{383DB485-6B78-472B-B256-0BC498B2F355}" type="pres">
      <dgm:prSet presAssocID="{60085E90-D6FD-4596-8364-A6969722BBA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22EE82-EF82-4598-9DBF-0171BCB6D4DC}" type="presOf" srcId="{A80F2551-E41B-4109-ADB8-23869CE3CFC2}" destId="{F7203941-5E35-4FB5-9CA9-7613B4842FA6}" srcOrd="0" destOrd="0" presId="urn:microsoft.com/office/officeart/2005/8/layout/default"/>
    <dgm:cxn modelId="{A3461250-FB96-45CB-85AF-FB5E046742A4}" type="presOf" srcId="{E7C15446-85C6-4917-A17E-63DDF3FA3BE1}" destId="{E0CF1E6E-898B-456F-86E5-8E5282BFE54B}" srcOrd="0" destOrd="0" presId="urn:microsoft.com/office/officeart/2005/8/layout/default"/>
    <dgm:cxn modelId="{0A094E50-1F06-4EB9-8CD8-F5DBD7037510}" type="presOf" srcId="{B44118C1-4421-4D1B-96C9-E5AF285162ED}" destId="{BF0E3EB1-0692-4958-B42D-21E1F75C0ABA}" srcOrd="0" destOrd="0" presId="urn:microsoft.com/office/officeart/2005/8/layout/default"/>
    <dgm:cxn modelId="{8F7A0B5F-B86B-4285-BF7A-F0E25326A0B4}" srcId="{E7C15446-85C6-4917-A17E-63DDF3FA3BE1}" destId="{2D169A2C-D654-4692-B837-F8F52A524D40}" srcOrd="1" destOrd="0" parTransId="{B61BB42D-267E-41EE-B5B8-0ECB29D9FB06}" sibTransId="{CE5407E2-FA03-430D-9857-DD50E8617F20}"/>
    <dgm:cxn modelId="{5B4AA634-C40A-4471-A3D2-7698BB77714F}" srcId="{E7C15446-85C6-4917-A17E-63DDF3FA3BE1}" destId="{A80F2551-E41B-4109-ADB8-23869CE3CFC2}" srcOrd="0" destOrd="0" parTransId="{60E07070-437E-4B47-9407-43757B37BBAE}" sibTransId="{A5A7E797-B073-431F-B77A-3908FCDCC907}"/>
    <dgm:cxn modelId="{6FADC3DC-C5ED-4AA4-9B20-624AB3DF1B1E}" srcId="{E7C15446-85C6-4917-A17E-63DDF3FA3BE1}" destId="{282C57A9-86AB-4F49-A175-6D7DAC17F121}" srcOrd="2" destOrd="0" parTransId="{1B82E159-E45A-4B19-BF35-3E8B56EED083}" sibTransId="{4A9335ED-EB23-437C-8D25-0C5A7412E7C3}"/>
    <dgm:cxn modelId="{4866B9AF-7937-43E1-9C6C-BA8D9922C45A}" srcId="{E7C15446-85C6-4917-A17E-63DDF3FA3BE1}" destId="{B44118C1-4421-4D1B-96C9-E5AF285162ED}" srcOrd="3" destOrd="0" parTransId="{C6610F68-D390-4815-93A9-3EBE288621E7}" sibTransId="{303C6DF8-951D-467A-B20A-3B18CB210B7D}"/>
    <dgm:cxn modelId="{70F3B7BD-D73B-4040-A3BD-3F749997A05C}" type="presOf" srcId="{60085E90-D6FD-4596-8364-A6969722BBA7}" destId="{383DB485-6B78-472B-B256-0BC498B2F355}" srcOrd="0" destOrd="0" presId="urn:microsoft.com/office/officeart/2005/8/layout/default"/>
    <dgm:cxn modelId="{A7D10EFF-6BD3-4576-8EEC-0F04E9FCDA59}" type="presOf" srcId="{2D169A2C-D654-4692-B837-F8F52A524D40}" destId="{99B67312-CB08-4320-8194-052B075D6859}" srcOrd="0" destOrd="0" presId="urn:microsoft.com/office/officeart/2005/8/layout/default"/>
    <dgm:cxn modelId="{C23B7271-8C3E-49BD-9AE5-1F783FBF522D}" srcId="{E7C15446-85C6-4917-A17E-63DDF3FA3BE1}" destId="{A749B9CB-84FA-49CE-816D-421992EEFF0F}" srcOrd="4" destOrd="0" parTransId="{AB2CDD6D-EAD7-49E7-9D45-10C1A2BC30FF}" sibTransId="{1530529F-C7EF-4293-9B60-256D0AD15D38}"/>
    <dgm:cxn modelId="{8E9A6AA3-B092-4173-A106-A66C7A2BA0FD}" srcId="{E7C15446-85C6-4917-A17E-63DDF3FA3BE1}" destId="{60085E90-D6FD-4596-8364-A6969722BBA7}" srcOrd="5" destOrd="0" parTransId="{37648772-2BA6-4F19-B635-38D995345490}" sibTransId="{575A8F06-4D35-488A-ACD1-1519CF06188F}"/>
    <dgm:cxn modelId="{1C599A56-FAEB-4D1D-90E0-F07B9E51F1C2}" type="presOf" srcId="{282C57A9-86AB-4F49-A175-6D7DAC17F121}" destId="{8B46B8D0-0E01-41A4-935C-83714FE00CC6}" srcOrd="0" destOrd="0" presId="urn:microsoft.com/office/officeart/2005/8/layout/default"/>
    <dgm:cxn modelId="{945210F0-81F4-4498-97FD-1A0EA20601D3}" type="presOf" srcId="{A749B9CB-84FA-49CE-816D-421992EEFF0F}" destId="{0B50F541-33E6-4486-B6B1-DFE22A76835A}" srcOrd="0" destOrd="0" presId="urn:microsoft.com/office/officeart/2005/8/layout/default"/>
    <dgm:cxn modelId="{192AF4C6-9040-4AE0-ACBB-00090660E242}" type="presParOf" srcId="{E0CF1E6E-898B-456F-86E5-8E5282BFE54B}" destId="{F7203941-5E35-4FB5-9CA9-7613B4842FA6}" srcOrd="0" destOrd="0" presId="urn:microsoft.com/office/officeart/2005/8/layout/default"/>
    <dgm:cxn modelId="{521F0CA6-A76A-4F93-85C2-8F78CFEE51EE}" type="presParOf" srcId="{E0CF1E6E-898B-456F-86E5-8E5282BFE54B}" destId="{B384E1AD-C794-45EC-8617-49DF52B87D38}" srcOrd="1" destOrd="0" presId="urn:microsoft.com/office/officeart/2005/8/layout/default"/>
    <dgm:cxn modelId="{9F87635D-89E6-4F64-8AD6-1E267003634B}" type="presParOf" srcId="{E0CF1E6E-898B-456F-86E5-8E5282BFE54B}" destId="{99B67312-CB08-4320-8194-052B075D6859}" srcOrd="2" destOrd="0" presId="urn:microsoft.com/office/officeart/2005/8/layout/default"/>
    <dgm:cxn modelId="{B28C893F-7A21-4F96-96B0-3E36EB505620}" type="presParOf" srcId="{E0CF1E6E-898B-456F-86E5-8E5282BFE54B}" destId="{74E773B1-D866-4854-BBA9-FE0E8482ED58}" srcOrd="3" destOrd="0" presId="urn:microsoft.com/office/officeart/2005/8/layout/default"/>
    <dgm:cxn modelId="{05A3C430-BB14-4A98-950C-5CC5CF02FBCE}" type="presParOf" srcId="{E0CF1E6E-898B-456F-86E5-8E5282BFE54B}" destId="{8B46B8D0-0E01-41A4-935C-83714FE00CC6}" srcOrd="4" destOrd="0" presId="urn:microsoft.com/office/officeart/2005/8/layout/default"/>
    <dgm:cxn modelId="{877B9B2A-A511-4962-8304-9C0659F5E4E7}" type="presParOf" srcId="{E0CF1E6E-898B-456F-86E5-8E5282BFE54B}" destId="{7A1E27AB-EFB7-43AB-B6DC-C2CFA2788271}" srcOrd="5" destOrd="0" presId="urn:microsoft.com/office/officeart/2005/8/layout/default"/>
    <dgm:cxn modelId="{B1176A55-015A-4161-A4EA-642155385459}" type="presParOf" srcId="{E0CF1E6E-898B-456F-86E5-8E5282BFE54B}" destId="{BF0E3EB1-0692-4958-B42D-21E1F75C0ABA}" srcOrd="6" destOrd="0" presId="urn:microsoft.com/office/officeart/2005/8/layout/default"/>
    <dgm:cxn modelId="{C1F7C934-0B6E-43EE-AF11-2BB1D355E5E1}" type="presParOf" srcId="{E0CF1E6E-898B-456F-86E5-8E5282BFE54B}" destId="{219A7D4A-F223-4717-B638-6DAB521B8EC5}" srcOrd="7" destOrd="0" presId="urn:microsoft.com/office/officeart/2005/8/layout/default"/>
    <dgm:cxn modelId="{8D56A99F-908C-4AB6-9D49-EB5B8B025B5E}" type="presParOf" srcId="{E0CF1E6E-898B-456F-86E5-8E5282BFE54B}" destId="{0B50F541-33E6-4486-B6B1-DFE22A76835A}" srcOrd="8" destOrd="0" presId="urn:microsoft.com/office/officeart/2005/8/layout/default"/>
    <dgm:cxn modelId="{14AB533D-FF09-4135-9B51-37E87C8D7FED}" type="presParOf" srcId="{E0CF1E6E-898B-456F-86E5-8E5282BFE54B}" destId="{F6F94FE6-76B6-4B98-8FC0-45FF5E9DD9BE}" srcOrd="9" destOrd="0" presId="urn:microsoft.com/office/officeart/2005/8/layout/default"/>
    <dgm:cxn modelId="{2013CC2E-E315-482F-9B93-A70328649679}" type="presParOf" srcId="{E0CF1E6E-898B-456F-86E5-8E5282BFE54B}" destId="{383DB485-6B78-472B-B256-0BC498B2F35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B6809F-F1EB-4C33-B641-804FB9CFC41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A9D85B5-5E25-491F-812E-9898EF3C8D81}">
      <dgm:prSet phldrT="[Text]"/>
      <dgm:spPr/>
      <dgm:t>
        <a:bodyPr/>
        <a:lstStyle/>
        <a:p>
          <a:r>
            <a:rPr lang="en-US" dirty="0" smtClean="0"/>
            <a:t>RAE</a:t>
          </a:r>
          <a:endParaRPr lang="en-US" dirty="0"/>
        </a:p>
      </dgm:t>
    </dgm:pt>
    <dgm:pt modelId="{02089CDF-CCA4-45A4-BEFC-2184CD7EF2CF}" type="parTrans" cxnId="{4F6033FA-63F0-4A2D-B4FD-C44E5BADE7F2}">
      <dgm:prSet/>
      <dgm:spPr/>
      <dgm:t>
        <a:bodyPr/>
        <a:lstStyle/>
        <a:p>
          <a:endParaRPr lang="en-US"/>
        </a:p>
      </dgm:t>
    </dgm:pt>
    <dgm:pt modelId="{4927567B-6034-4C47-9FF3-41EFFC081556}" type="sibTrans" cxnId="{4F6033FA-63F0-4A2D-B4FD-C44E5BADE7F2}">
      <dgm:prSet/>
      <dgm:spPr/>
      <dgm:t>
        <a:bodyPr/>
        <a:lstStyle/>
        <a:p>
          <a:endParaRPr lang="en-US"/>
        </a:p>
      </dgm:t>
    </dgm:pt>
    <dgm:pt modelId="{E00083AE-609C-4F86-89B1-851E88B41E9C}">
      <dgm:prSet phldrT="[Text]"/>
      <dgm:spPr/>
      <dgm:t>
        <a:bodyPr/>
        <a:lstStyle/>
        <a:p>
          <a:r>
            <a:rPr lang="en-US" dirty="0" smtClean="0"/>
            <a:t>Environmental Authorities</a:t>
          </a:r>
          <a:endParaRPr lang="en-US" dirty="0"/>
        </a:p>
      </dgm:t>
    </dgm:pt>
    <dgm:pt modelId="{41492860-3805-4612-B7F4-8E8B10ADFC30}" type="parTrans" cxnId="{C0744C2E-3E62-4BA5-88C7-287C96ABDAA4}">
      <dgm:prSet/>
      <dgm:spPr/>
      <dgm:t>
        <a:bodyPr/>
        <a:lstStyle/>
        <a:p>
          <a:endParaRPr lang="en-US"/>
        </a:p>
      </dgm:t>
    </dgm:pt>
    <dgm:pt modelId="{46A75E58-6AD4-4AF6-847A-DEF547AE1EDD}" type="sibTrans" cxnId="{C0744C2E-3E62-4BA5-88C7-287C96ABDAA4}">
      <dgm:prSet/>
      <dgm:spPr/>
      <dgm:t>
        <a:bodyPr/>
        <a:lstStyle/>
        <a:p>
          <a:endParaRPr lang="en-US"/>
        </a:p>
      </dgm:t>
    </dgm:pt>
    <dgm:pt modelId="{758882EF-317A-4D67-B4C8-24132AA1B6EC}">
      <dgm:prSet phldrT="[Text]"/>
      <dgm:spPr/>
      <dgm:t>
        <a:bodyPr/>
        <a:lstStyle/>
        <a:p>
          <a:r>
            <a:rPr lang="en-US" dirty="0" smtClean="0"/>
            <a:t>ADMIE or DEDDIE</a:t>
          </a:r>
          <a:endParaRPr lang="en-US" dirty="0"/>
        </a:p>
      </dgm:t>
    </dgm:pt>
    <dgm:pt modelId="{36E59E39-258E-43C7-BCE8-C11875ABAF36}" type="parTrans" cxnId="{4D665DD9-932E-4B9C-8087-D7FA83A3F156}">
      <dgm:prSet/>
      <dgm:spPr/>
      <dgm:t>
        <a:bodyPr/>
        <a:lstStyle/>
        <a:p>
          <a:endParaRPr lang="en-US"/>
        </a:p>
      </dgm:t>
    </dgm:pt>
    <dgm:pt modelId="{20E0CF3F-9FAF-4FEA-AAAD-ED910436DF40}" type="sibTrans" cxnId="{4D665DD9-932E-4B9C-8087-D7FA83A3F156}">
      <dgm:prSet/>
      <dgm:spPr/>
      <dgm:t>
        <a:bodyPr/>
        <a:lstStyle/>
        <a:p>
          <a:endParaRPr lang="en-US"/>
        </a:p>
      </dgm:t>
    </dgm:pt>
    <dgm:pt modelId="{35248928-DAD1-4447-B155-54072A050F9F}">
      <dgm:prSet phldrT="[Text]"/>
      <dgm:spPr/>
      <dgm:t>
        <a:bodyPr/>
        <a:lstStyle/>
        <a:p>
          <a:r>
            <a:rPr lang="en-US" dirty="0" smtClean="0"/>
            <a:t>DAPEEP</a:t>
          </a:r>
          <a:endParaRPr lang="en-US" dirty="0"/>
        </a:p>
      </dgm:t>
    </dgm:pt>
    <dgm:pt modelId="{CE83CAAA-8B5C-46EC-9C6C-27689B4FD0C7}" type="parTrans" cxnId="{E46FB719-A2D0-4F79-899A-483FE098A766}">
      <dgm:prSet/>
      <dgm:spPr/>
      <dgm:t>
        <a:bodyPr/>
        <a:lstStyle/>
        <a:p>
          <a:endParaRPr lang="en-US"/>
        </a:p>
      </dgm:t>
    </dgm:pt>
    <dgm:pt modelId="{2ECA1A1E-D486-4B43-A944-6717F4CE7C35}" type="sibTrans" cxnId="{E46FB719-A2D0-4F79-899A-483FE098A766}">
      <dgm:prSet/>
      <dgm:spPr/>
      <dgm:t>
        <a:bodyPr/>
        <a:lstStyle/>
        <a:p>
          <a:endParaRPr lang="en-US"/>
        </a:p>
      </dgm:t>
    </dgm:pt>
    <dgm:pt modelId="{B6340A39-7CD6-4FE6-9074-1EEABE0BADDD}">
      <dgm:prSet phldrT="[Text]"/>
      <dgm:spPr/>
      <dgm:t>
        <a:bodyPr/>
        <a:lstStyle/>
        <a:p>
          <a:r>
            <a:rPr lang="en-US" dirty="0" smtClean="0"/>
            <a:t>Ministry of Environment &amp; Energy</a:t>
          </a:r>
          <a:endParaRPr lang="en-US" dirty="0"/>
        </a:p>
      </dgm:t>
    </dgm:pt>
    <dgm:pt modelId="{F9F84147-E984-4ADA-AE34-315B904D5C0D}" type="parTrans" cxnId="{EBA44BF7-96CB-4097-85EF-62D21B4A6D0B}">
      <dgm:prSet/>
      <dgm:spPr/>
      <dgm:t>
        <a:bodyPr/>
        <a:lstStyle/>
        <a:p>
          <a:endParaRPr lang="en-US"/>
        </a:p>
      </dgm:t>
    </dgm:pt>
    <dgm:pt modelId="{9D16E0FB-7DCD-4142-A073-F3CA0D1EF11A}" type="sibTrans" cxnId="{EBA44BF7-96CB-4097-85EF-62D21B4A6D0B}">
      <dgm:prSet/>
      <dgm:spPr/>
      <dgm:t>
        <a:bodyPr/>
        <a:lstStyle/>
        <a:p>
          <a:endParaRPr lang="en-US"/>
        </a:p>
      </dgm:t>
    </dgm:pt>
    <dgm:pt modelId="{6E0D13E4-F08C-4E22-820A-36C5FE498EED}" type="pres">
      <dgm:prSet presAssocID="{C9B6809F-F1EB-4C33-B641-804FB9CFC41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C0C15B8-C5B2-4F1C-9ECD-41B5DAE29C12}" type="pres">
      <dgm:prSet presAssocID="{C9B6809F-F1EB-4C33-B641-804FB9CFC410}" presName="Name1" presStyleCnt="0"/>
      <dgm:spPr/>
    </dgm:pt>
    <dgm:pt modelId="{2703FC47-F244-4275-A6CF-8F3EAE51EC75}" type="pres">
      <dgm:prSet presAssocID="{C9B6809F-F1EB-4C33-B641-804FB9CFC410}" presName="cycle" presStyleCnt="0"/>
      <dgm:spPr/>
    </dgm:pt>
    <dgm:pt modelId="{3EEF3F13-83DB-46F0-9E8C-4B39F9E9C307}" type="pres">
      <dgm:prSet presAssocID="{C9B6809F-F1EB-4C33-B641-804FB9CFC410}" presName="srcNode" presStyleLbl="node1" presStyleIdx="0" presStyleCnt="5"/>
      <dgm:spPr/>
    </dgm:pt>
    <dgm:pt modelId="{8A777376-A8C4-42AC-9CF2-40B827000636}" type="pres">
      <dgm:prSet presAssocID="{C9B6809F-F1EB-4C33-B641-804FB9CFC410}" presName="conn" presStyleLbl="parChTrans1D2" presStyleIdx="0" presStyleCnt="1"/>
      <dgm:spPr/>
      <dgm:t>
        <a:bodyPr/>
        <a:lstStyle/>
        <a:p>
          <a:endParaRPr lang="en-US"/>
        </a:p>
      </dgm:t>
    </dgm:pt>
    <dgm:pt modelId="{573497CA-E291-4583-A009-84E0D05CFD3F}" type="pres">
      <dgm:prSet presAssocID="{C9B6809F-F1EB-4C33-B641-804FB9CFC410}" presName="extraNode" presStyleLbl="node1" presStyleIdx="0" presStyleCnt="5"/>
      <dgm:spPr/>
    </dgm:pt>
    <dgm:pt modelId="{21DA29C8-A569-472E-AF4C-413607E0B8A1}" type="pres">
      <dgm:prSet presAssocID="{C9B6809F-F1EB-4C33-B641-804FB9CFC410}" presName="dstNode" presStyleLbl="node1" presStyleIdx="0" presStyleCnt="5"/>
      <dgm:spPr/>
    </dgm:pt>
    <dgm:pt modelId="{494E5431-7BC4-4181-9FEA-D0289BF05ADE}" type="pres">
      <dgm:prSet presAssocID="{EA9D85B5-5E25-491F-812E-9898EF3C8D8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573A3-9BD1-41B0-9621-1E3A8FE680F7}" type="pres">
      <dgm:prSet presAssocID="{EA9D85B5-5E25-491F-812E-9898EF3C8D81}" presName="accent_1" presStyleCnt="0"/>
      <dgm:spPr/>
    </dgm:pt>
    <dgm:pt modelId="{FE7C9B2A-676C-46C1-9472-38F6EA06081E}" type="pres">
      <dgm:prSet presAssocID="{EA9D85B5-5E25-491F-812E-9898EF3C8D81}" presName="accentRepeatNode" presStyleLbl="solidFgAcc1" presStyleIdx="0" presStyleCnt="5"/>
      <dgm:spPr/>
    </dgm:pt>
    <dgm:pt modelId="{B9DC7C6F-8A56-4E33-9F68-04D2A049BD92}" type="pres">
      <dgm:prSet presAssocID="{E00083AE-609C-4F86-89B1-851E88B41E9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016405-B66A-4DF4-9310-CC1723CC21A2}" type="pres">
      <dgm:prSet presAssocID="{E00083AE-609C-4F86-89B1-851E88B41E9C}" presName="accent_2" presStyleCnt="0"/>
      <dgm:spPr/>
    </dgm:pt>
    <dgm:pt modelId="{7349DA17-6EAC-4101-B1FC-B0AE2CEE0D37}" type="pres">
      <dgm:prSet presAssocID="{E00083AE-609C-4F86-89B1-851E88B41E9C}" presName="accentRepeatNode" presStyleLbl="solidFgAcc1" presStyleIdx="1" presStyleCnt="5"/>
      <dgm:spPr/>
    </dgm:pt>
    <dgm:pt modelId="{9E2DAFE7-FFC1-42E1-8467-D91BCA9964E4}" type="pres">
      <dgm:prSet presAssocID="{758882EF-317A-4D67-B4C8-24132AA1B6E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2CCDF-FCE1-4B62-85C3-9EF8C3E040AE}" type="pres">
      <dgm:prSet presAssocID="{758882EF-317A-4D67-B4C8-24132AA1B6EC}" presName="accent_3" presStyleCnt="0"/>
      <dgm:spPr/>
    </dgm:pt>
    <dgm:pt modelId="{5CF550A5-8854-471A-823A-575BCA102870}" type="pres">
      <dgm:prSet presAssocID="{758882EF-317A-4D67-B4C8-24132AA1B6EC}" presName="accentRepeatNode" presStyleLbl="solidFgAcc1" presStyleIdx="2" presStyleCnt="5"/>
      <dgm:spPr/>
    </dgm:pt>
    <dgm:pt modelId="{A37456A5-A30C-4A33-95E0-E98BD562D928}" type="pres">
      <dgm:prSet presAssocID="{35248928-DAD1-4447-B155-54072A050F9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E7FD7-B7CA-4D2C-B559-5DE719CBC9BF}" type="pres">
      <dgm:prSet presAssocID="{35248928-DAD1-4447-B155-54072A050F9F}" presName="accent_4" presStyleCnt="0"/>
      <dgm:spPr/>
    </dgm:pt>
    <dgm:pt modelId="{ABDBFD29-AEBD-444F-9AAD-582ED0808FCC}" type="pres">
      <dgm:prSet presAssocID="{35248928-DAD1-4447-B155-54072A050F9F}" presName="accentRepeatNode" presStyleLbl="solidFgAcc1" presStyleIdx="3" presStyleCnt="5"/>
      <dgm:spPr/>
    </dgm:pt>
    <dgm:pt modelId="{CA98A7CA-EEDF-472C-88B4-D4F805CA1C75}" type="pres">
      <dgm:prSet presAssocID="{B6340A39-7CD6-4FE6-9074-1EEABE0BADD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0D71-4B22-402E-9063-6182A1DE8A89}" type="pres">
      <dgm:prSet presAssocID="{B6340A39-7CD6-4FE6-9074-1EEABE0BADDD}" presName="accent_5" presStyleCnt="0"/>
      <dgm:spPr/>
    </dgm:pt>
    <dgm:pt modelId="{73850B72-8BC1-4F8B-970C-20D02F103438}" type="pres">
      <dgm:prSet presAssocID="{B6340A39-7CD6-4FE6-9074-1EEABE0BADDD}" presName="accentRepeatNode" presStyleLbl="solidFgAcc1" presStyleIdx="4" presStyleCnt="5"/>
      <dgm:spPr/>
    </dgm:pt>
  </dgm:ptLst>
  <dgm:cxnLst>
    <dgm:cxn modelId="{6AEE9313-FC9F-49C9-A965-BBD5005CF6E3}" type="presOf" srcId="{E00083AE-609C-4F86-89B1-851E88B41E9C}" destId="{B9DC7C6F-8A56-4E33-9F68-04D2A049BD92}" srcOrd="0" destOrd="0" presId="urn:microsoft.com/office/officeart/2008/layout/VerticalCurvedList"/>
    <dgm:cxn modelId="{AE3B6521-7F3E-4122-B7C8-5A2B3D8C1C52}" type="presOf" srcId="{C9B6809F-F1EB-4C33-B641-804FB9CFC410}" destId="{6E0D13E4-F08C-4E22-820A-36C5FE498EED}" srcOrd="0" destOrd="0" presId="urn:microsoft.com/office/officeart/2008/layout/VerticalCurvedList"/>
    <dgm:cxn modelId="{68E996A7-C7B1-4132-A3EB-CE9BF42D159B}" type="presOf" srcId="{EA9D85B5-5E25-491F-812E-9898EF3C8D81}" destId="{494E5431-7BC4-4181-9FEA-D0289BF05ADE}" srcOrd="0" destOrd="0" presId="urn:microsoft.com/office/officeart/2008/layout/VerticalCurvedList"/>
    <dgm:cxn modelId="{5876F50D-65C9-4801-90CC-15C6F12D9557}" type="presOf" srcId="{B6340A39-7CD6-4FE6-9074-1EEABE0BADDD}" destId="{CA98A7CA-EEDF-472C-88B4-D4F805CA1C75}" srcOrd="0" destOrd="0" presId="urn:microsoft.com/office/officeart/2008/layout/VerticalCurvedList"/>
    <dgm:cxn modelId="{C0744C2E-3E62-4BA5-88C7-287C96ABDAA4}" srcId="{C9B6809F-F1EB-4C33-B641-804FB9CFC410}" destId="{E00083AE-609C-4F86-89B1-851E88B41E9C}" srcOrd="1" destOrd="0" parTransId="{41492860-3805-4612-B7F4-8E8B10ADFC30}" sibTransId="{46A75E58-6AD4-4AF6-847A-DEF547AE1EDD}"/>
    <dgm:cxn modelId="{4F6033FA-63F0-4A2D-B4FD-C44E5BADE7F2}" srcId="{C9B6809F-F1EB-4C33-B641-804FB9CFC410}" destId="{EA9D85B5-5E25-491F-812E-9898EF3C8D81}" srcOrd="0" destOrd="0" parTransId="{02089CDF-CCA4-45A4-BEFC-2184CD7EF2CF}" sibTransId="{4927567B-6034-4C47-9FF3-41EFFC081556}"/>
    <dgm:cxn modelId="{AA81C063-6AF8-486A-B103-76DF6B97E0F6}" type="presOf" srcId="{4927567B-6034-4C47-9FF3-41EFFC081556}" destId="{8A777376-A8C4-42AC-9CF2-40B827000636}" srcOrd="0" destOrd="0" presId="urn:microsoft.com/office/officeart/2008/layout/VerticalCurvedList"/>
    <dgm:cxn modelId="{EBA44BF7-96CB-4097-85EF-62D21B4A6D0B}" srcId="{C9B6809F-F1EB-4C33-B641-804FB9CFC410}" destId="{B6340A39-7CD6-4FE6-9074-1EEABE0BADDD}" srcOrd="4" destOrd="0" parTransId="{F9F84147-E984-4ADA-AE34-315B904D5C0D}" sibTransId="{9D16E0FB-7DCD-4142-A073-F3CA0D1EF11A}"/>
    <dgm:cxn modelId="{1A1CDC39-0559-4E70-A177-B23C589B1262}" type="presOf" srcId="{35248928-DAD1-4447-B155-54072A050F9F}" destId="{A37456A5-A30C-4A33-95E0-E98BD562D928}" srcOrd="0" destOrd="0" presId="urn:microsoft.com/office/officeart/2008/layout/VerticalCurvedList"/>
    <dgm:cxn modelId="{19425A6E-5106-4DAA-882B-EE4F1C023D17}" type="presOf" srcId="{758882EF-317A-4D67-B4C8-24132AA1B6EC}" destId="{9E2DAFE7-FFC1-42E1-8467-D91BCA9964E4}" srcOrd="0" destOrd="0" presId="urn:microsoft.com/office/officeart/2008/layout/VerticalCurvedList"/>
    <dgm:cxn modelId="{4D665DD9-932E-4B9C-8087-D7FA83A3F156}" srcId="{C9B6809F-F1EB-4C33-B641-804FB9CFC410}" destId="{758882EF-317A-4D67-B4C8-24132AA1B6EC}" srcOrd="2" destOrd="0" parTransId="{36E59E39-258E-43C7-BCE8-C11875ABAF36}" sibTransId="{20E0CF3F-9FAF-4FEA-AAAD-ED910436DF40}"/>
    <dgm:cxn modelId="{E46FB719-A2D0-4F79-899A-483FE098A766}" srcId="{C9B6809F-F1EB-4C33-B641-804FB9CFC410}" destId="{35248928-DAD1-4447-B155-54072A050F9F}" srcOrd="3" destOrd="0" parTransId="{CE83CAAA-8B5C-46EC-9C6C-27689B4FD0C7}" sibTransId="{2ECA1A1E-D486-4B43-A944-6717F4CE7C35}"/>
    <dgm:cxn modelId="{0E40B149-6519-4C9D-8084-AF455316D6A7}" type="presParOf" srcId="{6E0D13E4-F08C-4E22-820A-36C5FE498EED}" destId="{5C0C15B8-C5B2-4F1C-9ECD-41B5DAE29C12}" srcOrd="0" destOrd="0" presId="urn:microsoft.com/office/officeart/2008/layout/VerticalCurvedList"/>
    <dgm:cxn modelId="{5F2BED3C-77DD-432E-9D71-FCD471A6D3DA}" type="presParOf" srcId="{5C0C15B8-C5B2-4F1C-9ECD-41B5DAE29C12}" destId="{2703FC47-F244-4275-A6CF-8F3EAE51EC75}" srcOrd="0" destOrd="0" presId="urn:microsoft.com/office/officeart/2008/layout/VerticalCurvedList"/>
    <dgm:cxn modelId="{FD28FA48-B3D9-4452-B0DB-67839CFD0EA8}" type="presParOf" srcId="{2703FC47-F244-4275-A6CF-8F3EAE51EC75}" destId="{3EEF3F13-83DB-46F0-9E8C-4B39F9E9C307}" srcOrd="0" destOrd="0" presId="urn:microsoft.com/office/officeart/2008/layout/VerticalCurvedList"/>
    <dgm:cxn modelId="{069B88FC-5FC2-4E9A-826E-F8EB13D642FB}" type="presParOf" srcId="{2703FC47-F244-4275-A6CF-8F3EAE51EC75}" destId="{8A777376-A8C4-42AC-9CF2-40B827000636}" srcOrd="1" destOrd="0" presId="urn:microsoft.com/office/officeart/2008/layout/VerticalCurvedList"/>
    <dgm:cxn modelId="{EB08D45F-20A4-4BEB-B02B-C114496E5137}" type="presParOf" srcId="{2703FC47-F244-4275-A6CF-8F3EAE51EC75}" destId="{573497CA-E291-4583-A009-84E0D05CFD3F}" srcOrd="2" destOrd="0" presId="urn:microsoft.com/office/officeart/2008/layout/VerticalCurvedList"/>
    <dgm:cxn modelId="{134CA4F5-F0E0-4CBE-B593-7B4BB3622C50}" type="presParOf" srcId="{2703FC47-F244-4275-A6CF-8F3EAE51EC75}" destId="{21DA29C8-A569-472E-AF4C-413607E0B8A1}" srcOrd="3" destOrd="0" presId="urn:microsoft.com/office/officeart/2008/layout/VerticalCurvedList"/>
    <dgm:cxn modelId="{77BCD606-14D1-42F4-B6B5-8CD8C33FAA34}" type="presParOf" srcId="{5C0C15B8-C5B2-4F1C-9ECD-41B5DAE29C12}" destId="{494E5431-7BC4-4181-9FEA-D0289BF05ADE}" srcOrd="1" destOrd="0" presId="urn:microsoft.com/office/officeart/2008/layout/VerticalCurvedList"/>
    <dgm:cxn modelId="{9B3529F6-4AB5-4ACE-A5B6-06D4809DC7F1}" type="presParOf" srcId="{5C0C15B8-C5B2-4F1C-9ECD-41B5DAE29C12}" destId="{C89573A3-9BD1-41B0-9621-1E3A8FE680F7}" srcOrd="2" destOrd="0" presId="urn:microsoft.com/office/officeart/2008/layout/VerticalCurvedList"/>
    <dgm:cxn modelId="{24177183-EE6B-4201-97DC-A5E6578198EA}" type="presParOf" srcId="{C89573A3-9BD1-41B0-9621-1E3A8FE680F7}" destId="{FE7C9B2A-676C-46C1-9472-38F6EA06081E}" srcOrd="0" destOrd="0" presId="urn:microsoft.com/office/officeart/2008/layout/VerticalCurvedList"/>
    <dgm:cxn modelId="{5A98326B-7C42-4FF5-8F12-B6098B0C2A9A}" type="presParOf" srcId="{5C0C15B8-C5B2-4F1C-9ECD-41B5DAE29C12}" destId="{B9DC7C6F-8A56-4E33-9F68-04D2A049BD92}" srcOrd="3" destOrd="0" presId="urn:microsoft.com/office/officeart/2008/layout/VerticalCurvedList"/>
    <dgm:cxn modelId="{BCF78D7F-FB3F-4966-8200-4A1F46659AD7}" type="presParOf" srcId="{5C0C15B8-C5B2-4F1C-9ECD-41B5DAE29C12}" destId="{4E016405-B66A-4DF4-9310-CC1723CC21A2}" srcOrd="4" destOrd="0" presId="urn:microsoft.com/office/officeart/2008/layout/VerticalCurvedList"/>
    <dgm:cxn modelId="{74F3E93E-0415-49E6-9ADA-EB097A6463BD}" type="presParOf" srcId="{4E016405-B66A-4DF4-9310-CC1723CC21A2}" destId="{7349DA17-6EAC-4101-B1FC-B0AE2CEE0D37}" srcOrd="0" destOrd="0" presId="urn:microsoft.com/office/officeart/2008/layout/VerticalCurvedList"/>
    <dgm:cxn modelId="{A345E44C-167B-4A5E-A503-38F24DFE4654}" type="presParOf" srcId="{5C0C15B8-C5B2-4F1C-9ECD-41B5DAE29C12}" destId="{9E2DAFE7-FFC1-42E1-8467-D91BCA9964E4}" srcOrd="5" destOrd="0" presId="urn:microsoft.com/office/officeart/2008/layout/VerticalCurvedList"/>
    <dgm:cxn modelId="{9EA049C7-47FB-4D8E-91E2-5344EED9F802}" type="presParOf" srcId="{5C0C15B8-C5B2-4F1C-9ECD-41B5DAE29C12}" destId="{8422CCDF-FCE1-4B62-85C3-9EF8C3E040AE}" srcOrd="6" destOrd="0" presId="urn:microsoft.com/office/officeart/2008/layout/VerticalCurvedList"/>
    <dgm:cxn modelId="{D29564DD-212F-49DD-AE3D-0D688ADB316E}" type="presParOf" srcId="{8422CCDF-FCE1-4B62-85C3-9EF8C3E040AE}" destId="{5CF550A5-8854-471A-823A-575BCA102870}" srcOrd="0" destOrd="0" presId="urn:microsoft.com/office/officeart/2008/layout/VerticalCurvedList"/>
    <dgm:cxn modelId="{5B0E3DEF-1A7E-4535-80EA-B7D71830DA8A}" type="presParOf" srcId="{5C0C15B8-C5B2-4F1C-9ECD-41B5DAE29C12}" destId="{A37456A5-A30C-4A33-95E0-E98BD562D928}" srcOrd="7" destOrd="0" presId="urn:microsoft.com/office/officeart/2008/layout/VerticalCurvedList"/>
    <dgm:cxn modelId="{2FC59FED-FD55-4A8D-8C47-227A3E896275}" type="presParOf" srcId="{5C0C15B8-C5B2-4F1C-9ECD-41B5DAE29C12}" destId="{0D0E7FD7-B7CA-4D2C-B559-5DE719CBC9BF}" srcOrd="8" destOrd="0" presId="urn:microsoft.com/office/officeart/2008/layout/VerticalCurvedList"/>
    <dgm:cxn modelId="{320A5F15-F8D8-4D17-ABBB-30664A921529}" type="presParOf" srcId="{0D0E7FD7-B7CA-4D2C-B559-5DE719CBC9BF}" destId="{ABDBFD29-AEBD-444F-9AAD-582ED0808FCC}" srcOrd="0" destOrd="0" presId="urn:microsoft.com/office/officeart/2008/layout/VerticalCurvedList"/>
    <dgm:cxn modelId="{A5772EAE-F81D-4725-8CF9-889123A20769}" type="presParOf" srcId="{5C0C15B8-C5B2-4F1C-9ECD-41B5DAE29C12}" destId="{CA98A7CA-EEDF-472C-88B4-D4F805CA1C75}" srcOrd="9" destOrd="0" presId="urn:microsoft.com/office/officeart/2008/layout/VerticalCurvedList"/>
    <dgm:cxn modelId="{4E5FCD49-6053-45C2-BD0E-010B05DE1E49}" type="presParOf" srcId="{5C0C15B8-C5B2-4F1C-9ECD-41B5DAE29C12}" destId="{A4B70D71-4B22-402E-9063-6182A1DE8A89}" srcOrd="10" destOrd="0" presId="urn:microsoft.com/office/officeart/2008/layout/VerticalCurvedList"/>
    <dgm:cxn modelId="{B1630187-A601-49F5-961B-5F83F214B052}" type="presParOf" srcId="{A4B70D71-4B22-402E-9063-6182A1DE8A89}" destId="{73850B72-8BC1-4F8B-970C-20D02F103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5B920-A584-4B86-937D-283CC70C56D9}">
      <dsp:nvSpPr>
        <dsp:cNvPr id="0" name=""/>
        <dsp:cNvSpPr/>
      </dsp:nvSpPr>
      <dsp:spPr>
        <a:xfrm>
          <a:off x="1275155" y="0"/>
          <a:ext cx="778780" cy="58408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88143-A064-43FD-86EF-2681E8023A09}">
      <dsp:nvSpPr>
        <dsp:cNvPr id="0" name=""/>
        <dsp:cNvSpPr/>
      </dsp:nvSpPr>
      <dsp:spPr>
        <a:xfrm>
          <a:off x="2077300" y="0"/>
          <a:ext cx="4564114" cy="58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1"/>
              </a:solidFill>
            </a:rPr>
            <a:t>RES generation: from 28.9% to 38.5%</a:t>
          </a:r>
          <a:endParaRPr lang="en-US" sz="1800" b="1" kern="1200" dirty="0">
            <a:solidFill>
              <a:schemeClr val="accent1"/>
            </a:solidFill>
          </a:endParaRPr>
        </a:p>
      </dsp:txBody>
      <dsp:txXfrm>
        <a:off x="2077300" y="0"/>
        <a:ext cx="4564114" cy="584085"/>
      </dsp:txXfrm>
    </dsp:sp>
    <dsp:sp modelId="{ABF18759-FB13-4D07-8EEA-18181CAA84A9}">
      <dsp:nvSpPr>
        <dsp:cNvPr id="0" name=""/>
        <dsp:cNvSpPr/>
      </dsp:nvSpPr>
      <dsp:spPr>
        <a:xfrm>
          <a:off x="1508790" y="632759"/>
          <a:ext cx="778780" cy="584085"/>
        </a:xfrm>
        <a:prstGeom prst="downArrow">
          <a:avLst/>
        </a:prstGeom>
        <a:solidFill>
          <a:srgbClr val="FF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C086F-3353-42FC-BEE7-88429682BE0B}">
      <dsp:nvSpPr>
        <dsp:cNvPr id="0" name=""/>
        <dsp:cNvSpPr/>
      </dsp:nvSpPr>
      <dsp:spPr>
        <a:xfrm>
          <a:off x="2310934" y="632759"/>
          <a:ext cx="4564114" cy="584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0000"/>
              </a:solidFill>
            </a:rPr>
            <a:t>Lignite generation: from 26.3% to 3.5%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2310934" y="632759"/>
        <a:ext cx="4564114" cy="584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03941-5E35-4FB5-9CA9-7613B4842FA6}">
      <dsp:nvSpPr>
        <dsp:cNvPr id="0" name=""/>
        <dsp:cNvSpPr/>
      </dsp:nvSpPr>
      <dsp:spPr>
        <a:xfrm>
          <a:off x="1172736" y="1585"/>
          <a:ext cx="2201538" cy="13209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Registration Certificate</a:t>
          </a:r>
          <a:endParaRPr lang="en-US" sz="2400" kern="1200" dirty="0"/>
        </a:p>
      </dsp:txBody>
      <dsp:txXfrm>
        <a:off x="1172736" y="1585"/>
        <a:ext cx="2201538" cy="1320923"/>
      </dsp:txXfrm>
    </dsp:sp>
    <dsp:sp modelId="{99B67312-CB08-4320-8194-052B075D6859}">
      <dsp:nvSpPr>
        <dsp:cNvPr id="0" name=""/>
        <dsp:cNvSpPr/>
      </dsp:nvSpPr>
      <dsp:spPr>
        <a:xfrm>
          <a:off x="3594428" y="1585"/>
          <a:ext cx="2201538" cy="13209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Environmental Terms Approval</a:t>
          </a:r>
          <a:endParaRPr lang="en-US" sz="2400" kern="1200" dirty="0"/>
        </a:p>
      </dsp:txBody>
      <dsp:txXfrm>
        <a:off x="3594428" y="1585"/>
        <a:ext cx="2201538" cy="1320923"/>
      </dsp:txXfrm>
    </dsp:sp>
    <dsp:sp modelId="{8B46B8D0-0E01-41A4-935C-83714FE00CC6}">
      <dsp:nvSpPr>
        <dsp:cNvPr id="0" name=""/>
        <dsp:cNvSpPr/>
      </dsp:nvSpPr>
      <dsp:spPr>
        <a:xfrm>
          <a:off x="1172736" y="1542662"/>
          <a:ext cx="2201538" cy="13209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Grid Connection Contract</a:t>
          </a:r>
          <a:endParaRPr lang="en-US" sz="2400" kern="1200" dirty="0"/>
        </a:p>
      </dsp:txBody>
      <dsp:txXfrm>
        <a:off x="1172736" y="1542662"/>
        <a:ext cx="2201538" cy="1320923"/>
      </dsp:txXfrm>
    </dsp:sp>
    <dsp:sp modelId="{BF0E3EB1-0692-4958-B42D-21E1F75C0ABA}">
      <dsp:nvSpPr>
        <dsp:cNvPr id="0" name=""/>
        <dsp:cNvSpPr/>
      </dsp:nvSpPr>
      <dsp:spPr>
        <a:xfrm>
          <a:off x="3594428" y="1542662"/>
          <a:ext cx="2201538" cy="13209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Power Purchase Agreement</a:t>
          </a:r>
          <a:endParaRPr lang="en-US" sz="2400" kern="1200" dirty="0"/>
        </a:p>
      </dsp:txBody>
      <dsp:txXfrm>
        <a:off x="3594428" y="1542662"/>
        <a:ext cx="2201538" cy="1320923"/>
      </dsp:txXfrm>
    </dsp:sp>
    <dsp:sp modelId="{0B50F541-33E6-4486-B6B1-DFE22A76835A}">
      <dsp:nvSpPr>
        <dsp:cNvPr id="0" name=""/>
        <dsp:cNvSpPr/>
      </dsp:nvSpPr>
      <dsp:spPr>
        <a:xfrm>
          <a:off x="1172736" y="3083739"/>
          <a:ext cx="2201538" cy="13209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Installation License</a:t>
          </a:r>
          <a:endParaRPr lang="en-US" sz="2400" kern="1200" dirty="0"/>
        </a:p>
      </dsp:txBody>
      <dsp:txXfrm>
        <a:off x="1172736" y="3083739"/>
        <a:ext cx="2201538" cy="1320923"/>
      </dsp:txXfrm>
    </dsp:sp>
    <dsp:sp modelId="{383DB485-6B78-472B-B256-0BC498B2F355}">
      <dsp:nvSpPr>
        <dsp:cNvPr id="0" name=""/>
        <dsp:cNvSpPr/>
      </dsp:nvSpPr>
      <dsp:spPr>
        <a:xfrm>
          <a:off x="3594428" y="3083739"/>
          <a:ext cx="2201538" cy="1320923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Operation License</a:t>
          </a:r>
          <a:endParaRPr lang="en-US" sz="2400" kern="1200" dirty="0"/>
        </a:p>
      </dsp:txBody>
      <dsp:txXfrm>
        <a:off x="3594428" y="3083739"/>
        <a:ext cx="2201538" cy="13209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77376-A8C4-42AC-9CF2-40B827000636}">
      <dsp:nvSpPr>
        <dsp:cNvPr id="0" name=""/>
        <dsp:cNvSpPr/>
      </dsp:nvSpPr>
      <dsp:spPr>
        <a:xfrm>
          <a:off x="-3930036" y="-603416"/>
          <a:ext cx="4683676" cy="4683676"/>
        </a:xfrm>
        <a:prstGeom prst="blockArc">
          <a:avLst>
            <a:gd name="adj1" fmla="val 18900000"/>
            <a:gd name="adj2" fmla="val 2700000"/>
            <a:gd name="adj3" fmla="val 46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E5431-7BC4-4181-9FEA-D0289BF05ADE}">
      <dsp:nvSpPr>
        <dsp:cNvPr id="0" name=""/>
        <dsp:cNvSpPr/>
      </dsp:nvSpPr>
      <dsp:spPr>
        <a:xfrm>
          <a:off x="330281" y="217233"/>
          <a:ext cx="5013334" cy="43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7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RAE</a:t>
          </a:r>
          <a:endParaRPr lang="en-US" sz="2300" kern="1200" dirty="0"/>
        </a:p>
      </dsp:txBody>
      <dsp:txXfrm>
        <a:off x="330281" y="217233"/>
        <a:ext cx="5013334" cy="434744"/>
      </dsp:txXfrm>
    </dsp:sp>
    <dsp:sp modelId="{FE7C9B2A-676C-46C1-9472-38F6EA06081E}">
      <dsp:nvSpPr>
        <dsp:cNvPr id="0" name=""/>
        <dsp:cNvSpPr/>
      </dsp:nvSpPr>
      <dsp:spPr>
        <a:xfrm>
          <a:off x="58566" y="162890"/>
          <a:ext cx="543430" cy="543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C7C6F-8A56-4E33-9F68-04D2A049BD92}">
      <dsp:nvSpPr>
        <dsp:cNvPr id="0" name=""/>
        <dsp:cNvSpPr/>
      </dsp:nvSpPr>
      <dsp:spPr>
        <a:xfrm>
          <a:off x="641806" y="869141"/>
          <a:ext cx="4701809" cy="43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7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Environmental Authorities</a:t>
          </a:r>
          <a:endParaRPr lang="en-US" sz="2300" kern="1200" dirty="0"/>
        </a:p>
      </dsp:txBody>
      <dsp:txXfrm>
        <a:off x="641806" y="869141"/>
        <a:ext cx="4701809" cy="434744"/>
      </dsp:txXfrm>
    </dsp:sp>
    <dsp:sp modelId="{7349DA17-6EAC-4101-B1FC-B0AE2CEE0D37}">
      <dsp:nvSpPr>
        <dsp:cNvPr id="0" name=""/>
        <dsp:cNvSpPr/>
      </dsp:nvSpPr>
      <dsp:spPr>
        <a:xfrm>
          <a:off x="370091" y="814798"/>
          <a:ext cx="543430" cy="543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DAFE7-FFC1-42E1-8467-D91BCA9964E4}">
      <dsp:nvSpPr>
        <dsp:cNvPr id="0" name=""/>
        <dsp:cNvSpPr/>
      </dsp:nvSpPr>
      <dsp:spPr>
        <a:xfrm>
          <a:off x="737419" y="1521049"/>
          <a:ext cx="4606196" cy="43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7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ADMIE or DEDDIE</a:t>
          </a:r>
          <a:endParaRPr lang="en-US" sz="2300" kern="1200" dirty="0"/>
        </a:p>
      </dsp:txBody>
      <dsp:txXfrm>
        <a:off x="737419" y="1521049"/>
        <a:ext cx="4606196" cy="434744"/>
      </dsp:txXfrm>
    </dsp:sp>
    <dsp:sp modelId="{5CF550A5-8854-471A-823A-575BCA102870}">
      <dsp:nvSpPr>
        <dsp:cNvPr id="0" name=""/>
        <dsp:cNvSpPr/>
      </dsp:nvSpPr>
      <dsp:spPr>
        <a:xfrm>
          <a:off x="465704" y="1466706"/>
          <a:ext cx="543430" cy="543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456A5-A30C-4A33-95E0-E98BD562D928}">
      <dsp:nvSpPr>
        <dsp:cNvPr id="0" name=""/>
        <dsp:cNvSpPr/>
      </dsp:nvSpPr>
      <dsp:spPr>
        <a:xfrm>
          <a:off x="641806" y="2172957"/>
          <a:ext cx="4701809" cy="43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7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DAPEEP</a:t>
          </a:r>
          <a:endParaRPr lang="en-US" sz="2300" kern="1200" dirty="0"/>
        </a:p>
      </dsp:txBody>
      <dsp:txXfrm>
        <a:off x="641806" y="2172957"/>
        <a:ext cx="4701809" cy="434744"/>
      </dsp:txXfrm>
    </dsp:sp>
    <dsp:sp modelId="{ABDBFD29-AEBD-444F-9AAD-582ED0808FCC}">
      <dsp:nvSpPr>
        <dsp:cNvPr id="0" name=""/>
        <dsp:cNvSpPr/>
      </dsp:nvSpPr>
      <dsp:spPr>
        <a:xfrm>
          <a:off x="370091" y="2118614"/>
          <a:ext cx="543430" cy="543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8A7CA-EEDF-472C-88B4-D4F805CA1C75}">
      <dsp:nvSpPr>
        <dsp:cNvPr id="0" name=""/>
        <dsp:cNvSpPr/>
      </dsp:nvSpPr>
      <dsp:spPr>
        <a:xfrm>
          <a:off x="330281" y="2824865"/>
          <a:ext cx="5013334" cy="434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07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Ministry of Environment &amp; Energy</a:t>
          </a:r>
          <a:endParaRPr lang="en-US" sz="2300" kern="1200" dirty="0"/>
        </a:p>
      </dsp:txBody>
      <dsp:txXfrm>
        <a:off x="330281" y="2824865"/>
        <a:ext cx="5013334" cy="434744"/>
      </dsp:txXfrm>
    </dsp:sp>
    <dsp:sp modelId="{73850B72-8BC1-4F8B-970C-20D02F103438}">
      <dsp:nvSpPr>
        <dsp:cNvPr id="0" name=""/>
        <dsp:cNvSpPr/>
      </dsp:nvSpPr>
      <dsp:spPr>
        <a:xfrm>
          <a:off x="58566" y="2770522"/>
          <a:ext cx="543430" cy="543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24AF2-A4C1-42C6-A13E-AE652511324B}" type="datetimeFigureOut">
              <a:rPr lang="el-GR" smtClean="0"/>
              <a:t>1/7/2020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83FA2-A305-4DDF-B45F-95AE25907039}" type="slidenum">
              <a:rPr lang="el-GR" smtClean="0"/>
              <a:t>‹N°›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868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Textbox"/>
          <p:cNvSpPr txBox="1"/>
          <p:nvPr userDrawn="1"/>
        </p:nvSpPr>
        <p:spPr>
          <a:xfrm>
            <a:off x="11161222" y="6234545"/>
            <a:ext cx="498764" cy="34913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/>
            <a:fld id="{8A23ABA4-7C5F-4A82-88F7-CAC0346A6918}" type="slidenum">
              <a:rPr lang="en-GB" sz="636" smtClean="0">
                <a:latin typeface="+mn-lt"/>
              </a:rPr>
              <a:pPr algn="r"/>
              <a:t>‹N°›</a:t>
            </a:fld>
            <a:endParaRPr lang="en-GB" sz="636" dirty="0">
              <a:latin typeface="+mn-lt"/>
            </a:endParaRPr>
          </a:p>
        </p:txBody>
      </p:sp>
      <p:sp>
        <p:nvSpPr>
          <p:cNvPr id="14" name="DOCUMENT ID" hidden="1"/>
          <p:cNvSpPr txBox="1"/>
          <p:nvPr>
            <p:custDataLst>
              <p:tags r:id="rId1"/>
            </p:custDataLst>
          </p:nvPr>
        </p:nvSpPr>
        <p:spPr>
          <a:xfrm>
            <a:off x="2785303" y="382386"/>
            <a:ext cx="8863598" cy="83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algn="r" defTabSz="1005505" eaLnBrk="1" latinLnBrk="0" hangingPunct="1">
              <a:spcBef>
                <a:spcPct val="20000"/>
              </a:spcBef>
              <a:buSzPct val="120000"/>
              <a:buFont typeface="Symbol" pitchFamily="18" charset="2"/>
              <a:buNone/>
              <a:defRPr sz="600" b="0" baseline="0">
                <a:solidFill>
                  <a:srgbClr val="616161"/>
                </a:solidFill>
                <a:latin typeface="+mn-lt"/>
                <a:cs typeface="Arial" pitchFamily="34" charset="0"/>
              </a:defRPr>
            </a:lvl1pPr>
            <a:lvl2pPr marL="502755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2pPr>
            <a:lvl3pPr marL="1005506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3pPr>
            <a:lvl4pPr marL="1508258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4pPr>
            <a:lvl5pPr marL="2011009" indent="0" defTabSz="1005505" eaLnBrk="1" latinLnBrk="0" hangingPunct="1">
              <a:spcBef>
                <a:spcPct val="20000"/>
              </a:spcBef>
              <a:buFont typeface="Arial" pitchFamily="34" charset="0"/>
              <a:buNone/>
              <a:defRPr sz="1300">
                <a:latin typeface="+mn-lt"/>
              </a:defRPr>
            </a:lvl5pPr>
            <a:lvl6pPr marL="2765137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6pPr>
            <a:lvl7pPr marL="3267890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7pPr>
            <a:lvl8pPr marL="3770641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8pPr>
            <a:lvl9pPr marL="4273393" indent="-251375" defTabSz="1005505">
              <a:spcBef>
                <a:spcPct val="20000"/>
              </a:spcBef>
              <a:buFont typeface="Arial" pitchFamily="34" charset="0"/>
              <a:buChar char="•"/>
              <a:defRPr sz="2200">
                <a:latin typeface="+mn-lt"/>
              </a:defRPr>
            </a:lvl9pPr>
          </a:lstStyle>
          <a:p>
            <a:pPr lvl="0"/>
            <a:r>
              <a:rPr lang="en-GB" sz="545" dirty="0"/>
              <a:t>[printed: ____] [saved: ____]</a:t>
            </a:r>
          </a:p>
        </p:txBody>
      </p:sp>
      <p:sp>
        <p:nvSpPr>
          <p:cNvPr id="2" name="DraftStamp" hidden="1"/>
          <p:cNvSpPr txBox="1"/>
          <p:nvPr userDrawn="1">
            <p:custDataLst>
              <p:tags r:id="rId2"/>
            </p:custDataLst>
          </p:nvPr>
        </p:nvSpPr>
        <p:spPr>
          <a:xfrm>
            <a:off x="509847" y="230909"/>
            <a:ext cx="1308485" cy="300182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GB" sz="2182" b="1" i="0" u="none" baseline="0" dirty="0">
                <a:solidFill>
                  <a:srgbClr val="E60000"/>
                </a:solidFill>
                <a:latin typeface="Frutiger 45 Light"/>
                <a:ea typeface="MS PGothic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638098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1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234332" y="3224094"/>
            <a:ext cx="789622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 typeface="Open Sans" charset="0"/>
              <a:buNone/>
            </a:pPr>
            <a:endParaRPr lang="el-GR" altLang="el-G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 typeface="Open Sans" charset="0"/>
              <a:buNone/>
            </a:pPr>
            <a:endParaRPr lang="el-GR" altLang="el-G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 typeface="Open Sans" charset="0"/>
              <a:buNone/>
            </a:pPr>
            <a:endParaRPr lang="el-GR" altLang="el-G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 typeface="Open Sans" charset="0"/>
              <a:buNone/>
            </a:pPr>
            <a:r>
              <a:rPr lang="en-US" altLang="el-GR" sz="2000" b="1" dirty="0">
                <a:solidFill>
                  <a:srgbClr val="2940B5"/>
                </a:solidFill>
                <a:latin typeface="+mj-lt"/>
              </a:rPr>
              <a:t>Alexandra </a:t>
            </a:r>
            <a:r>
              <a:rPr lang="en-US" altLang="el-GR" sz="2000" b="1" dirty="0" smtClean="0">
                <a:solidFill>
                  <a:srgbClr val="2940B5"/>
                </a:solidFill>
                <a:latin typeface="+mj-lt"/>
              </a:rPr>
              <a:t>Sdoukou</a:t>
            </a:r>
          </a:p>
          <a:p>
            <a:pPr algn="ctr">
              <a:buFont typeface="Open Sans" charset="0"/>
              <a:buNone/>
            </a:pPr>
            <a:endParaRPr lang="en-US" altLang="el-GR" sz="2000" b="1" dirty="0">
              <a:solidFill>
                <a:srgbClr val="2940B5"/>
              </a:solidFill>
              <a:latin typeface="+mj-lt"/>
            </a:endParaRPr>
          </a:p>
          <a:p>
            <a:pPr algn="ctr"/>
            <a:r>
              <a:rPr lang="en-US" altLang="el-GR" sz="2000" b="1" dirty="0" smtClean="0">
                <a:solidFill>
                  <a:srgbClr val="2940B5"/>
                </a:solidFill>
                <a:latin typeface="+mj-lt"/>
              </a:rPr>
              <a:t>Secretary </a:t>
            </a:r>
            <a:r>
              <a:rPr lang="en-US" altLang="el-GR" sz="2000" b="1" dirty="0">
                <a:solidFill>
                  <a:srgbClr val="2940B5"/>
                </a:solidFill>
                <a:latin typeface="+mj-lt"/>
              </a:rPr>
              <a:t>General for Energy and Natural Resources</a:t>
            </a:r>
            <a:endParaRPr lang="el-GR" altLang="el-GR" sz="2000" b="1" noProof="1">
              <a:solidFill>
                <a:srgbClr val="2940B5"/>
              </a:solidFill>
              <a:latin typeface="+mj-lt"/>
            </a:endParaRPr>
          </a:p>
          <a:p>
            <a:pPr algn="r" eaLnBrk="1" hangingPunct="1"/>
            <a:endParaRPr lang="el-GR" altLang="el-GR" sz="2000" b="1" noProof="1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82755" y="440286"/>
            <a:ext cx="6448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l-GR" sz="2800" b="1" dirty="0" smtClean="0">
                <a:solidFill>
                  <a:srgbClr val="2940B5"/>
                </a:solidFill>
                <a:latin typeface="+mj-lt"/>
              </a:rPr>
              <a:t>The Policies and Vision for Renewable Energy Sources in Greece</a:t>
            </a:r>
          </a:p>
          <a:p>
            <a:pPr algn="ctr"/>
            <a:endParaRPr lang="en-US" altLang="el-GR" sz="2800" b="1" u="sng" dirty="0">
              <a:solidFill>
                <a:srgbClr val="2940B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80" t="33570" r="16430" b="33682"/>
          <a:stretch/>
        </p:blipFill>
        <p:spPr>
          <a:xfrm>
            <a:off x="5313856" y="6012573"/>
            <a:ext cx="1737176" cy="845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5206" y="5033841"/>
            <a:ext cx="95835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l-GR" sz="1600" b="1" dirty="0" smtClean="0"/>
              <a:t>Greece, the El Dorado of Renewable Energy Sources in Europe</a:t>
            </a:r>
          </a:p>
          <a:p>
            <a:pPr algn="ctr"/>
            <a:r>
              <a:rPr lang="en-US" altLang="el-GR" sz="1600" b="1" dirty="0" smtClean="0"/>
              <a:t>Webinar, Greek-French Chamber, June 2020</a:t>
            </a:r>
            <a:endParaRPr lang="en-US" altLang="el-GR" sz="1600" b="1" dirty="0"/>
          </a:p>
          <a:p>
            <a:pPr algn="ctr"/>
            <a:endParaRPr lang="en-US" altLang="el-GR" sz="2000" b="1" u="sng" dirty="0"/>
          </a:p>
        </p:txBody>
      </p:sp>
    </p:spTree>
    <p:extLst>
      <p:ext uri="{BB962C8B-B14F-4D97-AF65-F5344CB8AC3E}">
        <p14:creationId xmlns:p14="http://schemas.microsoft.com/office/powerpoint/2010/main" val="36579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8885411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Electricity &amp; RES Market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“Current Market”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98" y="1762280"/>
            <a:ext cx="5877745" cy="3620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17" y="1762280"/>
            <a:ext cx="5860422" cy="3599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1965" y="1320800"/>
            <a:ext cx="123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2019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26848" y="1356874"/>
            <a:ext cx="1233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2020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86028" y="2364601"/>
            <a:ext cx="1194196" cy="261610"/>
          </a:xfrm>
          <a:prstGeom prst="rect">
            <a:avLst/>
          </a:prstGeom>
          <a:solidFill>
            <a:srgbClr val="99B958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28.85%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4060" y="3950482"/>
            <a:ext cx="612715" cy="246221"/>
          </a:xfrm>
          <a:prstGeom prst="rect">
            <a:avLst/>
          </a:prstGeom>
          <a:solidFill>
            <a:srgbClr val="F39344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37.74%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4847" y="3739835"/>
            <a:ext cx="1013419" cy="261610"/>
          </a:xfrm>
          <a:prstGeom prst="rect">
            <a:avLst/>
          </a:prstGeom>
          <a:solidFill>
            <a:srgbClr val="F39344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</a:t>
            </a:r>
            <a:endParaRPr lang="el-GR" sz="1100" dirty="0"/>
          </a:p>
        </p:txBody>
      </p:sp>
      <p:sp>
        <p:nvSpPr>
          <p:cNvPr id="18" name="Rectangle 17"/>
          <p:cNvSpPr/>
          <p:nvPr/>
        </p:nvSpPr>
        <p:spPr>
          <a:xfrm>
            <a:off x="870703" y="3385552"/>
            <a:ext cx="1194196" cy="261610"/>
          </a:xfrm>
          <a:prstGeom prst="rect">
            <a:avLst/>
          </a:prstGeom>
          <a:solidFill>
            <a:srgbClr val="BC4E4C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Lignite 26.3%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50013" y="2626211"/>
            <a:ext cx="807935" cy="200055"/>
          </a:xfrm>
          <a:prstGeom prst="rect">
            <a:avLst/>
          </a:prstGeom>
          <a:solidFill>
            <a:srgbClr val="4D81BC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7.11%</a:t>
            </a:r>
            <a:endParaRPr lang="en-US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40905" y="2233796"/>
            <a:ext cx="1194196" cy="261610"/>
          </a:xfrm>
          <a:prstGeom prst="rect">
            <a:avLst/>
          </a:prstGeom>
          <a:solidFill>
            <a:srgbClr val="99B958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38.54%</a:t>
            </a:r>
            <a:endParaRPr lang="en-US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18124" y="4073592"/>
            <a:ext cx="612715" cy="246221"/>
          </a:xfrm>
          <a:prstGeom prst="rect">
            <a:avLst/>
          </a:prstGeom>
          <a:solidFill>
            <a:srgbClr val="F39344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50.10%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18911" y="3862945"/>
            <a:ext cx="1013419" cy="261610"/>
          </a:xfrm>
          <a:prstGeom prst="rect">
            <a:avLst/>
          </a:prstGeom>
          <a:solidFill>
            <a:srgbClr val="F39344"/>
          </a:solidFill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</a:t>
            </a:r>
            <a:endParaRPr lang="el-GR" sz="1100" dirty="0"/>
          </a:p>
        </p:txBody>
      </p:sp>
      <p:sp>
        <p:nvSpPr>
          <p:cNvPr id="23" name="Rectangle 22"/>
          <p:cNvSpPr/>
          <p:nvPr/>
        </p:nvSpPr>
        <p:spPr>
          <a:xfrm>
            <a:off x="6855463" y="3111986"/>
            <a:ext cx="807935" cy="200055"/>
          </a:xfrm>
          <a:prstGeom prst="rect">
            <a:avLst/>
          </a:prstGeom>
          <a:solidFill>
            <a:srgbClr val="4D81BC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 7.90%</a:t>
            </a:r>
            <a:endParaRPr lang="en-US" sz="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43181" y="4119758"/>
            <a:ext cx="612282" cy="40011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Lignite 3.46%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7782677"/>
              </p:ext>
            </p:extLst>
          </p:nvPr>
        </p:nvGraphicFramePr>
        <p:xfrm>
          <a:off x="2064899" y="5532979"/>
          <a:ext cx="8150205" cy="121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53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10488321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“Existing Licensing Procedure”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265" y="6119823"/>
            <a:ext cx="1113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Small RES Projects are excluded from the Registration Certificate and submit its interest directly to DEDDIE for Final Connection Terms</a:t>
            </a:r>
            <a:endParaRPr lang="el-G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2244283"/>
              </p:ext>
            </p:extLst>
          </p:nvPr>
        </p:nvGraphicFramePr>
        <p:xfrm>
          <a:off x="-590674" y="1517188"/>
          <a:ext cx="6968704" cy="440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669757"/>
              </p:ext>
            </p:extLst>
          </p:nvPr>
        </p:nvGraphicFramePr>
        <p:xfrm>
          <a:off x="6378030" y="1981890"/>
          <a:ext cx="5389529" cy="347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806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10488321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“Simplification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of the Licensing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Procedure”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604" y="2578465"/>
            <a:ext cx="1123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u="sng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Phase: Replacement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Production License with the Registration</a:t>
            </a:r>
            <a:r>
              <a:rPr lang="el-G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u="sng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Phase: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and simplify Environmental 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  <a:p>
            <a:endParaRPr lang="en-US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u="sng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Phase: Simplify Connection Terms, Installation &amp; Operation 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294" y="4645957"/>
            <a:ext cx="11893706" cy="883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0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OUR TARGET: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Speed </a:t>
            </a:r>
            <a:r>
              <a:rPr lang="en-US" dirty="0">
                <a:solidFill>
                  <a:srgbClr val="002060"/>
                </a:solidFill>
              </a:rPr>
              <a:t>up licensing process facilitating the investments in RES sector  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7532" y="6081390"/>
            <a:ext cx="349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6-8 years to 2+1 years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34604" y="1320800"/>
            <a:ext cx="11391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RES licensing framework, in order to simplify the whole process, so as the new RES projects to be f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ully licensed within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29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562" y="0"/>
            <a:ext cx="10738364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“1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Phase of Simplification”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25" y="970423"/>
            <a:ext cx="7639939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u="sng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Phase: Replacement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Production License with the Registration</a:t>
            </a:r>
            <a:r>
              <a:rPr lang="el-GR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Certificate</a:t>
            </a:r>
          </a:p>
          <a:p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new Management Information System for 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of the new MIS with the existed systems </a:t>
            </a:r>
            <a:endParaRPr lang="el-GR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 the licensing procedure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procedure of the submitted request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of the required documents for the submission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check of the potential investor and his request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specific milestones for the investors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scharge of extra costs and 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burdens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b="1" u="sng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Phase: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and 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Simplification of the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</a:p>
          <a:p>
            <a:endParaRPr lang="en-US" sz="1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Electronic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Registry </a:t>
            </a:r>
            <a:endParaRPr lang="en-GB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of the required steps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receiving the Environmental Terms </a:t>
            </a: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deadlines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evaluation of the environmental studies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Outsourcing </a:t>
            </a:r>
            <a:r>
              <a:rPr lang="en-GB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of </a:t>
            </a:r>
            <a:r>
              <a:rPr lang="en-GB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submitted environmental studies</a:t>
            </a:r>
            <a:endParaRPr lang="en-GB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745" y="0"/>
            <a:ext cx="1794255" cy="165164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47589" y="1822562"/>
            <a:ext cx="0" cy="2800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112138" y="2650351"/>
            <a:ext cx="3010788" cy="1145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Registration Certificate within 30 days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12138" y="5469750"/>
            <a:ext cx="3010788" cy="1145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002060"/>
                </a:solidFill>
              </a:rPr>
              <a:t>Environmental Approval within 150 </a:t>
            </a:r>
            <a:r>
              <a:rPr lang="en-GB" b="1" dirty="0" smtClean="0">
                <a:solidFill>
                  <a:srgbClr val="002060"/>
                </a:solidFill>
              </a:rPr>
              <a:t>days </a:t>
            </a: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947589" y="5393549"/>
            <a:ext cx="0" cy="1297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10488321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“3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Phase of Simplification”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604" y="1718586"/>
            <a:ext cx="11231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u="sng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Phase: Simplify Connection Terms, Installation &amp; Operation Licenses</a:t>
            </a:r>
          </a:p>
          <a:p>
            <a:endParaRPr lang="en-US" sz="1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licensing distortions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of the European Guidelines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2018/2001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licensing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 of the required </a:t>
            </a:r>
            <a:r>
              <a:rPr lang="en-GB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  <a:p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peed up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electrification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of the existed networks and development of new network systems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the requirement of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&amp; Operational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745" y="0"/>
            <a:ext cx="1794255" cy="16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8885411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 in Greece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“Auctions Scheme”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12323"/>
              </p:ext>
            </p:extLst>
          </p:nvPr>
        </p:nvGraphicFramePr>
        <p:xfrm>
          <a:off x="70580" y="1202335"/>
          <a:ext cx="7714639" cy="519941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982457">
                  <a:extLst>
                    <a:ext uri="{9D8B030D-6E8A-4147-A177-3AD203B41FA5}">
                      <a16:colId xmlns:a16="http://schemas.microsoft.com/office/drawing/2014/main" xmlns="" val="3917812537"/>
                    </a:ext>
                  </a:extLst>
                </a:gridCol>
                <a:gridCol w="1815858">
                  <a:extLst>
                    <a:ext uri="{9D8B030D-6E8A-4147-A177-3AD203B41FA5}">
                      <a16:colId xmlns:a16="http://schemas.microsoft.com/office/drawing/2014/main" xmlns="" val="2976845161"/>
                    </a:ext>
                  </a:extLst>
                </a:gridCol>
                <a:gridCol w="1274789">
                  <a:extLst>
                    <a:ext uri="{9D8B030D-6E8A-4147-A177-3AD203B41FA5}">
                      <a16:colId xmlns:a16="http://schemas.microsoft.com/office/drawing/2014/main" xmlns="" val="3275192666"/>
                    </a:ext>
                  </a:extLst>
                </a:gridCol>
                <a:gridCol w="2018013">
                  <a:extLst>
                    <a:ext uri="{9D8B030D-6E8A-4147-A177-3AD203B41FA5}">
                      <a16:colId xmlns:a16="http://schemas.microsoft.com/office/drawing/2014/main" xmlns="" val="3665695010"/>
                    </a:ext>
                  </a:extLst>
                </a:gridCol>
                <a:gridCol w="1623522">
                  <a:extLst>
                    <a:ext uri="{9D8B030D-6E8A-4147-A177-3AD203B41FA5}">
                      <a16:colId xmlns:a16="http://schemas.microsoft.com/office/drawing/2014/main" xmlns="" val="1752130256"/>
                    </a:ext>
                  </a:extLst>
                </a:gridCol>
              </a:tblGrid>
              <a:tr h="346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Year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Technology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Power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(MW)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Average Price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214899"/>
                  </a:ext>
                </a:extLst>
              </a:tr>
              <a:tr h="22139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PV&lt;1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53,52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79.02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2025637776"/>
                  </a:ext>
                </a:extLst>
              </a:tr>
              <a:tr h="2213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PV&gt;1MW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53,40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63.81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1201264472"/>
                  </a:ext>
                </a:extLst>
              </a:tr>
              <a:tr h="414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PV&lt;1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61,95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66.66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2830432714"/>
                  </a:ext>
                </a:extLst>
              </a:tr>
              <a:tr h="414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160,94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69.53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475030972"/>
                  </a:ext>
                </a:extLst>
              </a:tr>
              <a:tr h="34577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 (PV-WIND)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r>
                        <a:rPr lang="en-US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455,00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57.03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3571048227"/>
                  </a:ext>
                </a:extLst>
              </a:tr>
              <a:tr h="2213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142,88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62.78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2810912152"/>
                  </a:ext>
                </a:extLst>
              </a:tr>
              <a:tr h="22139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159,65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58.58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1920632470"/>
                  </a:ext>
                </a:extLst>
              </a:tr>
              <a:tr h="414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84,00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61.16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453001667"/>
                  </a:ext>
                </a:extLst>
              </a:tr>
              <a:tr h="414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244,00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58.27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extLst>
                  <a:ext uri="{0D108BD9-81ED-4DB2-BD59-A6C34878D82A}">
                    <a16:rowId xmlns:a16="http://schemas.microsoft.com/office/drawing/2014/main" xmlns="" val="1689290192"/>
                  </a:ext>
                </a:extLst>
              </a:tr>
              <a:tr h="345774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Joint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(PV-WIND)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</a:t>
                      </a:r>
                      <a:endParaRPr lang="el-GR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502,94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51,59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5357145"/>
                  </a:ext>
                </a:extLst>
              </a:tr>
              <a:tr h="34577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3332952"/>
                  </a:ext>
                </a:extLst>
              </a:tr>
              <a:tr h="34577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2020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1723236"/>
                  </a:ext>
                </a:extLst>
              </a:tr>
              <a:tr h="414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PV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year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168439"/>
                  </a:ext>
                </a:extLst>
              </a:tr>
              <a:tr h="414686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r>
                        <a:rPr lang="el-G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2020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Rest of year</a:t>
                      </a:r>
                      <a:endParaRPr lang="el-GR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l-GR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312" marR="49312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002571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567" y="1863178"/>
            <a:ext cx="4152430" cy="24958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8565" y="5247119"/>
            <a:ext cx="4246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The next specific technology auction is scheduled for: 27/07/2020</a:t>
            </a:r>
            <a:endParaRPr lang="el-G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10488321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“Upcoming Framework”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098" y="1320800"/>
            <a:ext cx="1123133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Schedule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 of the Registration Certificate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Ministerial Decision for the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wind turbines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(&lt;60kW)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Ministerial Decision for the installation of RES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high productivity land 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Ministerial Decision for the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reclassification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 Projects 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Pricing Framework for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projects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non-interconnected islands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define the Reference Tariff for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(&gt;250MW),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individual notification process is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foreseen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for the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RES auction scheme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(2021 – 2025)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framework for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Guarantees of Origin </a:t>
            </a:r>
          </a:p>
          <a:p>
            <a:pPr marL="285750" lvl="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Term Schedule</a:t>
            </a:r>
            <a:endParaRPr lang="en-US" sz="16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framework, for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wind parks </a:t>
            </a:r>
            <a:endParaRPr lang="en-US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development of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for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biomethane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Repowering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Time Extension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 Projects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1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εικόνας 15"/>
          <p:cNvPicPr>
            <a:picLocks noChangeAspect="1"/>
          </p:cNvPicPr>
          <p:nvPr/>
        </p:nvPicPr>
        <p:blipFill>
          <a:blip r:embed="rId2"/>
          <a:srcRect t="6683" b="6683"/>
          <a:stretch>
            <a:fillRect/>
          </a:stretch>
        </p:blipFill>
        <p:spPr bwMode="auto">
          <a:xfrm>
            <a:off x="0" y="513185"/>
            <a:ext cx="12188898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chemeClr val="bg1">
                <a:lumMod val="9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10488321" cy="7837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kick-starting e-mobility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783" y="988942"/>
            <a:ext cx="11231332" cy="1477328"/>
          </a:xfrm>
          <a:prstGeom prst="rect">
            <a:avLst/>
          </a:prstGeom>
          <a:noFill/>
          <a:ln>
            <a:solidFill>
              <a:srgbClr val="F3934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el-GR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set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targets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of electric vehicles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Greece in the next 10 years</a:t>
            </a:r>
          </a:p>
          <a:p>
            <a:pPr marL="742950" lvl="1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 every 3 new vehicles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2030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692" y="2797674"/>
            <a:ext cx="5935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In order to achieve these targets...</a:t>
            </a:r>
            <a:endParaRPr lang="el-GR" sz="24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83" y="3406215"/>
            <a:ext cx="112313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 regulatory framework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introduction of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e-mobility legislation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Greece 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signed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“Green Deal”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key stakeholders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public and private sector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committing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specific actions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e-mobility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launching a subsidy scheme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purchase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electric vehicles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E-Mobility Plan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will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specific policies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towards a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transport sector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Greece</a:t>
            </a:r>
            <a:endParaRPr lang="en-US" sz="1600" b="1" u="sng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εικόνας 15"/>
          <p:cNvPicPr>
            <a:picLocks noChangeAspect="1"/>
          </p:cNvPicPr>
          <p:nvPr/>
        </p:nvPicPr>
        <p:blipFill>
          <a:blip r:embed="rId2"/>
          <a:srcRect t="6683" b="6683"/>
          <a:stretch>
            <a:fillRect/>
          </a:stretch>
        </p:blipFill>
        <p:spPr bwMode="auto">
          <a:xfrm>
            <a:off x="0" y="513185"/>
            <a:ext cx="12188898" cy="633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>
            <a:solidFill>
              <a:schemeClr val="bg1">
                <a:lumMod val="95000"/>
                <a:alpha val="8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10488321" cy="7837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RES in Greece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kick-starting e-mobility</a:t>
            </a:r>
            <a:endParaRPr lang="el-G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783" y="988942"/>
            <a:ext cx="11231332" cy="496996"/>
          </a:xfrm>
          <a:prstGeom prst="rect">
            <a:avLst/>
          </a:prstGeom>
          <a:noFill/>
          <a:ln>
            <a:solidFill>
              <a:srgbClr val="F3934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provisions of e-mobility legislation</a:t>
            </a:r>
            <a:endParaRPr lang="el-G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783" y="1691109"/>
            <a:ext cx="11231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generous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based incentives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purchasing electric vehicles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offering incentives for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production lines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other activities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to e-mobility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(e.g. battery/charge points productions, e-vehicles assembly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regulatory framework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electric vehicles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charging services market </a:t>
            </a:r>
            <a:endParaRPr lang="el-G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783" y="3920217"/>
            <a:ext cx="11231332" cy="496996"/>
          </a:xfrm>
          <a:prstGeom prst="rect">
            <a:avLst/>
          </a:prstGeom>
          <a:noFill/>
          <a:ln>
            <a:solidFill>
              <a:srgbClr val="F39344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Key highlights of the subsidy scheme “Go electric”</a:t>
            </a:r>
            <a:endParaRPr lang="el-G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783" y="4622384"/>
            <a:ext cx="11231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Offering an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eco-bonus to individuals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want to buy or lease an electric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motorbike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taxi</a:t>
            </a:r>
          </a:p>
          <a:p>
            <a:pPr marL="342900" indent="-34290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of </a:t>
            </a:r>
            <a:r>
              <a:rPr lang="el-GR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€100Μ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subsidise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than 7.000 passenger cars, 3.000 e-bikes/e-motorcycles, 1.000 taxis and 1.000 vans, in the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18 months</a:t>
            </a:r>
            <a:endParaRPr lang="el-G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234332" y="3224094"/>
            <a:ext cx="789622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Font typeface="Open Sans" charset="0"/>
              <a:buNone/>
            </a:pPr>
            <a:endParaRPr lang="el-GR" altLang="el-G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 typeface="Open Sans" charset="0"/>
              <a:buNone/>
            </a:pPr>
            <a:endParaRPr lang="el-GR" altLang="el-G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 typeface="Open Sans" charset="0"/>
              <a:buNone/>
            </a:pPr>
            <a:endParaRPr lang="el-GR" altLang="el-G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buFont typeface="Open Sans" charset="0"/>
              <a:buNone/>
            </a:pPr>
            <a:r>
              <a:rPr lang="en-US" altLang="el-GR" sz="2000" b="1" dirty="0">
                <a:solidFill>
                  <a:srgbClr val="2940B5"/>
                </a:solidFill>
                <a:latin typeface="+mj-lt"/>
              </a:rPr>
              <a:t>Alexandra </a:t>
            </a:r>
            <a:r>
              <a:rPr lang="en-US" altLang="el-GR" sz="2000" b="1" dirty="0" smtClean="0">
                <a:solidFill>
                  <a:srgbClr val="2940B5"/>
                </a:solidFill>
                <a:latin typeface="+mj-lt"/>
              </a:rPr>
              <a:t>Sdoukou</a:t>
            </a:r>
          </a:p>
          <a:p>
            <a:pPr algn="ctr">
              <a:buFont typeface="Open Sans" charset="0"/>
              <a:buNone/>
            </a:pPr>
            <a:endParaRPr lang="en-US" altLang="el-GR" sz="2000" b="1" dirty="0">
              <a:solidFill>
                <a:srgbClr val="2940B5"/>
              </a:solidFill>
              <a:latin typeface="+mj-lt"/>
            </a:endParaRPr>
          </a:p>
          <a:p>
            <a:pPr algn="ctr"/>
            <a:r>
              <a:rPr lang="en-US" altLang="el-GR" sz="2000" b="1" dirty="0" smtClean="0">
                <a:solidFill>
                  <a:srgbClr val="2940B5"/>
                </a:solidFill>
                <a:latin typeface="+mj-lt"/>
              </a:rPr>
              <a:t>Secretary </a:t>
            </a:r>
            <a:r>
              <a:rPr lang="en-US" altLang="el-GR" sz="2000" b="1" dirty="0">
                <a:solidFill>
                  <a:srgbClr val="2940B5"/>
                </a:solidFill>
                <a:latin typeface="+mj-lt"/>
              </a:rPr>
              <a:t>General for Energy and Natural Resources</a:t>
            </a:r>
            <a:endParaRPr lang="el-GR" altLang="el-GR" sz="2000" b="1" noProof="1">
              <a:solidFill>
                <a:srgbClr val="2940B5"/>
              </a:solidFill>
              <a:latin typeface="+mj-lt"/>
            </a:endParaRPr>
          </a:p>
          <a:p>
            <a:pPr algn="r" eaLnBrk="1" hangingPunct="1"/>
            <a:endParaRPr lang="el-GR" altLang="el-GR" sz="2000" b="1" noProof="1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82755" y="440286"/>
            <a:ext cx="64484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l-GR" sz="2800" b="1" dirty="0" smtClean="0">
                <a:solidFill>
                  <a:srgbClr val="2940B5"/>
                </a:solidFill>
                <a:latin typeface="+mj-lt"/>
              </a:rPr>
              <a:t>The Policies and Vision for Renewable Energy Sources in Greece</a:t>
            </a:r>
          </a:p>
          <a:p>
            <a:pPr algn="ctr"/>
            <a:endParaRPr lang="en-US" altLang="el-GR" sz="2800" b="1" u="sng" dirty="0">
              <a:solidFill>
                <a:srgbClr val="2940B5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80" t="33570" r="16430" b="33682"/>
          <a:stretch/>
        </p:blipFill>
        <p:spPr>
          <a:xfrm>
            <a:off x="5313856" y="6012573"/>
            <a:ext cx="1737176" cy="845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5206" y="5033841"/>
            <a:ext cx="95835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l-GR" sz="1600" b="1" dirty="0" smtClean="0"/>
              <a:t>Greece, the El Dorado of Renewable Energy Sources in Europe</a:t>
            </a:r>
          </a:p>
          <a:p>
            <a:pPr algn="ctr"/>
            <a:r>
              <a:rPr lang="en-US" altLang="el-GR" sz="1600" b="1" dirty="0" smtClean="0"/>
              <a:t>Webinar, Greek-French Chamber, June 2020</a:t>
            </a:r>
            <a:endParaRPr lang="en-US" altLang="el-GR" sz="1600" b="1" dirty="0"/>
          </a:p>
          <a:p>
            <a:pPr algn="ctr"/>
            <a:endParaRPr lang="en-US" altLang="el-GR" sz="2000" b="1" u="sng" dirty="0"/>
          </a:p>
        </p:txBody>
      </p:sp>
    </p:spTree>
    <p:extLst>
      <p:ext uri="{BB962C8B-B14F-4D97-AF65-F5344CB8AC3E}">
        <p14:creationId xmlns:p14="http://schemas.microsoft.com/office/powerpoint/2010/main" val="41648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075"/>
          <p:cNvSpPr/>
          <p:nvPr/>
        </p:nvSpPr>
        <p:spPr>
          <a:xfrm>
            <a:off x="1524000" y="950422"/>
            <a:ext cx="9142557" cy="415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sp>
        <p:nvSpPr>
          <p:cNvPr id="45" name="Rectangle 2075"/>
          <p:cNvSpPr/>
          <p:nvPr/>
        </p:nvSpPr>
        <p:spPr>
          <a:xfrm>
            <a:off x="1523999" y="6286521"/>
            <a:ext cx="9142557" cy="415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00" dirty="0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86" y="170739"/>
            <a:ext cx="1389871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3686" y="1623582"/>
            <a:ext cx="5117609" cy="24888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07820" indent="-207820">
              <a:buFont typeface="+mj-lt"/>
              <a:buAutoNum type="arabicPeriod"/>
            </a:pPr>
            <a:r>
              <a:rPr lang="en-US" sz="1455" b="1" dirty="0"/>
              <a:t>Introduction – Greek National Energy and Climate 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3685" y="2281676"/>
            <a:ext cx="5416480" cy="3766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55" b="1" dirty="0"/>
              <a:t>2. </a:t>
            </a:r>
            <a:r>
              <a:rPr lang="en-US" sz="1455" b="1" dirty="0" smtClean="0"/>
              <a:t>Current market</a:t>
            </a:r>
            <a:endParaRPr lang="en-US" sz="1455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83686" y="2944106"/>
            <a:ext cx="5117609" cy="3766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55" b="1" dirty="0" smtClean="0"/>
              <a:t>3. </a:t>
            </a:r>
            <a:r>
              <a:rPr lang="en-US" sz="1400" b="1" dirty="0"/>
              <a:t>Investment opportunities in the Greek RES market</a:t>
            </a:r>
            <a:endParaRPr lang="en-US" sz="1455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783686" y="3604349"/>
            <a:ext cx="5117609" cy="3766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455" b="1" dirty="0"/>
              <a:t>4</a:t>
            </a:r>
            <a:r>
              <a:rPr lang="en-US" sz="1455" b="1" dirty="0" smtClean="0"/>
              <a:t>. E-Mobility </a:t>
            </a:r>
            <a:endParaRPr lang="en-US" sz="1455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4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62" y="979843"/>
            <a:ext cx="5520905" cy="397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6592758" y="5508480"/>
            <a:ext cx="4608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l-GR" sz="1600" b="1" dirty="0" smtClean="0">
                <a:solidFill>
                  <a:srgbClr val="77933C"/>
                </a:solidFill>
                <a:cs typeface="Arial" panose="020B0604020202020204" pitchFamily="34" charset="0"/>
              </a:rPr>
              <a:t>The EU Commission adopts an ambitious plan for a climate-neutral Europe till 2050</a:t>
            </a:r>
            <a:endParaRPr lang="el-GR" altLang="el-GR" sz="1600" b="1" dirty="0">
              <a:solidFill>
                <a:srgbClr val="77933C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41976" y="5505071"/>
            <a:ext cx="460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Open Sans" charset="0"/>
                <a:cs typeface="Open Sans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el-GR" sz="1600" b="1" dirty="0" smtClean="0">
                <a:solidFill>
                  <a:srgbClr val="77933C"/>
                </a:solidFill>
                <a:cs typeface="Arial" panose="020B0604020202020204" pitchFamily="34" charset="0"/>
              </a:rPr>
              <a:t>Greek Government announced the National Energy and Climate Plan till 2030</a:t>
            </a:r>
            <a:endParaRPr lang="el-GR" altLang="el-GR" sz="1600" b="1" dirty="0">
              <a:solidFill>
                <a:srgbClr val="77933C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36" y="603098"/>
            <a:ext cx="3601395" cy="47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8885411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Energy &amp; Climate Plan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vision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441" y="1546655"/>
            <a:ext cx="819041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Decarbonization of the energy sector – </a:t>
            </a: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Shut down of all lignite plants by 2028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el-GR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sectors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combined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mitigating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of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cost-benefit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Transforming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Greece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iversification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modernization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lifting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islands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attractive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el-G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utreach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el-G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l-G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</a:t>
            </a:r>
            <a:endParaRPr lang="el-GR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09806" y="3376292"/>
            <a:ext cx="2723270" cy="12651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vision of the country is </a:t>
            </a:r>
          </a:p>
          <a:p>
            <a:pPr algn="ctr"/>
            <a:r>
              <a:rPr 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&amp; GREEN!</a:t>
            </a:r>
            <a:endParaRPr lang="el-GR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7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95" y="80404"/>
            <a:ext cx="9619345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Energy &amp; Climate Plan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Ambitious targets”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363" y="1668100"/>
            <a:ext cx="10824479" cy="46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4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8885411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Energy &amp; Climate Plan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“Dynamic RES Share Growth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86587"/>
              </p:ext>
            </p:extLst>
          </p:nvPr>
        </p:nvGraphicFramePr>
        <p:xfrm>
          <a:off x="115887" y="2011852"/>
          <a:ext cx="5852762" cy="25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0000000-0008-0000-0B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59077"/>
              </p:ext>
            </p:extLst>
          </p:nvPr>
        </p:nvGraphicFramePr>
        <p:xfrm>
          <a:off x="6286507" y="2011852"/>
          <a:ext cx="5788700" cy="25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55A0583-1DDA-42D4-809A-D1C6D70C62A2}"/>
              </a:ext>
            </a:extLst>
          </p:cNvPr>
          <p:cNvSpPr txBox="1">
            <a:spLocks/>
          </p:cNvSpPr>
          <p:nvPr/>
        </p:nvSpPr>
        <p:spPr>
          <a:xfrm>
            <a:off x="6286508" y="1440441"/>
            <a:ext cx="5788700" cy="557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u="sng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</a:t>
            </a:r>
            <a:r>
              <a:rPr lang="en-US" sz="1600" u="sng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in Gross Final </a:t>
            </a:r>
            <a:r>
              <a:rPr lang="en-US" sz="1600" u="sng" cap="none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US" sz="1600" u="sng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 (%)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55A0583-1DDA-42D4-809A-D1C6D70C62A2}"/>
              </a:ext>
            </a:extLst>
          </p:cNvPr>
          <p:cNvSpPr txBox="1">
            <a:spLocks/>
          </p:cNvSpPr>
          <p:nvPr/>
        </p:nvSpPr>
        <p:spPr>
          <a:xfrm>
            <a:off x="113319" y="1440441"/>
            <a:ext cx="5852763" cy="557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600" u="sng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Share in Gross Final Energy Consumption (%) </a:t>
            </a:r>
            <a:endParaRPr lang="en-GB" sz="1600" u="sng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038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3986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93597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95499" y="4119073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2027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05566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2030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05969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86702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23260" y="4119073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2025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79496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2027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15199" y="4112390"/>
            <a:ext cx="69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2030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1703986" y="5269120"/>
            <a:ext cx="5892477" cy="103942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ounded Rectangle 34"/>
          <p:cNvSpPr/>
          <p:nvPr/>
        </p:nvSpPr>
        <p:spPr>
          <a:xfrm>
            <a:off x="239380" y="5297139"/>
            <a:ext cx="1490342" cy="99316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 to 2030</a:t>
            </a:r>
            <a:endParaRPr lang="el-GR" dirty="0"/>
          </a:p>
        </p:txBody>
      </p:sp>
      <p:sp>
        <p:nvSpPr>
          <p:cNvPr id="36" name="TextBox 35"/>
          <p:cNvSpPr txBox="1"/>
          <p:nvPr/>
        </p:nvSpPr>
        <p:spPr>
          <a:xfrm>
            <a:off x="1867875" y="5558088"/>
            <a:ext cx="5379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</a:rPr>
              <a:t>New </a:t>
            </a:r>
            <a:r>
              <a:rPr lang="el-GR" sz="1400" b="1" dirty="0" smtClean="0">
                <a:solidFill>
                  <a:srgbClr val="002060"/>
                </a:solidFill>
              </a:rPr>
              <a:t>WIND </a:t>
            </a:r>
            <a:r>
              <a:rPr lang="el-GR" sz="1400" b="1" dirty="0">
                <a:solidFill>
                  <a:srgbClr val="002060"/>
                </a:solidFill>
              </a:rPr>
              <a:t>and </a:t>
            </a:r>
            <a:r>
              <a:rPr lang="en-US" sz="1400" b="1" dirty="0">
                <a:solidFill>
                  <a:srgbClr val="002060"/>
                </a:solidFill>
              </a:rPr>
              <a:t>PV </a:t>
            </a:r>
            <a:r>
              <a:rPr lang="en-US" sz="1400" b="1" dirty="0" smtClean="0">
                <a:solidFill>
                  <a:srgbClr val="002060"/>
                </a:solidFill>
              </a:rPr>
              <a:t>installed </a:t>
            </a:r>
            <a:r>
              <a:rPr lang="en-US" sz="1400" b="1" dirty="0">
                <a:solidFill>
                  <a:srgbClr val="002060"/>
                </a:solidFill>
              </a:rPr>
              <a:t>power</a:t>
            </a:r>
            <a:r>
              <a:rPr lang="el-GR" sz="1400" b="1" dirty="0" smtClean="0">
                <a:solidFill>
                  <a:srgbClr val="002060"/>
                </a:solidFill>
              </a:rPr>
              <a:t> </a:t>
            </a:r>
            <a:r>
              <a:rPr lang="el-GR" sz="1400" b="1" dirty="0">
                <a:solidFill>
                  <a:srgbClr val="002060"/>
                </a:solidFill>
              </a:rPr>
              <a:t>&gt; 8</a:t>
            </a:r>
            <a:r>
              <a:rPr lang="en-US" sz="1400" b="1" dirty="0" smtClean="0">
                <a:solidFill>
                  <a:srgbClr val="002060"/>
                </a:solidFill>
              </a:rPr>
              <a:t>GW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smtClean="0">
                <a:solidFill>
                  <a:srgbClr val="002060"/>
                </a:solidFill>
              </a:rPr>
              <a:t>Development of storage systems</a:t>
            </a:r>
            <a:endParaRPr lang="el-GR" sz="1400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98178" y="5420253"/>
            <a:ext cx="496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2025 </a:t>
            </a:r>
          </a:p>
          <a:p>
            <a:pPr algn="ctr"/>
            <a:r>
              <a:rPr lang="en-US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the main electricity source </a:t>
            </a:r>
            <a:endParaRPr lang="el-GR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49646" y="5269120"/>
            <a:ext cx="4252748" cy="1021182"/>
          </a:xfrm>
          <a:prstGeom prst="roundRect">
            <a:avLst/>
          </a:prstGeom>
          <a:noFill/>
          <a:ln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9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210863"/>
            <a:ext cx="12306374" cy="7068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9355430" cy="1320800"/>
          </a:xfrm>
        </p:spPr>
        <p:txBody>
          <a:bodyPr/>
          <a:lstStyle/>
          <a:p>
            <a:r>
              <a:rPr lang="el-GR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Στόχοι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2020-2030 </a:t>
            </a:r>
            <a:endParaRPr lang="el-GR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4038" y="1622846"/>
            <a:ext cx="50759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  <a:sym typeface="Arial" panose="020B0604020202020204" pitchFamily="34" charset="0"/>
              </a:rPr>
              <a:t>Μερίδιο ΑΠΕ στην Τελική Κατανάλωση για θέρμανση και ψύξη </a:t>
            </a:r>
            <a:r>
              <a:rPr 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≥</a:t>
            </a:r>
            <a:r>
              <a:rPr lang="en-US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40</a:t>
            </a:r>
            <a:r>
              <a:rPr 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%</a:t>
            </a:r>
            <a:r>
              <a:rPr lang="en-US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(43%)</a:t>
            </a:r>
            <a:endParaRPr lang="en-GB" altLang="el-GR" sz="1600" dirty="0">
              <a:solidFill>
                <a:srgbClr val="053B5C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alt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  <a:sym typeface="Arial" panose="020B0604020202020204" pitchFamily="34" charset="0"/>
              </a:rPr>
              <a:t>Μερίδιο ΑΠΕ στην Τελική Κατανάλωση στον τομέα των μεταφορών </a:t>
            </a:r>
            <a:r>
              <a:rPr lang="el-GR" alt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  <a:sym typeface="Symbol" panose="05050102010706020507" pitchFamily="18" charset="2"/>
              </a:rPr>
              <a:t>19%</a:t>
            </a:r>
            <a:r>
              <a:rPr lang="el-GR" alt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l-GR" sz="1600" dirty="0">
              <a:solidFill>
                <a:srgbClr val="053B5C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l-GR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Προώθηση </a:t>
            </a:r>
            <a:r>
              <a:rPr 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των συστημάτων ΑΠΕ στα κτίρια και τα συστήματα της διεσπαρμένης παραγωγής, μέσω ουσιαστικά της </a:t>
            </a:r>
            <a:r>
              <a:rPr lang="el-GR" sz="1600" dirty="0" err="1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αυτοπαραγωγής</a:t>
            </a:r>
            <a:r>
              <a:rPr lang="en-US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~ </a:t>
            </a:r>
            <a:r>
              <a:rPr lang="el-GR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1 </a:t>
            </a:r>
            <a:r>
              <a:rPr lang="en-US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GW</a:t>
            </a:r>
            <a:r>
              <a:rPr lang="el-GR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(</a:t>
            </a:r>
            <a:r>
              <a:rPr lang="el-GR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ικανή </a:t>
            </a:r>
            <a:r>
              <a:rPr lang="el-GR" sz="1600" dirty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να καλύψει την μέση ηλεκτρική κατανάλωση </a:t>
            </a:r>
            <a:r>
              <a:rPr lang="el-GR" sz="1600" dirty="0" smtClean="0">
                <a:solidFill>
                  <a:srgbClr val="053B5C"/>
                </a:solidFill>
                <a:latin typeface="Arial" panose="020B0604020202020204" pitchFamily="34" charset="0"/>
                <a:ea typeface="Open Sans" charset="0"/>
                <a:cs typeface="Arial" panose="020B0604020202020204" pitchFamily="34" charset="0"/>
              </a:rPr>
              <a:t>&gt; 330.000 νοικοκυριών)</a:t>
            </a:r>
            <a:endParaRPr lang="el-GR" sz="1600" dirty="0">
              <a:solidFill>
                <a:srgbClr val="053B5C"/>
              </a:solidFill>
              <a:latin typeface="Arial" panose="020B0604020202020204" pitchFamily="34" charset="0"/>
              <a:ea typeface="Open Sans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36219" t="31100" r="37400" b="48600"/>
          <a:stretch/>
        </p:blipFill>
        <p:spPr>
          <a:xfrm>
            <a:off x="181678" y="1643773"/>
            <a:ext cx="6422392" cy="27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8885411" cy="13208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National Energy &amp; Climate Plan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“Boost Investments”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Πίνακας 3">
            <a:extLst>
              <a:ext uri="{FF2B5EF4-FFF2-40B4-BE49-F238E27FC236}">
                <a16:creationId xmlns:a16="http://schemas.microsoft.com/office/drawing/2014/main" xmlns="" id="{0EF1F174-C5C8-4C16-A850-B35DC4FF1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61962"/>
              </p:ext>
            </p:extLst>
          </p:nvPr>
        </p:nvGraphicFramePr>
        <p:xfrm>
          <a:off x="317302" y="1519444"/>
          <a:ext cx="11557396" cy="51256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23126">
                  <a:extLst>
                    <a:ext uri="{9D8B030D-6E8A-4147-A177-3AD203B41FA5}">
                      <a16:colId xmlns:a16="http://schemas.microsoft.com/office/drawing/2014/main" xmlns="" val="2212748381"/>
                    </a:ext>
                  </a:extLst>
                </a:gridCol>
                <a:gridCol w="4834270">
                  <a:extLst>
                    <a:ext uri="{9D8B030D-6E8A-4147-A177-3AD203B41FA5}">
                      <a16:colId xmlns:a16="http://schemas.microsoft.com/office/drawing/2014/main" xmlns="" val="2038114309"/>
                    </a:ext>
                  </a:extLst>
                </a:gridCol>
              </a:tblGrid>
              <a:tr h="11662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Estimated Investments</a:t>
                      </a:r>
                      <a:r>
                        <a:rPr lang="el-GR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</a:t>
                      </a:r>
                      <a:r>
                        <a:rPr lang="el-GR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€</a:t>
                      </a:r>
                      <a:r>
                        <a:rPr lang="el-GR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endParaRPr lang="en-US" sz="160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2020-2030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3272418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 for Electricity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Generation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l-GR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7682842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Systems Infrastructure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5.500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923520120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CHP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(Combined Heat &amp; Power) </a:t>
                      </a:r>
                      <a:r>
                        <a:rPr lang="el-GR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Storage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2390130828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Network for Electrical Power</a:t>
                      </a:r>
                      <a:r>
                        <a:rPr lang="el-GR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Digitalization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2745069645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Border Natural Gas Pipelines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536628186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Gas Networks &amp; Storage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1461482624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Innovation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69115966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Efficiency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1587356225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Refineries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2939785241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2230530734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Cycling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Economy - Recycling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16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/>
                </a:tc>
                <a:extLst>
                  <a:ext uri="{0D108BD9-81ED-4DB2-BD59-A6C34878D82A}">
                    <a16:rowId xmlns:a16="http://schemas.microsoft.com/office/drawing/2014/main" xmlns="" val="3975073045"/>
                  </a:ext>
                </a:extLst>
              </a:tr>
              <a:tr h="3239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l-GR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GB" sz="16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825" marR="668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7622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4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604" y="0"/>
            <a:ext cx="8885411" cy="132080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Electricity &amp; RES Market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“Current Market”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81767"/>
              </p:ext>
            </p:extLst>
          </p:nvPr>
        </p:nvGraphicFramePr>
        <p:xfrm>
          <a:off x="6109373" y="1320800"/>
          <a:ext cx="5283200" cy="2263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5222">
                  <a:extLst>
                    <a:ext uri="{9D8B030D-6E8A-4147-A177-3AD203B41FA5}">
                      <a16:colId xmlns:a16="http://schemas.microsoft.com/office/drawing/2014/main" xmlns="" val="2512145160"/>
                    </a:ext>
                  </a:extLst>
                </a:gridCol>
                <a:gridCol w="2162086">
                  <a:extLst>
                    <a:ext uri="{9D8B030D-6E8A-4147-A177-3AD203B41FA5}">
                      <a16:colId xmlns:a16="http://schemas.microsoft.com/office/drawing/2014/main" xmlns="" val="2567025334"/>
                    </a:ext>
                  </a:extLst>
                </a:gridCol>
                <a:gridCol w="1845892">
                  <a:extLst>
                    <a:ext uri="{9D8B030D-6E8A-4147-A177-3AD203B41FA5}">
                      <a16:colId xmlns:a16="http://schemas.microsoft.com/office/drawing/2014/main" xmlns="" val="1397444432"/>
                    </a:ext>
                  </a:extLst>
                </a:gridCol>
              </a:tblGrid>
              <a:tr h="67268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Stations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Interconnected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 </a:t>
                      </a:r>
                    </a:p>
                    <a:p>
                      <a:pPr algn="ctr"/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(MW)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Non-Interconnected</a:t>
                      </a:r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Islands (MW)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27688"/>
                  </a:ext>
                </a:extLst>
              </a:tr>
              <a:tr h="2653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Lignite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3,903.9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1076371"/>
                  </a:ext>
                </a:extLst>
              </a:tr>
              <a:tr h="270734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Gas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4,900.3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3125773"/>
                  </a:ext>
                </a:extLst>
              </a:tr>
              <a:tr h="2653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1,808.3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931973"/>
                  </a:ext>
                </a:extLst>
              </a:tr>
              <a:tr h="221775">
                <a:tc>
                  <a:txBody>
                    <a:bodyPr/>
                    <a:lstStyle/>
                    <a:p>
                      <a:r>
                        <a:rPr lang="en-US" sz="11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 Hydro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3,170.7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328756"/>
                  </a:ext>
                </a:extLst>
              </a:tr>
              <a:tr h="2653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6,354,8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462.22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4230408"/>
                  </a:ext>
                </a:extLst>
              </a:tr>
              <a:tr h="265336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18,329.7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2,269.3</a:t>
                      </a:r>
                      <a:endParaRPr lang="el-GR" sz="11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585958"/>
                  </a:ext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755250" y="1320800"/>
            <a:ext cx="28322" cy="54605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45323" y="3733817"/>
            <a:ext cx="64777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Share in Gross Final Energy Consumption </a:t>
            </a: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(%) 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18.0%</a:t>
            </a:r>
          </a:p>
          <a:p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Share in Gross Final Electricity Consumption </a:t>
            </a: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(%)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25.0%</a:t>
            </a:r>
          </a:p>
          <a:p>
            <a:r>
              <a:rPr lang="en-US" sz="16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in </a:t>
            </a:r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in 2019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6.8 GW </a:t>
            </a:r>
          </a:p>
          <a:p>
            <a:r>
              <a:rPr lang="en-US" sz="16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 Production in 2019</a:t>
            </a:r>
            <a:r>
              <a:rPr 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11.0 </a:t>
            </a:r>
            <a:r>
              <a:rPr lang="en-US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endParaRPr lang="en-US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xmlns="" id="{355A0583-1DDA-42D4-809A-D1C6D70C62A2}"/>
              </a:ext>
            </a:extLst>
          </p:cNvPr>
          <p:cNvSpPr txBox="1">
            <a:spLocks/>
          </p:cNvSpPr>
          <p:nvPr/>
        </p:nvSpPr>
        <p:spPr>
          <a:xfrm>
            <a:off x="6109373" y="810795"/>
            <a:ext cx="5283201" cy="557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 sz="1862" b="0" i="0" u="none" strike="noStrike" kern="1200" cap="none" spc="2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u="sng" cap="none" spc="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Installed power for electricity generation</a:t>
            </a:r>
            <a:endParaRPr lang="en-GB" sz="1600" u="sng" cap="none" spc="2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475" t="35299" r="26169" b="9317"/>
          <a:stretch/>
        </p:blipFill>
        <p:spPr>
          <a:xfrm>
            <a:off x="634604" y="1320800"/>
            <a:ext cx="4794845" cy="5460561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131247129"/>
              </p:ext>
            </p:extLst>
          </p:nvPr>
        </p:nvGraphicFramePr>
        <p:xfrm>
          <a:off x="6458042" y="4819479"/>
          <a:ext cx="5148918" cy="206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2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ISLOCKED" val="TRUE"/>
  <p:tag name="TOP" val="200000000000000E-13"/>
  <p:tag name="LEFT" val="331199989318848E-13"/>
  <p:tag name="HEIGHT" val="260000000000000E-13"/>
  <p:tag name="WIDTH" val="850000000000000E-13"/>
  <p:tag name="TEXT_TYPE" val="DRAFT STAM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TYPE" val="BODY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1482</TotalTime>
  <Words>1395</Words>
  <Application>Microsoft Office PowerPoint</Application>
  <PresentationFormat>Personnalisé</PresentationFormat>
  <Paragraphs>292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Facet</vt:lpstr>
      <vt:lpstr>Présentation PowerPoint</vt:lpstr>
      <vt:lpstr>Présentation PowerPoint</vt:lpstr>
      <vt:lpstr>Présentation PowerPoint</vt:lpstr>
      <vt:lpstr>National Energy &amp; Climate Plan “The vision” </vt:lpstr>
      <vt:lpstr>National Energy &amp; Climate Plan  “Ambitious targets”</vt:lpstr>
      <vt:lpstr>National Energy &amp; Climate Plan  “Dynamic RES Share Growth”</vt:lpstr>
      <vt:lpstr>Στόχοι 2020-2030 </vt:lpstr>
      <vt:lpstr>National Energy &amp; Climate Plan “Boost Investments”</vt:lpstr>
      <vt:lpstr>Electricity &amp; RES Market  “Current Market”</vt:lpstr>
      <vt:lpstr>Electricity &amp; RES Market  “Current Market”</vt:lpstr>
      <vt:lpstr>RES in Greece   “Existing Licensing Procedure”</vt:lpstr>
      <vt:lpstr>RES in Greece   “Simplification of the Licensing Procedure”</vt:lpstr>
      <vt:lpstr>RES in Greece   “1st &amp; 2nd Phase of Simplification”</vt:lpstr>
      <vt:lpstr>RES in Greece   “3rd Phase of Simplification”</vt:lpstr>
      <vt:lpstr>RES in Greece “Auctions Scheme”</vt:lpstr>
      <vt:lpstr>RES in Greece   “Upcoming Framework”</vt:lpstr>
      <vt:lpstr>RES in Greece - kick-starting e-mobility</vt:lpstr>
      <vt:lpstr>RES in Greece - kick-starting e-mobility</vt:lpstr>
      <vt:lpstr>Présentation PowerPoint</vt:lpstr>
    </vt:vector>
  </TitlesOfParts>
  <Company>Admie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Giorgos Aliagas</dc:creator>
  <cp:lastModifiedBy>AMARI-POLICE Nacera</cp:lastModifiedBy>
  <cp:revision>103</cp:revision>
  <cp:lastPrinted>2020-06-30T14:29:33Z</cp:lastPrinted>
  <dcterms:created xsi:type="dcterms:W3CDTF">2020-01-23T15:05:52Z</dcterms:created>
  <dcterms:modified xsi:type="dcterms:W3CDTF">2020-07-01T07:29:25Z</dcterms:modified>
</cp:coreProperties>
</file>