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9" r:id="rId2"/>
    <p:sldId id="404" r:id="rId3"/>
    <p:sldId id="394" r:id="rId4"/>
    <p:sldId id="405" r:id="rId5"/>
    <p:sldId id="397" r:id="rId6"/>
    <p:sldId id="387" r:id="rId7"/>
    <p:sldId id="406" r:id="rId8"/>
    <p:sldId id="362" r:id="rId9"/>
    <p:sldId id="389" r:id="rId10"/>
    <p:sldId id="407" r:id="rId11"/>
    <p:sldId id="288" r:id="rId1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ONI Donata (CHAFEA)" initials="MD(" lastIdx="1" clrIdx="0"/>
  <p:cmAuthor id="1" name="MARGETIDIS Georgios (CHAFEA)" initials="MG(" lastIdx="1" clrIdx="1">
    <p:extLst>
      <p:ext uri="{19B8F6BF-5375-455C-9EA6-DF929625EA0E}">
        <p15:presenceInfo xmlns:p15="http://schemas.microsoft.com/office/powerpoint/2012/main" userId="MARGETIDIS Georgios (CHAFE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5E"/>
    <a:srgbClr val="FFD624"/>
    <a:srgbClr val="0F549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howGuides="1">
      <p:cViewPr varScale="1">
        <p:scale>
          <a:sx n="69" d="100"/>
          <a:sy n="69" d="100"/>
        </p:scale>
        <p:origin x="114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Funding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1st proposal</c:v>
                </c:pt>
                <c:pt idx="1">
                  <c:v>2nd proposal</c:v>
                </c:pt>
                <c:pt idx="2">
                  <c:v>3rd proposal</c:v>
                </c:pt>
                <c:pt idx="3">
                  <c:v>4th proposal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0.44</c:v>
                </c:pt>
                <c:pt idx="1">
                  <c:v>9</c:v>
                </c:pt>
                <c:pt idx="2">
                  <c:v>2</c:v>
                </c:pt>
                <c:pt idx="3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09-458B-A455-96700F929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022248"/>
        <c:axId val="519022904"/>
      </c:lineChart>
      <c:catAx>
        <c:axId val="51902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9022904"/>
        <c:crosses val="autoZero"/>
        <c:auto val="1"/>
        <c:lblAlgn val="ctr"/>
        <c:lblOffset val="100"/>
        <c:noMultiLvlLbl val="0"/>
      </c:catAx>
      <c:valAx>
        <c:axId val="51902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9022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D3DD38D-A163-46FD-9A51-FD1F6AE472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430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15ECD0D-E3E2-4AD5-8B0B-7C24C5BC88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3327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E6A3E206-B4A6-4A53-8F92-11895CF20A23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DD857C0-7FB3-4C80-AFE4-7A068844461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8857E-B0DE-46AC-84B9-1D482EA5818A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4F18-C4BA-4974-B94A-280D797BE9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578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B01269-9284-42A8-9EE0-48FF8D0E83CF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436DF-6827-472B-9E94-601A8649E3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50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AFC6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6" name="Picture 13" descr="logo_ce_quadri_e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03663" y="215900"/>
            <a:ext cx="15906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19FE8F1-2A11-4197-9EAD-FF3D88F88292}" type="datetime2">
              <a:rPr lang="fr-LU" smtClean="0"/>
              <a:t>jeudi 7 avril 2022</a:t>
            </a:fld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3261-F426-4E3C-B2AF-F6E5B7E61F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4229894" y="6381328"/>
            <a:ext cx="684212" cy="482601"/>
          </a:xfrm>
          <a:prstGeom prst="rect">
            <a:avLst/>
          </a:prstGeom>
          <a:solidFill>
            <a:srgbClr val="AFC65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/>
          <a:lstStyle/>
          <a:p>
            <a:pPr defTabSz="457200">
              <a:lnSpc>
                <a:spcPct val="100000"/>
              </a:lnSpc>
              <a:defRPr/>
            </a:pPr>
            <a:r>
              <a:rPr lang="fr-BE" sz="450" b="0" i="1" dirty="0" err="1" smtClean="0">
                <a:solidFill>
                  <a:schemeClr val="bg1"/>
                </a:solidFill>
                <a:latin typeface="+mj-lt"/>
              </a:rPr>
              <a:t>Consumers</a:t>
            </a:r>
            <a:r>
              <a:rPr lang="fr-BE" sz="450" b="0" i="1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fr-BE" sz="450" b="0" i="1" baseline="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defTabSz="457200">
              <a:lnSpc>
                <a:spcPct val="100000"/>
              </a:lnSpc>
              <a:defRPr/>
            </a:pPr>
            <a:r>
              <a:rPr lang="fr-BE" sz="450" b="0" i="1" baseline="0" dirty="0" smtClean="0">
                <a:solidFill>
                  <a:schemeClr val="bg1"/>
                </a:solidFill>
                <a:latin typeface="+mj-lt"/>
              </a:rPr>
              <a:t>Health, Agriculture and Food </a:t>
            </a:r>
          </a:p>
          <a:p>
            <a:pPr defTabSz="457200">
              <a:lnSpc>
                <a:spcPct val="100000"/>
              </a:lnSpc>
              <a:defRPr/>
            </a:pPr>
            <a:r>
              <a:rPr lang="fr-BE" sz="450" b="0" i="1" baseline="0" dirty="0" err="1" smtClean="0">
                <a:solidFill>
                  <a:schemeClr val="bg1"/>
                </a:solidFill>
                <a:latin typeface="+mj-lt"/>
              </a:rPr>
              <a:t>Executive</a:t>
            </a:r>
            <a:r>
              <a:rPr lang="fr-BE" sz="450" b="0" i="1" baseline="0" dirty="0" smtClean="0">
                <a:solidFill>
                  <a:schemeClr val="bg1"/>
                </a:solidFill>
                <a:latin typeface="+mj-lt"/>
              </a:rPr>
              <a:t> Agency</a:t>
            </a:r>
            <a:endParaRPr lang="fr-BE" sz="450" b="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041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237312"/>
            <a:ext cx="3384376" cy="5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808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C50BD-4C8F-41C4-A0D6-54ED44AAD44B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BF714-63A7-4811-80DA-35E32959F3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59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30564-C453-4491-AE7B-BBA5FD3302C8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C3C12-10A5-4429-A2C0-79038FF2A6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08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A1CD5F-BA0B-4FDC-9BA2-E60959639EC4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0976-FD46-4ED4-888A-0197807EC2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548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39B7AA-6529-4628-9521-1AC0CE5F5E62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2913C-C5F4-410B-A733-5C174B0D1B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694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C30B63-7F64-4D6E-9178-5107B28DD359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7152B-636A-45E1-9645-1F4DF53AA4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6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7E312E-733A-4C0A-8D50-BFE300F2D35E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6845-1BE1-4328-9698-7BFC7BFDE7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4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EC6721-E17F-4334-801D-D20981EA981C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E8C76-59C0-4A28-947F-D69388C249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66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E8CFB2-A596-4ECD-91F2-6A2DED4D4F29}" type="datetime2">
              <a:rPr lang="fr-LU" altLang="en-US" smtClean="0"/>
              <a:t>jeudi 7 avril 2022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CD4B7-F903-4663-80F7-07A6F7F1AE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232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F5494"/>
                </a:solidFill>
                <a:latin typeface="EC Square Sans Cond Pro" panose="020B0506040000020004" pitchFamily="34" charset="0"/>
              </a:defRPr>
            </a:lvl1pPr>
          </a:lstStyle>
          <a:p>
            <a:fld id="{2F92C75F-EF2B-45C5-8F53-482B14340338}" type="datetime2">
              <a:rPr lang="fr-LU" altLang="en-US" smtClean="0"/>
              <a:pPr/>
              <a:t>jeudi 7 avril 2022</a:t>
            </a:fld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F5494"/>
                </a:solidFill>
                <a:latin typeface="EC Square Sans Cond Pro" panose="020B05060400000200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F5494"/>
                </a:solidFill>
                <a:latin typeface="EC Square Sans Cond Pro" panose="020B0506040000020004" pitchFamily="34" charset="0"/>
              </a:defRPr>
            </a:lvl1pPr>
          </a:lstStyle>
          <a:p>
            <a:fld id="{7216C2AC-7B00-4A47-ABFC-9B82E0E2AB6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hf hdr="0" ftr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EC Square Sans Cond Pro" panose="020B0506040000020004" pitchFamily="34" charset="0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panose="020B0604020202020204" pitchFamily="34" charset="0"/>
        <a:buChar char="•"/>
        <a:defRPr sz="2400" i="1">
          <a:solidFill>
            <a:srgbClr val="0F5494"/>
          </a:solidFill>
          <a:latin typeface="EC Square Sans Cond Pro" panose="020B05060400000200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panose="020B0604020202020204" pitchFamily="34" charset="0"/>
        <a:buChar char="•"/>
        <a:defRPr sz="2000" b="1">
          <a:solidFill>
            <a:srgbClr val="0F5494"/>
          </a:solidFill>
          <a:latin typeface="EC Square Sans Cond Pro" panose="020B0506040000020004" pitchFamily="34" charset="0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panose="020B0604020202020204" pitchFamily="34" charset="0"/>
        <a:buChar char="•"/>
        <a:defRPr sz="1400">
          <a:solidFill>
            <a:srgbClr val="0F5494"/>
          </a:solidFill>
          <a:latin typeface="EC Square Sans Cond Pro" panose="020B05060400000200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departments/european-health-and-digital-executive-agency_en" TargetMode="External"/><Relationship Id="rId2" Type="http://schemas.openxmlformats.org/officeDocument/2006/relationships/hyperlink" Target="https://eur-lex.europa.eu/legal-content/EN/TXT/?uri=CELEX%3A32021R0522&amp;qid=161695361784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adea.ec.europa.eu/index_en" TargetMode="External"/><Relationship Id="rId5" Type="http://schemas.openxmlformats.org/officeDocument/2006/relationships/hyperlink" Target="mailto:georgios.margetidis@gmail.com" TargetMode="External"/><Relationship Id="rId4" Type="http://schemas.openxmlformats.org/officeDocument/2006/relationships/hyperlink" Target="mailto:georgios.margetidis@ec.europa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departments/structural-reform-support_en" TargetMode="External"/><Relationship Id="rId3" Type="http://schemas.openxmlformats.org/officeDocument/2006/relationships/hyperlink" Target="https://ec.europa.eu/regional_policy/en/funding/erdf/" TargetMode="External"/><Relationship Id="rId7" Type="http://schemas.openxmlformats.org/officeDocument/2006/relationships/hyperlink" Target="https://europa.eu/investeu/home_fr" TargetMode="External"/><Relationship Id="rId2" Type="http://schemas.openxmlformats.org/officeDocument/2006/relationships/hyperlink" Target="https://ec.europa.eu/esf/home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ea/en/connecting-europe-facility" TargetMode="External"/><Relationship Id="rId5" Type="http://schemas.openxmlformats.org/officeDocument/2006/relationships/hyperlink" Target="https://ec.europa.eu/digital-single-market/en" TargetMode="External"/><Relationship Id="rId10" Type="http://schemas.openxmlformats.org/officeDocument/2006/relationships/hyperlink" Target="https://ec.europa.eu/info/business-economy-euro/recovery-coronavirus/recovery-and-resilience-facility_en" TargetMode="External"/><Relationship Id="rId4" Type="http://schemas.openxmlformats.org/officeDocument/2006/relationships/hyperlink" Target="https://ec.europa.eu/programmes/horizon2020/en/area/health" TargetMode="External"/><Relationship Id="rId9" Type="http://schemas.openxmlformats.org/officeDocument/2006/relationships/hyperlink" Target="https://ec.europa.eu/info/live-work-travel-eu/health/coronavirus-response/emergency-support-instrument_e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sz="4400" dirty="0"/>
              <a:t>Stratégie et priorités de financement</a:t>
            </a:r>
            <a:br>
              <a:rPr lang="fr-BE" sz="4400" dirty="0"/>
            </a:br>
            <a:r>
              <a:rPr lang="fr-BE" sz="4400" dirty="0"/>
              <a:t>de l'UE dans le domaine de la </a:t>
            </a:r>
            <a:r>
              <a:rPr lang="fr-BE" sz="4400" dirty="0" smtClean="0"/>
              <a:t>santé</a:t>
            </a:r>
            <a:endParaRPr lang="en-GB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b="1" dirty="0" smtClean="0">
                <a:solidFill>
                  <a:srgbClr val="FFD624"/>
                </a:solidFill>
                <a:latin typeface="EC Square Sans Pro" panose="020B0506040000020004" pitchFamily="34" charset="0"/>
                <a:ea typeface="Georgia"/>
                <a:cs typeface="Georgia"/>
                <a:sym typeface="Georgia"/>
              </a:rPr>
              <a:t>The EU4Health programme: Une opportunité pour transformer la santé publique en Europe</a:t>
            </a:r>
            <a:endParaRPr lang="fr-FR" b="1" dirty="0">
              <a:solidFill>
                <a:srgbClr val="FFD624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0224" y="5051068"/>
            <a:ext cx="3780235" cy="396749"/>
          </a:xfrm>
        </p:spPr>
        <p:txBody>
          <a:bodyPr/>
          <a:lstStyle/>
          <a:p>
            <a:pPr algn="l">
              <a:spcAft>
                <a:spcPts val="0"/>
              </a:spcAft>
            </a:pPr>
            <a:endParaRPr lang="en-GB" sz="1350" dirty="0"/>
          </a:p>
          <a:p>
            <a:pPr algn="l">
              <a:spcAft>
                <a:spcPts val="0"/>
              </a:spcAft>
            </a:pPr>
            <a:endParaRPr lang="en-GB" sz="1350" dirty="0" smtClean="0"/>
          </a:p>
          <a:p>
            <a:pPr algn="l">
              <a:spcAft>
                <a:spcPts val="0"/>
              </a:spcAft>
            </a:pPr>
            <a:endParaRPr lang="en-GB" sz="1350" dirty="0"/>
          </a:p>
          <a:p>
            <a:pPr algn="l">
              <a:spcAft>
                <a:spcPts val="0"/>
              </a:spcAft>
            </a:pPr>
            <a:r>
              <a:rPr lang="en-GB" sz="1350" dirty="0" smtClean="0"/>
              <a:t>Georgios </a:t>
            </a:r>
            <a:r>
              <a:rPr lang="en-GB" sz="1350" dirty="0"/>
              <a:t>Margetidis</a:t>
            </a:r>
          </a:p>
          <a:p>
            <a:pPr algn="l"/>
            <a:r>
              <a:rPr lang="en-GB" sz="1350" dirty="0"/>
              <a:t>Health and Digital Executive Agency (HaDEA)</a:t>
            </a:r>
          </a:p>
        </p:txBody>
      </p:sp>
    </p:spTree>
    <p:extLst>
      <p:ext uri="{BB962C8B-B14F-4D97-AF65-F5344CB8AC3E}">
        <p14:creationId xmlns:p14="http://schemas.microsoft.com/office/powerpoint/2010/main" val="425078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Ask the right questions before embarking in a transformational strategy: e.g. </a:t>
            </a:r>
            <a:r>
              <a:rPr lang="en-US" smtClean="0"/>
              <a:t>digitalization</a:t>
            </a:r>
            <a:r>
              <a:rPr lang="en-US" sz="2800" dirty="0"/>
              <a:t/>
            </a:r>
            <a:br>
              <a:rPr lang="en-US" sz="2800" dirty="0"/>
            </a:b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38884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Why </a:t>
            </a:r>
            <a:r>
              <a:rPr lang="en-US" sz="3200" dirty="0"/>
              <a:t>hasn’t the digital transformation of healthcare already taken place</a:t>
            </a:r>
          </a:p>
          <a:p>
            <a:r>
              <a:rPr lang="en-US" sz="3200" dirty="0" smtClean="0"/>
              <a:t>e</a:t>
            </a:r>
            <a:r>
              <a:rPr lang="en-US" sz="3200" i="0" dirty="0" smtClean="0"/>
              <a:t>Health</a:t>
            </a:r>
            <a:r>
              <a:rPr lang="en-US" sz="3200" dirty="0"/>
              <a:t>: e </a:t>
            </a:r>
            <a:r>
              <a:rPr lang="en-US" sz="3200" i="0" dirty="0"/>
              <a:t>or health</a:t>
            </a:r>
            <a:r>
              <a:rPr lang="en-US" sz="3200" dirty="0"/>
              <a:t>?</a:t>
            </a:r>
          </a:p>
          <a:p>
            <a:r>
              <a:rPr lang="en-US" sz="3200" i="0" dirty="0" smtClean="0"/>
              <a:t>The role of healthcare professionals?</a:t>
            </a:r>
          </a:p>
          <a:p>
            <a:r>
              <a:rPr lang="en-US" sz="3200" i="0" dirty="0" smtClean="0"/>
              <a:t>Insufficient funding?</a:t>
            </a:r>
          </a:p>
          <a:p>
            <a:r>
              <a:rPr lang="en-US" sz="3200" i="0" dirty="0" smtClean="0"/>
              <a:t>Compatibility of data/ dbases/ semantic interoperability?</a:t>
            </a:r>
          </a:p>
          <a:p>
            <a:pPr marL="0" indent="0">
              <a:buNone/>
            </a:pPr>
            <a:r>
              <a:rPr lang="en-US" sz="3200" dirty="0" smtClean="0"/>
              <a:t>Build a positive dynamic for change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i="0" dirty="0" smtClean="0"/>
              <a:t>COVID-19 was a digital paradigm change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Use this (and other positive developments) as a “window of opportunity”</a:t>
            </a:r>
            <a:endParaRPr lang="en-US" sz="2800" i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F714-63A7-4811-80DA-35E32959F3D4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60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628800"/>
            <a:ext cx="8856538" cy="1727175"/>
          </a:xfrm>
          <a:ln/>
        </p:spPr>
        <p:txBody>
          <a:bodyPr/>
          <a:lstStyle/>
          <a:p>
            <a:pPr marL="0" algn="ctr"/>
            <a:r>
              <a:rPr lang="en-US" sz="3600" dirty="0" smtClean="0"/>
              <a:t>Thank you!</a:t>
            </a:r>
            <a:br>
              <a:rPr lang="en-US" sz="3600" dirty="0" smtClean="0"/>
            </a:br>
            <a:r>
              <a:rPr lang="en-US" sz="3600" smtClean="0"/>
              <a:t>Your questions?</a:t>
            </a:r>
            <a:endParaRPr lang="en-US" sz="3600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84984"/>
            <a:ext cx="8532812" cy="2160141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400" dirty="0" smtClean="0"/>
              <a:t>Georgios </a:t>
            </a:r>
            <a:r>
              <a:rPr lang="en-GB" sz="1400" dirty="0"/>
              <a:t>MARGETIDIS </a:t>
            </a:r>
            <a:br>
              <a:rPr lang="en-GB" sz="1400" dirty="0"/>
            </a:br>
            <a:r>
              <a:rPr lang="en-GB" sz="1400" dirty="0"/>
              <a:t>Head of </a:t>
            </a:r>
            <a:r>
              <a:rPr lang="en-GB" sz="1400" dirty="0" smtClean="0"/>
              <a:t>Sector, </a:t>
            </a:r>
            <a:r>
              <a:rPr lang="en-US" sz="1400" b="0" dirty="0" smtClean="0">
                <a:latin typeface="Verdana Bold" charset="0"/>
                <a:ea typeface="ヒラギノ角ゴ ProN W6" charset="0"/>
                <a:cs typeface="ヒラギノ角ゴ ProN W6" charset="0"/>
                <a:sym typeface="Verdana Bold" charset="0"/>
              </a:rPr>
              <a:t/>
            </a:r>
            <a:br>
              <a:rPr lang="en-US" sz="1400" b="0" dirty="0" smtClean="0">
                <a:latin typeface="Verdana Bold" charset="0"/>
                <a:ea typeface="ヒラギノ角ゴ ProN W6" charset="0"/>
                <a:cs typeface="ヒラギノ角ゴ ProN W6" charset="0"/>
                <a:sym typeface="Verdana Bold" charset="0"/>
              </a:rPr>
            </a:br>
            <a:r>
              <a:rPr lang="en-US" sz="1400" b="0" dirty="0"/>
              <a:t>Sector A.2.1. </a:t>
            </a:r>
            <a:r>
              <a:rPr lang="en-US" sz="1400" b="0" dirty="0">
                <a:hlinkClick r:id="rId2"/>
              </a:rPr>
              <a:t>EU4Health </a:t>
            </a:r>
            <a:r>
              <a:rPr lang="en-US" sz="1400" b="0" dirty="0" err="1">
                <a:hlinkClick r:id="rId2"/>
              </a:rPr>
              <a:t>programme</a:t>
            </a:r>
            <a:endParaRPr lang="en-US" sz="1400" b="0" dirty="0"/>
          </a:p>
          <a:p>
            <a:pPr>
              <a:spcBef>
                <a:spcPct val="0"/>
              </a:spcBef>
            </a:pPr>
            <a:r>
              <a:rPr lang="en-US" sz="1400" b="0" dirty="0" smtClean="0">
                <a:hlinkClick r:id="rId3"/>
              </a:rPr>
              <a:t>Health </a:t>
            </a:r>
            <a:r>
              <a:rPr lang="en-US" sz="1400" b="0" dirty="0">
                <a:hlinkClick r:id="rId3"/>
              </a:rPr>
              <a:t>and Digital Executive Agency (HaDEA)</a:t>
            </a:r>
            <a:endParaRPr lang="en-US" sz="1400" b="0" dirty="0"/>
          </a:p>
          <a:p>
            <a:pPr>
              <a:spcBef>
                <a:spcPct val="0"/>
              </a:spcBef>
            </a:pPr>
            <a:r>
              <a:rPr lang="en-US" sz="1400" b="0" dirty="0"/>
              <a:t>European Commission</a:t>
            </a:r>
          </a:p>
          <a:p>
            <a:pPr>
              <a:spcBef>
                <a:spcPct val="0"/>
              </a:spcBef>
            </a:pPr>
            <a:endParaRPr lang="en-US" sz="1400" b="0" dirty="0"/>
          </a:p>
          <a:p>
            <a:pPr>
              <a:spcBef>
                <a:spcPct val="0"/>
              </a:spcBef>
            </a:pPr>
            <a:endParaRPr lang="en-US" sz="1400" b="0" dirty="0"/>
          </a:p>
          <a:p>
            <a:pPr>
              <a:spcBef>
                <a:spcPct val="0"/>
              </a:spcBef>
            </a:pPr>
            <a:r>
              <a:rPr lang="en-US" sz="1400" b="0" dirty="0"/>
              <a:t>+32 229 60899</a:t>
            </a:r>
          </a:p>
          <a:p>
            <a:pPr>
              <a:spcBef>
                <a:spcPct val="0"/>
              </a:spcBef>
            </a:pPr>
            <a:r>
              <a:rPr lang="en-US" sz="1400" b="0" dirty="0" smtClean="0"/>
              <a:t>+</a:t>
            </a:r>
            <a:r>
              <a:rPr lang="en-US" sz="1400" b="0" dirty="0"/>
              <a:t>352 661 416351 (GSM)</a:t>
            </a:r>
          </a:p>
          <a:p>
            <a:pPr>
              <a:spcBef>
                <a:spcPct val="0"/>
              </a:spcBef>
            </a:pPr>
            <a:r>
              <a:rPr lang="en-US" sz="1400" b="0" dirty="0" smtClean="0">
                <a:hlinkClick r:id="rId4"/>
              </a:rPr>
              <a:t>georgios.margetidis@ec.europa.eu</a:t>
            </a:r>
            <a:r>
              <a:rPr lang="en-US" sz="1400" b="0" dirty="0" smtClean="0"/>
              <a:t> </a:t>
            </a:r>
            <a:endParaRPr lang="en-US" sz="1400" b="0" dirty="0"/>
          </a:p>
          <a:p>
            <a:pPr>
              <a:spcBef>
                <a:spcPct val="0"/>
              </a:spcBef>
            </a:pPr>
            <a:r>
              <a:rPr lang="en-US" sz="1400" b="0" dirty="0" smtClean="0">
                <a:hlinkClick r:id="rId5"/>
              </a:rPr>
              <a:t>georgios.margetidis@gmail.com</a:t>
            </a:r>
            <a:r>
              <a:rPr lang="en-US" sz="1400" b="0" dirty="0" smtClean="0"/>
              <a:t>  </a:t>
            </a:r>
            <a:endParaRPr lang="en-US" sz="1400" b="0" dirty="0"/>
          </a:p>
          <a:p>
            <a:pPr>
              <a:spcBef>
                <a:spcPct val="0"/>
              </a:spcBef>
            </a:pPr>
            <a:endParaRPr lang="en-US" sz="1400" b="0" dirty="0"/>
          </a:p>
          <a:p>
            <a:pPr>
              <a:spcBef>
                <a:spcPct val="0"/>
              </a:spcBef>
            </a:pPr>
            <a:r>
              <a:rPr lang="en-US" sz="1400" b="0" dirty="0">
                <a:hlinkClick r:id="rId6"/>
              </a:rPr>
              <a:t>https://</a:t>
            </a:r>
            <a:r>
              <a:rPr lang="en-US" sz="1400" b="0" dirty="0" smtClean="0">
                <a:hlinkClick r:id="rId6"/>
              </a:rPr>
              <a:t>hadea.ec.europa.eu/index_en</a:t>
            </a:r>
            <a:r>
              <a:rPr lang="en-US" sz="1400" b="0" dirty="0" smtClean="0"/>
              <a:t>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3887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HaDEA Dept. </a:t>
            </a:r>
            <a:r>
              <a:rPr lang="en-IE" dirty="0" smtClean="0"/>
              <a:t>A: Health &amp; Food</a:t>
            </a:r>
            <a:br>
              <a:rPr lang="en-IE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5020" y="3186112"/>
            <a:ext cx="1966666" cy="3424398"/>
          </a:xfrm>
          <a:prstGeom prst="rect">
            <a:avLst/>
          </a:prstGeom>
          <a:noFill/>
        </p:spPr>
        <p:txBody>
          <a:bodyPr wrap="square" tIns="13500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450"/>
              </a:spcAft>
              <a:defRPr/>
            </a:pPr>
            <a:r>
              <a:rPr lang="en-IE" sz="1400" b="1" dirty="0">
                <a:latin typeface="Arial"/>
              </a:rPr>
              <a:t>EU4HEALTH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latin typeface="EC Square Sans Pro" panose="020B0506040000020004" pitchFamily="34" charset="0"/>
              </a:rPr>
              <a:t>Improve and foster health in the Union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latin typeface="EC Square Sans Pro" panose="020B0506040000020004" pitchFamily="34" charset="0"/>
              </a:rPr>
              <a:t>Protect people in the Union from serious cross-border threats to health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latin typeface="EC Square Sans Pro" panose="020B0506040000020004" pitchFamily="34" charset="0"/>
              </a:rPr>
              <a:t>Make medicines available and affordable</a:t>
            </a:r>
          </a:p>
          <a:p>
            <a:pPr marL="132160" indent="-13216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latin typeface="EC Square Sans Pro" panose="020B0506040000020004" pitchFamily="34" charset="0"/>
              </a:rPr>
              <a:t>Strengthen health systems, their resilience and resource efficiency</a:t>
            </a:r>
            <a:endParaRPr lang="en-IE" sz="1400" dirty="0">
              <a:solidFill>
                <a:srgbClr val="4D4D4D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9948" y="3193700"/>
            <a:ext cx="2470890" cy="3675749"/>
          </a:xfrm>
          <a:prstGeom prst="rect">
            <a:avLst/>
          </a:prstGeom>
          <a:noFill/>
        </p:spPr>
        <p:txBody>
          <a:bodyPr wrap="square" tIns="135000" rtlCol="0">
            <a:spAutoFit/>
          </a:bodyPr>
          <a:lstStyle/>
          <a:p>
            <a:pPr>
              <a:spcAft>
                <a:spcPts val="225"/>
              </a:spcAft>
              <a:defRPr/>
            </a:pP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Single Market Programme </a:t>
            </a:r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2160" indent="-13216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latin typeface="EC Square Sans Pro" panose="020B0506040000020004" pitchFamily="34" charset="0"/>
              </a:rPr>
              <a:t>Ensure a high level of health for humans, animals and plants, and the safety of food and feed</a:t>
            </a:r>
          </a:p>
          <a:p>
            <a:pPr marL="132160" indent="-13216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latin typeface="EC Square Sans Pro" panose="020B0506040000020004" pitchFamily="34" charset="0"/>
              </a:rPr>
              <a:t>Prevent, detect and eradicate animal diseases &amp; plant pests </a:t>
            </a:r>
          </a:p>
          <a:p>
            <a:pPr marL="132160" indent="-13216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latin typeface="EC Square Sans Pro" panose="020B0506040000020004" pitchFamily="34" charset="0"/>
              </a:rPr>
              <a:t>Support the welfare of animals</a:t>
            </a:r>
          </a:p>
          <a:p>
            <a:pPr marL="132160" indent="-13216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latin typeface="EC Square Sans Pro" panose="020B0506040000020004" pitchFamily="34" charset="0"/>
              </a:rPr>
              <a:t>Fight against antimicrobial resistance</a:t>
            </a:r>
          </a:p>
          <a:p>
            <a:pPr marL="132160" indent="-13216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latin typeface="EC Square Sans Pro" panose="020B0506040000020004" pitchFamily="34" charset="0"/>
              </a:rPr>
              <a:t>Develop sustainable food production and consumption</a:t>
            </a:r>
          </a:p>
          <a:p>
            <a:pPr marL="132160" indent="-13216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latin typeface="EC Square Sans Pro" panose="020B0506040000020004" pitchFamily="34" charset="0"/>
              </a:rPr>
              <a:t>Ensure reliable official controls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4828" y="3193700"/>
            <a:ext cx="2280078" cy="3424398"/>
          </a:xfrm>
          <a:prstGeom prst="rect">
            <a:avLst/>
          </a:prstGeom>
          <a:noFill/>
        </p:spPr>
        <p:txBody>
          <a:bodyPr wrap="square" tIns="13500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450"/>
              </a:spcAft>
              <a:defRPr/>
            </a:pPr>
            <a:r>
              <a:rPr lang="en-IE" sz="1400" b="1" dirty="0">
                <a:latin typeface="Arial"/>
              </a:rPr>
              <a:t>HE Cluster 1 - Health </a:t>
            </a:r>
          </a:p>
          <a:p>
            <a:pPr marL="404813" indent="-13216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EC Square Sans Pro" panose="020B0506040000020004" pitchFamily="34" charset="0"/>
              </a:rPr>
              <a:t>D1: Staying healthy in a rapidly changing society </a:t>
            </a:r>
          </a:p>
          <a:p>
            <a:pPr marL="404813" indent="-13216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EC Square Sans Pro" panose="020B0506040000020004" pitchFamily="34" charset="0"/>
              </a:rPr>
              <a:t>D2: Living and working in a health-promoting environment</a:t>
            </a:r>
          </a:p>
          <a:p>
            <a:pPr marL="404813" indent="-13216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EC Square Sans Pro" panose="020B0506040000020004" pitchFamily="34" charset="0"/>
              </a:rPr>
              <a:t>D.3: Tackling diseases &amp; reducing disease burden</a:t>
            </a:r>
          </a:p>
          <a:p>
            <a:pPr marL="404813" indent="-13216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EC Square Sans Pro" panose="020B0506040000020004" pitchFamily="34" charset="0"/>
              </a:rPr>
              <a:t>D4: Ensuring access to innovative, sustainable &amp; high-quality Healthcare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2902" y="3191521"/>
            <a:ext cx="2483825" cy="2434383"/>
          </a:xfrm>
          <a:prstGeom prst="rect">
            <a:avLst/>
          </a:prstGeom>
          <a:noFill/>
        </p:spPr>
        <p:txBody>
          <a:bodyPr wrap="square" tIns="13500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450"/>
              </a:spcAft>
              <a:defRPr/>
            </a:pPr>
            <a:endParaRPr lang="en-IE" b="1" dirty="0">
              <a:latin typeface="Arial"/>
            </a:endParaRPr>
          </a:p>
          <a:p>
            <a:pPr marL="214313" indent="-15001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BE" sz="1400" dirty="0">
                <a:latin typeface="EC Square Sans Pro" panose="020B0506040000020004" pitchFamily="34" charset="0"/>
              </a:rPr>
              <a:t>D.5: </a:t>
            </a:r>
            <a:r>
              <a:rPr lang="en-US" sz="1400" dirty="0">
                <a:latin typeface="EC Square Sans Pro" panose="020B0506040000020004" pitchFamily="34" charset="0"/>
              </a:rPr>
              <a:t>Unlocking the full potential of new tools, technologies and digital solutions for a healthy society</a:t>
            </a:r>
          </a:p>
          <a:p>
            <a:pPr marL="214313" indent="-15001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BE" sz="1400" dirty="0">
                <a:latin typeface="EC Square Sans Pro" panose="020B0506040000020004" pitchFamily="34" charset="0"/>
              </a:rPr>
              <a:t>D.6: </a:t>
            </a:r>
            <a:r>
              <a:rPr lang="en-US" sz="1400" dirty="0">
                <a:latin typeface="EC Square Sans Pro" panose="020B0506040000020004" pitchFamily="34" charset="0"/>
              </a:rPr>
              <a:t>Maintaining an innovative, sustainable &amp; globally competitive health industry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6759" r="10269" b="2943"/>
          <a:stretch/>
        </p:blipFill>
        <p:spPr bwMode="auto">
          <a:xfrm>
            <a:off x="6909918" y="2014943"/>
            <a:ext cx="1865018" cy="1171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13" y="2022034"/>
            <a:ext cx="1853787" cy="1166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631" y="2022034"/>
            <a:ext cx="1746119" cy="116408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36334" y="2022034"/>
            <a:ext cx="1819959" cy="11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i="0" dirty="0" smtClean="0"/>
          </a:p>
          <a:p>
            <a:pPr marL="0" indent="0">
              <a:buNone/>
            </a:pPr>
            <a:endParaRPr lang="en-US" sz="3200" i="0" dirty="0"/>
          </a:p>
          <a:p>
            <a:r>
              <a:rPr lang="en-US" sz="3200" i="0" dirty="0"/>
              <a:t>Access to affordable </a:t>
            </a:r>
            <a:r>
              <a:rPr lang="en-US" sz="3200" i="0" dirty="0" smtClean="0"/>
              <a:t>medicines</a:t>
            </a:r>
          </a:p>
          <a:p>
            <a:r>
              <a:rPr lang="en-US" sz="3200" i="0" dirty="0" smtClean="0"/>
              <a:t>European Health Data Space</a:t>
            </a:r>
            <a:endParaRPr lang="en-US" sz="3200" i="0" dirty="0"/>
          </a:p>
          <a:p>
            <a:r>
              <a:rPr lang="en-US" sz="3200" i="0" dirty="0" smtClean="0"/>
              <a:t>AMR &amp; “One health” action plan</a:t>
            </a:r>
            <a:endParaRPr lang="en-US" sz="3200" i="0" dirty="0"/>
          </a:p>
          <a:p>
            <a:r>
              <a:rPr lang="en-US" sz="3200" i="0" dirty="0" smtClean="0"/>
              <a:t>Europe’s beating cancer plan </a:t>
            </a:r>
          </a:p>
          <a:p>
            <a:r>
              <a:rPr lang="en-US" sz="3200" i="0" dirty="0" smtClean="0"/>
              <a:t>Vaccination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36" y="1052736"/>
            <a:ext cx="5317196" cy="28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F714-63A7-4811-80DA-35E32959F3D4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980728"/>
            <a:ext cx="6192688" cy="57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EU4Health programme: a material change in EU funding for health but … subject to turbulence</a:t>
            </a:r>
            <a:endParaRPr lang="fr-B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204864"/>
            <a:ext cx="4954464" cy="4608512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89774299"/>
              </p:ext>
            </p:extLst>
          </p:nvPr>
        </p:nvGraphicFramePr>
        <p:xfrm>
          <a:off x="5422008" y="3573016"/>
          <a:ext cx="37219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598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message 1</a:t>
            </a:r>
            <a:r>
              <a:rPr lang="en-US" dirty="0"/>
              <a:t>: Public Health </a:t>
            </a:r>
            <a:br>
              <a:rPr lang="en-US" dirty="0"/>
            </a:br>
            <a:r>
              <a:rPr lang="en-US" dirty="0" smtClean="0"/>
              <a:t>remains a member state level responsibility</a:t>
            </a:r>
            <a:br>
              <a:rPr lang="en-US" dirty="0" smtClean="0"/>
            </a:br>
            <a:r>
              <a:rPr lang="en-US" dirty="0" smtClean="0"/>
              <a:t>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312468"/>
          </a:xfrm>
        </p:spPr>
        <p:txBody>
          <a:bodyPr>
            <a:normAutofit/>
          </a:bodyPr>
          <a:lstStyle/>
          <a:p>
            <a:r>
              <a:rPr lang="en-US" sz="3200" i="0" dirty="0" smtClean="0"/>
              <a:t>The EU itself does not run national health systems; it doesn’t decide on pricing or reimbursement of medicines; it doesn’t run vaccination </a:t>
            </a:r>
            <a:r>
              <a:rPr lang="en-US" sz="3200" i="0" dirty="0" err="1" smtClean="0"/>
              <a:t>programmes</a:t>
            </a:r>
            <a:endParaRPr lang="en-US" sz="3200" i="0" dirty="0"/>
          </a:p>
          <a:p>
            <a:r>
              <a:rPr lang="en-US" sz="3200" i="0" dirty="0" smtClean="0"/>
              <a:t>The EU complements and </a:t>
            </a:r>
            <a:r>
              <a:rPr lang="en-US" sz="3200" i="0" dirty="0"/>
              <a:t>supports </a:t>
            </a:r>
            <a:r>
              <a:rPr lang="en-US" sz="3200" i="0" dirty="0" smtClean="0"/>
              <a:t>national efforts/ policies in those areas where the member states see added value from EU level collaboration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F714-63A7-4811-80DA-35E32959F3D4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3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message 2:</a:t>
            </a:r>
            <a:br>
              <a:rPr lang="en-US" dirty="0" smtClean="0"/>
            </a:br>
            <a:r>
              <a:rPr lang="en-US" dirty="0" smtClean="0"/>
              <a:t>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312468"/>
          </a:xfrm>
        </p:spPr>
        <p:txBody>
          <a:bodyPr>
            <a:normAutofit/>
          </a:bodyPr>
          <a:lstStyle/>
          <a:p>
            <a:r>
              <a:rPr lang="en-US" sz="3600" i="0" dirty="0"/>
              <a:t>Even though we are in an area of subsidiarity of EU action, there is a lot happening in public health </a:t>
            </a:r>
            <a:r>
              <a:rPr lang="en-US" sz="3600" i="0" dirty="0" smtClean="0"/>
              <a:t>at </a:t>
            </a:r>
            <a:r>
              <a:rPr lang="en-US" sz="3600" i="0" dirty="0"/>
              <a:t>the EU level  - especially post </a:t>
            </a:r>
            <a:r>
              <a:rPr lang="en-US" sz="3600" i="0" dirty="0" smtClean="0"/>
              <a:t>COVID-19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F714-63A7-4811-80DA-35E32959F3D4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4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 3: financial support for health is important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88829"/>
          </a:xfrm>
        </p:spPr>
        <p:txBody>
          <a:bodyPr>
            <a:normAutofit fontScale="77500" lnSpcReduction="200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Circa. EUR 15 billion of spending available to support health (sector/ stakeholders) </a:t>
            </a:r>
          </a:p>
          <a:p>
            <a:pPr lvl="1"/>
            <a:r>
              <a:rPr lang="en-US" sz="3100" b="0" dirty="0"/>
              <a:t>Cohesion policy (</a:t>
            </a:r>
            <a:r>
              <a:rPr lang="en-US" sz="3100" b="0" dirty="0">
                <a:hlinkClick r:id="rId2"/>
              </a:rPr>
              <a:t>ESF</a:t>
            </a:r>
            <a:r>
              <a:rPr lang="en-US" sz="3100" b="0" dirty="0"/>
              <a:t> and </a:t>
            </a:r>
            <a:r>
              <a:rPr lang="en-US" sz="3100" b="0" dirty="0">
                <a:hlinkClick r:id="rId3"/>
              </a:rPr>
              <a:t>ERDF</a:t>
            </a:r>
            <a:r>
              <a:rPr lang="en-US" sz="3100" b="0" dirty="0"/>
              <a:t>)</a:t>
            </a:r>
          </a:p>
          <a:p>
            <a:pPr lvl="1"/>
            <a:r>
              <a:rPr lang="en-US" sz="3100" b="0" dirty="0"/>
              <a:t>Research (</a:t>
            </a:r>
            <a:r>
              <a:rPr lang="en-US" sz="3100" b="0" dirty="0">
                <a:hlinkClick r:id="rId4"/>
              </a:rPr>
              <a:t>Horizon Europe</a:t>
            </a:r>
            <a:r>
              <a:rPr lang="en-US" sz="3100" b="0" dirty="0"/>
              <a:t>)</a:t>
            </a:r>
          </a:p>
          <a:p>
            <a:pPr lvl="1"/>
            <a:r>
              <a:rPr lang="en-IE" sz="3100" b="0" dirty="0"/>
              <a:t>Digitalisation</a:t>
            </a:r>
            <a:r>
              <a:rPr lang="en-US" sz="3100" b="0" dirty="0"/>
              <a:t> and innovation (</a:t>
            </a:r>
            <a:r>
              <a:rPr lang="en-US" sz="3100" b="0" dirty="0">
                <a:hlinkClick r:id="rId5"/>
              </a:rPr>
              <a:t>Digital Europe, </a:t>
            </a:r>
            <a:r>
              <a:rPr lang="en-US" sz="3100" b="0" dirty="0">
                <a:hlinkClick r:id="rId6"/>
              </a:rPr>
              <a:t>Connecting Europe Facility </a:t>
            </a:r>
            <a:r>
              <a:rPr lang="en-US" sz="3100" b="0" dirty="0"/>
              <a:t>&amp; </a:t>
            </a:r>
            <a:r>
              <a:rPr lang="en-US" sz="3100" b="0" dirty="0" err="1">
                <a:hlinkClick r:id="rId7"/>
              </a:rPr>
              <a:t>InvestEU</a:t>
            </a:r>
            <a:r>
              <a:rPr lang="en-US" sz="3100" b="0" dirty="0"/>
              <a:t>)</a:t>
            </a:r>
          </a:p>
          <a:p>
            <a:pPr lvl="1"/>
            <a:r>
              <a:rPr lang="en-US" sz="3100" b="0" dirty="0"/>
              <a:t>Financial sustainability (</a:t>
            </a:r>
            <a:r>
              <a:rPr lang="en-US" sz="3100" b="0" dirty="0">
                <a:hlinkClick r:id="rId8"/>
              </a:rPr>
              <a:t>Structural reform</a:t>
            </a:r>
            <a:r>
              <a:rPr lang="en-US" sz="3100" b="0" dirty="0"/>
              <a:t>)</a:t>
            </a:r>
          </a:p>
          <a:p>
            <a:pPr lvl="1"/>
            <a:r>
              <a:rPr lang="en-US" sz="3100" b="0" dirty="0" smtClean="0"/>
              <a:t>Crisis response (</a:t>
            </a:r>
            <a:r>
              <a:rPr lang="en-US" sz="3100" b="0" dirty="0" smtClean="0">
                <a:hlinkClick r:id="rId9"/>
              </a:rPr>
              <a:t>Emergency Support Instrument</a:t>
            </a:r>
            <a:r>
              <a:rPr lang="en-US" sz="3100" b="0" dirty="0" smtClean="0"/>
              <a:t>)</a:t>
            </a:r>
          </a:p>
          <a:p>
            <a:pPr lvl="1"/>
            <a:r>
              <a:rPr lang="en-US" sz="3100" b="0" dirty="0" smtClean="0">
                <a:hlinkClick r:id="rId10"/>
              </a:rPr>
              <a:t>European Recovery and Resilience facility </a:t>
            </a:r>
            <a:r>
              <a:rPr lang="en-US" sz="3100" b="0" dirty="0" smtClean="0"/>
              <a:t>(20% digital objectives)</a:t>
            </a:r>
          </a:p>
          <a:p>
            <a:pPr lvl="1"/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F714-63A7-4811-80DA-35E32959F3D4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52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Key message 4: “strategy, strategy, strategy”</a:t>
            </a:r>
            <a:br>
              <a:rPr lang="en-US" dirty="0" smtClean="0"/>
            </a:b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6725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i="0" dirty="0" smtClean="0">
                <a:solidFill>
                  <a:srgbClr val="FF1D5E"/>
                </a:solidFill>
              </a:rPr>
              <a:t>It is not easy</a:t>
            </a:r>
          </a:p>
          <a:p>
            <a:r>
              <a:rPr lang="en-US" sz="3200" i="0" dirty="0" smtClean="0"/>
              <a:t>The trap: focusing on each amount/ </a:t>
            </a:r>
            <a:r>
              <a:rPr lang="en-US" sz="3200" i="0" dirty="0" err="1" smtClean="0"/>
              <a:t>programme</a:t>
            </a:r>
            <a:r>
              <a:rPr lang="en-US" sz="3200" i="0" dirty="0" smtClean="0"/>
              <a:t> as a stand-alone opportunity</a:t>
            </a:r>
          </a:p>
          <a:p>
            <a:pPr lvl="1"/>
            <a:r>
              <a:rPr lang="en-US" sz="2800" dirty="0" smtClean="0"/>
              <a:t>Sectorial specificities should be considered but are not be the only criterion</a:t>
            </a:r>
          </a:p>
          <a:p>
            <a:r>
              <a:rPr lang="en-US" sz="3200" i="0" dirty="0" smtClean="0"/>
              <a:t>The solution: strategic planning across sectors</a:t>
            </a:r>
          </a:p>
          <a:p>
            <a:r>
              <a:rPr lang="en-US" sz="3200" i="0" dirty="0" smtClean="0"/>
              <a:t>EU support for an integrated approach</a:t>
            </a:r>
          </a:p>
          <a:p>
            <a:endParaRPr lang="en-US" sz="3200" dirty="0" smtClean="0"/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F714-63A7-4811-80DA-35E32959F3D4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96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4044</TotalTime>
  <Words>605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EC Square Sans Cond Pro</vt:lpstr>
      <vt:lpstr>EC Square Sans Pro</vt:lpstr>
      <vt:lpstr>Georgia</vt:lpstr>
      <vt:lpstr>Verdana</vt:lpstr>
      <vt:lpstr>Verdana Bold</vt:lpstr>
      <vt:lpstr>Wingdings</vt:lpstr>
      <vt:lpstr>ヒラギノ角ゴ ProN W6</vt:lpstr>
      <vt:lpstr>Blank</vt:lpstr>
      <vt:lpstr>Stratégie et priorités de financement de l'UE dans le domaine de la santé</vt:lpstr>
      <vt:lpstr>HaDEA Dept. A: Health &amp; Food </vt:lpstr>
      <vt:lpstr>PowerPoint Presentation</vt:lpstr>
      <vt:lpstr>PowerPoint Presentation</vt:lpstr>
      <vt:lpstr>The EU4Health programme: a material change in EU funding for health but … subject to turbulence</vt:lpstr>
      <vt:lpstr>  Key message 1: Public Health  remains a member state level responsibility  </vt:lpstr>
      <vt:lpstr>  Key message 2:  </vt:lpstr>
      <vt:lpstr>Key message 3: financial support for health is important</vt:lpstr>
      <vt:lpstr>Key message 4: “strategy, strategy, strategy” </vt:lpstr>
      <vt:lpstr>  Ask the right questions before embarking in a transformational strategy: e.g. digitalization </vt:lpstr>
      <vt:lpstr>Thank you! Your questions?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MEUSEL Dirk (EAHC)</dc:creator>
  <cp:lastModifiedBy>MARGETIDIS Georgios (HADEA)</cp:lastModifiedBy>
  <cp:revision>290</cp:revision>
  <cp:lastPrinted>2019-09-23T16:29:00Z</cp:lastPrinted>
  <dcterms:created xsi:type="dcterms:W3CDTF">2018-10-04T09:58:18Z</dcterms:created>
  <dcterms:modified xsi:type="dcterms:W3CDTF">2022-04-07T10:23:13Z</dcterms:modified>
</cp:coreProperties>
</file>