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5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8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599" r:id="rId2"/>
    <p:sldId id="645" r:id="rId3"/>
    <p:sldId id="658" r:id="rId4"/>
    <p:sldId id="687" r:id="rId5"/>
    <p:sldId id="689" r:id="rId6"/>
    <p:sldId id="661" r:id="rId7"/>
    <p:sldId id="688" r:id="rId8"/>
    <p:sldId id="662" r:id="rId9"/>
    <p:sldId id="663" r:id="rId10"/>
    <p:sldId id="674" r:id="rId11"/>
    <p:sldId id="666" r:id="rId12"/>
    <p:sldId id="660" r:id="rId13"/>
    <p:sldId id="664" r:id="rId14"/>
    <p:sldId id="667" r:id="rId15"/>
    <p:sldId id="668" r:id="rId16"/>
    <p:sldId id="669" r:id="rId17"/>
    <p:sldId id="670" r:id="rId18"/>
    <p:sldId id="686" r:id="rId19"/>
    <p:sldId id="671" r:id="rId20"/>
    <p:sldId id="672" r:id="rId21"/>
    <p:sldId id="685" r:id="rId22"/>
    <p:sldId id="690" r:id="rId2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avanioti Euaggelia" initials="VE" lastIdx="3" clrIdx="0">
    <p:extLst>
      <p:ext uri="{19B8F6BF-5375-455C-9EA6-DF929625EA0E}">
        <p15:presenceInfo xmlns:p15="http://schemas.microsoft.com/office/powerpoint/2012/main" userId="S-1-5-21-3919147428-1494179150-1224414846-1139" providerId="AD"/>
      </p:ext>
    </p:extLst>
  </p:cmAuthor>
  <p:cmAuthor id="2" name="George Gatopoulos" initials="GG" lastIdx="5" clrIdx="1">
    <p:extLst>
      <p:ext uri="{19B8F6BF-5375-455C-9EA6-DF929625EA0E}">
        <p15:presenceInfo xmlns:p15="http://schemas.microsoft.com/office/powerpoint/2012/main" userId="George Gatopoulos" providerId="None"/>
      </p:ext>
    </p:extLst>
  </p:cmAuthor>
  <p:cmAuthor id="3" name="Svetoslav Danchev" initials="SD" lastIdx="2" clrIdx="2">
    <p:extLst>
      <p:ext uri="{19B8F6BF-5375-455C-9EA6-DF929625EA0E}">
        <p15:presenceInfo xmlns:p15="http://schemas.microsoft.com/office/powerpoint/2012/main" userId="6316011ab523a07b" providerId="Windows Live"/>
      </p:ext>
    </p:extLst>
  </p:cmAuthor>
  <p:cmAuthor id="4" name="Svetoslav Danchev" initials="SD [2]" lastIdx="1" clrIdx="3">
    <p:extLst>
      <p:ext uri="{19B8F6BF-5375-455C-9EA6-DF929625EA0E}">
        <p15:presenceInfo xmlns:p15="http://schemas.microsoft.com/office/powerpoint/2012/main" userId="e7dbf0cb905b41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0000"/>
    <a:srgbClr val="6666FF"/>
    <a:srgbClr val="0033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3"/>
    <p:restoredTop sz="94769"/>
  </p:normalViewPr>
  <p:slideViewPr>
    <p:cSldViewPr snapToGrid="0">
      <p:cViewPr varScale="1">
        <p:scale>
          <a:sx n="109" d="100"/>
          <a:sy n="109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fiscal%20dat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fiscal%20dat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fiscal%20dat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gg%20charts%20(fiscal_output%20gap_external_ulc)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Material/historical%20GDP%20growth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&#917;&#928;&#913;%202021-2025/Analysis/Charts%20&#917;&#928;&#913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fiscal%20da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fiscal%20data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316011ab523a07b/IOBE/GRowth%20plan/Growth%20Plan_IOBE%20team%20folder/Deliverables/Drafts/Char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6316011ab523a07b/IOBE/GRowth%20plan/Growth%20Plan_IOBE%20team%20folder/Material/corporate%20investments_inv%20gap_sav%20gap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Ποσοστό του ενεργού πληθυσμού</a:t>
            </a:r>
            <a:r>
              <a:rPr lang="en-US" b="1" dirty="0"/>
              <a:t> </a:t>
            </a:r>
            <a:r>
              <a:rPr lang="el-GR" b="1" dirty="0"/>
              <a:t>ηλικίας 15-64, 20</a:t>
            </a:r>
            <a:r>
              <a:rPr lang="en-US" b="1" dirty="0"/>
              <a:t>1</a:t>
            </a:r>
            <a:r>
              <a:rPr lang="el-GR" b="1" dirty="0"/>
              <a:t>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8679458278970155"/>
          <c:y val="0.10543402581843753"/>
          <c:w val="0.66407634173017338"/>
          <c:h val="0.8407969510977610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8F-7445-8532-B13D90F3BF23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8F-7445-8532-B13D90F3BF23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8F-7445-8532-B13D90F3BF23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8F-7445-8532-B13D90F3BF23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8F-7445-8532-B13D90F3BF2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8F-7445-8532-B13D90F3BF2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8F-7445-8532-B13D90F3BF2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8F-7445-8532-B13D90F3BF23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8F-7445-8532-B13D90F3BF23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88F-7445-8532-B13D90F3BF2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88F-7445-8532-B13D90F3BF23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88F-7445-8532-B13D90F3BF23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88F-7445-8532-B13D90F3BF23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88F-7445-8532-B13D90F3BF23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88F-7445-8532-B13D90F3BF23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C88F-7445-8532-B13D90F3BF23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C88F-7445-8532-B13D90F3BF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'[Charts.xlsx]Chart data'!$G$186:$G$214</c:f>
              <c:strCache>
                <c:ptCount val="29"/>
                <c:pt idx="0">
                  <c:v>Ιταλία</c:v>
                </c:pt>
                <c:pt idx="1">
                  <c:v>Κροατία</c:v>
                </c:pt>
                <c:pt idx="2">
                  <c:v>Ελλάδα</c:v>
                </c:pt>
                <c:pt idx="3">
                  <c:v>Ρουμανία</c:v>
                </c:pt>
                <c:pt idx="4">
                  <c:v>Βέλγιο</c:v>
                </c:pt>
                <c:pt idx="5">
                  <c:v>Πολωνία</c:v>
                </c:pt>
                <c:pt idx="6">
                  <c:v>Γαλλία</c:v>
                </c:pt>
                <c:pt idx="7">
                  <c:v>Λουξεμβούργο</c:v>
                </c:pt>
                <c:pt idx="8">
                  <c:v>Ουγγαρία</c:v>
                </c:pt>
                <c:pt idx="9">
                  <c:v>Σλοβακία</c:v>
                </c:pt>
                <c:pt idx="10">
                  <c:v>Βουλγαρία</c:v>
                </c:pt>
                <c:pt idx="11">
                  <c:v>Ιρλανδία</c:v>
                </c:pt>
                <c:pt idx="12">
                  <c:v>ΕΕ</c:v>
                </c:pt>
                <c:pt idx="13">
                  <c:v>Ευρωζώνη</c:v>
                </c:pt>
                <c:pt idx="14">
                  <c:v>Ισπανία</c:v>
                </c:pt>
                <c:pt idx="15">
                  <c:v>Σλοβενία</c:v>
                </c:pt>
                <c:pt idx="16">
                  <c:v>Πορτογαλία</c:v>
                </c:pt>
                <c:pt idx="17">
                  <c:v>Μάλτα</c:v>
                </c:pt>
                <c:pt idx="18">
                  <c:v>Κύπρος</c:v>
                </c:pt>
                <c:pt idx="19">
                  <c:v>Τσεχία</c:v>
                </c:pt>
                <c:pt idx="20">
                  <c:v>Αυστρία</c:v>
                </c:pt>
                <c:pt idx="21">
                  <c:v>Λετονία</c:v>
                </c:pt>
                <c:pt idx="22">
                  <c:v>Λιθουανία</c:v>
                </c:pt>
                <c:pt idx="23">
                  <c:v>Φιλανδία</c:v>
                </c:pt>
                <c:pt idx="24">
                  <c:v>Εσθονία</c:v>
                </c:pt>
                <c:pt idx="25">
                  <c:v>Δανία</c:v>
                </c:pt>
                <c:pt idx="26">
                  <c:v>Γερμανία</c:v>
                </c:pt>
                <c:pt idx="27">
                  <c:v>Ολλανδία</c:v>
                </c:pt>
                <c:pt idx="28">
                  <c:v>Σουηδία</c:v>
                </c:pt>
              </c:strCache>
            </c:strRef>
          </c:cat>
          <c:val>
            <c:numRef>
              <c:f>'[Charts.xlsx]Chart data'!$H$186:$H$214</c:f>
              <c:numCache>
                <c:formatCode>General</c:formatCode>
                <c:ptCount val="29"/>
                <c:pt idx="0">
                  <c:v>65.7</c:v>
                </c:pt>
                <c:pt idx="1">
                  <c:v>66.5</c:v>
                </c:pt>
                <c:pt idx="2">
                  <c:v>68.400000000000006</c:v>
                </c:pt>
                <c:pt idx="3">
                  <c:v>68.599999999999994</c:v>
                </c:pt>
                <c:pt idx="4">
                  <c:v>69</c:v>
                </c:pt>
                <c:pt idx="5">
                  <c:v>70.599999999999994</c:v>
                </c:pt>
                <c:pt idx="6">
                  <c:v>71.7</c:v>
                </c:pt>
                <c:pt idx="7">
                  <c:v>72</c:v>
                </c:pt>
                <c:pt idx="8">
                  <c:v>72.599999999999994</c:v>
                </c:pt>
                <c:pt idx="9">
                  <c:v>72.7</c:v>
                </c:pt>
                <c:pt idx="10">
                  <c:v>73.2</c:v>
                </c:pt>
                <c:pt idx="11">
                  <c:v>73.3</c:v>
                </c:pt>
                <c:pt idx="12">
                  <c:v>73.400000000000006</c:v>
                </c:pt>
                <c:pt idx="13">
                  <c:v>73.7</c:v>
                </c:pt>
                <c:pt idx="14">
                  <c:v>73.8</c:v>
                </c:pt>
                <c:pt idx="15">
                  <c:v>75.2</c:v>
                </c:pt>
                <c:pt idx="16">
                  <c:v>75.5</c:v>
                </c:pt>
                <c:pt idx="17">
                  <c:v>76</c:v>
                </c:pt>
                <c:pt idx="18">
                  <c:v>76</c:v>
                </c:pt>
                <c:pt idx="19">
                  <c:v>76.7</c:v>
                </c:pt>
                <c:pt idx="20">
                  <c:v>77.099999999999994</c:v>
                </c:pt>
                <c:pt idx="21">
                  <c:v>77.3</c:v>
                </c:pt>
                <c:pt idx="22">
                  <c:v>78</c:v>
                </c:pt>
                <c:pt idx="23">
                  <c:v>78.3</c:v>
                </c:pt>
                <c:pt idx="24">
                  <c:v>78.900000000000006</c:v>
                </c:pt>
                <c:pt idx="25">
                  <c:v>79.099999999999994</c:v>
                </c:pt>
                <c:pt idx="26">
                  <c:v>79.2</c:v>
                </c:pt>
                <c:pt idx="27">
                  <c:v>80.900000000000006</c:v>
                </c:pt>
                <c:pt idx="28">
                  <c:v>82.9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C88F-7445-8532-B13D90F3B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8637232"/>
        <c:axId val="1248340432"/>
      </c:barChart>
      <c:catAx>
        <c:axId val="124863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48340432"/>
        <c:crosses val="autoZero"/>
        <c:auto val="1"/>
        <c:lblAlgn val="ctr"/>
        <c:lblOffset val="100"/>
        <c:tickLblSkip val="1"/>
        <c:noMultiLvlLbl val="0"/>
      </c:catAx>
      <c:valAx>
        <c:axId val="12483404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48637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el-GR" b="1"/>
              <a:t>Μοναδιαίο Κόστος Εργασίας (Δείκτης 2000=100)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590155529087828E-2"/>
          <c:y val="0.19061750687999726"/>
          <c:w val="0.92518362853165781"/>
          <c:h val="0.7045776940506473"/>
        </c:manualLayout>
      </c:layout>
      <c:lineChart>
        <c:grouping val="standard"/>
        <c:varyColors val="0"/>
        <c:ser>
          <c:idx val="0"/>
          <c:order val="0"/>
          <c:tx>
            <c:v>Ελλάδα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ulc!$H$4:$AA$4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ulc!$H$14:$AA$14</c:f>
              <c:numCache>
                <c:formatCode>General</c:formatCode>
                <c:ptCount val="20"/>
                <c:pt idx="0">
                  <c:v>100</c:v>
                </c:pt>
                <c:pt idx="1">
                  <c:v>100.59036138444806</c:v>
                </c:pt>
                <c:pt idx="2">
                  <c:v>109.76837591832111</c:v>
                </c:pt>
                <c:pt idx="3">
                  <c:v>113.21049161267572</c:v>
                </c:pt>
                <c:pt idx="4">
                  <c:v>115.17347682625066</c:v>
                </c:pt>
                <c:pt idx="5">
                  <c:v>125.37679640712246</c:v>
                </c:pt>
                <c:pt idx="6">
                  <c:v>124.54531762155553</c:v>
                </c:pt>
                <c:pt idx="7">
                  <c:v>127.82710621652122</c:v>
                </c:pt>
                <c:pt idx="8">
                  <c:v>134.63865750916781</c:v>
                </c:pt>
                <c:pt idx="9">
                  <c:v>144.22444064259375</c:v>
                </c:pt>
                <c:pt idx="10">
                  <c:v>145.73805500892061</c:v>
                </c:pt>
                <c:pt idx="11">
                  <c:v>143.72782658861684</c:v>
                </c:pt>
                <c:pt idx="12">
                  <c:v>140.86732635741726</c:v>
                </c:pt>
                <c:pt idx="13">
                  <c:v>131.17245505832543</c:v>
                </c:pt>
                <c:pt idx="14">
                  <c:v>128.79359192953214</c:v>
                </c:pt>
                <c:pt idx="15">
                  <c:v>127.14312515329965</c:v>
                </c:pt>
                <c:pt idx="16">
                  <c:v>126.77990559765358</c:v>
                </c:pt>
                <c:pt idx="17">
                  <c:v>127.51683795820773</c:v>
                </c:pt>
                <c:pt idx="18">
                  <c:v>128.89145399296265</c:v>
                </c:pt>
                <c:pt idx="19">
                  <c:v>130.5400690567204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55EF-364E-BE83-C92EE00C178F}"/>
            </c:ext>
          </c:extLst>
        </c:ser>
        <c:ser>
          <c:idx val="2"/>
          <c:order val="1"/>
          <c:tx>
            <c:strRef>
              <c:f>fiscal!$B$6</c:f>
              <c:strCache>
                <c:ptCount val="1"/>
                <c:pt idx="0">
                  <c:v>EE28 (μ.ο.)</c:v>
                </c:pt>
              </c:strCache>
            </c:strRef>
          </c:tx>
          <c:marker>
            <c:symbol val="none"/>
          </c:marker>
          <c:cat>
            <c:numRef>
              <c:f>ulc!$H$4:$AA$4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ulc!$H$5:$AA$5</c:f>
              <c:numCache>
                <c:formatCode>General</c:formatCode>
                <c:ptCount val="20"/>
                <c:pt idx="0">
                  <c:v>100</c:v>
                </c:pt>
                <c:pt idx="1">
                  <c:v>102.10500197089202</c:v>
                </c:pt>
                <c:pt idx="2">
                  <c:v>104.64861904867408</c:v>
                </c:pt>
                <c:pt idx="3">
                  <c:v>106.67464251838655</c:v>
                </c:pt>
                <c:pt idx="4">
                  <c:v>107.47877919640581</c:v>
                </c:pt>
                <c:pt idx="5">
                  <c:v>109.68235366918377</c:v>
                </c:pt>
                <c:pt idx="6">
                  <c:v>110.94154911079512</c:v>
                </c:pt>
                <c:pt idx="7">
                  <c:v>113.26109871976935</c:v>
                </c:pt>
                <c:pt idx="8">
                  <c:v>118.42251878176182</c:v>
                </c:pt>
                <c:pt idx="9">
                  <c:v>121.95813634021758</c:v>
                </c:pt>
                <c:pt idx="10">
                  <c:v>122.3562741068618</c:v>
                </c:pt>
                <c:pt idx="11">
                  <c:v>122.94123273864194</c:v>
                </c:pt>
                <c:pt idx="12">
                  <c:v>125.40025326334909</c:v>
                </c:pt>
                <c:pt idx="13">
                  <c:v>126.67743396244107</c:v>
                </c:pt>
                <c:pt idx="14">
                  <c:v>127.09799004434218</c:v>
                </c:pt>
                <c:pt idx="15">
                  <c:v>127.40502302712017</c:v>
                </c:pt>
                <c:pt idx="16">
                  <c:v>128.36549038237956</c:v>
                </c:pt>
                <c:pt idx="17">
                  <c:v>129.76525700950268</c:v>
                </c:pt>
                <c:pt idx="18">
                  <c:v>132.16299750180409</c:v>
                </c:pt>
                <c:pt idx="19">
                  <c:v>134.83570682733324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5EF-364E-BE83-C92EE00C1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406072"/>
        <c:axId val="1"/>
      </c:lineChart>
      <c:catAx>
        <c:axId val="306406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3064060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0654425032808398"/>
          <c:y val="0.23567179863962298"/>
          <c:w val="0.18360687335958004"/>
          <c:h val="0.11708973359192568"/>
        </c:manualLayout>
      </c:layout>
      <c:overlay val="0"/>
      <c:spPr>
        <a:solidFill>
          <a:schemeClr val="bg1"/>
        </a:solidFill>
        <a:ln w="3175">
          <a:solidFill>
            <a:schemeClr val="accent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 panose="020F0502020204030204" pitchFamily="34" charset="0"/>
          <a:ea typeface="Calibri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el-GR" b="1"/>
              <a:t>Δημοσιονομικό ισοζύγιο 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590155529087828E-2"/>
          <c:y val="9.6422343180256831E-2"/>
          <c:w val="0.92518362853165781"/>
          <c:h val="0.77415138543923623"/>
        </c:manualLayout>
      </c:layout>
      <c:barChart>
        <c:barDir val="col"/>
        <c:grouping val="clustered"/>
        <c:varyColors val="0"/>
        <c:ser>
          <c:idx val="0"/>
          <c:order val="0"/>
          <c:tx>
            <c:v>συνολικό ισοζύγιο</c:v>
          </c:tx>
          <c:spPr>
            <a:solidFill>
              <a:srgbClr val="5B9BD5"/>
            </a:solidFill>
            <a:effectLst/>
          </c:spPr>
          <c:invertIfNegative val="1"/>
          <c:cat>
            <c:numRef>
              <c:f>fiscal!$E$51:$AC$51</c:f>
              <c:numCache>
                <c:formatCode>General</c:formatCode>
                <c:ptCount val="25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  <c:pt idx="4">
                  <c:v>2015</c:v>
                </c:pt>
                <c:pt idx="5">
                  <c:v>2014</c:v>
                </c:pt>
                <c:pt idx="6">
                  <c:v>2013</c:v>
                </c:pt>
                <c:pt idx="7">
                  <c:v>2012</c:v>
                </c:pt>
                <c:pt idx="8">
                  <c:v>2011</c:v>
                </c:pt>
                <c:pt idx="9">
                  <c:v>2010</c:v>
                </c:pt>
                <c:pt idx="10">
                  <c:v>2009</c:v>
                </c:pt>
                <c:pt idx="11">
                  <c:v>2008</c:v>
                </c:pt>
                <c:pt idx="12">
                  <c:v>2007</c:v>
                </c:pt>
                <c:pt idx="13">
                  <c:v>2006</c:v>
                </c:pt>
                <c:pt idx="14">
                  <c:v>2005</c:v>
                </c:pt>
                <c:pt idx="15">
                  <c:v>2004</c:v>
                </c:pt>
                <c:pt idx="16">
                  <c:v>2003</c:v>
                </c:pt>
                <c:pt idx="17">
                  <c:v>2002</c:v>
                </c:pt>
                <c:pt idx="18">
                  <c:v>2001</c:v>
                </c:pt>
                <c:pt idx="19">
                  <c:v>2000</c:v>
                </c:pt>
                <c:pt idx="20">
                  <c:v>1999</c:v>
                </c:pt>
                <c:pt idx="21">
                  <c:v>1998</c:v>
                </c:pt>
                <c:pt idx="22">
                  <c:v>1997</c:v>
                </c:pt>
                <c:pt idx="23">
                  <c:v>1996</c:v>
                </c:pt>
                <c:pt idx="24">
                  <c:v>1995</c:v>
                </c:pt>
              </c:numCache>
            </c:numRef>
          </c:cat>
          <c:val>
            <c:numRef>
              <c:f>fiscal!$E$17:$AC$17</c:f>
              <c:numCache>
                <c:formatCode>#,#00%</c:formatCode>
                <c:ptCount val="25"/>
                <c:pt idx="0">
                  <c:v>1.4643436000000001E-2</c:v>
                </c:pt>
                <c:pt idx="1">
                  <c:v>9.934277E-3</c:v>
                </c:pt>
                <c:pt idx="2">
                  <c:v>7.1579979999999996E-3</c:v>
                </c:pt>
                <c:pt idx="3">
                  <c:v>4.8331900000000002E-3</c:v>
                </c:pt>
                <c:pt idx="4">
                  <c:v>-5.6144037000000008E-2</c:v>
                </c:pt>
                <c:pt idx="5">
                  <c:v>-3.5571058000000003E-2</c:v>
                </c:pt>
                <c:pt idx="6">
                  <c:v>-0.13154961000000001</c:v>
                </c:pt>
                <c:pt idx="7">
                  <c:v>-8.8654045000000001E-2</c:v>
                </c:pt>
                <c:pt idx="8">
                  <c:v>-0.102787592</c:v>
                </c:pt>
                <c:pt idx="9">
                  <c:v>-0.11197114400000001</c:v>
                </c:pt>
                <c:pt idx="10">
                  <c:v>-0.15147714700000001</c:v>
                </c:pt>
                <c:pt idx="11">
                  <c:v>-0.101760239</c:v>
                </c:pt>
                <c:pt idx="12">
                  <c:v>-6.7070747E-2</c:v>
                </c:pt>
                <c:pt idx="13">
                  <c:v>-5.9459774999999999E-2</c:v>
                </c:pt>
                <c:pt idx="14">
                  <c:v>-6.1879427000000001E-2</c:v>
                </c:pt>
                <c:pt idx="15">
                  <c:v>-8.8278798999999991E-2</c:v>
                </c:pt>
                <c:pt idx="16">
                  <c:v>-7.8304172000000005E-2</c:v>
                </c:pt>
                <c:pt idx="17">
                  <c:v>-6.0240756999999999E-2</c:v>
                </c:pt>
                <c:pt idx="18">
                  <c:v>-5.4660556999999999E-2</c:v>
                </c:pt>
                <c:pt idx="19">
                  <c:v>-4.0630870999999999E-2</c:v>
                </c:pt>
                <c:pt idx="20">
                  <c:v>-5.7934625999999996E-2</c:v>
                </c:pt>
                <c:pt idx="21">
                  <c:v>-6.2684338000000006E-2</c:v>
                </c:pt>
                <c:pt idx="22">
                  <c:v>-6.0560264999999995E-2</c:v>
                </c:pt>
                <c:pt idx="23">
                  <c:v>-8.1582629000000004E-2</c:v>
                </c:pt>
                <c:pt idx="24">
                  <c:v>-9.7309797000000003E-2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ED7D31"/>
                  </a:solidFill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62F2-D244-A33C-73899F4D4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06406072"/>
        <c:axId val="1"/>
      </c:barChart>
      <c:lineChart>
        <c:grouping val="standard"/>
        <c:varyColors val="0"/>
        <c:ser>
          <c:idx val="1"/>
          <c:order val="1"/>
          <c:tx>
            <c:v>πρωτογενές ισοζύγιο</c:v>
          </c:tx>
          <c:spPr>
            <a:ln w="25400">
              <a:solidFill>
                <a:schemeClr val="accent5"/>
              </a:solidFill>
            </a:ln>
          </c:spPr>
          <c:marker>
            <c:symbol val="square"/>
            <c:size val="5"/>
            <c:spPr>
              <a:noFill/>
              <a:ln>
                <a:noFill/>
              </a:ln>
            </c:spPr>
          </c:marker>
          <c:cat>
            <c:numRef>
              <c:f>fiscal!$E$51:$AC$51</c:f>
              <c:numCache>
                <c:formatCode>General</c:formatCode>
                <c:ptCount val="25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  <c:pt idx="4">
                  <c:v>2015</c:v>
                </c:pt>
                <c:pt idx="5">
                  <c:v>2014</c:v>
                </c:pt>
                <c:pt idx="6">
                  <c:v>2013</c:v>
                </c:pt>
                <c:pt idx="7">
                  <c:v>2012</c:v>
                </c:pt>
                <c:pt idx="8">
                  <c:v>2011</c:v>
                </c:pt>
                <c:pt idx="9">
                  <c:v>2010</c:v>
                </c:pt>
                <c:pt idx="10">
                  <c:v>2009</c:v>
                </c:pt>
                <c:pt idx="11">
                  <c:v>2008</c:v>
                </c:pt>
                <c:pt idx="12">
                  <c:v>2007</c:v>
                </c:pt>
                <c:pt idx="13">
                  <c:v>2006</c:v>
                </c:pt>
                <c:pt idx="14">
                  <c:v>2005</c:v>
                </c:pt>
                <c:pt idx="15">
                  <c:v>2004</c:v>
                </c:pt>
                <c:pt idx="16">
                  <c:v>2003</c:v>
                </c:pt>
                <c:pt idx="17">
                  <c:v>2002</c:v>
                </c:pt>
                <c:pt idx="18">
                  <c:v>2001</c:v>
                </c:pt>
                <c:pt idx="19">
                  <c:v>2000</c:v>
                </c:pt>
                <c:pt idx="20">
                  <c:v>1999</c:v>
                </c:pt>
                <c:pt idx="21">
                  <c:v>1998</c:v>
                </c:pt>
                <c:pt idx="22">
                  <c:v>1997</c:v>
                </c:pt>
                <c:pt idx="23">
                  <c:v>1996</c:v>
                </c:pt>
                <c:pt idx="24">
                  <c:v>1995</c:v>
                </c:pt>
              </c:numCache>
            </c:numRef>
          </c:cat>
          <c:val>
            <c:numRef>
              <c:f>fiscal!$E$63:$AC$63</c:f>
              <c:numCache>
                <c:formatCode>#,#00%</c:formatCode>
                <c:ptCount val="25"/>
                <c:pt idx="0">
                  <c:v>4.4010328000000001E-2</c:v>
                </c:pt>
                <c:pt idx="1">
                  <c:v>4.2839200000000001E-2</c:v>
                </c:pt>
                <c:pt idx="2">
                  <c:v>3.8042815000000001E-2</c:v>
                </c:pt>
                <c:pt idx="3">
                  <c:v>3.6631386000000002E-2</c:v>
                </c:pt>
                <c:pt idx="4">
                  <c:v>-2.0709884000000001E-2</c:v>
                </c:pt>
                <c:pt idx="5">
                  <c:v>4.0020940000000003E-3</c:v>
                </c:pt>
                <c:pt idx="6">
                  <c:v>-9.0493289000000005E-2</c:v>
                </c:pt>
                <c:pt idx="7">
                  <c:v>-3.5956377999999997E-2</c:v>
                </c:pt>
                <c:pt idx="8">
                  <c:v>-2.7440616000000001E-2</c:v>
                </c:pt>
                <c:pt idx="9">
                  <c:v>-5.1541499999999997E-2</c:v>
                </c:pt>
                <c:pt idx="10">
                  <c:v>-0.10107598</c:v>
                </c:pt>
                <c:pt idx="11">
                  <c:v>-5.3605434E-2</c:v>
                </c:pt>
                <c:pt idx="12">
                  <c:v>-2.2080445000000001E-2</c:v>
                </c:pt>
                <c:pt idx="13">
                  <c:v>-1.5289525E-2</c:v>
                </c:pt>
                <c:pt idx="14">
                  <c:v>-1.4936586999999999E-2</c:v>
                </c:pt>
                <c:pt idx="15">
                  <c:v>-4.0430358E-2</c:v>
                </c:pt>
                <c:pt idx="16">
                  <c:v>-2.9334020000000002E-2</c:v>
                </c:pt>
                <c:pt idx="17">
                  <c:v>-4.551551E-3</c:v>
                </c:pt>
                <c:pt idx="18">
                  <c:v>8.1934989999999999E-3</c:v>
                </c:pt>
                <c:pt idx="19">
                  <c:v>2.7894342000000003E-2</c:v>
                </c:pt>
                <c:pt idx="20">
                  <c:v>1.7886409000000002E-2</c:v>
                </c:pt>
                <c:pt idx="21">
                  <c:v>1.4305952E-2</c:v>
                </c:pt>
                <c:pt idx="22">
                  <c:v>2.2735162E-2</c:v>
                </c:pt>
                <c:pt idx="23">
                  <c:v>2.0992532000000001E-2</c:v>
                </c:pt>
                <c:pt idx="24">
                  <c:v>9.6385699999999991E-3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2F2-D244-A33C-73899F4D49DF}"/>
            </c:ext>
          </c:extLst>
        </c:ser>
        <c:ser>
          <c:idx val="3"/>
          <c:order val="2"/>
          <c:tx>
            <c:v>πρωτογενές ισοζύγιο ΕΕ28</c:v>
          </c:tx>
          <c:spPr>
            <a:ln>
              <a:solidFill>
                <a:schemeClr val="accent3"/>
              </a:solidFill>
              <a:prstDash val="sysDot"/>
            </a:ln>
          </c:spPr>
          <c:marker>
            <c:symbol val="diamond"/>
            <c:size val="5"/>
            <c:spPr>
              <a:solidFill>
                <a:schemeClr val="accent3"/>
              </a:solidFill>
              <a:ln>
                <a:noFill/>
              </a:ln>
            </c:spPr>
          </c:marker>
          <c:val>
            <c:numRef>
              <c:f>fiscal!$E$52:$AC$52</c:f>
              <c:numCache>
                <c:formatCode>#,#00%</c:formatCode>
                <c:ptCount val="25"/>
                <c:pt idx="0">
                  <c:v>9.8513730000000001E-3</c:v>
                </c:pt>
                <c:pt idx="1">
                  <c:v>1.3301867E-2</c:v>
                </c:pt>
                <c:pt idx="2">
                  <c:v>1.0132806000000001E-2</c:v>
                </c:pt>
                <c:pt idx="3">
                  <c:v>6.633753E-3</c:v>
                </c:pt>
                <c:pt idx="4">
                  <c:v>3.2467620000000003E-3</c:v>
                </c:pt>
                <c:pt idx="5">
                  <c:v>7.4676400000000002E-4</c:v>
                </c:pt>
                <c:pt idx="6">
                  <c:v>-2.68549E-3</c:v>
                </c:pt>
                <c:pt idx="7">
                  <c:v>-6.998995E-3</c:v>
                </c:pt>
                <c:pt idx="8">
                  <c:v>-1.2035482E-2</c:v>
                </c:pt>
                <c:pt idx="9">
                  <c:v>-3.3084931000000005E-2</c:v>
                </c:pt>
                <c:pt idx="10">
                  <c:v>-3.3041318E-2</c:v>
                </c:pt>
                <c:pt idx="11">
                  <c:v>7.8525149999999991E-3</c:v>
                </c:pt>
                <c:pt idx="12">
                  <c:v>2.2579492E-2</c:v>
                </c:pt>
                <c:pt idx="13">
                  <c:v>1.342082E-2</c:v>
                </c:pt>
                <c:pt idx="14">
                  <c:v>4.8639949999999994E-3</c:v>
                </c:pt>
                <c:pt idx="15">
                  <c:v>2.4218199999999999E-3</c:v>
                </c:pt>
                <c:pt idx="16">
                  <c:v>5.2171399999999995E-4</c:v>
                </c:pt>
                <c:pt idx="17">
                  <c:v>6.7755390000000006E-3</c:v>
                </c:pt>
                <c:pt idx="18">
                  <c:v>1.7261575000000001E-2</c:v>
                </c:pt>
                <c:pt idx="19">
                  <c:v>2.6267957000000001E-2</c:v>
                </c:pt>
                <c:pt idx="20">
                  <c:v>2.4719744000000002E-2</c:v>
                </c:pt>
                <c:pt idx="21">
                  <c:v>2.0889652000000002E-2</c:v>
                </c:pt>
                <c:pt idx="22">
                  <c:v>1.8614759000000002E-2</c:v>
                </c:pt>
                <c:pt idx="23">
                  <c:v>1.0576284E-2</c:v>
                </c:pt>
                <c:pt idx="24">
                  <c:v>-1.9166292000000001E-2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62F2-D244-A33C-73899F4D4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6406072"/>
        <c:axId val="1"/>
      </c:lineChart>
      <c:catAx>
        <c:axId val="30640607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306406072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2393162393162394"/>
          <c:y val="0.70622083035075167"/>
          <c:w val="0.57298741503465911"/>
          <c:h val="0.16262168933428775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 panose="020F0502020204030204" pitchFamily="34" charset="0"/>
          <a:ea typeface="Calibri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el-GR" b="1"/>
              <a:t>Δημόσιο Χρέος (% του ΑΕΠ)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590155529087828E-2"/>
          <c:y val="0.12356040634239605"/>
          <c:w val="0.92518362853165781"/>
          <c:h val="0.78775470403660841"/>
        </c:manualLayout>
      </c:layout>
      <c:lineChart>
        <c:grouping val="standard"/>
        <c:varyColors val="0"/>
        <c:ser>
          <c:idx val="0"/>
          <c:order val="0"/>
          <c:tx>
            <c:v>Ελλάδα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'ouput gap'!$E$4:$AC$4</c:f>
              <c:numCache>
                <c:formatCode>General</c:formatCode>
                <c:ptCount val="25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  <c:pt idx="4">
                  <c:v>2015</c:v>
                </c:pt>
                <c:pt idx="5">
                  <c:v>2014</c:v>
                </c:pt>
                <c:pt idx="6">
                  <c:v>2013</c:v>
                </c:pt>
                <c:pt idx="7">
                  <c:v>2012</c:v>
                </c:pt>
                <c:pt idx="8">
                  <c:v>2011</c:v>
                </c:pt>
                <c:pt idx="9">
                  <c:v>2010</c:v>
                </c:pt>
                <c:pt idx="10">
                  <c:v>2009</c:v>
                </c:pt>
                <c:pt idx="11">
                  <c:v>2008</c:v>
                </c:pt>
                <c:pt idx="12">
                  <c:v>2007</c:v>
                </c:pt>
                <c:pt idx="13">
                  <c:v>2006</c:v>
                </c:pt>
                <c:pt idx="14">
                  <c:v>2005</c:v>
                </c:pt>
                <c:pt idx="15">
                  <c:v>2004</c:v>
                </c:pt>
                <c:pt idx="16">
                  <c:v>2003</c:v>
                </c:pt>
                <c:pt idx="17">
                  <c:v>2002</c:v>
                </c:pt>
                <c:pt idx="18">
                  <c:v>2001</c:v>
                </c:pt>
                <c:pt idx="19">
                  <c:v>2000</c:v>
                </c:pt>
                <c:pt idx="20">
                  <c:v>1999</c:v>
                </c:pt>
                <c:pt idx="21">
                  <c:v>1998</c:v>
                </c:pt>
                <c:pt idx="22">
                  <c:v>1997</c:v>
                </c:pt>
                <c:pt idx="23">
                  <c:v>1996</c:v>
                </c:pt>
                <c:pt idx="24">
                  <c:v>1995</c:v>
                </c:pt>
              </c:numCache>
            </c:numRef>
          </c:cat>
          <c:val>
            <c:numRef>
              <c:f>fiscal!$E$109:$AC$109</c:f>
              <c:numCache>
                <c:formatCode>#,#00%</c:formatCode>
                <c:ptCount val="25"/>
                <c:pt idx="0">
                  <c:v>1.766084</c:v>
                </c:pt>
                <c:pt idx="1">
                  <c:v>1.8121149999999999</c:v>
                </c:pt>
                <c:pt idx="2">
                  <c:v>1.7616720000000001</c:v>
                </c:pt>
                <c:pt idx="3">
                  <c:v>1.7848809999999999</c:v>
                </c:pt>
                <c:pt idx="4">
                  <c:v>1.7586140000000001</c:v>
                </c:pt>
                <c:pt idx="5">
                  <c:v>1.7890700000000002</c:v>
                </c:pt>
                <c:pt idx="6">
                  <c:v>1.7740960000000001</c:v>
                </c:pt>
                <c:pt idx="7">
                  <c:v>1.5956000000000001</c:v>
                </c:pt>
                <c:pt idx="8">
                  <c:v>1.720702</c:v>
                </c:pt>
                <c:pt idx="9">
                  <c:v>1.4624959999999998</c:v>
                </c:pt>
                <c:pt idx="10">
                  <c:v>1.267447</c:v>
                </c:pt>
                <c:pt idx="11">
                  <c:v>1.094155</c:v>
                </c:pt>
                <c:pt idx="12">
                  <c:v>1.0310299999999999</c:v>
                </c:pt>
                <c:pt idx="13">
                  <c:v>1.036117</c:v>
                </c:pt>
                <c:pt idx="14">
                  <c:v>1.073949</c:v>
                </c:pt>
                <c:pt idx="15">
                  <c:v>1.028734</c:v>
                </c:pt>
                <c:pt idx="16">
                  <c:v>1.014561</c:v>
                </c:pt>
                <c:pt idx="17">
                  <c:v>1.0486310000000001</c:v>
                </c:pt>
                <c:pt idx="18">
                  <c:v>1.0708119999999999</c:v>
                </c:pt>
                <c:pt idx="19">
                  <c:v>1.0493440000000001</c:v>
                </c:pt>
                <c:pt idx="20">
                  <c:v>0.98906700000000003</c:v>
                </c:pt>
                <c:pt idx="21">
                  <c:v>0.97424999999999995</c:v>
                </c:pt>
                <c:pt idx="22">
                  <c:v>0.99451499999999993</c:v>
                </c:pt>
                <c:pt idx="23">
                  <c:v>1.013358</c:v>
                </c:pt>
                <c:pt idx="24">
                  <c:v>0.9899039999999999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4949-CD4D-830C-015CA7921FCE}"/>
            </c:ext>
          </c:extLst>
        </c:ser>
        <c:ser>
          <c:idx val="1"/>
          <c:order val="1"/>
          <c:tx>
            <c:strRef>
              <c:f>fiscal!$B$98</c:f>
              <c:strCache>
                <c:ptCount val="1"/>
                <c:pt idx="0">
                  <c:v>EE28 (μ.ο.)</c:v>
                </c:pt>
              </c:strCache>
            </c:strRef>
          </c:tx>
          <c:marker>
            <c:symbol val="none"/>
          </c:marker>
          <c:val>
            <c:numRef>
              <c:f>fiscal!$E$98:$X$98</c:f>
              <c:numCache>
                <c:formatCode>#,#00%</c:formatCode>
                <c:ptCount val="20"/>
                <c:pt idx="0">
                  <c:v>0.79395099999999996</c:v>
                </c:pt>
                <c:pt idx="1">
                  <c:v>0.81299999999999994</c:v>
                </c:pt>
                <c:pt idx="2">
                  <c:v>0.83338699999999999</c:v>
                </c:pt>
                <c:pt idx="3">
                  <c:v>0.85788600000000004</c:v>
                </c:pt>
                <c:pt idx="4">
                  <c:v>0.86638800000000005</c:v>
                </c:pt>
                <c:pt idx="5">
                  <c:v>0.88612999999999997</c:v>
                </c:pt>
                <c:pt idx="6">
                  <c:v>0.884127</c:v>
                </c:pt>
                <c:pt idx="7">
                  <c:v>0.86436899999999994</c:v>
                </c:pt>
                <c:pt idx="8">
                  <c:v>0.824376</c:v>
                </c:pt>
                <c:pt idx="9">
                  <c:v>0.80663899999999999</c:v>
                </c:pt>
                <c:pt idx="10">
                  <c:v>0.75687799999999994</c:v>
                </c:pt>
                <c:pt idx="11">
                  <c:v>0.64943399999999996</c:v>
                </c:pt>
                <c:pt idx="12">
                  <c:v>0.62219900000000006</c:v>
                </c:pt>
                <c:pt idx="13">
                  <c:v>0.64925100000000002</c:v>
                </c:pt>
                <c:pt idx="14">
                  <c:v>0.67066500000000007</c:v>
                </c:pt>
                <c:pt idx="15">
                  <c:v>0.66915800000000003</c:v>
                </c:pt>
                <c:pt idx="16">
                  <c:v>0.665848</c:v>
                </c:pt>
                <c:pt idx="17">
                  <c:v>0.65340900000000002</c:v>
                </c:pt>
                <c:pt idx="18">
                  <c:v>0.65472300000000005</c:v>
                </c:pt>
                <c:pt idx="19">
                  <c:v>0.6626479999999999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4949-CD4D-830C-015CA7921F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406072"/>
        <c:axId val="1"/>
      </c:lineChart>
      <c:catAx>
        <c:axId val="30640607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306406072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6240869891263593"/>
          <c:y val="0.74258390223179438"/>
          <c:w val="0.24165005741469822"/>
          <c:h val="0.10534352904757671"/>
        </c:manualLayout>
      </c:layout>
      <c:overlay val="0"/>
      <c:spPr>
        <a:solidFill>
          <a:schemeClr val="bg1"/>
        </a:solidFill>
        <a:ln w="3175">
          <a:solidFill>
            <a:schemeClr val="accent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 panose="020F0502020204030204" pitchFamily="34" charset="0"/>
          <a:ea typeface="Calibri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el-GR" b="1"/>
              <a:t>Διεθνής Επενδυτική Θέση το 20</a:t>
            </a:r>
            <a:r>
              <a:rPr lang="en-US" b="1"/>
              <a:t>1</a:t>
            </a:r>
            <a:r>
              <a:rPr lang="el-GR" b="1"/>
              <a:t>9 (% του ΑΕΠ)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590155529087828E-2"/>
          <c:y val="7.6131129066733957E-2"/>
          <c:w val="0.92518362853165781"/>
          <c:h val="0.87866162119620528"/>
        </c:manualLayout>
      </c:layout>
      <c:barChart>
        <c:barDir val="bar"/>
        <c:grouping val="clustered"/>
        <c:varyColors val="0"/>
        <c:ser>
          <c:idx val="0"/>
          <c:order val="0"/>
          <c:tx>
            <c:v>ΔΕΘ</c:v>
          </c:tx>
          <c:spPr>
            <a:ln w="28575" cap="rnd">
              <a:noFill/>
              <a:round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3D2-FC4F-B455-14DF7220BF90}"/>
              </c:ext>
            </c:extLst>
          </c:dPt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3D2-FC4F-B455-14DF7220BF9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'[gg charts (fiscal_output gap_external_ulc).xlsx]IIP'!$AS$16:$AS$44</c:f>
              <c:strCache>
                <c:ptCount val="29"/>
                <c:pt idx="0">
                  <c:v>Ιρλανδία</c:v>
                </c:pt>
                <c:pt idx="1">
                  <c:v>Ελλάδα</c:v>
                </c:pt>
                <c:pt idx="2">
                  <c:v>Κύπρος</c:v>
                </c:pt>
                <c:pt idx="3">
                  <c:v>Πορτογαλία</c:v>
                </c:pt>
                <c:pt idx="4">
                  <c:v>Ισπανία</c:v>
                </c:pt>
                <c:pt idx="5">
                  <c:v>Σλοβακία</c:v>
                </c:pt>
                <c:pt idx="6">
                  <c:v>Κροατία</c:v>
                </c:pt>
                <c:pt idx="7">
                  <c:v>Πολωνία</c:v>
                </c:pt>
                <c:pt idx="8">
                  <c:v>Ουγγαρία</c:v>
                </c:pt>
                <c:pt idx="9">
                  <c:v>Λετονία</c:v>
                </c:pt>
                <c:pt idx="10">
                  <c:v>Ρουμανία</c:v>
                </c:pt>
                <c:pt idx="11">
                  <c:v>Βουλγαρία</c:v>
                </c:pt>
                <c:pt idx="12">
                  <c:v>Ην. Βασίλειο</c:v>
                </c:pt>
                <c:pt idx="13">
                  <c:v>Λιθουανία</c:v>
                </c:pt>
                <c:pt idx="14">
                  <c:v>Γαλλία</c:v>
                </c:pt>
                <c:pt idx="15">
                  <c:v>Τσεχία</c:v>
                </c:pt>
                <c:pt idx="16">
                  <c:v>Εσθονία</c:v>
                </c:pt>
                <c:pt idx="17">
                  <c:v>Σλοβενία</c:v>
                </c:pt>
                <c:pt idx="18">
                  <c:v>Ιταλία</c:v>
                </c:pt>
                <c:pt idx="19">
                  <c:v>Ευρωζώνη (μ.ο.)</c:v>
                </c:pt>
                <c:pt idx="20">
                  <c:v>Φινλανδία</c:v>
                </c:pt>
                <c:pt idx="21">
                  <c:v>Αυστρία</c:v>
                </c:pt>
                <c:pt idx="22">
                  <c:v>Σουηδία</c:v>
                </c:pt>
                <c:pt idx="23">
                  <c:v>Βέλγιο</c:v>
                </c:pt>
                <c:pt idx="24">
                  <c:v>Λουξεμβούργο</c:v>
                </c:pt>
                <c:pt idx="25">
                  <c:v>Μάλτα</c:v>
                </c:pt>
                <c:pt idx="26">
                  <c:v>Γερμανία</c:v>
                </c:pt>
                <c:pt idx="27">
                  <c:v>Δανία</c:v>
                </c:pt>
                <c:pt idx="28">
                  <c:v>Ολλανδία</c:v>
                </c:pt>
              </c:strCache>
            </c:strRef>
          </c:cat>
          <c:val>
            <c:numRef>
              <c:f>'[gg charts (fiscal_output gap_external_ulc).xlsx]IIP'!$AT$16:$AT$44</c:f>
              <c:numCache>
                <c:formatCode>0.0%</c:formatCode>
                <c:ptCount val="29"/>
                <c:pt idx="0">
                  <c:v>-1.7201632531746154</c:v>
                </c:pt>
                <c:pt idx="1">
                  <c:v>-1.5062374470877244</c:v>
                </c:pt>
                <c:pt idx="2">
                  <c:v>-1.1602471791319566</c:v>
                </c:pt>
                <c:pt idx="3">
                  <c:v>-1.0076409731760485</c:v>
                </c:pt>
                <c:pt idx="4">
                  <c:v>-0.74013093707616695</c:v>
                </c:pt>
                <c:pt idx="5">
                  <c:v>-0.65527039510708562</c:v>
                </c:pt>
                <c:pt idx="6">
                  <c:v>-0.50899851121777939</c:v>
                </c:pt>
                <c:pt idx="7">
                  <c:v>-0.50478072349142333</c:v>
                </c:pt>
                <c:pt idx="8">
                  <c:v>-0.47183340471568508</c:v>
                </c:pt>
                <c:pt idx="9">
                  <c:v>-0.44077162104074996</c:v>
                </c:pt>
                <c:pt idx="10">
                  <c:v>-0.4277738524761191</c:v>
                </c:pt>
                <c:pt idx="11">
                  <c:v>-0.31632476477248561</c:v>
                </c:pt>
                <c:pt idx="12">
                  <c:v>-0.25997255591608254</c:v>
                </c:pt>
                <c:pt idx="13">
                  <c:v>-0.23744704091089636</c:v>
                </c:pt>
                <c:pt idx="14">
                  <c:v>-0.23313794932362464</c:v>
                </c:pt>
                <c:pt idx="15">
                  <c:v>-0.20882812815763072</c:v>
                </c:pt>
                <c:pt idx="16">
                  <c:v>-0.19747692351590029</c:v>
                </c:pt>
                <c:pt idx="17">
                  <c:v>-0.19349214483008587</c:v>
                </c:pt>
                <c:pt idx="18">
                  <c:v>-1.6621690842256103E-2</c:v>
                </c:pt>
                <c:pt idx="19">
                  <c:v>-5.2545809088286452E-3</c:v>
                </c:pt>
                <c:pt idx="20">
                  <c:v>1.726522213613909E-2</c:v>
                </c:pt>
                <c:pt idx="21">
                  <c:v>9.6421300811824887E-2</c:v>
                </c:pt>
                <c:pt idx="22">
                  <c:v>0.2118058503427443</c:v>
                </c:pt>
                <c:pt idx="23">
                  <c:v>0.47188902769599372</c:v>
                </c:pt>
                <c:pt idx="24">
                  <c:v>0.5090819207038193</c:v>
                </c:pt>
                <c:pt idx="25">
                  <c:v>0.62684634894196922</c:v>
                </c:pt>
                <c:pt idx="26">
                  <c:v>0.71190246117307376</c:v>
                </c:pt>
                <c:pt idx="27">
                  <c:v>0.7806916575731877</c:v>
                </c:pt>
                <c:pt idx="28">
                  <c:v>0.89170138328750292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D2-FC4F-B455-14DF7220BF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06406072"/>
        <c:axId val="1"/>
      </c:barChart>
      <c:catAx>
        <c:axId val="306406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306406072"/>
        <c:crosses val="max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ysClr val="windowText" lastClr="000000"/>
          </a:solidFill>
          <a:latin typeface="Calibri" panose="020F0502020204030204" pitchFamily="34" charset="0"/>
          <a:ea typeface="Calibri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Ετήσιος ρυθμός πραγματικής ανάπτυξης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3.9251279527559059E-2"/>
          <c:y val="0.13015281968258641"/>
          <c:w val="0.92364921259842525"/>
          <c:h val="0.74792905572580715"/>
        </c:manualLayout>
      </c:layout>
      <c:barChart>
        <c:barDir val="col"/>
        <c:grouping val="clustered"/>
        <c:varyColors val="0"/>
        <c:ser>
          <c:idx val="1"/>
          <c:order val="0"/>
          <c:tx>
            <c:v>Ελλάδα</c:v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cat>
            <c:numRef>
              <c:f>'[historical GDP growth.xlsx]Greece'!$A$24:$A$62</c:f>
              <c:numCache>
                <c:formatCode>General</c:formatCode>
                <c:ptCount val="3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</c:numCache>
            </c:numRef>
          </c:cat>
          <c:val>
            <c:numRef>
              <c:f>'[historical GDP growth.xlsx]Greece'!$I$24:$I$62</c:f>
              <c:numCache>
                <c:formatCode>0.0%</c:formatCode>
                <c:ptCount val="39"/>
                <c:pt idx="0">
                  <c:v>-1.5560279851134473E-2</c:v>
                </c:pt>
                <c:pt idx="1">
                  <c:v>-1.1302762136184214E-2</c:v>
                </c:pt>
                <c:pt idx="2">
                  <c:v>-1.0782531517545178E-2</c:v>
                </c:pt>
                <c:pt idx="3">
                  <c:v>2.0066784954978694E-2</c:v>
                </c:pt>
                <c:pt idx="4">
                  <c:v>2.5132100227417704E-2</c:v>
                </c:pt>
                <c:pt idx="5">
                  <c:v>5.1473402083307375E-3</c:v>
                </c:pt>
                <c:pt idx="6">
                  <c:v>-2.2567622753234349E-2</c:v>
                </c:pt>
                <c:pt idx="7">
                  <c:v>4.2879183195625177E-2</c:v>
                </c:pt>
                <c:pt idx="8">
                  <c:v>3.7989756259059183E-2</c:v>
                </c:pt>
                <c:pt idx="9">
                  <c:v>4.0204345286973118E-6</c:v>
                </c:pt>
                <c:pt idx="10">
                  <c:v>3.1016187544475771E-2</c:v>
                </c:pt>
                <c:pt idx="11">
                  <c:v>6.9716053474754014E-3</c:v>
                </c:pt>
                <c:pt idx="12">
                  <c:v>-1.5990737041571629E-2</c:v>
                </c:pt>
                <c:pt idx="13">
                  <c:v>1.9998412720276099E-2</c:v>
                </c:pt>
                <c:pt idx="14">
                  <c:v>2.099785803071292E-2</c:v>
                </c:pt>
                <c:pt idx="15">
                  <c:v>2.8621363992782284E-2</c:v>
                </c:pt>
                <c:pt idx="16">
                  <c:v>4.4841780813110868E-2</c:v>
                </c:pt>
                <c:pt idx="17">
                  <c:v>3.8949394794441095E-2</c:v>
                </c:pt>
                <c:pt idx="18">
                  <c:v>3.0725755960539544E-2</c:v>
                </c:pt>
                <c:pt idx="19">
                  <c:v>3.9197563292663058E-2</c:v>
                </c:pt>
                <c:pt idx="20">
                  <c:v>4.1316199520487769E-2</c:v>
                </c:pt>
                <c:pt idx="21">
                  <c:v>3.9228854199273612E-2</c:v>
                </c:pt>
                <c:pt idx="22">
                  <c:v>5.794514675333453E-2</c:v>
                </c:pt>
                <c:pt idx="23">
                  <c:v>5.0610198944219892E-2</c:v>
                </c:pt>
                <c:pt idx="24">
                  <c:v>5.9912615578593953E-3</c:v>
                </c:pt>
                <c:pt idx="25">
                  <c:v>5.6524265126672968E-2</c:v>
                </c:pt>
                <c:pt idx="26">
                  <c:v>3.273759138684755E-2</c:v>
                </c:pt>
                <c:pt idx="27">
                  <c:v>-3.3515381857181516E-3</c:v>
                </c:pt>
                <c:pt idx="28">
                  <c:v>-4.3007374728069925E-2</c:v>
                </c:pt>
                <c:pt idx="29">
                  <c:v>-5.4790270045585419E-2</c:v>
                </c:pt>
                <c:pt idx="30">
                  <c:v>-9.132532412517716E-2</c:v>
                </c:pt>
                <c:pt idx="31">
                  <c:v>-7.300484787167387E-2</c:v>
                </c:pt>
                <c:pt idx="32">
                  <c:v>-3.2414242623350381E-2</c:v>
                </c:pt>
                <c:pt idx="33">
                  <c:v>3.528871499355179E-3</c:v>
                </c:pt>
                <c:pt idx="34">
                  <c:v>-2.1917713374511503E-3</c:v>
                </c:pt>
                <c:pt idx="35">
                  <c:v>1.1763551530053067E-4</c:v>
                </c:pt>
                <c:pt idx="36">
                  <c:v>1.4670729763921801E-2</c:v>
                </c:pt>
                <c:pt idx="37">
                  <c:v>1.9343854903192653E-2</c:v>
                </c:pt>
                <c:pt idx="38">
                  <c:v>1.8708451792943465E-2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ED7D31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2206-0E4D-A507-812A495D1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67811200"/>
        <c:axId val="1967811616"/>
      </c:barChart>
      <c:lineChart>
        <c:grouping val="standard"/>
        <c:varyColors val="0"/>
        <c:ser>
          <c:idx val="2"/>
          <c:order val="1"/>
          <c:tx>
            <c:v>μ.ο. 1981-2019</c:v>
          </c:tx>
          <c:spPr>
            <a:ln w="222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30"/>
              <c:layout>
                <c:manualLayout>
                  <c:x val="-4.1666666666666761E-2"/>
                  <c:y val="-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206-0E4D-A507-812A495D11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'[historical GDP growth.xlsx]Greece'!$A$24:$A$62</c:f>
              <c:numCache>
                <c:formatCode>General</c:formatCode>
                <c:ptCount val="39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</c:numCache>
            </c:numRef>
          </c:cat>
          <c:val>
            <c:numRef>
              <c:f>'[historical GDP growth.xlsx]Greece'!$T$24:$T$62</c:f>
              <c:numCache>
                <c:formatCode>0.0%</c:formatCode>
                <c:ptCount val="39"/>
                <c:pt idx="0">
                  <c:v>9.1531504236700163E-3</c:v>
                </c:pt>
                <c:pt idx="1">
                  <c:v>9.1531504236700163E-3</c:v>
                </c:pt>
                <c:pt idx="2">
                  <c:v>9.1531504236700163E-3</c:v>
                </c:pt>
                <c:pt idx="3">
                  <c:v>9.1531504236700163E-3</c:v>
                </c:pt>
                <c:pt idx="4">
                  <c:v>9.1531504236700163E-3</c:v>
                </c:pt>
                <c:pt idx="5">
                  <c:v>9.1531504236700163E-3</c:v>
                </c:pt>
                <c:pt idx="6">
                  <c:v>9.1531504236700163E-3</c:v>
                </c:pt>
                <c:pt idx="7">
                  <c:v>9.1531504236700163E-3</c:v>
                </c:pt>
                <c:pt idx="8">
                  <c:v>9.1531504236700163E-3</c:v>
                </c:pt>
                <c:pt idx="9">
                  <c:v>9.1531504236700163E-3</c:v>
                </c:pt>
                <c:pt idx="10">
                  <c:v>9.1531504236700163E-3</c:v>
                </c:pt>
                <c:pt idx="11">
                  <c:v>9.1531504236700163E-3</c:v>
                </c:pt>
                <c:pt idx="12">
                  <c:v>9.1531504236700163E-3</c:v>
                </c:pt>
                <c:pt idx="13">
                  <c:v>9.1531504236700163E-3</c:v>
                </c:pt>
                <c:pt idx="14">
                  <c:v>9.1531504236700163E-3</c:v>
                </c:pt>
                <c:pt idx="15">
                  <c:v>9.1531504236700163E-3</c:v>
                </c:pt>
                <c:pt idx="16">
                  <c:v>9.1531504236700163E-3</c:v>
                </c:pt>
                <c:pt idx="17">
                  <c:v>9.1531504236700163E-3</c:v>
                </c:pt>
                <c:pt idx="18">
                  <c:v>9.1531504236700163E-3</c:v>
                </c:pt>
                <c:pt idx="19">
                  <c:v>9.1531504236700163E-3</c:v>
                </c:pt>
                <c:pt idx="20">
                  <c:v>9.1531504236700163E-3</c:v>
                </c:pt>
                <c:pt idx="21">
                  <c:v>9.1531504236700163E-3</c:v>
                </c:pt>
                <c:pt idx="22">
                  <c:v>9.1531504236700163E-3</c:v>
                </c:pt>
                <c:pt idx="23">
                  <c:v>9.1531504236700163E-3</c:v>
                </c:pt>
                <c:pt idx="24">
                  <c:v>9.1531504236700163E-3</c:v>
                </c:pt>
                <c:pt idx="25">
                  <c:v>9.1531504236700163E-3</c:v>
                </c:pt>
                <c:pt idx="26">
                  <c:v>9.1531504236700163E-3</c:v>
                </c:pt>
                <c:pt idx="27">
                  <c:v>9.1531504236700163E-3</c:v>
                </c:pt>
                <c:pt idx="28">
                  <c:v>9.1531504236700163E-3</c:v>
                </c:pt>
                <c:pt idx="29">
                  <c:v>9.1531504236700163E-3</c:v>
                </c:pt>
                <c:pt idx="30">
                  <c:v>9.1531504236700163E-3</c:v>
                </c:pt>
                <c:pt idx="31">
                  <c:v>9.1531504236700163E-3</c:v>
                </c:pt>
                <c:pt idx="32">
                  <c:v>9.1531504236700163E-3</c:v>
                </c:pt>
                <c:pt idx="33">
                  <c:v>9.1531504236700163E-3</c:v>
                </c:pt>
                <c:pt idx="34">
                  <c:v>9.1531504236700163E-3</c:v>
                </c:pt>
                <c:pt idx="35">
                  <c:v>9.1531504236700163E-3</c:v>
                </c:pt>
                <c:pt idx="36">
                  <c:v>9.1531504236700163E-3</c:v>
                </c:pt>
                <c:pt idx="37">
                  <c:v>9.1531504236700163E-3</c:v>
                </c:pt>
                <c:pt idx="38">
                  <c:v>9.1531504236700163E-3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206-0E4D-A507-812A495D1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7811200"/>
        <c:axId val="1967811616"/>
      </c:lineChart>
      <c:catAx>
        <c:axId val="1967811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967811616"/>
        <c:crosses val="autoZero"/>
        <c:auto val="1"/>
        <c:lblAlgn val="ctr"/>
        <c:lblOffset val="100"/>
        <c:tickLblSkip val="2"/>
        <c:noMultiLvlLbl val="0"/>
      </c:catAx>
      <c:valAx>
        <c:axId val="196781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967811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36664638670947"/>
          <c:y val="0.62221670472006874"/>
          <c:w val="0.29612204724409447"/>
          <c:h val="0.13522541214872949"/>
        </c:manualLayout>
      </c:layout>
      <c:overlay val="1"/>
      <c:spPr>
        <a:solidFill>
          <a:schemeClr val="bg1"/>
        </a:solidFill>
        <a:ln>
          <a:solidFill>
            <a:schemeClr val="accent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/>
      </a:pPr>
      <a:endParaRPr lang="el-G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C8C-574E-9997-7783AC870285}"/>
              </c:ext>
            </c:extLst>
          </c:dPt>
          <c:dPt>
            <c:idx val="21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C8C-574E-9997-7783AC870285}"/>
              </c:ext>
            </c:extLst>
          </c:dPt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C8C-574E-9997-7783AC870285}"/>
                </c:ext>
              </c:extLst>
            </c:dLbl>
            <c:dLbl>
              <c:idx val="2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C8C-574E-9997-7783AC870285}"/>
                </c:ext>
              </c:extLst>
            </c:dLbl>
            <c:numFmt formatCode="#,##0.0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data'!$C$25:$C$63</c:f>
              <c:strCache>
                <c:ptCount val="39"/>
                <c:pt idx="0">
                  <c:v>HUN</c:v>
                </c:pt>
                <c:pt idx="1">
                  <c:v>GRC</c:v>
                </c:pt>
                <c:pt idx="2">
                  <c:v>ROU</c:v>
                </c:pt>
                <c:pt idx="3">
                  <c:v>HRV</c:v>
                </c:pt>
                <c:pt idx="4">
                  <c:v>BGR</c:v>
                </c:pt>
                <c:pt idx="5">
                  <c:v>SVK</c:v>
                </c:pt>
                <c:pt idx="6">
                  <c:v>TUR</c:v>
                </c:pt>
                <c:pt idx="7">
                  <c:v>ISL</c:v>
                </c:pt>
                <c:pt idx="8">
                  <c:v>CZE</c:v>
                </c:pt>
                <c:pt idx="9">
                  <c:v>PRT</c:v>
                </c:pt>
                <c:pt idx="10">
                  <c:v>POL</c:v>
                </c:pt>
                <c:pt idx="11">
                  <c:v>ISR</c:v>
                </c:pt>
                <c:pt idx="12">
                  <c:v>SVN</c:v>
                </c:pt>
                <c:pt idx="13">
                  <c:v>ITA</c:v>
                </c:pt>
                <c:pt idx="14">
                  <c:v>CHL</c:v>
                </c:pt>
                <c:pt idx="15">
                  <c:v>LVA</c:v>
                </c:pt>
                <c:pt idx="16">
                  <c:v>JPN</c:v>
                </c:pt>
                <c:pt idx="17">
                  <c:v>BEL</c:v>
                </c:pt>
                <c:pt idx="18">
                  <c:v>LTU</c:v>
                </c:pt>
                <c:pt idx="19">
                  <c:v>DEU</c:v>
                </c:pt>
                <c:pt idx="20">
                  <c:v>MEX</c:v>
                </c:pt>
                <c:pt idx="21">
                  <c:v>InCiSE</c:v>
                </c:pt>
                <c:pt idx="22">
                  <c:v>ESP</c:v>
                </c:pt>
                <c:pt idx="23">
                  <c:v>AUT</c:v>
                </c:pt>
                <c:pt idx="24">
                  <c:v>FRA</c:v>
                </c:pt>
                <c:pt idx="25">
                  <c:v>IRL</c:v>
                </c:pt>
                <c:pt idx="26">
                  <c:v>CHE</c:v>
                </c:pt>
                <c:pt idx="27">
                  <c:v>EST</c:v>
                </c:pt>
                <c:pt idx="28">
                  <c:v>USA</c:v>
                </c:pt>
                <c:pt idx="29">
                  <c:v>KOR</c:v>
                </c:pt>
                <c:pt idx="30">
                  <c:v>SWE</c:v>
                </c:pt>
                <c:pt idx="31">
                  <c:v>NLD</c:v>
                </c:pt>
                <c:pt idx="32">
                  <c:v>NOR</c:v>
                </c:pt>
                <c:pt idx="33">
                  <c:v>DNK</c:v>
                </c:pt>
                <c:pt idx="34">
                  <c:v>AUS</c:v>
                </c:pt>
                <c:pt idx="35">
                  <c:v>FIN</c:v>
                </c:pt>
                <c:pt idx="36">
                  <c:v>CAN</c:v>
                </c:pt>
                <c:pt idx="37">
                  <c:v>NZL</c:v>
                </c:pt>
                <c:pt idx="38">
                  <c:v>GBR</c:v>
                </c:pt>
              </c:strCache>
            </c:strRef>
          </c:cat>
          <c:val>
            <c:numRef>
              <c:f>'Chart data'!$D$25:$D$63</c:f>
              <c:numCache>
                <c:formatCode>General</c:formatCode>
                <c:ptCount val="39"/>
                <c:pt idx="0">
                  <c:v>0</c:v>
                </c:pt>
                <c:pt idx="1">
                  <c:v>0.10730000000000001</c:v>
                </c:pt>
                <c:pt idx="2">
                  <c:v>0.12740000000000001</c:v>
                </c:pt>
                <c:pt idx="3">
                  <c:v>0.1404</c:v>
                </c:pt>
                <c:pt idx="4">
                  <c:v>0.14699999999999999</c:v>
                </c:pt>
                <c:pt idx="5">
                  <c:v>0.1716</c:v>
                </c:pt>
                <c:pt idx="6">
                  <c:v>0.1885</c:v>
                </c:pt>
                <c:pt idx="7">
                  <c:v>0.2281</c:v>
                </c:pt>
                <c:pt idx="8">
                  <c:v>0.24460000000000001</c:v>
                </c:pt>
                <c:pt idx="9">
                  <c:v>0.25950000000000001</c:v>
                </c:pt>
                <c:pt idx="10">
                  <c:v>0.28179999999999999</c:v>
                </c:pt>
                <c:pt idx="11">
                  <c:v>0.31480000000000002</c:v>
                </c:pt>
                <c:pt idx="12">
                  <c:v>0.36880000000000002</c:v>
                </c:pt>
                <c:pt idx="13">
                  <c:v>0.41909999999999997</c:v>
                </c:pt>
                <c:pt idx="14">
                  <c:v>0.45400000000000001</c:v>
                </c:pt>
                <c:pt idx="15">
                  <c:v>0.46629999999999999</c:v>
                </c:pt>
                <c:pt idx="16">
                  <c:v>0.47199999999999998</c:v>
                </c:pt>
                <c:pt idx="17">
                  <c:v>0.48480000000000001</c:v>
                </c:pt>
                <c:pt idx="18">
                  <c:v>0.48709999999999998</c:v>
                </c:pt>
                <c:pt idx="19">
                  <c:v>0.50460000000000005</c:v>
                </c:pt>
                <c:pt idx="20">
                  <c:v>0.50690000000000002</c:v>
                </c:pt>
                <c:pt idx="21">
                  <c:v>0.51559999999999995</c:v>
                </c:pt>
                <c:pt idx="22">
                  <c:v>0.59909999999999997</c:v>
                </c:pt>
                <c:pt idx="23">
                  <c:v>0.61699999999999999</c:v>
                </c:pt>
                <c:pt idx="24">
                  <c:v>0.61860000000000004</c:v>
                </c:pt>
                <c:pt idx="25">
                  <c:v>0.62450000000000006</c:v>
                </c:pt>
                <c:pt idx="26">
                  <c:v>0.64980000000000004</c:v>
                </c:pt>
                <c:pt idx="27">
                  <c:v>0.67400000000000004</c:v>
                </c:pt>
                <c:pt idx="28">
                  <c:v>0.76470000000000005</c:v>
                </c:pt>
                <c:pt idx="29">
                  <c:v>0.78520000000000001</c:v>
                </c:pt>
                <c:pt idx="30">
                  <c:v>0.78520000000000001</c:v>
                </c:pt>
                <c:pt idx="31">
                  <c:v>0.7944</c:v>
                </c:pt>
                <c:pt idx="32">
                  <c:v>0.82989999999999997</c:v>
                </c:pt>
                <c:pt idx="33">
                  <c:v>0.83250000000000002</c:v>
                </c:pt>
                <c:pt idx="34">
                  <c:v>0.86270000000000002</c:v>
                </c:pt>
                <c:pt idx="35">
                  <c:v>0.88280000000000003</c:v>
                </c:pt>
                <c:pt idx="36">
                  <c:v>0.91610000000000003</c:v>
                </c:pt>
                <c:pt idx="37">
                  <c:v>0.97989999999999999</c:v>
                </c:pt>
                <c:pt idx="3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8C-574E-9997-7783AC870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34692639"/>
        <c:axId val="1135546783"/>
      </c:barChart>
      <c:catAx>
        <c:axId val="1134692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5546783"/>
        <c:crosses val="autoZero"/>
        <c:auto val="1"/>
        <c:lblAlgn val="ctr"/>
        <c:lblOffset val="100"/>
        <c:tickLblSkip val="1"/>
        <c:noMultiLvlLbl val="0"/>
      </c:catAx>
      <c:valAx>
        <c:axId val="1135546783"/>
        <c:scaling>
          <c:orientation val="minMax"/>
          <c:max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1134692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6234411103582"/>
          <c:y val="9.9000233523980061E-2"/>
          <c:w val="0.68803509547500763"/>
          <c:h val="0.77078498892373826"/>
        </c:manualLayout>
      </c:layout>
      <c:radarChart>
        <c:radarStyle val="marker"/>
        <c:varyColors val="0"/>
        <c:ser>
          <c:idx val="0"/>
          <c:order val="0"/>
          <c:tx>
            <c:strRef>
              <c:f>'Chart data'!$D$5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'Chart data'!$C$6:$C$17</c:f>
              <c:strCache>
                <c:ptCount val="12"/>
                <c:pt idx="0">
                  <c:v>Δεξιότητες</c:v>
                </c:pt>
                <c:pt idx="1">
                  <c:v>Διαχείριση κινδύνου και κρήσεων</c:v>
                </c:pt>
                <c:pt idx="2">
                  <c:v>Βαθμός ψηφιοποίησης</c:v>
                </c:pt>
                <c:pt idx="3">
                  <c:v>Οικονομική διαχείριση</c:v>
                </c:pt>
                <c:pt idx="4">
                  <c:v>Διαχείριση ανθρώπινου δυναμικού</c:v>
                </c:pt>
                <c:pt idx="5">
                  <c:v>Κοινωνική ένταξη</c:v>
                </c:pt>
                <c:pt idx="6">
                  <c:v>Ακεραιότητα</c:v>
                </c:pt>
                <c:pt idx="7">
                  <c:v>Διαφάνεια</c:v>
                </c:pt>
                <c:pt idx="8">
                  <c:v>Διαμόρφωση δημόσιων πολιτικών</c:v>
                </c:pt>
                <c:pt idx="9">
                  <c:v>Δημόσιες προμήθειες</c:v>
                </c:pt>
                <c:pt idx="10">
                  <c:v>Παραγωγή νόμων και ρυθμίσεων</c:v>
                </c:pt>
                <c:pt idx="11">
                  <c:v>Φορολογική διοίκηση</c:v>
                </c:pt>
              </c:strCache>
            </c:strRef>
          </c:cat>
          <c:val>
            <c:numRef>
              <c:f>'Chart data'!$D$6:$D$17</c:f>
              <c:numCache>
                <c:formatCode>General</c:formatCode>
                <c:ptCount val="12"/>
                <c:pt idx="0">
                  <c:v>0.15820000000000001</c:v>
                </c:pt>
                <c:pt idx="1">
                  <c:v>0.49469999999999997</c:v>
                </c:pt>
                <c:pt idx="2">
                  <c:v>0.22720000000000001</c:v>
                </c:pt>
                <c:pt idx="3">
                  <c:v>0.2737</c:v>
                </c:pt>
                <c:pt idx="4">
                  <c:v>0.34239999999999998</c:v>
                </c:pt>
                <c:pt idx="5">
                  <c:v>0.92620000000000002</c:v>
                </c:pt>
                <c:pt idx="6">
                  <c:v>0.185</c:v>
                </c:pt>
                <c:pt idx="7">
                  <c:v>0.34279999999999999</c:v>
                </c:pt>
                <c:pt idx="8">
                  <c:v>0.3589</c:v>
                </c:pt>
                <c:pt idx="9">
                  <c:v>0.49569999999999997</c:v>
                </c:pt>
                <c:pt idx="10">
                  <c:v>0</c:v>
                </c:pt>
                <c:pt idx="11">
                  <c:v>0.31950000000000001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4F-374A-829D-E2FA4345AC18}"/>
            </c:ext>
          </c:extLst>
        </c:ser>
        <c:ser>
          <c:idx val="1"/>
          <c:order val="1"/>
          <c:tx>
            <c:strRef>
              <c:f>'Chart data'!$E$5</c:f>
              <c:strCache>
                <c:ptCount val="1"/>
                <c:pt idx="0">
                  <c:v>Σύνολο χωρών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'Chart data'!$C$6:$C$17</c:f>
              <c:strCache>
                <c:ptCount val="12"/>
                <c:pt idx="0">
                  <c:v>Δεξιότητες</c:v>
                </c:pt>
                <c:pt idx="1">
                  <c:v>Διαχείριση κινδύνου και κρήσεων</c:v>
                </c:pt>
                <c:pt idx="2">
                  <c:v>Βαθμός ψηφιοποίησης</c:v>
                </c:pt>
                <c:pt idx="3">
                  <c:v>Οικονομική διαχείριση</c:v>
                </c:pt>
                <c:pt idx="4">
                  <c:v>Διαχείριση ανθρώπινου δυναμικού</c:v>
                </c:pt>
                <c:pt idx="5">
                  <c:v>Κοινωνική ένταξη</c:v>
                </c:pt>
                <c:pt idx="6">
                  <c:v>Ακεραιότητα</c:v>
                </c:pt>
                <c:pt idx="7">
                  <c:v>Διαφάνεια</c:v>
                </c:pt>
                <c:pt idx="8">
                  <c:v>Διαμόρφωση δημόσιων πολιτικών</c:v>
                </c:pt>
                <c:pt idx="9">
                  <c:v>Δημόσιες προμήθειες</c:v>
                </c:pt>
                <c:pt idx="10">
                  <c:v>Παραγωγή νόμων και ρυθμίσεων</c:v>
                </c:pt>
                <c:pt idx="11">
                  <c:v>Φορολογική διοίκηση</c:v>
                </c:pt>
              </c:strCache>
            </c:strRef>
          </c:cat>
          <c:val>
            <c:numRef>
              <c:f>'Chart data'!$E$6:$E$17</c:f>
              <c:numCache>
                <c:formatCode>General</c:formatCode>
                <c:ptCount val="12"/>
                <c:pt idx="0">
                  <c:v>0.61199999999999999</c:v>
                </c:pt>
                <c:pt idx="1">
                  <c:v>0.63190000000000002</c:v>
                </c:pt>
                <c:pt idx="2">
                  <c:v>0.61329999999999996</c:v>
                </c:pt>
                <c:pt idx="3">
                  <c:v>0.5917</c:v>
                </c:pt>
                <c:pt idx="4">
                  <c:v>0.58979999999999999</c:v>
                </c:pt>
                <c:pt idx="5">
                  <c:v>0.60389999999999999</c:v>
                </c:pt>
                <c:pt idx="6">
                  <c:v>0.54159999999999997</c:v>
                </c:pt>
                <c:pt idx="7">
                  <c:v>0.55389999999999995</c:v>
                </c:pt>
                <c:pt idx="8">
                  <c:v>0.55979999999999996</c:v>
                </c:pt>
                <c:pt idx="9">
                  <c:v>0.54200000000000004</c:v>
                </c:pt>
                <c:pt idx="10">
                  <c:v>0.45779999999999998</c:v>
                </c:pt>
                <c:pt idx="11">
                  <c:v>0.56410000000000005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F-374A-829D-E2FA4345A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1161775"/>
        <c:axId val="1150879775"/>
      </c:radarChart>
      <c:catAx>
        <c:axId val="11511617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50879775"/>
        <c:crosses val="autoZero"/>
        <c:auto val="1"/>
        <c:lblAlgn val="ctr"/>
        <c:lblOffset val="100"/>
        <c:noMultiLvlLbl val="0"/>
      </c:catAx>
      <c:valAx>
        <c:axId val="1150879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51161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Κίνδυνος φτώχειας και κοινωνικού αποκλεισμού, ποσοστό του πληθυσμού, 2018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546078290012766"/>
          <c:y val="9.996031242062485E-2"/>
          <c:w val="0.68169177044026263"/>
          <c:h val="0.801837138049276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'[Charts ΕΠΑ.xlsx]Chart data'!$D$125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4F0-BE4D-B991-8E58CA048575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4F0-BE4D-B991-8E58CA048575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4F0-BE4D-B991-8E58CA048575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4F0-BE4D-B991-8E58CA048575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4F0-BE4D-B991-8E58CA048575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4F0-BE4D-B991-8E58CA048575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4F0-BE4D-B991-8E58CA048575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4F0-BE4D-B991-8E58CA048575}"/>
              </c:ext>
            </c:extLst>
          </c:dPt>
          <c:cat>
            <c:strRef>
              <c:f>'[Charts ΕΠΑ.xlsx]Chart data'!$C$126:$C$154</c:f>
              <c:strCache>
                <c:ptCount val="29"/>
                <c:pt idx="0">
                  <c:v>Τσεχία</c:v>
                </c:pt>
                <c:pt idx="1">
                  <c:v>Σλοβενία</c:v>
                </c:pt>
                <c:pt idx="2">
                  <c:v>Σλοβακία</c:v>
                </c:pt>
                <c:pt idx="3">
                  <c:v>Φιλανδία</c:v>
                </c:pt>
                <c:pt idx="4">
                  <c:v>Ολλανδία</c:v>
                </c:pt>
                <c:pt idx="5">
                  <c:v>Γαλλία</c:v>
                </c:pt>
                <c:pt idx="6">
                  <c:v>Δανία</c:v>
                </c:pt>
                <c:pt idx="7">
                  <c:v>Αυστρία</c:v>
                </c:pt>
                <c:pt idx="8">
                  <c:v>Σουηδία</c:v>
                </c:pt>
                <c:pt idx="9">
                  <c:v>Γερμανία</c:v>
                </c:pt>
                <c:pt idx="10">
                  <c:v>Πολωνία</c:v>
                </c:pt>
                <c:pt idx="11">
                  <c:v>Μάλτα</c:v>
                </c:pt>
                <c:pt idx="12">
                  <c:v>Ουγγαρία</c:v>
                </c:pt>
                <c:pt idx="13">
                  <c:v>Βέλγιο</c:v>
                </c:pt>
                <c:pt idx="14">
                  <c:v>Ιρλανδία</c:v>
                </c:pt>
                <c:pt idx="15">
                  <c:v>Πορτογαλία</c:v>
                </c:pt>
                <c:pt idx="16">
                  <c:v>ΕΕ</c:v>
                </c:pt>
                <c:pt idx="17">
                  <c:v>Ευρωζώνη</c:v>
                </c:pt>
                <c:pt idx="18">
                  <c:v>Λουξεμβούργο</c:v>
                </c:pt>
                <c:pt idx="19">
                  <c:v>Κύπρος</c:v>
                </c:pt>
                <c:pt idx="20">
                  <c:v>Εσθονία</c:v>
                </c:pt>
                <c:pt idx="21">
                  <c:v>Κροατία</c:v>
                </c:pt>
                <c:pt idx="22">
                  <c:v>Ισπανία</c:v>
                </c:pt>
                <c:pt idx="23">
                  <c:v>Ιταλία</c:v>
                </c:pt>
                <c:pt idx="24">
                  <c:v>Λιθουανία</c:v>
                </c:pt>
                <c:pt idx="25">
                  <c:v>Λετονία</c:v>
                </c:pt>
                <c:pt idx="26">
                  <c:v>Ελλάδα</c:v>
                </c:pt>
                <c:pt idx="27">
                  <c:v>Ρουμανία</c:v>
                </c:pt>
                <c:pt idx="28">
                  <c:v>Βουλγαρία</c:v>
                </c:pt>
              </c:strCache>
            </c:strRef>
          </c:cat>
          <c:val>
            <c:numRef>
              <c:f>'[Charts ΕΠΑ.xlsx]Chart data'!$D$126:$D$154</c:f>
              <c:numCache>
                <c:formatCode>General</c:formatCode>
                <c:ptCount val="29"/>
                <c:pt idx="0">
                  <c:v>12.2</c:v>
                </c:pt>
                <c:pt idx="1">
                  <c:v>16.2</c:v>
                </c:pt>
                <c:pt idx="2">
                  <c:v>16.3</c:v>
                </c:pt>
                <c:pt idx="3">
                  <c:v>16.5</c:v>
                </c:pt>
                <c:pt idx="4">
                  <c:v>16.7</c:v>
                </c:pt>
                <c:pt idx="5">
                  <c:v>17.399999999999999</c:v>
                </c:pt>
                <c:pt idx="6">
                  <c:v>17.399999999999999</c:v>
                </c:pt>
                <c:pt idx="7">
                  <c:v>17.5</c:v>
                </c:pt>
                <c:pt idx="8">
                  <c:v>18</c:v>
                </c:pt>
                <c:pt idx="9">
                  <c:v>18.7</c:v>
                </c:pt>
                <c:pt idx="10">
                  <c:v>18.899999999999999</c:v>
                </c:pt>
                <c:pt idx="11">
                  <c:v>19</c:v>
                </c:pt>
                <c:pt idx="12">
                  <c:v>19.600000000000001</c:v>
                </c:pt>
                <c:pt idx="13">
                  <c:v>20</c:v>
                </c:pt>
                <c:pt idx="14">
                  <c:v>21.1</c:v>
                </c:pt>
                <c:pt idx="15">
                  <c:v>21.6</c:v>
                </c:pt>
                <c:pt idx="16">
                  <c:v>21.6</c:v>
                </c:pt>
                <c:pt idx="17">
                  <c:v>21.6</c:v>
                </c:pt>
                <c:pt idx="18">
                  <c:v>21.9</c:v>
                </c:pt>
                <c:pt idx="19">
                  <c:v>23.9</c:v>
                </c:pt>
                <c:pt idx="20">
                  <c:v>24.4</c:v>
                </c:pt>
                <c:pt idx="21">
                  <c:v>24.8</c:v>
                </c:pt>
                <c:pt idx="22">
                  <c:v>26.1</c:v>
                </c:pt>
                <c:pt idx="23">
                  <c:v>27.3</c:v>
                </c:pt>
                <c:pt idx="24">
                  <c:v>28.3</c:v>
                </c:pt>
                <c:pt idx="25">
                  <c:v>28.4</c:v>
                </c:pt>
                <c:pt idx="26">
                  <c:v>31.8</c:v>
                </c:pt>
                <c:pt idx="27">
                  <c:v>32.5</c:v>
                </c:pt>
                <c:pt idx="28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4F0-BE4D-B991-8E58CA0485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8637232"/>
        <c:axId val="1248340432"/>
      </c:barChart>
      <c:catAx>
        <c:axId val="124863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48340432"/>
        <c:crosses val="autoZero"/>
        <c:auto val="1"/>
        <c:lblAlgn val="ctr"/>
        <c:lblOffset val="100"/>
        <c:tickLblSkip val="1"/>
        <c:noMultiLvlLbl val="0"/>
      </c:catAx>
      <c:valAx>
        <c:axId val="1248340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48637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Άνεργοι ως ποσοστό του ενεργού πληθυσμού, Φεβ. 2020</a:t>
            </a:r>
          </a:p>
        </c:rich>
      </c:tx>
      <c:layout>
        <c:manualLayout>
          <c:xMode val="edge"/>
          <c:yMode val="edge"/>
          <c:x val="0.23016954278660678"/>
          <c:y val="5.040322580645161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6700295275590551"/>
          <c:y val="7.2172278107482293E-2"/>
          <c:w val="0.7655897309711287"/>
          <c:h val="0.8404447317692722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9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1D-8A43-AF37-02DB527BC6A2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41D-8A43-AF37-02DB527BC6A2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41D-8A43-AF37-02DB527BC6A2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41D-8A43-AF37-02DB527BC6A2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41D-8A43-AF37-02DB527BC6A2}"/>
              </c:ext>
            </c:extLst>
          </c:dPt>
          <c:cat>
            <c:strRef>
              <c:f>'[Charts.xlsx]Chart data'!$C$375:$C$403</c:f>
              <c:strCache>
                <c:ptCount val="29"/>
                <c:pt idx="0">
                  <c:v>Τσεχία</c:v>
                </c:pt>
                <c:pt idx="1">
                  <c:v>Ολλανδία</c:v>
                </c:pt>
                <c:pt idx="2">
                  <c:v>Πολωνία</c:v>
                </c:pt>
                <c:pt idx="3">
                  <c:v>Γερμανία</c:v>
                </c:pt>
                <c:pt idx="4">
                  <c:v>Μάλτα</c:v>
                </c:pt>
                <c:pt idx="5">
                  <c:v>Ουγγαρία</c:v>
                </c:pt>
                <c:pt idx="6">
                  <c:v>Σλοβενία</c:v>
                </c:pt>
                <c:pt idx="7">
                  <c:v>Βουλγαρία</c:v>
                </c:pt>
                <c:pt idx="8">
                  <c:v>Ρουμανία</c:v>
                </c:pt>
                <c:pt idx="9">
                  <c:v>Αυστρία</c:v>
                </c:pt>
                <c:pt idx="10">
                  <c:v>Εσθονία</c:v>
                </c:pt>
                <c:pt idx="11">
                  <c:v>Ιρλανδία</c:v>
                </c:pt>
                <c:pt idx="12">
                  <c:v>Δανία</c:v>
                </c:pt>
                <c:pt idx="13">
                  <c:v>Βέλγιο</c:v>
                </c:pt>
                <c:pt idx="14">
                  <c:v>Σλοβακία</c:v>
                </c:pt>
                <c:pt idx="15">
                  <c:v>Λουξεμβούργο</c:v>
                </c:pt>
                <c:pt idx="16">
                  <c:v>Κύπρος</c:v>
                </c:pt>
                <c:pt idx="17">
                  <c:v>Κροατία</c:v>
                </c:pt>
                <c:pt idx="18">
                  <c:v>Λιθουανία</c:v>
                </c:pt>
                <c:pt idx="19">
                  <c:v>ΕΕ</c:v>
                </c:pt>
                <c:pt idx="20">
                  <c:v>Πορτογαλία</c:v>
                </c:pt>
                <c:pt idx="21">
                  <c:v>Φιλανδία</c:v>
                </c:pt>
                <c:pt idx="22">
                  <c:v>Λετονία</c:v>
                </c:pt>
                <c:pt idx="23">
                  <c:v>Ευρωζώνη</c:v>
                </c:pt>
                <c:pt idx="24">
                  <c:v>Σουηδία</c:v>
                </c:pt>
                <c:pt idx="25">
                  <c:v>Γαλλία</c:v>
                </c:pt>
                <c:pt idx="26">
                  <c:v>Ιταλία</c:v>
                </c:pt>
                <c:pt idx="27">
                  <c:v>Ισπανία</c:v>
                </c:pt>
                <c:pt idx="28">
                  <c:v>Ελλάδα</c:v>
                </c:pt>
              </c:strCache>
            </c:strRef>
          </c:cat>
          <c:val>
            <c:numRef>
              <c:f>'[Charts.xlsx]Chart data'!$D$375:$D$403</c:f>
              <c:numCache>
                <c:formatCode>General</c:formatCode>
                <c:ptCount val="29"/>
                <c:pt idx="0">
                  <c:v>2</c:v>
                </c:pt>
                <c:pt idx="1">
                  <c:v>2.9</c:v>
                </c:pt>
                <c:pt idx="2">
                  <c:v>3</c:v>
                </c:pt>
                <c:pt idx="3">
                  <c:v>3.4</c:v>
                </c:pt>
                <c:pt idx="4">
                  <c:v>3.4</c:v>
                </c:pt>
                <c:pt idx="5">
                  <c:v>3.6</c:v>
                </c:pt>
                <c:pt idx="6">
                  <c:v>3.6</c:v>
                </c:pt>
                <c:pt idx="7">
                  <c:v>4</c:v>
                </c:pt>
                <c:pt idx="8">
                  <c:v>4.3</c:v>
                </c:pt>
                <c:pt idx="9">
                  <c:v>4.4000000000000004</c:v>
                </c:pt>
                <c:pt idx="10">
                  <c:v>4.7</c:v>
                </c:pt>
                <c:pt idx="11">
                  <c:v>4.8</c:v>
                </c:pt>
                <c:pt idx="12">
                  <c:v>4.8</c:v>
                </c:pt>
                <c:pt idx="13">
                  <c:v>5.2</c:v>
                </c:pt>
                <c:pt idx="14">
                  <c:v>5.5</c:v>
                </c:pt>
                <c:pt idx="15">
                  <c:v>5.8</c:v>
                </c:pt>
                <c:pt idx="16">
                  <c:v>6</c:v>
                </c:pt>
                <c:pt idx="17">
                  <c:v>6.2</c:v>
                </c:pt>
                <c:pt idx="18">
                  <c:v>6.3</c:v>
                </c:pt>
                <c:pt idx="19">
                  <c:v>6.4</c:v>
                </c:pt>
                <c:pt idx="20">
                  <c:v>6.4</c:v>
                </c:pt>
                <c:pt idx="21">
                  <c:v>6.6</c:v>
                </c:pt>
                <c:pt idx="22">
                  <c:v>6.9</c:v>
                </c:pt>
                <c:pt idx="23">
                  <c:v>7.2</c:v>
                </c:pt>
                <c:pt idx="24">
                  <c:v>7.6</c:v>
                </c:pt>
                <c:pt idx="25">
                  <c:v>7.6</c:v>
                </c:pt>
                <c:pt idx="26">
                  <c:v>9.1</c:v>
                </c:pt>
                <c:pt idx="27">
                  <c:v>13.6</c:v>
                </c:pt>
                <c:pt idx="28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1D-8A43-AF37-02DB527BC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8637232"/>
        <c:axId val="1248340432"/>
      </c:barChart>
      <c:catAx>
        <c:axId val="124863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48340432"/>
        <c:crosses val="autoZero"/>
        <c:auto val="1"/>
        <c:lblAlgn val="ctr"/>
        <c:lblOffset val="100"/>
        <c:tickLblSkip val="1"/>
        <c:noMultiLvlLbl val="0"/>
      </c:catAx>
      <c:valAx>
        <c:axId val="1248340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48637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Παραγωγικότητα εργασίας στο σύνολο των επιχειρήσεων, € χιλ., 2017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8679458278970155"/>
          <c:y val="7.9766194868549981E-2"/>
          <c:w val="0.66407634173017338"/>
          <c:h val="0.8735113454449899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C3-E94D-AE82-323A7E0955D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0C3-E94D-AE82-323A7E0955D9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0C3-E94D-AE82-323A7E0955D9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0C3-E94D-AE82-323A7E0955D9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0C3-E94D-AE82-323A7E0955D9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0C3-E94D-AE82-323A7E0955D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'[Charts.xlsx]Chart data'!$C$831:$C$857</c:f>
              <c:strCache>
                <c:ptCount val="27"/>
                <c:pt idx="0">
                  <c:v>Βουλγαρία</c:v>
                </c:pt>
                <c:pt idx="1">
                  <c:v>Ρουμανία</c:v>
                </c:pt>
                <c:pt idx="2">
                  <c:v>Λετονία</c:v>
                </c:pt>
                <c:pt idx="3">
                  <c:v>Λιθουανία</c:v>
                </c:pt>
                <c:pt idx="4">
                  <c:v>Ελλάδα</c:v>
                </c:pt>
                <c:pt idx="5">
                  <c:v>Κροατία</c:v>
                </c:pt>
                <c:pt idx="6">
                  <c:v>Πολωνία</c:v>
                </c:pt>
                <c:pt idx="7">
                  <c:v>Ουγγαρία</c:v>
                </c:pt>
                <c:pt idx="8">
                  <c:v>Σλοβακία</c:v>
                </c:pt>
                <c:pt idx="9">
                  <c:v>Πορτογαλία</c:v>
                </c:pt>
                <c:pt idx="10">
                  <c:v>Τσεχία</c:v>
                </c:pt>
                <c:pt idx="11">
                  <c:v>Εσθονία</c:v>
                </c:pt>
                <c:pt idx="12">
                  <c:v>Κύπρος</c:v>
                </c:pt>
                <c:pt idx="13">
                  <c:v>Σλοβενία</c:v>
                </c:pt>
                <c:pt idx="14">
                  <c:v>Ισπανία</c:v>
                </c:pt>
                <c:pt idx="15">
                  <c:v>Μάλτα</c:v>
                </c:pt>
                <c:pt idx="16">
                  <c:v>Ιταλία</c:v>
                </c:pt>
                <c:pt idx="17">
                  <c:v>Γερμανία</c:v>
                </c:pt>
                <c:pt idx="18">
                  <c:v>Γαλλία</c:v>
                </c:pt>
                <c:pt idx="19">
                  <c:v>Ολλανδία</c:v>
                </c:pt>
                <c:pt idx="20">
                  <c:v>Αυστρία</c:v>
                </c:pt>
                <c:pt idx="21">
                  <c:v>Φιλανδία</c:v>
                </c:pt>
                <c:pt idx="22">
                  <c:v>Σουηδία</c:v>
                </c:pt>
                <c:pt idx="23">
                  <c:v>Βέλγιο</c:v>
                </c:pt>
                <c:pt idx="24">
                  <c:v>Δανία</c:v>
                </c:pt>
                <c:pt idx="25">
                  <c:v>Λουξεμβούργο</c:v>
                </c:pt>
                <c:pt idx="26">
                  <c:v>Ιρλανδία</c:v>
                </c:pt>
              </c:strCache>
            </c:strRef>
          </c:cat>
          <c:val>
            <c:numRef>
              <c:f>'[Charts.xlsx]Chart data'!$D$831:$D$857</c:f>
              <c:numCache>
                <c:formatCode>#,##0.0</c:formatCode>
                <c:ptCount val="27"/>
                <c:pt idx="0">
                  <c:v>13.7</c:v>
                </c:pt>
                <c:pt idx="1">
                  <c:v>16.600000000000001</c:v>
                </c:pt>
                <c:pt idx="2">
                  <c:v>18.2</c:v>
                </c:pt>
                <c:pt idx="3">
                  <c:v>19.2</c:v>
                </c:pt>
                <c:pt idx="4">
                  <c:v>21.1</c:v>
                </c:pt>
                <c:pt idx="5">
                  <c:v>22.7</c:v>
                </c:pt>
                <c:pt idx="6">
                  <c:v>23.4</c:v>
                </c:pt>
                <c:pt idx="7">
                  <c:v>23.5</c:v>
                </c:pt>
                <c:pt idx="8">
                  <c:v>23.6</c:v>
                </c:pt>
                <c:pt idx="9">
                  <c:v>25.6</c:v>
                </c:pt>
                <c:pt idx="10">
                  <c:v>27.7</c:v>
                </c:pt>
                <c:pt idx="11">
                  <c:v>28.9</c:v>
                </c:pt>
                <c:pt idx="12">
                  <c:v>35.299999999999997</c:v>
                </c:pt>
                <c:pt idx="13">
                  <c:v>35.9</c:v>
                </c:pt>
                <c:pt idx="14">
                  <c:v>41.3</c:v>
                </c:pt>
                <c:pt idx="15">
                  <c:v>44.8</c:v>
                </c:pt>
                <c:pt idx="16">
                  <c:v>48.9</c:v>
                </c:pt>
                <c:pt idx="17">
                  <c:v>58.4</c:v>
                </c:pt>
                <c:pt idx="18">
                  <c:v>62.8</c:v>
                </c:pt>
                <c:pt idx="19">
                  <c:v>62.9</c:v>
                </c:pt>
                <c:pt idx="20">
                  <c:v>68</c:v>
                </c:pt>
                <c:pt idx="21">
                  <c:v>68.400000000000006</c:v>
                </c:pt>
                <c:pt idx="22">
                  <c:v>70.900000000000006</c:v>
                </c:pt>
                <c:pt idx="23">
                  <c:v>77.3</c:v>
                </c:pt>
                <c:pt idx="24">
                  <c:v>85.4</c:v>
                </c:pt>
                <c:pt idx="25">
                  <c:v>91.9</c:v>
                </c:pt>
                <c:pt idx="26">
                  <c:v>142.19999999999999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0C3-E94D-AE82-323A7E0955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38859104"/>
        <c:axId val="1364513488"/>
      </c:barChart>
      <c:catAx>
        <c:axId val="1838859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364513488"/>
        <c:crosses val="autoZero"/>
        <c:auto val="1"/>
        <c:lblAlgn val="ctr"/>
        <c:lblOffset val="100"/>
        <c:tickLblSkip val="1"/>
        <c:noMultiLvlLbl val="0"/>
      </c:catAx>
      <c:valAx>
        <c:axId val="1364513488"/>
        <c:scaling>
          <c:orientation val="minMax"/>
        </c:scaling>
        <c:delete val="1"/>
        <c:axPos val="b"/>
        <c:numFmt formatCode="0%" sourceLinked="0"/>
        <c:majorTickMark val="none"/>
        <c:minorTickMark val="none"/>
        <c:tickLblPos val="nextTo"/>
        <c:crossAx val="183885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Διαχρονική πορεία, 2000-2017</a:t>
            </a:r>
            <a:endParaRPr lang="en-GB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'[Charts.xlsx]Chart data'!$C$866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'[Charts.xlsx]Chart data'!$D$865:$U$865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'[Charts.xlsx]Chart data'!$D$866:$U$866</c:f>
              <c:numCache>
                <c:formatCode>General</c:formatCode>
                <c:ptCount val="18"/>
                <c:pt idx="0">
                  <c:v>0.186485116645421</c:v>
                </c:pt>
                <c:pt idx="1">
                  <c:v>0.21359550375099001</c:v>
                </c:pt>
                <c:pt idx="2">
                  <c:v>0.289742757504936</c:v>
                </c:pt>
                <c:pt idx="3">
                  <c:v>0.237580723863864</c:v>
                </c:pt>
                <c:pt idx="4">
                  <c:v>0.32277117079300299</c:v>
                </c:pt>
                <c:pt idx="5">
                  <c:v>0.265615967139883</c:v>
                </c:pt>
                <c:pt idx="6">
                  <c:v>0.28873543538241098</c:v>
                </c:pt>
                <c:pt idx="7">
                  <c:v>0.27178060325202902</c:v>
                </c:pt>
                <c:pt idx="8">
                  <c:v>0.30887337639634599</c:v>
                </c:pt>
                <c:pt idx="9">
                  <c:v>0.30577244122007802</c:v>
                </c:pt>
                <c:pt idx="10">
                  <c:v>0.30712715086841502</c:v>
                </c:pt>
                <c:pt idx="11">
                  <c:v>0.27547975716614798</c:v>
                </c:pt>
                <c:pt idx="12">
                  <c:v>0.25984680995033199</c:v>
                </c:pt>
                <c:pt idx="13">
                  <c:v>0.25870934948089302</c:v>
                </c:pt>
                <c:pt idx="14">
                  <c:v>0.27838500241846897</c:v>
                </c:pt>
                <c:pt idx="15">
                  <c:v>0.27748801024130698</c:v>
                </c:pt>
                <c:pt idx="16">
                  <c:v>0.278275034408908</c:v>
                </c:pt>
                <c:pt idx="17">
                  <c:v>0.25809334334204997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3E1-4863-B74D-A81A594DF3DD}"/>
            </c:ext>
          </c:extLst>
        </c:ser>
        <c:ser>
          <c:idx val="1"/>
          <c:order val="1"/>
          <c:tx>
            <c:strRef>
              <c:f>'[Charts.xlsx]Chart data'!$C$867</c:f>
              <c:strCache>
                <c:ptCount val="1"/>
                <c:pt idx="0">
                  <c:v>Πορτογαλία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'[Charts.xlsx]Chart data'!$D$865:$U$865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'[Charts.xlsx]Chart data'!$D$867:$U$867</c:f>
              <c:numCache>
                <c:formatCode>General</c:formatCode>
                <c:ptCount val="18"/>
                <c:pt idx="0">
                  <c:v>0.50734731341230199</c:v>
                </c:pt>
                <c:pt idx="1">
                  <c:v>0.49437785472200402</c:v>
                </c:pt>
                <c:pt idx="2">
                  <c:v>0.48795839578418199</c:v>
                </c:pt>
                <c:pt idx="3">
                  <c:v>0.47644082637005902</c:v>
                </c:pt>
                <c:pt idx="4">
                  <c:v>0.45519885939344701</c:v>
                </c:pt>
                <c:pt idx="5">
                  <c:v>0.44067839994673402</c:v>
                </c:pt>
                <c:pt idx="6">
                  <c:v>0.42896884685564002</c:v>
                </c:pt>
                <c:pt idx="7">
                  <c:v>0.43230502994433301</c:v>
                </c:pt>
                <c:pt idx="8">
                  <c:v>0.43432734079872898</c:v>
                </c:pt>
                <c:pt idx="9">
                  <c:v>0.46959254877658502</c:v>
                </c:pt>
                <c:pt idx="10">
                  <c:v>0.44424737169877798</c:v>
                </c:pt>
                <c:pt idx="11">
                  <c:v>0.45586059934721102</c:v>
                </c:pt>
                <c:pt idx="12">
                  <c:v>0.44867564629022599</c:v>
                </c:pt>
                <c:pt idx="13">
                  <c:v>0.45636334673946799</c:v>
                </c:pt>
                <c:pt idx="14">
                  <c:v>0.454454544683424</c:v>
                </c:pt>
                <c:pt idx="15">
                  <c:v>0.42208561632033498</c:v>
                </c:pt>
                <c:pt idx="16">
                  <c:v>0.437713805853924</c:v>
                </c:pt>
                <c:pt idx="17">
                  <c:v>0.450648776910339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3E1-4863-B74D-A81A594DF3DD}"/>
            </c:ext>
          </c:extLst>
        </c:ser>
        <c:ser>
          <c:idx val="2"/>
          <c:order val="2"/>
          <c:tx>
            <c:strRef>
              <c:f>'[Charts.xlsx]Chart data'!$C$868</c:f>
              <c:strCache>
                <c:ptCount val="1"/>
                <c:pt idx="0">
                  <c:v>Γερμανία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'[Charts.xlsx]Chart data'!$D$865:$U$865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'[Charts.xlsx]Chart data'!$D$868:$U$868</c:f>
              <c:numCache>
                <c:formatCode>General</c:formatCode>
                <c:ptCount val="18"/>
                <c:pt idx="0">
                  <c:v>0.63704083021652702</c:v>
                </c:pt>
                <c:pt idx="1">
                  <c:v>0.62196982049442495</c:v>
                </c:pt>
                <c:pt idx="2">
                  <c:v>0.64847685327534099</c:v>
                </c:pt>
                <c:pt idx="3">
                  <c:v>0.64835959162266399</c:v>
                </c:pt>
                <c:pt idx="4">
                  <c:v>0.62463060486529698</c:v>
                </c:pt>
                <c:pt idx="5">
                  <c:v>0.61326421244948903</c:v>
                </c:pt>
                <c:pt idx="6">
                  <c:v>0.60956665910107299</c:v>
                </c:pt>
                <c:pt idx="7">
                  <c:v>0.61071763727307005</c:v>
                </c:pt>
                <c:pt idx="8">
                  <c:v>0.61562548804849504</c:v>
                </c:pt>
                <c:pt idx="9">
                  <c:v>0.60567492938330802</c:v>
                </c:pt>
                <c:pt idx="10">
                  <c:v>0.584253568482763</c:v>
                </c:pt>
                <c:pt idx="11">
                  <c:v>0.60999210865723597</c:v>
                </c:pt>
                <c:pt idx="12">
                  <c:v>0.60816603467777297</c:v>
                </c:pt>
                <c:pt idx="13">
                  <c:v>0.60091785777635398</c:v>
                </c:pt>
                <c:pt idx="14">
                  <c:v>0.62806094931809797</c:v>
                </c:pt>
                <c:pt idx="15">
                  <c:v>0.60369655703039404</c:v>
                </c:pt>
                <c:pt idx="16">
                  <c:v>0.60955268109070504</c:v>
                </c:pt>
                <c:pt idx="17">
                  <c:v>0.60607161884060601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33E1-4863-B74D-A81A594DF3DD}"/>
            </c:ext>
          </c:extLst>
        </c:ser>
        <c:ser>
          <c:idx val="3"/>
          <c:order val="3"/>
          <c:tx>
            <c:strRef>
              <c:f>'[Charts.xlsx]Chart data'!$C$869</c:f>
              <c:strCache>
                <c:ptCount val="1"/>
                <c:pt idx="0">
                  <c:v>Εσθονία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'[Charts.xlsx]Chart data'!$D$865:$U$865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'[Charts.xlsx]Chart data'!$D$869:$U$869</c:f>
              <c:numCache>
                <c:formatCode>General</c:formatCode>
                <c:ptCount val="18"/>
                <c:pt idx="0">
                  <c:v>0.79002192094916002</c:v>
                </c:pt>
                <c:pt idx="1">
                  <c:v>0.76807438029550001</c:v>
                </c:pt>
                <c:pt idx="2">
                  <c:v>0.69992808404873996</c:v>
                </c:pt>
                <c:pt idx="3">
                  <c:v>0.68269694351458798</c:v>
                </c:pt>
                <c:pt idx="4">
                  <c:v>0.717098226410539</c:v>
                </c:pt>
                <c:pt idx="5">
                  <c:v>0.71898791481065505</c:v>
                </c:pt>
                <c:pt idx="6">
                  <c:v>0.71069609440341397</c:v>
                </c:pt>
                <c:pt idx="7">
                  <c:v>0.71813667623512001</c:v>
                </c:pt>
                <c:pt idx="8">
                  <c:v>0.70242788051656802</c:v>
                </c:pt>
                <c:pt idx="9">
                  <c:v>0.73345208194594702</c:v>
                </c:pt>
                <c:pt idx="10">
                  <c:v>0.70286602381793295</c:v>
                </c:pt>
                <c:pt idx="11">
                  <c:v>0.71951102566754999</c:v>
                </c:pt>
                <c:pt idx="12">
                  <c:v>0.79080838704826695</c:v>
                </c:pt>
                <c:pt idx="13">
                  <c:v>0.80573175888345305</c:v>
                </c:pt>
                <c:pt idx="14">
                  <c:v>0.79304502525714304</c:v>
                </c:pt>
                <c:pt idx="15">
                  <c:v>0.78066428772907404</c:v>
                </c:pt>
                <c:pt idx="16">
                  <c:v>0.79004299278141898</c:v>
                </c:pt>
                <c:pt idx="17">
                  <c:v>0.76573880993956001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33E1-4863-B74D-A81A594DF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6792040"/>
        <c:axId val="766794392"/>
      </c:lineChart>
      <c:catAx>
        <c:axId val="766792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66794392"/>
        <c:crosses val="autoZero"/>
        <c:auto val="1"/>
        <c:lblAlgn val="ctr"/>
        <c:lblOffset val="100"/>
        <c:noMultiLvlLbl val="0"/>
      </c:catAx>
      <c:valAx>
        <c:axId val="766794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66792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Ανά χώρα-μέλος της ΕΕ, 2017</a:t>
            </a:r>
            <a:endParaRPr lang="en-GB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EEC-4904-99F6-A5A47296C502}"/>
              </c:ext>
            </c:extLst>
          </c:dPt>
          <c:cat>
            <c:strRef>
              <c:f>'[Charts.xlsx]Chart data'!$C$884:$C$910</c:f>
              <c:strCache>
                <c:ptCount val="27"/>
                <c:pt idx="0">
                  <c:v>Ελλάδα</c:v>
                </c:pt>
                <c:pt idx="1">
                  <c:v>Κύπρος</c:v>
                </c:pt>
                <c:pt idx="2">
                  <c:v>Ρουμανία</c:v>
                </c:pt>
                <c:pt idx="3">
                  <c:v>Πορτογαλία</c:v>
                </c:pt>
                <c:pt idx="4">
                  <c:v>Ουγγαρία</c:v>
                </c:pt>
                <c:pt idx="5">
                  <c:v>Βουλγαρία</c:v>
                </c:pt>
                <c:pt idx="6">
                  <c:v>Ολλανδία</c:v>
                </c:pt>
                <c:pt idx="7">
                  <c:v>Λιθουανία</c:v>
                </c:pt>
                <c:pt idx="8">
                  <c:v>Βέλγιο</c:v>
                </c:pt>
                <c:pt idx="9">
                  <c:v>Ισπανία</c:v>
                </c:pt>
                <c:pt idx="10">
                  <c:v>Κροατία (2016)</c:v>
                </c:pt>
                <c:pt idx="11">
                  <c:v>Ιταλία</c:v>
                </c:pt>
                <c:pt idx="12">
                  <c:v>Φινλανδία</c:v>
                </c:pt>
                <c:pt idx="13">
                  <c:v>Δανία</c:v>
                </c:pt>
                <c:pt idx="14">
                  <c:v>Γαλλία</c:v>
                </c:pt>
                <c:pt idx="15">
                  <c:v>Γερμανία</c:v>
                </c:pt>
                <c:pt idx="16">
                  <c:v>Αυστρία</c:v>
                </c:pt>
                <c:pt idx="17">
                  <c:v>Σλοβενία</c:v>
                </c:pt>
                <c:pt idx="18">
                  <c:v>Σουηδία</c:v>
                </c:pt>
                <c:pt idx="19">
                  <c:v>Σλοβακία</c:v>
                </c:pt>
                <c:pt idx="20">
                  <c:v>Πολωνία</c:v>
                </c:pt>
                <c:pt idx="21">
                  <c:v>Μάλτα</c:v>
                </c:pt>
                <c:pt idx="22">
                  <c:v>Λιθουανία</c:v>
                </c:pt>
                <c:pt idx="23">
                  <c:v>Τσεχία</c:v>
                </c:pt>
                <c:pt idx="24">
                  <c:v>Εσθονία</c:v>
                </c:pt>
                <c:pt idx="25">
                  <c:v>Λουξεμβούργο</c:v>
                </c:pt>
                <c:pt idx="26">
                  <c:v>Ιρλανδία</c:v>
                </c:pt>
              </c:strCache>
            </c:strRef>
          </c:cat>
          <c:val>
            <c:numRef>
              <c:f>'[Charts.xlsx]Chart data'!$D$884:$D$910</c:f>
              <c:numCache>
                <c:formatCode>General</c:formatCode>
                <c:ptCount val="27"/>
                <c:pt idx="0">
                  <c:v>0.25809334334204997</c:v>
                </c:pt>
                <c:pt idx="1">
                  <c:v>0.31598503926167099</c:v>
                </c:pt>
                <c:pt idx="2">
                  <c:v>0.39066867755336199</c:v>
                </c:pt>
                <c:pt idx="3">
                  <c:v>0.450648776910339</c:v>
                </c:pt>
                <c:pt idx="4">
                  <c:v>0.48206913564929399</c:v>
                </c:pt>
                <c:pt idx="5">
                  <c:v>0.494875460772147</c:v>
                </c:pt>
                <c:pt idx="6">
                  <c:v>0.50530053499652094</c:v>
                </c:pt>
                <c:pt idx="7">
                  <c:v>0.52330165289109298</c:v>
                </c:pt>
                <c:pt idx="8">
                  <c:v>0.52748705082055702</c:v>
                </c:pt>
                <c:pt idx="9">
                  <c:v>0.52766494657419005</c:v>
                </c:pt>
                <c:pt idx="10">
                  <c:v>0.54768995948676902</c:v>
                </c:pt>
                <c:pt idx="11">
                  <c:v>0.56700742582505503</c:v>
                </c:pt>
                <c:pt idx="12">
                  <c:v>0.59148090368913198</c:v>
                </c:pt>
                <c:pt idx="13">
                  <c:v>0.59941542783237201</c:v>
                </c:pt>
                <c:pt idx="14">
                  <c:v>0.60562868993890295</c:v>
                </c:pt>
                <c:pt idx="15">
                  <c:v>0.60607161884060601</c:v>
                </c:pt>
                <c:pt idx="16">
                  <c:v>0.67511733670944596</c:v>
                </c:pt>
                <c:pt idx="17">
                  <c:v>0.67692283718614699</c:v>
                </c:pt>
                <c:pt idx="18">
                  <c:v>0.69277475673139499</c:v>
                </c:pt>
                <c:pt idx="19">
                  <c:v>0.70993422374076798</c:v>
                </c:pt>
                <c:pt idx="20">
                  <c:v>0.71657552422626403</c:v>
                </c:pt>
                <c:pt idx="21">
                  <c:v>0.74358571628958903</c:v>
                </c:pt>
                <c:pt idx="22">
                  <c:v>0.75332788951866103</c:v>
                </c:pt>
                <c:pt idx="23">
                  <c:v>0.76537441652069405</c:v>
                </c:pt>
                <c:pt idx="24">
                  <c:v>0.76573880993956001</c:v>
                </c:pt>
                <c:pt idx="25">
                  <c:v>0.79405607217694396</c:v>
                </c:pt>
                <c:pt idx="26">
                  <c:v>0.82197128214741699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EC-4904-99F6-A5A47296C5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6795176"/>
        <c:axId val="766787336"/>
      </c:barChart>
      <c:catAx>
        <c:axId val="766795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66787336"/>
        <c:crosses val="autoZero"/>
        <c:auto val="1"/>
        <c:lblAlgn val="ctr"/>
        <c:lblOffset val="100"/>
        <c:tickLblSkip val="1"/>
        <c:noMultiLvlLbl val="0"/>
      </c:catAx>
      <c:valAx>
        <c:axId val="766787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66795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/>
              <a:t>Αξία εξαγωγών και εισαγωγών (% του ΑΕΠ)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590155529087828E-2"/>
          <c:y val="0.14048303927496553"/>
          <c:w val="0.92518362853165781"/>
          <c:h val="0.79031366980766748"/>
        </c:manualLayout>
      </c:layout>
      <c:lineChart>
        <c:grouping val="standard"/>
        <c:varyColors val="0"/>
        <c:ser>
          <c:idx val="0"/>
          <c:order val="0"/>
          <c:tx>
            <c:v>Ελλάδα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ulc!$H$4:$AA$4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openness!$H$132:$AA$132</c:f>
              <c:numCache>
                <c:formatCode>#,#00%</c:formatCode>
                <c:ptCount val="20"/>
                <c:pt idx="0">
                  <c:v>0.58415622202327655</c:v>
                </c:pt>
                <c:pt idx="1">
                  <c:v>0.56139980735089079</c:v>
                </c:pt>
                <c:pt idx="2">
                  <c:v>0.50348988870726197</c:v>
                </c:pt>
                <c:pt idx="3">
                  <c:v>0.48190055163385687</c:v>
                </c:pt>
                <c:pt idx="4">
                  <c:v>0.498984440092135</c:v>
                </c:pt>
                <c:pt idx="5">
                  <c:v>0.50900867938183814</c:v>
                </c:pt>
                <c:pt idx="6">
                  <c:v>0.52850231523132107</c:v>
                </c:pt>
                <c:pt idx="7">
                  <c:v>0.57524373148324026</c:v>
                </c:pt>
                <c:pt idx="8">
                  <c:v>0.59329713079527135</c:v>
                </c:pt>
                <c:pt idx="9">
                  <c:v>0.47743840676416277</c:v>
                </c:pt>
                <c:pt idx="10">
                  <c:v>0.52829106929391223</c:v>
                </c:pt>
                <c:pt idx="11">
                  <c:v>0.57844610100328986</c:v>
                </c:pt>
                <c:pt idx="12">
                  <c:v>0.61817771499430718</c:v>
                </c:pt>
                <c:pt idx="13">
                  <c:v>0.63519135719437625</c:v>
                </c:pt>
                <c:pt idx="14">
                  <c:v>0.6714944600392373</c:v>
                </c:pt>
                <c:pt idx="15">
                  <c:v>0.63055144354230896</c:v>
                </c:pt>
                <c:pt idx="16">
                  <c:v>0.60840544875881009</c:v>
                </c:pt>
                <c:pt idx="17">
                  <c:v>0.67000553774992011</c:v>
                </c:pt>
                <c:pt idx="18">
                  <c:v>0.72519706182977306</c:v>
                </c:pt>
                <c:pt idx="19">
                  <c:v>0.74384462528639983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9AB-456A-A618-289EA530100B}"/>
            </c:ext>
          </c:extLst>
        </c:ser>
        <c:ser>
          <c:idx val="2"/>
          <c:order val="1"/>
          <c:tx>
            <c:strRef>
              <c:f>fiscal!$B$6</c:f>
              <c:strCache>
                <c:ptCount val="1"/>
                <c:pt idx="0">
                  <c:v>EE28 (μ.ο.)</c:v>
                </c:pt>
              </c:strCache>
            </c:strRef>
          </c:tx>
          <c:marker>
            <c:symbol val="none"/>
          </c:marker>
          <c:cat>
            <c:numRef>
              <c:f>ulc!$H$4:$AA$4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openness!$H$119:$AA$119</c:f>
              <c:numCache>
                <c:formatCode>#,#00%</c:formatCode>
                <c:ptCount val="20"/>
                <c:pt idx="0">
                  <c:v>0.70561158685119085</c:v>
                </c:pt>
                <c:pt idx="1">
                  <c:v>0.69884531154263807</c:v>
                </c:pt>
                <c:pt idx="2">
                  <c:v>0.67839009548970985</c:v>
                </c:pt>
                <c:pt idx="3">
                  <c:v>0.66760094800567527</c:v>
                </c:pt>
                <c:pt idx="4">
                  <c:v>0.69843563719261115</c:v>
                </c:pt>
                <c:pt idx="5">
                  <c:v>0.73271737811638393</c:v>
                </c:pt>
                <c:pt idx="6">
                  <c:v>0.78004914636618494</c:v>
                </c:pt>
                <c:pt idx="7">
                  <c:v>0.8020467474129318</c:v>
                </c:pt>
                <c:pt idx="8">
                  <c:v>0.81496084940552449</c:v>
                </c:pt>
                <c:pt idx="9">
                  <c:v>0.70990885650330093</c:v>
                </c:pt>
                <c:pt idx="10">
                  <c:v>0.79143644672612345</c:v>
                </c:pt>
                <c:pt idx="11">
                  <c:v>0.84830319789238851</c:v>
                </c:pt>
                <c:pt idx="12">
                  <c:v>0.86826493719940789</c:v>
                </c:pt>
                <c:pt idx="13">
                  <c:v>0.86524600014240227</c:v>
                </c:pt>
                <c:pt idx="14">
                  <c:v>0.87855448336271513</c:v>
                </c:pt>
                <c:pt idx="15">
                  <c:v>0.90021034945521194</c:v>
                </c:pt>
                <c:pt idx="16">
                  <c:v>0.89095794098383652</c:v>
                </c:pt>
                <c:pt idx="17">
                  <c:v>0.92583781273066046</c:v>
                </c:pt>
                <c:pt idx="18">
                  <c:v>0.94202665124246399</c:v>
                </c:pt>
                <c:pt idx="19">
                  <c:v>0.94517759388192779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9AB-456A-A618-289EA5301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6788512"/>
        <c:axId val="766792824"/>
      </c:lineChart>
      <c:catAx>
        <c:axId val="76678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/>
            </a:pPr>
            <a:endParaRPr lang="el-GR"/>
          </a:p>
        </c:txPr>
        <c:crossAx val="766792824"/>
        <c:crosses val="autoZero"/>
        <c:auto val="1"/>
        <c:lblAlgn val="l"/>
        <c:lblOffset val="100"/>
        <c:tickLblSkip val="1"/>
        <c:noMultiLvlLbl val="0"/>
      </c:catAx>
      <c:valAx>
        <c:axId val="766792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7667885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8060122453429365"/>
          <c:y val="0.62385307387333289"/>
          <c:w val="0.34437336690662657"/>
          <c:h val="0.13381614949876333"/>
        </c:manualLayout>
      </c:layout>
      <c:overlay val="0"/>
      <c:spPr>
        <a:solidFill>
          <a:schemeClr val="bg1"/>
        </a:solidFill>
        <a:ln w="3175">
          <a:solidFill>
            <a:schemeClr val="accent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 panose="020F0502020204030204" pitchFamily="34" charset="0"/>
          <a:ea typeface="Calibri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sz="800"/>
            </a:pPr>
            <a:r>
              <a:rPr lang="el-GR" sz="800"/>
              <a:t>Αξία εξαγωγών και εισαγωγών</a:t>
            </a:r>
            <a:r>
              <a:rPr lang="en-US" sz="800"/>
              <a:t> </a:t>
            </a:r>
            <a:r>
              <a:rPr lang="el-GR" sz="800"/>
              <a:t>το 2019 </a:t>
            </a:r>
          </a:p>
          <a:p>
            <a:pPr algn="ctr" rtl="0">
              <a:defRPr sz="800"/>
            </a:pPr>
            <a:r>
              <a:rPr lang="el-GR" sz="800"/>
              <a:t>(% του ΑΕΠ)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546483036817183"/>
          <c:y val="0.16444591480242823"/>
          <c:w val="0.6743719953719497"/>
          <c:h val="0.79254586542659111"/>
        </c:manualLayout>
      </c:layout>
      <c:barChart>
        <c:barDir val="bar"/>
        <c:grouping val="clustered"/>
        <c:varyColors val="0"/>
        <c:ser>
          <c:idx val="0"/>
          <c:order val="0"/>
          <c:tx>
            <c:v>δείκτης ανοιχτής οικονομίας</c:v>
          </c:tx>
          <c:spPr>
            <a:ln w="28575" cap="rnd">
              <a:noFill/>
              <a:round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D8D9-48A1-967B-C1AF6F26CF17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D8D9-48A1-967B-C1AF6F26CF17}"/>
              </c:ext>
            </c:extLst>
          </c:dPt>
          <c:cat>
            <c:strRef>
              <c:f>openness!$AE$119:$AE$147</c:f>
              <c:strCache>
                <c:ptCount val="29"/>
                <c:pt idx="0">
                  <c:v>Ιταλία</c:v>
                </c:pt>
                <c:pt idx="1">
                  <c:v>Γαλλία</c:v>
                </c:pt>
                <c:pt idx="2">
                  <c:v>Ην. Βασίλειο</c:v>
                </c:pt>
                <c:pt idx="3">
                  <c:v>Ισπανία</c:v>
                </c:pt>
                <c:pt idx="4">
                  <c:v>Ελλάδα</c:v>
                </c:pt>
                <c:pt idx="5">
                  <c:v>Φινλανδία</c:v>
                </c:pt>
                <c:pt idx="6">
                  <c:v>Ρουμανία</c:v>
                </c:pt>
                <c:pt idx="7">
                  <c:v>Πορτογαλία</c:v>
                </c:pt>
                <c:pt idx="8">
                  <c:v>Γερμανία</c:v>
                </c:pt>
                <c:pt idx="9">
                  <c:v>Σουηδία</c:v>
                </c:pt>
                <c:pt idx="10">
                  <c:v>ΕΕ28 (μ.ο.)</c:v>
                </c:pt>
                <c:pt idx="11">
                  <c:v>Κροατία</c:v>
                </c:pt>
                <c:pt idx="12">
                  <c:v>Δανία</c:v>
                </c:pt>
                <c:pt idx="13">
                  <c:v>Πολωνία</c:v>
                </c:pt>
                <c:pt idx="14">
                  <c:v>Αυστρία</c:v>
                </c:pt>
                <c:pt idx="15">
                  <c:v>Λετονία</c:v>
                </c:pt>
                <c:pt idx="16">
                  <c:v>Βουλγαρία</c:v>
                </c:pt>
                <c:pt idx="17">
                  <c:v>Εσθονία</c:v>
                </c:pt>
                <c:pt idx="18">
                  <c:v>Κύπρος</c:v>
                </c:pt>
                <c:pt idx="19">
                  <c:v>Τσεχία</c:v>
                </c:pt>
                <c:pt idx="20">
                  <c:v>Λιθουανία</c:v>
                </c:pt>
                <c:pt idx="21">
                  <c:v>Ολλανδία</c:v>
                </c:pt>
                <c:pt idx="22">
                  <c:v>Σλοβενία</c:v>
                </c:pt>
                <c:pt idx="23">
                  <c:v>Ουγγαρία</c:v>
                </c:pt>
                <c:pt idx="24">
                  <c:v>Βέλγιο</c:v>
                </c:pt>
                <c:pt idx="25">
                  <c:v>Σλοβακία</c:v>
                </c:pt>
                <c:pt idx="26">
                  <c:v>Ιρλανδία</c:v>
                </c:pt>
                <c:pt idx="27">
                  <c:v>Μάλτα</c:v>
                </c:pt>
                <c:pt idx="28">
                  <c:v>Λουξεμβούργο</c:v>
                </c:pt>
              </c:strCache>
            </c:strRef>
          </c:cat>
          <c:val>
            <c:numRef>
              <c:f>openness!$AD$119:$AD$147</c:f>
              <c:numCache>
                <c:formatCode>#,#00%</c:formatCode>
                <c:ptCount val="29"/>
                <c:pt idx="0">
                  <c:v>0.60139429996944049</c:v>
                </c:pt>
                <c:pt idx="1">
                  <c:v>0.63299871806372643</c:v>
                </c:pt>
                <c:pt idx="2">
                  <c:v>0.64253634854977337</c:v>
                </c:pt>
                <c:pt idx="3">
                  <c:v>0.66917068634764576</c:v>
                </c:pt>
                <c:pt idx="4">
                  <c:v>0.74384462528639983</c:v>
                </c:pt>
                <c:pt idx="5">
                  <c:v>0.79466673331167359</c:v>
                </c:pt>
                <c:pt idx="6">
                  <c:v>0.8455904832777672</c:v>
                </c:pt>
                <c:pt idx="7">
                  <c:v>0.87621468016436899</c:v>
                </c:pt>
                <c:pt idx="8">
                  <c:v>0.87794898363098706</c:v>
                </c:pt>
                <c:pt idx="9">
                  <c:v>0.91043333523635661</c:v>
                </c:pt>
                <c:pt idx="10">
                  <c:v>0.94517759388192779</c:v>
                </c:pt>
                <c:pt idx="11">
                  <c:v>1.0285024853207556</c:v>
                </c:pt>
                <c:pt idx="12">
                  <c:v>1.0500220140986716</c:v>
                </c:pt>
                <c:pt idx="13">
                  <c:v>1.0664438217554417</c:v>
                </c:pt>
                <c:pt idx="14">
                  <c:v>1.0774434228081318</c:v>
                </c:pt>
                <c:pt idx="15">
                  <c:v>1.1973001794849079</c:v>
                </c:pt>
                <c:pt idx="16">
                  <c:v>1.2372314599186158</c:v>
                </c:pt>
                <c:pt idx="17">
                  <c:v>1.4115425220778108</c:v>
                </c:pt>
                <c:pt idx="18">
                  <c:v>1.4264295739987971</c:v>
                </c:pt>
                <c:pt idx="19">
                  <c:v>1.4487392637716408</c:v>
                </c:pt>
                <c:pt idx="20">
                  <c:v>1.5118977972328878</c:v>
                </c:pt>
                <c:pt idx="21">
                  <c:v>1.543223270459614</c:v>
                </c:pt>
                <c:pt idx="22">
                  <c:v>1.5973611961688603</c:v>
                </c:pt>
                <c:pt idx="23">
                  <c:v>1.6298210898694536</c:v>
                </c:pt>
                <c:pt idx="24">
                  <c:v>1.6312821856481803</c:v>
                </c:pt>
                <c:pt idx="25">
                  <c:v>1.8524291493676801</c:v>
                </c:pt>
                <c:pt idx="26">
                  <c:v>2.3921512099265212</c:v>
                </c:pt>
                <c:pt idx="27">
                  <c:v>2.6101154559563917</c:v>
                </c:pt>
                <c:pt idx="28">
                  <c:v>3.815168704726188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D9-48A1-967B-C1AF6F26CF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66785768"/>
        <c:axId val="766790080"/>
      </c:barChart>
      <c:catAx>
        <c:axId val="766785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800"/>
            </a:pPr>
            <a:endParaRPr lang="el-GR"/>
          </a:p>
        </c:txPr>
        <c:crossAx val="766790080"/>
        <c:crosses val="autoZero"/>
        <c:auto val="1"/>
        <c:lblAlgn val="ctr"/>
        <c:lblOffset val="100"/>
        <c:tickLblSkip val="1"/>
        <c:noMultiLvlLbl val="0"/>
      </c:catAx>
      <c:valAx>
        <c:axId val="766790080"/>
        <c:scaling>
          <c:orientation val="minMax"/>
          <c:max val="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7667857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 b="0" i="0" u="none" strike="noStrike" baseline="0">
          <a:solidFill>
            <a:srgbClr val="000000"/>
          </a:solidFill>
          <a:latin typeface="Calibri" panose="020F0502020204030204" pitchFamily="34" charset="0"/>
          <a:ea typeface="Calibri"/>
          <a:cs typeface="Calibri" panose="020F0502020204030204" pitchFamily="34" charset="0"/>
        </a:defRPr>
      </a:pPr>
      <a:endParaRPr lang="el-G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Μερίδιο των μικρών επιχειρήσεων (έως 9 ατόμων) στην απασχόληση του επιχειρηματικού τομέα, 2017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6700295275590551"/>
          <c:y val="0.11702066233021159"/>
          <c:w val="0.78386811023622049"/>
          <c:h val="0.8368538977218030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FCE-B543-9FDE-C8173DDB25E9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FCE-B543-9FDE-C8173DDB25E9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FCE-B543-9FDE-C8173DDB25E9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FCE-B543-9FDE-C8173DDB25E9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FCE-B543-9FDE-C8173DDB25E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'[Charts.xlsx]Chart data'!$C$763:$C$788</c:f>
              <c:strCache>
                <c:ptCount val="26"/>
                <c:pt idx="0">
                  <c:v>Λουξεμβούργο</c:v>
                </c:pt>
                <c:pt idx="1">
                  <c:v>Γερμανία</c:v>
                </c:pt>
                <c:pt idx="2">
                  <c:v>Ρουμανία</c:v>
                </c:pt>
                <c:pt idx="3">
                  <c:v>Φιλανδία</c:v>
                </c:pt>
                <c:pt idx="4">
                  <c:v>Σουηδία</c:v>
                </c:pt>
                <c:pt idx="5">
                  <c:v>Αυστρία</c:v>
                </c:pt>
                <c:pt idx="6">
                  <c:v>Γαλλία</c:v>
                </c:pt>
                <c:pt idx="7">
                  <c:v>Ιρλανδία</c:v>
                </c:pt>
                <c:pt idx="8">
                  <c:v>Ολλανδία</c:v>
                </c:pt>
                <c:pt idx="9">
                  <c:v>Λιθουανία</c:v>
                </c:pt>
                <c:pt idx="10">
                  <c:v>Κροατία</c:v>
                </c:pt>
                <c:pt idx="11">
                  <c:v>ΕΕ</c:v>
                </c:pt>
                <c:pt idx="12">
                  <c:v>Βουλγαρία</c:v>
                </c:pt>
                <c:pt idx="13">
                  <c:v>Μάλτα</c:v>
                </c:pt>
                <c:pt idx="14">
                  <c:v>Τσεχία</c:v>
                </c:pt>
                <c:pt idx="15">
                  <c:v>Εσθονία</c:v>
                </c:pt>
                <c:pt idx="16">
                  <c:v>Λετονία</c:v>
                </c:pt>
                <c:pt idx="17">
                  <c:v>Ουγγαρία</c:v>
                </c:pt>
                <c:pt idx="18">
                  <c:v>Βέλγιο</c:v>
                </c:pt>
                <c:pt idx="19">
                  <c:v>Σλοβενία</c:v>
                </c:pt>
                <c:pt idx="20">
                  <c:v>Πολωνία</c:v>
                </c:pt>
                <c:pt idx="21">
                  <c:v>Ισπανία</c:v>
                </c:pt>
                <c:pt idx="22">
                  <c:v>Πορτογαλία</c:v>
                </c:pt>
                <c:pt idx="23">
                  <c:v>Σλοβακία</c:v>
                </c:pt>
                <c:pt idx="24">
                  <c:v>Ιταλία</c:v>
                </c:pt>
                <c:pt idx="25">
                  <c:v>Ελλάδα</c:v>
                </c:pt>
              </c:strCache>
            </c:strRef>
          </c:cat>
          <c:val>
            <c:numRef>
              <c:f>'[Charts.xlsx]Chart data'!$D$763:$D$788</c:f>
              <c:numCache>
                <c:formatCode>0.0%</c:formatCode>
                <c:ptCount val="26"/>
                <c:pt idx="0">
                  <c:v>0.17609285794754573</c:v>
                </c:pt>
                <c:pt idx="1">
                  <c:v>0.19094517562792404</c:v>
                </c:pt>
                <c:pt idx="2">
                  <c:v>0.22912668549031234</c:v>
                </c:pt>
                <c:pt idx="3">
                  <c:v>0.2385503250692112</c:v>
                </c:pt>
                <c:pt idx="4">
                  <c:v>0.23975415787333734</c:v>
                </c:pt>
                <c:pt idx="5">
                  <c:v>0.25083711073999748</c:v>
                </c:pt>
                <c:pt idx="6">
                  <c:v>0.25509096980394025</c:v>
                </c:pt>
                <c:pt idx="7">
                  <c:v>0.27759028997020718</c:v>
                </c:pt>
                <c:pt idx="8">
                  <c:v>0.28353257893461148</c:v>
                </c:pt>
                <c:pt idx="9">
                  <c:v>0.28865684127242497</c:v>
                </c:pt>
                <c:pt idx="10">
                  <c:v>0.29705295543903076</c:v>
                </c:pt>
                <c:pt idx="11">
                  <c:v>0.29944985972935545</c:v>
                </c:pt>
                <c:pt idx="12">
                  <c:v>0.2999599527442382</c:v>
                </c:pt>
                <c:pt idx="13">
                  <c:v>0.30102443399852979</c:v>
                </c:pt>
                <c:pt idx="14">
                  <c:v>0.30510431829469786</c:v>
                </c:pt>
                <c:pt idx="15">
                  <c:v>0.32105171955685452</c:v>
                </c:pt>
                <c:pt idx="16">
                  <c:v>0.33029419882395317</c:v>
                </c:pt>
                <c:pt idx="17">
                  <c:v>0.33031328698838502</c:v>
                </c:pt>
                <c:pt idx="18">
                  <c:v>0.3450292275486882</c:v>
                </c:pt>
                <c:pt idx="19">
                  <c:v>0.34879715239041287</c:v>
                </c:pt>
                <c:pt idx="20">
                  <c:v>0.37702042506628802</c:v>
                </c:pt>
                <c:pt idx="21">
                  <c:v>0.37747363927018873</c:v>
                </c:pt>
                <c:pt idx="22">
                  <c:v>0.40309640144889924</c:v>
                </c:pt>
                <c:pt idx="23">
                  <c:v>0.42011703311294524</c:v>
                </c:pt>
                <c:pt idx="24">
                  <c:v>0.43616161190273306</c:v>
                </c:pt>
                <c:pt idx="25">
                  <c:v>0.48549105285504279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FCE-B543-9FDE-C8173DDB25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38859104"/>
        <c:axId val="1364513488"/>
      </c:barChart>
      <c:catAx>
        <c:axId val="1838859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364513488"/>
        <c:crosses val="autoZero"/>
        <c:auto val="1"/>
        <c:lblAlgn val="ctr"/>
        <c:lblOffset val="100"/>
        <c:tickLblSkip val="1"/>
        <c:noMultiLvlLbl val="0"/>
      </c:catAx>
      <c:valAx>
        <c:axId val="1364513488"/>
        <c:scaling>
          <c:orientation val="minMax"/>
        </c:scaling>
        <c:delete val="1"/>
        <c:axPos val="b"/>
        <c:numFmt formatCode="0%" sourceLinked="0"/>
        <c:majorTickMark val="none"/>
        <c:minorTickMark val="none"/>
        <c:tickLblPos val="nextTo"/>
        <c:crossAx val="183885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Ποσοστό αυτοαπασχολουμένων στη συνολική απασχόληση</a:t>
            </a:r>
            <a:r>
              <a:rPr lang="en-US" b="1"/>
              <a:t>, 20</a:t>
            </a:r>
            <a:r>
              <a:rPr lang="el-GR" b="1"/>
              <a:t>19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6700295275590551"/>
          <c:y val="8.7062909102873259E-2"/>
          <c:w val="0.78386811023622049"/>
          <c:h val="0.865143481928059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3CA-2546-81AC-664E232A770F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CA-2546-81AC-664E232A770F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3CA-2546-81AC-664E232A770F}"/>
              </c:ext>
            </c:extLst>
          </c:dPt>
          <c:dPt>
            <c:idx val="2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3CA-2546-81AC-664E232A770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'[Charts.xlsx]Chart data'!$C$695:$C$723</c:f>
              <c:strCache>
                <c:ptCount val="29"/>
                <c:pt idx="0">
                  <c:v>Λουξεμβούργο</c:v>
                </c:pt>
                <c:pt idx="1">
                  <c:v>Δανία</c:v>
                </c:pt>
                <c:pt idx="2">
                  <c:v>Γερμανία</c:v>
                </c:pt>
                <c:pt idx="3">
                  <c:v>Σουηδία</c:v>
                </c:pt>
                <c:pt idx="4">
                  <c:v>Βουλγαρία</c:v>
                </c:pt>
                <c:pt idx="5">
                  <c:v>Ουγγαρία</c:v>
                </c:pt>
                <c:pt idx="6">
                  <c:v>Εσθονία</c:v>
                </c:pt>
                <c:pt idx="7">
                  <c:v>Λετονία</c:v>
                </c:pt>
                <c:pt idx="8">
                  <c:v>Λιθουανία</c:v>
                </c:pt>
                <c:pt idx="9">
                  <c:v>Αυστρία</c:v>
                </c:pt>
                <c:pt idx="10">
                  <c:v>Κροατία</c:v>
                </c:pt>
                <c:pt idx="11">
                  <c:v>Γαλλία</c:v>
                </c:pt>
                <c:pt idx="12">
                  <c:v>Σλοβενία</c:v>
                </c:pt>
                <c:pt idx="13">
                  <c:v>Κύπρος</c:v>
                </c:pt>
                <c:pt idx="14">
                  <c:v>Φιλανδία</c:v>
                </c:pt>
                <c:pt idx="15">
                  <c:v>Βέλγιο</c:v>
                </c:pt>
                <c:pt idx="16">
                  <c:v>Ιρλανδία</c:v>
                </c:pt>
                <c:pt idx="17">
                  <c:v>Ευρωζώνη</c:v>
                </c:pt>
                <c:pt idx="18">
                  <c:v>ΕΕ</c:v>
                </c:pt>
                <c:pt idx="19">
                  <c:v>Σλοβακία</c:v>
                </c:pt>
                <c:pt idx="20">
                  <c:v>Ισπανία</c:v>
                </c:pt>
                <c:pt idx="21">
                  <c:v>Μάλτα</c:v>
                </c:pt>
                <c:pt idx="22">
                  <c:v>Ολλανδία</c:v>
                </c:pt>
                <c:pt idx="23">
                  <c:v>Τσεχία</c:v>
                </c:pt>
                <c:pt idx="24">
                  <c:v>Πορτογαλία</c:v>
                </c:pt>
                <c:pt idx="25">
                  <c:v>Ρουμανία</c:v>
                </c:pt>
                <c:pt idx="26">
                  <c:v>Πολωνία</c:v>
                </c:pt>
                <c:pt idx="27">
                  <c:v>Ιταλία</c:v>
                </c:pt>
                <c:pt idx="28">
                  <c:v>Ελλάδα</c:v>
                </c:pt>
              </c:strCache>
            </c:strRef>
          </c:cat>
          <c:val>
            <c:numRef>
              <c:f>'[Charts.xlsx]Chart data'!$D$695:$D$723</c:f>
              <c:numCache>
                <c:formatCode>0.0%</c:formatCode>
                <c:ptCount val="29"/>
                <c:pt idx="0">
                  <c:v>7.8173642338291244E-2</c:v>
                </c:pt>
                <c:pt idx="1">
                  <c:v>7.9542690342982253E-2</c:v>
                </c:pt>
                <c:pt idx="2">
                  <c:v>9.3261816646499532E-2</c:v>
                </c:pt>
                <c:pt idx="3">
                  <c:v>9.59155039363941E-2</c:v>
                </c:pt>
                <c:pt idx="4">
                  <c:v>0.10206922149021064</c:v>
                </c:pt>
                <c:pt idx="5">
                  <c:v>0.10629197047937768</c:v>
                </c:pt>
                <c:pt idx="6">
                  <c:v>0.10829733353195294</c:v>
                </c:pt>
                <c:pt idx="7">
                  <c:v>0.10967032967032966</c:v>
                </c:pt>
                <c:pt idx="8">
                  <c:v>0.11063551944283226</c:v>
                </c:pt>
                <c:pt idx="9">
                  <c:v>0.11081769960274634</c:v>
                </c:pt>
                <c:pt idx="10">
                  <c:v>0.11140220303661803</c:v>
                </c:pt>
                <c:pt idx="11">
                  <c:v>0.1184059464233147</c:v>
                </c:pt>
                <c:pt idx="12">
                  <c:v>0.12019132912680643</c:v>
                </c:pt>
                <c:pt idx="13">
                  <c:v>0.12845138055222088</c:v>
                </c:pt>
                <c:pt idx="14">
                  <c:v>0.13065169940754601</c:v>
                </c:pt>
                <c:pt idx="15">
                  <c:v>0.13437499999999999</c:v>
                </c:pt>
                <c:pt idx="16">
                  <c:v>0.13903121636167923</c:v>
                </c:pt>
                <c:pt idx="17">
                  <c:v>0.14032825476567792</c:v>
                </c:pt>
                <c:pt idx="18">
                  <c:v>0.14162415299819511</c:v>
                </c:pt>
                <c:pt idx="19">
                  <c:v>0.14963616658925533</c:v>
                </c:pt>
                <c:pt idx="20">
                  <c:v>0.15297305769162711</c:v>
                </c:pt>
                <c:pt idx="21">
                  <c:v>0.15606479652311339</c:v>
                </c:pt>
                <c:pt idx="22">
                  <c:v>0.16251781261132883</c:v>
                </c:pt>
                <c:pt idx="23">
                  <c:v>0.16307442816465839</c:v>
                </c:pt>
                <c:pt idx="24">
                  <c:v>0.16496712869674948</c:v>
                </c:pt>
                <c:pt idx="25">
                  <c:v>0.16760941442116059</c:v>
                </c:pt>
                <c:pt idx="26">
                  <c:v>0.17861720805059259</c:v>
                </c:pt>
                <c:pt idx="27">
                  <c:v>0.21461564475875322</c:v>
                </c:pt>
                <c:pt idx="28">
                  <c:v>0.28742009716185118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CA-2546-81AC-664E232A7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38859104"/>
        <c:axId val="1364513488"/>
      </c:barChart>
      <c:catAx>
        <c:axId val="1838859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364513488"/>
        <c:crosses val="autoZero"/>
        <c:auto val="1"/>
        <c:lblAlgn val="ctr"/>
        <c:lblOffset val="100"/>
        <c:tickLblSkip val="1"/>
        <c:noMultiLvlLbl val="0"/>
      </c:catAx>
      <c:valAx>
        <c:axId val="1364513488"/>
        <c:scaling>
          <c:orientation val="minMax"/>
        </c:scaling>
        <c:delete val="1"/>
        <c:axPos val="b"/>
        <c:numFmt formatCode="0%" sourceLinked="0"/>
        <c:majorTickMark val="none"/>
        <c:minorTickMark val="none"/>
        <c:tickLblPos val="nextTo"/>
        <c:crossAx val="183885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l-GR"/>
              <a:t>Επενδύσεις Μη Χρηματοπιστωτικών Επιχειρήσεων , % του ΑΕΠ</a:t>
            </a:r>
            <a:r>
              <a:rPr lang="en-US"/>
              <a:t>, 2000-2019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590155529087828E-2"/>
          <c:y val="0.11070337684299529"/>
          <c:w val="0.92518362853165781"/>
          <c:h val="0.79159365146470773"/>
        </c:manualLayout>
      </c:layout>
      <c:lineChart>
        <c:grouping val="standard"/>
        <c:varyColors val="0"/>
        <c:ser>
          <c:idx val="0"/>
          <c:order val="0"/>
          <c:tx>
            <c:strRef>
              <c:f>'[corporate investments_inv gap_sav gap.xls]Chart data'!$B$4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cat>
            <c:numRef>
              <c:f>'[corporate investments_inv gap_sav gap.xls]Chart data'!$C$3:$V$3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'[corporate investments_inv gap_sav gap.xls]Chart data'!$C$4:$V$4</c:f>
              <c:numCache>
                <c:formatCode>0.0%</c:formatCode>
                <c:ptCount val="20"/>
                <c:pt idx="0">
                  <c:v>7.8111011638316921E-2</c:v>
                </c:pt>
                <c:pt idx="1">
                  <c:v>8.4070441765696113E-2</c:v>
                </c:pt>
                <c:pt idx="2">
                  <c:v>8.5066266652310527E-2</c:v>
                </c:pt>
                <c:pt idx="3">
                  <c:v>8.9483295314996963E-2</c:v>
                </c:pt>
                <c:pt idx="4">
                  <c:v>6.9916857582086753E-2</c:v>
                </c:pt>
                <c:pt idx="5">
                  <c:v>6.3425286698657865E-2</c:v>
                </c:pt>
                <c:pt idx="6">
                  <c:v>7.2307373121284338E-2</c:v>
                </c:pt>
                <c:pt idx="7">
                  <c:v>8.1346967226570796E-2</c:v>
                </c:pt>
                <c:pt idx="8">
                  <c:v>7.7908049244928723E-2</c:v>
                </c:pt>
                <c:pt idx="9">
                  <c:v>4.445675612185529E-2</c:v>
                </c:pt>
                <c:pt idx="10">
                  <c:v>6.0234993899077743E-2</c:v>
                </c:pt>
                <c:pt idx="11">
                  <c:v>5.5320778886426003E-2</c:v>
                </c:pt>
                <c:pt idx="12">
                  <c:v>4.8686245416542234E-2</c:v>
                </c:pt>
                <c:pt idx="13">
                  <c:v>3.9893874654519712E-2</c:v>
                </c:pt>
                <c:pt idx="14">
                  <c:v>5.0140912869109155E-2</c:v>
                </c:pt>
                <c:pt idx="15">
                  <c:v>4.0534045213090043E-2</c:v>
                </c:pt>
                <c:pt idx="16">
                  <c:v>5.1680596800120576E-2</c:v>
                </c:pt>
                <c:pt idx="17">
                  <c:v>6.7657098973685145E-2</c:v>
                </c:pt>
                <c:pt idx="18">
                  <c:v>7.3378462657866017E-2</c:v>
                </c:pt>
                <c:pt idx="19">
                  <c:v>7.1739310186629962E-2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16-8047-8A79-36296226CFB2}"/>
            </c:ext>
          </c:extLst>
        </c:ser>
        <c:ser>
          <c:idx val="1"/>
          <c:order val="1"/>
          <c:tx>
            <c:strRef>
              <c:f>'[corporate investments_inv gap_sav gap.xls]Chart data'!$B$5</c:f>
              <c:strCache>
                <c:ptCount val="1"/>
                <c:pt idx="0">
                  <c:v>Ευρωζώνη (μ.ο.)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'[corporate investments_inv gap_sav gap.xls]Chart data'!$C$3:$V$3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'[corporate investments_inv gap_sav gap.xls]Chart data'!$C$5:$V$5</c:f>
              <c:numCache>
                <c:formatCode>0.0%</c:formatCode>
                <c:ptCount val="20"/>
                <c:pt idx="0">
                  <c:v>0.1355619177539919</c:v>
                </c:pt>
                <c:pt idx="1">
                  <c:v>0.12906321114260413</c:v>
                </c:pt>
                <c:pt idx="2">
                  <c:v>0.12072907451612762</c:v>
                </c:pt>
                <c:pt idx="3">
                  <c:v>0.11907085588223046</c:v>
                </c:pt>
                <c:pt idx="4">
                  <c:v>0.11961022458884428</c:v>
                </c:pt>
                <c:pt idx="5">
                  <c:v>0.12117980926759279</c:v>
                </c:pt>
                <c:pt idx="6">
                  <c:v>0.12774233897329593</c:v>
                </c:pt>
                <c:pt idx="7">
                  <c:v>0.13475996347411379</c:v>
                </c:pt>
                <c:pt idx="8">
                  <c:v>0.12993616919774997</c:v>
                </c:pt>
                <c:pt idx="9">
                  <c:v>0.10144666934851751</c:v>
                </c:pt>
                <c:pt idx="10">
                  <c:v>0.11184916359220248</c:v>
                </c:pt>
                <c:pt idx="11">
                  <c:v>0.12076183517422182</c:v>
                </c:pt>
                <c:pt idx="12">
                  <c:v>0.11137526212934999</c:v>
                </c:pt>
                <c:pt idx="13">
                  <c:v>0.1114663301041159</c:v>
                </c:pt>
                <c:pt idx="14">
                  <c:v>0.11668422320866641</c:v>
                </c:pt>
                <c:pt idx="15">
                  <c:v>0.12223587636805869</c:v>
                </c:pt>
                <c:pt idx="16">
                  <c:v>0.1252044978601983</c:v>
                </c:pt>
                <c:pt idx="17">
                  <c:v>0.1284040718963097</c:v>
                </c:pt>
                <c:pt idx="18">
                  <c:v>0.12954282043103532</c:v>
                </c:pt>
                <c:pt idx="19">
                  <c:v>0.13378291674749118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16-8047-8A79-36296226CFB2}"/>
            </c:ext>
          </c:extLst>
        </c:ser>
        <c:ser>
          <c:idx val="4"/>
          <c:order val="2"/>
          <c:tx>
            <c:strRef>
              <c:f>'[corporate investments_inv gap_sav gap.xls]GDP'!$W$13</c:f>
              <c:strCache>
                <c:ptCount val="1"/>
                <c:pt idx="0">
                  <c:v>EE28 (μ.ο.)</c:v>
                </c:pt>
              </c:strCache>
            </c:strRef>
          </c:tx>
          <c:spPr>
            <a:ln w="25400">
              <a:solidFill>
                <a:schemeClr val="accent6"/>
              </a:solidFill>
              <a:prstDash val="solid"/>
            </a:ln>
          </c:spPr>
          <c:marker>
            <c:symbol val="circle"/>
            <c:size val="5"/>
            <c:spPr>
              <a:solidFill>
                <a:schemeClr val="accent6"/>
              </a:solidFill>
              <a:ln>
                <a:solidFill>
                  <a:schemeClr val="accent6"/>
                </a:solidFill>
              </a:ln>
            </c:spPr>
          </c:marker>
          <c:cat>
            <c:numRef>
              <c:f>'[corporate investments_inv gap_sav gap.xls]Chart data'!$C$3:$V$3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'[corporate investments_inv gap_sav gap.xls]NFC inv (% of GDP)'!$B$13:$U$13</c:f>
              <c:numCache>
                <c:formatCode>0.0%</c:formatCode>
                <c:ptCount val="20"/>
                <c:pt idx="0">
                  <c:v>0.13402276557633142</c:v>
                </c:pt>
                <c:pt idx="1">
                  <c:v>0.12991124116395528</c:v>
                </c:pt>
                <c:pt idx="2">
                  <c:v>0.12247682625519339</c:v>
                </c:pt>
                <c:pt idx="3">
                  <c:v>0.11943136977744724</c:v>
                </c:pt>
                <c:pt idx="4">
                  <c:v>0.11884831310052904</c:v>
                </c:pt>
                <c:pt idx="5">
                  <c:v>0.12142250221373022</c:v>
                </c:pt>
                <c:pt idx="6">
                  <c:v>0.12753067068373408</c:v>
                </c:pt>
                <c:pt idx="7">
                  <c:v>0.1331222455071569</c:v>
                </c:pt>
                <c:pt idx="8">
                  <c:v>0.12928099437974058</c:v>
                </c:pt>
                <c:pt idx="9">
                  <c:v>0.10135770231046566</c:v>
                </c:pt>
                <c:pt idx="10">
                  <c:v>0.11080751189541523</c:v>
                </c:pt>
                <c:pt idx="11">
                  <c:v>0.11846264786684765</c:v>
                </c:pt>
                <c:pt idx="12">
                  <c:v>0.11153619644470097</c:v>
                </c:pt>
                <c:pt idx="13">
                  <c:v>0.11193776236233605</c:v>
                </c:pt>
                <c:pt idx="14">
                  <c:v>0.11763123112362016</c:v>
                </c:pt>
                <c:pt idx="15">
                  <c:v>0.12221986656996794</c:v>
                </c:pt>
                <c:pt idx="16">
                  <c:v>0.12544057477940329</c:v>
                </c:pt>
                <c:pt idx="17">
                  <c:v>0.12772511098991768</c:v>
                </c:pt>
                <c:pt idx="18">
                  <c:v>0.12872399020588546</c:v>
                </c:pt>
                <c:pt idx="19">
                  <c:v>0.13099714069763679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716-8047-8A79-36296226CF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8836272"/>
        <c:axId val="1"/>
      </c:lineChart>
      <c:catAx>
        <c:axId val="48883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l-GR"/>
          </a:p>
        </c:txPr>
        <c:crossAx val="4888362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2923373295677706"/>
          <c:y val="0.75808613545948267"/>
          <c:w val="0.51953167374268239"/>
          <c:h val="0.14349758167021576"/>
        </c:manualLayout>
      </c:layout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l-G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04D90-A2D6-FA45-B79B-13E133E7B7EE}" type="doc">
      <dgm:prSet loTypeId="urn:microsoft.com/office/officeart/2005/8/layout/StepDownProcess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EE7D76E8-D705-E847-8410-B31123B0A07F}">
      <dgm:prSet phldrT="[Text]"/>
      <dgm:spPr/>
      <dgm:t>
        <a:bodyPr/>
        <a:lstStyle/>
        <a:p>
          <a:r>
            <a:rPr lang="el-GR"/>
            <a:t>Προκαταρκτική έκθεση</a:t>
          </a:r>
          <a:endParaRPr lang="en-GB"/>
        </a:p>
      </dgm:t>
    </dgm:pt>
    <dgm:pt modelId="{82CBDE74-3EA7-F342-8C40-5AA300158BE5}" type="parTrans" cxnId="{6891C2CE-9626-AC4B-AA59-D0A5F3722B68}">
      <dgm:prSet/>
      <dgm:spPr/>
      <dgm:t>
        <a:bodyPr/>
        <a:lstStyle/>
        <a:p>
          <a:endParaRPr lang="en-GB"/>
        </a:p>
      </dgm:t>
    </dgm:pt>
    <dgm:pt modelId="{8367EDA2-0AEF-D344-ADB5-82AC163E1ADC}" type="sibTrans" cxnId="{6891C2CE-9626-AC4B-AA59-D0A5F3722B68}">
      <dgm:prSet/>
      <dgm:spPr/>
      <dgm:t>
        <a:bodyPr/>
        <a:lstStyle/>
        <a:p>
          <a:endParaRPr lang="en-GB"/>
        </a:p>
      </dgm:t>
    </dgm:pt>
    <dgm:pt modelId="{D4EFF114-8CDC-0C47-B642-611FC4C44D2E}">
      <dgm:prSet phldrT="[Text]"/>
      <dgm:spPr/>
      <dgm:t>
        <a:bodyPr/>
        <a:lstStyle/>
        <a:p>
          <a:r>
            <a:rPr lang="el-GR"/>
            <a:t>Ιανουάριος 2020</a:t>
          </a:r>
          <a:endParaRPr lang="en-GB"/>
        </a:p>
      </dgm:t>
    </dgm:pt>
    <dgm:pt modelId="{A4589E08-F2CE-E64D-9645-E002005A74F2}" type="parTrans" cxnId="{7B34E1B4-AE11-2F46-8DEA-85F3DDF5BFB6}">
      <dgm:prSet/>
      <dgm:spPr/>
      <dgm:t>
        <a:bodyPr/>
        <a:lstStyle/>
        <a:p>
          <a:endParaRPr lang="en-GB"/>
        </a:p>
      </dgm:t>
    </dgm:pt>
    <dgm:pt modelId="{0A18B34F-C825-F244-9C00-744DA582ECC1}" type="sibTrans" cxnId="{7B34E1B4-AE11-2F46-8DEA-85F3DDF5BFB6}">
      <dgm:prSet/>
      <dgm:spPr/>
      <dgm:t>
        <a:bodyPr/>
        <a:lstStyle/>
        <a:p>
          <a:endParaRPr lang="en-GB"/>
        </a:p>
      </dgm:t>
    </dgm:pt>
    <dgm:pt modelId="{01D89A96-AD18-F044-838D-48BB5CD938EF}">
      <dgm:prSet phldrT="[Text]"/>
      <dgm:spPr/>
      <dgm:t>
        <a:bodyPr/>
        <a:lstStyle/>
        <a:p>
          <a:r>
            <a:rPr lang="el-GR" b="0" i="0"/>
            <a:t>Ενδιάμεσο σχέδιο</a:t>
          </a:r>
          <a:endParaRPr lang="en-GB"/>
        </a:p>
      </dgm:t>
    </dgm:pt>
    <dgm:pt modelId="{3D90C878-73E5-2A41-8097-9AE56105D896}" type="parTrans" cxnId="{4087252D-EC1B-7440-BC7D-FE501584B43E}">
      <dgm:prSet/>
      <dgm:spPr/>
      <dgm:t>
        <a:bodyPr/>
        <a:lstStyle/>
        <a:p>
          <a:endParaRPr lang="en-GB"/>
        </a:p>
      </dgm:t>
    </dgm:pt>
    <dgm:pt modelId="{491A9DFE-1BEB-9241-8AB9-469EACF2A234}" type="sibTrans" cxnId="{4087252D-EC1B-7440-BC7D-FE501584B43E}">
      <dgm:prSet/>
      <dgm:spPr/>
      <dgm:t>
        <a:bodyPr/>
        <a:lstStyle/>
        <a:p>
          <a:endParaRPr lang="en-GB"/>
        </a:p>
      </dgm:t>
    </dgm:pt>
    <dgm:pt modelId="{69A107AA-4141-F64E-A4F2-5D075E526168}">
      <dgm:prSet phldrT="[Text]"/>
      <dgm:spPr/>
      <dgm:t>
        <a:bodyPr/>
        <a:lstStyle/>
        <a:p>
          <a:r>
            <a:rPr lang="el-GR"/>
            <a:t>Τελικό κείμενο</a:t>
          </a:r>
          <a:endParaRPr lang="en-GB"/>
        </a:p>
      </dgm:t>
    </dgm:pt>
    <dgm:pt modelId="{454629CB-9065-F442-AB0E-5312FF6FE294}" type="parTrans" cxnId="{C05786D5-C2EA-E746-9E1F-88140009A733}">
      <dgm:prSet/>
      <dgm:spPr/>
      <dgm:t>
        <a:bodyPr/>
        <a:lstStyle/>
        <a:p>
          <a:endParaRPr lang="en-GB"/>
        </a:p>
      </dgm:t>
    </dgm:pt>
    <dgm:pt modelId="{AFBF85E1-638F-434E-A088-2862BAE42B12}" type="sibTrans" cxnId="{C05786D5-C2EA-E746-9E1F-88140009A733}">
      <dgm:prSet/>
      <dgm:spPr/>
      <dgm:t>
        <a:bodyPr/>
        <a:lstStyle/>
        <a:p>
          <a:endParaRPr lang="en-GB"/>
        </a:p>
      </dgm:t>
    </dgm:pt>
    <dgm:pt modelId="{9575E079-65C0-064C-87AE-80D573AD0C5C}">
      <dgm:prSet phldrT="[Text]" custT="1"/>
      <dgm:spPr/>
      <dgm:t>
        <a:bodyPr/>
        <a:lstStyle/>
        <a:p>
          <a:r>
            <a:rPr lang="el-GR" sz="1200" kern="1200" dirty="0">
              <a:solidFill>
                <a:srgbClr val="2F2B20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Οκτώβριος </a:t>
          </a:r>
          <a:r>
            <a:rPr lang="el-GR" sz="1200" kern="1200" dirty="0"/>
            <a:t>2020</a:t>
          </a:r>
          <a:endParaRPr lang="en-GB" sz="1200" kern="1200" dirty="0"/>
        </a:p>
      </dgm:t>
    </dgm:pt>
    <dgm:pt modelId="{21481289-E800-1242-A119-DCCBA1F9F1D4}" type="parTrans" cxnId="{D5FEDE0F-24F7-3D4A-A81F-7D6533F4C203}">
      <dgm:prSet/>
      <dgm:spPr/>
      <dgm:t>
        <a:bodyPr/>
        <a:lstStyle/>
        <a:p>
          <a:endParaRPr lang="en-GB"/>
        </a:p>
      </dgm:t>
    </dgm:pt>
    <dgm:pt modelId="{11F5CF7D-712C-1249-BE65-105107B8924B}" type="sibTrans" cxnId="{D5FEDE0F-24F7-3D4A-A81F-7D6533F4C203}">
      <dgm:prSet/>
      <dgm:spPr/>
      <dgm:t>
        <a:bodyPr/>
        <a:lstStyle/>
        <a:p>
          <a:endParaRPr lang="en-GB"/>
        </a:p>
      </dgm:t>
    </dgm:pt>
    <dgm:pt modelId="{1D0650C8-B078-004D-B58C-1FC87A354128}">
      <dgm:prSet phldrT="[Text]"/>
      <dgm:spPr/>
      <dgm:t>
        <a:bodyPr/>
        <a:lstStyle/>
        <a:p>
          <a:r>
            <a:rPr lang="el-GR"/>
            <a:t>Κύριοι άξονες ανάπτυξης</a:t>
          </a:r>
          <a:endParaRPr lang="en-GB"/>
        </a:p>
      </dgm:t>
    </dgm:pt>
    <dgm:pt modelId="{87D72A31-F59C-9E43-99F7-87FF9EE0B002}" type="parTrans" cxnId="{C1D1F44B-E382-4A43-AAE0-C47DBBC229DE}">
      <dgm:prSet/>
      <dgm:spPr/>
      <dgm:t>
        <a:bodyPr/>
        <a:lstStyle/>
        <a:p>
          <a:endParaRPr lang="en-GB"/>
        </a:p>
      </dgm:t>
    </dgm:pt>
    <dgm:pt modelId="{15D6F813-D483-5048-B2D3-C919AB307E71}" type="sibTrans" cxnId="{C1D1F44B-E382-4A43-AAE0-C47DBBC229DE}">
      <dgm:prSet/>
      <dgm:spPr/>
      <dgm:t>
        <a:bodyPr/>
        <a:lstStyle/>
        <a:p>
          <a:endParaRPr lang="en-GB"/>
        </a:p>
      </dgm:t>
    </dgm:pt>
    <dgm:pt modelId="{379AFEFA-BC98-2B4E-B7FA-A659276CA5E6}">
      <dgm:prSet phldrT="[Text]"/>
      <dgm:spPr/>
      <dgm:t>
        <a:bodyPr/>
        <a:lstStyle/>
        <a:p>
          <a:r>
            <a:rPr lang="el-GR"/>
            <a:t>Βασικές αλλαγές και διαφοροποιήσεις</a:t>
          </a:r>
          <a:endParaRPr lang="en-GB"/>
        </a:p>
      </dgm:t>
    </dgm:pt>
    <dgm:pt modelId="{2E9C5EDF-4F07-A148-9CE2-AAAB09776610}" type="parTrans" cxnId="{668EC8BF-46E3-B64D-878F-8021B1931FDD}">
      <dgm:prSet/>
      <dgm:spPr/>
      <dgm:t>
        <a:bodyPr/>
        <a:lstStyle/>
        <a:p>
          <a:endParaRPr lang="en-GB"/>
        </a:p>
      </dgm:t>
    </dgm:pt>
    <dgm:pt modelId="{0D4EAB55-4A27-8547-AF88-A3EB396AFF12}" type="sibTrans" cxnId="{668EC8BF-46E3-B64D-878F-8021B1931FDD}">
      <dgm:prSet/>
      <dgm:spPr/>
      <dgm:t>
        <a:bodyPr/>
        <a:lstStyle/>
        <a:p>
          <a:endParaRPr lang="en-GB"/>
        </a:p>
      </dgm:t>
    </dgm:pt>
    <dgm:pt modelId="{43AE5CF6-B321-A64F-BE42-BB9884F18BAC}">
      <dgm:prSet phldrT="[Text]"/>
      <dgm:spPr/>
      <dgm:t>
        <a:bodyPr/>
        <a:lstStyle/>
        <a:p>
          <a:r>
            <a:rPr lang="el-GR" dirty="0"/>
            <a:t>Άξονες ανάπτυξης</a:t>
          </a:r>
          <a:endParaRPr lang="en-GB" dirty="0"/>
        </a:p>
      </dgm:t>
    </dgm:pt>
    <dgm:pt modelId="{2ED688AC-6E56-D84E-96AD-1C9F74A802A6}" type="parTrans" cxnId="{36BACF20-1E52-0142-A3B4-3C291A148974}">
      <dgm:prSet/>
      <dgm:spPr/>
      <dgm:t>
        <a:bodyPr/>
        <a:lstStyle/>
        <a:p>
          <a:endParaRPr lang="en-GB"/>
        </a:p>
      </dgm:t>
    </dgm:pt>
    <dgm:pt modelId="{8B5BD2F0-956B-8F4D-AC0F-95E606B21BC8}" type="sibTrans" cxnId="{36BACF20-1E52-0142-A3B4-3C291A148974}">
      <dgm:prSet/>
      <dgm:spPr/>
      <dgm:t>
        <a:bodyPr/>
        <a:lstStyle/>
        <a:p>
          <a:endParaRPr lang="en-GB"/>
        </a:p>
      </dgm:t>
    </dgm:pt>
    <dgm:pt modelId="{E9C5DA52-7EBB-8447-8EDE-584F4345E066}">
      <dgm:prSet phldrT="[Text]"/>
      <dgm:spPr/>
      <dgm:t>
        <a:bodyPr/>
        <a:lstStyle/>
        <a:p>
          <a:r>
            <a:rPr lang="el-GR" dirty="0"/>
            <a:t>Ιούλιος 2020</a:t>
          </a:r>
          <a:endParaRPr lang="en-GB" dirty="0"/>
        </a:p>
      </dgm:t>
    </dgm:pt>
    <dgm:pt modelId="{59D9A5E2-7DD5-2242-817B-2783D22773BF}" type="parTrans" cxnId="{A93232D0-87E6-6843-BFF6-1C57F5FD56CF}">
      <dgm:prSet/>
      <dgm:spPr/>
      <dgm:t>
        <a:bodyPr/>
        <a:lstStyle/>
        <a:p>
          <a:endParaRPr lang="en-GB"/>
        </a:p>
      </dgm:t>
    </dgm:pt>
    <dgm:pt modelId="{F32D140D-585B-AB44-A689-92B3EE8ACFF0}" type="sibTrans" cxnId="{A93232D0-87E6-6843-BFF6-1C57F5FD56CF}">
      <dgm:prSet/>
      <dgm:spPr/>
      <dgm:t>
        <a:bodyPr/>
        <a:lstStyle/>
        <a:p>
          <a:endParaRPr lang="en-GB"/>
        </a:p>
      </dgm:t>
    </dgm:pt>
    <dgm:pt modelId="{28AB83DC-EDE7-8F4F-AD0A-61F550CD034E}">
      <dgm:prSet phldrT="[Text]"/>
      <dgm:spPr/>
      <dgm:t>
        <a:bodyPr/>
        <a:lstStyle/>
        <a:p>
          <a:r>
            <a:rPr lang="el-GR" dirty="0"/>
            <a:t>Κεντρικές κατευθύνσεις</a:t>
          </a:r>
          <a:endParaRPr lang="en-GB" dirty="0"/>
        </a:p>
      </dgm:t>
    </dgm:pt>
    <dgm:pt modelId="{A7B006F7-9B1A-E645-9775-7C102551A551}" type="parTrans" cxnId="{B23B12AB-9540-BB46-A5FD-8EDCC3C279E8}">
      <dgm:prSet/>
      <dgm:spPr/>
      <dgm:t>
        <a:bodyPr/>
        <a:lstStyle/>
        <a:p>
          <a:endParaRPr lang="en-GB"/>
        </a:p>
      </dgm:t>
    </dgm:pt>
    <dgm:pt modelId="{5EAD9D4C-B6DF-ED45-B690-D82397B5023E}" type="sibTrans" cxnId="{B23B12AB-9540-BB46-A5FD-8EDCC3C279E8}">
      <dgm:prSet/>
      <dgm:spPr/>
      <dgm:t>
        <a:bodyPr/>
        <a:lstStyle/>
        <a:p>
          <a:endParaRPr lang="en-GB"/>
        </a:p>
      </dgm:t>
    </dgm:pt>
    <dgm:pt modelId="{CFDEFAFA-8904-0A43-A9EC-654D209F9088}" type="pres">
      <dgm:prSet presAssocID="{8BB04D90-A2D6-FA45-B79B-13E133E7B7E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F0832E3-2FD0-474E-93C3-85E03C943A07}" type="pres">
      <dgm:prSet presAssocID="{EE7D76E8-D705-E847-8410-B31123B0A07F}" presName="composite" presStyleCnt="0"/>
      <dgm:spPr/>
    </dgm:pt>
    <dgm:pt modelId="{1C55516A-CE76-0648-88E2-8B07BAF68ABC}" type="pres">
      <dgm:prSet presAssocID="{EE7D76E8-D705-E847-8410-B31123B0A07F}" presName="bentUpArrow1" presStyleLbl="alignImgPlace1" presStyleIdx="0" presStyleCnt="2"/>
      <dgm:spPr/>
    </dgm:pt>
    <dgm:pt modelId="{810E9922-D788-B14C-9D27-D98DFE23FE34}" type="pres">
      <dgm:prSet presAssocID="{EE7D76E8-D705-E847-8410-B31123B0A07F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22A5F-90EF-5749-9A46-DBDAFEDABBBE}" type="pres">
      <dgm:prSet presAssocID="{EE7D76E8-D705-E847-8410-B31123B0A07F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1FED8C-3571-1744-8CF9-03F1E36B703A}" type="pres">
      <dgm:prSet presAssocID="{8367EDA2-0AEF-D344-ADB5-82AC163E1ADC}" presName="sibTrans" presStyleCnt="0"/>
      <dgm:spPr/>
    </dgm:pt>
    <dgm:pt modelId="{76B625BE-3228-AE49-998F-9819C0B5719D}" type="pres">
      <dgm:prSet presAssocID="{01D89A96-AD18-F044-838D-48BB5CD938EF}" presName="composite" presStyleCnt="0"/>
      <dgm:spPr/>
    </dgm:pt>
    <dgm:pt modelId="{A4B923BA-F4CE-AF48-AADD-22A4194F76AC}" type="pres">
      <dgm:prSet presAssocID="{01D89A96-AD18-F044-838D-48BB5CD938EF}" presName="bentUpArrow1" presStyleLbl="alignImgPlace1" presStyleIdx="1" presStyleCnt="2"/>
      <dgm:spPr/>
    </dgm:pt>
    <dgm:pt modelId="{9E93EE70-9478-6E43-AD92-410187F21645}" type="pres">
      <dgm:prSet presAssocID="{01D89A96-AD18-F044-838D-48BB5CD938E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73554-9321-644E-8008-A0E8909E36BB}" type="pres">
      <dgm:prSet presAssocID="{01D89A96-AD18-F044-838D-48BB5CD938EF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E737B-A6E7-F44A-9872-0B6E30C787B3}" type="pres">
      <dgm:prSet presAssocID="{491A9DFE-1BEB-9241-8AB9-469EACF2A234}" presName="sibTrans" presStyleCnt="0"/>
      <dgm:spPr/>
    </dgm:pt>
    <dgm:pt modelId="{90CDF0AA-3CA2-8442-9EA9-D8C27B25CEF9}" type="pres">
      <dgm:prSet presAssocID="{69A107AA-4141-F64E-A4F2-5D075E526168}" presName="composite" presStyleCnt="0"/>
      <dgm:spPr/>
    </dgm:pt>
    <dgm:pt modelId="{F80CE81F-0A7D-2B4F-8C72-2CD87CAAFB97}" type="pres">
      <dgm:prSet presAssocID="{69A107AA-4141-F64E-A4F2-5D075E526168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49D3F0-9B9C-E849-B61B-70B9842B7359}" type="pres">
      <dgm:prSet presAssocID="{69A107AA-4141-F64E-A4F2-5D075E526168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FEDE0F-24F7-3D4A-A81F-7D6533F4C203}" srcId="{69A107AA-4141-F64E-A4F2-5D075E526168}" destId="{9575E079-65C0-064C-87AE-80D573AD0C5C}" srcOrd="0" destOrd="0" parTransId="{21481289-E800-1242-A119-DCCBA1F9F1D4}" sibTransId="{11F5CF7D-712C-1249-BE65-105107B8924B}"/>
    <dgm:cxn modelId="{DAEC1E85-E24C-294F-9B79-79AB414B2D5A}" type="presOf" srcId="{E9C5DA52-7EBB-8447-8EDE-584F4345E066}" destId="{73573554-9321-644E-8008-A0E8909E36BB}" srcOrd="0" destOrd="2" presId="urn:microsoft.com/office/officeart/2005/8/layout/StepDownProcess"/>
    <dgm:cxn modelId="{C05786D5-C2EA-E746-9E1F-88140009A733}" srcId="{8BB04D90-A2D6-FA45-B79B-13E133E7B7EE}" destId="{69A107AA-4141-F64E-A4F2-5D075E526168}" srcOrd="2" destOrd="0" parTransId="{454629CB-9065-F442-AB0E-5312FF6FE294}" sibTransId="{AFBF85E1-638F-434E-A088-2862BAE42B12}"/>
    <dgm:cxn modelId="{70A39A54-7ACA-5E49-8129-A059DD7AE12E}" type="presOf" srcId="{28AB83DC-EDE7-8F4F-AD0A-61F550CD034E}" destId="{73573554-9321-644E-8008-A0E8909E36BB}" srcOrd="0" destOrd="1" presId="urn:microsoft.com/office/officeart/2005/8/layout/StepDownProcess"/>
    <dgm:cxn modelId="{571CDBFE-A310-B443-942F-2110D7E935AF}" type="presOf" srcId="{9575E079-65C0-064C-87AE-80D573AD0C5C}" destId="{FD49D3F0-9B9C-E849-B61B-70B9842B7359}" srcOrd="0" destOrd="0" presId="urn:microsoft.com/office/officeart/2005/8/layout/StepDownProcess"/>
    <dgm:cxn modelId="{D58EF1A8-B468-0A42-A0A4-0D357DCF0612}" type="presOf" srcId="{EE7D76E8-D705-E847-8410-B31123B0A07F}" destId="{810E9922-D788-B14C-9D27-D98DFE23FE34}" srcOrd="0" destOrd="0" presId="urn:microsoft.com/office/officeart/2005/8/layout/StepDownProcess"/>
    <dgm:cxn modelId="{63042300-6F7B-C846-A1C3-7363EDC58055}" type="presOf" srcId="{8BB04D90-A2D6-FA45-B79B-13E133E7B7EE}" destId="{CFDEFAFA-8904-0A43-A9EC-654D209F9088}" srcOrd="0" destOrd="0" presId="urn:microsoft.com/office/officeart/2005/8/layout/StepDownProcess"/>
    <dgm:cxn modelId="{36BACF20-1E52-0142-A3B4-3C291A148974}" srcId="{01D89A96-AD18-F044-838D-48BB5CD938EF}" destId="{43AE5CF6-B321-A64F-BE42-BB9884F18BAC}" srcOrd="0" destOrd="0" parTransId="{2ED688AC-6E56-D84E-96AD-1C9F74A802A6}" sibTransId="{8B5BD2F0-956B-8F4D-AC0F-95E606B21BC8}"/>
    <dgm:cxn modelId="{668EC8BF-46E3-B64D-878F-8021B1931FDD}" srcId="{EE7D76E8-D705-E847-8410-B31123B0A07F}" destId="{379AFEFA-BC98-2B4E-B7FA-A659276CA5E6}" srcOrd="1" destOrd="0" parTransId="{2E9C5EDF-4F07-A148-9CE2-AAAB09776610}" sibTransId="{0D4EAB55-4A27-8547-AF88-A3EB396AFF12}"/>
    <dgm:cxn modelId="{F1D5C2EE-7D14-124C-BF9E-4B083407497E}" type="presOf" srcId="{379AFEFA-BC98-2B4E-B7FA-A659276CA5E6}" destId="{6ED22A5F-90EF-5749-9A46-DBDAFEDABBBE}" srcOrd="0" destOrd="1" presId="urn:microsoft.com/office/officeart/2005/8/layout/StepDownProcess"/>
    <dgm:cxn modelId="{B23B12AB-9540-BB46-A5FD-8EDCC3C279E8}" srcId="{01D89A96-AD18-F044-838D-48BB5CD938EF}" destId="{28AB83DC-EDE7-8F4F-AD0A-61F550CD034E}" srcOrd="1" destOrd="0" parTransId="{A7B006F7-9B1A-E645-9775-7C102551A551}" sibTransId="{5EAD9D4C-B6DF-ED45-B690-D82397B5023E}"/>
    <dgm:cxn modelId="{E7223423-A4AA-544E-862F-6C4F95425F8C}" type="presOf" srcId="{1D0650C8-B078-004D-B58C-1FC87A354128}" destId="{6ED22A5F-90EF-5749-9A46-DBDAFEDABBBE}" srcOrd="0" destOrd="0" presId="urn:microsoft.com/office/officeart/2005/8/layout/StepDownProcess"/>
    <dgm:cxn modelId="{83C7C2C1-7D9B-3F47-B1D3-077FB35542E9}" type="presOf" srcId="{01D89A96-AD18-F044-838D-48BB5CD938EF}" destId="{9E93EE70-9478-6E43-AD92-410187F21645}" srcOrd="0" destOrd="0" presId="urn:microsoft.com/office/officeart/2005/8/layout/StepDownProcess"/>
    <dgm:cxn modelId="{7B34E1B4-AE11-2F46-8DEA-85F3DDF5BFB6}" srcId="{EE7D76E8-D705-E847-8410-B31123B0A07F}" destId="{D4EFF114-8CDC-0C47-B642-611FC4C44D2E}" srcOrd="2" destOrd="0" parTransId="{A4589E08-F2CE-E64D-9645-E002005A74F2}" sibTransId="{0A18B34F-C825-F244-9C00-744DA582ECC1}"/>
    <dgm:cxn modelId="{A93232D0-87E6-6843-BFF6-1C57F5FD56CF}" srcId="{01D89A96-AD18-F044-838D-48BB5CD938EF}" destId="{E9C5DA52-7EBB-8447-8EDE-584F4345E066}" srcOrd="2" destOrd="0" parTransId="{59D9A5E2-7DD5-2242-817B-2783D22773BF}" sibTransId="{F32D140D-585B-AB44-A689-92B3EE8ACFF0}"/>
    <dgm:cxn modelId="{6891C2CE-9626-AC4B-AA59-D0A5F3722B68}" srcId="{8BB04D90-A2D6-FA45-B79B-13E133E7B7EE}" destId="{EE7D76E8-D705-E847-8410-B31123B0A07F}" srcOrd="0" destOrd="0" parTransId="{82CBDE74-3EA7-F342-8C40-5AA300158BE5}" sibTransId="{8367EDA2-0AEF-D344-ADB5-82AC163E1ADC}"/>
    <dgm:cxn modelId="{C1D1F44B-E382-4A43-AAE0-C47DBBC229DE}" srcId="{EE7D76E8-D705-E847-8410-B31123B0A07F}" destId="{1D0650C8-B078-004D-B58C-1FC87A354128}" srcOrd="0" destOrd="0" parTransId="{87D72A31-F59C-9E43-99F7-87FF9EE0B002}" sibTransId="{15D6F813-D483-5048-B2D3-C919AB307E71}"/>
    <dgm:cxn modelId="{D6448397-C468-2846-8C18-B952BD9BE7FF}" type="presOf" srcId="{69A107AA-4141-F64E-A4F2-5D075E526168}" destId="{F80CE81F-0A7D-2B4F-8C72-2CD87CAAFB97}" srcOrd="0" destOrd="0" presId="urn:microsoft.com/office/officeart/2005/8/layout/StepDownProcess"/>
    <dgm:cxn modelId="{479CB9B7-4C6C-2B45-AE07-2A57CC19A47E}" type="presOf" srcId="{43AE5CF6-B321-A64F-BE42-BB9884F18BAC}" destId="{73573554-9321-644E-8008-A0E8909E36BB}" srcOrd="0" destOrd="0" presId="urn:microsoft.com/office/officeart/2005/8/layout/StepDownProcess"/>
    <dgm:cxn modelId="{129B9D5F-4A25-9349-8FED-0F0FC749822A}" type="presOf" srcId="{D4EFF114-8CDC-0C47-B642-611FC4C44D2E}" destId="{6ED22A5F-90EF-5749-9A46-DBDAFEDABBBE}" srcOrd="0" destOrd="2" presId="urn:microsoft.com/office/officeart/2005/8/layout/StepDownProcess"/>
    <dgm:cxn modelId="{4087252D-EC1B-7440-BC7D-FE501584B43E}" srcId="{8BB04D90-A2D6-FA45-B79B-13E133E7B7EE}" destId="{01D89A96-AD18-F044-838D-48BB5CD938EF}" srcOrd="1" destOrd="0" parTransId="{3D90C878-73E5-2A41-8097-9AE56105D896}" sibTransId="{491A9DFE-1BEB-9241-8AB9-469EACF2A234}"/>
    <dgm:cxn modelId="{862E6C76-5B4C-F847-BF8E-E22F2A8D4780}" type="presParOf" srcId="{CFDEFAFA-8904-0A43-A9EC-654D209F9088}" destId="{9F0832E3-2FD0-474E-93C3-85E03C943A07}" srcOrd="0" destOrd="0" presId="urn:microsoft.com/office/officeart/2005/8/layout/StepDownProcess"/>
    <dgm:cxn modelId="{ED29A600-C43A-C74C-A976-751C2E61B82C}" type="presParOf" srcId="{9F0832E3-2FD0-474E-93C3-85E03C943A07}" destId="{1C55516A-CE76-0648-88E2-8B07BAF68ABC}" srcOrd="0" destOrd="0" presId="urn:microsoft.com/office/officeart/2005/8/layout/StepDownProcess"/>
    <dgm:cxn modelId="{135DFC0B-3162-FC49-AC5F-5EDEF5523545}" type="presParOf" srcId="{9F0832E3-2FD0-474E-93C3-85E03C943A07}" destId="{810E9922-D788-B14C-9D27-D98DFE23FE34}" srcOrd="1" destOrd="0" presId="urn:microsoft.com/office/officeart/2005/8/layout/StepDownProcess"/>
    <dgm:cxn modelId="{3C8CFEB1-BC00-6941-856E-4CA748A65A88}" type="presParOf" srcId="{9F0832E3-2FD0-474E-93C3-85E03C943A07}" destId="{6ED22A5F-90EF-5749-9A46-DBDAFEDABBBE}" srcOrd="2" destOrd="0" presId="urn:microsoft.com/office/officeart/2005/8/layout/StepDownProcess"/>
    <dgm:cxn modelId="{A9F53477-3F87-2C47-B889-D29C4B7177E1}" type="presParOf" srcId="{CFDEFAFA-8904-0A43-A9EC-654D209F9088}" destId="{871FED8C-3571-1744-8CF9-03F1E36B703A}" srcOrd="1" destOrd="0" presId="urn:microsoft.com/office/officeart/2005/8/layout/StepDownProcess"/>
    <dgm:cxn modelId="{2504EE3B-EB0B-3242-99F9-29DD85702321}" type="presParOf" srcId="{CFDEFAFA-8904-0A43-A9EC-654D209F9088}" destId="{76B625BE-3228-AE49-998F-9819C0B5719D}" srcOrd="2" destOrd="0" presId="urn:microsoft.com/office/officeart/2005/8/layout/StepDownProcess"/>
    <dgm:cxn modelId="{70525C39-E0A7-EC4D-95FA-6D3BFEC18416}" type="presParOf" srcId="{76B625BE-3228-AE49-998F-9819C0B5719D}" destId="{A4B923BA-F4CE-AF48-AADD-22A4194F76AC}" srcOrd="0" destOrd="0" presId="urn:microsoft.com/office/officeart/2005/8/layout/StepDownProcess"/>
    <dgm:cxn modelId="{0C63F4E8-C966-544C-8CD2-4B7CEEDE0886}" type="presParOf" srcId="{76B625BE-3228-AE49-998F-9819C0B5719D}" destId="{9E93EE70-9478-6E43-AD92-410187F21645}" srcOrd="1" destOrd="0" presId="urn:microsoft.com/office/officeart/2005/8/layout/StepDownProcess"/>
    <dgm:cxn modelId="{FE7D9A7B-0121-EC48-974E-413E93BC608F}" type="presParOf" srcId="{76B625BE-3228-AE49-998F-9819C0B5719D}" destId="{73573554-9321-644E-8008-A0E8909E36BB}" srcOrd="2" destOrd="0" presId="urn:microsoft.com/office/officeart/2005/8/layout/StepDownProcess"/>
    <dgm:cxn modelId="{5999716D-47C5-2D47-B696-BAFFD41CAE67}" type="presParOf" srcId="{CFDEFAFA-8904-0A43-A9EC-654D209F9088}" destId="{267E737B-A6E7-F44A-9872-0B6E30C787B3}" srcOrd="3" destOrd="0" presId="urn:microsoft.com/office/officeart/2005/8/layout/StepDownProcess"/>
    <dgm:cxn modelId="{591E5D5B-11D3-5D4C-8308-40B7EA83D9C8}" type="presParOf" srcId="{CFDEFAFA-8904-0A43-A9EC-654D209F9088}" destId="{90CDF0AA-3CA2-8442-9EA9-D8C27B25CEF9}" srcOrd="4" destOrd="0" presId="urn:microsoft.com/office/officeart/2005/8/layout/StepDownProcess"/>
    <dgm:cxn modelId="{01B04B84-DD68-A34A-BB00-8B0123C8D160}" type="presParOf" srcId="{90CDF0AA-3CA2-8442-9EA9-D8C27B25CEF9}" destId="{F80CE81F-0A7D-2B4F-8C72-2CD87CAAFB97}" srcOrd="0" destOrd="0" presId="urn:microsoft.com/office/officeart/2005/8/layout/StepDownProcess"/>
    <dgm:cxn modelId="{886B9E6F-BF5B-8643-9F0B-C87C0A7BB017}" type="presParOf" srcId="{90CDF0AA-3CA2-8442-9EA9-D8C27B25CEF9}" destId="{FD49D3F0-9B9C-E849-B61B-70B9842B735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DA63766-7B4E-434C-8DEE-17874EB4452A}">
      <dgm:prSet/>
      <dgm:spPr/>
      <dgm:t>
        <a:bodyPr/>
        <a:lstStyle/>
        <a:p>
          <a:r>
            <a:rPr lang="el-GR" dirty="0"/>
            <a:t>11</a:t>
          </a:r>
          <a:r>
            <a:rPr lang="en-US" dirty="0"/>
            <a:t>. </a:t>
          </a:r>
          <a:r>
            <a:rPr lang="el-GR" dirty="0"/>
            <a:t>Υποδομές</a:t>
          </a:r>
          <a:r>
            <a:rPr lang="en-US" dirty="0"/>
            <a:t>: </a:t>
          </a:r>
          <a:r>
            <a:rPr lang="el-GR" dirty="0"/>
            <a:t>Δημόσιες επενδύσεις και κινητοποίηση ιδιωτικών </a:t>
          </a:r>
          <a:endParaRPr lang="en-GR" dirty="0"/>
        </a:p>
      </dgm:t>
    </dgm:pt>
    <dgm:pt modelId="{7BC82A49-4965-A944-A8D2-D0E8A974B6FB}" type="parTrans" cxnId="{2C9B9B64-1F01-C54C-878C-D19C8942DA53}">
      <dgm:prSet/>
      <dgm:spPr/>
      <dgm:t>
        <a:bodyPr/>
        <a:lstStyle/>
        <a:p>
          <a:endParaRPr lang="en-GB"/>
        </a:p>
      </dgm:t>
    </dgm:pt>
    <dgm:pt modelId="{F1533F31-C13F-9445-9B3E-79105C049ECF}" type="sibTrans" cxnId="{2C9B9B64-1F01-C54C-878C-D19C8942DA53}">
      <dgm:prSet/>
      <dgm:spPr/>
      <dgm:t>
        <a:bodyPr/>
        <a:lstStyle/>
        <a:p>
          <a:endParaRPr lang="en-GB"/>
        </a:p>
      </dgm:t>
    </dgm:pt>
    <dgm:pt modelId="{89672BB8-7E5C-294D-9AA5-9D9ECB317AD8}">
      <dgm:prSet/>
      <dgm:spPr/>
      <dgm:t>
        <a:bodyPr/>
        <a:lstStyle/>
        <a:p>
          <a:r>
            <a:rPr lang="el-GR" dirty="0"/>
            <a:t>Ψηφιακές τεχνολογίες και συστήματα</a:t>
          </a:r>
          <a:endParaRPr lang="en-GR" dirty="0"/>
        </a:p>
      </dgm:t>
    </dgm:pt>
    <dgm:pt modelId="{7FF62758-5F79-0D4C-AEAA-5CBEA5D9702D}" type="parTrans" cxnId="{B165C637-A694-B548-B745-20D1F7D48838}">
      <dgm:prSet/>
      <dgm:spPr/>
      <dgm:t>
        <a:bodyPr/>
        <a:lstStyle/>
        <a:p>
          <a:endParaRPr lang="en-GB"/>
        </a:p>
      </dgm:t>
    </dgm:pt>
    <dgm:pt modelId="{91636910-1E97-A643-8ACB-55D922319CDF}" type="sibTrans" cxnId="{B165C637-A694-B548-B745-20D1F7D48838}">
      <dgm:prSet/>
      <dgm:spPr/>
      <dgm:t>
        <a:bodyPr/>
        <a:lstStyle/>
        <a:p>
          <a:endParaRPr lang="en-GB"/>
        </a:p>
      </dgm:t>
    </dgm:pt>
    <dgm:pt modelId="{E8467CC7-31DA-B442-994E-1A26AB6B1169}">
      <dgm:prSet/>
      <dgm:spPr/>
      <dgm:t>
        <a:bodyPr/>
        <a:lstStyle/>
        <a:p>
          <a:r>
            <a:rPr lang="el-GR" dirty="0"/>
            <a:t>Πράσινη ανάπτυξη και περιβαλλοντική αναβάθμιση, διαχείριση αποβλήτων</a:t>
          </a:r>
          <a:endParaRPr lang="en-GR" dirty="0"/>
        </a:p>
      </dgm:t>
    </dgm:pt>
    <dgm:pt modelId="{67175E88-B20A-7C4A-8B39-9C850B223BA8}" type="parTrans" cxnId="{69B0FB37-2FE8-8E41-9ADC-5030DDF06D2F}">
      <dgm:prSet/>
      <dgm:spPr/>
      <dgm:t>
        <a:bodyPr/>
        <a:lstStyle/>
        <a:p>
          <a:endParaRPr lang="en-GB"/>
        </a:p>
      </dgm:t>
    </dgm:pt>
    <dgm:pt modelId="{92F76E1B-A31C-2141-8C00-852585D2C3DB}" type="sibTrans" cxnId="{69B0FB37-2FE8-8E41-9ADC-5030DDF06D2F}">
      <dgm:prSet/>
      <dgm:spPr/>
      <dgm:t>
        <a:bodyPr/>
        <a:lstStyle/>
        <a:p>
          <a:endParaRPr lang="en-GB"/>
        </a:p>
      </dgm:t>
    </dgm:pt>
    <dgm:pt modelId="{B16D1C42-BA98-514F-A27D-DCA772D437B7}">
      <dgm:prSet/>
      <dgm:spPr/>
      <dgm:t>
        <a:bodyPr/>
        <a:lstStyle/>
        <a:p>
          <a:r>
            <a:rPr lang="el-GR" dirty="0"/>
            <a:t>Μεταφορές</a:t>
          </a:r>
          <a:endParaRPr lang="en-GR" dirty="0"/>
        </a:p>
      </dgm:t>
    </dgm:pt>
    <dgm:pt modelId="{3D80CCF3-5E44-F74A-97AD-9C4A0F791710}" type="parTrans" cxnId="{B05ABB9F-70FD-4E45-8885-48D54821B74F}">
      <dgm:prSet/>
      <dgm:spPr/>
      <dgm:t>
        <a:bodyPr/>
        <a:lstStyle/>
        <a:p>
          <a:endParaRPr lang="en-GB"/>
        </a:p>
      </dgm:t>
    </dgm:pt>
    <dgm:pt modelId="{6DDE4750-32C1-014B-891F-87F9CF024B67}" type="sibTrans" cxnId="{B05ABB9F-70FD-4E45-8885-48D54821B74F}">
      <dgm:prSet/>
      <dgm:spPr/>
      <dgm:t>
        <a:bodyPr/>
        <a:lstStyle/>
        <a:p>
          <a:endParaRPr lang="en-GB"/>
        </a:p>
      </dgm:t>
    </dgm:pt>
    <dgm:pt modelId="{B7D4F40B-0687-0944-9B02-9933AFEBAD13}">
      <dgm:prSet/>
      <dgm:spPr/>
      <dgm:t>
        <a:bodyPr/>
        <a:lstStyle/>
        <a:p>
          <a:r>
            <a:rPr lang="el-GR" dirty="0"/>
            <a:t>Αναβάθμιση υποδομών για τον εισερχόμενο τουρισμό</a:t>
          </a:r>
          <a:endParaRPr lang="en-GB"/>
        </a:p>
      </dgm:t>
    </dgm:pt>
    <dgm:pt modelId="{75F622CA-FFFF-E94C-9B33-80D62A801DF7}" type="parTrans" cxnId="{B7D6F582-4C17-A04E-9A3A-352FEA0CF6DB}">
      <dgm:prSet/>
      <dgm:spPr/>
      <dgm:t>
        <a:bodyPr/>
        <a:lstStyle/>
        <a:p>
          <a:endParaRPr lang="en-GB"/>
        </a:p>
      </dgm:t>
    </dgm:pt>
    <dgm:pt modelId="{E4092964-71F9-5F4D-A62C-0EFB5407855F}" type="sibTrans" cxnId="{B7D6F582-4C17-A04E-9A3A-352FEA0CF6DB}">
      <dgm:prSet/>
      <dgm:spPr/>
      <dgm:t>
        <a:bodyPr/>
        <a:lstStyle/>
        <a:p>
          <a:endParaRPr lang="en-GB"/>
        </a:p>
      </dgm:t>
    </dgm:pt>
    <dgm:pt modelId="{3461F228-9EF4-924B-95A4-0173E164B589}">
      <dgm:prSet/>
      <dgm:spPr/>
      <dgm:t>
        <a:bodyPr/>
        <a:lstStyle/>
        <a:p>
          <a:pPr>
            <a:buFont typeface="+mj-lt"/>
            <a:buNone/>
          </a:pPr>
          <a:r>
            <a:rPr lang="el-GR" dirty="0"/>
            <a:t>10. Πράσινη ανάπτυξη</a:t>
          </a:r>
          <a:endParaRPr lang="en-GR" dirty="0"/>
        </a:p>
      </dgm:t>
    </dgm:pt>
    <dgm:pt modelId="{13964696-8083-AF44-8352-D32F37F96D9E}" type="sibTrans" cxnId="{ADC2F3DE-B460-FC4E-A52D-470175515E26}">
      <dgm:prSet/>
      <dgm:spPr/>
      <dgm:t>
        <a:bodyPr/>
        <a:lstStyle/>
        <a:p>
          <a:endParaRPr lang="en-GB"/>
        </a:p>
      </dgm:t>
    </dgm:pt>
    <dgm:pt modelId="{3A6F6BFA-9D68-F740-BA23-231B262A58E6}" type="parTrans" cxnId="{ADC2F3DE-B460-FC4E-A52D-470175515E26}">
      <dgm:prSet/>
      <dgm:spPr/>
      <dgm:t>
        <a:bodyPr/>
        <a:lstStyle/>
        <a:p>
          <a:endParaRPr lang="en-GB"/>
        </a:p>
      </dgm:t>
    </dgm:pt>
    <dgm:pt modelId="{DC524C8B-FDE7-F447-BDB1-A6069C69E05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Ενεργειακή αναβάθμιση κτιρίων</a:t>
          </a:r>
          <a:endParaRPr lang="en-GR" dirty="0"/>
        </a:p>
      </dgm:t>
    </dgm:pt>
    <dgm:pt modelId="{F251864C-2F10-5849-8A84-3D0B12357257}" type="sibTrans" cxnId="{4E1263CA-C034-EE4B-8ACC-C50B149E8242}">
      <dgm:prSet/>
      <dgm:spPr/>
      <dgm:t>
        <a:bodyPr/>
        <a:lstStyle/>
        <a:p>
          <a:endParaRPr lang="en-GB"/>
        </a:p>
      </dgm:t>
    </dgm:pt>
    <dgm:pt modelId="{A18BCDC3-2423-7341-9399-C9E0B42688D4}" type="parTrans" cxnId="{4E1263CA-C034-EE4B-8ACC-C50B149E8242}">
      <dgm:prSet/>
      <dgm:spPr/>
      <dgm:t>
        <a:bodyPr/>
        <a:lstStyle/>
        <a:p>
          <a:endParaRPr lang="en-GB"/>
        </a:p>
      </dgm:t>
    </dgm:pt>
    <dgm:pt modelId="{2DA6FC75-8BBB-4F4C-8E10-ECBF37B571B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Υποστήριξη εμβληματικών δράσεων πράσινης ανάπτυξης</a:t>
          </a:r>
          <a:endParaRPr lang="en-GR" dirty="0"/>
        </a:p>
      </dgm:t>
    </dgm:pt>
    <dgm:pt modelId="{77DC8C56-D777-554F-9E5E-738AEB4D6F4D}" type="sibTrans" cxnId="{DD6D8200-73DE-BE4C-853E-D30CB99C8141}">
      <dgm:prSet/>
      <dgm:spPr/>
      <dgm:t>
        <a:bodyPr/>
        <a:lstStyle/>
        <a:p>
          <a:endParaRPr lang="en-GB"/>
        </a:p>
      </dgm:t>
    </dgm:pt>
    <dgm:pt modelId="{AF566910-B5F7-3D40-A70A-B32F4AE22812}" type="parTrans" cxnId="{DD6D8200-73DE-BE4C-853E-D30CB99C8141}">
      <dgm:prSet/>
      <dgm:spPr/>
      <dgm:t>
        <a:bodyPr/>
        <a:lstStyle/>
        <a:p>
          <a:endParaRPr lang="en-GB"/>
        </a:p>
      </dgm:t>
    </dgm:pt>
    <dgm:pt modelId="{1101D049-4FBD-0C4A-9329-7A711B444D6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Στροφή σε ανανεώσιμες πηγές ενέργειας</a:t>
          </a:r>
          <a:endParaRPr lang="en-GR" dirty="0"/>
        </a:p>
      </dgm:t>
    </dgm:pt>
    <dgm:pt modelId="{A4244901-E4D0-7548-8916-B4BD7759477C}" type="sibTrans" cxnId="{58EE3EDC-84D0-0440-A627-F205F9BC4CFC}">
      <dgm:prSet/>
      <dgm:spPr/>
      <dgm:t>
        <a:bodyPr/>
        <a:lstStyle/>
        <a:p>
          <a:endParaRPr lang="en-GB"/>
        </a:p>
      </dgm:t>
    </dgm:pt>
    <dgm:pt modelId="{42361040-0746-784D-B817-AA79749DD7B5}" type="parTrans" cxnId="{58EE3EDC-84D0-0440-A627-F205F9BC4CFC}">
      <dgm:prSet/>
      <dgm:spPr/>
      <dgm:t>
        <a:bodyPr/>
        <a:lstStyle/>
        <a:p>
          <a:endParaRPr lang="en-GB"/>
        </a:p>
      </dgm:t>
    </dgm:pt>
    <dgm:pt modelId="{CE85217A-BCD7-A14F-9E1B-DC3ECDE491D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Άμβλυνση κόστους μετάβασης κατά τη διαδικασία </a:t>
          </a:r>
          <a:r>
            <a:rPr lang="el-GR" dirty="0" err="1"/>
            <a:t>απολιγνιτοποίησης</a:t>
          </a:r>
          <a:endParaRPr lang="en-GR" dirty="0"/>
        </a:p>
      </dgm:t>
    </dgm:pt>
    <dgm:pt modelId="{CC885A2E-3043-2D4D-989E-70E7062BFD35}" type="sibTrans" cxnId="{587C5B89-B262-AF4F-A6BB-CA5EB91524CF}">
      <dgm:prSet/>
      <dgm:spPr/>
      <dgm:t>
        <a:bodyPr/>
        <a:lstStyle/>
        <a:p>
          <a:endParaRPr lang="en-GB"/>
        </a:p>
      </dgm:t>
    </dgm:pt>
    <dgm:pt modelId="{8289C217-83B5-4542-A8FE-C9F822BC4EC8}" type="parTrans" cxnId="{587C5B89-B262-AF4F-A6BB-CA5EB91524CF}">
      <dgm:prSet/>
      <dgm:spPr/>
      <dgm:t>
        <a:bodyPr/>
        <a:lstStyle/>
        <a:p>
          <a:endParaRPr lang="en-GB"/>
        </a:p>
      </dgm:t>
    </dgm:pt>
    <dgm:pt modelId="{911EE4E0-B5CB-C541-ABFA-6C2787E3EC3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συστημάτων κυκλικής οικονομίας</a:t>
          </a:r>
          <a:endParaRPr lang="en-GR" dirty="0"/>
        </a:p>
      </dgm:t>
    </dgm:pt>
    <dgm:pt modelId="{ACA65044-AB09-3641-A42A-09F9B27FECE1}" type="sibTrans" cxnId="{22079870-28EA-4B43-9A32-45EBF834E172}">
      <dgm:prSet/>
      <dgm:spPr/>
      <dgm:t>
        <a:bodyPr/>
        <a:lstStyle/>
        <a:p>
          <a:endParaRPr lang="en-GB"/>
        </a:p>
      </dgm:t>
    </dgm:pt>
    <dgm:pt modelId="{35BA5736-8595-EC47-994D-0DF15620FD50}" type="parTrans" cxnId="{22079870-28EA-4B43-9A32-45EBF834E172}">
      <dgm:prSet/>
      <dgm:spPr/>
      <dgm:t>
        <a:bodyPr/>
        <a:lstStyle/>
        <a:p>
          <a:endParaRPr lang="en-GB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51D6E0-F14B-CF47-88C8-4A545230503F}" type="pres">
      <dgm:prSet presAssocID="{3461F228-9EF4-924B-95A4-0173E164B589}" presName="parentLin" presStyleCnt="0"/>
      <dgm:spPr/>
    </dgm:pt>
    <dgm:pt modelId="{D709C639-D341-AA47-B06C-104FACF6CA82}" type="pres">
      <dgm:prSet presAssocID="{3461F228-9EF4-924B-95A4-0173E164B589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255BB1D-4006-594C-83DB-AEC4142D3234}" type="pres">
      <dgm:prSet presAssocID="{3461F228-9EF4-924B-95A4-0173E164B58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882FBD-C401-6046-BA70-B44061729854}" type="pres">
      <dgm:prSet presAssocID="{3461F228-9EF4-924B-95A4-0173E164B589}" presName="negativeSpace" presStyleCnt="0"/>
      <dgm:spPr/>
    </dgm:pt>
    <dgm:pt modelId="{71D68657-DD20-4C46-9B09-53E1B8D08D04}" type="pres">
      <dgm:prSet presAssocID="{3461F228-9EF4-924B-95A4-0173E164B589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CA1E2-84E6-E544-BDE5-F712CFC30B06}" type="pres">
      <dgm:prSet presAssocID="{13964696-8083-AF44-8352-D32F37F96D9E}" presName="spaceBetweenRectangles" presStyleCnt="0"/>
      <dgm:spPr/>
    </dgm:pt>
    <dgm:pt modelId="{60FFA386-628F-9B4F-B7FA-D99D2AB9DD12}" type="pres">
      <dgm:prSet presAssocID="{7DA63766-7B4E-434C-8DEE-17874EB4452A}" presName="parentLin" presStyleCnt="0"/>
      <dgm:spPr/>
    </dgm:pt>
    <dgm:pt modelId="{35A3CB4D-FC87-D841-A2D5-295D2DDDF1D2}" type="pres">
      <dgm:prSet presAssocID="{7DA63766-7B4E-434C-8DEE-17874EB4452A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65A60D2-1C0D-B642-94FE-3015BA2BC62D}" type="pres">
      <dgm:prSet presAssocID="{7DA63766-7B4E-434C-8DEE-17874EB4452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62E458-121C-EA42-B15E-FAA2268329BC}" type="pres">
      <dgm:prSet presAssocID="{7DA63766-7B4E-434C-8DEE-17874EB4452A}" presName="negativeSpace" presStyleCnt="0"/>
      <dgm:spPr/>
    </dgm:pt>
    <dgm:pt modelId="{71507D24-61A4-924E-B53C-5D5464701C1F}" type="pres">
      <dgm:prSet presAssocID="{7DA63766-7B4E-434C-8DEE-17874EB4452A}" presName="childText" presStyleLbl="conFgAcc1" presStyleIdx="1" presStyleCnt="2" custLinFactNeighborY="49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3B4DAB-D842-8C4F-9AFC-19E344DD797E}" type="presOf" srcId="{CE85217A-BCD7-A14F-9E1B-DC3ECDE491DE}" destId="{71D68657-DD20-4C46-9B09-53E1B8D08D04}" srcOrd="0" destOrd="3" presId="urn:microsoft.com/office/officeart/2005/8/layout/list1"/>
    <dgm:cxn modelId="{58EE3EDC-84D0-0440-A627-F205F9BC4CFC}" srcId="{3461F228-9EF4-924B-95A4-0173E164B589}" destId="{1101D049-4FBD-0C4A-9329-7A711B444D65}" srcOrd="2" destOrd="0" parTransId="{42361040-0746-784D-B817-AA79749DD7B5}" sibTransId="{A4244901-E4D0-7548-8916-B4BD7759477C}"/>
    <dgm:cxn modelId="{84A16ECB-D125-5B4F-8DA4-B62CB5B1E7AA}" type="presOf" srcId="{B16D1C42-BA98-514F-A27D-DCA772D437B7}" destId="{71507D24-61A4-924E-B53C-5D5464701C1F}" srcOrd="0" destOrd="2" presId="urn:microsoft.com/office/officeart/2005/8/layout/list1"/>
    <dgm:cxn modelId="{F58002CE-7390-1A4D-BE6C-B733AEB83713}" type="presOf" srcId="{B7D4F40B-0687-0944-9B02-9933AFEBAD13}" destId="{71507D24-61A4-924E-B53C-5D5464701C1F}" srcOrd="0" destOrd="3" presId="urn:microsoft.com/office/officeart/2005/8/layout/list1"/>
    <dgm:cxn modelId="{587C5B89-B262-AF4F-A6BB-CA5EB91524CF}" srcId="{3461F228-9EF4-924B-95A4-0173E164B589}" destId="{CE85217A-BCD7-A14F-9E1B-DC3ECDE491DE}" srcOrd="3" destOrd="0" parTransId="{8289C217-83B5-4542-A8FE-C9F822BC4EC8}" sibTransId="{CC885A2E-3043-2D4D-989E-70E7062BFD35}"/>
    <dgm:cxn modelId="{DA980F36-4A81-A54C-93F2-CE85B6442A44}" type="presOf" srcId="{E8467CC7-31DA-B442-994E-1A26AB6B1169}" destId="{71507D24-61A4-924E-B53C-5D5464701C1F}" srcOrd="0" destOrd="1" presId="urn:microsoft.com/office/officeart/2005/8/layout/list1"/>
    <dgm:cxn modelId="{4E1263CA-C034-EE4B-8ACC-C50B149E8242}" srcId="{3461F228-9EF4-924B-95A4-0173E164B589}" destId="{DC524C8B-FDE7-F447-BDB1-A6069C69E055}" srcOrd="0" destOrd="0" parTransId="{A18BCDC3-2423-7341-9399-C9E0B42688D4}" sibTransId="{F251864C-2F10-5849-8A84-3D0B12357257}"/>
    <dgm:cxn modelId="{99ADE0D9-7968-204B-8AF5-596D2DB4CBBA}" type="presOf" srcId="{F48BC274-19F4-E943-AA25-079BBB24F5F7}" destId="{1D082B1D-DA29-7946-A49B-3556CEFA606D}" srcOrd="0" destOrd="0" presId="urn:microsoft.com/office/officeart/2005/8/layout/list1"/>
    <dgm:cxn modelId="{998B4F96-5D22-304B-A2C5-E6CE0258BC3E}" type="presOf" srcId="{3461F228-9EF4-924B-95A4-0173E164B589}" destId="{9255BB1D-4006-594C-83DB-AEC4142D3234}" srcOrd="1" destOrd="0" presId="urn:microsoft.com/office/officeart/2005/8/layout/list1"/>
    <dgm:cxn modelId="{8CA12AE5-CCFD-8445-9776-476F8D118774}" type="presOf" srcId="{7DA63766-7B4E-434C-8DEE-17874EB4452A}" destId="{C65A60D2-1C0D-B642-94FE-3015BA2BC62D}" srcOrd="1" destOrd="0" presId="urn:microsoft.com/office/officeart/2005/8/layout/list1"/>
    <dgm:cxn modelId="{2C9B9B64-1F01-C54C-878C-D19C8942DA53}" srcId="{F48BC274-19F4-E943-AA25-079BBB24F5F7}" destId="{7DA63766-7B4E-434C-8DEE-17874EB4452A}" srcOrd="1" destOrd="0" parTransId="{7BC82A49-4965-A944-A8D2-D0E8A974B6FB}" sibTransId="{F1533F31-C13F-9445-9B3E-79105C049ECF}"/>
    <dgm:cxn modelId="{EDF7CB29-CE59-CC48-A276-A0CC725BBD47}" type="presOf" srcId="{1101D049-4FBD-0C4A-9329-7A711B444D65}" destId="{71D68657-DD20-4C46-9B09-53E1B8D08D04}" srcOrd="0" destOrd="2" presId="urn:microsoft.com/office/officeart/2005/8/layout/list1"/>
    <dgm:cxn modelId="{05BFDD25-4623-AF4F-BD20-A9252395E5DD}" type="presOf" srcId="{DC524C8B-FDE7-F447-BDB1-A6069C69E055}" destId="{71D68657-DD20-4C46-9B09-53E1B8D08D04}" srcOrd="0" destOrd="0" presId="urn:microsoft.com/office/officeart/2005/8/layout/list1"/>
    <dgm:cxn modelId="{5C7FCE8F-2EE1-F447-A28F-BEBC5DA96330}" type="presOf" srcId="{2DA6FC75-8BBB-4F4C-8E10-ECBF37B571B4}" destId="{71D68657-DD20-4C46-9B09-53E1B8D08D04}" srcOrd="0" destOrd="1" presId="urn:microsoft.com/office/officeart/2005/8/layout/list1"/>
    <dgm:cxn modelId="{69B0FB37-2FE8-8E41-9ADC-5030DDF06D2F}" srcId="{7DA63766-7B4E-434C-8DEE-17874EB4452A}" destId="{E8467CC7-31DA-B442-994E-1A26AB6B1169}" srcOrd="1" destOrd="0" parTransId="{67175E88-B20A-7C4A-8B39-9C850B223BA8}" sibTransId="{92F76E1B-A31C-2141-8C00-852585D2C3DB}"/>
    <dgm:cxn modelId="{B7D6F582-4C17-A04E-9A3A-352FEA0CF6DB}" srcId="{7DA63766-7B4E-434C-8DEE-17874EB4452A}" destId="{B7D4F40B-0687-0944-9B02-9933AFEBAD13}" srcOrd="3" destOrd="0" parTransId="{75F622CA-FFFF-E94C-9B33-80D62A801DF7}" sibTransId="{E4092964-71F9-5F4D-A62C-0EFB5407855F}"/>
    <dgm:cxn modelId="{B165C637-A694-B548-B745-20D1F7D48838}" srcId="{7DA63766-7B4E-434C-8DEE-17874EB4452A}" destId="{89672BB8-7E5C-294D-9AA5-9D9ECB317AD8}" srcOrd="0" destOrd="0" parTransId="{7FF62758-5F79-0D4C-AEAA-5CBEA5D9702D}" sibTransId="{91636910-1E97-A643-8ACB-55D922319CDF}"/>
    <dgm:cxn modelId="{09A33A23-2973-FC48-A637-A3816F6CEF96}" type="presOf" srcId="{89672BB8-7E5C-294D-9AA5-9D9ECB317AD8}" destId="{71507D24-61A4-924E-B53C-5D5464701C1F}" srcOrd="0" destOrd="0" presId="urn:microsoft.com/office/officeart/2005/8/layout/list1"/>
    <dgm:cxn modelId="{B05ABB9F-70FD-4E45-8885-48D54821B74F}" srcId="{7DA63766-7B4E-434C-8DEE-17874EB4452A}" destId="{B16D1C42-BA98-514F-A27D-DCA772D437B7}" srcOrd="2" destOrd="0" parTransId="{3D80CCF3-5E44-F74A-97AD-9C4A0F791710}" sibTransId="{6DDE4750-32C1-014B-891F-87F9CF024B67}"/>
    <dgm:cxn modelId="{0AD183E0-07FA-B04A-8687-96399F3246B6}" type="presOf" srcId="{7DA63766-7B4E-434C-8DEE-17874EB4452A}" destId="{35A3CB4D-FC87-D841-A2D5-295D2DDDF1D2}" srcOrd="0" destOrd="0" presId="urn:microsoft.com/office/officeart/2005/8/layout/list1"/>
    <dgm:cxn modelId="{ADC2F3DE-B460-FC4E-A52D-470175515E26}" srcId="{F48BC274-19F4-E943-AA25-079BBB24F5F7}" destId="{3461F228-9EF4-924B-95A4-0173E164B589}" srcOrd="0" destOrd="0" parTransId="{3A6F6BFA-9D68-F740-BA23-231B262A58E6}" sibTransId="{13964696-8083-AF44-8352-D32F37F96D9E}"/>
    <dgm:cxn modelId="{CFAD2C09-5EDC-BE46-A1FA-361AA308A08B}" type="presOf" srcId="{3461F228-9EF4-924B-95A4-0173E164B589}" destId="{D709C639-D341-AA47-B06C-104FACF6CA82}" srcOrd="0" destOrd="0" presId="urn:microsoft.com/office/officeart/2005/8/layout/list1"/>
    <dgm:cxn modelId="{22079870-28EA-4B43-9A32-45EBF834E172}" srcId="{3461F228-9EF4-924B-95A4-0173E164B589}" destId="{911EE4E0-B5CB-C541-ABFA-6C2787E3EC32}" srcOrd="4" destOrd="0" parTransId="{35BA5736-8595-EC47-994D-0DF15620FD50}" sibTransId="{ACA65044-AB09-3641-A42A-09F9B27FECE1}"/>
    <dgm:cxn modelId="{7A968379-CFC8-6E4B-B1C5-A8B88C856F09}" type="presOf" srcId="{911EE4E0-B5CB-C541-ABFA-6C2787E3EC32}" destId="{71D68657-DD20-4C46-9B09-53E1B8D08D04}" srcOrd="0" destOrd="4" presId="urn:microsoft.com/office/officeart/2005/8/layout/list1"/>
    <dgm:cxn modelId="{DD6D8200-73DE-BE4C-853E-D30CB99C8141}" srcId="{3461F228-9EF4-924B-95A4-0173E164B589}" destId="{2DA6FC75-8BBB-4F4C-8E10-ECBF37B571B4}" srcOrd="1" destOrd="0" parTransId="{AF566910-B5F7-3D40-A70A-B32F4AE22812}" sibTransId="{77DC8C56-D777-554F-9E5E-738AEB4D6F4D}"/>
    <dgm:cxn modelId="{2DD1A03F-A17A-6A46-A1B7-5F4ABEF1398D}" type="presParOf" srcId="{1D082B1D-DA29-7946-A49B-3556CEFA606D}" destId="{B951D6E0-F14B-CF47-88C8-4A545230503F}" srcOrd="0" destOrd="0" presId="urn:microsoft.com/office/officeart/2005/8/layout/list1"/>
    <dgm:cxn modelId="{72FA909B-2564-C546-BB82-37986AA3E396}" type="presParOf" srcId="{B951D6E0-F14B-CF47-88C8-4A545230503F}" destId="{D709C639-D341-AA47-B06C-104FACF6CA82}" srcOrd="0" destOrd="0" presId="urn:microsoft.com/office/officeart/2005/8/layout/list1"/>
    <dgm:cxn modelId="{003FE9F1-F6C2-0346-8A4B-A62D1B237071}" type="presParOf" srcId="{B951D6E0-F14B-CF47-88C8-4A545230503F}" destId="{9255BB1D-4006-594C-83DB-AEC4142D3234}" srcOrd="1" destOrd="0" presId="urn:microsoft.com/office/officeart/2005/8/layout/list1"/>
    <dgm:cxn modelId="{A2A88BE6-CEF3-F449-BD78-578CF394876D}" type="presParOf" srcId="{1D082B1D-DA29-7946-A49B-3556CEFA606D}" destId="{78882FBD-C401-6046-BA70-B44061729854}" srcOrd="1" destOrd="0" presId="urn:microsoft.com/office/officeart/2005/8/layout/list1"/>
    <dgm:cxn modelId="{B8E8DFF8-3F56-7F49-AC02-305FB0456BD7}" type="presParOf" srcId="{1D082B1D-DA29-7946-A49B-3556CEFA606D}" destId="{71D68657-DD20-4C46-9B09-53E1B8D08D04}" srcOrd="2" destOrd="0" presId="urn:microsoft.com/office/officeart/2005/8/layout/list1"/>
    <dgm:cxn modelId="{04C10329-55ED-864A-AB99-96F3AB20C412}" type="presParOf" srcId="{1D082B1D-DA29-7946-A49B-3556CEFA606D}" destId="{E5FCA1E2-84E6-E544-BDE5-F712CFC30B06}" srcOrd="3" destOrd="0" presId="urn:microsoft.com/office/officeart/2005/8/layout/list1"/>
    <dgm:cxn modelId="{85C0AA3A-F419-9943-BDD4-AE083F936A33}" type="presParOf" srcId="{1D082B1D-DA29-7946-A49B-3556CEFA606D}" destId="{60FFA386-628F-9B4F-B7FA-D99D2AB9DD12}" srcOrd="4" destOrd="0" presId="urn:microsoft.com/office/officeart/2005/8/layout/list1"/>
    <dgm:cxn modelId="{689DC501-8DEC-9640-AEA3-354FFF5D67D5}" type="presParOf" srcId="{60FFA386-628F-9B4F-B7FA-D99D2AB9DD12}" destId="{35A3CB4D-FC87-D841-A2D5-295D2DDDF1D2}" srcOrd="0" destOrd="0" presId="urn:microsoft.com/office/officeart/2005/8/layout/list1"/>
    <dgm:cxn modelId="{1C3BA2EA-44E7-4D45-A3D1-339F991AAAB7}" type="presParOf" srcId="{60FFA386-628F-9B4F-B7FA-D99D2AB9DD12}" destId="{C65A60D2-1C0D-B642-94FE-3015BA2BC62D}" srcOrd="1" destOrd="0" presId="urn:microsoft.com/office/officeart/2005/8/layout/list1"/>
    <dgm:cxn modelId="{72138711-0E38-3546-B3E0-941C57136452}" type="presParOf" srcId="{1D082B1D-DA29-7946-A49B-3556CEFA606D}" destId="{1262E458-121C-EA42-B15E-FAA2268329BC}" srcOrd="5" destOrd="0" presId="urn:microsoft.com/office/officeart/2005/8/layout/list1"/>
    <dgm:cxn modelId="{59B3405D-78CC-D040-89C8-6D76D032DE5D}" type="presParOf" srcId="{1D082B1D-DA29-7946-A49B-3556CEFA606D}" destId="{71507D24-61A4-924E-B53C-5D5464701C1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496109-B816-4F2C-9D36-8FF391873070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6742E0F-9C18-47F3-8D93-FB8D7793BB43}">
      <dgm:prSet/>
      <dgm:spPr/>
      <dgm:t>
        <a:bodyPr/>
        <a:lstStyle/>
        <a:p>
          <a:pPr rtl="0"/>
          <a:r>
            <a:rPr lang="el-GR" dirty="0"/>
            <a:t>1. Κύρια χαρακτηριστικά και τάσεις της ελληνικής οικονομίας</a:t>
          </a:r>
          <a:endParaRPr lang="en-US" dirty="0"/>
        </a:p>
      </dgm:t>
    </dgm:pt>
    <dgm:pt modelId="{F2EEAB56-9960-4B89-B228-62E81021BF4B}" type="parTrans" cxnId="{B377EE35-1A7E-4706-9A6B-325ECC507F02}">
      <dgm:prSet/>
      <dgm:spPr/>
      <dgm:t>
        <a:bodyPr/>
        <a:lstStyle/>
        <a:p>
          <a:endParaRPr lang="en-US"/>
        </a:p>
      </dgm:t>
    </dgm:pt>
    <dgm:pt modelId="{A0120D92-C7AF-4A78-B3D8-BA3E2F785D6E}" type="sibTrans" cxnId="{B377EE35-1A7E-4706-9A6B-325ECC507F02}">
      <dgm:prSet/>
      <dgm:spPr/>
      <dgm:t>
        <a:bodyPr/>
        <a:lstStyle/>
        <a:p>
          <a:endParaRPr lang="en-US"/>
        </a:p>
      </dgm:t>
    </dgm:pt>
    <dgm:pt modelId="{DB5BE262-2E91-471F-BB04-18C896B20D35}">
      <dgm:prSet/>
      <dgm:spPr/>
      <dgm:t>
        <a:bodyPr/>
        <a:lstStyle/>
        <a:p>
          <a:pPr rtl="0"/>
          <a:r>
            <a:rPr lang="el-GR" dirty="0"/>
            <a:t>2. Παγκόσμιες τάσεις και προκλήσεις</a:t>
          </a:r>
          <a:endParaRPr lang="en-US" dirty="0"/>
        </a:p>
      </dgm:t>
    </dgm:pt>
    <dgm:pt modelId="{55B5E2CD-2449-45DB-8802-D9E249B63AA8}" type="parTrans" cxnId="{D1016072-1FBB-4B72-9631-25824D63C062}">
      <dgm:prSet/>
      <dgm:spPr/>
      <dgm:t>
        <a:bodyPr/>
        <a:lstStyle/>
        <a:p>
          <a:endParaRPr lang="en-US"/>
        </a:p>
      </dgm:t>
    </dgm:pt>
    <dgm:pt modelId="{6122D0D2-8EA9-4A77-B575-E7E41132F135}" type="sibTrans" cxnId="{D1016072-1FBB-4B72-9631-25824D63C062}">
      <dgm:prSet/>
      <dgm:spPr/>
      <dgm:t>
        <a:bodyPr/>
        <a:lstStyle/>
        <a:p>
          <a:endParaRPr lang="en-US"/>
        </a:p>
      </dgm:t>
    </dgm:pt>
    <dgm:pt modelId="{3DD7EC06-A2D2-4F7A-B776-845738F4624C}">
      <dgm:prSet/>
      <dgm:spPr/>
      <dgm:t>
        <a:bodyPr/>
        <a:lstStyle/>
        <a:p>
          <a:pPr rtl="0"/>
          <a:r>
            <a:rPr lang="el-GR" dirty="0"/>
            <a:t>3. Όραμα και στόχοι για την Ελληνική Ανάπτυξη </a:t>
          </a:r>
          <a:endParaRPr lang="en-US" dirty="0"/>
        </a:p>
      </dgm:t>
    </dgm:pt>
    <dgm:pt modelId="{4CC87759-ECF8-43BD-8967-AB7CBC61CB4A}" type="parTrans" cxnId="{83A199FE-D0C6-44D2-B455-7620CC2A847C}">
      <dgm:prSet/>
      <dgm:spPr/>
      <dgm:t>
        <a:bodyPr/>
        <a:lstStyle/>
        <a:p>
          <a:endParaRPr lang="en-US"/>
        </a:p>
      </dgm:t>
    </dgm:pt>
    <dgm:pt modelId="{F942E78B-1748-4135-B05D-60449C64CA75}" type="sibTrans" cxnId="{83A199FE-D0C6-44D2-B455-7620CC2A847C}">
      <dgm:prSet/>
      <dgm:spPr/>
      <dgm:t>
        <a:bodyPr/>
        <a:lstStyle/>
        <a:p>
          <a:endParaRPr lang="en-US"/>
        </a:p>
      </dgm:t>
    </dgm:pt>
    <dgm:pt modelId="{4EE51C81-107D-214E-B035-4F612BBAB2BA}">
      <dgm:prSet/>
      <dgm:spPr/>
      <dgm:t>
        <a:bodyPr/>
        <a:lstStyle/>
        <a:p>
          <a:r>
            <a:rPr lang="el-GR" b="1"/>
            <a:t>Α. Μαθαίνοντας από το παρελθόν, λαμβάνοντας υπόψιν το παρόν, κοιτάζοντας το μέλλον</a:t>
          </a:r>
          <a:endParaRPr lang="en-US" dirty="0"/>
        </a:p>
      </dgm:t>
    </dgm:pt>
    <dgm:pt modelId="{37B04BCC-267E-3147-84CB-1434E5DE00BA}" type="parTrans" cxnId="{188FD9C3-8FE5-FC40-A289-1D75AE5453E4}">
      <dgm:prSet/>
      <dgm:spPr/>
      <dgm:t>
        <a:bodyPr/>
        <a:lstStyle/>
        <a:p>
          <a:endParaRPr lang="en-GB"/>
        </a:p>
      </dgm:t>
    </dgm:pt>
    <dgm:pt modelId="{7F5FDF49-5596-5C46-A80E-8CBE027640D8}" type="sibTrans" cxnId="{188FD9C3-8FE5-FC40-A289-1D75AE5453E4}">
      <dgm:prSet/>
      <dgm:spPr/>
      <dgm:t>
        <a:bodyPr/>
        <a:lstStyle/>
        <a:p>
          <a:endParaRPr lang="en-GB"/>
        </a:p>
      </dgm:t>
    </dgm:pt>
    <dgm:pt modelId="{3BFAD081-8952-3F4C-8995-BBC0DD315DE0}">
      <dgm:prSet/>
      <dgm:spPr/>
      <dgm:t>
        <a:bodyPr/>
        <a:lstStyle/>
        <a:p>
          <a:r>
            <a:rPr lang="el-GR" b="1"/>
            <a:t>Β. Εντοπίζοντας τις αδυναμίες, προωθώντας μεταρρυθμίσεις, αξιοποιώντας εργαλεία</a:t>
          </a:r>
          <a:endParaRPr lang="en-US" dirty="0"/>
        </a:p>
      </dgm:t>
    </dgm:pt>
    <dgm:pt modelId="{EAD4CD16-8C92-7749-BFF1-8780A77EC85B}" type="parTrans" cxnId="{384E74CC-4963-534F-9AE8-DB14345C20AA}">
      <dgm:prSet/>
      <dgm:spPr/>
      <dgm:t>
        <a:bodyPr/>
        <a:lstStyle/>
        <a:p>
          <a:endParaRPr lang="en-GB"/>
        </a:p>
      </dgm:t>
    </dgm:pt>
    <dgm:pt modelId="{99E77ED7-344D-414E-B15F-2C203D847BC6}" type="sibTrans" cxnId="{384E74CC-4963-534F-9AE8-DB14345C20AA}">
      <dgm:prSet/>
      <dgm:spPr/>
      <dgm:t>
        <a:bodyPr/>
        <a:lstStyle/>
        <a:p>
          <a:endParaRPr lang="en-GB"/>
        </a:p>
      </dgm:t>
    </dgm:pt>
    <dgm:pt modelId="{9553C29D-4454-C746-956F-569586CA64A4}">
      <dgm:prSet/>
      <dgm:spPr/>
      <dgm:t>
        <a:bodyPr/>
        <a:lstStyle/>
        <a:p>
          <a:r>
            <a:rPr lang="el-GR" b="1"/>
            <a:t>Γ. Διασφαλίζοντας την συνέχεια</a:t>
          </a:r>
          <a:endParaRPr lang="en-US" dirty="0"/>
        </a:p>
      </dgm:t>
    </dgm:pt>
    <dgm:pt modelId="{51136433-A2ED-F149-9712-B649789A2F7C}" type="parTrans" cxnId="{5CFF18DA-5EFF-4F4D-A4C8-33570B0879F0}">
      <dgm:prSet/>
      <dgm:spPr/>
      <dgm:t>
        <a:bodyPr/>
        <a:lstStyle/>
        <a:p>
          <a:endParaRPr lang="en-GB"/>
        </a:p>
      </dgm:t>
    </dgm:pt>
    <dgm:pt modelId="{69F1AE9D-373E-4D45-B410-9D9E74685545}" type="sibTrans" cxnId="{5CFF18DA-5EFF-4F4D-A4C8-33570B0879F0}">
      <dgm:prSet/>
      <dgm:spPr/>
      <dgm:t>
        <a:bodyPr/>
        <a:lstStyle/>
        <a:p>
          <a:endParaRPr lang="en-GB"/>
        </a:p>
      </dgm:t>
    </dgm:pt>
    <dgm:pt modelId="{08EE5D41-23FC-E747-9FC8-D02F737E4415}">
      <dgm:prSet/>
      <dgm:spPr/>
      <dgm:t>
        <a:bodyPr/>
        <a:lstStyle/>
        <a:p>
          <a:pPr rtl="0"/>
          <a:r>
            <a:rPr lang="el-GR" dirty="0"/>
            <a:t>4. Αγκυλώσεις και προτάσεις πολιτικής – Δημόσιος τομέας</a:t>
          </a:r>
          <a:endParaRPr lang="en-US" dirty="0"/>
        </a:p>
      </dgm:t>
    </dgm:pt>
    <dgm:pt modelId="{80E75412-B56C-3C44-B19F-43CB4A8C28EF}" type="parTrans" cxnId="{FF8A1C64-1EC1-344A-B97F-55648A43A849}">
      <dgm:prSet/>
      <dgm:spPr/>
      <dgm:t>
        <a:bodyPr/>
        <a:lstStyle/>
        <a:p>
          <a:endParaRPr lang="en-GB"/>
        </a:p>
      </dgm:t>
    </dgm:pt>
    <dgm:pt modelId="{70E481EB-4583-594D-B894-9711FB220974}" type="sibTrans" cxnId="{FF8A1C64-1EC1-344A-B97F-55648A43A849}">
      <dgm:prSet/>
      <dgm:spPr/>
      <dgm:t>
        <a:bodyPr/>
        <a:lstStyle/>
        <a:p>
          <a:endParaRPr lang="en-GB"/>
        </a:p>
      </dgm:t>
    </dgm:pt>
    <dgm:pt modelId="{1BD9F0FF-33ED-374A-BA30-AC4671D81970}">
      <dgm:prSet/>
      <dgm:spPr/>
      <dgm:t>
        <a:bodyPr/>
        <a:lstStyle/>
        <a:p>
          <a:pPr rtl="0"/>
          <a:r>
            <a:rPr lang="el-GR" dirty="0"/>
            <a:t>5. Αγκυλώσεις και προτάσεις πολιτικής – Αγορές</a:t>
          </a:r>
          <a:endParaRPr lang="en-US" dirty="0"/>
        </a:p>
      </dgm:t>
    </dgm:pt>
    <dgm:pt modelId="{8071C4C9-1037-ED41-AAF9-B7D58CD7ACD7}" type="parTrans" cxnId="{1E024B68-A49E-9548-B4D3-CE266F8189AD}">
      <dgm:prSet/>
      <dgm:spPr/>
      <dgm:t>
        <a:bodyPr/>
        <a:lstStyle/>
        <a:p>
          <a:endParaRPr lang="en-GB"/>
        </a:p>
      </dgm:t>
    </dgm:pt>
    <dgm:pt modelId="{7290AEDF-8855-A540-91EA-BED1F34AC006}" type="sibTrans" cxnId="{1E024B68-A49E-9548-B4D3-CE266F8189AD}">
      <dgm:prSet/>
      <dgm:spPr/>
      <dgm:t>
        <a:bodyPr/>
        <a:lstStyle/>
        <a:p>
          <a:endParaRPr lang="en-GB"/>
        </a:p>
      </dgm:t>
    </dgm:pt>
    <dgm:pt modelId="{0D13A21E-60E7-0041-A9A5-2504EDB3FA92}">
      <dgm:prSet/>
      <dgm:spPr/>
      <dgm:t>
        <a:bodyPr/>
        <a:lstStyle/>
        <a:p>
          <a:r>
            <a:rPr lang="el-GR" dirty="0"/>
            <a:t>8. Διακυβέρνηση του Σχεδίου Ανάπτυξης</a:t>
          </a:r>
          <a:endParaRPr lang="en-GB" dirty="0"/>
        </a:p>
      </dgm:t>
    </dgm:pt>
    <dgm:pt modelId="{A2289EB9-FBFC-9440-A48F-C294E1CC7EA3}" type="parTrans" cxnId="{B55BEA1A-CA40-A946-A7C6-21F30A5479EF}">
      <dgm:prSet/>
      <dgm:spPr/>
      <dgm:t>
        <a:bodyPr/>
        <a:lstStyle/>
        <a:p>
          <a:endParaRPr lang="en-GB"/>
        </a:p>
      </dgm:t>
    </dgm:pt>
    <dgm:pt modelId="{1991FADF-409E-D84A-9FAC-811E028BA962}" type="sibTrans" cxnId="{B55BEA1A-CA40-A946-A7C6-21F30A5479EF}">
      <dgm:prSet/>
      <dgm:spPr/>
      <dgm:t>
        <a:bodyPr/>
        <a:lstStyle/>
        <a:p>
          <a:endParaRPr lang="en-GB"/>
        </a:p>
      </dgm:t>
    </dgm:pt>
    <dgm:pt modelId="{D8ACCE5E-826A-0B44-AF9C-EE35DAFDE4A9}">
      <dgm:prSet/>
      <dgm:spPr/>
      <dgm:t>
        <a:bodyPr/>
        <a:lstStyle/>
        <a:p>
          <a:pPr rtl="0"/>
          <a:r>
            <a:rPr lang="el-GR" dirty="0"/>
            <a:t>7. Χρηματοδότηση του Σχεδίου Ανάπτυξης</a:t>
          </a:r>
          <a:endParaRPr lang="en-GB" dirty="0"/>
        </a:p>
      </dgm:t>
    </dgm:pt>
    <dgm:pt modelId="{230BBCCB-D9B5-4A4B-B73F-B6B283FAA6EA}" type="parTrans" cxnId="{A22FD951-B021-0548-8A56-768EF4A31BB3}">
      <dgm:prSet/>
      <dgm:spPr/>
    </dgm:pt>
    <dgm:pt modelId="{A6B660B7-7B7C-4749-B530-A0EA7857AEA6}" type="sibTrans" cxnId="{A22FD951-B021-0548-8A56-768EF4A31BB3}">
      <dgm:prSet/>
      <dgm:spPr/>
    </dgm:pt>
    <dgm:pt modelId="{46F92981-4F97-0246-9D7B-39B7BACB2611}">
      <dgm:prSet/>
      <dgm:spPr/>
      <dgm:t>
        <a:bodyPr/>
        <a:lstStyle/>
        <a:p>
          <a:pPr rtl="0"/>
          <a:r>
            <a:rPr lang="el-GR" dirty="0"/>
            <a:t>6. Κλαδικές προτεραιότητες και παρεμβάσεις</a:t>
          </a:r>
          <a:endParaRPr lang="en-US" dirty="0"/>
        </a:p>
      </dgm:t>
    </dgm:pt>
    <dgm:pt modelId="{0D39997B-9B24-FF41-9F1E-55D2DB67FAAF}" type="parTrans" cxnId="{8546BEC0-EC7F-A841-8959-84F7DF26195F}">
      <dgm:prSet/>
      <dgm:spPr/>
    </dgm:pt>
    <dgm:pt modelId="{88158568-8C63-AB43-AE5F-BEC6D6117D5A}" type="sibTrans" cxnId="{8546BEC0-EC7F-A841-8959-84F7DF26195F}">
      <dgm:prSet/>
      <dgm:spPr/>
    </dgm:pt>
    <dgm:pt modelId="{7B2CB2E8-778C-47DC-B818-15767E3623FE}" type="pres">
      <dgm:prSet presAssocID="{A2496109-B816-4F2C-9D36-8FF39187307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15E08F-F4DA-034B-9F31-BF72449C8FAB}" type="pres">
      <dgm:prSet presAssocID="{4EE51C81-107D-214E-B035-4F612BBAB2BA}" presName="root" presStyleCnt="0"/>
      <dgm:spPr/>
    </dgm:pt>
    <dgm:pt modelId="{193BA569-6DD6-FD44-B305-F998A09CF012}" type="pres">
      <dgm:prSet presAssocID="{4EE51C81-107D-214E-B035-4F612BBAB2BA}" presName="rootComposite" presStyleCnt="0"/>
      <dgm:spPr/>
    </dgm:pt>
    <dgm:pt modelId="{984BB261-B202-CE4A-B24C-5C35D5C61A95}" type="pres">
      <dgm:prSet presAssocID="{4EE51C81-107D-214E-B035-4F612BBAB2BA}" presName="rootText" presStyleLbl="node1" presStyleIdx="0" presStyleCnt="3"/>
      <dgm:spPr/>
      <dgm:t>
        <a:bodyPr/>
        <a:lstStyle/>
        <a:p>
          <a:endParaRPr lang="en-US"/>
        </a:p>
      </dgm:t>
    </dgm:pt>
    <dgm:pt modelId="{4329A86E-2546-F543-A6CE-713BB4FB5271}" type="pres">
      <dgm:prSet presAssocID="{4EE51C81-107D-214E-B035-4F612BBAB2BA}" presName="rootConnector" presStyleLbl="node1" presStyleIdx="0" presStyleCnt="3"/>
      <dgm:spPr/>
      <dgm:t>
        <a:bodyPr/>
        <a:lstStyle/>
        <a:p>
          <a:endParaRPr lang="en-US"/>
        </a:p>
      </dgm:t>
    </dgm:pt>
    <dgm:pt modelId="{F142004D-2494-6B4F-ADA4-9405492E1894}" type="pres">
      <dgm:prSet presAssocID="{4EE51C81-107D-214E-B035-4F612BBAB2BA}" presName="childShape" presStyleCnt="0"/>
      <dgm:spPr/>
    </dgm:pt>
    <dgm:pt modelId="{F7E67139-434E-D243-B009-8C68DA02BD11}" type="pres">
      <dgm:prSet presAssocID="{F2EEAB56-9960-4B89-B228-62E81021BF4B}" presName="Name13" presStyleLbl="parChTrans1D2" presStyleIdx="0" presStyleCnt="8"/>
      <dgm:spPr/>
      <dgm:t>
        <a:bodyPr/>
        <a:lstStyle/>
        <a:p>
          <a:endParaRPr lang="en-US"/>
        </a:p>
      </dgm:t>
    </dgm:pt>
    <dgm:pt modelId="{8379CEC4-C9FF-684F-9DCB-658F4E772089}" type="pres">
      <dgm:prSet presAssocID="{F6742E0F-9C18-47F3-8D93-FB8D7793BB43}" presName="childText" presStyleLbl="bgAcc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A815A-1A3C-0144-8DC5-C1941273FAD4}" type="pres">
      <dgm:prSet presAssocID="{55B5E2CD-2449-45DB-8802-D9E249B63AA8}" presName="Name13" presStyleLbl="parChTrans1D2" presStyleIdx="1" presStyleCnt="8"/>
      <dgm:spPr/>
      <dgm:t>
        <a:bodyPr/>
        <a:lstStyle/>
        <a:p>
          <a:endParaRPr lang="en-US"/>
        </a:p>
      </dgm:t>
    </dgm:pt>
    <dgm:pt modelId="{A607187B-E618-8E4F-AA2F-8E0A63D58A8D}" type="pres">
      <dgm:prSet presAssocID="{DB5BE262-2E91-471F-BB04-18C896B20D35}" presName="childText" presStyleLbl="bgAcc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573DA-8BE9-7641-954E-6B0D6957B0B3}" type="pres">
      <dgm:prSet presAssocID="{4CC87759-ECF8-43BD-8967-AB7CBC61CB4A}" presName="Name13" presStyleLbl="parChTrans1D2" presStyleIdx="2" presStyleCnt="8"/>
      <dgm:spPr/>
      <dgm:t>
        <a:bodyPr/>
        <a:lstStyle/>
        <a:p>
          <a:endParaRPr lang="en-US"/>
        </a:p>
      </dgm:t>
    </dgm:pt>
    <dgm:pt modelId="{616410BE-7AEE-5540-8E3B-C590F8A9AF2C}" type="pres">
      <dgm:prSet presAssocID="{3DD7EC06-A2D2-4F7A-B776-845738F4624C}" presName="childText" presStyleLbl="bg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8750DF-85DF-424D-918B-A05D1DE6D901}" type="pres">
      <dgm:prSet presAssocID="{3BFAD081-8952-3F4C-8995-BBC0DD315DE0}" presName="root" presStyleCnt="0"/>
      <dgm:spPr/>
    </dgm:pt>
    <dgm:pt modelId="{600E0285-1754-0740-BBB5-72390CE0A334}" type="pres">
      <dgm:prSet presAssocID="{3BFAD081-8952-3F4C-8995-BBC0DD315DE0}" presName="rootComposite" presStyleCnt="0"/>
      <dgm:spPr/>
    </dgm:pt>
    <dgm:pt modelId="{E1C87D00-92D5-1F4A-9AAB-501864F7269F}" type="pres">
      <dgm:prSet presAssocID="{3BFAD081-8952-3F4C-8995-BBC0DD315DE0}" presName="rootText" presStyleLbl="node1" presStyleIdx="1" presStyleCnt="3"/>
      <dgm:spPr/>
      <dgm:t>
        <a:bodyPr/>
        <a:lstStyle/>
        <a:p>
          <a:endParaRPr lang="en-US"/>
        </a:p>
      </dgm:t>
    </dgm:pt>
    <dgm:pt modelId="{BF365487-0280-9740-AD99-7FE163B4AA29}" type="pres">
      <dgm:prSet presAssocID="{3BFAD081-8952-3F4C-8995-BBC0DD315DE0}" presName="rootConnector" presStyleLbl="node1" presStyleIdx="1" presStyleCnt="3"/>
      <dgm:spPr/>
      <dgm:t>
        <a:bodyPr/>
        <a:lstStyle/>
        <a:p>
          <a:endParaRPr lang="en-US"/>
        </a:p>
      </dgm:t>
    </dgm:pt>
    <dgm:pt modelId="{2D0D6315-3E52-1C44-B263-D4AE87474B1B}" type="pres">
      <dgm:prSet presAssocID="{3BFAD081-8952-3F4C-8995-BBC0DD315DE0}" presName="childShape" presStyleCnt="0"/>
      <dgm:spPr/>
    </dgm:pt>
    <dgm:pt modelId="{832E82EB-CA81-774E-8EA5-30AD91321532}" type="pres">
      <dgm:prSet presAssocID="{80E75412-B56C-3C44-B19F-43CB4A8C28EF}" presName="Name13" presStyleLbl="parChTrans1D2" presStyleIdx="3" presStyleCnt="8"/>
      <dgm:spPr/>
      <dgm:t>
        <a:bodyPr/>
        <a:lstStyle/>
        <a:p>
          <a:endParaRPr lang="en-US"/>
        </a:p>
      </dgm:t>
    </dgm:pt>
    <dgm:pt modelId="{4EAD4749-3BF4-1B4F-BF75-F3CDD0592991}" type="pres">
      <dgm:prSet presAssocID="{08EE5D41-23FC-E747-9FC8-D02F737E4415}" presName="childText" presStyleLbl="bgAcc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AE83C-C7A8-5142-9763-BF1877A4517C}" type="pres">
      <dgm:prSet presAssocID="{8071C4C9-1037-ED41-AAF9-B7D58CD7ACD7}" presName="Name13" presStyleLbl="parChTrans1D2" presStyleIdx="4" presStyleCnt="8"/>
      <dgm:spPr/>
      <dgm:t>
        <a:bodyPr/>
        <a:lstStyle/>
        <a:p>
          <a:endParaRPr lang="en-US"/>
        </a:p>
      </dgm:t>
    </dgm:pt>
    <dgm:pt modelId="{A0BA9B1F-B833-5841-B1D2-4F5EAF96D9D2}" type="pres">
      <dgm:prSet presAssocID="{1BD9F0FF-33ED-374A-BA30-AC4671D81970}" presName="childText" presStyleLbl="bg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DA8D5-6295-5540-AA25-730C01C52864}" type="pres">
      <dgm:prSet presAssocID="{0D39997B-9B24-FF41-9F1E-55D2DB67FAAF}" presName="Name13" presStyleLbl="parChTrans1D2" presStyleIdx="5" presStyleCnt="8"/>
      <dgm:spPr/>
    </dgm:pt>
    <dgm:pt modelId="{E1BAF72D-83DE-D047-A0A0-E1F2ED9BAB94}" type="pres">
      <dgm:prSet presAssocID="{46F92981-4F97-0246-9D7B-39B7BACB2611}" presName="childText" presStyleLbl="bg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051A4-C59D-3B47-A24C-8A5002075F6E}" type="pres">
      <dgm:prSet presAssocID="{9553C29D-4454-C746-956F-569586CA64A4}" presName="root" presStyleCnt="0"/>
      <dgm:spPr/>
    </dgm:pt>
    <dgm:pt modelId="{E6D86E23-B9D4-724B-A7B4-B3316280DEEF}" type="pres">
      <dgm:prSet presAssocID="{9553C29D-4454-C746-956F-569586CA64A4}" presName="rootComposite" presStyleCnt="0"/>
      <dgm:spPr/>
    </dgm:pt>
    <dgm:pt modelId="{470B2EB8-E70F-834D-9563-6CF5C3A28CE4}" type="pres">
      <dgm:prSet presAssocID="{9553C29D-4454-C746-956F-569586CA64A4}" presName="rootText" presStyleLbl="node1" presStyleIdx="2" presStyleCnt="3"/>
      <dgm:spPr/>
      <dgm:t>
        <a:bodyPr/>
        <a:lstStyle/>
        <a:p>
          <a:endParaRPr lang="en-US"/>
        </a:p>
      </dgm:t>
    </dgm:pt>
    <dgm:pt modelId="{61D62204-04A7-5040-8292-ADEE92D89577}" type="pres">
      <dgm:prSet presAssocID="{9553C29D-4454-C746-956F-569586CA64A4}" presName="rootConnector" presStyleLbl="node1" presStyleIdx="2" presStyleCnt="3"/>
      <dgm:spPr/>
      <dgm:t>
        <a:bodyPr/>
        <a:lstStyle/>
        <a:p>
          <a:endParaRPr lang="en-US"/>
        </a:p>
      </dgm:t>
    </dgm:pt>
    <dgm:pt modelId="{1DB2BFB4-CBE4-464E-B914-8A73FBC55E23}" type="pres">
      <dgm:prSet presAssocID="{9553C29D-4454-C746-956F-569586CA64A4}" presName="childShape" presStyleCnt="0"/>
      <dgm:spPr/>
    </dgm:pt>
    <dgm:pt modelId="{DFDC986B-AC0B-FF49-97B3-16D79A269B8E}" type="pres">
      <dgm:prSet presAssocID="{230BBCCB-D9B5-4A4B-B73F-B6B283FAA6EA}" presName="Name13" presStyleLbl="parChTrans1D2" presStyleIdx="6" presStyleCnt="8"/>
      <dgm:spPr/>
    </dgm:pt>
    <dgm:pt modelId="{85E40A73-5EBB-0846-B948-3CA5801FE3CF}" type="pres">
      <dgm:prSet presAssocID="{D8ACCE5E-826A-0B44-AF9C-EE35DAFDE4A9}" presName="childText" presStyleLbl="bgAcc1" presStyleIdx="6" presStyleCnt="8" custScaleX="1007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175911-1FE7-524A-B970-11F528AA5F85}" type="pres">
      <dgm:prSet presAssocID="{A2289EB9-FBFC-9440-A48F-C294E1CC7EA3}" presName="Name13" presStyleLbl="parChTrans1D2" presStyleIdx="7" presStyleCnt="8"/>
      <dgm:spPr/>
      <dgm:t>
        <a:bodyPr/>
        <a:lstStyle/>
        <a:p>
          <a:endParaRPr lang="en-US"/>
        </a:p>
      </dgm:t>
    </dgm:pt>
    <dgm:pt modelId="{A0BD8E81-13D4-9046-88CD-4EA4AB82CE56}" type="pres">
      <dgm:prSet presAssocID="{0D13A21E-60E7-0041-A9A5-2504EDB3FA92}" presName="childText" presStyleLbl="bgAcc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0153B-5353-BA4F-A1BA-B8BAD072394C}" type="presOf" srcId="{08EE5D41-23FC-E747-9FC8-D02F737E4415}" destId="{4EAD4749-3BF4-1B4F-BF75-F3CDD0592991}" srcOrd="0" destOrd="0" presId="urn:microsoft.com/office/officeart/2005/8/layout/hierarchy3"/>
    <dgm:cxn modelId="{D1016072-1FBB-4B72-9631-25824D63C062}" srcId="{4EE51C81-107D-214E-B035-4F612BBAB2BA}" destId="{DB5BE262-2E91-471F-BB04-18C896B20D35}" srcOrd="1" destOrd="0" parTransId="{55B5E2CD-2449-45DB-8802-D9E249B63AA8}" sibTransId="{6122D0D2-8EA9-4A77-B575-E7E41132F135}"/>
    <dgm:cxn modelId="{E6524301-121B-EE44-8AFE-9DD4B9336250}" type="presOf" srcId="{A2289EB9-FBFC-9440-A48F-C294E1CC7EA3}" destId="{96175911-1FE7-524A-B970-11F528AA5F85}" srcOrd="0" destOrd="0" presId="urn:microsoft.com/office/officeart/2005/8/layout/hierarchy3"/>
    <dgm:cxn modelId="{1E024B68-A49E-9548-B4D3-CE266F8189AD}" srcId="{3BFAD081-8952-3F4C-8995-BBC0DD315DE0}" destId="{1BD9F0FF-33ED-374A-BA30-AC4671D81970}" srcOrd="1" destOrd="0" parTransId="{8071C4C9-1037-ED41-AAF9-B7D58CD7ACD7}" sibTransId="{7290AEDF-8855-A540-91EA-BED1F34AC006}"/>
    <dgm:cxn modelId="{3D1A68AE-C269-1A4B-9372-669BD274ECAE}" type="presOf" srcId="{D8ACCE5E-826A-0B44-AF9C-EE35DAFDE4A9}" destId="{85E40A73-5EBB-0846-B948-3CA5801FE3CF}" srcOrd="0" destOrd="0" presId="urn:microsoft.com/office/officeart/2005/8/layout/hierarchy3"/>
    <dgm:cxn modelId="{A22FD951-B021-0548-8A56-768EF4A31BB3}" srcId="{9553C29D-4454-C746-956F-569586CA64A4}" destId="{D8ACCE5E-826A-0B44-AF9C-EE35DAFDE4A9}" srcOrd="0" destOrd="0" parTransId="{230BBCCB-D9B5-4A4B-B73F-B6B283FAA6EA}" sibTransId="{A6B660B7-7B7C-4749-B530-A0EA7857AEA6}"/>
    <dgm:cxn modelId="{B1A0A4F4-2B70-BB48-8D10-A0CD2CDD644F}" type="presOf" srcId="{46F92981-4F97-0246-9D7B-39B7BACB2611}" destId="{E1BAF72D-83DE-D047-A0A0-E1F2ED9BAB94}" srcOrd="0" destOrd="0" presId="urn:microsoft.com/office/officeart/2005/8/layout/hierarchy3"/>
    <dgm:cxn modelId="{11EB2305-62FE-9F42-B21D-2ECB7B5D7DC2}" type="presOf" srcId="{0D39997B-9B24-FF41-9F1E-55D2DB67FAAF}" destId="{31EDA8D5-6295-5540-AA25-730C01C52864}" srcOrd="0" destOrd="0" presId="urn:microsoft.com/office/officeart/2005/8/layout/hierarchy3"/>
    <dgm:cxn modelId="{7685F8E1-93EE-454D-A77E-3F742ABF81E9}" type="presOf" srcId="{F6742E0F-9C18-47F3-8D93-FB8D7793BB43}" destId="{8379CEC4-C9FF-684F-9DCB-658F4E772089}" srcOrd="0" destOrd="0" presId="urn:microsoft.com/office/officeart/2005/8/layout/hierarchy3"/>
    <dgm:cxn modelId="{B55BEA1A-CA40-A946-A7C6-21F30A5479EF}" srcId="{9553C29D-4454-C746-956F-569586CA64A4}" destId="{0D13A21E-60E7-0041-A9A5-2504EDB3FA92}" srcOrd="1" destOrd="0" parTransId="{A2289EB9-FBFC-9440-A48F-C294E1CC7EA3}" sibTransId="{1991FADF-409E-D84A-9FAC-811E028BA962}"/>
    <dgm:cxn modelId="{04EA5AFA-F502-DD49-B12F-E7BFFE7198FA}" type="presOf" srcId="{DB5BE262-2E91-471F-BB04-18C896B20D35}" destId="{A607187B-E618-8E4F-AA2F-8E0A63D58A8D}" srcOrd="0" destOrd="0" presId="urn:microsoft.com/office/officeart/2005/8/layout/hierarchy3"/>
    <dgm:cxn modelId="{94515F82-CB86-1C4C-8338-406210DACE81}" type="presOf" srcId="{4EE51C81-107D-214E-B035-4F612BBAB2BA}" destId="{4329A86E-2546-F543-A6CE-713BB4FB5271}" srcOrd="1" destOrd="0" presId="urn:microsoft.com/office/officeart/2005/8/layout/hierarchy3"/>
    <dgm:cxn modelId="{FF8A1C64-1EC1-344A-B97F-55648A43A849}" srcId="{3BFAD081-8952-3F4C-8995-BBC0DD315DE0}" destId="{08EE5D41-23FC-E747-9FC8-D02F737E4415}" srcOrd="0" destOrd="0" parTransId="{80E75412-B56C-3C44-B19F-43CB4A8C28EF}" sibTransId="{70E481EB-4583-594D-B894-9711FB220974}"/>
    <dgm:cxn modelId="{8546BEC0-EC7F-A841-8959-84F7DF26195F}" srcId="{3BFAD081-8952-3F4C-8995-BBC0DD315DE0}" destId="{46F92981-4F97-0246-9D7B-39B7BACB2611}" srcOrd="2" destOrd="0" parTransId="{0D39997B-9B24-FF41-9F1E-55D2DB67FAAF}" sibTransId="{88158568-8C63-AB43-AE5F-BEC6D6117D5A}"/>
    <dgm:cxn modelId="{65B9684C-A99E-2643-9F22-AA14BBDC658E}" type="presOf" srcId="{9553C29D-4454-C746-956F-569586CA64A4}" destId="{470B2EB8-E70F-834D-9563-6CF5C3A28CE4}" srcOrd="0" destOrd="0" presId="urn:microsoft.com/office/officeart/2005/8/layout/hierarchy3"/>
    <dgm:cxn modelId="{9EC705E6-1C83-6D41-9171-D360CD0B74CB}" type="presOf" srcId="{80E75412-B56C-3C44-B19F-43CB4A8C28EF}" destId="{832E82EB-CA81-774E-8EA5-30AD91321532}" srcOrd="0" destOrd="0" presId="urn:microsoft.com/office/officeart/2005/8/layout/hierarchy3"/>
    <dgm:cxn modelId="{5CFF18DA-5EFF-4F4D-A4C8-33570B0879F0}" srcId="{A2496109-B816-4F2C-9D36-8FF391873070}" destId="{9553C29D-4454-C746-956F-569586CA64A4}" srcOrd="2" destOrd="0" parTransId="{51136433-A2ED-F149-9712-B649789A2F7C}" sibTransId="{69F1AE9D-373E-4D45-B410-9D9E74685545}"/>
    <dgm:cxn modelId="{83A199FE-D0C6-44D2-B455-7620CC2A847C}" srcId="{4EE51C81-107D-214E-B035-4F612BBAB2BA}" destId="{3DD7EC06-A2D2-4F7A-B776-845738F4624C}" srcOrd="2" destOrd="0" parTransId="{4CC87759-ECF8-43BD-8967-AB7CBC61CB4A}" sibTransId="{F942E78B-1748-4135-B05D-60449C64CA75}"/>
    <dgm:cxn modelId="{1B9395DD-1D01-8A44-A165-556EA7EF1103}" type="presOf" srcId="{3BFAD081-8952-3F4C-8995-BBC0DD315DE0}" destId="{E1C87D00-92D5-1F4A-9AAB-501864F7269F}" srcOrd="0" destOrd="0" presId="urn:microsoft.com/office/officeart/2005/8/layout/hierarchy3"/>
    <dgm:cxn modelId="{D88CEEE3-0267-7E44-BD3B-B0EE4D31F225}" type="presOf" srcId="{3BFAD081-8952-3F4C-8995-BBC0DD315DE0}" destId="{BF365487-0280-9740-AD99-7FE163B4AA29}" srcOrd="1" destOrd="0" presId="urn:microsoft.com/office/officeart/2005/8/layout/hierarchy3"/>
    <dgm:cxn modelId="{EF51C080-A303-4465-AD17-D6B8C5CE1290}" type="presOf" srcId="{A2496109-B816-4F2C-9D36-8FF391873070}" destId="{7B2CB2E8-778C-47DC-B818-15767E3623FE}" srcOrd="0" destOrd="0" presId="urn:microsoft.com/office/officeart/2005/8/layout/hierarchy3"/>
    <dgm:cxn modelId="{5EEC76C4-50D2-6241-98AD-792402BB75BB}" type="presOf" srcId="{F2EEAB56-9960-4B89-B228-62E81021BF4B}" destId="{F7E67139-434E-D243-B009-8C68DA02BD11}" srcOrd="0" destOrd="0" presId="urn:microsoft.com/office/officeart/2005/8/layout/hierarchy3"/>
    <dgm:cxn modelId="{74786EBC-7198-CD42-BA1D-2BA4F4D004D8}" type="presOf" srcId="{3DD7EC06-A2D2-4F7A-B776-845738F4624C}" destId="{616410BE-7AEE-5540-8E3B-C590F8A9AF2C}" srcOrd="0" destOrd="0" presId="urn:microsoft.com/office/officeart/2005/8/layout/hierarchy3"/>
    <dgm:cxn modelId="{DDEAB4FF-75CB-EC4B-AF85-212E37D7C74F}" type="presOf" srcId="{55B5E2CD-2449-45DB-8802-D9E249B63AA8}" destId="{2D4A815A-1A3C-0144-8DC5-C1941273FAD4}" srcOrd="0" destOrd="0" presId="urn:microsoft.com/office/officeart/2005/8/layout/hierarchy3"/>
    <dgm:cxn modelId="{586BAEC9-74BC-EE45-B176-5355B98F8842}" type="presOf" srcId="{4CC87759-ECF8-43BD-8967-AB7CBC61CB4A}" destId="{6E4573DA-8BE9-7641-954E-6B0D6957B0B3}" srcOrd="0" destOrd="0" presId="urn:microsoft.com/office/officeart/2005/8/layout/hierarchy3"/>
    <dgm:cxn modelId="{EF6E40A6-0CC8-0043-9D9C-F55F5DF86D1A}" type="presOf" srcId="{230BBCCB-D9B5-4A4B-B73F-B6B283FAA6EA}" destId="{DFDC986B-AC0B-FF49-97B3-16D79A269B8E}" srcOrd="0" destOrd="0" presId="urn:microsoft.com/office/officeart/2005/8/layout/hierarchy3"/>
    <dgm:cxn modelId="{CE56A092-0966-E442-A7B6-7AEE38CD4C07}" type="presOf" srcId="{0D13A21E-60E7-0041-A9A5-2504EDB3FA92}" destId="{A0BD8E81-13D4-9046-88CD-4EA4AB82CE56}" srcOrd="0" destOrd="0" presId="urn:microsoft.com/office/officeart/2005/8/layout/hierarchy3"/>
    <dgm:cxn modelId="{77B78BB0-29F3-6F4C-AEF8-E25CD8178158}" type="presOf" srcId="{1BD9F0FF-33ED-374A-BA30-AC4671D81970}" destId="{A0BA9B1F-B833-5841-B1D2-4F5EAF96D9D2}" srcOrd="0" destOrd="0" presId="urn:microsoft.com/office/officeart/2005/8/layout/hierarchy3"/>
    <dgm:cxn modelId="{188FD9C3-8FE5-FC40-A289-1D75AE5453E4}" srcId="{A2496109-B816-4F2C-9D36-8FF391873070}" destId="{4EE51C81-107D-214E-B035-4F612BBAB2BA}" srcOrd="0" destOrd="0" parTransId="{37B04BCC-267E-3147-84CB-1434E5DE00BA}" sibTransId="{7F5FDF49-5596-5C46-A80E-8CBE027640D8}"/>
    <dgm:cxn modelId="{575437AE-8769-6B48-82F2-FCEBC4416CCF}" type="presOf" srcId="{4EE51C81-107D-214E-B035-4F612BBAB2BA}" destId="{984BB261-B202-CE4A-B24C-5C35D5C61A95}" srcOrd="0" destOrd="0" presId="urn:microsoft.com/office/officeart/2005/8/layout/hierarchy3"/>
    <dgm:cxn modelId="{44229D3F-C67C-3D4C-83A2-BF48B354BF08}" type="presOf" srcId="{9553C29D-4454-C746-956F-569586CA64A4}" destId="{61D62204-04A7-5040-8292-ADEE92D89577}" srcOrd="1" destOrd="0" presId="urn:microsoft.com/office/officeart/2005/8/layout/hierarchy3"/>
    <dgm:cxn modelId="{72C04422-1D25-6E4A-86C8-8EE1EAFCAEEB}" type="presOf" srcId="{8071C4C9-1037-ED41-AAF9-B7D58CD7ACD7}" destId="{77AAE83C-C7A8-5142-9763-BF1877A4517C}" srcOrd="0" destOrd="0" presId="urn:microsoft.com/office/officeart/2005/8/layout/hierarchy3"/>
    <dgm:cxn modelId="{B377EE35-1A7E-4706-9A6B-325ECC507F02}" srcId="{4EE51C81-107D-214E-B035-4F612BBAB2BA}" destId="{F6742E0F-9C18-47F3-8D93-FB8D7793BB43}" srcOrd="0" destOrd="0" parTransId="{F2EEAB56-9960-4B89-B228-62E81021BF4B}" sibTransId="{A0120D92-C7AF-4A78-B3D8-BA3E2F785D6E}"/>
    <dgm:cxn modelId="{384E74CC-4963-534F-9AE8-DB14345C20AA}" srcId="{A2496109-B816-4F2C-9D36-8FF391873070}" destId="{3BFAD081-8952-3F4C-8995-BBC0DD315DE0}" srcOrd="1" destOrd="0" parTransId="{EAD4CD16-8C92-7749-BFF1-8780A77EC85B}" sibTransId="{99E77ED7-344D-414E-B15F-2C203D847BC6}"/>
    <dgm:cxn modelId="{AF30C891-7C7E-5744-9010-26ED9CA0876C}" type="presParOf" srcId="{7B2CB2E8-778C-47DC-B818-15767E3623FE}" destId="{F915E08F-F4DA-034B-9F31-BF72449C8FAB}" srcOrd="0" destOrd="0" presId="urn:microsoft.com/office/officeart/2005/8/layout/hierarchy3"/>
    <dgm:cxn modelId="{852BA0D8-830F-5443-B4F8-2BC10BF0D39B}" type="presParOf" srcId="{F915E08F-F4DA-034B-9F31-BF72449C8FAB}" destId="{193BA569-6DD6-FD44-B305-F998A09CF012}" srcOrd="0" destOrd="0" presId="urn:microsoft.com/office/officeart/2005/8/layout/hierarchy3"/>
    <dgm:cxn modelId="{58C8D20D-FE2D-0949-81B0-D3083A5C4CA2}" type="presParOf" srcId="{193BA569-6DD6-FD44-B305-F998A09CF012}" destId="{984BB261-B202-CE4A-B24C-5C35D5C61A95}" srcOrd="0" destOrd="0" presId="urn:microsoft.com/office/officeart/2005/8/layout/hierarchy3"/>
    <dgm:cxn modelId="{1B74E664-F624-5F4A-8AAF-64F6B8A4A5F8}" type="presParOf" srcId="{193BA569-6DD6-FD44-B305-F998A09CF012}" destId="{4329A86E-2546-F543-A6CE-713BB4FB5271}" srcOrd="1" destOrd="0" presId="urn:microsoft.com/office/officeart/2005/8/layout/hierarchy3"/>
    <dgm:cxn modelId="{AA18982F-89BF-D048-AC97-D06FB299B5C6}" type="presParOf" srcId="{F915E08F-F4DA-034B-9F31-BF72449C8FAB}" destId="{F142004D-2494-6B4F-ADA4-9405492E1894}" srcOrd="1" destOrd="0" presId="urn:microsoft.com/office/officeart/2005/8/layout/hierarchy3"/>
    <dgm:cxn modelId="{90F1E44E-B906-0849-9B1D-DCFAF5DD07D6}" type="presParOf" srcId="{F142004D-2494-6B4F-ADA4-9405492E1894}" destId="{F7E67139-434E-D243-B009-8C68DA02BD11}" srcOrd="0" destOrd="0" presId="urn:microsoft.com/office/officeart/2005/8/layout/hierarchy3"/>
    <dgm:cxn modelId="{E3CC398A-02DA-D749-AFF9-70AA37D2391A}" type="presParOf" srcId="{F142004D-2494-6B4F-ADA4-9405492E1894}" destId="{8379CEC4-C9FF-684F-9DCB-658F4E772089}" srcOrd="1" destOrd="0" presId="urn:microsoft.com/office/officeart/2005/8/layout/hierarchy3"/>
    <dgm:cxn modelId="{D6EDBB7A-536B-7144-B188-38EB7E10CFFE}" type="presParOf" srcId="{F142004D-2494-6B4F-ADA4-9405492E1894}" destId="{2D4A815A-1A3C-0144-8DC5-C1941273FAD4}" srcOrd="2" destOrd="0" presId="urn:microsoft.com/office/officeart/2005/8/layout/hierarchy3"/>
    <dgm:cxn modelId="{DF7B8932-E59E-6B48-A031-2B5F3338D91B}" type="presParOf" srcId="{F142004D-2494-6B4F-ADA4-9405492E1894}" destId="{A607187B-E618-8E4F-AA2F-8E0A63D58A8D}" srcOrd="3" destOrd="0" presId="urn:microsoft.com/office/officeart/2005/8/layout/hierarchy3"/>
    <dgm:cxn modelId="{89FA60EB-182E-B04B-A6AB-A74996BEE386}" type="presParOf" srcId="{F142004D-2494-6B4F-ADA4-9405492E1894}" destId="{6E4573DA-8BE9-7641-954E-6B0D6957B0B3}" srcOrd="4" destOrd="0" presId="urn:microsoft.com/office/officeart/2005/8/layout/hierarchy3"/>
    <dgm:cxn modelId="{DEFE6117-A62F-7F48-BD80-073028F4927E}" type="presParOf" srcId="{F142004D-2494-6B4F-ADA4-9405492E1894}" destId="{616410BE-7AEE-5540-8E3B-C590F8A9AF2C}" srcOrd="5" destOrd="0" presId="urn:microsoft.com/office/officeart/2005/8/layout/hierarchy3"/>
    <dgm:cxn modelId="{52E9B965-FDF7-8E45-926D-E42920C3EC65}" type="presParOf" srcId="{7B2CB2E8-778C-47DC-B818-15767E3623FE}" destId="{CF8750DF-85DF-424D-918B-A05D1DE6D901}" srcOrd="1" destOrd="0" presId="urn:microsoft.com/office/officeart/2005/8/layout/hierarchy3"/>
    <dgm:cxn modelId="{E23D25D4-7FAF-A745-AFB1-0D03A7169625}" type="presParOf" srcId="{CF8750DF-85DF-424D-918B-A05D1DE6D901}" destId="{600E0285-1754-0740-BBB5-72390CE0A334}" srcOrd="0" destOrd="0" presId="urn:microsoft.com/office/officeart/2005/8/layout/hierarchy3"/>
    <dgm:cxn modelId="{A0A38FA4-B348-0F41-A63B-E6AE35761AB4}" type="presParOf" srcId="{600E0285-1754-0740-BBB5-72390CE0A334}" destId="{E1C87D00-92D5-1F4A-9AAB-501864F7269F}" srcOrd="0" destOrd="0" presId="urn:microsoft.com/office/officeart/2005/8/layout/hierarchy3"/>
    <dgm:cxn modelId="{C4ACA17A-AB76-E742-AB82-8841C46A95B1}" type="presParOf" srcId="{600E0285-1754-0740-BBB5-72390CE0A334}" destId="{BF365487-0280-9740-AD99-7FE163B4AA29}" srcOrd="1" destOrd="0" presId="urn:microsoft.com/office/officeart/2005/8/layout/hierarchy3"/>
    <dgm:cxn modelId="{EC99EFBC-2EF5-334D-B543-348773F665DB}" type="presParOf" srcId="{CF8750DF-85DF-424D-918B-A05D1DE6D901}" destId="{2D0D6315-3E52-1C44-B263-D4AE87474B1B}" srcOrd="1" destOrd="0" presId="urn:microsoft.com/office/officeart/2005/8/layout/hierarchy3"/>
    <dgm:cxn modelId="{7C6A1D86-F79B-2349-8DBD-86FD51DB8AA8}" type="presParOf" srcId="{2D0D6315-3E52-1C44-B263-D4AE87474B1B}" destId="{832E82EB-CA81-774E-8EA5-30AD91321532}" srcOrd="0" destOrd="0" presId="urn:microsoft.com/office/officeart/2005/8/layout/hierarchy3"/>
    <dgm:cxn modelId="{1A5EEAFC-2B3A-1D42-8153-14BD9736A0BD}" type="presParOf" srcId="{2D0D6315-3E52-1C44-B263-D4AE87474B1B}" destId="{4EAD4749-3BF4-1B4F-BF75-F3CDD0592991}" srcOrd="1" destOrd="0" presId="urn:microsoft.com/office/officeart/2005/8/layout/hierarchy3"/>
    <dgm:cxn modelId="{7FC1DD63-1B0F-0447-B35B-BE2688E02C35}" type="presParOf" srcId="{2D0D6315-3E52-1C44-B263-D4AE87474B1B}" destId="{77AAE83C-C7A8-5142-9763-BF1877A4517C}" srcOrd="2" destOrd="0" presId="urn:microsoft.com/office/officeart/2005/8/layout/hierarchy3"/>
    <dgm:cxn modelId="{9892E541-760F-7A4D-B583-FDC47D080C2E}" type="presParOf" srcId="{2D0D6315-3E52-1C44-B263-D4AE87474B1B}" destId="{A0BA9B1F-B833-5841-B1D2-4F5EAF96D9D2}" srcOrd="3" destOrd="0" presId="urn:microsoft.com/office/officeart/2005/8/layout/hierarchy3"/>
    <dgm:cxn modelId="{AB3D13B4-C51B-B046-8669-56EB547C2DDA}" type="presParOf" srcId="{2D0D6315-3E52-1C44-B263-D4AE87474B1B}" destId="{31EDA8D5-6295-5540-AA25-730C01C52864}" srcOrd="4" destOrd="0" presId="urn:microsoft.com/office/officeart/2005/8/layout/hierarchy3"/>
    <dgm:cxn modelId="{73562B8D-E0C6-0147-A08F-921C8C3545A6}" type="presParOf" srcId="{2D0D6315-3E52-1C44-B263-D4AE87474B1B}" destId="{E1BAF72D-83DE-D047-A0A0-E1F2ED9BAB94}" srcOrd="5" destOrd="0" presId="urn:microsoft.com/office/officeart/2005/8/layout/hierarchy3"/>
    <dgm:cxn modelId="{BA849344-AFFC-E847-A988-F5A4630592A9}" type="presParOf" srcId="{7B2CB2E8-778C-47DC-B818-15767E3623FE}" destId="{5C9051A4-C59D-3B47-A24C-8A5002075F6E}" srcOrd="2" destOrd="0" presId="urn:microsoft.com/office/officeart/2005/8/layout/hierarchy3"/>
    <dgm:cxn modelId="{DF505303-0908-E547-847F-6EFE29A808AC}" type="presParOf" srcId="{5C9051A4-C59D-3B47-A24C-8A5002075F6E}" destId="{E6D86E23-B9D4-724B-A7B4-B3316280DEEF}" srcOrd="0" destOrd="0" presId="urn:microsoft.com/office/officeart/2005/8/layout/hierarchy3"/>
    <dgm:cxn modelId="{1A11D837-CCD6-5547-B496-E202A87855D8}" type="presParOf" srcId="{E6D86E23-B9D4-724B-A7B4-B3316280DEEF}" destId="{470B2EB8-E70F-834D-9563-6CF5C3A28CE4}" srcOrd="0" destOrd="0" presId="urn:microsoft.com/office/officeart/2005/8/layout/hierarchy3"/>
    <dgm:cxn modelId="{1FE51516-83E1-F849-8A1A-4C28C37CD2EF}" type="presParOf" srcId="{E6D86E23-B9D4-724B-A7B4-B3316280DEEF}" destId="{61D62204-04A7-5040-8292-ADEE92D89577}" srcOrd="1" destOrd="0" presId="urn:microsoft.com/office/officeart/2005/8/layout/hierarchy3"/>
    <dgm:cxn modelId="{5A7DAAFE-0EFD-324B-9E0E-93155E26DFE4}" type="presParOf" srcId="{5C9051A4-C59D-3B47-A24C-8A5002075F6E}" destId="{1DB2BFB4-CBE4-464E-B914-8A73FBC55E23}" srcOrd="1" destOrd="0" presId="urn:microsoft.com/office/officeart/2005/8/layout/hierarchy3"/>
    <dgm:cxn modelId="{F5EE01D3-90B7-7B40-A2B3-FB2BC0873773}" type="presParOf" srcId="{1DB2BFB4-CBE4-464E-B914-8A73FBC55E23}" destId="{DFDC986B-AC0B-FF49-97B3-16D79A269B8E}" srcOrd="0" destOrd="0" presId="urn:microsoft.com/office/officeart/2005/8/layout/hierarchy3"/>
    <dgm:cxn modelId="{2FFC0894-D2CB-BC44-B724-84F5A21E4A73}" type="presParOf" srcId="{1DB2BFB4-CBE4-464E-B914-8A73FBC55E23}" destId="{85E40A73-5EBB-0846-B948-3CA5801FE3CF}" srcOrd="1" destOrd="0" presId="urn:microsoft.com/office/officeart/2005/8/layout/hierarchy3"/>
    <dgm:cxn modelId="{5EDC2B61-A77B-CD47-8594-B287C7631CA1}" type="presParOf" srcId="{1DB2BFB4-CBE4-464E-B914-8A73FBC55E23}" destId="{96175911-1FE7-524A-B970-11F528AA5F85}" srcOrd="2" destOrd="0" presId="urn:microsoft.com/office/officeart/2005/8/layout/hierarchy3"/>
    <dgm:cxn modelId="{9EC664DC-8990-A442-920D-4D97B0C6A9D9}" type="presParOf" srcId="{1DB2BFB4-CBE4-464E-B914-8A73FBC55E23}" destId="{A0BD8E81-13D4-9046-88CD-4EA4AB82CE5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85E79B-1C2E-4947-BC3C-862EFE4E27CB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EF4D321-585A-D14B-9A64-2994899D1B42}">
      <dgm:prSet phldrT="[Text]"/>
      <dgm:spPr/>
      <dgm:t>
        <a:bodyPr/>
        <a:lstStyle/>
        <a:p>
          <a:r>
            <a:rPr lang="el-GR" dirty="0"/>
            <a:t>Συστηματική αύξηση της παραγωγικότητας</a:t>
          </a:r>
          <a:endParaRPr lang="en-GB" dirty="0"/>
        </a:p>
      </dgm:t>
    </dgm:pt>
    <dgm:pt modelId="{6248E02E-655B-5D48-9A52-DE1E9AFB8B0E}" type="parTrans" cxnId="{C6DEF3AB-16AA-8C4F-B35B-D2F6857545AA}">
      <dgm:prSet/>
      <dgm:spPr/>
      <dgm:t>
        <a:bodyPr/>
        <a:lstStyle/>
        <a:p>
          <a:endParaRPr lang="en-GB"/>
        </a:p>
      </dgm:t>
    </dgm:pt>
    <dgm:pt modelId="{69A2BA1D-D5A3-C341-BA32-E2C916A3F22C}" type="sibTrans" cxnId="{C6DEF3AB-16AA-8C4F-B35B-D2F6857545AA}">
      <dgm:prSet/>
      <dgm:spPr/>
      <dgm:t>
        <a:bodyPr/>
        <a:lstStyle/>
        <a:p>
          <a:endParaRPr lang="en-GB"/>
        </a:p>
      </dgm:t>
    </dgm:pt>
    <dgm:pt modelId="{C2EFC91C-2CD4-3348-8A8A-B0788D9246D3}">
      <dgm:prSet phldrT="[Text]"/>
      <dgm:spPr/>
      <dgm:t>
        <a:bodyPr/>
        <a:lstStyle/>
        <a:p>
          <a:r>
            <a:rPr lang="el-GR" dirty="0"/>
            <a:t>Συστηματική αύξηση της εξωστρέφειας</a:t>
          </a:r>
          <a:endParaRPr lang="en-GB" dirty="0"/>
        </a:p>
      </dgm:t>
    </dgm:pt>
    <dgm:pt modelId="{5F83A34F-7602-7745-9151-5E5CB35C1B7A}" type="parTrans" cxnId="{31C38D9F-4761-E34C-BE07-8E1056DF9E2A}">
      <dgm:prSet/>
      <dgm:spPr/>
      <dgm:t>
        <a:bodyPr/>
        <a:lstStyle/>
        <a:p>
          <a:endParaRPr lang="en-GB"/>
        </a:p>
      </dgm:t>
    </dgm:pt>
    <dgm:pt modelId="{50552D71-5A94-EC4F-8966-7C0FC467FD5B}" type="sibTrans" cxnId="{31C38D9F-4761-E34C-BE07-8E1056DF9E2A}">
      <dgm:prSet/>
      <dgm:spPr/>
      <dgm:t>
        <a:bodyPr/>
        <a:lstStyle/>
        <a:p>
          <a:endParaRPr lang="en-GB"/>
        </a:p>
      </dgm:t>
    </dgm:pt>
    <dgm:pt modelId="{6C6D3A73-95FE-4644-A76C-237D66C97FBC}">
      <dgm:prSet phldrT="[Text]"/>
      <dgm:spPr/>
      <dgm:t>
        <a:bodyPr/>
        <a:lstStyle/>
        <a:p>
          <a:r>
            <a:rPr lang="el-GR" dirty="0"/>
            <a:t>Στενότερη διασύνδεση της παραγωγής με την τεχνολογία και την καινοτομία</a:t>
          </a:r>
          <a:endParaRPr lang="en-GB" dirty="0"/>
        </a:p>
      </dgm:t>
    </dgm:pt>
    <dgm:pt modelId="{79B15395-B77F-3B4A-B38A-2C50D87DA90A}" type="parTrans" cxnId="{B8A2463C-AE47-3B4F-9B07-4798A00B9933}">
      <dgm:prSet/>
      <dgm:spPr/>
      <dgm:t>
        <a:bodyPr/>
        <a:lstStyle/>
        <a:p>
          <a:endParaRPr lang="en-GB"/>
        </a:p>
      </dgm:t>
    </dgm:pt>
    <dgm:pt modelId="{3123D445-7DB1-4E4C-BBC7-54C78BAC5D88}" type="sibTrans" cxnId="{B8A2463C-AE47-3B4F-9B07-4798A00B9933}">
      <dgm:prSet/>
      <dgm:spPr/>
      <dgm:t>
        <a:bodyPr/>
        <a:lstStyle/>
        <a:p>
          <a:endParaRPr lang="en-GB"/>
        </a:p>
      </dgm:t>
    </dgm:pt>
    <dgm:pt modelId="{7D3DA442-6E60-FD47-BD94-9C1162794C35}">
      <dgm:prSet phldrT="[Text]"/>
      <dgm:spPr/>
      <dgm:t>
        <a:bodyPr/>
        <a:lstStyle/>
        <a:p>
          <a:r>
            <a:rPr lang="el-GR"/>
            <a:t>Ενίσχυση της κοινωνικής κινητικότητας και αναβάθμιση των ευκαιριών</a:t>
          </a:r>
          <a:endParaRPr lang="en-GB"/>
        </a:p>
      </dgm:t>
    </dgm:pt>
    <dgm:pt modelId="{C2C88DEE-E7EB-CB4D-B96D-53FB871A44D8}" type="parTrans" cxnId="{75593938-49E1-471D-B4A2-5B549EE38D13}">
      <dgm:prSet/>
      <dgm:spPr/>
    </dgm:pt>
    <dgm:pt modelId="{F7584016-3A26-5242-B8C2-99960A5207C7}" type="sibTrans" cxnId="{75593938-49E1-471D-B4A2-5B549EE38D13}">
      <dgm:prSet/>
      <dgm:spPr/>
    </dgm:pt>
    <dgm:pt modelId="{D37D84A8-5FBE-2242-9B83-FFF7BC3BFB00}">
      <dgm:prSet phldrT="[Text]"/>
      <dgm:spPr/>
      <dgm:t>
        <a:bodyPr/>
        <a:lstStyle/>
        <a:p>
          <a:r>
            <a:rPr lang="el-GR"/>
            <a:t>Αντιμετώπιση της κλιματικής αλλαγής και περιβαλλοντική αναβάθμιση των οικοσυστημάτων </a:t>
          </a:r>
          <a:endParaRPr lang="en-GB"/>
        </a:p>
      </dgm:t>
    </dgm:pt>
    <dgm:pt modelId="{18EF0338-5CB9-9043-BAD3-DEECA6EE65CC}" type="parTrans" cxnId="{78FE8DE0-C945-471D-8BCA-6B4BE2A655BC}">
      <dgm:prSet/>
      <dgm:spPr/>
    </dgm:pt>
    <dgm:pt modelId="{2C15C881-58BE-F84D-BA0A-430BF99261C8}" type="sibTrans" cxnId="{78FE8DE0-C945-471D-8BCA-6B4BE2A655BC}">
      <dgm:prSet/>
      <dgm:spPr/>
    </dgm:pt>
    <dgm:pt modelId="{18558D86-FAA5-9A4D-8D0A-4B596E2B0778}" type="pres">
      <dgm:prSet presAssocID="{B385E79B-1C2E-4947-BC3C-862EFE4E27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2070C2-E391-2B4E-83ED-87E8A746FDD4}" type="pres">
      <dgm:prSet presAssocID="{4EF4D321-585A-D14B-9A64-2994899D1B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CF51D3-DB32-0D42-9830-DC7CE693EA80}" type="pres">
      <dgm:prSet presAssocID="{69A2BA1D-D5A3-C341-BA32-E2C916A3F22C}" presName="sibTrans" presStyleCnt="0"/>
      <dgm:spPr/>
    </dgm:pt>
    <dgm:pt modelId="{0989CE01-FBEE-D441-AAAD-645E60FDC6F7}" type="pres">
      <dgm:prSet presAssocID="{C2EFC91C-2CD4-3348-8A8A-B0788D9246D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35C00-871C-4D48-BDB8-2D5C3F576281}" type="pres">
      <dgm:prSet presAssocID="{50552D71-5A94-EC4F-8966-7C0FC467FD5B}" presName="sibTrans" presStyleCnt="0"/>
      <dgm:spPr/>
    </dgm:pt>
    <dgm:pt modelId="{98E3B1CC-78D5-6A4F-802B-5E8B187D26E9}" type="pres">
      <dgm:prSet presAssocID="{6C6D3A73-95FE-4644-A76C-237D66C97FB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D5202D-4AC9-4543-B839-55D355D51F7F}" type="pres">
      <dgm:prSet presAssocID="{3123D445-7DB1-4E4C-BBC7-54C78BAC5D88}" presName="sibTrans" presStyleCnt="0"/>
      <dgm:spPr/>
    </dgm:pt>
    <dgm:pt modelId="{CD06D8A0-C2AD-0A4A-9379-42164A6A923C}" type="pres">
      <dgm:prSet presAssocID="{7D3DA442-6E60-FD47-BD94-9C1162794C3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C6A9B8-02D0-8C43-ABC7-DC8A8B644E1D}" type="pres">
      <dgm:prSet presAssocID="{F7584016-3A26-5242-B8C2-99960A5207C7}" presName="sibTrans" presStyleCnt="0"/>
      <dgm:spPr/>
    </dgm:pt>
    <dgm:pt modelId="{8D960625-AA93-7647-B526-DB1B299457D3}" type="pres">
      <dgm:prSet presAssocID="{D37D84A8-5FBE-2242-9B83-FFF7BC3BFB0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C38D9F-4761-E34C-BE07-8E1056DF9E2A}" srcId="{B385E79B-1C2E-4947-BC3C-862EFE4E27CB}" destId="{C2EFC91C-2CD4-3348-8A8A-B0788D9246D3}" srcOrd="1" destOrd="0" parTransId="{5F83A34F-7602-7745-9151-5E5CB35C1B7A}" sibTransId="{50552D71-5A94-EC4F-8966-7C0FC467FD5B}"/>
    <dgm:cxn modelId="{75593938-49E1-471D-B4A2-5B549EE38D13}" srcId="{B385E79B-1C2E-4947-BC3C-862EFE4E27CB}" destId="{7D3DA442-6E60-FD47-BD94-9C1162794C35}" srcOrd="3" destOrd="0" parTransId="{C2C88DEE-E7EB-CB4D-B96D-53FB871A44D8}" sibTransId="{F7584016-3A26-5242-B8C2-99960A5207C7}"/>
    <dgm:cxn modelId="{78EAA492-24BF-0548-AF8E-9158296F2757}" type="presOf" srcId="{6C6D3A73-95FE-4644-A76C-237D66C97FBC}" destId="{98E3B1CC-78D5-6A4F-802B-5E8B187D26E9}" srcOrd="0" destOrd="0" presId="urn:microsoft.com/office/officeart/2005/8/layout/hList6"/>
    <dgm:cxn modelId="{3F014F9C-6B00-F84A-9875-89A0C675FFDB}" type="presOf" srcId="{B385E79B-1C2E-4947-BC3C-862EFE4E27CB}" destId="{18558D86-FAA5-9A4D-8D0A-4B596E2B0778}" srcOrd="0" destOrd="0" presId="urn:microsoft.com/office/officeart/2005/8/layout/hList6"/>
    <dgm:cxn modelId="{E7E18A7A-4EE3-45BD-93A6-3A2B572BEB23}" type="presOf" srcId="{D37D84A8-5FBE-2242-9B83-FFF7BC3BFB00}" destId="{8D960625-AA93-7647-B526-DB1B299457D3}" srcOrd="0" destOrd="0" presId="urn:microsoft.com/office/officeart/2005/8/layout/hList6"/>
    <dgm:cxn modelId="{451CB732-9C4E-6A4F-936E-1FB4BE41EFB5}" type="presOf" srcId="{4EF4D321-585A-D14B-9A64-2994899D1B42}" destId="{B52070C2-E391-2B4E-83ED-87E8A746FDD4}" srcOrd="0" destOrd="0" presId="urn:microsoft.com/office/officeart/2005/8/layout/hList6"/>
    <dgm:cxn modelId="{C6DEF3AB-16AA-8C4F-B35B-D2F6857545AA}" srcId="{B385E79B-1C2E-4947-BC3C-862EFE4E27CB}" destId="{4EF4D321-585A-D14B-9A64-2994899D1B42}" srcOrd="0" destOrd="0" parTransId="{6248E02E-655B-5D48-9A52-DE1E9AFB8B0E}" sibTransId="{69A2BA1D-D5A3-C341-BA32-E2C916A3F22C}"/>
    <dgm:cxn modelId="{CCD61CE1-DA77-674F-9264-88479B3F932C}" type="presOf" srcId="{C2EFC91C-2CD4-3348-8A8A-B0788D9246D3}" destId="{0989CE01-FBEE-D441-AAAD-645E60FDC6F7}" srcOrd="0" destOrd="0" presId="urn:microsoft.com/office/officeart/2005/8/layout/hList6"/>
    <dgm:cxn modelId="{7D8B9359-90AF-4F46-AC6A-5DAA794079BC}" type="presOf" srcId="{7D3DA442-6E60-FD47-BD94-9C1162794C35}" destId="{CD06D8A0-C2AD-0A4A-9379-42164A6A923C}" srcOrd="0" destOrd="0" presId="urn:microsoft.com/office/officeart/2005/8/layout/hList6"/>
    <dgm:cxn modelId="{78FE8DE0-C945-471D-8BCA-6B4BE2A655BC}" srcId="{B385E79B-1C2E-4947-BC3C-862EFE4E27CB}" destId="{D37D84A8-5FBE-2242-9B83-FFF7BC3BFB00}" srcOrd="4" destOrd="0" parTransId="{18EF0338-5CB9-9043-BAD3-DEECA6EE65CC}" sibTransId="{2C15C881-58BE-F84D-BA0A-430BF99261C8}"/>
    <dgm:cxn modelId="{B8A2463C-AE47-3B4F-9B07-4798A00B9933}" srcId="{B385E79B-1C2E-4947-BC3C-862EFE4E27CB}" destId="{6C6D3A73-95FE-4644-A76C-237D66C97FBC}" srcOrd="2" destOrd="0" parTransId="{79B15395-B77F-3B4A-B38A-2C50D87DA90A}" sibTransId="{3123D445-7DB1-4E4C-BBC7-54C78BAC5D88}"/>
    <dgm:cxn modelId="{20FD0BD4-58A9-5343-913F-124A531FD9F1}" type="presParOf" srcId="{18558D86-FAA5-9A4D-8D0A-4B596E2B0778}" destId="{B52070C2-E391-2B4E-83ED-87E8A746FDD4}" srcOrd="0" destOrd="0" presId="urn:microsoft.com/office/officeart/2005/8/layout/hList6"/>
    <dgm:cxn modelId="{0431437A-8229-6C47-B36F-D657C21ED253}" type="presParOf" srcId="{18558D86-FAA5-9A4D-8D0A-4B596E2B0778}" destId="{5CCF51D3-DB32-0D42-9830-DC7CE693EA80}" srcOrd="1" destOrd="0" presId="urn:microsoft.com/office/officeart/2005/8/layout/hList6"/>
    <dgm:cxn modelId="{7FAE650A-BFA2-E144-BA8B-E57A41F62149}" type="presParOf" srcId="{18558D86-FAA5-9A4D-8D0A-4B596E2B0778}" destId="{0989CE01-FBEE-D441-AAAD-645E60FDC6F7}" srcOrd="2" destOrd="0" presId="urn:microsoft.com/office/officeart/2005/8/layout/hList6"/>
    <dgm:cxn modelId="{EDB682C3-E2F3-8346-964F-1C8D9E45847B}" type="presParOf" srcId="{18558D86-FAA5-9A4D-8D0A-4B596E2B0778}" destId="{C4E35C00-871C-4D48-BDB8-2D5C3F576281}" srcOrd="3" destOrd="0" presId="urn:microsoft.com/office/officeart/2005/8/layout/hList6"/>
    <dgm:cxn modelId="{E268A3D0-4A5A-A144-A613-F0B1C4A36F8D}" type="presParOf" srcId="{18558D86-FAA5-9A4D-8D0A-4B596E2B0778}" destId="{98E3B1CC-78D5-6A4F-802B-5E8B187D26E9}" srcOrd="4" destOrd="0" presId="urn:microsoft.com/office/officeart/2005/8/layout/hList6"/>
    <dgm:cxn modelId="{0080A7DA-00A7-4B70-9E8A-73B2CDE80DFE}" type="presParOf" srcId="{18558D86-FAA5-9A4D-8D0A-4B596E2B0778}" destId="{C7D5202D-4AC9-4543-B839-55D355D51F7F}" srcOrd="5" destOrd="0" presId="urn:microsoft.com/office/officeart/2005/8/layout/hList6"/>
    <dgm:cxn modelId="{070E50E6-E174-40AD-957A-167E7929CF5D}" type="presParOf" srcId="{18558D86-FAA5-9A4D-8D0A-4B596E2B0778}" destId="{CD06D8A0-C2AD-0A4A-9379-42164A6A923C}" srcOrd="6" destOrd="0" presId="urn:microsoft.com/office/officeart/2005/8/layout/hList6"/>
    <dgm:cxn modelId="{4BEFE8C5-D15D-40ED-BBAF-D850581AF1E0}" type="presParOf" srcId="{18558D86-FAA5-9A4D-8D0A-4B596E2B0778}" destId="{9BC6A9B8-02D0-8C43-ABC7-DC8A8B644E1D}" srcOrd="7" destOrd="0" presId="urn:microsoft.com/office/officeart/2005/8/layout/hList6"/>
    <dgm:cxn modelId="{750F46C2-9BED-4670-80CE-9541EF0DCD3E}" type="presParOf" srcId="{18558D86-FAA5-9A4D-8D0A-4B596E2B0778}" destId="{8D960625-AA93-7647-B526-DB1B299457D3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2C3D9E-8388-2A46-A291-70A497377FB7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0F21564C-901F-3045-99B5-86139DFA9B0C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Άνοδος των συνολικών επενδύσεων και των εξαγωγών ως ποσοστού του ΑΕΠ προς τον μέσο όρο των άλλων μικρών ανοικτών οικονομιών της Ευρωζώνης</a:t>
          </a:r>
          <a:endParaRPr lang="en-GB" dirty="0">
            <a:solidFill>
              <a:schemeClr val="tx1"/>
            </a:solidFill>
          </a:endParaRPr>
        </a:p>
      </dgm:t>
    </dgm:pt>
    <dgm:pt modelId="{4306CE9B-77C5-1D4D-9A57-1F9D8245A774}" type="parTrans" cxnId="{376A4D1C-840A-0D44-9A47-EB9E8E4392FE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F5EB916-6A53-6C45-8FC6-B53AE7E55F0E}" type="sibTrans" cxnId="{376A4D1C-840A-0D44-9A47-EB9E8E4392FE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9EAA34-1883-BB44-9BD8-DEC5DB104DAB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Συστηματική άνοδος των εταιρικών επενδύσεων και των εξαγωγών αγαθών</a:t>
          </a:r>
          <a:endParaRPr lang="en-GB" dirty="0">
            <a:solidFill>
              <a:schemeClr val="tx1"/>
            </a:solidFill>
          </a:endParaRPr>
        </a:p>
      </dgm:t>
    </dgm:pt>
    <dgm:pt modelId="{4A5B19C2-BF1A-EF4B-8DCE-5CEA255F78C6}" type="parTrans" cxnId="{2492D60F-D9F3-A940-8554-2C75CF5F5477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D61703E-6D60-C148-A0AC-3A7C155DF38F}" type="sibTrans" cxnId="{2492D60F-D9F3-A940-8554-2C75CF5F5477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D4CE655-A268-A646-8EE1-A71D238BB4B7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Συστηματική αύξηση του αριθμού των επιχειρήσεων μεγάλου μεγέθους και καλύτερη διασύνδεση με τις επιχειρήσεις μικρού και μεσαίου μεγέθους</a:t>
          </a:r>
          <a:endParaRPr lang="en-GB" dirty="0">
            <a:solidFill>
              <a:schemeClr val="tx1"/>
            </a:solidFill>
          </a:endParaRPr>
        </a:p>
      </dgm:t>
    </dgm:pt>
    <dgm:pt modelId="{BA19C9DB-6043-1345-915B-91FCEB0B4FD2}" type="parTrans" cxnId="{02573DB8-3598-5445-8610-C3CCD213AE5F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716CC91-0120-054F-8C6B-E4A39F399639}" type="sibTrans" cxnId="{02573DB8-3598-5445-8610-C3CCD213AE5F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F8A205F-4B08-C847-98A5-238B631AD785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Ενίσχυση της μισθωτής εργασίας, κίνητρα για επένδυση σε εκπαίδευση και γνώση, διευκόλυνση της κινητικότητας εργαζομένων ανάμεσα σε επιχειρήσεις και κλάδους, ανάπτυξη δεξιοτήτων, συνεχόμενη εκπαίδευση και κατάρτιση</a:t>
          </a:r>
          <a:endParaRPr lang="en-GB" dirty="0">
            <a:solidFill>
              <a:schemeClr val="tx1"/>
            </a:solidFill>
          </a:endParaRPr>
        </a:p>
      </dgm:t>
    </dgm:pt>
    <dgm:pt modelId="{A20379F7-3E0D-1348-8FCA-652779DBBD83}" type="parTrans" cxnId="{EF39A7F6-4C68-2B41-A65F-42632C320FD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5DFC367-E5D3-1945-9A1E-90C53CB3B8C2}" type="sibTrans" cxnId="{EF39A7F6-4C68-2B41-A65F-42632C320FD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A1067628-51D3-6F4C-B480-228BD0CA729B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Λειτουργία της οικονομίας ως ένα περισσότερο ανοικτό σύστημα με απλούστερους κανόνες, χαμηλότερο ρυθμιστικό και διοικητικό βάρος και εντονότερο ανταγωνισμό στις αγορές</a:t>
          </a:r>
        </a:p>
      </dgm:t>
    </dgm:pt>
    <dgm:pt modelId="{D5BE2A04-527F-2F43-8540-D758731D8037}" type="parTrans" cxnId="{1D2C753E-8470-BD4F-B6A5-BCCF9CFB3F0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642004B0-9156-C241-A002-BEA51878BCB4}" type="sibTrans" cxnId="{1D2C753E-8470-BD4F-B6A5-BCCF9CFB3F0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04F02FB-3B90-7044-B1E1-446DD71519CA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Δημιουργία θυλάκων τεχνολογίας αιχμής σε επιμέρους κλάδους που θα αναπτύξουν και θα εφαρμόσουν καινοτομία σε παγκόσμια κλίμακα</a:t>
          </a:r>
        </a:p>
      </dgm:t>
    </dgm:pt>
    <dgm:pt modelId="{4A7CF3FF-0CA3-D142-B1D5-3B49FBD11648}" type="parTrans" cxnId="{87CC9778-119A-D241-8849-78ADED65BC97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69740B5A-04EE-BE46-B96D-635E47F0336F}" type="sibTrans" cxnId="{87CC9778-119A-D241-8849-78ADED65BC97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26EADC7-52A5-0048-868E-B72D21826F2D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Ενίσχυση των κινήτρων για αποταμίευση των νοικοκυριών </a:t>
          </a:r>
          <a:r>
            <a:rPr lang="el-GR" dirty="0" err="1">
              <a:solidFill>
                <a:schemeClr val="tx1"/>
              </a:solidFill>
            </a:rPr>
            <a:t>εγχωρίως</a:t>
          </a:r>
          <a:r>
            <a:rPr lang="el-GR" dirty="0">
              <a:solidFill>
                <a:schemeClr val="tx1"/>
              </a:solidFill>
            </a:rPr>
            <a:t> και των ξένων επενδύσεων όπως και της αποτελεσματικότητας χρηματοδότησης των επιχειρήσεων μέσω του τραπεζικού συστήματος και ανάπτυξης της κεφαλαιαγοράς</a:t>
          </a:r>
        </a:p>
      </dgm:t>
    </dgm:pt>
    <dgm:pt modelId="{B5AB0FC3-CC53-EC4F-B159-1456B3416326}" type="parTrans" cxnId="{4432EC15-D84B-B24E-B0D3-F6800FF4DE2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0CBB39A-12A1-004B-8010-9B62531E408D}" type="sibTrans" cxnId="{4432EC15-D84B-B24E-B0D3-F6800FF4DE2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4747CA0-2B85-FA42-837A-8C01AD8DACC9}">
      <dgm:prSet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Ενίσχυση της οικονομίας ως τοπικού κέντρου, στη βάση αφενός της προσέλκυσης ανθρώπινου κεφαλαίου και αφετέρου την ανάπτυξη της οικονομίας της ιστορίας και του πολιτισμού</a:t>
          </a:r>
          <a:endParaRPr lang="en-GB" dirty="0">
            <a:solidFill>
              <a:schemeClr val="tx1"/>
            </a:solidFill>
          </a:endParaRPr>
        </a:p>
      </dgm:t>
    </dgm:pt>
    <dgm:pt modelId="{BF28C10C-BDCC-6D4E-B24D-3DA327094F26}" type="parTrans" cxnId="{42531E2A-15CF-F04E-9B68-8E597C5C05F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63CCDC2D-CD30-3A46-BB99-56B0CC2A3938}" type="sibTrans" cxnId="{42531E2A-15CF-F04E-9B68-8E597C5C05F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D2B84FE-D7F8-434B-8071-68DFD6B1FF57}" type="pres">
      <dgm:prSet presAssocID="{892C3D9E-8388-2A46-A291-70A497377F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0D0CE69-0319-0A4A-BB7D-2A2FFDD4E1F7}" type="pres">
      <dgm:prSet presAssocID="{0F21564C-901F-3045-99B5-86139DFA9B0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06743-E00A-154B-B975-5AF61FAF2D61}" type="pres">
      <dgm:prSet presAssocID="{BF5EB916-6A53-6C45-8FC6-B53AE7E55F0E}" presName="sibTrans" presStyleCnt="0"/>
      <dgm:spPr/>
    </dgm:pt>
    <dgm:pt modelId="{4EDA2EA0-814F-5043-AD06-BACFEA50ADBB}" type="pres">
      <dgm:prSet presAssocID="{0F9EAA34-1883-BB44-9BD8-DEC5DB104DA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F81B2-EBB6-B741-A8AF-2B8B55428ECD}" type="pres">
      <dgm:prSet presAssocID="{4D61703E-6D60-C148-A0AC-3A7C155DF38F}" presName="sibTrans" presStyleCnt="0"/>
      <dgm:spPr/>
    </dgm:pt>
    <dgm:pt modelId="{5FCB15E8-731E-3D47-BE46-3CF062980B2E}" type="pres">
      <dgm:prSet presAssocID="{DD4CE655-A268-A646-8EE1-A71D238BB4B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3EC547-73D7-3A48-84FA-8702663FBB13}" type="pres">
      <dgm:prSet presAssocID="{D716CC91-0120-054F-8C6B-E4A39F399639}" presName="sibTrans" presStyleCnt="0"/>
      <dgm:spPr/>
    </dgm:pt>
    <dgm:pt modelId="{AAB04E22-9A1E-584F-A937-9FF331B537E0}" type="pres">
      <dgm:prSet presAssocID="{2F8A205F-4B08-C847-98A5-238B631AD78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B3A59-0ABD-A641-B992-1980473031D3}" type="pres">
      <dgm:prSet presAssocID="{E5DFC367-E5D3-1945-9A1E-90C53CB3B8C2}" presName="sibTrans" presStyleCnt="0"/>
      <dgm:spPr/>
    </dgm:pt>
    <dgm:pt modelId="{07F22B6B-F388-DC4A-908F-3BCB61939682}" type="pres">
      <dgm:prSet presAssocID="{A1067628-51D3-6F4C-B480-228BD0CA729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FA2E6A-0067-A049-9B38-CF58428E102F}" type="pres">
      <dgm:prSet presAssocID="{642004B0-9156-C241-A002-BEA51878BCB4}" presName="sibTrans" presStyleCnt="0"/>
      <dgm:spPr/>
    </dgm:pt>
    <dgm:pt modelId="{ACCC7DB5-15A6-6845-81FE-9864811475B0}" type="pres">
      <dgm:prSet presAssocID="{304F02FB-3B90-7044-B1E1-446DD71519C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A404F1-5454-EA4D-8D9E-C016DA43F50C}" type="pres">
      <dgm:prSet presAssocID="{69740B5A-04EE-BE46-B96D-635E47F0336F}" presName="sibTrans" presStyleCnt="0"/>
      <dgm:spPr/>
    </dgm:pt>
    <dgm:pt modelId="{41CB136B-C7B4-4D48-883A-7A02B5A62FA3}" type="pres">
      <dgm:prSet presAssocID="{326EADC7-52A5-0048-868E-B72D21826F2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ADFA88-84FC-7D4F-BF8C-E7AEA154EEEC}" type="pres">
      <dgm:prSet presAssocID="{40CBB39A-12A1-004B-8010-9B62531E408D}" presName="sibTrans" presStyleCnt="0"/>
      <dgm:spPr/>
    </dgm:pt>
    <dgm:pt modelId="{89DD8808-E8AC-F64F-B63A-11DFF3070518}" type="pres">
      <dgm:prSet presAssocID="{F4747CA0-2B85-FA42-837A-8C01AD8DACC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531E2A-15CF-F04E-9B68-8E597C5C05F3}" srcId="{892C3D9E-8388-2A46-A291-70A497377FB7}" destId="{F4747CA0-2B85-FA42-837A-8C01AD8DACC9}" srcOrd="7" destOrd="0" parTransId="{BF28C10C-BDCC-6D4E-B24D-3DA327094F26}" sibTransId="{63CCDC2D-CD30-3A46-BB99-56B0CC2A3938}"/>
    <dgm:cxn modelId="{315ACAE1-8DCC-4446-96FE-B9A68D74D685}" type="presOf" srcId="{2F8A205F-4B08-C847-98A5-238B631AD785}" destId="{AAB04E22-9A1E-584F-A937-9FF331B537E0}" srcOrd="0" destOrd="0" presId="urn:microsoft.com/office/officeart/2005/8/layout/default"/>
    <dgm:cxn modelId="{02573DB8-3598-5445-8610-C3CCD213AE5F}" srcId="{892C3D9E-8388-2A46-A291-70A497377FB7}" destId="{DD4CE655-A268-A646-8EE1-A71D238BB4B7}" srcOrd="2" destOrd="0" parTransId="{BA19C9DB-6043-1345-915B-91FCEB0B4FD2}" sibTransId="{D716CC91-0120-054F-8C6B-E4A39F399639}"/>
    <dgm:cxn modelId="{2492D60F-D9F3-A940-8554-2C75CF5F5477}" srcId="{892C3D9E-8388-2A46-A291-70A497377FB7}" destId="{0F9EAA34-1883-BB44-9BD8-DEC5DB104DAB}" srcOrd="1" destOrd="0" parTransId="{4A5B19C2-BF1A-EF4B-8DCE-5CEA255F78C6}" sibTransId="{4D61703E-6D60-C148-A0AC-3A7C155DF38F}"/>
    <dgm:cxn modelId="{3D5DF134-14E8-F449-AE3B-849553DABF7B}" type="presOf" srcId="{F4747CA0-2B85-FA42-837A-8C01AD8DACC9}" destId="{89DD8808-E8AC-F64F-B63A-11DFF3070518}" srcOrd="0" destOrd="0" presId="urn:microsoft.com/office/officeart/2005/8/layout/default"/>
    <dgm:cxn modelId="{02D28EA1-5ABE-8F43-9434-CB865F232AC0}" type="presOf" srcId="{892C3D9E-8388-2A46-A291-70A497377FB7}" destId="{DD2B84FE-D7F8-434B-8071-68DFD6B1FF57}" srcOrd="0" destOrd="0" presId="urn:microsoft.com/office/officeart/2005/8/layout/default"/>
    <dgm:cxn modelId="{D4AB6E82-2B31-824D-B057-7F9383922C29}" type="presOf" srcId="{A1067628-51D3-6F4C-B480-228BD0CA729B}" destId="{07F22B6B-F388-DC4A-908F-3BCB61939682}" srcOrd="0" destOrd="0" presId="urn:microsoft.com/office/officeart/2005/8/layout/default"/>
    <dgm:cxn modelId="{13345AE7-F108-5E4A-85CC-EEE8785143D1}" type="presOf" srcId="{DD4CE655-A268-A646-8EE1-A71D238BB4B7}" destId="{5FCB15E8-731E-3D47-BE46-3CF062980B2E}" srcOrd="0" destOrd="0" presId="urn:microsoft.com/office/officeart/2005/8/layout/default"/>
    <dgm:cxn modelId="{4432EC15-D84B-B24E-B0D3-F6800FF4DE2A}" srcId="{892C3D9E-8388-2A46-A291-70A497377FB7}" destId="{326EADC7-52A5-0048-868E-B72D21826F2D}" srcOrd="6" destOrd="0" parTransId="{B5AB0FC3-CC53-EC4F-B159-1456B3416326}" sibTransId="{40CBB39A-12A1-004B-8010-9B62531E408D}"/>
    <dgm:cxn modelId="{E6C97F6F-17F8-E34E-9919-A057123A42E6}" type="presOf" srcId="{304F02FB-3B90-7044-B1E1-446DD71519CA}" destId="{ACCC7DB5-15A6-6845-81FE-9864811475B0}" srcOrd="0" destOrd="0" presId="urn:microsoft.com/office/officeart/2005/8/layout/default"/>
    <dgm:cxn modelId="{87CC9778-119A-D241-8849-78ADED65BC97}" srcId="{892C3D9E-8388-2A46-A291-70A497377FB7}" destId="{304F02FB-3B90-7044-B1E1-446DD71519CA}" srcOrd="5" destOrd="0" parTransId="{4A7CF3FF-0CA3-D142-B1D5-3B49FBD11648}" sibTransId="{69740B5A-04EE-BE46-B96D-635E47F0336F}"/>
    <dgm:cxn modelId="{376A4D1C-840A-0D44-9A47-EB9E8E4392FE}" srcId="{892C3D9E-8388-2A46-A291-70A497377FB7}" destId="{0F21564C-901F-3045-99B5-86139DFA9B0C}" srcOrd="0" destOrd="0" parTransId="{4306CE9B-77C5-1D4D-9A57-1F9D8245A774}" sibTransId="{BF5EB916-6A53-6C45-8FC6-B53AE7E55F0E}"/>
    <dgm:cxn modelId="{1D2C753E-8470-BD4F-B6A5-BCCF9CFB3F0D}" srcId="{892C3D9E-8388-2A46-A291-70A497377FB7}" destId="{A1067628-51D3-6F4C-B480-228BD0CA729B}" srcOrd="4" destOrd="0" parTransId="{D5BE2A04-527F-2F43-8540-D758731D8037}" sibTransId="{642004B0-9156-C241-A002-BEA51878BCB4}"/>
    <dgm:cxn modelId="{EF39A7F6-4C68-2B41-A65F-42632C320FD2}" srcId="{892C3D9E-8388-2A46-A291-70A497377FB7}" destId="{2F8A205F-4B08-C847-98A5-238B631AD785}" srcOrd="3" destOrd="0" parTransId="{A20379F7-3E0D-1348-8FCA-652779DBBD83}" sibTransId="{E5DFC367-E5D3-1945-9A1E-90C53CB3B8C2}"/>
    <dgm:cxn modelId="{231F06F7-9792-EB49-817C-A2B5EE349D59}" type="presOf" srcId="{0F9EAA34-1883-BB44-9BD8-DEC5DB104DAB}" destId="{4EDA2EA0-814F-5043-AD06-BACFEA50ADBB}" srcOrd="0" destOrd="0" presId="urn:microsoft.com/office/officeart/2005/8/layout/default"/>
    <dgm:cxn modelId="{4FFCE0C2-3F98-4B4E-9C8B-899EED777D64}" type="presOf" srcId="{326EADC7-52A5-0048-868E-B72D21826F2D}" destId="{41CB136B-C7B4-4D48-883A-7A02B5A62FA3}" srcOrd="0" destOrd="0" presId="urn:microsoft.com/office/officeart/2005/8/layout/default"/>
    <dgm:cxn modelId="{E0D0F498-6436-CD4D-B727-21AE97D71D80}" type="presOf" srcId="{0F21564C-901F-3045-99B5-86139DFA9B0C}" destId="{E0D0CE69-0319-0A4A-BB7D-2A2FFDD4E1F7}" srcOrd="0" destOrd="0" presId="urn:microsoft.com/office/officeart/2005/8/layout/default"/>
    <dgm:cxn modelId="{195812C0-2E31-2F48-B2DA-7E11482A34C2}" type="presParOf" srcId="{DD2B84FE-D7F8-434B-8071-68DFD6B1FF57}" destId="{E0D0CE69-0319-0A4A-BB7D-2A2FFDD4E1F7}" srcOrd="0" destOrd="0" presId="urn:microsoft.com/office/officeart/2005/8/layout/default"/>
    <dgm:cxn modelId="{E8369E2F-CEB5-7043-882D-7EF64B0225EF}" type="presParOf" srcId="{DD2B84FE-D7F8-434B-8071-68DFD6B1FF57}" destId="{35206743-E00A-154B-B975-5AF61FAF2D61}" srcOrd="1" destOrd="0" presId="urn:microsoft.com/office/officeart/2005/8/layout/default"/>
    <dgm:cxn modelId="{DA7B38DE-49D1-6740-BB91-5D8617F020F0}" type="presParOf" srcId="{DD2B84FE-D7F8-434B-8071-68DFD6B1FF57}" destId="{4EDA2EA0-814F-5043-AD06-BACFEA50ADBB}" srcOrd="2" destOrd="0" presId="urn:microsoft.com/office/officeart/2005/8/layout/default"/>
    <dgm:cxn modelId="{9B172CFB-7485-B648-9ACE-0D8AC9621E15}" type="presParOf" srcId="{DD2B84FE-D7F8-434B-8071-68DFD6B1FF57}" destId="{294F81B2-EBB6-B741-A8AF-2B8B55428ECD}" srcOrd="3" destOrd="0" presId="urn:microsoft.com/office/officeart/2005/8/layout/default"/>
    <dgm:cxn modelId="{75B13E5B-0FEB-484E-963F-2D809B042A38}" type="presParOf" srcId="{DD2B84FE-D7F8-434B-8071-68DFD6B1FF57}" destId="{5FCB15E8-731E-3D47-BE46-3CF062980B2E}" srcOrd="4" destOrd="0" presId="urn:microsoft.com/office/officeart/2005/8/layout/default"/>
    <dgm:cxn modelId="{7116C0F7-1AEF-FC40-8569-DDECB4B0F8E1}" type="presParOf" srcId="{DD2B84FE-D7F8-434B-8071-68DFD6B1FF57}" destId="{5D3EC547-73D7-3A48-84FA-8702663FBB13}" srcOrd="5" destOrd="0" presId="urn:microsoft.com/office/officeart/2005/8/layout/default"/>
    <dgm:cxn modelId="{0FD7CF4B-6BB9-C241-892E-713E8B4A3E2F}" type="presParOf" srcId="{DD2B84FE-D7F8-434B-8071-68DFD6B1FF57}" destId="{AAB04E22-9A1E-584F-A937-9FF331B537E0}" srcOrd="6" destOrd="0" presId="urn:microsoft.com/office/officeart/2005/8/layout/default"/>
    <dgm:cxn modelId="{5FEE6420-F9A2-3F4C-81E3-03E1785AEA7A}" type="presParOf" srcId="{DD2B84FE-D7F8-434B-8071-68DFD6B1FF57}" destId="{866B3A59-0ABD-A641-B992-1980473031D3}" srcOrd="7" destOrd="0" presId="urn:microsoft.com/office/officeart/2005/8/layout/default"/>
    <dgm:cxn modelId="{2294B1F2-AE66-2044-8121-04E27A67A0EE}" type="presParOf" srcId="{DD2B84FE-D7F8-434B-8071-68DFD6B1FF57}" destId="{07F22B6B-F388-DC4A-908F-3BCB61939682}" srcOrd="8" destOrd="0" presId="urn:microsoft.com/office/officeart/2005/8/layout/default"/>
    <dgm:cxn modelId="{A9DECD01-7B45-3046-A0C7-73788AB69C34}" type="presParOf" srcId="{DD2B84FE-D7F8-434B-8071-68DFD6B1FF57}" destId="{9EFA2E6A-0067-A049-9B38-CF58428E102F}" srcOrd="9" destOrd="0" presId="urn:microsoft.com/office/officeart/2005/8/layout/default"/>
    <dgm:cxn modelId="{C79D7242-576D-CE49-B120-22E5D2DC06DC}" type="presParOf" srcId="{DD2B84FE-D7F8-434B-8071-68DFD6B1FF57}" destId="{ACCC7DB5-15A6-6845-81FE-9864811475B0}" srcOrd="10" destOrd="0" presId="urn:microsoft.com/office/officeart/2005/8/layout/default"/>
    <dgm:cxn modelId="{62D93462-9749-2149-A7BB-373293EC6F87}" type="presParOf" srcId="{DD2B84FE-D7F8-434B-8071-68DFD6B1FF57}" destId="{36A404F1-5454-EA4D-8D9E-C016DA43F50C}" srcOrd="11" destOrd="0" presId="urn:microsoft.com/office/officeart/2005/8/layout/default"/>
    <dgm:cxn modelId="{5ABE39D7-B8B5-484E-B07D-F8E6FA4EB0D2}" type="presParOf" srcId="{DD2B84FE-D7F8-434B-8071-68DFD6B1FF57}" destId="{41CB136B-C7B4-4D48-883A-7A02B5A62FA3}" srcOrd="12" destOrd="0" presId="urn:microsoft.com/office/officeart/2005/8/layout/default"/>
    <dgm:cxn modelId="{46EB227C-53E4-784F-9612-66A063EB38BD}" type="presParOf" srcId="{DD2B84FE-D7F8-434B-8071-68DFD6B1FF57}" destId="{6EADFA88-84FC-7D4F-BF8C-E7AEA154EEEC}" srcOrd="13" destOrd="0" presId="urn:microsoft.com/office/officeart/2005/8/layout/default"/>
    <dgm:cxn modelId="{63E5B2A5-0F29-104D-84A5-FB853B027C71}" type="presParOf" srcId="{DD2B84FE-D7F8-434B-8071-68DFD6B1FF57}" destId="{89DD8808-E8AC-F64F-B63A-11DFF307051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A21130-4B34-6E4F-85F4-E9D4058132E0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l-GR" dirty="0"/>
            <a:t> Φορολογία</a:t>
          </a:r>
          <a:r>
            <a:rPr lang="en-US" dirty="0"/>
            <a:t>: </a:t>
          </a:r>
          <a:r>
            <a:rPr lang="el-GR" dirty="0"/>
            <a:t>Μείωση του βάρους στη μισθωτή εργασία</a:t>
          </a:r>
          <a:endParaRPr lang="en-GB" dirty="0"/>
        </a:p>
      </dgm:t>
    </dgm:pt>
    <dgm:pt modelId="{546E5D11-C5D6-E942-BE2E-A31841036E6C}" type="parTrans" cxnId="{DA014079-9485-0A43-8CC7-041613C247AD}">
      <dgm:prSet/>
      <dgm:spPr/>
      <dgm:t>
        <a:bodyPr/>
        <a:lstStyle/>
        <a:p>
          <a:endParaRPr lang="en-GB"/>
        </a:p>
      </dgm:t>
    </dgm:pt>
    <dgm:pt modelId="{0B153782-7F0E-F04E-848C-8B537F0FE2D0}" type="sibTrans" cxnId="{DA014079-9485-0A43-8CC7-041613C247AD}">
      <dgm:prSet/>
      <dgm:spPr/>
      <dgm:t>
        <a:bodyPr/>
        <a:lstStyle/>
        <a:p>
          <a:endParaRPr lang="en-GB"/>
        </a:p>
      </dgm:t>
    </dgm:pt>
    <dgm:pt modelId="{83D4445F-ED89-3844-9498-E9D82D24FA5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Μείωση ασφαλιστικών εισφορών (ενδεικτικά, μέσω </a:t>
          </a:r>
          <a:r>
            <a:rPr lang="en-GB" dirty="0"/>
            <a:t>flat </a:t>
          </a:r>
          <a:r>
            <a:rPr lang="el-GR" dirty="0"/>
            <a:t>εισφορών υγείας) και ανώτατου ορίου ασφαλιστέου εισοδήματος</a:t>
          </a:r>
          <a:endParaRPr lang="en-GR" dirty="0"/>
        </a:p>
      </dgm:t>
    </dgm:pt>
    <dgm:pt modelId="{F02ECF0F-4B13-AE41-A699-B7A7F3340DE6}" type="parTrans" cxnId="{ACE9FF5F-F56A-694B-B52F-5F7AC5AE51F7}">
      <dgm:prSet/>
      <dgm:spPr/>
      <dgm:t>
        <a:bodyPr/>
        <a:lstStyle/>
        <a:p>
          <a:endParaRPr lang="en-GB"/>
        </a:p>
      </dgm:t>
    </dgm:pt>
    <dgm:pt modelId="{4C919ACF-E260-1B49-8AB5-2173775B926F}" type="sibTrans" cxnId="{ACE9FF5F-F56A-694B-B52F-5F7AC5AE51F7}">
      <dgm:prSet/>
      <dgm:spPr/>
      <dgm:t>
        <a:bodyPr/>
        <a:lstStyle/>
        <a:p>
          <a:endParaRPr lang="en-GB"/>
        </a:p>
      </dgm:t>
    </dgm:pt>
    <dgm:pt modelId="{E7B07F01-1E6B-C244-8F1A-5ABC05330DE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Μείωση συντελεστών μετά τα πρώτα κλιμάκια (ενδεικτικά, απάλειψη «εισφοράς αλληλεγγύης»)</a:t>
          </a:r>
          <a:endParaRPr lang="en-GB" dirty="0"/>
        </a:p>
      </dgm:t>
    </dgm:pt>
    <dgm:pt modelId="{7F05C5BD-E56D-0E4D-B453-DBC7C04407BA}" type="parTrans" cxnId="{B6DA78B0-0C5F-8645-8E43-A7F571A27689}">
      <dgm:prSet/>
      <dgm:spPr/>
      <dgm:t>
        <a:bodyPr/>
        <a:lstStyle/>
        <a:p>
          <a:endParaRPr lang="en-GB"/>
        </a:p>
      </dgm:t>
    </dgm:pt>
    <dgm:pt modelId="{45370E83-9213-9643-80B5-B0B9D7BA6810}" type="sibTrans" cxnId="{B6DA78B0-0C5F-8645-8E43-A7F571A27689}">
      <dgm:prSet/>
      <dgm:spPr/>
      <dgm:t>
        <a:bodyPr/>
        <a:lstStyle/>
        <a:p>
          <a:endParaRPr lang="en-GB"/>
        </a:p>
      </dgm:t>
    </dgm:pt>
    <dgm:pt modelId="{F96CDDA9-37AD-C14F-9440-255E5942B9B0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διαφάνειας στις συναλλαγές με θετικά </a:t>
          </a:r>
          <a:r>
            <a:rPr lang="el-GR" dirty="0" err="1"/>
            <a:t>στοχευμένα</a:t>
          </a:r>
          <a:r>
            <a:rPr lang="el-GR" dirty="0"/>
            <a:t> κίνητρα για χρήση ηλεκτρονικών πληρωμών</a:t>
          </a:r>
          <a:endParaRPr lang="en-GB" dirty="0"/>
        </a:p>
      </dgm:t>
    </dgm:pt>
    <dgm:pt modelId="{AC66439E-2D02-E548-AFA8-D84749F2D856}" type="parTrans" cxnId="{57056879-580E-1E4D-9AE1-3662550C83EA}">
      <dgm:prSet/>
      <dgm:spPr/>
      <dgm:t>
        <a:bodyPr/>
        <a:lstStyle/>
        <a:p>
          <a:endParaRPr lang="en-GB"/>
        </a:p>
      </dgm:t>
    </dgm:pt>
    <dgm:pt modelId="{EC65A48F-071B-964B-8834-F6D1BF190832}" type="sibTrans" cxnId="{57056879-580E-1E4D-9AE1-3662550C83EA}">
      <dgm:prSet/>
      <dgm:spPr/>
      <dgm:t>
        <a:bodyPr/>
        <a:lstStyle/>
        <a:p>
          <a:endParaRPr lang="en-GB"/>
        </a:p>
      </dgm:t>
    </dgm:pt>
    <dgm:pt modelId="{E0E33B4F-2EEB-DD49-B666-A91165B7D848}">
      <dgm:prSet/>
      <dgm:spPr/>
      <dgm:t>
        <a:bodyPr/>
        <a:lstStyle/>
        <a:p>
          <a:pPr>
            <a:buFont typeface="+mj-lt"/>
            <a:buNone/>
          </a:pPr>
          <a:r>
            <a:rPr lang="en-US" dirty="0"/>
            <a:t>2.  </a:t>
          </a:r>
          <a:r>
            <a:rPr lang="el-GR" dirty="0"/>
            <a:t>Ασφαλιστικό σύστημα</a:t>
          </a:r>
          <a:r>
            <a:rPr lang="en-US" dirty="0"/>
            <a:t>:  </a:t>
          </a:r>
          <a:r>
            <a:rPr lang="el-GR" dirty="0"/>
            <a:t>Κίνητρα για εργασία και αποταμίευση νοικοκυριών</a:t>
          </a:r>
          <a:endParaRPr lang="en-GR" dirty="0"/>
        </a:p>
      </dgm:t>
    </dgm:pt>
    <dgm:pt modelId="{482C9E10-F1A8-8D4B-A4E9-C25185C5D87D}" type="parTrans" cxnId="{3BE4275E-1E2F-8040-B830-8A3F1EDD64DA}">
      <dgm:prSet/>
      <dgm:spPr/>
      <dgm:t>
        <a:bodyPr/>
        <a:lstStyle/>
        <a:p>
          <a:endParaRPr lang="en-GB"/>
        </a:p>
      </dgm:t>
    </dgm:pt>
    <dgm:pt modelId="{1C1C7AC8-2525-054E-AE2D-902143A0E8EA}" type="sibTrans" cxnId="{3BE4275E-1E2F-8040-B830-8A3F1EDD64DA}">
      <dgm:prSet/>
      <dgm:spPr/>
      <dgm:t>
        <a:bodyPr/>
        <a:lstStyle/>
        <a:p>
          <a:endParaRPr lang="en-GB"/>
        </a:p>
      </dgm:t>
    </dgm:pt>
    <dgm:pt modelId="{034DB622-560B-8E40-8D84-F77F280B675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Μετάβαση από διανεμητικό σε </a:t>
          </a:r>
          <a:r>
            <a:rPr lang="el-GR" dirty="0" err="1"/>
            <a:t>κεφαλαιοποιητικό</a:t>
          </a:r>
          <a:r>
            <a:rPr lang="el-GR" dirty="0"/>
            <a:t> σύστημα επικουρικής σύνταξης, με άμεση εφαρμογή για όσους εισέρχονται στην αγορά εργασίας και εθελοντικά για όσους άλλους εργαζόμενους το επιθυμούν</a:t>
          </a:r>
          <a:endParaRPr lang="en-GR" dirty="0"/>
        </a:p>
      </dgm:t>
    </dgm:pt>
    <dgm:pt modelId="{319B4F06-11BB-2A42-B267-D913039C3DCC}" type="parTrans" cxnId="{9D0795DE-700B-BF44-8772-6304358499B5}">
      <dgm:prSet/>
      <dgm:spPr/>
      <dgm:t>
        <a:bodyPr/>
        <a:lstStyle/>
        <a:p>
          <a:endParaRPr lang="en-GB"/>
        </a:p>
      </dgm:t>
    </dgm:pt>
    <dgm:pt modelId="{7C19DA86-9DB7-5F49-BB86-36063C28865A}" type="sibTrans" cxnId="{9D0795DE-700B-BF44-8772-6304358499B5}">
      <dgm:prSet/>
      <dgm:spPr/>
      <dgm:t>
        <a:bodyPr/>
        <a:lstStyle/>
        <a:p>
          <a:endParaRPr lang="en-GB"/>
        </a:p>
      </dgm:t>
    </dgm:pt>
    <dgm:pt modelId="{98D397D8-0CFA-D84F-8157-5FCE1B4162C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Πλαίσιο εποπτείας για ασφαλιστικά ταμεία, συμπεριλαμβανομένου και ενός δημόσιου ταμείου.</a:t>
          </a:r>
          <a:endParaRPr lang="en-GR" dirty="0"/>
        </a:p>
      </dgm:t>
    </dgm:pt>
    <dgm:pt modelId="{9B765E1C-C0A9-F544-9F32-8F686E2D2DE3}" type="parTrans" cxnId="{9697D718-0DEB-F447-8D72-455D92EBDFD9}">
      <dgm:prSet/>
      <dgm:spPr/>
      <dgm:t>
        <a:bodyPr/>
        <a:lstStyle/>
        <a:p>
          <a:endParaRPr lang="en-GB"/>
        </a:p>
      </dgm:t>
    </dgm:pt>
    <dgm:pt modelId="{A33727FB-BF82-3B47-9BA5-FB689BB55101}" type="sibTrans" cxnId="{9697D718-0DEB-F447-8D72-455D92EBDFD9}">
      <dgm:prSet/>
      <dgm:spPr/>
      <dgm:t>
        <a:bodyPr/>
        <a:lstStyle/>
        <a:p>
          <a:endParaRPr lang="en-GB"/>
        </a:p>
      </dgm:t>
    </dgm:pt>
    <dgm:pt modelId="{34B06B03-A797-45F3-A174-21F41ED42ED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Ενοποίηση και μετακίνηση φόρων ακινήτων σε τοπικό επίπεδο</a:t>
          </a:r>
          <a:endParaRPr lang="en-GB" dirty="0"/>
        </a:p>
      </dgm:t>
    </dgm:pt>
    <dgm:pt modelId="{102FE121-1A05-4A46-BFFD-A12FA685B14D}" type="parTrans" cxnId="{EBD0D8FB-6FBE-4E0A-B6E0-D46D8BEEEDA3}">
      <dgm:prSet/>
      <dgm:spPr/>
      <dgm:t>
        <a:bodyPr/>
        <a:lstStyle/>
        <a:p>
          <a:endParaRPr lang="en-GB"/>
        </a:p>
      </dgm:t>
    </dgm:pt>
    <dgm:pt modelId="{A7C20A2A-45C7-4D67-B053-0054E7A16CB4}" type="sibTrans" cxnId="{EBD0D8FB-6FBE-4E0A-B6E0-D46D8BEEEDA3}">
      <dgm:prSet/>
      <dgm:spPr/>
      <dgm:t>
        <a:bodyPr/>
        <a:lstStyle/>
        <a:p>
          <a:endParaRPr lang="en-GB"/>
        </a:p>
      </dgm:t>
    </dgm:pt>
    <dgm:pt modelId="{4955DBD5-9D24-442E-B17A-4E86102FDB10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Επιταχυνόμενες αποσβέσεις για επενδύσεις σε εξοπλισμό επιχειρήσεων </a:t>
          </a:r>
          <a:endParaRPr lang="en-GB" dirty="0"/>
        </a:p>
      </dgm:t>
    </dgm:pt>
    <dgm:pt modelId="{865DB506-0558-48B4-A371-866AF4A41011}" type="parTrans" cxnId="{FFE8D2DD-3D94-47F8-8D79-14CC754ABEBA}">
      <dgm:prSet/>
      <dgm:spPr/>
      <dgm:t>
        <a:bodyPr/>
        <a:lstStyle/>
        <a:p>
          <a:endParaRPr lang="en-GB"/>
        </a:p>
      </dgm:t>
    </dgm:pt>
    <dgm:pt modelId="{F4933756-B499-4924-A854-EAF30C31856D}" type="sibTrans" cxnId="{FFE8D2DD-3D94-47F8-8D79-14CC754ABEBA}">
      <dgm:prSet/>
      <dgm:spPr/>
      <dgm:t>
        <a:bodyPr/>
        <a:lstStyle/>
        <a:p>
          <a:endParaRPr lang="en-GB"/>
        </a:p>
      </dgm:t>
    </dgm:pt>
    <dgm:pt modelId="{1D4EFB7D-A45F-48A2-9B6B-6C7EF19BF40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αναλογικότητας δημόσιου διανεμητικού πυλώνα ασφάλισης. Ανάπτυξη δεύτερου και τρίτου πυλώνα με κίνητρα με ιδιωτικές αποφάσεις</a:t>
          </a:r>
          <a:endParaRPr lang="en-GR" dirty="0"/>
        </a:p>
      </dgm:t>
    </dgm:pt>
    <dgm:pt modelId="{6FBEAB67-6CB0-45D5-A49E-A64BDB42CA34}" type="parTrans" cxnId="{C1602634-9D76-4F63-BB29-5B3E64D495A2}">
      <dgm:prSet/>
      <dgm:spPr/>
      <dgm:t>
        <a:bodyPr/>
        <a:lstStyle/>
        <a:p>
          <a:endParaRPr lang="en-GB"/>
        </a:p>
      </dgm:t>
    </dgm:pt>
    <dgm:pt modelId="{EDA7B0D3-BFDC-4B84-BDB7-C3A86040E1DB}" type="sibTrans" cxnId="{C1602634-9D76-4F63-BB29-5B3E64D495A2}">
      <dgm:prSet/>
      <dgm:spPr/>
      <dgm:t>
        <a:bodyPr/>
        <a:lstStyle/>
        <a:p>
          <a:endParaRPr lang="en-GB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8ADB31-E126-FB4D-94E3-684DA2A61AE8}" type="pres">
      <dgm:prSet presAssocID="{9BA21130-4B34-6E4F-85F4-E9D4058132E0}" presName="parentLin" presStyleCnt="0"/>
      <dgm:spPr/>
    </dgm:pt>
    <dgm:pt modelId="{26AE31DE-9408-5548-9D19-F1618F093162}" type="pres">
      <dgm:prSet presAssocID="{9BA21130-4B34-6E4F-85F4-E9D4058132E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C37C17F-747F-8D4C-89BC-08225F94493E}" type="pres">
      <dgm:prSet presAssocID="{9BA21130-4B34-6E4F-85F4-E9D4058132E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A046C-E093-4047-B5B5-07503944AE14}" type="pres">
      <dgm:prSet presAssocID="{9BA21130-4B34-6E4F-85F4-E9D4058132E0}" presName="negativeSpace" presStyleCnt="0"/>
      <dgm:spPr/>
    </dgm:pt>
    <dgm:pt modelId="{6E466660-8905-3B42-9308-F75529502011}" type="pres">
      <dgm:prSet presAssocID="{9BA21130-4B34-6E4F-85F4-E9D4058132E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EFCA7-6A24-CB4B-99FD-247CA9447FCF}" type="pres">
      <dgm:prSet presAssocID="{0B153782-7F0E-F04E-848C-8B537F0FE2D0}" presName="spaceBetweenRectangles" presStyleCnt="0"/>
      <dgm:spPr/>
    </dgm:pt>
    <dgm:pt modelId="{BEC48707-E935-FD40-A31D-261658579474}" type="pres">
      <dgm:prSet presAssocID="{E0E33B4F-2EEB-DD49-B666-A91165B7D848}" presName="parentLin" presStyleCnt="0"/>
      <dgm:spPr/>
    </dgm:pt>
    <dgm:pt modelId="{C8121935-5B27-8148-A086-4D217492238A}" type="pres">
      <dgm:prSet presAssocID="{E0E33B4F-2EEB-DD49-B666-A91165B7D848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16C9177-596D-8548-8B5B-264D1B0236A7}" type="pres">
      <dgm:prSet presAssocID="{E0E33B4F-2EEB-DD49-B666-A91165B7D84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F9431-47E3-7640-9965-E693FB3B3C8D}" type="pres">
      <dgm:prSet presAssocID="{E0E33B4F-2EEB-DD49-B666-A91165B7D848}" presName="negativeSpace" presStyleCnt="0"/>
      <dgm:spPr/>
    </dgm:pt>
    <dgm:pt modelId="{0A1090D9-2CB7-4D4B-8A14-EA718E1E7393}" type="pres">
      <dgm:prSet presAssocID="{E0E33B4F-2EEB-DD49-B666-A91165B7D84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EAC790-5BD3-7045-B764-9C0B79EBC089}" type="presOf" srcId="{E0E33B4F-2EEB-DD49-B666-A91165B7D848}" destId="{916C9177-596D-8548-8B5B-264D1B0236A7}" srcOrd="1" destOrd="0" presId="urn:microsoft.com/office/officeart/2005/8/layout/list1"/>
    <dgm:cxn modelId="{ACE9FF5F-F56A-694B-B52F-5F7AC5AE51F7}" srcId="{E0E33B4F-2EEB-DD49-B666-A91165B7D848}" destId="{83D4445F-ED89-3844-9498-E9D82D24FA56}" srcOrd="0" destOrd="0" parTransId="{F02ECF0F-4B13-AE41-A699-B7A7F3340DE6}" sibTransId="{4C919ACF-E260-1B49-8AB5-2173775B926F}"/>
    <dgm:cxn modelId="{8D969C70-45DA-884D-90A6-285DE379D31D}" type="presOf" srcId="{9BA21130-4B34-6E4F-85F4-E9D4058132E0}" destId="{0C37C17F-747F-8D4C-89BC-08225F94493E}" srcOrd="1" destOrd="0" presId="urn:microsoft.com/office/officeart/2005/8/layout/list1"/>
    <dgm:cxn modelId="{57056879-580E-1E4D-9AE1-3662550C83EA}" srcId="{9BA21130-4B34-6E4F-85F4-E9D4058132E0}" destId="{F96CDDA9-37AD-C14F-9440-255E5942B9B0}" srcOrd="1" destOrd="0" parTransId="{AC66439E-2D02-E548-AFA8-D84749F2D856}" sibTransId="{EC65A48F-071B-964B-8834-F6D1BF190832}"/>
    <dgm:cxn modelId="{99ADE0D9-7968-204B-8AF5-596D2DB4CBBA}" type="presOf" srcId="{F48BC274-19F4-E943-AA25-079BBB24F5F7}" destId="{1D082B1D-DA29-7946-A49B-3556CEFA606D}" srcOrd="0" destOrd="0" presId="urn:microsoft.com/office/officeart/2005/8/layout/list1"/>
    <dgm:cxn modelId="{8DF4294B-EE6F-8945-A55A-0B6363ED6BF3}" type="presOf" srcId="{98D397D8-0CFA-D84F-8157-5FCE1B4162CF}" destId="{0A1090D9-2CB7-4D4B-8A14-EA718E1E7393}" srcOrd="0" destOrd="3" presId="urn:microsoft.com/office/officeart/2005/8/layout/list1"/>
    <dgm:cxn modelId="{1F5AE086-1E0C-45EC-8707-739A3D835379}" type="presOf" srcId="{1D4EFB7D-A45F-48A2-9B6B-6C7EF19BF40A}" destId="{0A1090D9-2CB7-4D4B-8A14-EA718E1E7393}" srcOrd="0" destOrd="1" presId="urn:microsoft.com/office/officeart/2005/8/layout/list1"/>
    <dgm:cxn modelId="{0D69455F-43BC-EF4F-8B26-00EDAB23A89C}" type="presOf" srcId="{F96CDDA9-37AD-C14F-9440-255E5942B9B0}" destId="{6E466660-8905-3B42-9308-F75529502011}" srcOrd="0" destOrd="1" presId="urn:microsoft.com/office/officeart/2005/8/layout/list1"/>
    <dgm:cxn modelId="{DA014079-9485-0A43-8CC7-041613C247AD}" srcId="{F48BC274-19F4-E943-AA25-079BBB24F5F7}" destId="{9BA21130-4B34-6E4F-85F4-E9D4058132E0}" srcOrd="0" destOrd="0" parTransId="{546E5D11-C5D6-E942-BE2E-A31841036E6C}" sibTransId="{0B153782-7F0E-F04E-848C-8B537F0FE2D0}"/>
    <dgm:cxn modelId="{58660FD7-7928-C747-A2CC-91BB722C1D3C}" type="presOf" srcId="{E7B07F01-1E6B-C244-8F1A-5ABC05330DEC}" destId="{6E466660-8905-3B42-9308-F75529502011}" srcOrd="0" destOrd="0" presId="urn:microsoft.com/office/officeart/2005/8/layout/list1"/>
    <dgm:cxn modelId="{EBD0D8FB-6FBE-4E0A-B6E0-D46D8BEEEDA3}" srcId="{9BA21130-4B34-6E4F-85F4-E9D4058132E0}" destId="{34B06B03-A797-45F3-A174-21F41ED42ED8}" srcOrd="2" destOrd="0" parTransId="{102FE121-1A05-4A46-BFFD-A12FA685B14D}" sibTransId="{A7C20A2A-45C7-4D67-B053-0054E7A16CB4}"/>
    <dgm:cxn modelId="{6AC11D99-AC60-470B-8EA3-63B59485FE6A}" type="presOf" srcId="{34B06B03-A797-45F3-A174-21F41ED42ED8}" destId="{6E466660-8905-3B42-9308-F75529502011}" srcOrd="0" destOrd="2" presId="urn:microsoft.com/office/officeart/2005/8/layout/list1"/>
    <dgm:cxn modelId="{C1602634-9D76-4F63-BB29-5B3E64D495A2}" srcId="{E0E33B4F-2EEB-DD49-B666-A91165B7D848}" destId="{1D4EFB7D-A45F-48A2-9B6B-6C7EF19BF40A}" srcOrd="1" destOrd="0" parTransId="{6FBEAB67-6CB0-45D5-A49E-A64BDB42CA34}" sibTransId="{EDA7B0D3-BFDC-4B84-BDB7-C3A86040E1DB}"/>
    <dgm:cxn modelId="{7C9CEA7D-7C2B-C146-AB2F-26DBF8E4010B}" type="presOf" srcId="{9BA21130-4B34-6E4F-85F4-E9D4058132E0}" destId="{26AE31DE-9408-5548-9D19-F1618F093162}" srcOrd="0" destOrd="0" presId="urn:microsoft.com/office/officeart/2005/8/layout/list1"/>
    <dgm:cxn modelId="{FFE8D2DD-3D94-47F8-8D79-14CC754ABEBA}" srcId="{9BA21130-4B34-6E4F-85F4-E9D4058132E0}" destId="{4955DBD5-9D24-442E-B17A-4E86102FDB10}" srcOrd="3" destOrd="0" parTransId="{865DB506-0558-48B4-A371-866AF4A41011}" sibTransId="{F4933756-B499-4924-A854-EAF30C31856D}"/>
    <dgm:cxn modelId="{3BE4275E-1E2F-8040-B830-8A3F1EDD64DA}" srcId="{F48BC274-19F4-E943-AA25-079BBB24F5F7}" destId="{E0E33B4F-2EEB-DD49-B666-A91165B7D848}" srcOrd="1" destOrd="0" parTransId="{482C9E10-F1A8-8D4B-A4E9-C25185C5D87D}" sibTransId="{1C1C7AC8-2525-054E-AE2D-902143A0E8EA}"/>
    <dgm:cxn modelId="{9D0795DE-700B-BF44-8772-6304358499B5}" srcId="{E0E33B4F-2EEB-DD49-B666-A91165B7D848}" destId="{034DB622-560B-8E40-8D84-F77F280B675C}" srcOrd="2" destOrd="0" parTransId="{319B4F06-11BB-2A42-B267-D913039C3DCC}" sibTransId="{7C19DA86-9DB7-5F49-BB86-36063C28865A}"/>
    <dgm:cxn modelId="{9697D718-0DEB-F447-8D72-455D92EBDFD9}" srcId="{E0E33B4F-2EEB-DD49-B666-A91165B7D848}" destId="{98D397D8-0CFA-D84F-8157-5FCE1B4162CF}" srcOrd="3" destOrd="0" parTransId="{9B765E1C-C0A9-F544-9F32-8F686E2D2DE3}" sibTransId="{A33727FB-BF82-3B47-9BA5-FB689BB55101}"/>
    <dgm:cxn modelId="{A216BB6E-B386-F347-A3A0-48F7B88EFD08}" type="presOf" srcId="{83D4445F-ED89-3844-9498-E9D82D24FA56}" destId="{0A1090D9-2CB7-4D4B-8A14-EA718E1E7393}" srcOrd="0" destOrd="0" presId="urn:microsoft.com/office/officeart/2005/8/layout/list1"/>
    <dgm:cxn modelId="{BF0FA345-1E49-41CA-AA14-BFB1776319D4}" type="presOf" srcId="{4955DBD5-9D24-442E-B17A-4E86102FDB10}" destId="{6E466660-8905-3B42-9308-F75529502011}" srcOrd="0" destOrd="3" presId="urn:microsoft.com/office/officeart/2005/8/layout/list1"/>
    <dgm:cxn modelId="{B6DA78B0-0C5F-8645-8E43-A7F571A27689}" srcId="{9BA21130-4B34-6E4F-85F4-E9D4058132E0}" destId="{E7B07F01-1E6B-C244-8F1A-5ABC05330DEC}" srcOrd="0" destOrd="0" parTransId="{7F05C5BD-E56D-0E4D-B453-DBC7C04407BA}" sibTransId="{45370E83-9213-9643-80B5-B0B9D7BA6810}"/>
    <dgm:cxn modelId="{EA75DC24-3F78-ED41-B721-144E1281FC96}" type="presOf" srcId="{E0E33B4F-2EEB-DD49-B666-A91165B7D848}" destId="{C8121935-5B27-8148-A086-4D217492238A}" srcOrd="0" destOrd="0" presId="urn:microsoft.com/office/officeart/2005/8/layout/list1"/>
    <dgm:cxn modelId="{8107F0C1-F273-7E40-9553-114C3164CDA5}" type="presOf" srcId="{034DB622-560B-8E40-8D84-F77F280B675C}" destId="{0A1090D9-2CB7-4D4B-8A14-EA718E1E7393}" srcOrd="0" destOrd="2" presId="urn:microsoft.com/office/officeart/2005/8/layout/list1"/>
    <dgm:cxn modelId="{59E067E7-F93F-EA47-A5C4-62FC075A0AA5}" type="presParOf" srcId="{1D082B1D-DA29-7946-A49B-3556CEFA606D}" destId="{F08ADB31-E126-FB4D-94E3-684DA2A61AE8}" srcOrd="0" destOrd="0" presId="urn:microsoft.com/office/officeart/2005/8/layout/list1"/>
    <dgm:cxn modelId="{90C6B527-0B6D-A446-A455-CB981DEB8DC2}" type="presParOf" srcId="{F08ADB31-E126-FB4D-94E3-684DA2A61AE8}" destId="{26AE31DE-9408-5548-9D19-F1618F093162}" srcOrd="0" destOrd="0" presId="urn:microsoft.com/office/officeart/2005/8/layout/list1"/>
    <dgm:cxn modelId="{C360377A-EAB9-984B-9EC6-D47F6DC8C7EB}" type="presParOf" srcId="{F08ADB31-E126-FB4D-94E3-684DA2A61AE8}" destId="{0C37C17F-747F-8D4C-89BC-08225F94493E}" srcOrd="1" destOrd="0" presId="urn:microsoft.com/office/officeart/2005/8/layout/list1"/>
    <dgm:cxn modelId="{92294150-80B5-C248-B3DC-BA3CB33180FA}" type="presParOf" srcId="{1D082B1D-DA29-7946-A49B-3556CEFA606D}" destId="{725A046C-E093-4047-B5B5-07503944AE14}" srcOrd="1" destOrd="0" presId="urn:microsoft.com/office/officeart/2005/8/layout/list1"/>
    <dgm:cxn modelId="{944D3345-5FF6-4141-B4B8-69D3BA3FC7E2}" type="presParOf" srcId="{1D082B1D-DA29-7946-A49B-3556CEFA606D}" destId="{6E466660-8905-3B42-9308-F75529502011}" srcOrd="2" destOrd="0" presId="urn:microsoft.com/office/officeart/2005/8/layout/list1"/>
    <dgm:cxn modelId="{D44AEC5A-1F19-754B-827D-52D2EF018477}" type="presParOf" srcId="{1D082B1D-DA29-7946-A49B-3556CEFA606D}" destId="{C3FEFCA7-6A24-CB4B-99FD-247CA9447FCF}" srcOrd="3" destOrd="0" presId="urn:microsoft.com/office/officeart/2005/8/layout/list1"/>
    <dgm:cxn modelId="{1AE16A42-AB86-8643-93CD-C6F4196C2211}" type="presParOf" srcId="{1D082B1D-DA29-7946-A49B-3556CEFA606D}" destId="{BEC48707-E935-FD40-A31D-261658579474}" srcOrd="4" destOrd="0" presId="urn:microsoft.com/office/officeart/2005/8/layout/list1"/>
    <dgm:cxn modelId="{81D6446E-9CE9-7941-82A5-DD0F2DA7EB77}" type="presParOf" srcId="{BEC48707-E935-FD40-A31D-261658579474}" destId="{C8121935-5B27-8148-A086-4D217492238A}" srcOrd="0" destOrd="0" presId="urn:microsoft.com/office/officeart/2005/8/layout/list1"/>
    <dgm:cxn modelId="{5B02F205-2486-B74C-996A-FBE07315FEFF}" type="presParOf" srcId="{BEC48707-E935-FD40-A31D-261658579474}" destId="{916C9177-596D-8548-8B5B-264D1B0236A7}" srcOrd="1" destOrd="0" presId="urn:microsoft.com/office/officeart/2005/8/layout/list1"/>
    <dgm:cxn modelId="{48B4B319-EE41-774B-B875-2E2B0CF2C77E}" type="presParOf" srcId="{1D082B1D-DA29-7946-A49B-3556CEFA606D}" destId="{8A4F9431-47E3-7640-9965-E693FB3B3C8D}" srcOrd="5" destOrd="0" presId="urn:microsoft.com/office/officeart/2005/8/layout/list1"/>
    <dgm:cxn modelId="{F20DED2C-D53F-7C4D-AE91-5DE404334D3E}" type="presParOf" srcId="{1D082B1D-DA29-7946-A49B-3556CEFA606D}" destId="{0A1090D9-2CB7-4D4B-8A14-EA718E1E739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BEE7BB8-7B87-C445-BFB9-E45AFABCDEC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Δημιουργία εξειδικευμένων τμημάτων στα δικαστήρια για υποθέσεις σημαντικού οικονομικού ενδιαφέροντος, με ανώτατο όριο 12 μηνών έως την απόφαση</a:t>
          </a:r>
          <a:endParaRPr lang="en-GR" dirty="0"/>
        </a:p>
      </dgm:t>
    </dgm:pt>
    <dgm:pt modelId="{5106B11C-DBB2-6C43-877A-2ED47941200C}" type="parTrans" cxnId="{A3AA22A0-7829-CC48-BD0A-081F3D580B7D}">
      <dgm:prSet/>
      <dgm:spPr/>
      <dgm:t>
        <a:bodyPr/>
        <a:lstStyle/>
        <a:p>
          <a:endParaRPr lang="en-GB"/>
        </a:p>
      </dgm:t>
    </dgm:pt>
    <dgm:pt modelId="{59029384-E6D0-2642-AB78-E4B117806BC8}" type="sibTrans" cxnId="{A3AA22A0-7829-CC48-BD0A-081F3D580B7D}">
      <dgm:prSet/>
      <dgm:spPr/>
      <dgm:t>
        <a:bodyPr/>
        <a:lstStyle/>
        <a:p>
          <a:endParaRPr lang="en-GB"/>
        </a:p>
      </dgm:t>
    </dgm:pt>
    <dgm:pt modelId="{AB347CEC-0003-3040-8784-BD7E2AC1B118}">
      <dgm:prSet/>
      <dgm:spPr/>
      <dgm:t>
        <a:bodyPr/>
        <a:lstStyle/>
        <a:p>
          <a:pPr>
            <a:buFont typeface="+mj-lt"/>
            <a:buNone/>
          </a:pPr>
          <a:r>
            <a:rPr lang="el-GR" dirty="0"/>
            <a:t>4</a:t>
          </a:r>
          <a:r>
            <a:rPr lang="en-US" dirty="0"/>
            <a:t>. </a:t>
          </a:r>
          <a:r>
            <a:rPr lang="el-GR" dirty="0" smtClean="0"/>
            <a:t>Δικαιοσύνη</a:t>
          </a:r>
          <a:r>
            <a:rPr lang="en-US" dirty="0"/>
            <a:t>: </a:t>
          </a:r>
          <a:r>
            <a:rPr lang="el-GR" dirty="0"/>
            <a:t>Μείωση χρόνου έκδοσης αποφάσεων και επίλυσης διαφορών</a:t>
          </a:r>
          <a:endParaRPr lang="en-GR" dirty="0"/>
        </a:p>
      </dgm:t>
    </dgm:pt>
    <dgm:pt modelId="{72556FF6-5B53-934C-AA7E-8C2F87868CB1}" type="parTrans" cxnId="{005594F0-F766-8540-8425-2E44B683BBDA}">
      <dgm:prSet/>
      <dgm:spPr/>
      <dgm:t>
        <a:bodyPr/>
        <a:lstStyle/>
        <a:p>
          <a:endParaRPr lang="en-GB"/>
        </a:p>
      </dgm:t>
    </dgm:pt>
    <dgm:pt modelId="{D10867CD-420C-C943-B473-F497B9E2055F}" type="sibTrans" cxnId="{005594F0-F766-8540-8425-2E44B683BBDA}">
      <dgm:prSet/>
      <dgm:spPr/>
      <dgm:t>
        <a:bodyPr/>
        <a:lstStyle/>
        <a:p>
          <a:endParaRPr lang="en-GB"/>
        </a:p>
      </dgm:t>
    </dgm:pt>
    <dgm:pt modelId="{5EEE1F66-F058-5241-8C6D-FF8C9F78BF4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Διεύρυνση και υποστήριξη του συστήματος </a:t>
          </a:r>
          <a:r>
            <a:rPr lang="el-GR" dirty="0" err="1"/>
            <a:t>ενδικοφανών</a:t>
          </a:r>
          <a:r>
            <a:rPr lang="el-GR" dirty="0"/>
            <a:t> διαδικασιών σε όλους τους τομείς της Διοίκησης για υποθέσεις διαφορών μεταξύ του Δημοσίου και ιδιωτών</a:t>
          </a:r>
          <a:endParaRPr lang="en-GR" dirty="0"/>
        </a:p>
      </dgm:t>
    </dgm:pt>
    <dgm:pt modelId="{E9F2A868-97D7-A143-BA7D-7F8ED9E6B308}" type="parTrans" cxnId="{5BA478E0-5153-E44E-A443-B766197793FD}">
      <dgm:prSet/>
      <dgm:spPr/>
      <dgm:t>
        <a:bodyPr/>
        <a:lstStyle/>
        <a:p>
          <a:endParaRPr lang="en-GB"/>
        </a:p>
      </dgm:t>
    </dgm:pt>
    <dgm:pt modelId="{40A63E6A-9008-334D-B12D-81D1740E0BD2}" type="sibTrans" cxnId="{5BA478E0-5153-E44E-A443-B766197793FD}">
      <dgm:prSet/>
      <dgm:spPr/>
      <dgm:t>
        <a:bodyPr/>
        <a:lstStyle/>
        <a:p>
          <a:endParaRPr lang="en-GB"/>
        </a:p>
      </dgm:t>
    </dgm:pt>
    <dgm:pt modelId="{12E55BF5-D174-3A43-BB55-E71157E0600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των διαδικασιών αξιολόγησης, κωδικοποίησης και απλοποίησης της νομοθεσίας. </a:t>
          </a:r>
          <a:endParaRPr lang="en-GR" dirty="0"/>
        </a:p>
      </dgm:t>
    </dgm:pt>
    <dgm:pt modelId="{A9AAD899-A162-B941-AC25-458971A94FBE}" type="parTrans" cxnId="{361F623C-B33B-6541-BED5-31C3B7DB5BDB}">
      <dgm:prSet/>
      <dgm:spPr/>
      <dgm:t>
        <a:bodyPr/>
        <a:lstStyle/>
        <a:p>
          <a:endParaRPr lang="en-GB"/>
        </a:p>
      </dgm:t>
    </dgm:pt>
    <dgm:pt modelId="{FC927B23-0AB2-904F-A734-1DA310E17542}" type="sibTrans" cxnId="{361F623C-B33B-6541-BED5-31C3B7DB5BDB}">
      <dgm:prSet/>
      <dgm:spPr/>
      <dgm:t>
        <a:bodyPr/>
        <a:lstStyle/>
        <a:p>
          <a:endParaRPr lang="en-GB"/>
        </a:p>
      </dgm:t>
    </dgm:pt>
    <dgm:pt modelId="{BAF04945-D291-5043-BF40-5279CC27D9F4}">
      <dgm:prSet/>
      <dgm:spPr/>
      <dgm:t>
        <a:bodyPr/>
        <a:lstStyle/>
        <a:p>
          <a:r>
            <a:rPr lang="el-GR"/>
            <a:t>3. Χρηματοδότηση</a:t>
          </a:r>
          <a:r>
            <a:rPr lang="en-US"/>
            <a:t>: </a:t>
          </a:r>
          <a:r>
            <a:rPr lang="el-GR"/>
            <a:t>Ανάπτυξη της κεφαλαιαγοράς</a:t>
          </a:r>
          <a:endParaRPr lang="en-GR" dirty="0"/>
        </a:p>
      </dgm:t>
    </dgm:pt>
    <dgm:pt modelId="{BEE06140-156F-4147-8A89-B9A08B948AC8}" type="parTrans" cxnId="{7D9F4F6A-8B0D-2048-96F8-6DF6F96AFB7E}">
      <dgm:prSet/>
      <dgm:spPr/>
      <dgm:t>
        <a:bodyPr/>
        <a:lstStyle/>
        <a:p>
          <a:endParaRPr lang="en-GB"/>
        </a:p>
      </dgm:t>
    </dgm:pt>
    <dgm:pt modelId="{90340522-1F04-D54D-84FC-27E406FB186A}" type="sibTrans" cxnId="{7D9F4F6A-8B0D-2048-96F8-6DF6F96AFB7E}">
      <dgm:prSet/>
      <dgm:spPr/>
      <dgm:t>
        <a:bodyPr/>
        <a:lstStyle/>
        <a:p>
          <a:endParaRPr lang="en-GB"/>
        </a:p>
      </dgm:t>
    </dgm:pt>
    <dgm:pt modelId="{569FB9BA-8397-E243-9C95-821AFC70A2F2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Εκσυγχρονισμός συστήματος χρηματοπιστωτικής εποπτείας στον τομέα της προστασίας των επενδυτών</a:t>
          </a:r>
          <a:endParaRPr lang="en-GB" dirty="0"/>
        </a:p>
      </dgm:t>
    </dgm:pt>
    <dgm:pt modelId="{9025C3F6-A5E0-CA44-A2C8-FAADD85FA896}" type="parTrans" cxnId="{834DF0C9-F735-A44D-91BA-B04B78CB891E}">
      <dgm:prSet/>
      <dgm:spPr/>
      <dgm:t>
        <a:bodyPr/>
        <a:lstStyle/>
        <a:p>
          <a:endParaRPr lang="en-GB"/>
        </a:p>
      </dgm:t>
    </dgm:pt>
    <dgm:pt modelId="{836DC2A8-264A-424A-BAA3-D1A951F0BBEA}" type="sibTrans" cxnId="{834DF0C9-F735-A44D-91BA-B04B78CB891E}">
      <dgm:prSet/>
      <dgm:spPr/>
      <dgm:t>
        <a:bodyPr/>
        <a:lstStyle/>
        <a:p>
          <a:endParaRPr lang="en-GB"/>
        </a:p>
      </dgm:t>
    </dgm:pt>
    <dgm:pt modelId="{40D29E23-F2F0-A24C-BA04-0018AD36888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Εκσυχρονισμός του συστήματος εταιρικής διακυβέρνησης</a:t>
          </a:r>
          <a:endParaRPr lang="en-GB" dirty="0"/>
        </a:p>
      </dgm:t>
    </dgm:pt>
    <dgm:pt modelId="{60326861-C933-364A-B09D-F50CC17E1673}" type="parTrans" cxnId="{BFEDD905-5B8A-1548-9A7A-74A9699463E2}">
      <dgm:prSet/>
      <dgm:spPr/>
      <dgm:t>
        <a:bodyPr/>
        <a:lstStyle/>
        <a:p>
          <a:endParaRPr lang="en-GB"/>
        </a:p>
      </dgm:t>
    </dgm:pt>
    <dgm:pt modelId="{18571903-D354-A548-9A73-6DC8CB3C6E27}" type="sibTrans" cxnId="{BFEDD905-5B8A-1548-9A7A-74A9699463E2}">
      <dgm:prSet/>
      <dgm:spPr/>
      <dgm:t>
        <a:bodyPr/>
        <a:lstStyle/>
        <a:p>
          <a:endParaRPr lang="en-GB"/>
        </a:p>
      </dgm:t>
    </dgm:pt>
    <dgm:pt modelId="{4F781DBC-EC69-7F47-B2E7-207F7D0DEB56}">
      <dgm:prSet/>
      <dgm:spPr/>
      <dgm:t>
        <a:bodyPr/>
        <a:lstStyle/>
        <a:p>
          <a:r>
            <a:rPr lang="el-GR" dirty="0"/>
            <a:t>Φορολογικά κίνητρα για εισαγωγή επιχειρήσεων στο Χρηματιστήριο και για μακροχρόνια αποταμίευση μέσω αυτού.</a:t>
          </a:r>
          <a:endParaRPr lang="x-none" dirty="0"/>
        </a:p>
      </dgm:t>
    </dgm:pt>
    <dgm:pt modelId="{0E3A9853-6A20-EE4C-BF47-3FA23A417D4F}" type="parTrans" cxnId="{852B564F-4FDE-8947-BD0D-983B271214F2}">
      <dgm:prSet/>
      <dgm:spPr/>
      <dgm:t>
        <a:bodyPr/>
        <a:lstStyle/>
        <a:p>
          <a:endParaRPr lang="en-GB"/>
        </a:p>
      </dgm:t>
    </dgm:pt>
    <dgm:pt modelId="{1A871693-E495-B541-9B20-DF8A8D3809B8}" type="sibTrans" cxnId="{852B564F-4FDE-8947-BD0D-983B271214F2}">
      <dgm:prSet/>
      <dgm:spPr/>
      <dgm:t>
        <a:bodyPr/>
        <a:lstStyle/>
        <a:p>
          <a:endParaRPr lang="en-GB"/>
        </a:p>
      </dgm:t>
    </dgm:pt>
    <dgm:pt modelId="{929C0EF0-8FCF-414D-BE3F-94F752B9B5FE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Στοχοθεσία για ταχύτερη μείωση των προβληματικών δανείων από τις τράπεζες</a:t>
          </a:r>
          <a:endParaRPr lang="en-GB" dirty="0"/>
        </a:p>
      </dgm:t>
    </dgm:pt>
    <dgm:pt modelId="{12F60B97-2EDE-E34F-80B3-D4E86FCCF089}" type="parTrans" cxnId="{495474DC-5E60-6446-8998-914B6C66C9CB}">
      <dgm:prSet/>
      <dgm:spPr/>
      <dgm:t>
        <a:bodyPr/>
        <a:lstStyle/>
        <a:p>
          <a:endParaRPr lang="en-GB"/>
        </a:p>
      </dgm:t>
    </dgm:pt>
    <dgm:pt modelId="{CC28788C-F0F5-D942-B085-0F9C42A72768}" type="sibTrans" cxnId="{495474DC-5E60-6446-8998-914B6C66C9CB}">
      <dgm:prSet/>
      <dgm:spPr/>
      <dgm:t>
        <a:bodyPr/>
        <a:lstStyle/>
        <a:p>
          <a:endParaRPr lang="en-GB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FEC36E-6AF6-6C41-B415-96249A9D1910}" type="pres">
      <dgm:prSet presAssocID="{BAF04945-D291-5043-BF40-5279CC27D9F4}" presName="parentLin" presStyleCnt="0"/>
      <dgm:spPr/>
    </dgm:pt>
    <dgm:pt modelId="{FB6CE214-D889-6A45-95C1-F8375FED7319}" type="pres">
      <dgm:prSet presAssocID="{BAF04945-D291-5043-BF40-5279CC27D9F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488A2FAE-5243-8D49-B2FB-3B090CC3BA47}" type="pres">
      <dgm:prSet presAssocID="{BAF04945-D291-5043-BF40-5279CC27D9F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41C2C-8F27-3C40-884B-D63DE3664CAC}" type="pres">
      <dgm:prSet presAssocID="{BAF04945-D291-5043-BF40-5279CC27D9F4}" presName="negativeSpace" presStyleCnt="0"/>
      <dgm:spPr/>
    </dgm:pt>
    <dgm:pt modelId="{9A3356F5-2325-984A-AA2F-1666AAEFFB7B}" type="pres">
      <dgm:prSet presAssocID="{BAF04945-D291-5043-BF40-5279CC27D9F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50159-E23A-134A-BD85-445939CB8704}" type="pres">
      <dgm:prSet presAssocID="{90340522-1F04-D54D-84FC-27E406FB186A}" presName="spaceBetweenRectangles" presStyleCnt="0"/>
      <dgm:spPr/>
    </dgm:pt>
    <dgm:pt modelId="{A1D232BB-06EC-9446-8344-D06C45C9D6AC}" type="pres">
      <dgm:prSet presAssocID="{AB347CEC-0003-3040-8784-BD7E2AC1B118}" presName="parentLin" presStyleCnt="0"/>
      <dgm:spPr/>
    </dgm:pt>
    <dgm:pt modelId="{0345EFA3-E435-F74E-A448-FEC4F444FA7F}" type="pres">
      <dgm:prSet presAssocID="{AB347CEC-0003-3040-8784-BD7E2AC1B118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76D08C25-8B3B-AD4B-A357-AFB4907FFD4B}" type="pres">
      <dgm:prSet presAssocID="{AB347CEC-0003-3040-8784-BD7E2AC1B11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35233-34C4-2F4F-9117-627B61B8C86E}" type="pres">
      <dgm:prSet presAssocID="{AB347CEC-0003-3040-8784-BD7E2AC1B118}" presName="negativeSpace" presStyleCnt="0"/>
      <dgm:spPr/>
    </dgm:pt>
    <dgm:pt modelId="{D9B4792E-33C5-AB40-86EF-BAAD4C311FA6}" type="pres">
      <dgm:prSet presAssocID="{AB347CEC-0003-3040-8784-BD7E2AC1B11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56E2F6-9663-3E45-AC61-8FD26DE87B04}" type="presOf" srcId="{929C0EF0-8FCF-414D-BE3F-94F752B9B5FE}" destId="{9A3356F5-2325-984A-AA2F-1666AAEFFB7B}" srcOrd="0" destOrd="3" presId="urn:microsoft.com/office/officeart/2005/8/layout/list1"/>
    <dgm:cxn modelId="{51795D5E-B6A3-AD48-A79E-795C5A7D9B26}" type="presOf" srcId="{5EEE1F66-F058-5241-8C6D-FF8C9F78BF4A}" destId="{D9B4792E-33C5-AB40-86EF-BAAD4C311FA6}" srcOrd="0" destOrd="1" presId="urn:microsoft.com/office/officeart/2005/8/layout/list1"/>
    <dgm:cxn modelId="{852B564F-4FDE-8947-BD0D-983B271214F2}" srcId="{BAF04945-D291-5043-BF40-5279CC27D9F4}" destId="{4F781DBC-EC69-7F47-B2E7-207F7D0DEB56}" srcOrd="2" destOrd="0" parTransId="{0E3A9853-6A20-EE4C-BF47-3FA23A417D4F}" sibTransId="{1A871693-E495-B541-9B20-DF8A8D3809B8}"/>
    <dgm:cxn modelId="{231EFC9A-D3AF-4F4E-9D17-7A035D7951BC}" type="presOf" srcId="{BBEE7BB8-7B87-C445-BFB9-E45AFABCDEC8}" destId="{D9B4792E-33C5-AB40-86EF-BAAD4C311FA6}" srcOrd="0" destOrd="0" presId="urn:microsoft.com/office/officeart/2005/8/layout/list1"/>
    <dgm:cxn modelId="{99ADE0D9-7968-204B-8AF5-596D2DB4CBBA}" type="presOf" srcId="{F48BC274-19F4-E943-AA25-079BBB24F5F7}" destId="{1D082B1D-DA29-7946-A49B-3556CEFA606D}" srcOrd="0" destOrd="0" presId="urn:microsoft.com/office/officeart/2005/8/layout/list1"/>
    <dgm:cxn modelId="{1600E98B-26C0-9A4F-A529-C2B60186DD01}" type="presOf" srcId="{AB347CEC-0003-3040-8784-BD7E2AC1B118}" destId="{76D08C25-8B3B-AD4B-A357-AFB4907FFD4B}" srcOrd="1" destOrd="0" presId="urn:microsoft.com/office/officeart/2005/8/layout/list1"/>
    <dgm:cxn modelId="{834DF0C9-F735-A44D-91BA-B04B78CB891E}" srcId="{BAF04945-D291-5043-BF40-5279CC27D9F4}" destId="{569FB9BA-8397-E243-9C95-821AFC70A2F2}" srcOrd="0" destOrd="0" parTransId="{9025C3F6-A5E0-CA44-A2C8-FAADD85FA896}" sibTransId="{836DC2A8-264A-424A-BAA3-D1A951F0BBEA}"/>
    <dgm:cxn modelId="{7D9F4F6A-8B0D-2048-96F8-6DF6F96AFB7E}" srcId="{F48BC274-19F4-E943-AA25-079BBB24F5F7}" destId="{BAF04945-D291-5043-BF40-5279CC27D9F4}" srcOrd="0" destOrd="0" parTransId="{BEE06140-156F-4147-8A89-B9A08B948AC8}" sibTransId="{90340522-1F04-D54D-84FC-27E406FB186A}"/>
    <dgm:cxn modelId="{EFA10285-FACC-C24D-B38C-77AEF1D204AF}" type="presOf" srcId="{12E55BF5-D174-3A43-BB55-E71157E06004}" destId="{D9B4792E-33C5-AB40-86EF-BAAD4C311FA6}" srcOrd="0" destOrd="2" presId="urn:microsoft.com/office/officeart/2005/8/layout/list1"/>
    <dgm:cxn modelId="{9B072365-4EF5-8444-971A-75070F802ABE}" type="presOf" srcId="{AB347CEC-0003-3040-8784-BD7E2AC1B118}" destId="{0345EFA3-E435-F74E-A448-FEC4F444FA7F}" srcOrd="0" destOrd="0" presId="urn:microsoft.com/office/officeart/2005/8/layout/list1"/>
    <dgm:cxn modelId="{BFEDD905-5B8A-1548-9A7A-74A9699463E2}" srcId="{BAF04945-D291-5043-BF40-5279CC27D9F4}" destId="{40D29E23-F2F0-A24C-BA04-0018AD36888C}" srcOrd="1" destOrd="0" parTransId="{60326861-C933-364A-B09D-F50CC17E1673}" sibTransId="{18571903-D354-A548-9A73-6DC8CB3C6E27}"/>
    <dgm:cxn modelId="{005594F0-F766-8540-8425-2E44B683BBDA}" srcId="{F48BC274-19F4-E943-AA25-079BBB24F5F7}" destId="{AB347CEC-0003-3040-8784-BD7E2AC1B118}" srcOrd="1" destOrd="0" parTransId="{72556FF6-5B53-934C-AA7E-8C2F87868CB1}" sibTransId="{D10867CD-420C-C943-B473-F497B9E2055F}"/>
    <dgm:cxn modelId="{A3AA22A0-7829-CC48-BD0A-081F3D580B7D}" srcId="{AB347CEC-0003-3040-8784-BD7E2AC1B118}" destId="{BBEE7BB8-7B87-C445-BFB9-E45AFABCDEC8}" srcOrd="0" destOrd="0" parTransId="{5106B11C-DBB2-6C43-877A-2ED47941200C}" sibTransId="{59029384-E6D0-2642-AB78-E4B117806BC8}"/>
    <dgm:cxn modelId="{361F623C-B33B-6541-BED5-31C3B7DB5BDB}" srcId="{AB347CEC-0003-3040-8784-BD7E2AC1B118}" destId="{12E55BF5-D174-3A43-BB55-E71157E06004}" srcOrd="2" destOrd="0" parTransId="{A9AAD899-A162-B941-AC25-458971A94FBE}" sibTransId="{FC927B23-0AB2-904F-A734-1DA310E17542}"/>
    <dgm:cxn modelId="{C44D77EE-E680-FE4C-B8A0-85CD97286B64}" type="presOf" srcId="{BAF04945-D291-5043-BF40-5279CC27D9F4}" destId="{488A2FAE-5243-8D49-B2FB-3B090CC3BA47}" srcOrd="1" destOrd="0" presId="urn:microsoft.com/office/officeart/2005/8/layout/list1"/>
    <dgm:cxn modelId="{A7E61DF9-16B1-E64C-810C-A792B53E0549}" type="presOf" srcId="{569FB9BA-8397-E243-9C95-821AFC70A2F2}" destId="{9A3356F5-2325-984A-AA2F-1666AAEFFB7B}" srcOrd="0" destOrd="0" presId="urn:microsoft.com/office/officeart/2005/8/layout/list1"/>
    <dgm:cxn modelId="{44707E28-C4E7-0443-A61B-59643FEF0550}" type="presOf" srcId="{BAF04945-D291-5043-BF40-5279CC27D9F4}" destId="{FB6CE214-D889-6A45-95C1-F8375FED7319}" srcOrd="0" destOrd="0" presId="urn:microsoft.com/office/officeart/2005/8/layout/list1"/>
    <dgm:cxn modelId="{FEE12323-4D21-7D46-8265-63137994700D}" type="presOf" srcId="{40D29E23-F2F0-A24C-BA04-0018AD36888C}" destId="{9A3356F5-2325-984A-AA2F-1666AAEFFB7B}" srcOrd="0" destOrd="1" presId="urn:microsoft.com/office/officeart/2005/8/layout/list1"/>
    <dgm:cxn modelId="{BFEA770A-08B2-534E-B98E-6E2532817BDC}" type="presOf" srcId="{4F781DBC-EC69-7F47-B2E7-207F7D0DEB56}" destId="{9A3356F5-2325-984A-AA2F-1666AAEFFB7B}" srcOrd="0" destOrd="2" presId="urn:microsoft.com/office/officeart/2005/8/layout/list1"/>
    <dgm:cxn modelId="{495474DC-5E60-6446-8998-914B6C66C9CB}" srcId="{BAF04945-D291-5043-BF40-5279CC27D9F4}" destId="{929C0EF0-8FCF-414D-BE3F-94F752B9B5FE}" srcOrd="3" destOrd="0" parTransId="{12F60B97-2EDE-E34F-80B3-D4E86FCCF089}" sibTransId="{CC28788C-F0F5-D942-B085-0F9C42A72768}"/>
    <dgm:cxn modelId="{5BA478E0-5153-E44E-A443-B766197793FD}" srcId="{AB347CEC-0003-3040-8784-BD7E2AC1B118}" destId="{5EEE1F66-F058-5241-8C6D-FF8C9F78BF4A}" srcOrd="1" destOrd="0" parTransId="{E9F2A868-97D7-A143-BA7D-7F8ED9E6B308}" sibTransId="{40A63E6A-9008-334D-B12D-81D1740E0BD2}"/>
    <dgm:cxn modelId="{F40EB40A-B435-484C-8514-16A9D83E206B}" type="presParOf" srcId="{1D082B1D-DA29-7946-A49B-3556CEFA606D}" destId="{49FEC36E-6AF6-6C41-B415-96249A9D1910}" srcOrd="0" destOrd="0" presId="urn:microsoft.com/office/officeart/2005/8/layout/list1"/>
    <dgm:cxn modelId="{074E0878-292A-7949-9646-54A4CAEB418D}" type="presParOf" srcId="{49FEC36E-6AF6-6C41-B415-96249A9D1910}" destId="{FB6CE214-D889-6A45-95C1-F8375FED7319}" srcOrd="0" destOrd="0" presId="urn:microsoft.com/office/officeart/2005/8/layout/list1"/>
    <dgm:cxn modelId="{9650A594-AAB7-D148-B484-CB1E06ADF1EE}" type="presParOf" srcId="{49FEC36E-6AF6-6C41-B415-96249A9D1910}" destId="{488A2FAE-5243-8D49-B2FB-3B090CC3BA47}" srcOrd="1" destOrd="0" presId="urn:microsoft.com/office/officeart/2005/8/layout/list1"/>
    <dgm:cxn modelId="{E2784194-EE25-1140-B95E-0FDFA89987FA}" type="presParOf" srcId="{1D082B1D-DA29-7946-A49B-3556CEFA606D}" destId="{64C41C2C-8F27-3C40-884B-D63DE3664CAC}" srcOrd="1" destOrd="0" presId="urn:microsoft.com/office/officeart/2005/8/layout/list1"/>
    <dgm:cxn modelId="{31810430-F827-B742-B55B-42B5DBA31F28}" type="presParOf" srcId="{1D082B1D-DA29-7946-A49B-3556CEFA606D}" destId="{9A3356F5-2325-984A-AA2F-1666AAEFFB7B}" srcOrd="2" destOrd="0" presId="urn:microsoft.com/office/officeart/2005/8/layout/list1"/>
    <dgm:cxn modelId="{3A33CFDF-6A9A-A141-B3DE-5ED42B3215B7}" type="presParOf" srcId="{1D082B1D-DA29-7946-A49B-3556CEFA606D}" destId="{6A050159-E23A-134A-BD85-445939CB8704}" srcOrd="3" destOrd="0" presId="urn:microsoft.com/office/officeart/2005/8/layout/list1"/>
    <dgm:cxn modelId="{A1C6A591-2D6E-504C-B208-3265FC9C7A99}" type="presParOf" srcId="{1D082B1D-DA29-7946-A49B-3556CEFA606D}" destId="{A1D232BB-06EC-9446-8344-D06C45C9D6AC}" srcOrd="4" destOrd="0" presId="urn:microsoft.com/office/officeart/2005/8/layout/list1"/>
    <dgm:cxn modelId="{886694CB-30E6-4743-ACCC-705F17FF70B6}" type="presParOf" srcId="{A1D232BB-06EC-9446-8344-D06C45C9D6AC}" destId="{0345EFA3-E435-F74E-A448-FEC4F444FA7F}" srcOrd="0" destOrd="0" presId="urn:microsoft.com/office/officeart/2005/8/layout/list1"/>
    <dgm:cxn modelId="{F0DFDA81-4A0D-8A4D-A665-2BB3957957CD}" type="presParOf" srcId="{A1D232BB-06EC-9446-8344-D06C45C9D6AC}" destId="{76D08C25-8B3B-AD4B-A357-AFB4907FFD4B}" srcOrd="1" destOrd="0" presId="urn:microsoft.com/office/officeart/2005/8/layout/list1"/>
    <dgm:cxn modelId="{FBA1620F-1610-CC4C-ACF5-EB79E4440C45}" type="presParOf" srcId="{1D082B1D-DA29-7946-A49B-3556CEFA606D}" destId="{B0A35233-34C4-2F4F-9117-627B61B8C86E}" srcOrd="5" destOrd="0" presId="urn:microsoft.com/office/officeart/2005/8/layout/list1"/>
    <dgm:cxn modelId="{582F0CB5-8473-9D4B-8BFC-1534085C8F10}" type="presParOf" srcId="{1D082B1D-DA29-7946-A49B-3556CEFA606D}" destId="{D9B4792E-33C5-AB40-86EF-BAAD4C311FA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6F26C2-A922-4F4F-A4EA-E3D66DCF4A8D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dirty="0"/>
            <a:t>6. Εργασία</a:t>
          </a:r>
          <a:r>
            <a:rPr lang="en-US" sz="1600" dirty="0"/>
            <a:t>:</a:t>
          </a:r>
          <a:r>
            <a:rPr lang="el-GR" sz="1600" dirty="0"/>
            <a:t> ενθάρρυνση συμμετοχής, υποστήριξη κατάρτισης και κινητικότητας</a:t>
          </a:r>
          <a:endParaRPr lang="en-GR" sz="1600" dirty="0"/>
        </a:p>
      </dgm:t>
    </dgm:pt>
    <dgm:pt modelId="{0B7FCDC0-D145-074A-B157-7620DB8591BD}" type="parTrans" cxnId="{80831B3F-487C-3448-934A-6905D2FD84CD}">
      <dgm:prSet/>
      <dgm:spPr/>
      <dgm:t>
        <a:bodyPr/>
        <a:lstStyle/>
        <a:p>
          <a:endParaRPr lang="en-GB" sz="2000"/>
        </a:p>
      </dgm:t>
    </dgm:pt>
    <dgm:pt modelId="{54E6D179-DA0C-C447-ADFF-A0FD26D1C553}" type="sibTrans" cxnId="{80831B3F-487C-3448-934A-6905D2FD84CD}">
      <dgm:prSet/>
      <dgm:spPr/>
      <dgm:t>
        <a:bodyPr/>
        <a:lstStyle/>
        <a:p>
          <a:endParaRPr lang="en-GB" sz="2000"/>
        </a:p>
      </dgm:t>
    </dgm:pt>
    <dgm:pt modelId="{1E371B29-756B-2441-950D-682C7E7E41EB}">
      <dgm:prSet custT="1"/>
      <dgm:spPr/>
      <dgm:t>
        <a:bodyPr/>
        <a:lstStyle/>
        <a:p>
          <a:pPr>
            <a:buFont typeface="+mj-lt"/>
            <a:buNone/>
          </a:pPr>
          <a:r>
            <a:rPr lang="en-US" sz="1600" dirty="0"/>
            <a:t>5.</a:t>
          </a:r>
          <a:r>
            <a:rPr lang="el-GR" sz="1600" dirty="0"/>
            <a:t> Δημόσια διοίκηση</a:t>
          </a:r>
          <a:r>
            <a:rPr lang="en-US" sz="1600" dirty="0"/>
            <a:t>:</a:t>
          </a:r>
          <a:r>
            <a:rPr lang="el-GR" sz="1600" dirty="0"/>
            <a:t> Βελτίωση της διακυβέρνησης</a:t>
          </a:r>
          <a:r>
            <a:rPr lang="en-US" sz="1600" dirty="0"/>
            <a:t> </a:t>
          </a:r>
          <a:endParaRPr lang="en-GR" sz="1600" dirty="0"/>
        </a:p>
      </dgm:t>
    </dgm:pt>
    <dgm:pt modelId="{F1AF6C19-15EE-E844-A55D-2E7EB2E11A89}" type="parTrans" cxnId="{956A490E-D656-4F4D-80C6-1A93D44A1687}">
      <dgm:prSet/>
      <dgm:spPr/>
      <dgm:t>
        <a:bodyPr/>
        <a:lstStyle/>
        <a:p>
          <a:endParaRPr lang="en-GB" sz="2000"/>
        </a:p>
      </dgm:t>
    </dgm:pt>
    <dgm:pt modelId="{81A64AD1-37F9-A144-944C-DB29740DEC91}" type="sibTrans" cxnId="{956A490E-D656-4F4D-80C6-1A93D44A1687}">
      <dgm:prSet/>
      <dgm:spPr/>
      <dgm:t>
        <a:bodyPr/>
        <a:lstStyle/>
        <a:p>
          <a:endParaRPr lang="en-GB" sz="2000"/>
        </a:p>
      </dgm:t>
    </dgm:pt>
    <dgm:pt modelId="{0FCC309F-77F6-9440-8F1B-8F7D4E07B6D5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Ριζική αναβάθμιση συστήματος κατάρτισης για ανέργους και εργαζόμενους</a:t>
          </a:r>
          <a:endParaRPr lang="en-GR" sz="1600" dirty="0"/>
        </a:p>
      </dgm:t>
    </dgm:pt>
    <dgm:pt modelId="{43EF38F0-6413-A34C-9336-1AC3FE059B6A}" type="parTrans" cxnId="{1D82C64A-6D3D-9340-A655-8703DA676496}">
      <dgm:prSet/>
      <dgm:spPr/>
      <dgm:t>
        <a:bodyPr/>
        <a:lstStyle/>
        <a:p>
          <a:endParaRPr lang="en-GB" sz="2000"/>
        </a:p>
      </dgm:t>
    </dgm:pt>
    <dgm:pt modelId="{C0F2D14E-73B2-FD45-997F-DF2CF88E1C45}" type="sibTrans" cxnId="{1D82C64A-6D3D-9340-A655-8703DA676496}">
      <dgm:prSet/>
      <dgm:spPr/>
      <dgm:t>
        <a:bodyPr/>
        <a:lstStyle/>
        <a:p>
          <a:endParaRPr lang="en-GB" sz="2000"/>
        </a:p>
      </dgm:t>
    </dgm:pt>
    <dgm:pt modelId="{5BCF1018-4ABF-0C40-9C8F-78D63FB7749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Αναδιάρθρωση ΟΑΕΔ, με στροφή προς ενεργητικές πολιτικές απασχόλησης</a:t>
          </a:r>
          <a:endParaRPr lang="en-GR" sz="1600" dirty="0"/>
        </a:p>
      </dgm:t>
    </dgm:pt>
    <dgm:pt modelId="{595EA79C-F125-1943-AB93-ACB058BAF5E7}" type="parTrans" cxnId="{9B7F5A62-B6A5-B44B-B613-91D116759B88}">
      <dgm:prSet/>
      <dgm:spPr/>
      <dgm:t>
        <a:bodyPr/>
        <a:lstStyle/>
        <a:p>
          <a:endParaRPr lang="en-GB" sz="2000"/>
        </a:p>
      </dgm:t>
    </dgm:pt>
    <dgm:pt modelId="{EF11B347-53C6-444A-B106-9E3C21280C86}" type="sibTrans" cxnId="{9B7F5A62-B6A5-B44B-B613-91D116759B88}">
      <dgm:prSet/>
      <dgm:spPr/>
      <dgm:t>
        <a:bodyPr/>
        <a:lstStyle/>
        <a:p>
          <a:endParaRPr lang="en-GB" sz="2000"/>
        </a:p>
      </dgm:t>
    </dgm:pt>
    <dgm:pt modelId="{CFE2B877-C08D-4F41-83FA-B71D976E55B3}">
      <dgm:prSet custT="1"/>
      <dgm:spPr/>
      <dgm:t>
        <a:bodyPr/>
        <a:lstStyle/>
        <a:p>
          <a:pPr>
            <a:buChar char="•"/>
          </a:pPr>
          <a:r>
            <a:rPr lang="el-GR" sz="1600" dirty="0"/>
            <a:t>Υποστήριξη γυναικών, για αύξηση συμμετοχής στην αγορά εργασίας και αμοιβών</a:t>
          </a:r>
          <a:endParaRPr lang="en-GR" sz="1600" dirty="0"/>
        </a:p>
      </dgm:t>
    </dgm:pt>
    <dgm:pt modelId="{0760A68D-0CEF-8E4F-9F20-3775D651D0C6}" type="parTrans" cxnId="{3AF73783-10B0-E74A-A190-62B1082074B6}">
      <dgm:prSet/>
      <dgm:spPr/>
      <dgm:t>
        <a:bodyPr/>
        <a:lstStyle/>
        <a:p>
          <a:endParaRPr lang="en-GB" sz="2000"/>
        </a:p>
      </dgm:t>
    </dgm:pt>
    <dgm:pt modelId="{7ACDE36C-97AE-394D-B2D3-408607DD1BBD}" type="sibTrans" cxnId="{3AF73783-10B0-E74A-A190-62B1082074B6}">
      <dgm:prSet/>
      <dgm:spPr/>
      <dgm:t>
        <a:bodyPr/>
        <a:lstStyle/>
        <a:p>
          <a:endParaRPr lang="en-GB" sz="2000"/>
        </a:p>
      </dgm:t>
    </dgm:pt>
    <dgm:pt modelId="{0D51A3C8-B0ED-8442-827B-79C374EDAAB8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Βελτίωση στόχευσης κοινωνικών επιδομάτων, ώστε να μην λειτουργούν και ως αντικίνητρο για εργασία</a:t>
          </a:r>
          <a:endParaRPr lang="en-GR" sz="1600" dirty="0"/>
        </a:p>
      </dgm:t>
    </dgm:pt>
    <dgm:pt modelId="{8E81CD13-2E92-C04A-ACCF-B7BC928E840B}" type="parTrans" cxnId="{74D40460-5D40-1E4D-8AC1-784AF4DFDBE5}">
      <dgm:prSet/>
      <dgm:spPr/>
      <dgm:t>
        <a:bodyPr/>
        <a:lstStyle/>
        <a:p>
          <a:endParaRPr lang="en-GB" sz="2000"/>
        </a:p>
      </dgm:t>
    </dgm:pt>
    <dgm:pt modelId="{8EA22B30-C974-3E49-8E41-6DE263DAD431}" type="sibTrans" cxnId="{74D40460-5D40-1E4D-8AC1-784AF4DFDBE5}">
      <dgm:prSet/>
      <dgm:spPr/>
      <dgm:t>
        <a:bodyPr/>
        <a:lstStyle/>
        <a:p>
          <a:endParaRPr lang="en-GB" sz="2000"/>
        </a:p>
      </dgm:t>
    </dgm:pt>
    <dgm:pt modelId="{2B489905-5B22-2448-B193-101C9AD91489}">
      <dgm:prSet custT="1"/>
      <dgm:spPr/>
      <dgm:t>
        <a:bodyPr/>
        <a:lstStyle/>
        <a:p>
          <a:r>
            <a:rPr lang="el-GR" sz="1600" dirty="0"/>
            <a:t>Προγράμματα κατάρτισης μεταναστών</a:t>
          </a:r>
          <a:endParaRPr lang="en-GB" sz="1600" dirty="0"/>
        </a:p>
      </dgm:t>
    </dgm:pt>
    <dgm:pt modelId="{BD475C2A-4D93-0C4A-A0E9-5794EF028203}" type="parTrans" cxnId="{412860F8-EC58-464E-AE15-EA3F97A44466}">
      <dgm:prSet/>
      <dgm:spPr/>
      <dgm:t>
        <a:bodyPr/>
        <a:lstStyle/>
        <a:p>
          <a:endParaRPr lang="en-GB" sz="2000"/>
        </a:p>
      </dgm:t>
    </dgm:pt>
    <dgm:pt modelId="{51356568-BAE0-124C-B233-39936C979010}" type="sibTrans" cxnId="{412860F8-EC58-464E-AE15-EA3F97A44466}">
      <dgm:prSet/>
      <dgm:spPr/>
      <dgm:t>
        <a:bodyPr/>
        <a:lstStyle/>
        <a:p>
          <a:endParaRPr lang="en-GB" sz="2000"/>
        </a:p>
      </dgm:t>
    </dgm:pt>
    <dgm:pt modelId="{EFE22A55-7C7B-E442-9840-17C28EDEA75D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Θεσμική ενίσχυση των ανώτερων διοικητικών θέσεων, μέσω αύξησης της θητείας και εφαρμογής μηχανισμού κινητικότητας</a:t>
          </a:r>
          <a:endParaRPr lang="x-none" sz="1600" dirty="0"/>
        </a:p>
      </dgm:t>
    </dgm:pt>
    <dgm:pt modelId="{7655BA9E-30AC-5A48-94A5-CE14B3E1BA0C}" type="parTrans" cxnId="{37D81EAB-BA9F-BC4C-B78F-41ECD17D431E}">
      <dgm:prSet/>
      <dgm:spPr/>
      <dgm:t>
        <a:bodyPr/>
        <a:lstStyle/>
        <a:p>
          <a:endParaRPr lang="en-GB" sz="2000"/>
        </a:p>
      </dgm:t>
    </dgm:pt>
    <dgm:pt modelId="{8442CC21-C082-F340-9655-ECA1481C32F4}" type="sibTrans" cxnId="{37D81EAB-BA9F-BC4C-B78F-41ECD17D431E}">
      <dgm:prSet/>
      <dgm:spPr/>
      <dgm:t>
        <a:bodyPr/>
        <a:lstStyle/>
        <a:p>
          <a:endParaRPr lang="en-GB" sz="2000"/>
        </a:p>
      </dgm:t>
    </dgm:pt>
    <dgm:pt modelId="{C8419A92-82DF-4749-BA1B-C3572C41F7F8}">
      <dgm:prSet custT="1"/>
      <dgm:spPr/>
      <dgm:t>
        <a:bodyPr/>
        <a:lstStyle/>
        <a:p>
          <a:r>
            <a:rPr lang="el-GR" sz="1600" dirty="0"/>
            <a:t>Αναβάθμιση του ΑΣΕΠ σε διεύθυνση διαχείρισης ανθρώπινου δυναμικού</a:t>
          </a:r>
          <a:endParaRPr lang="x-none" sz="1600" dirty="0"/>
        </a:p>
      </dgm:t>
    </dgm:pt>
    <dgm:pt modelId="{7C023659-B6D6-644F-864E-8967FDD8DF64}" type="parTrans" cxnId="{E39997F1-DDBC-9E47-A937-DCEB7D94BB8D}">
      <dgm:prSet/>
      <dgm:spPr/>
      <dgm:t>
        <a:bodyPr/>
        <a:lstStyle/>
        <a:p>
          <a:endParaRPr lang="en-GB" sz="2000"/>
        </a:p>
      </dgm:t>
    </dgm:pt>
    <dgm:pt modelId="{8D74498A-0BAB-DF4B-A819-3D642F29F70F}" type="sibTrans" cxnId="{E39997F1-DDBC-9E47-A937-DCEB7D94BB8D}">
      <dgm:prSet/>
      <dgm:spPr/>
      <dgm:t>
        <a:bodyPr/>
        <a:lstStyle/>
        <a:p>
          <a:endParaRPr lang="en-GB" sz="2000"/>
        </a:p>
      </dgm:t>
    </dgm:pt>
    <dgm:pt modelId="{8F5B062F-6562-084E-A289-1D886E51CE3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Μείωση του φορμαλισμού στις διαδικασίες προσλήψεων και καθολική εφαρμογή αξιολόγησης</a:t>
          </a:r>
          <a:endParaRPr lang="x-none" sz="1600" dirty="0"/>
        </a:p>
      </dgm:t>
    </dgm:pt>
    <dgm:pt modelId="{FB4602F5-C54C-784E-9663-51DA103D1080}" type="parTrans" cxnId="{2BB347E9-15A3-674A-BF74-FDDDBBD266FB}">
      <dgm:prSet/>
      <dgm:spPr/>
      <dgm:t>
        <a:bodyPr/>
        <a:lstStyle/>
        <a:p>
          <a:endParaRPr lang="en-GB" sz="2000"/>
        </a:p>
      </dgm:t>
    </dgm:pt>
    <dgm:pt modelId="{9E3095BA-5525-7241-9E2C-4BC14B1E48E3}" type="sibTrans" cxnId="{2BB347E9-15A3-674A-BF74-FDDDBBD266FB}">
      <dgm:prSet/>
      <dgm:spPr/>
      <dgm:t>
        <a:bodyPr/>
        <a:lstStyle/>
        <a:p>
          <a:endParaRPr lang="en-GB" sz="2000"/>
        </a:p>
      </dgm:t>
    </dgm:pt>
    <dgm:pt modelId="{3F368671-A36E-5342-8DE2-8776B301BF11}">
      <dgm:prSet custT="1"/>
      <dgm:spPr/>
      <dgm:t>
        <a:bodyPr/>
        <a:lstStyle/>
        <a:p>
          <a:r>
            <a:rPr lang="el-GR" sz="1600" dirty="0"/>
            <a:t>Συνέχιση και εμβάθυνση της ψηφιοποίησης, καθώς και της αξιολόγησης και κωδικοποίησης της νομοθεσίας</a:t>
          </a:r>
          <a:endParaRPr lang="en-GB" sz="1600" dirty="0"/>
        </a:p>
      </dgm:t>
    </dgm:pt>
    <dgm:pt modelId="{C53C507C-CEF3-C747-A517-ACE9E76F3298}" type="parTrans" cxnId="{23E0A050-18E2-B143-BF75-4C0C1DA19FD4}">
      <dgm:prSet/>
      <dgm:spPr/>
      <dgm:t>
        <a:bodyPr/>
        <a:lstStyle/>
        <a:p>
          <a:endParaRPr lang="en-GB" sz="2000"/>
        </a:p>
      </dgm:t>
    </dgm:pt>
    <dgm:pt modelId="{49ACFB94-4E8A-B647-8A6F-3993B15B864F}" type="sibTrans" cxnId="{23E0A050-18E2-B143-BF75-4C0C1DA19FD4}">
      <dgm:prSet/>
      <dgm:spPr/>
      <dgm:t>
        <a:bodyPr/>
        <a:lstStyle/>
        <a:p>
          <a:endParaRPr lang="en-GB" sz="2000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5B0C28-9FCA-A940-961A-785ADC028BC6}" type="pres">
      <dgm:prSet presAssocID="{1E371B29-756B-2441-950D-682C7E7E41EB}" presName="parentLin" presStyleCnt="0"/>
      <dgm:spPr/>
    </dgm:pt>
    <dgm:pt modelId="{9E10CCF5-32CA-8E4C-AFA3-BE2D5BAFB9C2}" type="pres">
      <dgm:prSet presAssocID="{1E371B29-756B-2441-950D-682C7E7E41E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FE428983-E286-ED4E-93CB-28DE4E9B6D2B}" type="pres">
      <dgm:prSet presAssocID="{1E371B29-756B-2441-950D-682C7E7E41E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25F7F4-0AE2-1648-822D-FCCC7AAE1E14}" type="pres">
      <dgm:prSet presAssocID="{1E371B29-756B-2441-950D-682C7E7E41EB}" presName="negativeSpace" presStyleCnt="0"/>
      <dgm:spPr/>
    </dgm:pt>
    <dgm:pt modelId="{9267D58B-E092-8749-9B3D-68ED4ED7327A}" type="pres">
      <dgm:prSet presAssocID="{1E371B29-756B-2441-950D-682C7E7E41E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88E43-AED7-F44C-BA63-A4D17C3ED7FC}" type="pres">
      <dgm:prSet presAssocID="{81A64AD1-37F9-A144-944C-DB29740DEC91}" presName="spaceBetweenRectangles" presStyleCnt="0"/>
      <dgm:spPr/>
    </dgm:pt>
    <dgm:pt modelId="{CB5DDF7C-4BA0-1C41-A63C-869E76AB6A3A}" type="pres">
      <dgm:prSet presAssocID="{836F26C2-A922-4F4F-A4EA-E3D66DCF4A8D}" presName="parentLin" presStyleCnt="0"/>
      <dgm:spPr/>
    </dgm:pt>
    <dgm:pt modelId="{096364BC-9F87-C144-9171-BDBFA68F3213}" type="pres">
      <dgm:prSet presAssocID="{836F26C2-A922-4F4F-A4EA-E3D66DCF4A8D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525A0AC-2EF0-484C-AF36-36738CCD4456}" type="pres">
      <dgm:prSet presAssocID="{836F26C2-A922-4F4F-A4EA-E3D66DCF4A8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B55D10-FFA0-2F43-B0CC-7DDA8972C803}" type="pres">
      <dgm:prSet presAssocID="{836F26C2-A922-4F4F-A4EA-E3D66DCF4A8D}" presName="negativeSpace" presStyleCnt="0"/>
      <dgm:spPr/>
    </dgm:pt>
    <dgm:pt modelId="{5FE46B07-324E-4442-A577-A757B834CC79}" type="pres">
      <dgm:prSet presAssocID="{836F26C2-A922-4F4F-A4EA-E3D66DCF4A8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F3A4BB-5AF3-204F-86D5-37719FE25F80}" type="presOf" srcId="{CFE2B877-C08D-4F41-83FA-B71D976E55B3}" destId="{5FE46B07-324E-4442-A577-A757B834CC79}" srcOrd="0" destOrd="2" presId="urn:microsoft.com/office/officeart/2005/8/layout/list1"/>
    <dgm:cxn modelId="{74F23441-8B07-F043-8CFC-2F4BC69C6D5D}" type="presOf" srcId="{836F26C2-A922-4F4F-A4EA-E3D66DCF4A8D}" destId="{C525A0AC-2EF0-484C-AF36-36738CCD4456}" srcOrd="1" destOrd="0" presId="urn:microsoft.com/office/officeart/2005/8/layout/list1"/>
    <dgm:cxn modelId="{956A490E-D656-4F4D-80C6-1A93D44A1687}" srcId="{F48BC274-19F4-E943-AA25-079BBB24F5F7}" destId="{1E371B29-756B-2441-950D-682C7E7E41EB}" srcOrd="0" destOrd="0" parTransId="{F1AF6C19-15EE-E844-A55D-2E7EB2E11A89}" sibTransId="{81A64AD1-37F9-A144-944C-DB29740DEC91}"/>
    <dgm:cxn modelId="{2DD5B400-97AD-B44A-90D7-66B0C4884EC3}" type="presOf" srcId="{836F26C2-A922-4F4F-A4EA-E3D66DCF4A8D}" destId="{096364BC-9F87-C144-9171-BDBFA68F3213}" srcOrd="0" destOrd="0" presId="urn:microsoft.com/office/officeart/2005/8/layout/list1"/>
    <dgm:cxn modelId="{9B7F5A62-B6A5-B44B-B613-91D116759B88}" srcId="{836F26C2-A922-4F4F-A4EA-E3D66DCF4A8D}" destId="{5BCF1018-4ABF-0C40-9C8F-78D63FB77496}" srcOrd="1" destOrd="0" parTransId="{595EA79C-F125-1943-AB93-ACB058BAF5E7}" sibTransId="{EF11B347-53C6-444A-B106-9E3C21280C86}"/>
    <dgm:cxn modelId="{74D40460-5D40-1E4D-8AC1-784AF4DFDBE5}" srcId="{836F26C2-A922-4F4F-A4EA-E3D66DCF4A8D}" destId="{0D51A3C8-B0ED-8442-827B-79C374EDAAB8}" srcOrd="3" destOrd="0" parTransId="{8E81CD13-2E92-C04A-ACCF-B7BC928E840B}" sibTransId="{8EA22B30-C974-3E49-8E41-6DE263DAD431}"/>
    <dgm:cxn modelId="{583F4C35-AACB-C049-96D1-284EA67B680F}" type="presOf" srcId="{C8419A92-82DF-4749-BA1B-C3572C41F7F8}" destId="{9267D58B-E092-8749-9B3D-68ED4ED7327A}" srcOrd="0" destOrd="1" presId="urn:microsoft.com/office/officeart/2005/8/layout/list1"/>
    <dgm:cxn modelId="{1D82C64A-6D3D-9340-A655-8703DA676496}" srcId="{836F26C2-A922-4F4F-A4EA-E3D66DCF4A8D}" destId="{0FCC309F-77F6-9440-8F1B-8F7D4E07B6D5}" srcOrd="0" destOrd="0" parTransId="{43EF38F0-6413-A34C-9336-1AC3FE059B6A}" sibTransId="{C0F2D14E-73B2-FD45-997F-DF2CF88E1C45}"/>
    <dgm:cxn modelId="{99ADE0D9-7968-204B-8AF5-596D2DB4CBBA}" type="presOf" srcId="{F48BC274-19F4-E943-AA25-079BBB24F5F7}" destId="{1D082B1D-DA29-7946-A49B-3556CEFA606D}" srcOrd="0" destOrd="0" presId="urn:microsoft.com/office/officeart/2005/8/layout/list1"/>
    <dgm:cxn modelId="{374C5F7C-9427-C54A-9591-A398840CE91B}" type="presOf" srcId="{2B489905-5B22-2448-B193-101C9AD91489}" destId="{5FE46B07-324E-4442-A577-A757B834CC79}" srcOrd="0" destOrd="4" presId="urn:microsoft.com/office/officeart/2005/8/layout/list1"/>
    <dgm:cxn modelId="{D7681824-28DA-B54C-9483-F290A01EFC0B}" type="presOf" srcId="{0FCC309F-77F6-9440-8F1B-8F7D4E07B6D5}" destId="{5FE46B07-324E-4442-A577-A757B834CC79}" srcOrd="0" destOrd="0" presId="urn:microsoft.com/office/officeart/2005/8/layout/list1"/>
    <dgm:cxn modelId="{11738889-B6BE-9D4B-91DF-D66ABDACA4B6}" type="presOf" srcId="{0D51A3C8-B0ED-8442-827B-79C374EDAAB8}" destId="{5FE46B07-324E-4442-A577-A757B834CC79}" srcOrd="0" destOrd="3" presId="urn:microsoft.com/office/officeart/2005/8/layout/list1"/>
    <dgm:cxn modelId="{37D81EAB-BA9F-BC4C-B78F-41ECD17D431E}" srcId="{1E371B29-756B-2441-950D-682C7E7E41EB}" destId="{EFE22A55-7C7B-E442-9840-17C28EDEA75D}" srcOrd="0" destOrd="0" parTransId="{7655BA9E-30AC-5A48-94A5-CE14B3E1BA0C}" sibTransId="{8442CC21-C082-F340-9655-ECA1481C32F4}"/>
    <dgm:cxn modelId="{3587760A-6485-B546-AC3B-531292EB245D}" type="presOf" srcId="{8F5B062F-6562-084E-A289-1D886E51CE32}" destId="{9267D58B-E092-8749-9B3D-68ED4ED7327A}" srcOrd="0" destOrd="2" presId="urn:microsoft.com/office/officeart/2005/8/layout/list1"/>
    <dgm:cxn modelId="{832447D2-5A4D-FE48-BA26-23674FA62D38}" type="presOf" srcId="{3F368671-A36E-5342-8DE2-8776B301BF11}" destId="{9267D58B-E092-8749-9B3D-68ED4ED7327A}" srcOrd="0" destOrd="3" presId="urn:microsoft.com/office/officeart/2005/8/layout/list1"/>
    <dgm:cxn modelId="{80831B3F-487C-3448-934A-6905D2FD84CD}" srcId="{F48BC274-19F4-E943-AA25-079BBB24F5F7}" destId="{836F26C2-A922-4F4F-A4EA-E3D66DCF4A8D}" srcOrd="1" destOrd="0" parTransId="{0B7FCDC0-D145-074A-B157-7620DB8591BD}" sibTransId="{54E6D179-DA0C-C447-ADFF-A0FD26D1C553}"/>
    <dgm:cxn modelId="{E39997F1-DDBC-9E47-A937-DCEB7D94BB8D}" srcId="{1E371B29-756B-2441-950D-682C7E7E41EB}" destId="{C8419A92-82DF-4749-BA1B-C3572C41F7F8}" srcOrd="1" destOrd="0" parTransId="{7C023659-B6D6-644F-864E-8967FDD8DF64}" sibTransId="{8D74498A-0BAB-DF4B-A819-3D642F29F70F}"/>
    <dgm:cxn modelId="{709ABE29-3E18-3D4F-9B5F-32C2D72BD82C}" type="presOf" srcId="{1E371B29-756B-2441-950D-682C7E7E41EB}" destId="{9E10CCF5-32CA-8E4C-AFA3-BE2D5BAFB9C2}" srcOrd="0" destOrd="0" presId="urn:microsoft.com/office/officeart/2005/8/layout/list1"/>
    <dgm:cxn modelId="{3AF73783-10B0-E74A-A190-62B1082074B6}" srcId="{836F26C2-A922-4F4F-A4EA-E3D66DCF4A8D}" destId="{CFE2B877-C08D-4F41-83FA-B71D976E55B3}" srcOrd="2" destOrd="0" parTransId="{0760A68D-0CEF-8E4F-9F20-3775D651D0C6}" sibTransId="{7ACDE36C-97AE-394D-B2D3-408607DD1BBD}"/>
    <dgm:cxn modelId="{23E0A050-18E2-B143-BF75-4C0C1DA19FD4}" srcId="{1E371B29-756B-2441-950D-682C7E7E41EB}" destId="{3F368671-A36E-5342-8DE2-8776B301BF11}" srcOrd="3" destOrd="0" parTransId="{C53C507C-CEF3-C747-A517-ACE9E76F3298}" sibTransId="{49ACFB94-4E8A-B647-8A6F-3993B15B864F}"/>
    <dgm:cxn modelId="{2BB347E9-15A3-674A-BF74-FDDDBBD266FB}" srcId="{1E371B29-756B-2441-950D-682C7E7E41EB}" destId="{8F5B062F-6562-084E-A289-1D886E51CE32}" srcOrd="2" destOrd="0" parTransId="{FB4602F5-C54C-784E-9663-51DA103D1080}" sibTransId="{9E3095BA-5525-7241-9E2C-4BC14B1E48E3}"/>
    <dgm:cxn modelId="{A023059D-EB11-FD4F-8865-E233A59A6302}" type="presOf" srcId="{5BCF1018-4ABF-0C40-9C8F-78D63FB77496}" destId="{5FE46B07-324E-4442-A577-A757B834CC79}" srcOrd="0" destOrd="1" presId="urn:microsoft.com/office/officeart/2005/8/layout/list1"/>
    <dgm:cxn modelId="{68521C7E-4BAB-2D4B-BC2E-BBB81826BDCF}" type="presOf" srcId="{1E371B29-756B-2441-950D-682C7E7E41EB}" destId="{FE428983-E286-ED4E-93CB-28DE4E9B6D2B}" srcOrd="1" destOrd="0" presId="urn:microsoft.com/office/officeart/2005/8/layout/list1"/>
    <dgm:cxn modelId="{412860F8-EC58-464E-AE15-EA3F97A44466}" srcId="{836F26C2-A922-4F4F-A4EA-E3D66DCF4A8D}" destId="{2B489905-5B22-2448-B193-101C9AD91489}" srcOrd="4" destOrd="0" parTransId="{BD475C2A-4D93-0C4A-A0E9-5794EF028203}" sibTransId="{51356568-BAE0-124C-B233-39936C979010}"/>
    <dgm:cxn modelId="{071B90C0-8FDC-DE46-9DF2-AF5A68274323}" type="presOf" srcId="{EFE22A55-7C7B-E442-9840-17C28EDEA75D}" destId="{9267D58B-E092-8749-9B3D-68ED4ED7327A}" srcOrd="0" destOrd="0" presId="urn:microsoft.com/office/officeart/2005/8/layout/list1"/>
    <dgm:cxn modelId="{E3ABEAA0-B568-024C-873C-882C42CF32A0}" type="presParOf" srcId="{1D082B1D-DA29-7946-A49B-3556CEFA606D}" destId="{E35B0C28-9FCA-A940-961A-785ADC028BC6}" srcOrd="0" destOrd="0" presId="urn:microsoft.com/office/officeart/2005/8/layout/list1"/>
    <dgm:cxn modelId="{53DBAB43-2C03-6749-B57D-DA5249EC4148}" type="presParOf" srcId="{E35B0C28-9FCA-A940-961A-785ADC028BC6}" destId="{9E10CCF5-32CA-8E4C-AFA3-BE2D5BAFB9C2}" srcOrd="0" destOrd="0" presId="urn:microsoft.com/office/officeart/2005/8/layout/list1"/>
    <dgm:cxn modelId="{D413EB38-BEAB-7E4A-9F49-B2BF916EDAF2}" type="presParOf" srcId="{E35B0C28-9FCA-A940-961A-785ADC028BC6}" destId="{FE428983-E286-ED4E-93CB-28DE4E9B6D2B}" srcOrd="1" destOrd="0" presId="urn:microsoft.com/office/officeart/2005/8/layout/list1"/>
    <dgm:cxn modelId="{42DFF065-0D9C-5245-ACD8-E20DAC80BCA9}" type="presParOf" srcId="{1D082B1D-DA29-7946-A49B-3556CEFA606D}" destId="{7925F7F4-0AE2-1648-822D-FCCC7AAE1E14}" srcOrd="1" destOrd="0" presId="urn:microsoft.com/office/officeart/2005/8/layout/list1"/>
    <dgm:cxn modelId="{8949901B-5326-584E-BB5B-4B357CE288CE}" type="presParOf" srcId="{1D082B1D-DA29-7946-A49B-3556CEFA606D}" destId="{9267D58B-E092-8749-9B3D-68ED4ED7327A}" srcOrd="2" destOrd="0" presId="urn:microsoft.com/office/officeart/2005/8/layout/list1"/>
    <dgm:cxn modelId="{B47AB9FD-E060-7D41-B49C-091E7AF449C7}" type="presParOf" srcId="{1D082B1D-DA29-7946-A49B-3556CEFA606D}" destId="{49C88E43-AED7-F44C-BA63-A4D17C3ED7FC}" srcOrd="3" destOrd="0" presId="urn:microsoft.com/office/officeart/2005/8/layout/list1"/>
    <dgm:cxn modelId="{B967494E-48D4-074F-B4B4-30A0508E091B}" type="presParOf" srcId="{1D082B1D-DA29-7946-A49B-3556CEFA606D}" destId="{CB5DDF7C-4BA0-1C41-A63C-869E76AB6A3A}" srcOrd="4" destOrd="0" presId="urn:microsoft.com/office/officeart/2005/8/layout/list1"/>
    <dgm:cxn modelId="{7F039A64-5C66-4F42-8965-AAF435FD8665}" type="presParOf" srcId="{CB5DDF7C-4BA0-1C41-A63C-869E76AB6A3A}" destId="{096364BC-9F87-C144-9171-BDBFA68F3213}" srcOrd="0" destOrd="0" presId="urn:microsoft.com/office/officeart/2005/8/layout/list1"/>
    <dgm:cxn modelId="{831679EB-0014-3F46-98E8-A6E4F73187B0}" type="presParOf" srcId="{CB5DDF7C-4BA0-1C41-A63C-869E76AB6A3A}" destId="{C525A0AC-2EF0-484C-AF36-36738CCD4456}" srcOrd="1" destOrd="0" presId="urn:microsoft.com/office/officeart/2005/8/layout/list1"/>
    <dgm:cxn modelId="{D768D59A-E448-FC4F-9F4B-C092CEDFA492}" type="presParOf" srcId="{1D082B1D-DA29-7946-A49B-3556CEFA606D}" destId="{BDB55D10-FFA0-2F43-B0CC-7DDA8972C803}" srcOrd="5" destOrd="0" presId="urn:microsoft.com/office/officeart/2005/8/layout/list1"/>
    <dgm:cxn modelId="{FD73D9C8-E060-9345-A626-49322E4BEBCF}" type="presParOf" srcId="{1D082B1D-DA29-7946-A49B-3556CEFA606D}" destId="{5FE46B07-324E-4442-A577-A757B834CC7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CC7C991-A64E-284C-A55B-D3E96F839926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dirty="0"/>
            <a:t>8. Έρευνα και καινοτομία</a:t>
          </a:r>
          <a:r>
            <a:rPr lang="en-US" sz="1600" dirty="0"/>
            <a:t>:</a:t>
          </a:r>
          <a:r>
            <a:rPr lang="el-GR" sz="1600" dirty="0"/>
            <a:t> συστηματική βασική έρευνα, διασύνδεση με παραγωγή </a:t>
          </a:r>
          <a:r>
            <a:rPr lang="en-US" sz="1600" dirty="0"/>
            <a:t> </a:t>
          </a:r>
          <a:endParaRPr lang="en-GR" sz="1600" dirty="0"/>
        </a:p>
      </dgm:t>
    </dgm:pt>
    <dgm:pt modelId="{A1A5E7AD-62DD-9542-8DBA-A3AB4C09ADF0}" type="parTrans" cxnId="{E4FAABA8-E5D2-7C44-AA1C-998B274E5AB3}">
      <dgm:prSet/>
      <dgm:spPr/>
      <dgm:t>
        <a:bodyPr/>
        <a:lstStyle/>
        <a:p>
          <a:endParaRPr lang="en-GB" sz="2000"/>
        </a:p>
      </dgm:t>
    </dgm:pt>
    <dgm:pt modelId="{8A7645DB-BA8A-E840-BFCC-4F0B46D72B68}" type="sibTrans" cxnId="{E4FAABA8-E5D2-7C44-AA1C-998B274E5AB3}">
      <dgm:prSet/>
      <dgm:spPr/>
      <dgm:t>
        <a:bodyPr/>
        <a:lstStyle/>
        <a:p>
          <a:endParaRPr lang="en-GB" sz="2000"/>
        </a:p>
      </dgm:t>
    </dgm:pt>
    <dgm:pt modelId="{095B4952-D3F7-8849-A707-2DC1D119983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Εκσυγχρονισμός και κίνητρα σε πανεπιστήμια και ερευνητικά κέντρα</a:t>
          </a:r>
          <a:endParaRPr lang="en-GR" sz="1600" dirty="0"/>
        </a:p>
      </dgm:t>
    </dgm:pt>
    <dgm:pt modelId="{D99F974F-F1C4-1646-95A1-BBE0CA16D6C4}" type="parTrans" cxnId="{1C74C1D5-6E2C-6F44-8FAF-C76F6EF3EE22}">
      <dgm:prSet/>
      <dgm:spPr/>
      <dgm:t>
        <a:bodyPr/>
        <a:lstStyle/>
        <a:p>
          <a:endParaRPr lang="en-GB" sz="2000"/>
        </a:p>
      </dgm:t>
    </dgm:pt>
    <dgm:pt modelId="{1676E5DD-8E77-8B48-BE90-D32FFE9D31AB}" type="sibTrans" cxnId="{1C74C1D5-6E2C-6F44-8FAF-C76F6EF3EE22}">
      <dgm:prSet/>
      <dgm:spPr/>
      <dgm:t>
        <a:bodyPr/>
        <a:lstStyle/>
        <a:p>
          <a:endParaRPr lang="en-GB" sz="2000"/>
        </a:p>
      </dgm:t>
    </dgm:pt>
    <dgm:pt modelId="{17E73C3E-874E-8043-A88F-7E9AA3867A1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Συντονισμό από ανεξάρτητο Ίδρυμα με πόρους και μακροπρόθεσμη ερευνητική στρατηγική</a:t>
          </a:r>
          <a:endParaRPr lang="en-GR" sz="1600" dirty="0"/>
        </a:p>
      </dgm:t>
    </dgm:pt>
    <dgm:pt modelId="{BF75DA7D-4B23-3B49-B12B-B7C356FEC502}" type="parTrans" cxnId="{0F25C9C3-D78C-894C-8DDB-0DCF8972D98B}">
      <dgm:prSet/>
      <dgm:spPr/>
      <dgm:t>
        <a:bodyPr/>
        <a:lstStyle/>
        <a:p>
          <a:endParaRPr lang="en-GB" sz="2000"/>
        </a:p>
      </dgm:t>
    </dgm:pt>
    <dgm:pt modelId="{752D3241-7130-8C46-A02A-5CDAABC5AF67}" type="sibTrans" cxnId="{0F25C9C3-D78C-894C-8DDB-0DCF8972D98B}">
      <dgm:prSet/>
      <dgm:spPr/>
      <dgm:t>
        <a:bodyPr/>
        <a:lstStyle/>
        <a:p>
          <a:endParaRPr lang="en-GB" sz="2000"/>
        </a:p>
      </dgm:t>
    </dgm:pt>
    <dgm:pt modelId="{3DB23C72-CC99-2E48-BD28-11B74D2C730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Κίνητρα για έρευνα στις επιχειρήσεις</a:t>
          </a:r>
          <a:endParaRPr lang="en-GR" sz="1600" dirty="0"/>
        </a:p>
      </dgm:t>
    </dgm:pt>
    <dgm:pt modelId="{67721F03-DD33-B947-8977-1DE4D70900A8}" type="parTrans" cxnId="{DAD4EBEB-2BAC-5B43-A706-3564BC442458}">
      <dgm:prSet/>
      <dgm:spPr/>
      <dgm:t>
        <a:bodyPr/>
        <a:lstStyle/>
        <a:p>
          <a:endParaRPr lang="en-GB" sz="2000"/>
        </a:p>
      </dgm:t>
    </dgm:pt>
    <dgm:pt modelId="{7356A56B-3406-8D40-A20F-5E26CFD2E6DF}" type="sibTrans" cxnId="{DAD4EBEB-2BAC-5B43-A706-3564BC442458}">
      <dgm:prSet/>
      <dgm:spPr/>
      <dgm:t>
        <a:bodyPr/>
        <a:lstStyle/>
        <a:p>
          <a:endParaRPr lang="en-GB" sz="2000"/>
        </a:p>
      </dgm:t>
    </dgm:pt>
    <dgm:pt modelId="{30280023-190E-884B-B375-AE64919CEA48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Υποστήριξη για συστήματα ερευνών που θα αναπτύσσουν λύσεις (για δημόσιο τομέα και επιχειρήσεις) και διασύνδεση με την επιστημονική κοινότητα της διασποράς</a:t>
          </a:r>
          <a:endParaRPr lang="en-GR" sz="1600" dirty="0"/>
        </a:p>
      </dgm:t>
    </dgm:pt>
    <dgm:pt modelId="{A6FEF348-9525-1645-8EE6-9AFAF492D09B}" type="parTrans" cxnId="{71567DB1-AA1A-6E48-89CA-BFE24B47C972}">
      <dgm:prSet/>
      <dgm:spPr/>
      <dgm:t>
        <a:bodyPr/>
        <a:lstStyle/>
        <a:p>
          <a:endParaRPr lang="en-GB" sz="2000"/>
        </a:p>
      </dgm:t>
    </dgm:pt>
    <dgm:pt modelId="{24017D62-613B-2045-B85D-96F3833B15B0}" type="sibTrans" cxnId="{71567DB1-AA1A-6E48-89CA-BFE24B47C972}">
      <dgm:prSet/>
      <dgm:spPr/>
      <dgm:t>
        <a:bodyPr/>
        <a:lstStyle/>
        <a:p>
          <a:endParaRPr lang="en-GB" sz="2000"/>
        </a:p>
      </dgm:t>
    </dgm:pt>
    <dgm:pt modelId="{F6195B08-86FE-CB4F-85BE-947CDF39790F}">
      <dgm:prSet custT="1"/>
      <dgm:spPr/>
      <dgm:t>
        <a:bodyPr/>
        <a:lstStyle/>
        <a:p>
          <a:pPr>
            <a:buFont typeface="+mj-lt"/>
            <a:buNone/>
          </a:pPr>
          <a:r>
            <a:rPr lang="el-GR" sz="1600" dirty="0"/>
            <a:t>7. Εκπαίδευση</a:t>
          </a:r>
          <a:r>
            <a:rPr lang="en-US" sz="1600" dirty="0"/>
            <a:t>: </a:t>
          </a:r>
          <a:r>
            <a:rPr lang="el-GR" sz="1600" dirty="0"/>
            <a:t>εκσυγχρονισμός δομής του συστήματος σε όλες τις βαθμίδες</a:t>
          </a:r>
          <a:endParaRPr lang="en-GR" sz="1600" dirty="0"/>
        </a:p>
      </dgm:t>
    </dgm:pt>
    <dgm:pt modelId="{F91A8582-E939-004D-95D4-8D702F7B5229}" type="parTrans" cxnId="{B611D5CA-3D2F-724F-8786-3EE22F71B857}">
      <dgm:prSet/>
      <dgm:spPr/>
      <dgm:t>
        <a:bodyPr/>
        <a:lstStyle/>
        <a:p>
          <a:endParaRPr lang="en-GB" sz="2000"/>
        </a:p>
      </dgm:t>
    </dgm:pt>
    <dgm:pt modelId="{AE7F3CEB-0935-A94A-B35F-D4A000473C46}" type="sibTrans" cxnId="{B611D5CA-3D2F-724F-8786-3EE22F71B857}">
      <dgm:prSet/>
      <dgm:spPr/>
      <dgm:t>
        <a:bodyPr/>
        <a:lstStyle/>
        <a:p>
          <a:endParaRPr lang="en-GB" sz="2000"/>
        </a:p>
      </dgm:t>
    </dgm:pt>
    <dgm:pt modelId="{79B855CC-2350-E641-ACF5-E8715559098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Ανάπτυξη συστήματος προσχολικής αγωγής και εκπαίδευσης με καθολική πρόσβαση</a:t>
          </a:r>
          <a:endParaRPr lang="en-GR" sz="1600" dirty="0"/>
        </a:p>
      </dgm:t>
    </dgm:pt>
    <dgm:pt modelId="{5F2841E5-5242-FA42-A4AA-D9E0EE002BA6}" type="parTrans" cxnId="{3E30CF3F-2C02-9B45-99AF-F3270CDCDF05}">
      <dgm:prSet/>
      <dgm:spPr/>
      <dgm:t>
        <a:bodyPr/>
        <a:lstStyle/>
        <a:p>
          <a:endParaRPr lang="en-GB" sz="2000"/>
        </a:p>
      </dgm:t>
    </dgm:pt>
    <dgm:pt modelId="{24E07E9E-E2E4-5544-9C98-5B3ACAEEDB71}" type="sibTrans" cxnId="{3E30CF3F-2C02-9B45-99AF-F3270CDCDF05}">
      <dgm:prSet/>
      <dgm:spPr/>
      <dgm:t>
        <a:bodyPr/>
        <a:lstStyle/>
        <a:p>
          <a:endParaRPr lang="en-GB" sz="2000"/>
        </a:p>
      </dgm:t>
    </dgm:pt>
    <dgm:pt modelId="{24645274-DF72-EB4C-A9DB-390567FC78A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Αύξηση του μέσου μεγέθους σχολικών μονάδων, προετοιμασία ενόψει δημογραφικών πιέσεων, ουσιαστική αυτονομία και αξιολόγηση, ψηφιακές υποδομές και περιεχόμενο, </a:t>
          </a:r>
          <a:endParaRPr lang="en-GR" sz="1600" dirty="0"/>
        </a:p>
      </dgm:t>
    </dgm:pt>
    <dgm:pt modelId="{C1E8D5E0-CFCC-EB42-B7C0-14CE9AA106C7}" type="parTrans" cxnId="{1D3CAFF6-5D81-9045-A032-2D59B6A4B6F6}">
      <dgm:prSet/>
      <dgm:spPr/>
      <dgm:t>
        <a:bodyPr/>
        <a:lstStyle/>
        <a:p>
          <a:endParaRPr lang="en-GB" sz="2000"/>
        </a:p>
      </dgm:t>
    </dgm:pt>
    <dgm:pt modelId="{875C955D-BA32-6140-BEA6-536AB4B304D0}" type="sibTrans" cxnId="{1D3CAFF6-5D81-9045-A032-2D59B6A4B6F6}">
      <dgm:prSet/>
      <dgm:spPr/>
      <dgm:t>
        <a:bodyPr/>
        <a:lstStyle/>
        <a:p>
          <a:endParaRPr lang="en-GB" sz="2000"/>
        </a:p>
      </dgm:t>
    </dgm:pt>
    <dgm:pt modelId="{3305832E-4100-C849-8B1F-84176DBCBD9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sz="1600" dirty="0"/>
            <a:t>Εκσυγχρονισμός συστήματος διακυβέρνησης στην ανώτατη εκπαίδευση, διασύνδεση με οικονομία, διασπορά και Ιδρύματα της αλλοδαπής και ευρύτερη κοινωνία</a:t>
          </a:r>
          <a:endParaRPr lang="en-GR" sz="1600" dirty="0"/>
        </a:p>
      </dgm:t>
    </dgm:pt>
    <dgm:pt modelId="{DCDDFF48-6B14-3445-B6BA-A4FE6056CA3B}" type="parTrans" cxnId="{17CAC76C-D98A-3840-B836-7064CDA89B2B}">
      <dgm:prSet/>
      <dgm:spPr/>
      <dgm:t>
        <a:bodyPr/>
        <a:lstStyle/>
        <a:p>
          <a:endParaRPr lang="en-GB" sz="2000"/>
        </a:p>
      </dgm:t>
    </dgm:pt>
    <dgm:pt modelId="{604FD4CC-3307-C04C-AB8D-AD58E80497A9}" type="sibTrans" cxnId="{17CAC76C-D98A-3840-B836-7064CDA89B2B}">
      <dgm:prSet/>
      <dgm:spPr/>
      <dgm:t>
        <a:bodyPr/>
        <a:lstStyle/>
        <a:p>
          <a:endParaRPr lang="en-GB" sz="2000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B22AE4-7904-8148-9B28-B890FBE91B10}" type="pres">
      <dgm:prSet presAssocID="{F6195B08-86FE-CB4F-85BE-947CDF39790F}" presName="parentLin" presStyleCnt="0"/>
      <dgm:spPr/>
    </dgm:pt>
    <dgm:pt modelId="{5D462E78-5515-4348-8F9D-CEB0EA299402}" type="pres">
      <dgm:prSet presAssocID="{F6195B08-86FE-CB4F-85BE-947CDF39790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AE907D5B-2ED3-1D43-910A-559A2C80D178}" type="pres">
      <dgm:prSet presAssocID="{F6195B08-86FE-CB4F-85BE-947CDF39790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A34E5D-F129-E841-B195-B2C588189401}" type="pres">
      <dgm:prSet presAssocID="{F6195B08-86FE-CB4F-85BE-947CDF39790F}" presName="negativeSpace" presStyleCnt="0"/>
      <dgm:spPr/>
    </dgm:pt>
    <dgm:pt modelId="{CC0D88B7-D6B0-2C46-947C-42A00F2CD1E5}" type="pres">
      <dgm:prSet presAssocID="{F6195B08-86FE-CB4F-85BE-947CDF39790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DEC2E-30DC-A044-9B0B-42051AC2E0DC}" type="pres">
      <dgm:prSet presAssocID="{AE7F3CEB-0935-A94A-B35F-D4A000473C46}" presName="spaceBetweenRectangles" presStyleCnt="0"/>
      <dgm:spPr/>
    </dgm:pt>
    <dgm:pt modelId="{23F2F214-D854-0740-96FA-869E1FF7BA21}" type="pres">
      <dgm:prSet presAssocID="{7CC7C991-A64E-284C-A55B-D3E96F839926}" presName="parentLin" presStyleCnt="0"/>
      <dgm:spPr/>
    </dgm:pt>
    <dgm:pt modelId="{0C777326-E5D8-E64A-8F08-1C7BA5FC7511}" type="pres">
      <dgm:prSet presAssocID="{7CC7C991-A64E-284C-A55B-D3E96F83992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51101137-FCDB-494A-A9C4-D0FC29189692}" type="pres">
      <dgm:prSet presAssocID="{7CC7C991-A64E-284C-A55B-D3E96F83992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0C3932-76A9-6241-82A3-785EA98B6A7B}" type="pres">
      <dgm:prSet presAssocID="{7CC7C991-A64E-284C-A55B-D3E96F839926}" presName="negativeSpace" presStyleCnt="0"/>
      <dgm:spPr/>
    </dgm:pt>
    <dgm:pt modelId="{5FEC6168-DA1D-C34A-BCDE-DE8B7F6160F4}" type="pres">
      <dgm:prSet presAssocID="{7CC7C991-A64E-284C-A55B-D3E96F83992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D4EBEB-2BAC-5B43-A706-3564BC442458}" srcId="{7CC7C991-A64E-284C-A55B-D3E96F839926}" destId="{3DB23C72-CC99-2E48-BD28-11B74D2C7307}" srcOrd="2" destOrd="0" parTransId="{67721F03-DD33-B947-8977-1DE4D70900A8}" sibTransId="{7356A56B-3406-8D40-A20F-5E26CFD2E6DF}"/>
    <dgm:cxn modelId="{E4FAABA8-E5D2-7C44-AA1C-998B274E5AB3}" srcId="{F48BC274-19F4-E943-AA25-079BBB24F5F7}" destId="{7CC7C991-A64E-284C-A55B-D3E96F839926}" srcOrd="1" destOrd="0" parTransId="{A1A5E7AD-62DD-9542-8DBA-A3AB4C09ADF0}" sibTransId="{8A7645DB-BA8A-E840-BFCC-4F0B46D72B68}"/>
    <dgm:cxn modelId="{0ED462B1-9E14-C042-BE07-3081A75569DD}" type="presOf" srcId="{095B4952-D3F7-8849-A707-2DC1D1199834}" destId="{5FEC6168-DA1D-C34A-BCDE-DE8B7F6160F4}" srcOrd="0" destOrd="0" presId="urn:microsoft.com/office/officeart/2005/8/layout/list1"/>
    <dgm:cxn modelId="{D189FB3C-1877-BC4E-AAEB-9442080173E9}" type="presOf" srcId="{17E73C3E-874E-8043-A88F-7E9AA3867A16}" destId="{5FEC6168-DA1D-C34A-BCDE-DE8B7F6160F4}" srcOrd="0" destOrd="1" presId="urn:microsoft.com/office/officeart/2005/8/layout/list1"/>
    <dgm:cxn modelId="{B611D5CA-3D2F-724F-8786-3EE22F71B857}" srcId="{F48BC274-19F4-E943-AA25-079BBB24F5F7}" destId="{F6195B08-86FE-CB4F-85BE-947CDF39790F}" srcOrd="0" destOrd="0" parTransId="{F91A8582-E939-004D-95D4-8D702F7B5229}" sibTransId="{AE7F3CEB-0935-A94A-B35F-D4A000473C46}"/>
    <dgm:cxn modelId="{71567DB1-AA1A-6E48-89CA-BFE24B47C972}" srcId="{7CC7C991-A64E-284C-A55B-D3E96F839926}" destId="{30280023-190E-884B-B375-AE64919CEA48}" srcOrd="3" destOrd="0" parTransId="{A6FEF348-9525-1645-8EE6-9AFAF492D09B}" sibTransId="{24017D62-613B-2045-B85D-96F3833B15B0}"/>
    <dgm:cxn modelId="{5B41FA3E-79CD-EC45-AC28-086D917BF93A}" type="presOf" srcId="{24645274-DF72-EB4C-A9DB-390567FC78AC}" destId="{CC0D88B7-D6B0-2C46-947C-42A00F2CD1E5}" srcOrd="0" destOrd="1" presId="urn:microsoft.com/office/officeart/2005/8/layout/list1"/>
    <dgm:cxn modelId="{9DB44835-F9AC-8B44-B238-CC6C02466F5A}" type="presOf" srcId="{30280023-190E-884B-B375-AE64919CEA48}" destId="{5FEC6168-DA1D-C34A-BCDE-DE8B7F6160F4}" srcOrd="0" destOrd="3" presId="urn:microsoft.com/office/officeart/2005/8/layout/list1"/>
    <dgm:cxn modelId="{1C74C1D5-6E2C-6F44-8FAF-C76F6EF3EE22}" srcId="{7CC7C991-A64E-284C-A55B-D3E96F839926}" destId="{095B4952-D3F7-8849-A707-2DC1D1199834}" srcOrd="0" destOrd="0" parTransId="{D99F974F-F1C4-1646-95A1-BBE0CA16D6C4}" sibTransId="{1676E5DD-8E77-8B48-BE90-D32FFE9D31AB}"/>
    <dgm:cxn modelId="{1B7DCF69-E545-9D4B-9E9F-94834D75F73E}" type="presOf" srcId="{79B855CC-2350-E641-ACF5-E87155590986}" destId="{CC0D88B7-D6B0-2C46-947C-42A00F2CD1E5}" srcOrd="0" destOrd="0" presId="urn:microsoft.com/office/officeart/2005/8/layout/list1"/>
    <dgm:cxn modelId="{9AEEEB31-3C95-1E4C-8B98-5B1DD19099E6}" type="presOf" srcId="{3305832E-4100-C849-8B1F-84176DBCBD96}" destId="{CC0D88B7-D6B0-2C46-947C-42A00F2CD1E5}" srcOrd="0" destOrd="2" presId="urn:microsoft.com/office/officeart/2005/8/layout/list1"/>
    <dgm:cxn modelId="{17CAC76C-D98A-3840-B836-7064CDA89B2B}" srcId="{F6195B08-86FE-CB4F-85BE-947CDF39790F}" destId="{3305832E-4100-C849-8B1F-84176DBCBD96}" srcOrd="2" destOrd="0" parTransId="{DCDDFF48-6B14-3445-B6BA-A4FE6056CA3B}" sibTransId="{604FD4CC-3307-C04C-AB8D-AD58E80497A9}"/>
    <dgm:cxn modelId="{F041FA62-F225-6E4F-89CC-DA5FFED39C4B}" type="presOf" srcId="{3DB23C72-CC99-2E48-BD28-11B74D2C7307}" destId="{5FEC6168-DA1D-C34A-BCDE-DE8B7F6160F4}" srcOrd="0" destOrd="2" presId="urn:microsoft.com/office/officeart/2005/8/layout/list1"/>
    <dgm:cxn modelId="{3E30CF3F-2C02-9B45-99AF-F3270CDCDF05}" srcId="{F6195B08-86FE-CB4F-85BE-947CDF39790F}" destId="{79B855CC-2350-E641-ACF5-E87155590986}" srcOrd="0" destOrd="0" parTransId="{5F2841E5-5242-FA42-A4AA-D9E0EE002BA6}" sibTransId="{24E07E9E-E2E4-5544-9C98-5B3ACAEEDB71}"/>
    <dgm:cxn modelId="{40234962-BEFE-A847-97DB-168C336B27B9}" type="presOf" srcId="{7CC7C991-A64E-284C-A55B-D3E96F839926}" destId="{0C777326-E5D8-E64A-8F08-1C7BA5FC7511}" srcOrd="0" destOrd="0" presId="urn:microsoft.com/office/officeart/2005/8/layout/list1"/>
    <dgm:cxn modelId="{2370F2A2-F491-6742-8414-23BF19B1B4FB}" type="presOf" srcId="{F6195B08-86FE-CB4F-85BE-947CDF39790F}" destId="{AE907D5B-2ED3-1D43-910A-559A2C80D178}" srcOrd="1" destOrd="0" presId="urn:microsoft.com/office/officeart/2005/8/layout/list1"/>
    <dgm:cxn modelId="{1D3CAFF6-5D81-9045-A032-2D59B6A4B6F6}" srcId="{F6195B08-86FE-CB4F-85BE-947CDF39790F}" destId="{24645274-DF72-EB4C-A9DB-390567FC78AC}" srcOrd="1" destOrd="0" parTransId="{C1E8D5E0-CFCC-EB42-B7C0-14CE9AA106C7}" sibTransId="{875C955D-BA32-6140-BEA6-536AB4B304D0}"/>
    <dgm:cxn modelId="{75897198-7558-B14B-BECC-A48EE9ADE53B}" type="presOf" srcId="{7CC7C991-A64E-284C-A55B-D3E96F839926}" destId="{51101137-FCDB-494A-A9C4-D0FC29189692}" srcOrd="1" destOrd="0" presId="urn:microsoft.com/office/officeart/2005/8/layout/list1"/>
    <dgm:cxn modelId="{0F25C9C3-D78C-894C-8DDB-0DCF8972D98B}" srcId="{7CC7C991-A64E-284C-A55B-D3E96F839926}" destId="{17E73C3E-874E-8043-A88F-7E9AA3867A16}" srcOrd="1" destOrd="0" parTransId="{BF75DA7D-4B23-3B49-B12B-B7C356FEC502}" sibTransId="{752D3241-7130-8C46-A02A-5CDAABC5AF67}"/>
    <dgm:cxn modelId="{49A351BF-4A3A-D041-966E-D8509B0E6203}" type="presOf" srcId="{F6195B08-86FE-CB4F-85BE-947CDF39790F}" destId="{5D462E78-5515-4348-8F9D-CEB0EA299402}" srcOrd="0" destOrd="0" presId="urn:microsoft.com/office/officeart/2005/8/layout/list1"/>
    <dgm:cxn modelId="{99ADE0D9-7968-204B-8AF5-596D2DB4CBBA}" type="presOf" srcId="{F48BC274-19F4-E943-AA25-079BBB24F5F7}" destId="{1D082B1D-DA29-7946-A49B-3556CEFA606D}" srcOrd="0" destOrd="0" presId="urn:microsoft.com/office/officeart/2005/8/layout/list1"/>
    <dgm:cxn modelId="{949E0A75-FDCD-5C4E-8F21-8166AE0DFF03}" type="presParOf" srcId="{1D082B1D-DA29-7946-A49B-3556CEFA606D}" destId="{2AB22AE4-7904-8148-9B28-B890FBE91B10}" srcOrd="0" destOrd="0" presId="urn:microsoft.com/office/officeart/2005/8/layout/list1"/>
    <dgm:cxn modelId="{9CA83B18-3575-E643-8883-29ED215245AD}" type="presParOf" srcId="{2AB22AE4-7904-8148-9B28-B890FBE91B10}" destId="{5D462E78-5515-4348-8F9D-CEB0EA299402}" srcOrd="0" destOrd="0" presId="urn:microsoft.com/office/officeart/2005/8/layout/list1"/>
    <dgm:cxn modelId="{8E8799B8-3DBA-A641-B9CB-E7ED9A92E29A}" type="presParOf" srcId="{2AB22AE4-7904-8148-9B28-B890FBE91B10}" destId="{AE907D5B-2ED3-1D43-910A-559A2C80D178}" srcOrd="1" destOrd="0" presId="urn:microsoft.com/office/officeart/2005/8/layout/list1"/>
    <dgm:cxn modelId="{3E8C2D9C-B741-3649-AAFF-40301F7EA001}" type="presParOf" srcId="{1D082B1D-DA29-7946-A49B-3556CEFA606D}" destId="{C6A34E5D-F129-E841-B195-B2C588189401}" srcOrd="1" destOrd="0" presId="urn:microsoft.com/office/officeart/2005/8/layout/list1"/>
    <dgm:cxn modelId="{47080DF3-5B1A-E346-B941-1078D559951C}" type="presParOf" srcId="{1D082B1D-DA29-7946-A49B-3556CEFA606D}" destId="{CC0D88B7-D6B0-2C46-947C-42A00F2CD1E5}" srcOrd="2" destOrd="0" presId="urn:microsoft.com/office/officeart/2005/8/layout/list1"/>
    <dgm:cxn modelId="{960B9C74-4D24-5D4B-8DAE-0848D531152F}" type="presParOf" srcId="{1D082B1D-DA29-7946-A49B-3556CEFA606D}" destId="{99CDEC2E-30DC-A044-9B0B-42051AC2E0DC}" srcOrd="3" destOrd="0" presId="urn:microsoft.com/office/officeart/2005/8/layout/list1"/>
    <dgm:cxn modelId="{4F7A9006-C3CF-AC42-B944-35BC3236BF79}" type="presParOf" srcId="{1D082B1D-DA29-7946-A49B-3556CEFA606D}" destId="{23F2F214-D854-0740-96FA-869E1FF7BA21}" srcOrd="4" destOrd="0" presId="urn:microsoft.com/office/officeart/2005/8/layout/list1"/>
    <dgm:cxn modelId="{D7682387-225C-3A4C-B907-386AE563460D}" type="presParOf" srcId="{23F2F214-D854-0740-96FA-869E1FF7BA21}" destId="{0C777326-E5D8-E64A-8F08-1C7BA5FC7511}" srcOrd="0" destOrd="0" presId="urn:microsoft.com/office/officeart/2005/8/layout/list1"/>
    <dgm:cxn modelId="{AE22D231-E114-9A4C-A4B9-02B65495C2E5}" type="presParOf" srcId="{23F2F214-D854-0740-96FA-869E1FF7BA21}" destId="{51101137-FCDB-494A-A9C4-D0FC29189692}" srcOrd="1" destOrd="0" presId="urn:microsoft.com/office/officeart/2005/8/layout/list1"/>
    <dgm:cxn modelId="{7EBE04E5-CF08-F846-8D00-E3ED6A4A8E62}" type="presParOf" srcId="{1D082B1D-DA29-7946-A49B-3556CEFA606D}" destId="{2D0C3932-76A9-6241-82A3-785EA98B6A7B}" srcOrd="5" destOrd="0" presId="urn:microsoft.com/office/officeart/2005/8/layout/list1"/>
    <dgm:cxn modelId="{DCD65550-0EAA-E246-8717-848C93EB6673}" type="presParOf" srcId="{1D082B1D-DA29-7946-A49B-3556CEFA606D}" destId="{5FEC6168-DA1D-C34A-BCDE-DE8B7F6160F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48BC274-19F4-E943-AA25-079BBB24F5F7}" type="doc">
      <dgm:prSet loTypeId="urn:microsoft.com/office/officeart/2005/8/layout/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4C277D0-8178-4F4A-AD68-FB046CDF12EA}">
      <dgm:prSet/>
      <dgm:spPr/>
      <dgm:t>
        <a:bodyPr/>
        <a:lstStyle/>
        <a:p>
          <a:pPr>
            <a:buFont typeface="+mj-lt"/>
            <a:buNone/>
          </a:pPr>
          <a:r>
            <a:rPr lang="el-GR" dirty="0"/>
            <a:t>9. Υγεία</a:t>
          </a:r>
          <a:r>
            <a:rPr lang="en-US" dirty="0"/>
            <a:t>: </a:t>
          </a:r>
          <a:r>
            <a:rPr lang="el-GR" dirty="0"/>
            <a:t>Αναδιάρθρωση του συστήματος υγείας</a:t>
          </a:r>
          <a:endParaRPr lang="en-GR" dirty="0"/>
        </a:p>
      </dgm:t>
    </dgm:pt>
    <dgm:pt modelId="{AFA63B12-1B8B-A544-97A7-06702C18D626}" type="parTrans" cxnId="{600ABFF4-31FA-D647-B9BD-8CEC27CFAD3A}">
      <dgm:prSet/>
      <dgm:spPr/>
      <dgm:t>
        <a:bodyPr/>
        <a:lstStyle/>
        <a:p>
          <a:endParaRPr lang="en-GB"/>
        </a:p>
      </dgm:t>
    </dgm:pt>
    <dgm:pt modelId="{22DC649B-56E4-3741-AB10-282998763193}" type="sibTrans" cxnId="{600ABFF4-31FA-D647-B9BD-8CEC27CFAD3A}">
      <dgm:prSet/>
      <dgm:spPr/>
      <dgm:t>
        <a:bodyPr/>
        <a:lstStyle/>
        <a:p>
          <a:endParaRPr lang="en-GB"/>
        </a:p>
      </dgm:t>
    </dgm:pt>
    <dgm:pt modelId="{12B010AC-EA3C-C742-8191-E801D4F82F4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Ανάπτυξη ενιαίου συστήματος ψηφιακού φακέλου ασθενούς για διαφάνεια και αποτελεσματικότητα</a:t>
          </a:r>
          <a:endParaRPr lang="en-GR" dirty="0"/>
        </a:p>
      </dgm:t>
    </dgm:pt>
    <dgm:pt modelId="{DE75A9F2-21BE-E948-A2B4-2AAECBABD616}" type="parTrans" cxnId="{766C2F20-749F-2942-9BBC-C55BFA0FC87A}">
      <dgm:prSet/>
      <dgm:spPr/>
      <dgm:t>
        <a:bodyPr/>
        <a:lstStyle/>
        <a:p>
          <a:endParaRPr lang="en-GB"/>
        </a:p>
      </dgm:t>
    </dgm:pt>
    <dgm:pt modelId="{E70E8F9A-E19B-1644-B946-6DF5C9DAA97E}" type="sibTrans" cxnId="{766C2F20-749F-2942-9BBC-C55BFA0FC87A}">
      <dgm:prSet/>
      <dgm:spPr/>
      <dgm:t>
        <a:bodyPr/>
        <a:lstStyle/>
        <a:p>
          <a:endParaRPr lang="en-GB"/>
        </a:p>
      </dgm:t>
    </dgm:pt>
    <dgm:pt modelId="{26FBC088-0E21-EF4C-8FB3-B2726B91426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 err="1"/>
            <a:t>Εξορθολογισμός</a:t>
          </a:r>
          <a:r>
            <a:rPr lang="el-GR" dirty="0"/>
            <a:t> δαπάνης προμηθειών, με αύξηση όγκου </a:t>
          </a:r>
          <a:r>
            <a:rPr lang="el-GR" dirty="0" err="1"/>
            <a:t>γενόσημων</a:t>
          </a:r>
          <a:r>
            <a:rPr lang="el-GR" dirty="0"/>
            <a:t> φαρμάκων και διασύνδεση των επιστροφών με δράσεις καινοτομίας και επενδύσεων</a:t>
          </a:r>
          <a:endParaRPr lang="en-GR" dirty="0"/>
        </a:p>
      </dgm:t>
    </dgm:pt>
    <dgm:pt modelId="{A270775D-DC3F-F448-BB19-DA386D24C915}" type="parTrans" cxnId="{E443D134-CB7C-BE46-844C-FCF75E75433E}">
      <dgm:prSet/>
      <dgm:spPr/>
      <dgm:t>
        <a:bodyPr/>
        <a:lstStyle/>
        <a:p>
          <a:endParaRPr lang="en-GB"/>
        </a:p>
      </dgm:t>
    </dgm:pt>
    <dgm:pt modelId="{C99E2992-E91E-1546-8E10-F36028F7B59A}" type="sibTrans" cxnId="{E443D134-CB7C-BE46-844C-FCF75E75433E}">
      <dgm:prSet/>
      <dgm:spPr/>
      <dgm:t>
        <a:bodyPr/>
        <a:lstStyle/>
        <a:p>
          <a:endParaRPr lang="en-GB"/>
        </a:p>
      </dgm:t>
    </dgm:pt>
    <dgm:pt modelId="{B017C294-E6EF-49C2-8578-CB9701C4AB0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/>
            <a:t>Ενίσχυση πρωτοβάθμιας φροντίδας και πρόληψης</a:t>
          </a:r>
          <a:endParaRPr lang="en-GR" dirty="0"/>
        </a:p>
      </dgm:t>
    </dgm:pt>
    <dgm:pt modelId="{FF125B27-33C8-4B51-B026-D894A13BEF5D}" type="parTrans" cxnId="{B75994FD-850A-44FD-81A2-6C40648C49F9}">
      <dgm:prSet/>
      <dgm:spPr/>
      <dgm:t>
        <a:bodyPr/>
        <a:lstStyle/>
        <a:p>
          <a:endParaRPr lang="en-GB"/>
        </a:p>
      </dgm:t>
    </dgm:pt>
    <dgm:pt modelId="{71D4C8F7-877E-4598-846C-6303A5143D01}" type="sibTrans" cxnId="{B75994FD-850A-44FD-81A2-6C40648C49F9}">
      <dgm:prSet/>
      <dgm:spPr/>
      <dgm:t>
        <a:bodyPr/>
        <a:lstStyle/>
        <a:p>
          <a:endParaRPr lang="en-GB"/>
        </a:p>
      </dgm:t>
    </dgm:pt>
    <dgm:pt modelId="{1D082B1D-DA29-7946-A49B-3556CEFA606D}" type="pres">
      <dgm:prSet presAssocID="{F48BC274-19F4-E943-AA25-079BBB24F5F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0DDB8B-44E6-6F43-936E-2BF05317B600}" type="pres">
      <dgm:prSet presAssocID="{64C277D0-8178-4F4A-AD68-FB046CDF12EA}" presName="parentLin" presStyleCnt="0"/>
      <dgm:spPr/>
    </dgm:pt>
    <dgm:pt modelId="{8360E529-970F-FE47-BDED-C795F14511D4}" type="pres">
      <dgm:prSet presAssocID="{64C277D0-8178-4F4A-AD68-FB046CDF12EA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6635E563-7703-324E-9BCD-F9C3E69F8F0A}" type="pres">
      <dgm:prSet presAssocID="{64C277D0-8178-4F4A-AD68-FB046CDF12E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2CB670-2411-6E43-879E-0E957767466F}" type="pres">
      <dgm:prSet presAssocID="{64C277D0-8178-4F4A-AD68-FB046CDF12EA}" presName="negativeSpace" presStyleCnt="0"/>
      <dgm:spPr/>
    </dgm:pt>
    <dgm:pt modelId="{AB192A39-B898-CD4B-8722-3266C7DDBEB0}" type="pres">
      <dgm:prSet presAssocID="{64C277D0-8178-4F4A-AD68-FB046CDF12EA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61B659-0359-8941-9B6F-58BC94B50B7C}" type="presOf" srcId="{26FBC088-0E21-EF4C-8FB3-B2726B91426F}" destId="{AB192A39-B898-CD4B-8722-3266C7DDBEB0}" srcOrd="0" destOrd="2" presId="urn:microsoft.com/office/officeart/2005/8/layout/list1"/>
    <dgm:cxn modelId="{B75994FD-850A-44FD-81A2-6C40648C49F9}" srcId="{64C277D0-8178-4F4A-AD68-FB046CDF12EA}" destId="{B017C294-E6EF-49C2-8578-CB9701C4AB0A}" srcOrd="1" destOrd="0" parTransId="{FF125B27-33C8-4B51-B026-D894A13BEF5D}" sibTransId="{71D4C8F7-877E-4598-846C-6303A5143D01}"/>
    <dgm:cxn modelId="{99ADE0D9-7968-204B-8AF5-596D2DB4CBBA}" type="presOf" srcId="{F48BC274-19F4-E943-AA25-079BBB24F5F7}" destId="{1D082B1D-DA29-7946-A49B-3556CEFA606D}" srcOrd="0" destOrd="0" presId="urn:microsoft.com/office/officeart/2005/8/layout/list1"/>
    <dgm:cxn modelId="{E443D134-CB7C-BE46-844C-FCF75E75433E}" srcId="{64C277D0-8178-4F4A-AD68-FB046CDF12EA}" destId="{26FBC088-0E21-EF4C-8FB3-B2726B91426F}" srcOrd="2" destOrd="0" parTransId="{A270775D-DC3F-F448-BB19-DA386D24C915}" sibTransId="{C99E2992-E91E-1546-8E10-F36028F7B59A}"/>
    <dgm:cxn modelId="{CF0288AE-7D51-2A41-A634-035A45D9333F}" type="presOf" srcId="{12B010AC-EA3C-C742-8191-E801D4F82F4C}" destId="{AB192A39-B898-CD4B-8722-3266C7DDBEB0}" srcOrd="0" destOrd="0" presId="urn:microsoft.com/office/officeart/2005/8/layout/list1"/>
    <dgm:cxn modelId="{766C2F20-749F-2942-9BBC-C55BFA0FC87A}" srcId="{64C277D0-8178-4F4A-AD68-FB046CDF12EA}" destId="{12B010AC-EA3C-C742-8191-E801D4F82F4C}" srcOrd="0" destOrd="0" parTransId="{DE75A9F2-21BE-E948-A2B4-2AAECBABD616}" sibTransId="{E70E8F9A-E19B-1644-B946-6DF5C9DAA97E}"/>
    <dgm:cxn modelId="{395A9F0D-0127-4A60-AAE3-3D549EFDF19A}" type="presOf" srcId="{B017C294-E6EF-49C2-8578-CB9701C4AB0A}" destId="{AB192A39-B898-CD4B-8722-3266C7DDBEB0}" srcOrd="0" destOrd="1" presId="urn:microsoft.com/office/officeart/2005/8/layout/list1"/>
    <dgm:cxn modelId="{E5CCDB9A-B6AE-4049-ABA4-149DDA375AA2}" type="presOf" srcId="{64C277D0-8178-4F4A-AD68-FB046CDF12EA}" destId="{6635E563-7703-324E-9BCD-F9C3E69F8F0A}" srcOrd="1" destOrd="0" presId="urn:microsoft.com/office/officeart/2005/8/layout/list1"/>
    <dgm:cxn modelId="{470A79F8-CFBC-7544-BAA2-CF8CF584FCF0}" type="presOf" srcId="{64C277D0-8178-4F4A-AD68-FB046CDF12EA}" destId="{8360E529-970F-FE47-BDED-C795F14511D4}" srcOrd="0" destOrd="0" presId="urn:microsoft.com/office/officeart/2005/8/layout/list1"/>
    <dgm:cxn modelId="{600ABFF4-31FA-D647-B9BD-8CEC27CFAD3A}" srcId="{F48BC274-19F4-E943-AA25-079BBB24F5F7}" destId="{64C277D0-8178-4F4A-AD68-FB046CDF12EA}" srcOrd="0" destOrd="0" parTransId="{AFA63B12-1B8B-A544-97A7-06702C18D626}" sibTransId="{22DC649B-56E4-3741-AB10-282998763193}"/>
    <dgm:cxn modelId="{954AE309-7667-1941-A71A-4262CDDBA446}" type="presParOf" srcId="{1D082B1D-DA29-7946-A49B-3556CEFA606D}" destId="{020DDB8B-44E6-6F43-936E-2BF05317B600}" srcOrd="0" destOrd="0" presId="urn:microsoft.com/office/officeart/2005/8/layout/list1"/>
    <dgm:cxn modelId="{723DE12C-4B49-BD47-88A5-0D2F95AEB79F}" type="presParOf" srcId="{020DDB8B-44E6-6F43-936E-2BF05317B600}" destId="{8360E529-970F-FE47-BDED-C795F14511D4}" srcOrd="0" destOrd="0" presId="urn:microsoft.com/office/officeart/2005/8/layout/list1"/>
    <dgm:cxn modelId="{CC5BB967-1D79-5047-A099-0BCDC10872E5}" type="presParOf" srcId="{020DDB8B-44E6-6F43-936E-2BF05317B600}" destId="{6635E563-7703-324E-9BCD-F9C3E69F8F0A}" srcOrd="1" destOrd="0" presId="urn:microsoft.com/office/officeart/2005/8/layout/list1"/>
    <dgm:cxn modelId="{027C6943-5C73-D544-88D5-665C083FDA06}" type="presParOf" srcId="{1D082B1D-DA29-7946-A49B-3556CEFA606D}" destId="{992CB670-2411-6E43-879E-0E957767466F}" srcOrd="1" destOrd="0" presId="urn:microsoft.com/office/officeart/2005/8/layout/list1"/>
    <dgm:cxn modelId="{662416C9-A7BB-2747-B9C7-36C06D356253}" type="presParOf" srcId="{1D082B1D-DA29-7946-A49B-3556CEFA606D}" destId="{AB192A39-B898-CD4B-8722-3266C7DDBEB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5516A-CE76-0648-88E2-8B07BAF68ABC}">
      <dsp:nvSpPr>
        <dsp:cNvPr id="0" name=""/>
        <dsp:cNvSpPr/>
      </dsp:nvSpPr>
      <dsp:spPr>
        <a:xfrm rot="5400000">
          <a:off x="1873801" y="1402587"/>
          <a:ext cx="1240467" cy="14122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E9922-D788-B14C-9D27-D98DFE23FE34}">
      <dsp:nvSpPr>
        <dsp:cNvPr id="0" name=""/>
        <dsp:cNvSpPr/>
      </dsp:nvSpPr>
      <dsp:spPr>
        <a:xfrm>
          <a:off x="1545152" y="27504"/>
          <a:ext cx="2088217" cy="1461684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/>
            <a:t>Προκαταρκτική έκθεση</a:t>
          </a:r>
          <a:endParaRPr lang="en-GB" sz="2200" kern="1200"/>
        </a:p>
      </dsp:txBody>
      <dsp:txXfrm>
        <a:off x="1616518" y="98870"/>
        <a:ext cx="1945485" cy="1318952"/>
      </dsp:txXfrm>
    </dsp:sp>
    <dsp:sp modelId="{6ED22A5F-90EF-5749-9A46-DBDAFEDABBBE}">
      <dsp:nvSpPr>
        <dsp:cNvPr id="0" name=""/>
        <dsp:cNvSpPr/>
      </dsp:nvSpPr>
      <dsp:spPr>
        <a:xfrm>
          <a:off x="3633369" y="166909"/>
          <a:ext cx="1518770" cy="118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/>
            <a:t>Κύριοι άξονες ανάπτυξης</a:t>
          </a:r>
          <a:endParaRPr lang="en-GB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/>
            <a:t>Βασικές αλλαγές και διαφοροποιήσεις</a:t>
          </a:r>
          <a:endParaRPr lang="en-GB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/>
            <a:t>Ιανουάριος 2020</a:t>
          </a:r>
          <a:endParaRPr lang="en-GB" sz="1200" kern="1200"/>
        </a:p>
      </dsp:txBody>
      <dsp:txXfrm>
        <a:off x="3633369" y="166909"/>
        <a:ext cx="1518770" cy="1181397"/>
      </dsp:txXfrm>
    </dsp:sp>
    <dsp:sp modelId="{A4B923BA-F4CE-AF48-AADD-22A4194F76AC}">
      <dsp:nvSpPr>
        <dsp:cNvPr id="0" name=""/>
        <dsp:cNvSpPr/>
      </dsp:nvSpPr>
      <dsp:spPr>
        <a:xfrm rot="5400000">
          <a:off x="3605154" y="3044541"/>
          <a:ext cx="1240467" cy="14122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-7419329"/>
            <a:satOff val="24835"/>
            <a:lumOff val="8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93EE70-9478-6E43-AD92-410187F21645}">
      <dsp:nvSpPr>
        <dsp:cNvPr id="0" name=""/>
        <dsp:cNvSpPr/>
      </dsp:nvSpPr>
      <dsp:spPr>
        <a:xfrm>
          <a:off x="3276506" y="1669457"/>
          <a:ext cx="2088217" cy="1461684"/>
        </a:xfrm>
        <a:prstGeom prst="roundRect">
          <a:avLst>
            <a:gd name="adj" fmla="val 16670"/>
          </a:avLst>
        </a:prstGeom>
        <a:solidFill>
          <a:schemeClr val="accent2">
            <a:hueOff val="-3670562"/>
            <a:satOff val="16196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0" i="0" kern="1200"/>
            <a:t>Ενδιάμεσο σχέδιο</a:t>
          </a:r>
          <a:endParaRPr lang="en-GB" sz="2200" kern="1200"/>
        </a:p>
      </dsp:txBody>
      <dsp:txXfrm>
        <a:off x="3347872" y="1740823"/>
        <a:ext cx="1945485" cy="1318952"/>
      </dsp:txXfrm>
    </dsp:sp>
    <dsp:sp modelId="{73573554-9321-644E-8008-A0E8909E36BB}">
      <dsp:nvSpPr>
        <dsp:cNvPr id="0" name=""/>
        <dsp:cNvSpPr/>
      </dsp:nvSpPr>
      <dsp:spPr>
        <a:xfrm>
          <a:off x="5364723" y="1808862"/>
          <a:ext cx="1518770" cy="118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Άξονες ανάπτυξης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Κεντρικές κατευθύνσεις</a:t>
          </a: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/>
            <a:t>Ιούλιος 2020</a:t>
          </a:r>
          <a:endParaRPr lang="en-GB" sz="1200" kern="1200" dirty="0"/>
        </a:p>
      </dsp:txBody>
      <dsp:txXfrm>
        <a:off x="5364723" y="1808862"/>
        <a:ext cx="1518770" cy="1181397"/>
      </dsp:txXfrm>
    </dsp:sp>
    <dsp:sp modelId="{F80CE81F-0A7D-2B4F-8C72-2CD87CAAFB97}">
      <dsp:nvSpPr>
        <dsp:cNvPr id="0" name=""/>
        <dsp:cNvSpPr/>
      </dsp:nvSpPr>
      <dsp:spPr>
        <a:xfrm>
          <a:off x="5007860" y="3311411"/>
          <a:ext cx="2088217" cy="1461684"/>
        </a:xfrm>
        <a:prstGeom prst="roundRect">
          <a:avLst>
            <a:gd name="adj" fmla="val 16670"/>
          </a:avLst>
        </a:prstGeom>
        <a:solidFill>
          <a:schemeClr val="accent2">
            <a:hueOff val="-7341125"/>
            <a:satOff val="32393"/>
            <a:lumOff val="-5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/>
            <a:t>Τελικό κείμενο</a:t>
          </a:r>
          <a:endParaRPr lang="en-GB" sz="2200" kern="1200"/>
        </a:p>
      </dsp:txBody>
      <dsp:txXfrm>
        <a:off x="5079226" y="3382777"/>
        <a:ext cx="1945485" cy="1318952"/>
      </dsp:txXfrm>
    </dsp:sp>
    <dsp:sp modelId="{FD49D3F0-9B9C-E849-B61B-70B9842B7359}">
      <dsp:nvSpPr>
        <dsp:cNvPr id="0" name=""/>
        <dsp:cNvSpPr/>
      </dsp:nvSpPr>
      <dsp:spPr>
        <a:xfrm>
          <a:off x="7096077" y="3450816"/>
          <a:ext cx="1518770" cy="118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solidFill>
                <a:srgbClr val="2F2B20">
                  <a:hueOff val="0"/>
                  <a:satOff val="0"/>
                  <a:lumOff val="0"/>
                  <a:alphaOff val="0"/>
                </a:srgbClr>
              </a:solidFill>
              <a:latin typeface="Calibri"/>
              <a:ea typeface="+mn-ea"/>
              <a:cs typeface="+mn-cs"/>
            </a:rPr>
            <a:t>Οκτώβριος </a:t>
          </a:r>
          <a:r>
            <a:rPr lang="el-GR" sz="1200" kern="1200" dirty="0"/>
            <a:t>2020</a:t>
          </a:r>
          <a:endParaRPr lang="en-GB" sz="1200" kern="1200" dirty="0"/>
        </a:p>
      </dsp:txBody>
      <dsp:txXfrm>
        <a:off x="7096077" y="3450816"/>
        <a:ext cx="1518770" cy="11813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68657-DD20-4C46-9B09-53E1B8D08D04}">
      <dsp:nvSpPr>
        <dsp:cNvPr id="0" name=""/>
        <dsp:cNvSpPr/>
      </dsp:nvSpPr>
      <dsp:spPr>
        <a:xfrm>
          <a:off x="0" y="463724"/>
          <a:ext cx="10160000" cy="2034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95732" rIns="78852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Ενεργειακή αναβάθμιση κτιρίων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Υποστήριξη εμβληματικών δράσεων πράσινης ανάπτυξης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Στροφή σε ανανεώσιμες πηγές ενέργειας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Άμβλυνση κόστους μετάβασης κατά τη διαδικασία </a:t>
          </a:r>
          <a:r>
            <a:rPr lang="el-GR" sz="1900" kern="1200" dirty="0" err="1"/>
            <a:t>απολιγνιτοποίησης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900" kern="1200" dirty="0"/>
            <a:t>Ανάπτυξη συστημάτων κυκλικής οικονομίας</a:t>
          </a:r>
          <a:endParaRPr lang="en-GR" sz="1900" kern="1200" dirty="0"/>
        </a:p>
      </dsp:txBody>
      <dsp:txXfrm>
        <a:off x="0" y="463724"/>
        <a:ext cx="10160000" cy="2034900"/>
      </dsp:txXfrm>
    </dsp:sp>
    <dsp:sp modelId="{9255BB1D-4006-594C-83DB-AEC4142D3234}">
      <dsp:nvSpPr>
        <dsp:cNvPr id="0" name=""/>
        <dsp:cNvSpPr/>
      </dsp:nvSpPr>
      <dsp:spPr>
        <a:xfrm>
          <a:off x="508000" y="183284"/>
          <a:ext cx="71120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900" kern="1200" dirty="0"/>
            <a:t>10. Πράσινη ανάπτυξη</a:t>
          </a:r>
          <a:endParaRPr lang="en-GR" sz="1900" kern="1200" dirty="0"/>
        </a:p>
      </dsp:txBody>
      <dsp:txXfrm>
        <a:off x="535380" y="210664"/>
        <a:ext cx="7057240" cy="506120"/>
      </dsp:txXfrm>
    </dsp:sp>
    <dsp:sp modelId="{71507D24-61A4-924E-B53C-5D5464701C1F}">
      <dsp:nvSpPr>
        <dsp:cNvPr id="0" name=""/>
        <dsp:cNvSpPr/>
      </dsp:nvSpPr>
      <dsp:spPr>
        <a:xfrm>
          <a:off x="0" y="2895675"/>
          <a:ext cx="10160000" cy="1735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95732" rIns="78852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Ψηφιακές τεχνολογίες και συστήματα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Πράσινη ανάπτυξη και περιβαλλοντική αναβάθμιση, διαχείριση αποβλήτων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Μεταφορές</a:t>
          </a:r>
          <a:endParaRPr lang="en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/>
            <a:t>Αναβάθμιση υποδομών για τον εισερχόμενο τουρισμό</a:t>
          </a:r>
          <a:endParaRPr lang="en-GB" sz="1900" kern="1200"/>
        </a:p>
      </dsp:txBody>
      <dsp:txXfrm>
        <a:off x="0" y="2895675"/>
        <a:ext cx="10160000" cy="1735650"/>
      </dsp:txXfrm>
    </dsp:sp>
    <dsp:sp modelId="{C65A60D2-1C0D-B642-94FE-3015BA2BC62D}">
      <dsp:nvSpPr>
        <dsp:cNvPr id="0" name=""/>
        <dsp:cNvSpPr/>
      </dsp:nvSpPr>
      <dsp:spPr>
        <a:xfrm>
          <a:off x="508000" y="2601224"/>
          <a:ext cx="71120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/>
            <a:t>11</a:t>
          </a:r>
          <a:r>
            <a:rPr lang="en-US" sz="1900" kern="1200" dirty="0"/>
            <a:t>. </a:t>
          </a:r>
          <a:r>
            <a:rPr lang="el-GR" sz="1900" kern="1200" dirty="0"/>
            <a:t>Υποδομές</a:t>
          </a:r>
          <a:r>
            <a:rPr lang="en-US" sz="1900" kern="1200" dirty="0"/>
            <a:t>: </a:t>
          </a:r>
          <a:r>
            <a:rPr lang="el-GR" sz="1900" kern="1200" dirty="0"/>
            <a:t>Δημόσιες επενδύσεις και κινητοποίηση ιδιωτικών </a:t>
          </a:r>
          <a:endParaRPr lang="en-GR" sz="1900" kern="1200" dirty="0"/>
        </a:p>
      </dsp:txBody>
      <dsp:txXfrm>
        <a:off x="535380" y="2628604"/>
        <a:ext cx="7057240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BB261-B202-CE4A-B24C-5C35D5C61A95}">
      <dsp:nvSpPr>
        <dsp:cNvPr id="0" name=""/>
        <dsp:cNvSpPr/>
      </dsp:nvSpPr>
      <dsp:spPr>
        <a:xfrm>
          <a:off x="1540514" y="2616"/>
          <a:ext cx="2019101" cy="10095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Α. Μαθαίνοντας από το παρελθόν, λαμβάνοντας υπόψιν το παρόν, κοιτάζοντας το μέλλον</a:t>
          </a:r>
          <a:endParaRPr lang="en-US" sz="1400" kern="1200" dirty="0"/>
        </a:p>
      </dsp:txBody>
      <dsp:txXfrm>
        <a:off x="1570083" y="32185"/>
        <a:ext cx="1959963" cy="950412"/>
      </dsp:txXfrm>
    </dsp:sp>
    <dsp:sp modelId="{F7E67139-434E-D243-B009-8C68DA02BD11}">
      <dsp:nvSpPr>
        <dsp:cNvPr id="0" name=""/>
        <dsp:cNvSpPr/>
      </dsp:nvSpPr>
      <dsp:spPr>
        <a:xfrm>
          <a:off x="1742425" y="1012167"/>
          <a:ext cx="201910" cy="757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163"/>
              </a:lnTo>
              <a:lnTo>
                <a:pt x="201910" y="7571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9CEC4-C9FF-684F-9DCB-658F4E772089}">
      <dsp:nvSpPr>
        <dsp:cNvPr id="0" name=""/>
        <dsp:cNvSpPr/>
      </dsp:nvSpPr>
      <dsp:spPr>
        <a:xfrm>
          <a:off x="1944335" y="1264555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1. Κύρια χαρακτηριστικά και τάσεις της ελληνικής οικονομίας</a:t>
          </a:r>
          <a:endParaRPr lang="en-US" sz="1400" kern="1200" dirty="0"/>
        </a:p>
      </dsp:txBody>
      <dsp:txXfrm>
        <a:off x="1973904" y="1294124"/>
        <a:ext cx="1556143" cy="950412"/>
      </dsp:txXfrm>
    </dsp:sp>
    <dsp:sp modelId="{2D4A815A-1A3C-0144-8DC5-C1941273FAD4}">
      <dsp:nvSpPr>
        <dsp:cNvPr id="0" name=""/>
        <dsp:cNvSpPr/>
      </dsp:nvSpPr>
      <dsp:spPr>
        <a:xfrm>
          <a:off x="1742425" y="1012167"/>
          <a:ext cx="201910" cy="2019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9101"/>
              </a:lnTo>
              <a:lnTo>
                <a:pt x="201910" y="20191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07187B-E618-8E4F-AA2F-8E0A63D58A8D}">
      <dsp:nvSpPr>
        <dsp:cNvPr id="0" name=""/>
        <dsp:cNvSpPr/>
      </dsp:nvSpPr>
      <dsp:spPr>
        <a:xfrm>
          <a:off x="1944335" y="2526493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2. Παγκόσμιες τάσεις και προκλήσεις</a:t>
          </a:r>
          <a:endParaRPr lang="en-US" sz="1400" kern="1200" dirty="0"/>
        </a:p>
      </dsp:txBody>
      <dsp:txXfrm>
        <a:off x="1973904" y="2556062"/>
        <a:ext cx="1556143" cy="950412"/>
      </dsp:txXfrm>
    </dsp:sp>
    <dsp:sp modelId="{6E4573DA-8BE9-7641-954E-6B0D6957B0B3}">
      <dsp:nvSpPr>
        <dsp:cNvPr id="0" name=""/>
        <dsp:cNvSpPr/>
      </dsp:nvSpPr>
      <dsp:spPr>
        <a:xfrm>
          <a:off x="1742425" y="1012167"/>
          <a:ext cx="201910" cy="328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1040"/>
              </a:lnTo>
              <a:lnTo>
                <a:pt x="201910" y="32810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410BE-7AEE-5540-8E3B-C590F8A9AF2C}">
      <dsp:nvSpPr>
        <dsp:cNvPr id="0" name=""/>
        <dsp:cNvSpPr/>
      </dsp:nvSpPr>
      <dsp:spPr>
        <a:xfrm>
          <a:off x="1944335" y="3788432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3. Όραμα και στόχοι για την Ελληνική Ανάπτυξη </a:t>
          </a:r>
          <a:endParaRPr lang="en-US" sz="1400" kern="1200" dirty="0"/>
        </a:p>
      </dsp:txBody>
      <dsp:txXfrm>
        <a:off x="1973904" y="3818001"/>
        <a:ext cx="1556143" cy="950412"/>
      </dsp:txXfrm>
    </dsp:sp>
    <dsp:sp modelId="{E1C87D00-92D5-1F4A-9AAB-501864F7269F}">
      <dsp:nvSpPr>
        <dsp:cNvPr id="0" name=""/>
        <dsp:cNvSpPr/>
      </dsp:nvSpPr>
      <dsp:spPr>
        <a:xfrm>
          <a:off x="4064391" y="2616"/>
          <a:ext cx="2019101" cy="100955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Β. Εντοπίζοντας τις αδυναμίες, προωθώντας μεταρρυθμίσεις, αξιοποιώντας εργαλεία</a:t>
          </a:r>
          <a:endParaRPr lang="en-US" sz="1400" kern="1200" dirty="0"/>
        </a:p>
      </dsp:txBody>
      <dsp:txXfrm>
        <a:off x="4093960" y="32185"/>
        <a:ext cx="1959963" cy="950412"/>
      </dsp:txXfrm>
    </dsp:sp>
    <dsp:sp modelId="{832E82EB-CA81-774E-8EA5-30AD91321532}">
      <dsp:nvSpPr>
        <dsp:cNvPr id="0" name=""/>
        <dsp:cNvSpPr/>
      </dsp:nvSpPr>
      <dsp:spPr>
        <a:xfrm>
          <a:off x="4266302" y="1012167"/>
          <a:ext cx="201910" cy="757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163"/>
              </a:lnTo>
              <a:lnTo>
                <a:pt x="201910" y="7571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D4749-3BF4-1B4F-BF75-F3CDD0592991}">
      <dsp:nvSpPr>
        <dsp:cNvPr id="0" name=""/>
        <dsp:cNvSpPr/>
      </dsp:nvSpPr>
      <dsp:spPr>
        <a:xfrm>
          <a:off x="4468212" y="1264555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4. Αγκυλώσεις και προτάσεις πολιτικής – Δημόσιος τομέας</a:t>
          </a:r>
          <a:endParaRPr lang="en-US" sz="1400" kern="1200" dirty="0"/>
        </a:p>
      </dsp:txBody>
      <dsp:txXfrm>
        <a:off x="4497781" y="1294124"/>
        <a:ext cx="1556143" cy="950412"/>
      </dsp:txXfrm>
    </dsp:sp>
    <dsp:sp modelId="{77AAE83C-C7A8-5142-9763-BF1877A4517C}">
      <dsp:nvSpPr>
        <dsp:cNvPr id="0" name=""/>
        <dsp:cNvSpPr/>
      </dsp:nvSpPr>
      <dsp:spPr>
        <a:xfrm>
          <a:off x="4266302" y="1012167"/>
          <a:ext cx="201910" cy="2019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9101"/>
              </a:lnTo>
              <a:lnTo>
                <a:pt x="201910" y="20191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A9B1F-B833-5841-B1D2-4F5EAF96D9D2}">
      <dsp:nvSpPr>
        <dsp:cNvPr id="0" name=""/>
        <dsp:cNvSpPr/>
      </dsp:nvSpPr>
      <dsp:spPr>
        <a:xfrm>
          <a:off x="4468212" y="2526493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5. Αγκυλώσεις και προτάσεις πολιτικής – Αγορές</a:t>
          </a:r>
          <a:endParaRPr lang="en-US" sz="1400" kern="1200" dirty="0"/>
        </a:p>
      </dsp:txBody>
      <dsp:txXfrm>
        <a:off x="4497781" y="2556062"/>
        <a:ext cx="1556143" cy="950412"/>
      </dsp:txXfrm>
    </dsp:sp>
    <dsp:sp modelId="{31EDA8D5-6295-5540-AA25-730C01C52864}">
      <dsp:nvSpPr>
        <dsp:cNvPr id="0" name=""/>
        <dsp:cNvSpPr/>
      </dsp:nvSpPr>
      <dsp:spPr>
        <a:xfrm>
          <a:off x="4266302" y="1012167"/>
          <a:ext cx="201910" cy="328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1040"/>
              </a:lnTo>
              <a:lnTo>
                <a:pt x="201910" y="32810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AF72D-83DE-D047-A0A0-E1F2ED9BAB94}">
      <dsp:nvSpPr>
        <dsp:cNvPr id="0" name=""/>
        <dsp:cNvSpPr/>
      </dsp:nvSpPr>
      <dsp:spPr>
        <a:xfrm>
          <a:off x="4468212" y="3788432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6. Κλαδικές προτεραιότητες και παρεμβάσεις</a:t>
          </a:r>
          <a:endParaRPr lang="en-US" sz="1400" kern="1200" dirty="0"/>
        </a:p>
      </dsp:txBody>
      <dsp:txXfrm>
        <a:off x="4497781" y="3818001"/>
        <a:ext cx="1556143" cy="950412"/>
      </dsp:txXfrm>
    </dsp:sp>
    <dsp:sp modelId="{470B2EB8-E70F-834D-9563-6CF5C3A28CE4}">
      <dsp:nvSpPr>
        <dsp:cNvPr id="0" name=""/>
        <dsp:cNvSpPr/>
      </dsp:nvSpPr>
      <dsp:spPr>
        <a:xfrm>
          <a:off x="6588268" y="2616"/>
          <a:ext cx="2019101" cy="100955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/>
            <a:t>Γ. Διασφαλίζοντας την συνέχεια</a:t>
          </a:r>
          <a:endParaRPr lang="en-US" sz="1400" kern="1200" dirty="0"/>
        </a:p>
      </dsp:txBody>
      <dsp:txXfrm>
        <a:off x="6617837" y="32185"/>
        <a:ext cx="1959963" cy="950412"/>
      </dsp:txXfrm>
    </dsp:sp>
    <dsp:sp modelId="{DFDC986B-AC0B-FF49-97B3-16D79A269B8E}">
      <dsp:nvSpPr>
        <dsp:cNvPr id="0" name=""/>
        <dsp:cNvSpPr/>
      </dsp:nvSpPr>
      <dsp:spPr>
        <a:xfrm>
          <a:off x="6790179" y="1012167"/>
          <a:ext cx="201910" cy="757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163"/>
              </a:lnTo>
              <a:lnTo>
                <a:pt x="201910" y="75716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E40A73-5EBB-0846-B948-3CA5801FE3CF}">
      <dsp:nvSpPr>
        <dsp:cNvPr id="0" name=""/>
        <dsp:cNvSpPr/>
      </dsp:nvSpPr>
      <dsp:spPr>
        <a:xfrm>
          <a:off x="6992089" y="1264555"/>
          <a:ext cx="1627395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7. Χρηματοδότηση του Σχεδίου Ανάπτυξης</a:t>
          </a:r>
          <a:endParaRPr lang="en-GB" sz="1400" kern="1200" dirty="0"/>
        </a:p>
      </dsp:txBody>
      <dsp:txXfrm>
        <a:off x="7021658" y="1294124"/>
        <a:ext cx="1568257" cy="950412"/>
      </dsp:txXfrm>
    </dsp:sp>
    <dsp:sp modelId="{96175911-1FE7-524A-B970-11F528AA5F85}">
      <dsp:nvSpPr>
        <dsp:cNvPr id="0" name=""/>
        <dsp:cNvSpPr/>
      </dsp:nvSpPr>
      <dsp:spPr>
        <a:xfrm>
          <a:off x="6790179" y="1012167"/>
          <a:ext cx="201910" cy="2019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9101"/>
              </a:lnTo>
              <a:lnTo>
                <a:pt x="201910" y="20191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D8E81-13D4-9046-88CD-4EA4AB82CE56}">
      <dsp:nvSpPr>
        <dsp:cNvPr id="0" name=""/>
        <dsp:cNvSpPr/>
      </dsp:nvSpPr>
      <dsp:spPr>
        <a:xfrm>
          <a:off x="6992089" y="2526493"/>
          <a:ext cx="1615281" cy="1009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/>
            <a:t>8. Διακυβέρνηση του Σχεδίου Ανάπτυξης</a:t>
          </a:r>
          <a:endParaRPr lang="en-GB" sz="1400" kern="1200" dirty="0"/>
        </a:p>
      </dsp:txBody>
      <dsp:txXfrm>
        <a:off x="7021658" y="2556062"/>
        <a:ext cx="1556143" cy="950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070C2-E391-2B4E-83ED-87E8A746FDD4}">
      <dsp:nvSpPr>
        <dsp:cNvPr id="0" name=""/>
        <dsp:cNvSpPr/>
      </dsp:nvSpPr>
      <dsp:spPr>
        <a:xfrm rot="16200000">
          <a:off x="-1437382" y="1442839"/>
          <a:ext cx="4800600" cy="1914921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385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/>
            <a:t>Συστηματική αύξηση της παραγωγικότητας</a:t>
          </a:r>
          <a:endParaRPr lang="en-GB" sz="1800" kern="1200" dirty="0"/>
        </a:p>
      </dsp:txBody>
      <dsp:txXfrm rot="5400000">
        <a:off x="5457" y="960120"/>
        <a:ext cx="1914921" cy="2880360"/>
      </dsp:txXfrm>
    </dsp:sp>
    <dsp:sp modelId="{0989CE01-FBEE-D441-AAAD-645E60FDC6F7}">
      <dsp:nvSpPr>
        <dsp:cNvPr id="0" name=""/>
        <dsp:cNvSpPr/>
      </dsp:nvSpPr>
      <dsp:spPr>
        <a:xfrm rot="16200000">
          <a:off x="621158" y="1442839"/>
          <a:ext cx="4800600" cy="1914921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385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/>
            <a:t>Συστηματική αύξηση της εξωστρέφειας</a:t>
          </a:r>
          <a:endParaRPr lang="en-GB" sz="1800" kern="1200" dirty="0"/>
        </a:p>
      </dsp:txBody>
      <dsp:txXfrm rot="5400000">
        <a:off x="2063997" y="960120"/>
        <a:ext cx="1914921" cy="2880360"/>
      </dsp:txXfrm>
    </dsp:sp>
    <dsp:sp modelId="{98E3B1CC-78D5-6A4F-802B-5E8B187D26E9}">
      <dsp:nvSpPr>
        <dsp:cNvPr id="0" name=""/>
        <dsp:cNvSpPr/>
      </dsp:nvSpPr>
      <dsp:spPr>
        <a:xfrm rot="16200000">
          <a:off x="2679700" y="1442839"/>
          <a:ext cx="4800600" cy="1914921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385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/>
            <a:t>Στενότερη διασύνδεση της παραγωγής με την τεχνολογία και την καινοτομία</a:t>
          </a:r>
          <a:endParaRPr lang="en-GB" sz="1800" kern="1200" dirty="0"/>
        </a:p>
      </dsp:txBody>
      <dsp:txXfrm rot="5400000">
        <a:off x="4122539" y="960120"/>
        <a:ext cx="1914921" cy="2880360"/>
      </dsp:txXfrm>
    </dsp:sp>
    <dsp:sp modelId="{CD06D8A0-C2AD-0A4A-9379-42164A6A923C}">
      <dsp:nvSpPr>
        <dsp:cNvPr id="0" name=""/>
        <dsp:cNvSpPr/>
      </dsp:nvSpPr>
      <dsp:spPr>
        <a:xfrm rot="16200000">
          <a:off x="4738241" y="1442839"/>
          <a:ext cx="4800600" cy="1914921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385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Ενίσχυση της κοινωνικής κινητικότητας και αναβάθμιση των ευκαιριών</a:t>
          </a:r>
          <a:endParaRPr lang="en-GB" sz="1800" kern="1200"/>
        </a:p>
      </dsp:txBody>
      <dsp:txXfrm rot="5400000">
        <a:off x="6181080" y="960120"/>
        <a:ext cx="1914921" cy="2880360"/>
      </dsp:txXfrm>
    </dsp:sp>
    <dsp:sp modelId="{8D960625-AA93-7647-B526-DB1B299457D3}">
      <dsp:nvSpPr>
        <dsp:cNvPr id="0" name=""/>
        <dsp:cNvSpPr/>
      </dsp:nvSpPr>
      <dsp:spPr>
        <a:xfrm rot="16200000">
          <a:off x="6796782" y="1442839"/>
          <a:ext cx="4800600" cy="1914921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385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/>
            <a:t>Αντιμετώπιση της κλιματικής αλλαγής και περιβαλλοντική αναβάθμιση των οικοσυστημάτων </a:t>
          </a:r>
          <a:endParaRPr lang="en-GB" sz="1800" kern="1200"/>
        </a:p>
      </dsp:txBody>
      <dsp:txXfrm rot="5400000">
        <a:off x="8239621" y="960120"/>
        <a:ext cx="1914921" cy="28803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0CE69-0319-0A4A-BB7D-2A2FFDD4E1F7}">
      <dsp:nvSpPr>
        <dsp:cNvPr id="0" name=""/>
        <dsp:cNvSpPr/>
      </dsp:nvSpPr>
      <dsp:spPr>
        <a:xfrm>
          <a:off x="1242218" y="1686"/>
          <a:ext cx="2398613" cy="14391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Άνοδος των συνολικών επενδύσεων και των εξαγωγών ως ποσοστού του ΑΕΠ προς τον μέσο όρο των άλλων μικρών ανοικτών οικονομιών της Ευρωζώνης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1242218" y="1686"/>
        <a:ext cx="2398613" cy="1439167"/>
      </dsp:txXfrm>
    </dsp:sp>
    <dsp:sp modelId="{4EDA2EA0-814F-5043-AD06-BACFEA50ADBB}">
      <dsp:nvSpPr>
        <dsp:cNvPr id="0" name=""/>
        <dsp:cNvSpPr/>
      </dsp:nvSpPr>
      <dsp:spPr>
        <a:xfrm>
          <a:off x="3880693" y="1686"/>
          <a:ext cx="2398613" cy="14391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Συστηματική άνοδος των εταιρικών επενδύσεων και των εξαγωγών αγαθών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3880693" y="1686"/>
        <a:ext cx="2398613" cy="1439167"/>
      </dsp:txXfrm>
    </dsp:sp>
    <dsp:sp modelId="{5FCB15E8-731E-3D47-BE46-3CF062980B2E}">
      <dsp:nvSpPr>
        <dsp:cNvPr id="0" name=""/>
        <dsp:cNvSpPr/>
      </dsp:nvSpPr>
      <dsp:spPr>
        <a:xfrm>
          <a:off x="6519167" y="1686"/>
          <a:ext cx="2398613" cy="14391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Συστηματική αύξηση του αριθμού των επιχειρήσεων μεγάλου μεγέθους και καλύτερη διασύνδεση με τις επιχειρήσεις μικρού και μεσαίου μεγέθους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6519167" y="1686"/>
        <a:ext cx="2398613" cy="1439167"/>
      </dsp:txXfrm>
    </dsp:sp>
    <dsp:sp modelId="{AAB04E22-9A1E-584F-A937-9FF331B537E0}">
      <dsp:nvSpPr>
        <dsp:cNvPr id="0" name=""/>
        <dsp:cNvSpPr/>
      </dsp:nvSpPr>
      <dsp:spPr>
        <a:xfrm>
          <a:off x="1242218" y="1680716"/>
          <a:ext cx="2398613" cy="143916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Ενίσχυση της μισθωτής εργασίας, κίνητρα για επένδυση σε εκπαίδευση και γνώση, διευκόλυνση της κινητικότητας εργαζομένων ανάμεσα σε επιχειρήσεις και κλάδους, ανάπτυξη δεξιοτήτων, συνεχόμενη εκπαίδευση και κατάρτιση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1242218" y="1680716"/>
        <a:ext cx="2398613" cy="1439167"/>
      </dsp:txXfrm>
    </dsp:sp>
    <dsp:sp modelId="{07F22B6B-F388-DC4A-908F-3BCB61939682}">
      <dsp:nvSpPr>
        <dsp:cNvPr id="0" name=""/>
        <dsp:cNvSpPr/>
      </dsp:nvSpPr>
      <dsp:spPr>
        <a:xfrm>
          <a:off x="3880693" y="1680716"/>
          <a:ext cx="2398613" cy="143916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Λειτουργία της οικονομίας ως ένα περισσότερο ανοικτό σύστημα με απλούστερους κανόνες, χαμηλότερο ρυθμιστικό και διοικητικό βάρος και εντονότερο ανταγωνισμό στις αγορές</a:t>
          </a:r>
        </a:p>
      </dsp:txBody>
      <dsp:txXfrm>
        <a:off x="3880693" y="1680716"/>
        <a:ext cx="2398613" cy="1439167"/>
      </dsp:txXfrm>
    </dsp:sp>
    <dsp:sp modelId="{ACCC7DB5-15A6-6845-81FE-9864811475B0}">
      <dsp:nvSpPr>
        <dsp:cNvPr id="0" name=""/>
        <dsp:cNvSpPr/>
      </dsp:nvSpPr>
      <dsp:spPr>
        <a:xfrm>
          <a:off x="6519167" y="1680716"/>
          <a:ext cx="2398613" cy="14391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Δημιουργία θυλάκων τεχνολογίας αιχμής σε επιμέρους κλάδους που θα αναπτύξουν και θα εφαρμόσουν καινοτομία σε παγκόσμια κλίμακα</a:t>
          </a:r>
        </a:p>
      </dsp:txBody>
      <dsp:txXfrm>
        <a:off x="6519167" y="1680716"/>
        <a:ext cx="2398613" cy="1439167"/>
      </dsp:txXfrm>
    </dsp:sp>
    <dsp:sp modelId="{41CB136B-C7B4-4D48-883A-7A02B5A62FA3}">
      <dsp:nvSpPr>
        <dsp:cNvPr id="0" name=""/>
        <dsp:cNvSpPr/>
      </dsp:nvSpPr>
      <dsp:spPr>
        <a:xfrm>
          <a:off x="2561456" y="3359745"/>
          <a:ext cx="2398613" cy="14391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Ενίσχυση των κινήτρων για αποταμίευση των νοικοκυριών </a:t>
          </a:r>
          <a:r>
            <a:rPr lang="el-GR" sz="1200" kern="1200" dirty="0" err="1">
              <a:solidFill>
                <a:schemeClr val="tx1"/>
              </a:solidFill>
            </a:rPr>
            <a:t>εγχωρίως</a:t>
          </a:r>
          <a:r>
            <a:rPr lang="el-GR" sz="1200" kern="1200" dirty="0">
              <a:solidFill>
                <a:schemeClr val="tx1"/>
              </a:solidFill>
            </a:rPr>
            <a:t> και των ξένων επενδύσεων όπως και της αποτελεσματικότητας χρηματοδότησης των επιχειρήσεων μέσω του τραπεζικού συστήματος και ανάπτυξης της κεφαλαιαγοράς</a:t>
          </a:r>
        </a:p>
      </dsp:txBody>
      <dsp:txXfrm>
        <a:off x="2561456" y="3359745"/>
        <a:ext cx="2398613" cy="1439167"/>
      </dsp:txXfrm>
    </dsp:sp>
    <dsp:sp modelId="{89DD8808-E8AC-F64F-B63A-11DFF3070518}">
      <dsp:nvSpPr>
        <dsp:cNvPr id="0" name=""/>
        <dsp:cNvSpPr/>
      </dsp:nvSpPr>
      <dsp:spPr>
        <a:xfrm>
          <a:off x="5199930" y="3359745"/>
          <a:ext cx="2398613" cy="14391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>
              <a:solidFill>
                <a:schemeClr val="tx1"/>
              </a:solidFill>
            </a:rPr>
            <a:t>Ενίσχυση της οικονομίας ως τοπικού κέντρου, στη βάση αφενός της προσέλκυσης ανθρώπινου κεφαλαίου και αφετέρου την ανάπτυξη της οικονομίας της ιστορίας και του πολιτισμού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5199930" y="3359745"/>
        <a:ext cx="2398613" cy="14391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66660-8905-3B42-9308-F75529502011}">
      <dsp:nvSpPr>
        <dsp:cNvPr id="0" name=""/>
        <dsp:cNvSpPr/>
      </dsp:nvSpPr>
      <dsp:spPr>
        <a:xfrm>
          <a:off x="0" y="315899"/>
          <a:ext cx="10160000" cy="171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Μείωση συντελεστών μετά τα πρώτα κλιμάκια (ενδεικτικά, απάλειψη «εισφοράς αλληλεγγύης»)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Ενίσχυση διαφάνειας στις συναλλαγές με θετικά </a:t>
          </a:r>
          <a:r>
            <a:rPr lang="el-GR" sz="1600" kern="1200" dirty="0" err="1"/>
            <a:t>στοχευμένα</a:t>
          </a:r>
          <a:r>
            <a:rPr lang="el-GR" sz="1600" kern="1200" dirty="0"/>
            <a:t> κίνητρα για χρήση ηλεκτρονικών πληρωμών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Ενοποίηση και μετακίνηση φόρων ακινήτων σε τοπικό επίπεδο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Επιταχυνόμενες αποσβέσεις για επενδύσεις σε εξοπλισμό επιχειρήσεων </a:t>
          </a:r>
          <a:endParaRPr lang="en-GB" sz="1600" kern="1200" dirty="0"/>
        </a:p>
      </dsp:txBody>
      <dsp:txXfrm>
        <a:off x="0" y="315899"/>
        <a:ext cx="10160000" cy="1713600"/>
      </dsp:txXfrm>
    </dsp:sp>
    <dsp:sp modelId="{0C37C17F-747F-8D4C-89BC-08225F94493E}">
      <dsp:nvSpPr>
        <dsp:cNvPr id="0" name=""/>
        <dsp:cNvSpPr/>
      </dsp:nvSpPr>
      <dsp:spPr>
        <a:xfrm>
          <a:off x="508000" y="79739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AutoNum type="arabicPeriod"/>
          </a:pPr>
          <a:r>
            <a:rPr lang="el-GR" sz="1600" kern="1200" dirty="0"/>
            <a:t> Φορολογία</a:t>
          </a:r>
          <a:r>
            <a:rPr lang="en-US" sz="1600" kern="1200" dirty="0"/>
            <a:t>: </a:t>
          </a:r>
          <a:r>
            <a:rPr lang="el-GR" sz="1600" kern="1200" dirty="0"/>
            <a:t>Μείωση του βάρους στη μισθωτή εργασία</a:t>
          </a:r>
          <a:endParaRPr lang="en-GB" sz="1600" kern="1200" dirty="0"/>
        </a:p>
      </dsp:txBody>
      <dsp:txXfrm>
        <a:off x="531057" y="102796"/>
        <a:ext cx="7065886" cy="426206"/>
      </dsp:txXfrm>
    </dsp:sp>
    <dsp:sp modelId="{0A1090D9-2CB7-4D4B-8A14-EA718E1E7393}">
      <dsp:nvSpPr>
        <dsp:cNvPr id="0" name=""/>
        <dsp:cNvSpPr/>
      </dsp:nvSpPr>
      <dsp:spPr>
        <a:xfrm>
          <a:off x="0" y="2352059"/>
          <a:ext cx="10160000" cy="236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Μείωση ασφαλιστικών εισφορών (ενδεικτικά, μέσω </a:t>
          </a:r>
          <a:r>
            <a:rPr lang="en-GB" sz="1600" kern="1200" dirty="0"/>
            <a:t>flat </a:t>
          </a:r>
          <a:r>
            <a:rPr lang="el-GR" sz="1600" kern="1200" dirty="0"/>
            <a:t>εισφορών υγείας) και ανώτατου ορίου ασφαλιστέου εισοδήματος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Ενίσχυση αναλογικότητας δημόσιου διανεμητικού πυλώνα ασφάλισης. Ανάπτυξη δεύτερου και τρίτου πυλώνα με κίνητρα με ιδιωτικές αποφάσεις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Μετάβαση από διανεμητικό σε </a:t>
          </a:r>
          <a:r>
            <a:rPr lang="el-GR" sz="1600" kern="1200" dirty="0" err="1"/>
            <a:t>κεφαλαιοποιητικό</a:t>
          </a:r>
          <a:r>
            <a:rPr lang="el-GR" sz="1600" kern="1200" dirty="0"/>
            <a:t> σύστημα επικουρικής σύνταξης, με άμεση εφαρμογή για όσους εισέρχονται στην αγορά εργασίας και εθελοντικά για όσους άλλους εργαζόμενους το επιθυμούν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Πλαίσιο εποπτείας για ασφαλιστικά ταμεία, συμπεριλαμβανομένου και ενός δημόσιου ταμείου.</a:t>
          </a:r>
          <a:endParaRPr lang="en-GR" sz="1600" kern="1200" dirty="0"/>
        </a:p>
      </dsp:txBody>
      <dsp:txXfrm>
        <a:off x="0" y="2352059"/>
        <a:ext cx="10160000" cy="2368800"/>
      </dsp:txXfrm>
    </dsp:sp>
    <dsp:sp modelId="{916C9177-596D-8548-8B5B-264D1B0236A7}">
      <dsp:nvSpPr>
        <dsp:cNvPr id="0" name=""/>
        <dsp:cNvSpPr/>
      </dsp:nvSpPr>
      <dsp:spPr>
        <a:xfrm>
          <a:off x="508000" y="2115899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600" kern="1200" dirty="0"/>
            <a:t>2.  </a:t>
          </a:r>
          <a:r>
            <a:rPr lang="el-GR" sz="1600" kern="1200" dirty="0"/>
            <a:t>Ασφαλιστικό σύστημα</a:t>
          </a:r>
          <a:r>
            <a:rPr lang="en-US" sz="1600" kern="1200" dirty="0"/>
            <a:t>:  </a:t>
          </a:r>
          <a:r>
            <a:rPr lang="el-GR" sz="1600" kern="1200" dirty="0"/>
            <a:t>Κίνητρα για εργασία και αποταμίευση νοικοκυριών</a:t>
          </a:r>
          <a:endParaRPr lang="en-GR" sz="1600" kern="1200" dirty="0"/>
        </a:p>
      </dsp:txBody>
      <dsp:txXfrm>
        <a:off x="531057" y="2138956"/>
        <a:ext cx="7065886" cy="4262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356F5-2325-984A-AA2F-1666AAEFFB7B}">
      <dsp:nvSpPr>
        <dsp:cNvPr id="0" name=""/>
        <dsp:cNvSpPr/>
      </dsp:nvSpPr>
      <dsp:spPr>
        <a:xfrm>
          <a:off x="0" y="567899"/>
          <a:ext cx="10160000" cy="191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Εκσυγχρονισμός συστήματος χρηματοπιστωτικής εποπτείας στον τομέα της προστασίας των επενδυτών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Εκσυχρονισμός του συστήματος εταιρικής διακυβέρνησης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Φορολογικά κίνητρα για εισαγωγή επιχειρήσεων στο Χρηματιστήριο και για μακροχρόνια αποταμίευση μέσω αυτού.</a:t>
          </a:r>
          <a:endParaRPr lang="x-non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Στοχοθεσία για ταχύτερη μείωση των προβληματικών δανείων από τις τράπεζες</a:t>
          </a:r>
          <a:endParaRPr lang="en-GB" sz="1600" kern="1200" dirty="0"/>
        </a:p>
      </dsp:txBody>
      <dsp:txXfrm>
        <a:off x="0" y="567899"/>
        <a:ext cx="10160000" cy="1915200"/>
      </dsp:txXfrm>
    </dsp:sp>
    <dsp:sp modelId="{488A2FAE-5243-8D49-B2FB-3B090CC3BA47}">
      <dsp:nvSpPr>
        <dsp:cNvPr id="0" name=""/>
        <dsp:cNvSpPr/>
      </dsp:nvSpPr>
      <dsp:spPr>
        <a:xfrm>
          <a:off x="508000" y="331739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/>
            <a:t>3. Χρηματοδότηση</a:t>
          </a:r>
          <a:r>
            <a:rPr lang="en-US" sz="1600" kern="1200"/>
            <a:t>: </a:t>
          </a:r>
          <a:r>
            <a:rPr lang="el-GR" sz="1600" kern="1200"/>
            <a:t>Ανάπτυξη της κεφαλαιαγοράς</a:t>
          </a:r>
          <a:endParaRPr lang="en-GR" sz="1600" kern="1200" dirty="0"/>
        </a:p>
      </dsp:txBody>
      <dsp:txXfrm>
        <a:off x="531057" y="354796"/>
        <a:ext cx="7065886" cy="426206"/>
      </dsp:txXfrm>
    </dsp:sp>
    <dsp:sp modelId="{D9B4792E-33C5-AB40-86EF-BAAD4C311FA6}">
      <dsp:nvSpPr>
        <dsp:cNvPr id="0" name=""/>
        <dsp:cNvSpPr/>
      </dsp:nvSpPr>
      <dsp:spPr>
        <a:xfrm>
          <a:off x="0" y="2805660"/>
          <a:ext cx="10160000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333248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Δημιουργία εξειδικευμένων τμημάτων στα δικαστήρια για υποθέσεις σημαντικού οικονομικού ενδιαφέροντος, με ανώτατο όριο 12 μηνών έως την απόφαση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Διεύρυνση και υποστήριξη του συστήματος </a:t>
          </a:r>
          <a:r>
            <a:rPr lang="el-GR" sz="1600" kern="1200" dirty="0" err="1"/>
            <a:t>ενδικοφανών</a:t>
          </a:r>
          <a:r>
            <a:rPr lang="el-GR" sz="1600" kern="1200" dirty="0"/>
            <a:t> διαδικασιών σε όλους τους τομείς της Διοίκησης για υποθέσεις διαφορών μεταξύ του Δημοσίου και ιδιωτών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Ενίσχυση των διαδικασιών αξιολόγησης, κωδικοποίησης και απλοποίησης της νομοθεσίας. </a:t>
          </a:r>
          <a:endParaRPr lang="en-GR" sz="1600" kern="1200" dirty="0"/>
        </a:p>
      </dsp:txBody>
      <dsp:txXfrm>
        <a:off x="0" y="2805660"/>
        <a:ext cx="10160000" cy="1663200"/>
      </dsp:txXfrm>
    </dsp:sp>
    <dsp:sp modelId="{76D08C25-8B3B-AD4B-A357-AFB4907FFD4B}">
      <dsp:nvSpPr>
        <dsp:cNvPr id="0" name=""/>
        <dsp:cNvSpPr/>
      </dsp:nvSpPr>
      <dsp:spPr>
        <a:xfrm>
          <a:off x="508000" y="2569500"/>
          <a:ext cx="71120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kern="1200" dirty="0"/>
            <a:t>4</a:t>
          </a:r>
          <a:r>
            <a:rPr lang="en-US" sz="1600" kern="1200" dirty="0"/>
            <a:t>. </a:t>
          </a:r>
          <a:r>
            <a:rPr lang="el-GR" sz="1600" kern="1200" dirty="0" smtClean="0"/>
            <a:t>Δικαιοσύνη</a:t>
          </a:r>
          <a:r>
            <a:rPr lang="en-US" sz="1600" kern="1200" dirty="0"/>
            <a:t>: </a:t>
          </a:r>
          <a:r>
            <a:rPr lang="el-GR" sz="1600" kern="1200" dirty="0"/>
            <a:t>Μείωση χρόνου έκδοσης αποφάσεων και επίλυσης διαφορών</a:t>
          </a:r>
          <a:endParaRPr lang="en-GR" sz="1600" kern="1200" dirty="0"/>
        </a:p>
      </dsp:txBody>
      <dsp:txXfrm>
        <a:off x="531057" y="2592557"/>
        <a:ext cx="7065886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67D58B-E092-8749-9B3D-68ED4ED7327A}">
      <dsp:nvSpPr>
        <dsp:cNvPr id="0" name=""/>
        <dsp:cNvSpPr/>
      </dsp:nvSpPr>
      <dsp:spPr>
        <a:xfrm>
          <a:off x="0" y="314549"/>
          <a:ext cx="10160000" cy="198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416560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Θεσμική ενίσχυση των ανώτερων διοικητικών θέσεων, μέσω αύξησης της θητείας και εφαρμογής μηχανισμού κινητικότητας</a:t>
          </a:r>
          <a:endParaRPr lang="x-non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Αναβάθμιση του ΑΣΕΠ σε διεύθυνση διαχείρισης ανθρώπινου δυναμικού</a:t>
          </a:r>
          <a:endParaRPr lang="x-non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Μείωση του φορμαλισμού στις διαδικασίες προσλήψεων και καθολική εφαρμογή αξιολόγησης</a:t>
          </a:r>
          <a:endParaRPr lang="x-non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Συνέχιση και εμβάθυνση της ψηφιοποίησης, καθώς και της αξιολόγησης και κωδικοποίησης της νομοθεσίας</a:t>
          </a:r>
          <a:endParaRPr lang="en-GB" sz="1600" kern="1200" dirty="0"/>
        </a:p>
      </dsp:txBody>
      <dsp:txXfrm>
        <a:off x="0" y="314549"/>
        <a:ext cx="10160000" cy="1984500"/>
      </dsp:txXfrm>
    </dsp:sp>
    <dsp:sp modelId="{FE428983-E286-ED4E-93CB-28DE4E9B6D2B}">
      <dsp:nvSpPr>
        <dsp:cNvPr id="0" name=""/>
        <dsp:cNvSpPr/>
      </dsp:nvSpPr>
      <dsp:spPr>
        <a:xfrm>
          <a:off x="508000" y="19349"/>
          <a:ext cx="7112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600" kern="1200" dirty="0"/>
            <a:t>5.</a:t>
          </a:r>
          <a:r>
            <a:rPr lang="el-GR" sz="1600" kern="1200" dirty="0"/>
            <a:t> Δημόσια διοίκηση</a:t>
          </a:r>
          <a:r>
            <a:rPr lang="en-US" sz="1600" kern="1200" dirty="0"/>
            <a:t>:</a:t>
          </a:r>
          <a:r>
            <a:rPr lang="el-GR" sz="1600" kern="1200" dirty="0"/>
            <a:t> Βελτίωση της διακυβέρνησης</a:t>
          </a:r>
          <a:r>
            <a:rPr lang="en-US" sz="1600" kern="1200" dirty="0"/>
            <a:t> </a:t>
          </a:r>
          <a:endParaRPr lang="en-GR" sz="1600" kern="1200" dirty="0"/>
        </a:p>
      </dsp:txBody>
      <dsp:txXfrm>
        <a:off x="536821" y="48170"/>
        <a:ext cx="7054358" cy="532758"/>
      </dsp:txXfrm>
    </dsp:sp>
    <dsp:sp modelId="{5FE46B07-324E-4442-A577-A757B834CC79}">
      <dsp:nvSpPr>
        <dsp:cNvPr id="0" name=""/>
        <dsp:cNvSpPr/>
      </dsp:nvSpPr>
      <dsp:spPr>
        <a:xfrm>
          <a:off x="0" y="2702250"/>
          <a:ext cx="10160000" cy="207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416560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Ριζική αναβάθμιση συστήματος κατάρτισης για ανέργους και εργαζόμενους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Αναδιάρθρωση ΟΑΕΔ, με στροφή προς ενεργητικές πολιτικές απασχόλησης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Υποστήριξη γυναικών, για αύξηση συμμετοχής στην αγορά εργασίας και αμοιβών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Βελτίωση στόχευσης κοινωνικών επιδομάτων, ώστε να μην λειτουργούν και ως αντικίνητρο για εργασία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/>
            <a:t>Προγράμματα κατάρτισης μεταναστών</a:t>
          </a:r>
          <a:endParaRPr lang="en-GB" sz="1600" kern="1200" dirty="0"/>
        </a:p>
      </dsp:txBody>
      <dsp:txXfrm>
        <a:off x="0" y="2702250"/>
        <a:ext cx="10160000" cy="2079000"/>
      </dsp:txXfrm>
    </dsp:sp>
    <dsp:sp modelId="{C525A0AC-2EF0-484C-AF36-36738CCD4456}">
      <dsp:nvSpPr>
        <dsp:cNvPr id="0" name=""/>
        <dsp:cNvSpPr/>
      </dsp:nvSpPr>
      <dsp:spPr>
        <a:xfrm>
          <a:off x="508000" y="2407050"/>
          <a:ext cx="71120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kern="1200" dirty="0"/>
            <a:t>6. Εργασία</a:t>
          </a:r>
          <a:r>
            <a:rPr lang="en-US" sz="1600" kern="1200" dirty="0"/>
            <a:t>:</a:t>
          </a:r>
          <a:r>
            <a:rPr lang="el-GR" sz="1600" kern="1200" dirty="0"/>
            <a:t> ενθάρρυνση συμμετοχής, υποστήριξη κατάρτισης και κινητικότητας</a:t>
          </a:r>
          <a:endParaRPr lang="en-GR" sz="1600" kern="1200" dirty="0"/>
        </a:p>
      </dsp:txBody>
      <dsp:txXfrm>
        <a:off x="536821" y="2435871"/>
        <a:ext cx="7054358" cy="5327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D88B7-D6B0-2C46-947C-42A00F2CD1E5}">
      <dsp:nvSpPr>
        <dsp:cNvPr id="0" name=""/>
        <dsp:cNvSpPr/>
      </dsp:nvSpPr>
      <dsp:spPr>
        <a:xfrm>
          <a:off x="0" y="435037"/>
          <a:ext cx="10160000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562356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Ανάπτυξη συστήματος προσχολικής αγωγής και εκπαίδευσης με καθολική πρόσβαση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Αύξηση του μέσου μεγέθους σχολικών μονάδων, προετοιμασία ενόψει δημογραφικών πιέσεων, ουσιαστική αυτονομία και αξιολόγηση, ψηφιακές υποδομές και περιεχόμενο, 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Εκσυγχρονισμός συστήματος διακυβέρνησης στην ανώτατη εκπαίδευση, διασύνδεση με οικονομία, διασπορά και Ιδρύματα της αλλοδαπής και ευρύτερη κοινωνία</a:t>
          </a:r>
          <a:endParaRPr lang="en-GR" sz="1600" kern="1200" dirty="0"/>
        </a:p>
      </dsp:txBody>
      <dsp:txXfrm>
        <a:off x="0" y="435037"/>
        <a:ext cx="10160000" cy="1871100"/>
      </dsp:txXfrm>
    </dsp:sp>
    <dsp:sp modelId="{AE907D5B-2ED3-1D43-910A-559A2C80D178}">
      <dsp:nvSpPr>
        <dsp:cNvPr id="0" name=""/>
        <dsp:cNvSpPr/>
      </dsp:nvSpPr>
      <dsp:spPr>
        <a:xfrm>
          <a:off x="508000" y="36517"/>
          <a:ext cx="711200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kern="1200" dirty="0"/>
            <a:t>7. Εκπαίδευση</a:t>
          </a:r>
          <a:r>
            <a:rPr lang="en-US" sz="1600" kern="1200" dirty="0"/>
            <a:t>: </a:t>
          </a:r>
          <a:r>
            <a:rPr lang="el-GR" sz="1600" kern="1200" dirty="0"/>
            <a:t>εκσυγχρονισμός δομής του συστήματος σε όλες τις βαθμίδες</a:t>
          </a:r>
          <a:endParaRPr lang="en-GR" sz="1600" kern="1200" dirty="0"/>
        </a:p>
      </dsp:txBody>
      <dsp:txXfrm>
        <a:off x="546908" y="75425"/>
        <a:ext cx="7034184" cy="719224"/>
      </dsp:txXfrm>
    </dsp:sp>
    <dsp:sp modelId="{5FEC6168-DA1D-C34A-BCDE-DE8B7F6160F4}">
      <dsp:nvSpPr>
        <dsp:cNvPr id="0" name=""/>
        <dsp:cNvSpPr/>
      </dsp:nvSpPr>
      <dsp:spPr>
        <a:xfrm>
          <a:off x="0" y="2850457"/>
          <a:ext cx="10160000" cy="1913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562356" rIns="78852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Εκσυγχρονισμός και κίνητρα σε πανεπιστήμια και ερευνητικά κέντρα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Συντονισμό από ανεξάρτητο Ίδρυμα με πόρους και μακροπρόθεσμη ερευνητική στρατηγική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Κίνητρα για έρευνα στις επιχειρήσεις</a:t>
          </a:r>
          <a:endParaRPr lang="en-G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1600" kern="1200" dirty="0"/>
            <a:t>Υποστήριξη για συστήματα ερευνών που θα αναπτύσσουν λύσεις (για δημόσιο τομέα και επιχειρήσεις) και διασύνδεση με την επιστημονική κοινότητα της διασποράς</a:t>
          </a:r>
          <a:endParaRPr lang="en-GR" sz="1600" kern="1200" dirty="0"/>
        </a:p>
      </dsp:txBody>
      <dsp:txXfrm>
        <a:off x="0" y="2850457"/>
        <a:ext cx="10160000" cy="1913625"/>
      </dsp:txXfrm>
    </dsp:sp>
    <dsp:sp modelId="{51101137-FCDB-494A-A9C4-D0FC29189692}">
      <dsp:nvSpPr>
        <dsp:cNvPr id="0" name=""/>
        <dsp:cNvSpPr/>
      </dsp:nvSpPr>
      <dsp:spPr>
        <a:xfrm>
          <a:off x="508000" y="2451937"/>
          <a:ext cx="711200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1600" kern="1200" dirty="0"/>
            <a:t>8. Έρευνα και καινοτομία</a:t>
          </a:r>
          <a:r>
            <a:rPr lang="en-US" sz="1600" kern="1200" dirty="0"/>
            <a:t>:</a:t>
          </a:r>
          <a:r>
            <a:rPr lang="el-GR" sz="1600" kern="1200" dirty="0"/>
            <a:t> συστηματική βασική έρευνα, διασύνδεση με παραγωγή </a:t>
          </a:r>
          <a:r>
            <a:rPr lang="en-US" sz="1600" kern="1200" dirty="0"/>
            <a:t> </a:t>
          </a:r>
          <a:endParaRPr lang="en-GR" sz="1600" kern="1200" dirty="0"/>
        </a:p>
      </dsp:txBody>
      <dsp:txXfrm>
        <a:off x="546908" y="2490845"/>
        <a:ext cx="7034184" cy="7192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92A39-B898-CD4B-8722-3266C7DDBEB0}">
      <dsp:nvSpPr>
        <dsp:cNvPr id="0" name=""/>
        <dsp:cNvSpPr/>
      </dsp:nvSpPr>
      <dsp:spPr>
        <a:xfrm>
          <a:off x="0" y="1127924"/>
          <a:ext cx="10160000" cy="291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529" tIns="520700" rIns="788529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500" kern="1200" dirty="0"/>
            <a:t>Ανάπτυξη ενιαίου συστήματος ψηφιακού φακέλου ασθενούς για διαφάνεια και αποτελεσματικότητα</a:t>
          </a:r>
          <a:endParaRPr lang="en-G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500" kern="1200" dirty="0"/>
            <a:t>Ενίσχυση πρωτοβάθμιας φροντίδας και πρόληψης</a:t>
          </a:r>
          <a:endParaRPr lang="en-G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l-GR" sz="2500" kern="1200" dirty="0" err="1"/>
            <a:t>Εξορθολογισμός</a:t>
          </a:r>
          <a:r>
            <a:rPr lang="el-GR" sz="2500" kern="1200" dirty="0"/>
            <a:t> δαπάνης προμηθειών, με αύξηση όγκου </a:t>
          </a:r>
          <a:r>
            <a:rPr lang="el-GR" sz="2500" kern="1200" dirty="0" err="1"/>
            <a:t>γενόσημων</a:t>
          </a:r>
          <a:r>
            <a:rPr lang="el-GR" sz="2500" kern="1200" dirty="0"/>
            <a:t> φαρμάκων και διασύνδεση των επιστροφών με δράσεις καινοτομίας και επενδύσεων</a:t>
          </a:r>
          <a:endParaRPr lang="en-GR" sz="2500" kern="1200" dirty="0"/>
        </a:p>
      </dsp:txBody>
      <dsp:txXfrm>
        <a:off x="0" y="1127924"/>
        <a:ext cx="10160000" cy="2913750"/>
      </dsp:txXfrm>
    </dsp:sp>
    <dsp:sp modelId="{6635E563-7703-324E-9BCD-F9C3E69F8F0A}">
      <dsp:nvSpPr>
        <dsp:cNvPr id="0" name=""/>
        <dsp:cNvSpPr/>
      </dsp:nvSpPr>
      <dsp:spPr>
        <a:xfrm>
          <a:off x="508000" y="758924"/>
          <a:ext cx="711200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2500" kern="1200" dirty="0"/>
            <a:t>9. Υγεία</a:t>
          </a:r>
          <a:r>
            <a:rPr lang="en-US" sz="2500" kern="1200" dirty="0"/>
            <a:t>: </a:t>
          </a:r>
          <a:r>
            <a:rPr lang="el-GR" sz="2500" kern="1200" dirty="0"/>
            <a:t>Αναδιάρθρωση του συστήματος υγείας</a:t>
          </a:r>
          <a:endParaRPr lang="en-GR" sz="2500" kern="1200" dirty="0"/>
        </a:p>
      </dsp:txBody>
      <dsp:txXfrm>
        <a:off x="544026" y="794950"/>
        <a:ext cx="703994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4CDB8-21DA-41AF-8A4F-57ADE6BD106D}" type="datetimeFigureOut">
              <a:rPr lang="en-GB" smtClean="0"/>
              <a:t>15/10/2020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AB859-C57F-4E28-8AC4-BE5E1413EA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05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AB859-C57F-4E28-8AC4-BE5E1413EA9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2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3"/>
            <a:ext cx="10058400" cy="2593975"/>
          </a:xfrm>
        </p:spPr>
        <p:txBody>
          <a:bodyPr anchor="b"/>
          <a:lstStyle>
            <a:lvl1pPr>
              <a:defRPr sz="495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2AAC-A181-4B95-B519-097893517561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3065-1898-42FF-8898-2AFBB942495E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0AF-3B1B-48A5-9C91-986F67924EB9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lvl1pPr>
              <a:defRPr sz="1800">
                <a:latin typeface="Calibri" pitchFamily="34" charset="0"/>
                <a:cs typeface="Arial" pitchFamily="34" charset="0"/>
              </a:defRPr>
            </a:lvl1pPr>
            <a:lvl2pPr>
              <a:defRPr sz="1500">
                <a:latin typeface="Calibri" pitchFamily="34" charset="0"/>
                <a:cs typeface="Arial" pitchFamily="34" charset="0"/>
              </a:defRPr>
            </a:lvl2pPr>
            <a:lvl3pPr>
              <a:defRPr sz="1350">
                <a:latin typeface="Calibri" pitchFamily="34" charset="0"/>
                <a:cs typeface="Arial" pitchFamily="34" charset="0"/>
              </a:defRPr>
            </a:lvl3pPr>
            <a:lvl4pPr>
              <a:defRPr sz="1200">
                <a:latin typeface="Calibri" pitchFamily="34" charset="0"/>
                <a:cs typeface="Arial" pitchFamily="34" charset="0"/>
              </a:defRPr>
            </a:lvl4pPr>
            <a:lvl5pPr>
              <a:defRPr sz="1200">
                <a:latin typeface="Calibri" pitchFamily="34" charset="0"/>
                <a:cs typeface="Arial" pitchFamily="34" charset="0"/>
              </a:defRPr>
            </a:lvl5pPr>
          </a:lstStyle>
          <a:p>
            <a:pPr lvl="0"/>
            <a:r>
              <a:rPr lang="el-GR" noProof="1"/>
              <a:t>Στυλ υποδείγματος κειμένου</a:t>
            </a:r>
          </a:p>
          <a:p>
            <a:pPr lvl="1"/>
            <a:r>
              <a:rPr lang="el-GR" noProof="1"/>
              <a:t>Δεύτερου επιπέδου</a:t>
            </a:r>
          </a:p>
          <a:p>
            <a:pPr lvl="2"/>
            <a:r>
              <a:rPr lang="el-GR" noProof="1"/>
              <a:t>Τρίτου επιπέδου</a:t>
            </a:r>
          </a:p>
          <a:p>
            <a:pPr lvl="3"/>
            <a:r>
              <a:rPr lang="el-GR" noProof="1"/>
              <a:t>Τέταρτου επιπέδου</a:t>
            </a:r>
          </a:p>
          <a:p>
            <a:pPr lvl="4"/>
            <a:r>
              <a:rPr lang="el-GR" noProof="1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540B1-1190-4CA9-A99D-34626ABF4299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740D188-841D-4BEC-8537-D0E85719F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25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0992544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EC24-A422-429D-9906-3ACA8B1929D7}" type="datetime1">
              <a:rPr lang="el-GR" smtClean="0"/>
              <a:pPr/>
              <a:t>15/10/2020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B1E1ECAE-AD09-4633-AA86-B25347162B1D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2544" y="0"/>
            <a:ext cx="119945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39" y="1268760"/>
            <a:ext cx="11905323" cy="5112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411918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FCFB-DC4E-437C-9EDE-C14DDE095AE5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5486400"/>
            <a:ext cx="10212916" cy="1168400"/>
          </a:xfrm>
        </p:spPr>
        <p:txBody>
          <a:bodyPr anchor="t"/>
          <a:lstStyle>
            <a:lvl1pPr algn="l">
              <a:defRPr sz="27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3852863"/>
            <a:ext cx="8180916" cy="163353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D28C-5393-4654-A42F-A49947CA92C3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D1D8-342E-4163-8DC8-78BFED086549}" type="datetime1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5D25-771E-4508-8299-CCF15685CBE7}" type="datetime1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04FF-9188-4A0B-BCC1-C986C21115FD}" type="datetime1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65F18-E552-43F2-8209-78CB9E3E5E10}" type="datetime1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16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1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A8C07-1F7F-4158-A9BB-73C5A4514BBF}" type="datetime1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165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EE4D-4B91-4B17-ADD5-1486E6E04DEB}" type="datetime1">
              <a:rPr lang="en-US" smtClean="0"/>
              <a:t>10/15/2020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3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064F61E9-18C1-4B2F-BE92-2863DB5F2764}" type="datetime1">
              <a:rPr lang="en-US" smtClean="0"/>
              <a:t>10/15/2020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3450" kern="1200" cap="none" spc="-75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indent="-17145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3716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353009"/>
            <a:ext cx="6666272" cy="988142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0"/>
              </a:spcBef>
            </a:pPr>
            <a:endParaRPr lang="el-G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CCI FRANCE GRÈCE</a:t>
            </a:r>
          </a:p>
          <a:p>
            <a:pPr algn="ctr">
              <a:spcBef>
                <a:spcPts val="0"/>
              </a:spcBef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ΕΛΛΗΝΟΓΑΛΛΙΚΟ ΕΜΠΟΡΙΚΟ &amp; ΒΙΟΜΗΧΑΝΙΚΟ ΕΠΙΜΕΛΗΤΗΡΙΟ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Αθήνα,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15 </a:t>
            </a:r>
            <a:r>
              <a:rPr lang="el-G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Οκτωβρ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ί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ου 2020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895600"/>
            <a:ext cx="1043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l-GR" sz="24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sz="2400" b="1" dirty="0">
                <a:solidFill>
                  <a:prstClr val="black"/>
                </a:solidFill>
                <a:latin typeface="Calibri" panose="020F0502020204030204" pitchFamily="34" charset="0"/>
              </a:rPr>
              <a:t>Νίκος </a:t>
            </a:r>
            <a:r>
              <a:rPr lang="el-GR" sz="2400" b="1" dirty="0" err="1">
                <a:solidFill>
                  <a:prstClr val="black"/>
                </a:solidFill>
                <a:latin typeface="Calibri" panose="020F0502020204030204" pitchFamily="34" charset="0"/>
              </a:rPr>
              <a:t>Βέττας</a:t>
            </a:r>
            <a:endParaRPr lang="el-GR" sz="24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Γενικός </a:t>
            </a:r>
            <a:r>
              <a:rPr lang="el-GR" sz="1600" b="1" dirty="0">
                <a:solidFill>
                  <a:prstClr val="black"/>
                </a:solidFill>
              </a:rPr>
              <a:t>Διευθυντής </a:t>
            </a:r>
            <a:r>
              <a:rPr lang="en-US" sz="1600" b="1" dirty="0">
                <a:solidFill>
                  <a:prstClr val="black"/>
                </a:solidFill>
              </a:rPr>
              <a:t>IOBE</a:t>
            </a:r>
            <a:r>
              <a:rPr lang="el-GR" sz="1600" b="1" dirty="0">
                <a:solidFill>
                  <a:prstClr val="black"/>
                </a:solidFill>
              </a:rPr>
              <a:t>, Καθηγητής Οικονομικού </a:t>
            </a:r>
            <a:r>
              <a:rPr lang="el-GR" sz="1600" b="1" dirty="0">
                <a:solidFill>
                  <a:prstClr val="black"/>
                </a:solidFill>
                <a:latin typeface="Calibri" panose="020F0502020204030204" pitchFamily="34" charset="0"/>
              </a:rPr>
              <a:t>Πανεπιστημίου Αθηνών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0461" y="720882"/>
            <a:ext cx="10044950" cy="19352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05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05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200000"/>
              </a:lnSpc>
              <a:spcBef>
                <a:spcPts val="0"/>
              </a:spcBef>
            </a:pPr>
            <a:r>
              <a:rPr lang="el-G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Σχέδιο Ανάπτυξης για την Ελληνική Οικονομία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algn="ctr">
              <a:spcBef>
                <a:spcPts val="0"/>
              </a:spcBef>
            </a:pPr>
            <a:endParaRPr lang="el-GR" sz="2800" b="1" i="1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algn="ctr">
              <a:spcBef>
                <a:spcPts val="0"/>
              </a:spcBef>
            </a:pPr>
            <a:r>
              <a:rPr lang="el-GR" sz="28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Επιλεγμένα </a:t>
            </a:r>
            <a:r>
              <a:rPr lang="el-GR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σημεία</a:t>
            </a:r>
            <a:endParaRPr lang="el-GR" sz="2800" b="1" i="1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8EEC3CE6-FF9C-9449-AD5A-22404F41E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5717" y="5648960"/>
            <a:ext cx="731520" cy="3962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36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38712-8A18-8648-9B14-784CF3F7F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παρατεταμένη αβεβαιότητα και καθίζηση των επενδύσεων οδήγησε σε βαθιά ύφεση και σε συσσώρευση δημόσιου και ιδιωτικού χρέους</a:t>
            </a:r>
            <a:endParaRPr lang="en-G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53905-BED4-BB44-8482-8B8D1F350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2A55B51-D97C-476A-AB9D-39BE0C0AF3B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74140140"/>
              </p:ext>
            </p:extLst>
          </p:nvPr>
        </p:nvGraphicFramePr>
        <p:xfrm>
          <a:off x="6096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5278DCA-4C1B-4260-8592-D2EACE017BA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36488331"/>
              </p:ext>
            </p:extLst>
          </p:nvPr>
        </p:nvGraphicFramePr>
        <p:xfrm>
          <a:off x="58928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BEBF5BAC-7580-F847-B44F-0DFD2A2648AB}"/>
              </a:ext>
            </a:extLst>
          </p:cNvPr>
          <p:cNvSpPr/>
          <p:nvPr/>
        </p:nvSpPr>
        <p:spPr>
          <a:xfrm>
            <a:off x="609600" y="6245225"/>
            <a:ext cx="1343638" cy="2182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l-GR" sz="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Ameco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ΕΚΤ</a:t>
            </a:r>
            <a:endParaRPr lang="en-GR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2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A3D8E-650A-D746-BEE5-3E73C3911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Δυναμική ανάπτυξης και επίδραση πανδημίας </a:t>
            </a:r>
            <a:r>
              <a:rPr lang="en-US" dirty="0"/>
              <a:t>COVID-19</a:t>
            </a:r>
            <a:endParaRPr lang="en-GR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0000000-0008-0000-0200-00000800000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8332744"/>
              </p:ext>
            </p:extLst>
          </p:nvPr>
        </p:nvGraphicFramePr>
        <p:xfrm>
          <a:off x="6096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DFD3D0-08E4-154C-9257-14F07424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84C8B8-B822-5940-9BE2-6E66650708F6}"/>
              </a:ext>
            </a:extLst>
          </p:cNvPr>
          <p:cNvSpPr/>
          <p:nvPr/>
        </p:nvSpPr>
        <p:spPr>
          <a:xfrm>
            <a:off x="615576" y="5791200"/>
            <a:ext cx="1072730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7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7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el-GR" sz="7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l-GR" sz="7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Ameco</a:t>
            </a:r>
            <a:r>
              <a:rPr lang="el-GR" sz="7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GR" sz="7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416FF0F-FF11-F847-A77C-4219620C0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8320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85725" indent="0" algn="ctr" defTabSz="342900">
              <a:buNone/>
              <a:defRPr/>
            </a:pP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Οι πόροι που αναμένεται να γίνουν διαθέσιμοι από την ΕΕ για τα επόμενα χρόνια πρέπει να προγραμματιστεί να χρησιμοποιηθούν για την </a:t>
            </a:r>
            <a:r>
              <a:rPr lang="el-GR" sz="2800" b="1" dirty="0">
                <a:latin typeface="Calibri" panose="020F0502020204030204" pitchFamily="34" charset="0"/>
                <a:cs typeface="Calibri" panose="020F0502020204030204" pitchFamily="34" charset="0"/>
              </a:rPr>
              <a:t>ενίσχυση της παραγωγικής δομής και αλλαγής του προσανατολισμού της ελληνικής οικονομίας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, όχι για εφήμερη ενίσχυση της κατανάλωσης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346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B263-946A-9948-ADE2-8061C7B9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λειτουργία της δημόσιας διοίκησης και των θεσμών δεν είναι αποτελεσματική</a:t>
            </a:r>
            <a:endParaRPr lang="en-G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964240-F19C-544F-AEF6-923262FE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B73000F-C866-EF4B-927E-144CA030F5F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09600" y="2026024"/>
          <a:ext cx="4876800" cy="4100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1123852-8A0B-984B-85A4-564870BC997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892800" y="2026024"/>
          <a:ext cx="4876800" cy="4100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59996132-AD7C-ED4B-A57C-72446845CB04}"/>
              </a:ext>
            </a:extLst>
          </p:cNvPr>
          <p:cNvSpPr/>
          <p:nvPr/>
        </p:nvSpPr>
        <p:spPr>
          <a:xfrm>
            <a:off x="1288425" y="1478612"/>
            <a:ext cx="9953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Επιδόσεις της ελληνικής δημόσιας διοίκησης στους δείκτες </a:t>
            </a:r>
            <a:r>
              <a:rPr lang="en-GB" dirty="0"/>
              <a:t>International Civil Service Effectiveness</a:t>
            </a:r>
            <a:r>
              <a:rPr lang="en-GR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B013A2-40EA-3240-AEE7-68F4469239E7}"/>
              </a:ext>
            </a:extLst>
          </p:cNvPr>
          <p:cNvSpPr/>
          <p:nvPr/>
        </p:nvSpPr>
        <p:spPr>
          <a:xfrm>
            <a:off x="770298" y="6285121"/>
            <a:ext cx="12586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11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InCiSE</a:t>
            </a:r>
            <a:r>
              <a:rPr lang="el-G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2019</a:t>
            </a:r>
            <a:r>
              <a:rPr lang="en-GR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0751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9C2E-0C80-EE47-AC0C-D2E6DEFC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Σημαντική πρόκληση παραμένει η υποστήριξη των αδύναμων νοικοκυριών</a:t>
            </a:r>
            <a:endParaRPr lang="en-G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2247BF-CE8A-8444-BDFD-AE48C898E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26F4796-8603-C244-9FC7-6B2B70A076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1088084"/>
              </p:ext>
            </p:extLst>
          </p:nvPr>
        </p:nvGraphicFramePr>
        <p:xfrm>
          <a:off x="5892800" y="1372316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4A7EA03-0489-A94C-AE1E-D4C2A4E7FB3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05189408"/>
              </p:ext>
            </p:extLst>
          </p:nvPr>
        </p:nvGraphicFramePr>
        <p:xfrm>
          <a:off x="609600" y="1372316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BF923F97-3641-424B-B02B-D0E924E0B502}"/>
              </a:ext>
            </a:extLst>
          </p:cNvPr>
          <p:cNvSpPr/>
          <p:nvPr/>
        </p:nvSpPr>
        <p:spPr>
          <a:xfrm>
            <a:off x="784758" y="5961779"/>
            <a:ext cx="82747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en-GR" sz="800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CBE9F7-1E08-3E46-A6B0-63404F3AC30D}"/>
              </a:ext>
            </a:extLst>
          </p:cNvPr>
          <p:cNvSpPr/>
          <p:nvPr/>
        </p:nvSpPr>
        <p:spPr>
          <a:xfrm>
            <a:off x="609600" y="6275399"/>
            <a:ext cx="10134600" cy="3231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defTabSz="342900">
              <a:defRPr/>
            </a:pPr>
            <a:r>
              <a:rPr lang="el-GR" sz="1500" b="1" dirty="0">
                <a:latin typeface="Calibri" panose="020F0502020204030204" pitchFamily="34" charset="0"/>
                <a:cs typeface="Calibri" panose="020F0502020204030204" pitchFamily="34" charset="0"/>
              </a:rPr>
              <a:t>Οι προοπτικές της οικονομίας επιδεινώνονται μεσοπρόθεσμα από τα δυσμενή δημογραφικά χαρακτηριστικά της χώρας</a:t>
            </a:r>
            <a:endParaRPr lang="en-US" sz="1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356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E142D-6396-784E-AFF6-F78363E38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Κεντρική αναπτυξιακή κατεύθυνση</a:t>
            </a:r>
            <a:endParaRPr lang="en-GR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BC26C40-5C26-1344-B4E2-0792FAB653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923051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F361A6-08D3-7648-88BE-EF4F5F8D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38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DD834-31AB-8241-80B9-FCCBDF355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Επιμέρους πλευρές που εκφράζουν την επιδιωκόμενη στροφή της οικονομίας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6D15043-9C2F-504E-BA64-BB0201CB89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158750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A83467-1EE6-C745-A7EF-2574FE64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29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Κεντρικές κατευθύνσεις αναπτυξιακών παρεμβάσεων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595842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6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Κεντρικές κατευθύνσεις αναπτυξιακών παρεμβάσεων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429699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9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Κεντρικές κατευθύνσεις αναπτυξιακών παρεμβάσεων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555219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36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Κεντρικές κατευθύνσεις αναπτυξιακών παρεμβάσεων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801702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06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8191C-86A0-154C-906E-6C8323941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Χρονοδιάγραμμα των εργασιών της επιτροπής</a:t>
            </a:r>
            <a:endParaRPr lang="en-GR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CF983BB-7143-1A45-954E-316CFF39B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492121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ADC08-8CBF-3A47-BABF-AAAB27965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254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Κεντρικές κατευθύνσεις αναπτυξιακών παρεμβάσεων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381726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75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4B91-A4AD-CB40-BA04-2662587F3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Κεντρικές κατευθύνσεις αναπτυξιακών παρεμβάσεων </a:t>
            </a:r>
            <a:endParaRPr lang="en-GR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A8C1F3-301F-654A-8919-A5C40C411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909938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3509D-87D6-274D-9B0B-C216C59A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3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 και επόμενα βήματα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z="2000" dirty="0" smtClean="0"/>
          </a:p>
          <a:p>
            <a:r>
              <a:rPr lang="en-US" sz="2000" dirty="0" smtClean="0"/>
              <a:t>Next Generation EU</a:t>
            </a:r>
          </a:p>
          <a:p>
            <a:r>
              <a:rPr lang="el-GR" sz="2000" dirty="0" smtClean="0"/>
              <a:t>Εθνικό Σχέδιο Ανάπτυξης</a:t>
            </a:r>
          </a:p>
          <a:p>
            <a:r>
              <a:rPr lang="el-GR" sz="2000" dirty="0" smtClean="0"/>
              <a:t>Παγκόσμιο οικονομικό κλίμα</a:t>
            </a:r>
          </a:p>
          <a:p>
            <a:endParaRPr lang="el-GR" sz="2000" dirty="0" smtClean="0"/>
          </a:p>
          <a:p>
            <a:r>
              <a:rPr lang="el-GR" sz="2000" dirty="0" smtClean="0"/>
              <a:t>Υπάρχει περιθώριο και ανάγκη δομικών αλλαγών</a:t>
            </a:r>
            <a:r>
              <a:rPr lang="en-US" sz="2000" dirty="0" smtClean="0"/>
              <a:t>; </a:t>
            </a:r>
          </a:p>
          <a:p>
            <a:r>
              <a:rPr lang="el-GR" sz="2000" dirty="0" smtClean="0"/>
              <a:t>Συνέχεια πολιτικών και ‘Κοινωνικό συμβόλαιο΄</a:t>
            </a:r>
          </a:p>
          <a:p>
            <a:endParaRPr lang="el-GR" sz="2000" dirty="0"/>
          </a:p>
          <a:p>
            <a:r>
              <a:rPr lang="el-GR" sz="2000" dirty="0" smtClean="0"/>
              <a:t>Προτεραιότητες έργων και παρεμβάσεων</a:t>
            </a:r>
          </a:p>
          <a:p>
            <a:r>
              <a:rPr lang="el-GR" sz="2000" dirty="0" smtClean="0"/>
              <a:t>Σε περιβάλλον και υποδομές</a:t>
            </a:r>
          </a:p>
          <a:p>
            <a:r>
              <a:rPr lang="el-GR" sz="2000" dirty="0" smtClean="0"/>
              <a:t>Σε ανθρώπινο κεφάλαιο </a:t>
            </a:r>
          </a:p>
          <a:p>
            <a:r>
              <a:rPr lang="el-GR" sz="2000" dirty="0" smtClean="0"/>
              <a:t>Σε εξωστρέφεια και καινοτομία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5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Δομή του νέου Σχεδίου Ανάπτυξης της Ελληνικής οικονομίας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682990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3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49D8-86D2-9D4A-8BB3-30E46CC1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451123" cy="1143000"/>
          </a:xfrm>
        </p:spPr>
        <p:txBody>
          <a:bodyPr/>
          <a:lstStyle/>
          <a:p>
            <a:r>
              <a:rPr lang="el-GR" sz="2800" dirty="0">
                <a:cs typeface="Arial"/>
              </a:rPr>
              <a:t>Η ελληνική οικονομία χαρακτηρίζεται από υστέρηση στην παραγωγικότητα και χαμηλή συμμετοχή των παραγωγικών συντελεστών</a:t>
            </a:r>
            <a:endParaRPr lang="en-GR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424997-1C28-3345-95D7-E4759706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B2A3B22-36A6-CC43-A20A-C50ED432789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4284567"/>
              </p:ext>
            </p:extLst>
          </p:nvPr>
        </p:nvGraphicFramePr>
        <p:xfrm>
          <a:off x="58928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DE9C3B7-0C83-8A4B-BA24-CE285F3BBBCD}"/>
              </a:ext>
            </a:extLst>
          </p:cNvPr>
          <p:cNvSpPr/>
          <p:nvPr/>
        </p:nvSpPr>
        <p:spPr>
          <a:xfrm>
            <a:off x="840734" y="6126163"/>
            <a:ext cx="99288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Σημειώσεις: Στον επιχειρηματικό τομέα εδώ (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business sector), 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δεν περιλαμβάνονται επιχειρήσεις του χρηματοπιστωτικού και ασφαλιστικού τομέα. Δεν δημοσιεύονται στοιχεία για τις μικρές επιχειρήσεις στη βάση με διαθρωτικά επιχειρηματικά στοιχεία της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 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για την Κύπρο και τη Δανία, ενώ δεν υπάρχουν στοιχεία για την παραγωγικότητα των μικρών επιχειρήσεων και για τη Γαλλία.</a:t>
            </a:r>
            <a:r>
              <a:rPr lang="en-GR" sz="800" dirty="0"/>
              <a:t>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146B999-AAFC-1D41-B2C5-62CA43EF89B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11012340"/>
              </p:ext>
            </p:extLst>
          </p:nvPr>
        </p:nvGraphicFramePr>
        <p:xfrm>
          <a:off x="6096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988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49D8-86D2-9D4A-8BB3-30E46CC1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451123" cy="1143000"/>
          </a:xfrm>
        </p:spPr>
        <p:txBody>
          <a:bodyPr/>
          <a:lstStyle/>
          <a:p>
            <a:r>
              <a:rPr lang="el-GR" dirty="0">
                <a:cs typeface="Arial"/>
              </a:rPr>
              <a:t>Διαχρονικά αναποτελεσματική κατανομή των παραγωγικών συντελεστών</a:t>
            </a:r>
            <a:endParaRPr lang="en-GR" dirty="0"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424997-1C28-3345-95D7-E4759706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E9C3B7-0C83-8A4B-BA24-CE285F3BBBCD}"/>
              </a:ext>
            </a:extLst>
          </p:cNvPr>
          <p:cNvSpPr/>
          <p:nvPr/>
        </p:nvSpPr>
        <p:spPr>
          <a:xfrm>
            <a:off x="840734" y="6126163"/>
            <a:ext cx="99288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800" dirty="0">
                <a:latin typeface="Calibri" panose="020F0502020204030204" pitchFamily="34" charset="0"/>
                <a:cs typeface="Arial" panose="020B0604020202020204" pitchFamily="34" charset="0"/>
              </a:rPr>
              <a:t>EU KLEMS, υπολογισμοί ερευνητικής ομάδας του Σχεδίου Ανάπτυξης. Σημείωση: Με βάση την παραγωγικότητα της εργασίας σε όρους προστιθέμενης αξίας ανά εργαζόμενο.</a:t>
            </a:r>
            <a:endParaRPr lang="en-GR" sz="8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B5CEDE8-3532-2B47-A08A-5A22262C139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7909135"/>
              </p:ext>
            </p:extLst>
          </p:nvPr>
        </p:nvGraphicFramePr>
        <p:xfrm>
          <a:off x="609600" y="1786970"/>
          <a:ext cx="4876800" cy="4339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CA192AED-EA69-9749-A9CE-E37F9F7DD6B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63772048"/>
              </p:ext>
            </p:extLst>
          </p:nvPr>
        </p:nvGraphicFramePr>
        <p:xfrm>
          <a:off x="5892800" y="1786970"/>
          <a:ext cx="4876800" cy="4339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22667D1-6291-49CF-842D-6DE769894DBD}"/>
              </a:ext>
            </a:extLst>
          </p:cNvPr>
          <p:cNvSpPr txBox="1"/>
          <p:nvPr/>
        </p:nvSpPr>
        <p:spPr>
          <a:xfrm>
            <a:off x="862458" y="1479193"/>
            <a:ext cx="10060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>
                <a:cs typeface="Arial"/>
              </a:rPr>
              <a:t>Δείκτης αποτελεσματικότητας της κατανομής των παραγωγικών πόρων σε επίπεδο χώρας (</a:t>
            </a:r>
            <a:r>
              <a:rPr lang="el-GR" sz="1400" b="1" dirty="0" err="1">
                <a:cs typeface="Arial"/>
              </a:rPr>
              <a:t>macro</a:t>
            </a:r>
            <a:r>
              <a:rPr lang="el-GR" sz="1400" b="1" dirty="0">
                <a:cs typeface="Arial"/>
              </a:rPr>
              <a:t> </a:t>
            </a:r>
            <a:r>
              <a:rPr lang="el-GR" sz="1400" b="1" dirty="0" err="1">
                <a:cs typeface="Arial"/>
              </a:rPr>
              <a:t>level</a:t>
            </a:r>
            <a:r>
              <a:rPr lang="el-GR" sz="1400" b="1" dirty="0">
                <a:cs typeface="Arial"/>
              </a:rPr>
              <a:t> </a:t>
            </a:r>
            <a:r>
              <a:rPr lang="el-GR" sz="1400" b="1" dirty="0" err="1">
                <a:cs typeface="Arial"/>
              </a:rPr>
              <a:t>allocative</a:t>
            </a:r>
            <a:r>
              <a:rPr lang="el-GR" sz="1400" b="1" dirty="0">
                <a:cs typeface="Arial"/>
              </a:rPr>
              <a:t> </a:t>
            </a:r>
            <a:r>
              <a:rPr lang="el-GR" sz="1400" b="1" dirty="0" err="1">
                <a:cs typeface="Arial"/>
              </a:rPr>
              <a:t>efficiency</a:t>
            </a:r>
            <a:r>
              <a:rPr lang="el-GR" sz="1400" b="1" dirty="0">
                <a:cs typeface="Arial"/>
              </a:rPr>
              <a:t>)</a:t>
            </a:r>
            <a:endParaRPr lang="el-GR" sz="1400" b="1" dirty="0"/>
          </a:p>
        </p:txBody>
      </p:sp>
    </p:spTree>
    <p:extLst>
      <p:ext uri="{BB962C8B-B14F-4D97-AF65-F5344CB8AC3E}">
        <p14:creationId xmlns:p14="http://schemas.microsoft.com/office/powerpoint/2010/main" val="1392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8025-2059-8249-93C0-911E3CFA8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προσανατολισμός της οικονομίας ήταν συστηματικά εσωστρεφής …</a:t>
            </a:r>
            <a:endParaRPr lang="en-G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8F040-6161-D44A-9548-F05C53ECB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9CA6F5-39D5-4B48-8C54-AC7B68B46436}"/>
              </a:ext>
            </a:extLst>
          </p:cNvPr>
          <p:cNvSpPr/>
          <p:nvPr/>
        </p:nvSpPr>
        <p:spPr>
          <a:xfrm>
            <a:off x="840734" y="6126163"/>
            <a:ext cx="99288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n-US" sz="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Ameco</a:t>
            </a: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GR" sz="800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C6584261-6D5A-4945-ABA1-AFD7E390D93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096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E74590F9-5447-4F29-AB6F-0E9DC422560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13858661"/>
              </p:ext>
            </p:extLst>
          </p:nvPr>
        </p:nvGraphicFramePr>
        <p:xfrm>
          <a:off x="58928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2481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8025-2059-8249-93C0-911E3CFA8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…με πολύ μικρές επιχειρήσεις και υψηλό ποσοστό </a:t>
            </a:r>
            <a:r>
              <a:rPr lang="el-GR" dirty="0" err="1"/>
              <a:t>αυτοαπασχόλησης</a:t>
            </a:r>
            <a:r>
              <a:rPr lang="el-GR" dirty="0"/>
              <a:t> και άτυπης οικονομίας</a:t>
            </a:r>
            <a:endParaRPr lang="en-G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8F040-6161-D44A-9548-F05C53ECB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B716702-087D-FF44-BCA0-34ED5A5EADC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096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D9855F9-6B5B-2E44-829A-E69CF34B0FB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8928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49CA6F5-39D5-4B48-8C54-AC7B68B46436}"/>
              </a:ext>
            </a:extLst>
          </p:cNvPr>
          <p:cNvSpPr/>
          <p:nvPr/>
        </p:nvSpPr>
        <p:spPr>
          <a:xfrm>
            <a:off x="840734" y="6126163"/>
            <a:ext cx="99288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l-GR" sz="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Σημειώσεις: Στον επιχειρηματικό τομέα εδώ (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business sector), 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δεν περιλαμβάνονται επιχειρήσεις του χρηματοπιστωτικού και ασφαλιστικού τομέα. Δεν δημοσιεύονται στοιχεία για τις μικρές επιχειρήσεις στη βάση με διαθρωτικά επιχειρηματικά στοιχεία της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 </a:t>
            </a:r>
            <a:r>
              <a:rPr lang="el-GR" sz="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για την Κύπρο και τη Δανία, ενώ δεν υπάρχουν στοιχεία για την παραγωγικότητα των μικρών επιχειρήσεων και για τη Γαλλία.</a:t>
            </a:r>
            <a:r>
              <a:rPr lang="en-GR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8333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A79D-05FF-164C-B570-83B241C60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/>
              <a:t>Μικρή συμμετοχή της μεταποίησης και των νέων τεχνολογιών στις εξαγωγές, ενώ οι εταιρικές επενδύσεις κινούνται χαμηλά</a:t>
            </a:r>
            <a:endParaRPr lang="en-GR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582EB9B-B356-7248-85CD-EA75AA00762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609600" y="2580064"/>
          <a:ext cx="4876799" cy="251090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947128">
                  <a:extLst>
                    <a:ext uri="{9D8B030D-6E8A-4147-A177-3AD203B41FA5}">
                      <a16:colId xmlns:a16="http://schemas.microsoft.com/office/drawing/2014/main" val="714136785"/>
                    </a:ext>
                  </a:extLst>
                </a:gridCol>
                <a:gridCol w="652388">
                  <a:extLst>
                    <a:ext uri="{9D8B030D-6E8A-4147-A177-3AD203B41FA5}">
                      <a16:colId xmlns:a16="http://schemas.microsoft.com/office/drawing/2014/main" val="1462104763"/>
                    </a:ext>
                  </a:extLst>
                </a:gridCol>
                <a:gridCol w="845199">
                  <a:extLst>
                    <a:ext uri="{9D8B030D-6E8A-4147-A177-3AD203B41FA5}">
                      <a16:colId xmlns:a16="http://schemas.microsoft.com/office/drawing/2014/main" val="1668565119"/>
                    </a:ext>
                  </a:extLst>
                </a:gridCol>
                <a:gridCol w="576320">
                  <a:extLst>
                    <a:ext uri="{9D8B030D-6E8A-4147-A177-3AD203B41FA5}">
                      <a16:colId xmlns:a16="http://schemas.microsoft.com/office/drawing/2014/main" val="1714092518"/>
                    </a:ext>
                  </a:extLst>
                </a:gridCol>
                <a:gridCol w="855764">
                  <a:extLst>
                    <a:ext uri="{9D8B030D-6E8A-4147-A177-3AD203B41FA5}">
                      <a16:colId xmlns:a16="http://schemas.microsoft.com/office/drawing/2014/main" val="1545967808"/>
                    </a:ext>
                  </a:extLst>
                </a:gridCol>
              </a:tblGrid>
              <a:tr h="291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900">
                          <a:effectLst/>
                        </a:rPr>
                        <a:t/>
                      </a:r>
                      <a:br>
                        <a:rPr lang="el-GR" sz="900">
                          <a:effectLst/>
                        </a:rPr>
                      </a:br>
                      <a:endParaRPr lang="en-GR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Ελλάδα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ΕΕ-7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 hMerge="1">
                  <a:txBody>
                    <a:bodyPr/>
                    <a:lstStyle/>
                    <a:p>
                      <a:endParaRPr lang="en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0781"/>
                  </a:ext>
                </a:extLst>
              </a:tr>
              <a:tr h="50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R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Μερίδιο ΑΕΠ </a:t>
                      </a:r>
                      <a:endParaRPr lang="en-GR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2019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Ετήσιος ρυθμός </a:t>
                      </a:r>
                      <a:endParaRPr lang="en-GR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2013-2019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Μερίδιο ΑΕΠ </a:t>
                      </a:r>
                      <a:endParaRPr lang="en-GR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2019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Ετήσιος ρυθμός</a:t>
                      </a:r>
                      <a:endParaRPr lang="en-GR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2013-2019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898205"/>
                  </a:ext>
                </a:extLst>
              </a:tr>
              <a:tr h="1584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Σύνολο εξαγωγών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37,2%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4,1%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58,1%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3,9%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5311196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Αγροτικά προϊόντα &amp; πρώτες ύλες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4,4%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3,8%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5,9%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2607851827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Πετρελαιοειδή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6,3%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0,1%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3,1%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-3,8%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3706863693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Βιομηχανικά προϊόντα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9,2%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6,7%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31,1%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3336832065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     Χημικά προϊόντα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2,4%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8,0%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7,3%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4,7%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2049786821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     Βιομηχανικά είδη (κατά πρώτη ύλη)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5,1%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6,3%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2,3%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1974029140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     Μηχανήματα &amp; οχήματα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1,9%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8,0%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12,7%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133063644"/>
                  </a:ext>
                </a:extLst>
              </a:tr>
              <a:tr h="1584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     Διάφορα βιομηχανικά είδη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1,7%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8,5%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4,4%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2494837696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Μεταφορές (κυρίως θαλάσσιες)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7,5%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6,2%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4,4%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3,9%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2538799531"/>
                  </a:ext>
                </a:extLst>
              </a:tr>
              <a:tr h="1531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Τουρισμός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7,8%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6,9%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3,3%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5,6%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625020717"/>
                  </a:ext>
                </a:extLst>
              </a:tr>
              <a:tr h="1584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Λοιπές υπηρεσίες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3,4%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10,0%</a:t>
                      </a:r>
                      <a:endParaRPr lang="en-G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6,3%</a:t>
                      </a:r>
                      <a:endParaRPr lang="en-G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51" marR="57051" marT="0" marB="0" anchor="b"/>
                </a:tc>
                <a:extLst>
                  <a:ext uri="{0D108BD9-81ED-4DB2-BD59-A6C34878D82A}">
                    <a16:rowId xmlns:a16="http://schemas.microsoft.com/office/drawing/2014/main" val="4113783030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07C7F2-77F1-F44C-A3F9-131899E95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209D901-F9AE-4E31-B404-A10E05BEE53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8928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D980699-DDF9-594B-B5B3-5E6035944ED3}"/>
              </a:ext>
            </a:extLst>
          </p:cNvPr>
          <p:cNvSpPr/>
          <p:nvPr/>
        </p:nvSpPr>
        <p:spPr>
          <a:xfrm>
            <a:off x="1033120" y="1993479"/>
            <a:ext cx="4029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Δυναμική και διάρθρωση των εξαγωγών</a:t>
            </a:r>
            <a:r>
              <a:rPr lang="en-GR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9D8554-40F3-D640-B595-0CF3397954E2}"/>
              </a:ext>
            </a:extLst>
          </p:cNvPr>
          <p:cNvSpPr/>
          <p:nvPr/>
        </p:nvSpPr>
        <p:spPr>
          <a:xfrm>
            <a:off x="457605" y="5398869"/>
            <a:ext cx="50202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Πηγές: </a:t>
            </a:r>
            <a:r>
              <a:rPr lang="el-GR" sz="9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lang="el-GR" sz="9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Τράπεζα της Ελλάδος. ΕΕ-7 είναι ο μη-σταθμισμένος μέσος όρος των χωρών Αυστρία, Βέλγιο, Δανία, Φινλανδία, Ολλανδία, Πορτογαλία και Σουηδία. Για τις χώρες της ΕΕ-7, τα μερίδια των εξαγωγών υπηρεσιών στο Α.Ε.Π. αναφέρονται στο έτος 2018 και οι ρυθμοί αύξησης των εξαγωγών υπηρεσιών αναφέρονται στην περίοδο 2013-2018.</a:t>
            </a:r>
            <a:r>
              <a:rPr lang="en-GR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9564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FCDF9-F5F5-B745-9FEC-805F280B5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/>
              <a:t>Εξισορρόπηση των δίδυμων ελλειμάτων και βελτίωση της ανταγωνιστικότητας, όμως η πρόοδος στις δομικές μεταρρυθμίσεις ήταν υπερβολικά αργή και ημιτελής </a:t>
            </a:r>
            <a:endParaRPr lang="en-GR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6E0B2-EC72-2F4F-8843-ABB234C9F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A0ACE38-6589-49D5-B23A-493FA888DAA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97297415"/>
              </p:ext>
            </p:extLst>
          </p:nvPr>
        </p:nvGraphicFramePr>
        <p:xfrm>
          <a:off x="58928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A9A8E36-99FC-4A8F-B577-006BA27B115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44233871"/>
              </p:ext>
            </p:extLst>
          </p:nvPr>
        </p:nvGraphicFramePr>
        <p:xfrm>
          <a:off x="609600" y="15367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9DE78D5-DCC3-B84F-93B6-63A11ACAC440}"/>
              </a:ext>
            </a:extLst>
          </p:cNvPr>
          <p:cNvSpPr/>
          <p:nvPr/>
        </p:nvSpPr>
        <p:spPr>
          <a:xfrm>
            <a:off x="509041" y="6045200"/>
            <a:ext cx="15440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Eurostat, AMECO</a:t>
            </a:r>
            <a:endParaRPr lang="en-GR" sz="1100" dirty="0"/>
          </a:p>
        </p:txBody>
      </p:sp>
    </p:spTree>
    <p:extLst>
      <p:ext uri="{BB962C8B-B14F-4D97-AF65-F5344CB8AC3E}">
        <p14:creationId xmlns:p14="http://schemas.microsoft.com/office/powerpoint/2010/main" val="976427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1755</Words>
  <Application>Microsoft Office PowerPoint</Application>
  <PresentationFormat>Widescreen</PresentationFormat>
  <Paragraphs>260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Adjacency</vt:lpstr>
      <vt:lpstr>PowerPoint Presentation</vt:lpstr>
      <vt:lpstr>Χρονοδιάγραμμα των εργασιών της επιτροπής</vt:lpstr>
      <vt:lpstr>Δομή του νέου Σχεδίου Ανάπτυξης της Ελληνικής οικονομίας</vt:lpstr>
      <vt:lpstr>Η ελληνική οικονομία χαρακτηρίζεται από υστέρηση στην παραγωγικότητα και χαμηλή συμμετοχή των παραγωγικών συντελεστών</vt:lpstr>
      <vt:lpstr>Διαχρονικά αναποτελεσματική κατανομή των παραγωγικών συντελεστών</vt:lpstr>
      <vt:lpstr>Ο προσανατολισμός της οικονομίας ήταν συστηματικά εσωστρεφής …</vt:lpstr>
      <vt:lpstr>…με πολύ μικρές επιχειρήσεις και υψηλό ποσοστό αυτοαπασχόλησης και άτυπης οικονομίας</vt:lpstr>
      <vt:lpstr>Μικρή συμμετοχή της μεταποίησης και των νέων τεχνολογιών στις εξαγωγές, ενώ οι εταιρικές επενδύσεις κινούνται χαμηλά</vt:lpstr>
      <vt:lpstr>Εξισορρόπηση των δίδυμων ελλειμάτων και βελτίωση της ανταγωνιστικότητας, όμως η πρόοδος στις δομικές μεταρρυθμίσεις ήταν υπερβολικά αργή και ημιτελής </vt:lpstr>
      <vt:lpstr>Η παρατεταμένη αβεβαιότητα και καθίζηση των επενδύσεων οδήγησε σε βαθιά ύφεση και σε συσσώρευση δημόσιου και ιδιωτικού χρέους</vt:lpstr>
      <vt:lpstr>Δυναμική ανάπτυξης και επίδραση πανδημίας COVID-19</vt:lpstr>
      <vt:lpstr>Η λειτουργία της δημόσιας διοίκησης και των θεσμών δεν είναι αποτελεσματική</vt:lpstr>
      <vt:lpstr>Σημαντική πρόκληση παραμένει η υποστήριξη των αδύναμων νοικοκυριών</vt:lpstr>
      <vt:lpstr>Κεντρική αναπτυξιακή κατεύθυνση</vt:lpstr>
      <vt:lpstr>Επιμέρους πλευρές που εκφράζουν την επιδιωκόμενη στροφή της οικονομίας </vt:lpstr>
      <vt:lpstr>Κεντρικές κατευθύνσεις αναπτυξιακών παρεμβάσεων </vt:lpstr>
      <vt:lpstr>Κεντρικές κατευθύνσεις αναπτυξιακών παρεμβάσεων </vt:lpstr>
      <vt:lpstr>Κεντρικές κατευθύνσεις αναπτυξιακών παρεμβάσεων </vt:lpstr>
      <vt:lpstr>Κεντρικές κατευθύνσεις αναπτυξιακών παρεμβάσεων </vt:lpstr>
      <vt:lpstr>Κεντρικές κατευθύνσεις αναπτυξιακών παρεμβάσεων </vt:lpstr>
      <vt:lpstr>Κεντρικές κατευθύνσεις αναπτυξιακών παρεμβάσεων </vt:lpstr>
      <vt:lpstr>Συμπεράσματα και επόμενα βήματα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Greek Crisis, Structural Reforms, and Eurozone Convergence</dc:title>
  <dc:creator>Growth Committee</dc:creator>
  <cp:lastModifiedBy>Vettas Nikos</cp:lastModifiedBy>
  <cp:revision>38</cp:revision>
  <cp:lastPrinted>2017-08-24T12:21:13Z</cp:lastPrinted>
  <dcterms:created xsi:type="dcterms:W3CDTF">2006-08-16T00:00:00Z</dcterms:created>
  <dcterms:modified xsi:type="dcterms:W3CDTF">2020-10-15T12:50:16Z</dcterms:modified>
</cp:coreProperties>
</file>