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4"/>
  </p:sldMasterIdLst>
  <p:notesMasterIdLst>
    <p:notesMasterId r:id="rId12"/>
  </p:notesMasterIdLst>
  <p:handoutMasterIdLst>
    <p:handoutMasterId r:id="rId13"/>
  </p:handoutMasterIdLst>
  <p:sldIdLst>
    <p:sldId id="332" r:id="rId5"/>
    <p:sldId id="2534" r:id="rId6"/>
    <p:sldId id="2528" r:id="rId7"/>
    <p:sldId id="2529" r:id="rId8"/>
    <p:sldId id="2530" r:id="rId9"/>
    <p:sldId id="2536" r:id="rId10"/>
    <p:sldId id="2488" r:id="rId11"/>
  </p:sldIdLst>
  <p:sldSz cx="9144000" cy="5143500" type="screen16x9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MO" lastIdx="1" clrIdx="6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1" name="Poole, Markus" initials="PM" lastIdx="9" clrIdx="0"/>
  <p:cmAuthor id="8" name="Martens, Marije" initials="MM" lastIdx="4" clrIdx="7">
    <p:extLst>
      <p:ext uri="{19B8F6BF-5375-455C-9EA6-DF929625EA0E}">
        <p15:presenceInfo xmlns:p15="http://schemas.microsoft.com/office/powerpoint/2012/main" userId="S::marije.martens@edelman.com::0d81ea16-7b2e-4af4-99e1-a8533fe21898" providerId="AD"/>
      </p:ext>
    </p:extLst>
  </p:cmAuthor>
  <p:cmAuthor id="2" name="Belcher, Amanda" initials="BA" lastIdx="28" clrIdx="1"/>
  <p:cmAuthor id="9" name="Manojlovic, Ognjenka" initials="MO" lastIdx="5" clrIdx="8">
    <p:extLst>
      <p:ext uri="{19B8F6BF-5375-455C-9EA6-DF929625EA0E}">
        <p15:presenceInfo xmlns:p15="http://schemas.microsoft.com/office/powerpoint/2012/main" userId="S::Ognjenka.Manojlovic@edelman.com::f8e8734c-c7f4-40ab-be62-a2496c36fb47" providerId="AD"/>
      </p:ext>
    </p:extLst>
  </p:cmAuthor>
  <p:cmAuthor id="3" name="Pruneda, Olalla" initials="PO" lastIdx="86" clrIdx="2"/>
  <p:cmAuthor id="10" name="Paulina Gono" initials="PG" lastIdx="12" clrIdx="9">
    <p:extLst>
      <p:ext uri="{19B8F6BF-5375-455C-9EA6-DF929625EA0E}">
        <p15:presenceInfo xmlns:p15="http://schemas.microsoft.com/office/powerpoint/2012/main" userId="S::paulina.gono@ecpc.org::89cbb809-a8bd-44d2-8dab-61e9df6ae61b" providerId="AD"/>
      </p:ext>
    </p:extLst>
  </p:cmAuthor>
  <p:cmAuthor id="4" name="Shaddock, Hampton /US" initials="SH/" lastIdx="11" clrIdx="3"/>
  <p:cmAuthor id="11" name="Antonella Cardone" initials="AC" lastIdx="1" clrIdx="10">
    <p:extLst>
      <p:ext uri="{19B8F6BF-5375-455C-9EA6-DF929625EA0E}">
        <p15:presenceInfo xmlns:p15="http://schemas.microsoft.com/office/powerpoint/2012/main" userId="S::antonella.cardone@ecpc.org::7485a7e3-4aab-4fbf-82bd-af277e9740d2" providerId="AD"/>
      </p:ext>
    </p:extLst>
  </p:cmAuthor>
  <p:cmAuthor id="5" name="Brar, Gurpreet" initials="BG" lastIdx="5" clrIdx="4">
    <p:extLst>
      <p:ext uri="{19B8F6BF-5375-455C-9EA6-DF929625EA0E}">
        <p15:presenceInfo xmlns:p15="http://schemas.microsoft.com/office/powerpoint/2012/main" userId="S::Gurpreet.Brar@edelman.com::2d617f95-c7ce-438f-9b6c-d4554c5eac92" providerId="AD"/>
      </p:ext>
    </p:extLst>
  </p:cmAuthor>
  <p:cmAuthor id="6" name="Emslie, Rowan" initials="ER" lastIdx="5" clrIdx="5">
    <p:extLst>
      <p:ext uri="{19B8F6BF-5375-455C-9EA6-DF929625EA0E}">
        <p15:presenceInfo xmlns:p15="http://schemas.microsoft.com/office/powerpoint/2012/main" userId="S::Rowan.Emslie@edelman.com::7e07ddb0-4b60-4b10-9ec2-80f8fb528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F"/>
    <a:srgbClr val="B71C86"/>
    <a:srgbClr val="014D89"/>
    <a:srgbClr val="B1D136"/>
    <a:srgbClr val="B2D136"/>
    <a:srgbClr val="86ABD8"/>
    <a:srgbClr val="F5F6F7"/>
    <a:srgbClr val="D60000"/>
    <a:srgbClr val="A9AC12"/>
    <a:srgbClr val="5C5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5" autoAdjust="0"/>
  </p:normalViewPr>
  <p:slideViewPr>
    <p:cSldViewPr snapToGrid="0">
      <p:cViewPr varScale="1">
        <p:scale>
          <a:sx n="107" d="100"/>
          <a:sy n="107" d="100"/>
        </p:scale>
        <p:origin x="876" y="102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3B4410A5-2F4E-40D2-B77A-4A8028A603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D094666F-7EA7-467A-9BF5-8EF32FC2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C6C9A126-DCAE-4226-ACE1-E3772840D0A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1A3488C-3FC0-4C8D-BE4B-1342EE0A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488C-3FC0-4C8D-BE4B-1342EE0AB9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506413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Ευρωπαϊκή Συμμαχία κατά του καρκίνου είναι η μεγαλύτερη </a:t>
            </a:r>
            <a:r>
              <a:rPr lang="el-GR" dirty="0" err="1"/>
              <a:t>Ευρωπαίκή</a:t>
            </a:r>
            <a:r>
              <a:rPr lang="el-GR" dirty="0"/>
              <a:t> οργάνωση ασθενών με καρκίνο. </a:t>
            </a:r>
            <a:r>
              <a:rPr lang="el-GR" dirty="0" err="1"/>
              <a:t>Ιδρυθηκε</a:t>
            </a:r>
            <a:r>
              <a:rPr lang="el-GR" dirty="0"/>
              <a:t> το 2003 και έχει περισσότερα από ΄450 μέλη στις 27 χώρες της ΕΕ και εκτός. </a:t>
            </a:r>
          </a:p>
          <a:p>
            <a:endParaRPr lang="el-GR" dirty="0"/>
          </a:p>
          <a:p>
            <a:r>
              <a:rPr lang="el-GR" dirty="0"/>
              <a:t>Στην </a:t>
            </a:r>
            <a:r>
              <a:rPr lang="en-US" dirty="0"/>
              <a:t>ECPC </a:t>
            </a:r>
            <a:r>
              <a:rPr lang="el-GR" dirty="0"/>
              <a:t>συνηγορούμε για την αναγνώριση των ασθενών ως ισότιμων εταίρων και συν-δημιουργών  της υγείας τους.</a:t>
            </a:r>
          </a:p>
          <a:p>
            <a:endParaRPr lang="el-GR" dirty="0"/>
          </a:p>
          <a:p>
            <a:r>
              <a:rPr lang="el-GR" dirty="0"/>
              <a:t>Εργαζόμαστε για μια </a:t>
            </a:r>
            <a:r>
              <a:rPr lang="el-GR" dirty="0" err="1"/>
              <a:t>Ευρωπη</a:t>
            </a:r>
            <a:r>
              <a:rPr lang="el-GR" dirty="0"/>
              <a:t> ισότητας, όπου </a:t>
            </a:r>
            <a:r>
              <a:rPr lang="el-GR" dirty="0" err="1"/>
              <a:t>ολοι</a:t>
            </a:r>
            <a:r>
              <a:rPr lang="el-GR" dirty="0"/>
              <a:t> οι Ευρωπαίοι με καρκίνο θα έχουν έγκαιρη και οικονομικά προσιτή πρόσβαση σε άριστη ογκολογική </a:t>
            </a:r>
            <a:r>
              <a:rPr lang="el-GR" dirty="0" err="1"/>
              <a:t>περιθαλψη</a:t>
            </a:r>
            <a:r>
              <a:rPr lang="el-GR" dirty="0"/>
              <a:t> και φροντίδα, </a:t>
            </a:r>
            <a:r>
              <a:rPr lang="el-GR" dirty="0" err="1"/>
              <a:t>καθ</a:t>
            </a:r>
            <a:r>
              <a:rPr lang="el-GR" dirty="0"/>
              <a:t> όλη τη διάρκεια της ζωής τους.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488C-3FC0-4C8D-BE4B-1342EE0AB9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917" y="1440874"/>
            <a:ext cx="7511201" cy="1628320"/>
          </a:xfrm>
        </p:spPr>
        <p:txBody>
          <a:bodyPr/>
          <a:lstStyle>
            <a:lvl1pPr algn="ctr">
              <a:defRPr sz="5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7" y="2814028"/>
            <a:ext cx="7498500" cy="10229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Verdana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26D36-5288-40F7-93DF-1E934B94B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7F8C-A2A9-44E8-9121-90967FCDD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ide Text Picture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2" y="0"/>
            <a:ext cx="3190460" cy="5143500"/>
          </a:xfrm>
          <a:prstGeom prst="rect">
            <a:avLst/>
          </a:prstGeom>
          <a:solidFill>
            <a:srgbClr val="0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2423001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D8C61-8DA7-43BF-8210-13C66EC50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BD726-F711-4441-8059-F0246045A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8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771900"/>
          </a:xfrm>
          <a:prstGeom prst="rect">
            <a:avLst/>
          </a:prstGeom>
        </p:spPr>
        <p:txBody>
          <a:bodyPr/>
          <a:lstStyle>
            <a:lvl1pPr marL="225425" marR="0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5D06"/>
              </a:buClr>
              <a:buSzPct val="125000"/>
              <a:buFont typeface="Arial" pitchFamily="34" charset="0"/>
              <a:buChar char="•"/>
              <a:tabLst/>
              <a:defRPr/>
            </a:lvl1pPr>
            <a:lvl2pPr marL="457200" marR="0" indent="-231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/>
            </a:lvl2pPr>
            <a:lvl3pPr marL="6858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110000"/>
              <a:buFont typeface="Arial" pitchFamily="34" charset="0"/>
              <a:buChar char="−"/>
              <a:tabLst/>
              <a:defRPr/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Tx/>
              <a:buFont typeface="Arial" pitchFamily="34" charset="0"/>
              <a:buChar char="−"/>
              <a:tabLst/>
              <a:defRPr/>
            </a:lvl4pPr>
            <a:lvl5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100"/>
              </a:buClr>
              <a:buSzPct val="75000"/>
              <a:buFont typeface="Arial" pitchFamily="34" charset="0"/>
              <a:buChar char="−"/>
              <a:tabLst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01930"/>
            <a:ext cx="8229600" cy="61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2F0B36-7D0C-4283-A261-580272335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477449-CDA4-460B-BEC0-EBBCB1412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470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36220"/>
            <a:ext cx="8343900" cy="58293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D58E9-7B52-4999-9382-59322A4E4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6A00D-0D56-4486-9EE8-61F061A3C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0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6341E-BB61-4F43-8AB0-597A3F7A18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83ED-231A-46CE-9558-7C57BE73A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2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8" y="873387"/>
            <a:ext cx="8308975" cy="3755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F574-17BA-48DD-BFE8-0344FBC6E5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0ECD2-917F-48C7-8E39-A08E68CCB6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9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ext Picture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61030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4525963" cy="5143500"/>
          </a:xfrm>
          <a:prstGeom prst="rect">
            <a:avLst/>
          </a:prstGeom>
          <a:solidFill>
            <a:srgbClr val="86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A2E70A-2E58-4C23-82CC-539E6A1B8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E958C9-B2D3-4585-B4FA-F961AD411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de Text Pic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9659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4525963" cy="5143500"/>
          </a:xfrm>
          <a:prstGeom prst="rect">
            <a:avLst/>
          </a:prstGeom>
          <a:solidFill>
            <a:srgbClr val="0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22C93B-DDE7-457C-AE16-CBB661139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B8BCB-0804-4C3D-9AD1-13002C827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36942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4525963" cy="5143500"/>
          </a:xfrm>
          <a:prstGeom prst="rect">
            <a:avLst/>
          </a:prstGeom>
          <a:solidFill>
            <a:srgbClr val="B2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93D6D5-99F7-4ED9-B991-60694F152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85004A-7586-444F-82CC-985693BE3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8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de Text Picture T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856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4525963" cy="5143500"/>
          </a:xfrm>
          <a:prstGeom prst="rect">
            <a:avLst/>
          </a:prstGeom>
          <a:solidFill>
            <a:srgbClr val="0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07DC8-1E0A-48AC-A6CA-AB1D1E55E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13819-32AA-4404-AE59-D762F5800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5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FD649-3FAD-4D36-B298-8A1811FA4E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8670-D407-417D-900D-2CA5D996B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3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1632348"/>
            <a:ext cx="6461125" cy="1102519"/>
          </a:xfrm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Font typeface="Verdana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A38643-B8BB-4ADA-8A40-4793CC310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088E-785F-46C5-8EE2-41C3392AD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492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/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971742-9E7B-4B41-8D50-0AEB4CBE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2E1B27-0D19-4C5C-8171-10DD6272A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1096496"/>
            <a:ext cx="2235200" cy="93345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pPr lvl="0"/>
            <a:r>
              <a:rPr lang="en-US"/>
              <a:t>Blue Statement</a:t>
            </a:r>
          </a:p>
        </p:txBody>
      </p:sp>
      <p:sp>
        <p:nvSpPr>
          <p:cNvPr id="4" name="Title Placeholder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492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/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69AA7E-E4BD-44DD-B148-25D72C20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887AA-1960-47C3-9E89-8F706042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2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1632348"/>
            <a:ext cx="6461125" cy="1102519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3075385"/>
            <a:ext cx="6400800" cy="1314450"/>
          </a:xfrm>
          <a:prstGeom prst="rect">
            <a:avLst/>
          </a:prstGeo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E71810-9B06-4D27-9790-A6AE8B344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84ABE-F42F-4821-9D4C-F298FDCBA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4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5B06-BDE8-41F0-A3BD-2C4297207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A7EC-A980-4D60-9D41-1AA413509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 Text Picture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4525963" cy="5143500"/>
          </a:xfrm>
          <a:prstGeom prst="rect">
            <a:avLst/>
          </a:prstGeom>
          <a:solidFill>
            <a:srgbClr val="B2D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651" y="508350"/>
            <a:ext cx="370697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E88F106-CA8A-49DB-9618-FBED0F4B1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947B04F-06A3-4A6A-A074-E10490712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3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ext Pic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3170581" cy="5143500"/>
          </a:xfrm>
          <a:prstGeom prst="rect">
            <a:avLst/>
          </a:prstGeom>
          <a:solidFill>
            <a:srgbClr val="0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8174" y="508350"/>
            <a:ext cx="2544417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7AD165-7E73-4D46-9634-B3EADC166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85F9E-2966-4CB0-BF89-C83C49F23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0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de Text Pic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" y="0"/>
            <a:ext cx="3160642" cy="5143500"/>
          </a:xfrm>
          <a:prstGeom prst="rect">
            <a:avLst/>
          </a:prstGeom>
          <a:solidFill>
            <a:srgbClr val="86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8234" y="508350"/>
            <a:ext cx="2653748" cy="3857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2B14BF-11EE-44DC-A5AE-11C1F68DE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DC438A-786D-4C59-8881-EF740777F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0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311078"/>
            <a:ext cx="8229600" cy="5492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D59C4-B1C8-41BC-920D-C3AE70919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342E-2E07-4D69-876D-4E6A58307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78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5A0D-1D53-4B86-B742-819DB7EDA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232" r:id="rId15"/>
    <p:sldLayoutId id="2147484233" r:id="rId16"/>
    <p:sldLayoutId id="2147484234" r:id="rId17"/>
    <p:sldLayoutId id="2147484236" r:id="rId18"/>
    <p:sldLayoutId id="2147484333" r:id="rId19"/>
  </p:sldLayoutIdLst>
  <p:hf hdr="0" dt="0"/>
  <p:txStyles>
    <p:titleStyle>
      <a:lvl1pPr algn="l" defTabSz="914293" rtl="0" eaLnBrk="1" latinLnBrk="0" hangingPunct="1">
        <a:spcBef>
          <a:spcPct val="0"/>
        </a:spcBef>
        <a:buNone/>
        <a:defRPr lang="en-US" sz="2400" b="1" i="0" kern="1200" baseline="0" smtClean="0">
          <a:solidFill>
            <a:schemeClr val="tx2"/>
          </a:solidFill>
          <a:latin typeface="+mj-lt"/>
          <a:ea typeface="+mn-ea"/>
          <a:cs typeface="Arial" pitchFamily="34" charset="0"/>
        </a:defRPr>
      </a:lvl1pPr>
    </p:titleStyle>
    <p:bodyStyle>
      <a:lvl1pPr marL="0" indent="0" algn="l" defTabSz="914293" rtl="0" eaLnBrk="1" latinLnBrk="0" hangingPunct="1">
        <a:spcBef>
          <a:spcPts val="0"/>
        </a:spcBef>
        <a:buFont typeface="Arial" pitchFamily="34" charset="0"/>
        <a:buNone/>
        <a:defRPr lang="en-US" sz="1600" b="1" i="1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71429" indent="0" algn="l" defTabSz="914293" rtl="0" eaLnBrk="1" latinLnBrk="0" hangingPunct="1">
        <a:spcBef>
          <a:spcPct val="20000"/>
        </a:spcBef>
        <a:buFont typeface="Arial" pitchFamily="34" charset="0"/>
        <a:buNone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5720" indent="0" algn="l" defTabSz="914293" rtl="0" eaLnBrk="1" latinLnBrk="0" hangingPunct="1">
        <a:spcBef>
          <a:spcPct val="20000"/>
        </a:spcBef>
        <a:buFont typeface="Arial" pitchFamily="34" charset="0"/>
        <a:buNone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42867" indent="0" algn="l" defTabSz="914293" rtl="0" eaLnBrk="1" latinLnBrk="0" hangingPunct="1">
        <a:spcBef>
          <a:spcPct val="20000"/>
        </a:spcBef>
        <a:buFont typeface="Arial" pitchFamily="34" charset="0"/>
        <a:buNone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013" indent="0" algn="l" defTabSz="914293" rtl="0" eaLnBrk="1" latinLnBrk="0" hangingPunct="1">
        <a:spcBef>
          <a:spcPct val="20000"/>
        </a:spcBef>
        <a:buFont typeface="Arial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uropean-cancer-patient-coalition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hyperlink" Target="mailto:info@ecpc.org" TargetMode="External"/><Relationship Id="rId2" Type="http://schemas.openxmlformats.org/officeDocument/2006/relationships/hyperlink" Target="https://www.facebook.com/ECPCfb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hyperlink" Target="http://www.ecpc.org/" TargetMode="External"/><Relationship Id="rId5" Type="http://schemas.openxmlformats.org/officeDocument/2006/relationships/hyperlink" Target="https://twitter.com/cancereu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3A5DA-2E50-4945-8E53-5BDAC82D9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54" y="1210004"/>
            <a:ext cx="7848491" cy="2059101"/>
          </a:xfrm>
        </p:spPr>
        <p:txBody>
          <a:bodyPr/>
          <a:lstStyle/>
          <a:p>
            <a:r>
              <a:rPr lang="en-US" sz="4400" dirty="0">
                <a:solidFill>
                  <a:srgbClr val="014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Health in Cancer Care</a:t>
            </a:r>
            <a:br>
              <a:rPr lang="en-US" sz="4400" dirty="0">
                <a:solidFill>
                  <a:srgbClr val="014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dirty="0">
              <a:solidFill>
                <a:srgbClr val="014D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B126738-6421-4D3E-B1D9-783D6628D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54" y="2860646"/>
            <a:ext cx="7673495" cy="1334920"/>
          </a:xfrm>
        </p:spPr>
        <p:txBody>
          <a:bodyPr/>
          <a:lstStyle/>
          <a:p>
            <a:r>
              <a:rPr lang="en-GB" sz="180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Cancer Plan for Public Health – </a:t>
            </a:r>
            <a:r>
              <a:rPr lang="en-GB" sz="1800" i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Helleniic</a:t>
            </a:r>
            <a:r>
              <a:rPr lang="en-GB" sz="180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-French Strategic Alliance</a:t>
            </a:r>
            <a:endParaRPr lang="en-GB" sz="1800" i="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i="0" dirty="0">
              <a:solidFill>
                <a:srgbClr val="B1D136"/>
              </a:solidFill>
            </a:endParaRPr>
          </a:p>
          <a:p>
            <a:endParaRPr lang="en-GB" i="0" dirty="0">
              <a:solidFill>
                <a:srgbClr val="B1D136"/>
              </a:solidFill>
            </a:endParaRPr>
          </a:p>
          <a:p>
            <a:r>
              <a:rPr lang="en-GB" sz="1200" i="0" dirty="0">
                <a:solidFill>
                  <a:srgbClr val="014D89"/>
                </a:solidFill>
              </a:rPr>
              <a:t>Kathi </a:t>
            </a:r>
            <a:r>
              <a:rPr lang="en-GB" sz="1200" i="0" dirty="0" err="1">
                <a:solidFill>
                  <a:srgbClr val="014D89"/>
                </a:solidFill>
              </a:rPr>
              <a:t>Apostolidlis</a:t>
            </a:r>
            <a:r>
              <a:rPr lang="en-GB" sz="1200" i="0" dirty="0">
                <a:solidFill>
                  <a:srgbClr val="014D89"/>
                </a:solidFill>
              </a:rPr>
              <a:t> – President – ECPC – European Cancer Patient Coalition</a:t>
            </a:r>
          </a:p>
          <a:p>
            <a:r>
              <a:rPr lang="en-GB" sz="1200" i="0" dirty="0">
                <a:solidFill>
                  <a:srgbClr val="014D89"/>
                </a:solidFill>
              </a:rPr>
              <a:t>President – Hellenic Cancer Federation - ELLOK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947B41B-8075-4186-8C14-A93D6DD9B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86" y="4648572"/>
            <a:ext cx="1483029" cy="3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B0092-9833-4457-862F-72AE5BD32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6296C7-202F-4D94-9186-A6F17730E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23035-B367-40D6-924A-033C9595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06"/>
            <a:ext cx="9144000" cy="40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0301-86AE-4751-8A53-43DB3E45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549278"/>
          </a:xfrm>
        </p:spPr>
        <p:txBody>
          <a:bodyPr/>
          <a:lstStyle/>
          <a:p>
            <a:r>
              <a:rPr lang="en-GB" sz="2800" spc="100" dirty="0">
                <a:solidFill>
                  <a:srgbClr val="014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Transformation in Cancer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0C576-F555-4874-BFF1-485A87EB9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46CE2-904B-4DFC-9AA7-C6768C55A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8A7CD-2D83-449A-BB48-ADDDB516C503}"/>
              </a:ext>
            </a:extLst>
          </p:cNvPr>
          <p:cNvSpPr txBox="1"/>
          <p:nvPr/>
        </p:nvSpPr>
        <p:spPr>
          <a:xfrm>
            <a:off x="457200" y="650878"/>
            <a:ext cx="78982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emblematic actions: the EU Cancer Plan  and the Cancer Mission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800" b="1" i="1" u="none" strike="noStrike" baseline="0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Flagship initiatives on research, innovation and </a:t>
            </a:r>
            <a:r>
              <a:rPr lang="en-US" sz="1800" b="1" i="1" u="none" strike="noStrike" baseline="0" dirty="0" err="1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1800" b="1" i="1" u="none" strike="noStrike" baseline="0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0" i="0" u="none" strike="noStrike" baseline="0" dirty="0">
              <a:solidFill>
                <a:srgbClr val="004F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Centre on Cancer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facilitate the coordination of scientific and technical cancer-related initiatives at EU level –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Cancer Imaging Initiative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the development of new computer-aided tools to improve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personalised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medicine and innovative solutions –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Health Data Space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800" b="1" i="1" u="none" strike="noStrike" baseline="0" dirty="0">
                <a:solidFill>
                  <a:srgbClr val="014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actions </a:t>
            </a:r>
            <a:endParaRPr lang="en-US" i="1" dirty="0">
              <a:solidFill>
                <a:srgbClr val="014D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lectronic health records for prevention and treatment across borders through                 the European Health Data Space – 2021-2025.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Cancer Information System – 2021-2022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Health Data Space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SzPct val="106000"/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9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17CB-0619-4D14-AC55-D6531BCE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B81CF-434E-4C85-B027-6FC8F023E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D23B-DB75-4F20-B9DE-32A5DBFDF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3352D-A652-408B-B427-69F9185F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496"/>
            <a:ext cx="4513277" cy="264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5319B-B6D1-4476-BE6F-05FC521EBC5D}"/>
              </a:ext>
            </a:extLst>
          </p:cNvPr>
          <p:cNvSpPr txBox="1"/>
          <p:nvPr/>
        </p:nvSpPr>
        <p:spPr>
          <a:xfrm>
            <a:off x="4572000" y="444863"/>
            <a:ext cx="4513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Promise of Digital Transformation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Health and Care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Empower citizens and build a healthier society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Transformation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offering the tools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Improved, evidenced, faster, more accessible cancer care but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B71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Care depends on personal contact of the patients with his physician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98E4E7E-04CF-47B2-AF18-D144511EE062}"/>
              </a:ext>
            </a:extLst>
          </p:cNvPr>
          <p:cNvSpPr/>
          <p:nvPr/>
        </p:nvSpPr>
        <p:spPr>
          <a:xfrm>
            <a:off x="6776715" y="1133843"/>
            <a:ext cx="302270" cy="41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11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103F-2615-42B1-8615-A4300361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350"/>
            <a:ext cx="4471332" cy="3857910"/>
          </a:xfrm>
        </p:spPr>
        <p:txBody>
          <a:bodyPr/>
          <a:lstStyle/>
          <a:p>
            <a:r>
              <a:rPr lang="en-GB" dirty="0"/>
              <a:t> Driving adoption </a:t>
            </a:r>
            <a:br>
              <a:rPr lang="en-GB" dirty="0"/>
            </a:br>
            <a:r>
              <a:rPr lang="en-GB" dirty="0"/>
              <a:t>of  digital health solutions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0DAE8-74C5-434E-8F33-E925DDE53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17C91-75F3-4E5E-BAD1-CCC030D83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A2DCC-E988-4712-950A-3BF5318072FF}"/>
              </a:ext>
            </a:extLst>
          </p:cNvPr>
          <p:cNvSpPr txBox="1"/>
          <p:nvPr/>
        </p:nvSpPr>
        <p:spPr>
          <a:xfrm>
            <a:off x="4692185" y="382896"/>
            <a:ext cx="447133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patient at the </a:t>
            </a:r>
            <a:r>
              <a:rPr lang="en-US" b="1" dirty="0" err="1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endParaRPr lang="en-US" b="1" dirty="0">
              <a:solidFill>
                <a:srgbClr val="004F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the role of regulatory frameworks and policies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Involving patients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 to local conditions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 multistakeholder engagement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 training and capacity building of human resources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data governance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841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0E3B5-F411-4F4A-9032-AD742D28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2877671" cy="3771900"/>
          </a:xfrm>
        </p:spPr>
        <p:txBody>
          <a:bodyPr/>
          <a:lstStyle/>
          <a:p>
            <a:pPr marL="341313" indent="-341313">
              <a:buNone/>
            </a:pPr>
            <a:r>
              <a:rPr lang="en-US" dirty="0"/>
              <a:t>1.	</a:t>
            </a: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Privacy </a:t>
            </a:r>
          </a:p>
          <a:p>
            <a:pPr marL="341313" indent="-341313">
              <a:buNone/>
            </a:pP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2.	Transparency </a:t>
            </a:r>
          </a:p>
          <a:p>
            <a:pPr marL="341313" indent="-341313">
              <a:buNone/>
            </a:pP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3.	Safety</a:t>
            </a:r>
          </a:p>
          <a:p>
            <a:pPr marL="341313" indent="-341313">
              <a:buNone/>
            </a:pP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4.	Reliability</a:t>
            </a:r>
          </a:p>
          <a:p>
            <a:pPr marL="341313" indent="-341313">
              <a:buNone/>
            </a:pP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5.	Validity </a:t>
            </a:r>
          </a:p>
          <a:p>
            <a:pPr marL="341313" indent="-341313">
              <a:buNone/>
            </a:pP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6.	Interoperability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38D6B-F512-4751-8252-DE06A40B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patients &amp; health stakeholders </a:t>
            </a:r>
            <a:br>
              <a:rPr lang="en-US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from </a:t>
            </a:r>
            <a:r>
              <a:rPr lang="en-US" dirty="0" err="1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mhealth</a:t>
            </a:r>
            <a:r>
              <a:rPr lang="en-US" dirty="0">
                <a:solidFill>
                  <a:srgbClr val="004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A5B88-4293-4D88-9B6D-7BE2473A1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/>
              <a:t>European Cancer Patient Coalition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016D9-3A77-4F72-ADCA-059979C9A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5A0D-1D53-4B86-B742-819DB7EDAA6D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2BA74-8CDD-411F-ACE1-FC0716802F5D}"/>
              </a:ext>
            </a:extLst>
          </p:cNvPr>
          <p:cNvSpPr txBox="1"/>
          <p:nvPr/>
        </p:nvSpPr>
        <p:spPr>
          <a:xfrm>
            <a:off x="3953435" y="1138518"/>
            <a:ext cx="328108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dirty="0"/>
              <a:t>7.</a:t>
            </a:r>
            <a:r>
              <a:rPr lang="en-US" b="1" dirty="0"/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Technical stability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8.	Effectiveness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9.	Efficacy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10.	Efficiency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11.	Accessibility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12.	Usability/desirability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13.	Scalability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97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26EBD8-2725-450C-986F-EE47E22F265F}"/>
              </a:ext>
            </a:extLst>
          </p:cNvPr>
          <p:cNvSpPr/>
          <p:nvPr/>
        </p:nvSpPr>
        <p:spPr>
          <a:xfrm>
            <a:off x="2889645" y="3638812"/>
            <a:ext cx="3364707" cy="1224152"/>
          </a:xfrm>
          <a:prstGeom prst="roundRect">
            <a:avLst>
              <a:gd name="adj" fmla="val 5310"/>
            </a:avLst>
          </a:prstGeom>
          <a:solidFill>
            <a:srgbClr val="0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D665-F107-437E-A759-5284CC3EDB13}"/>
              </a:ext>
            </a:extLst>
          </p:cNvPr>
          <p:cNvSpPr txBox="1"/>
          <p:nvPr/>
        </p:nvSpPr>
        <p:spPr>
          <a:xfrm>
            <a:off x="1720532" y="722137"/>
            <a:ext cx="534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14D89"/>
                </a:solidFill>
              </a:rPr>
              <a:t>Thank you!</a:t>
            </a:r>
            <a:endParaRPr lang="en-GB" b="1" dirty="0">
              <a:solidFill>
                <a:srgbClr val="014D89"/>
              </a:solidFill>
            </a:endParaRPr>
          </a:p>
        </p:txBody>
      </p:sp>
      <p:pic>
        <p:nvPicPr>
          <p:cNvPr id="11" name="Graphic 10">
            <a:hlinkClick r:id="rId2"/>
            <a:extLst>
              <a:ext uri="{FF2B5EF4-FFF2-40B4-BE49-F238E27FC236}">
                <a16:creationId xmlns:a16="http://schemas.microsoft.com/office/drawing/2014/main" id="{C2F36788-6911-4A3C-A8D6-A6FC763CC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8818" y="1811237"/>
            <a:ext cx="290125" cy="290125"/>
          </a:xfrm>
          <a:prstGeom prst="rect">
            <a:avLst/>
          </a:prstGeom>
        </p:spPr>
      </p:pic>
      <p:pic>
        <p:nvPicPr>
          <p:cNvPr id="13" name="Graphic 12">
            <a:hlinkClick r:id="rId5"/>
            <a:extLst>
              <a:ext uri="{FF2B5EF4-FFF2-40B4-BE49-F238E27FC236}">
                <a16:creationId xmlns:a16="http://schemas.microsoft.com/office/drawing/2014/main" id="{0A852358-D344-47F5-A39C-62460B961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8818" y="2232508"/>
            <a:ext cx="290125" cy="290125"/>
          </a:xfrm>
          <a:prstGeom prst="rect">
            <a:avLst/>
          </a:prstGeom>
        </p:spPr>
      </p:pic>
      <p:pic>
        <p:nvPicPr>
          <p:cNvPr id="15" name="Graphic 14">
            <a:hlinkClick r:id="rId8"/>
            <a:extLst>
              <a:ext uri="{FF2B5EF4-FFF2-40B4-BE49-F238E27FC236}">
                <a16:creationId xmlns:a16="http://schemas.microsoft.com/office/drawing/2014/main" id="{117E0377-0E73-4B27-A992-739225292D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8817" y="2690120"/>
            <a:ext cx="290125" cy="2901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C69EE2-1681-4CD6-B98C-E350B4D71DFF}"/>
              </a:ext>
            </a:extLst>
          </p:cNvPr>
          <p:cNvSpPr txBox="1"/>
          <p:nvPr/>
        </p:nvSpPr>
        <p:spPr>
          <a:xfrm>
            <a:off x="2889644" y="3743057"/>
            <a:ext cx="336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European Cancer Patient Coalition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Avenue des Arts, 6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1210 Brussels, Belgium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10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www.ecpc.org</a:t>
            </a:r>
            <a:r>
              <a:rPr lang="en-GB" sz="1000" b="1" dirty="0">
                <a:solidFill>
                  <a:schemeClr val="bg1"/>
                </a:solidFill>
              </a:rPr>
              <a:t> I </a:t>
            </a:r>
            <a:r>
              <a:rPr lang="en-GB" sz="10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info@ecpc.org</a:t>
            </a:r>
            <a:r>
              <a:rPr lang="en-GB" sz="1000" b="1" dirty="0">
                <a:solidFill>
                  <a:schemeClr val="bg1"/>
                </a:solidFill>
              </a:rPr>
              <a:t> I </a:t>
            </a:r>
            <a:r>
              <a:rPr lang="en-GB" sz="1000" dirty="0">
                <a:solidFill>
                  <a:schemeClr val="bg1"/>
                </a:solidFill>
              </a:rPr>
              <a:t>+ 32 (0) 2 721 41 14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7C687-B21C-47FB-8D13-0E3DF8E4595E}"/>
              </a:ext>
            </a:extLst>
          </p:cNvPr>
          <p:cNvSpPr txBox="1"/>
          <p:nvPr/>
        </p:nvSpPr>
        <p:spPr>
          <a:xfrm>
            <a:off x="3582357" y="1816868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14D89"/>
                </a:solidFill>
              </a:rPr>
              <a:t>@ECPCfb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CC33D-122C-49A9-A40B-0FC21830B962}"/>
              </a:ext>
            </a:extLst>
          </p:cNvPr>
          <p:cNvSpPr txBox="1"/>
          <p:nvPr/>
        </p:nvSpPr>
        <p:spPr>
          <a:xfrm>
            <a:off x="3582356" y="2211806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14D89"/>
                </a:solidFill>
              </a:rPr>
              <a:t>@cancereu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BFF0B-044E-4D42-86C0-E9B0180D4598}"/>
              </a:ext>
            </a:extLst>
          </p:cNvPr>
          <p:cNvSpPr txBox="1"/>
          <p:nvPr/>
        </p:nvSpPr>
        <p:spPr>
          <a:xfrm>
            <a:off x="3582356" y="2724062"/>
            <a:ext cx="271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14D89"/>
                </a:solidFill>
              </a:rPr>
              <a:t>@european-cancer-patient-coalition</a:t>
            </a:r>
          </a:p>
        </p:txBody>
      </p:sp>
      <p:pic>
        <p:nvPicPr>
          <p:cNvPr id="8" name="Graphic 7" descr="Envelope">
            <a:extLst>
              <a:ext uri="{FF2B5EF4-FFF2-40B4-BE49-F238E27FC236}">
                <a16:creationId xmlns:a16="http://schemas.microsoft.com/office/drawing/2014/main" id="{2CE9286D-8068-42A8-B4BD-9C6E5A4D66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39212" y="3065659"/>
            <a:ext cx="369332" cy="369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D2557-87B6-42C4-B37D-7726044FC487}"/>
              </a:ext>
            </a:extLst>
          </p:cNvPr>
          <p:cNvSpPr txBox="1"/>
          <p:nvPr/>
        </p:nvSpPr>
        <p:spPr>
          <a:xfrm>
            <a:off x="3582356" y="3111825"/>
            <a:ext cx="271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Your email</a:t>
            </a:r>
          </a:p>
        </p:txBody>
      </p:sp>
    </p:spTree>
    <p:extLst>
      <p:ext uri="{BB962C8B-B14F-4D97-AF65-F5344CB8AC3E}">
        <p14:creationId xmlns:p14="http://schemas.microsoft.com/office/powerpoint/2010/main" val="3452190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ncology strategy template">
  <a:themeElements>
    <a:clrScheme name="ECPC">
      <a:dk1>
        <a:srgbClr val="5C514E"/>
      </a:dk1>
      <a:lt1>
        <a:srgbClr val="FFFFFF"/>
      </a:lt1>
      <a:dk2>
        <a:srgbClr val="000000"/>
      </a:dk2>
      <a:lt2>
        <a:srgbClr val="DAD5D4"/>
      </a:lt2>
      <a:accent1>
        <a:srgbClr val="86ABD8"/>
      </a:accent1>
      <a:accent2>
        <a:srgbClr val="014D89"/>
      </a:accent2>
      <a:accent3>
        <a:srgbClr val="B2D136"/>
      </a:accent3>
      <a:accent4>
        <a:srgbClr val="6E8415"/>
      </a:accent4>
      <a:accent5>
        <a:srgbClr val="0070C0"/>
      </a:accent5>
      <a:accent6>
        <a:srgbClr val="EB6B6F"/>
      </a:accent6>
      <a:hlink>
        <a:srgbClr val="B2D136"/>
      </a:hlink>
      <a:folHlink>
        <a:srgbClr val="ABABAB"/>
      </a:folHlink>
    </a:clrScheme>
    <a:fontScheme name="ECPC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ED20C37-91A7-47F0-8358-183A50EEAB02}" vid="{D5B38639-353C-4913-A94C-48D7DD4EF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53C4E49AD8F43A52ADFC5B3F32387" ma:contentTypeVersion="11" ma:contentTypeDescription="Create a new document." ma:contentTypeScope="" ma:versionID="8caac5093a25df5dc24bc67a34375286">
  <xsd:schema xmlns:xsd="http://www.w3.org/2001/XMLSchema" xmlns:xs="http://www.w3.org/2001/XMLSchema" xmlns:p="http://schemas.microsoft.com/office/2006/metadata/properties" xmlns:ns2="f9573944-c1b5-454b-a5c5-e9491348cceb" xmlns:ns3="ed6ce22d-3882-427b-870e-ec2e8ca5b7fa" targetNamespace="http://schemas.microsoft.com/office/2006/metadata/properties" ma:root="true" ma:fieldsID="d3f983363a570a9682bbda026183eb59" ns2:_="" ns3:_="">
    <xsd:import namespace="f9573944-c1b5-454b-a5c5-e9491348cceb"/>
    <xsd:import namespace="ed6ce22d-3882-427b-870e-ec2e8ca5b7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73944-c1b5-454b-a5c5-e9491348c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ce22d-3882-427b-870e-ec2e8ca5b7f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65646-A5C6-4CC5-8E09-5BC81D746932}">
  <ds:schemaRefs>
    <ds:schemaRef ds:uri="ed6ce22d-3882-427b-870e-ec2e8ca5b7fa"/>
    <ds:schemaRef ds:uri="f9573944-c1b5-454b-a5c5-e9491348cc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2B4BF0-3DFA-4AEB-B4D5-50707F768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CC4EE-7A80-4021-B059-3BBDC4F93BAA}">
  <ds:schemaRefs>
    <ds:schemaRef ds:uri="ed6ce22d-3882-427b-870e-ec2e8ca5b7fa"/>
    <ds:schemaRef ds:uri="f9573944-c1b5-454b-a5c5-e9491348cc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447</Words>
  <Application>Microsoft Office PowerPoint</Application>
  <PresentationFormat>On-screen Show (16:9)</PresentationFormat>
  <Paragraphs>85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Verdana</vt:lpstr>
      <vt:lpstr>2_oncology strategy template</vt:lpstr>
      <vt:lpstr>think-cell Slide</vt:lpstr>
      <vt:lpstr>Digital Health in Cancer Care </vt:lpstr>
      <vt:lpstr>PowerPoint Presentation</vt:lpstr>
      <vt:lpstr>Digital Transformation in Cancer </vt:lpstr>
      <vt:lpstr>PowerPoint Presentation</vt:lpstr>
      <vt:lpstr> Driving adoption  of  digital health solutions </vt:lpstr>
      <vt:lpstr> What patients &amp; health stakeholders  expect from mhealth apps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Kathi Apostolidis</dc:creator>
  <cp:lastModifiedBy>Kathi Apostolidis</cp:lastModifiedBy>
  <cp:revision>4</cp:revision>
  <cp:lastPrinted>2019-07-22T08:57:59Z</cp:lastPrinted>
  <dcterms:created xsi:type="dcterms:W3CDTF">2022-04-12T21:19:22Z</dcterms:created>
  <dcterms:modified xsi:type="dcterms:W3CDTF">2022-04-13T10:44:28Z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0x0101007C453C4E49AD8F43A52ADFC5B3F32387</vt:lpwstr>
  </property>
</Properties>
</file>