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8" r:id="rId3"/>
    <p:sldId id="263" r:id="rId4"/>
    <p:sldId id="258" r:id="rId5"/>
    <p:sldId id="257" r:id="rId6"/>
    <p:sldId id="262" r:id="rId7"/>
  </p:sldIdLst>
  <p:sldSz cx="12192000" cy="6858000"/>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31E4D-99E7-436E-93E9-C4DEF52F44C9}" v="4" dt="2023-10-17T17:58:34.2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432"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01B7CE-EF54-4D6A-9E60-5E1BAE7640F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5928639A-B8F3-4CA6-AD10-679DD9ED51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B89D9C70-8D2C-48DE-B43A-508EBD51890D}"/>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5" name="Espace réservé du pied de page 4">
            <a:extLst>
              <a:ext uri="{FF2B5EF4-FFF2-40B4-BE49-F238E27FC236}">
                <a16:creationId xmlns:a16="http://schemas.microsoft.com/office/drawing/2014/main" id="{77F99E25-88CC-4944-9D4D-3BE1BCA58365}"/>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2FD87D55-0A65-4701-BB2A-7FBB6C185295}"/>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361637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F73111-8B54-4D27-8E6C-FC25A6181CC6}"/>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51AE9C3A-AC0B-4008-AA05-9CA3C4B1448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52BADC3-CAE3-44B1-BBC4-DB5F8D40C3FD}"/>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5" name="Espace réservé du pied de page 4">
            <a:extLst>
              <a:ext uri="{FF2B5EF4-FFF2-40B4-BE49-F238E27FC236}">
                <a16:creationId xmlns:a16="http://schemas.microsoft.com/office/drawing/2014/main" id="{B00708E0-7654-4B7E-9732-540C601D8169}"/>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A5080B9C-BDCB-4F8A-9CA2-E84B13FF53D9}"/>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121696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B24ABEC-E866-47C6-8BE4-062A796AB8F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C181DFA2-E04E-436C-9034-3D801CD288F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7573708F-6BE6-4361-9EC8-060B22034087}"/>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5" name="Espace réservé du pied de page 4">
            <a:extLst>
              <a:ext uri="{FF2B5EF4-FFF2-40B4-BE49-F238E27FC236}">
                <a16:creationId xmlns:a16="http://schemas.microsoft.com/office/drawing/2014/main" id="{D44421C9-238F-4464-8B7C-83625300B219}"/>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64FE4249-B0E0-493C-AD50-1AC7985CA6B3}"/>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303742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6A82D3-5084-4191-858A-A6B50B19C008}"/>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8068BF0C-77FE-4235-9127-DE55F405F01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9D4D01D-B388-4263-BF27-84C200914F81}"/>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5" name="Espace réservé du pied de page 4">
            <a:extLst>
              <a:ext uri="{FF2B5EF4-FFF2-40B4-BE49-F238E27FC236}">
                <a16:creationId xmlns:a16="http://schemas.microsoft.com/office/drawing/2014/main" id="{D429B6B8-EFFC-4194-903C-07E1E5B60299}"/>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228E9A16-4ABE-4AFF-90CF-0145E01F141F}"/>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3738879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428C74-401E-4142-AA6F-AE6A7671A5F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3C4AB692-F2ED-4AA0-B215-5D47B6E1F9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6E5F093-A385-493B-8506-7F2EB12A200E}"/>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5" name="Espace réservé du pied de page 4">
            <a:extLst>
              <a:ext uri="{FF2B5EF4-FFF2-40B4-BE49-F238E27FC236}">
                <a16:creationId xmlns:a16="http://schemas.microsoft.com/office/drawing/2014/main" id="{62EDC69B-1B99-41B1-AC75-34B29F9E0F36}"/>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32650A1C-5EB8-4234-8A45-30F533AD6919}"/>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1898656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0C2526-9D8F-4732-AB7A-57981B3CAD20}"/>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EF8F9A87-74C4-4F19-A0CA-D62745223E6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FD90C709-447D-4E73-B992-31831968CB5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BB5B7239-A53B-4983-8CC7-EF89F7B50B57}"/>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6" name="Espace réservé du pied de page 5">
            <a:extLst>
              <a:ext uri="{FF2B5EF4-FFF2-40B4-BE49-F238E27FC236}">
                <a16:creationId xmlns:a16="http://schemas.microsoft.com/office/drawing/2014/main" id="{EE33E484-E390-4053-B60F-7A00EBB7223E}"/>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D1BE9D5A-61A3-4F27-BC62-EB8A6B4E6919}"/>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3522814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26E421-3DE1-4B6D-BED3-297B3A3EB024}"/>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EDC60CB9-A643-4DB8-8A27-89BB7EC3FC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90EE634-F4AC-42F3-B5CD-0E6C9A56631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092862EE-0D1E-4BD2-8949-81E81236C9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E32ACAC-D389-477E-8857-C1A6CA3F82A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21229F4F-8154-46A3-AA2A-5E0AD142CC7F}"/>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8" name="Espace réservé du pied de page 7">
            <a:extLst>
              <a:ext uri="{FF2B5EF4-FFF2-40B4-BE49-F238E27FC236}">
                <a16:creationId xmlns:a16="http://schemas.microsoft.com/office/drawing/2014/main" id="{B08E504B-5988-48AD-8F95-481A37DCE858}"/>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A1F76044-0058-4A4D-AEA3-41AFA842822A}"/>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1365937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AF7717-2014-4A2E-AE75-C1912F134793}"/>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65960482-49A9-4E4A-B1E7-0E9194366A9C}"/>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4" name="Espace réservé du pied de page 3">
            <a:extLst>
              <a:ext uri="{FF2B5EF4-FFF2-40B4-BE49-F238E27FC236}">
                <a16:creationId xmlns:a16="http://schemas.microsoft.com/office/drawing/2014/main" id="{CA42117C-F7CA-4EDF-A06E-B9B1905B8DA9}"/>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1D52FFEE-C369-4045-AC6C-A8661DF23BCD}"/>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277772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B633FCD-5779-4AA0-B8AB-8E8D2F202106}"/>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3" name="Espace réservé du pied de page 2">
            <a:extLst>
              <a:ext uri="{FF2B5EF4-FFF2-40B4-BE49-F238E27FC236}">
                <a16:creationId xmlns:a16="http://schemas.microsoft.com/office/drawing/2014/main" id="{25DADAE8-7600-4CE7-AD2C-50F944503E1D}"/>
              </a:ext>
            </a:extLst>
          </p:cNvPr>
          <p:cNvSpPr>
            <a:spLocks noGrp="1"/>
          </p:cNvSpPr>
          <p:nvPr>
            <p:ph type="ftr" sz="quarter" idx="11"/>
          </p:nvPr>
        </p:nvSpPr>
        <p:spPr/>
        <p:txBody>
          <a:bodyPr/>
          <a:lstStyle/>
          <a:p>
            <a:endParaRPr/>
          </a:p>
        </p:txBody>
      </p:sp>
      <p:sp>
        <p:nvSpPr>
          <p:cNvPr id="4" name="Espace réservé du numéro de diapositive 3">
            <a:extLst>
              <a:ext uri="{FF2B5EF4-FFF2-40B4-BE49-F238E27FC236}">
                <a16:creationId xmlns:a16="http://schemas.microsoft.com/office/drawing/2014/main" id="{FFC704A2-8431-4B4C-96BE-086136B7B10F}"/>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1591432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A83AFA-9B5B-460D-BBE5-8181B8AF474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62266CA5-2563-4315-8CB5-057D2C2870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BA4F1383-B857-43D3-B870-CE6591596F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6F9A4D4-2557-4728-A1B8-E977754A94EB}"/>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6" name="Espace réservé du pied de page 5">
            <a:extLst>
              <a:ext uri="{FF2B5EF4-FFF2-40B4-BE49-F238E27FC236}">
                <a16:creationId xmlns:a16="http://schemas.microsoft.com/office/drawing/2014/main" id="{1BABAC73-0591-4C97-81D6-9438866FDE31}"/>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D3A36581-864A-47CD-B64C-921FEC960C65}"/>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900817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718AA9-D048-40E7-979D-64094EC2694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62A5E4A8-C629-479A-9C79-5EE7CECCCD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9FF91A3B-1E53-4D54-9393-1941164074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225AC81-3F23-472D-B19A-34DC965FE03A}"/>
              </a:ext>
            </a:extLst>
          </p:cNvPr>
          <p:cNvSpPr>
            <a:spLocks noGrp="1"/>
          </p:cNvSpPr>
          <p:nvPr>
            <p:ph type="dt" sz="half" idx="10"/>
          </p:nvPr>
        </p:nvSpPr>
        <p:spPr/>
        <p:txBody>
          <a:bodyPr/>
          <a:lstStyle/>
          <a:p>
            <a:fld id="{6F78DA11-729A-43B4-B592-D703D1BCD76E}" type="datetimeFigureOut">
              <a:rPr lang="fr-BE" smtClean="0"/>
              <a:t>20-10-23</a:t>
            </a:fld>
            <a:endParaRPr lang="fr-BE"/>
          </a:p>
        </p:txBody>
      </p:sp>
      <p:sp>
        <p:nvSpPr>
          <p:cNvPr id="6" name="Espace réservé du pied de page 5">
            <a:extLst>
              <a:ext uri="{FF2B5EF4-FFF2-40B4-BE49-F238E27FC236}">
                <a16:creationId xmlns:a16="http://schemas.microsoft.com/office/drawing/2014/main" id="{6EFC806A-AD3D-4656-A55F-CA5F8931A372}"/>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E77FA519-5671-444E-AD75-434FBAD3C576}"/>
              </a:ext>
            </a:extLst>
          </p:cNvPr>
          <p:cNvSpPr>
            <a:spLocks noGrp="1"/>
          </p:cNvSpPr>
          <p:nvPr>
            <p:ph type="sldNum" sz="quarter" idx="12"/>
          </p:nvPr>
        </p:nvSpPr>
        <p:spPr/>
        <p:txBody>
          <a:bodyPr/>
          <a:lstStyle/>
          <a:p>
            <a:fld id="{57D86C10-DB16-47E9-9B15-EB2616A8CEB1}" type="slidenum">
              <a:rPr lang="fr-BE" smtClean="0"/>
              <a:t>‹N°›</a:t>
            </a:fld>
            <a:endParaRPr lang="fr-BE"/>
          </a:p>
        </p:txBody>
      </p:sp>
    </p:spTree>
    <p:extLst>
      <p:ext uri="{BB962C8B-B14F-4D97-AF65-F5344CB8AC3E}">
        <p14:creationId xmlns:p14="http://schemas.microsoft.com/office/powerpoint/2010/main" val="2545177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4ACF81A-C75D-4367-9ADA-37370E2BA121}"/>
              </a:ext>
            </a:extLst>
          </p:cNvPr>
          <p:cNvSpPr>
            <a:spLocks noGrp="1"/>
          </p:cNvSpPr>
          <p:nvPr>
            <p:ph type="title"/>
          </p:nvPr>
        </p:nvSpPr>
        <p:spPr>
          <a:xfrm>
            <a:off x="838200" y="365125"/>
            <a:ext cx="10515600" cy="1325563"/>
          </a:xfrm>
          <a:prstGeom prst="rect">
            <a:avLst/>
          </a:prstGeom>
        </p:spPr>
        <p:txBody>
          <a:bodyPr vert="horz" lIns="91440" tIns="45720" rIns="91440" bIns="45720" anchor="ctr">
            <a:normAutofit/>
          </a:bodyPr>
          <a:lstStyle/>
          <a:p>
            <a:r>
              <a:t>Modifier le style du titre</a:t>
            </a:r>
          </a:p>
        </p:txBody>
      </p:sp>
      <p:sp>
        <p:nvSpPr>
          <p:cNvPr id="3" name="Espace réservé du texte 2">
            <a:extLst>
              <a:ext uri="{FF2B5EF4-FFF2-40B4-BE49-F238E27FC236}">
                <a16:creationId xmlns:a16="http://schemas.microsoft.com/office/drawing/2014/main" id="{7F9156DD-0E37-44E9-85CB-6B04B2588771}"/>
              </a:ext>
            </a:extLst>
          </p:cNvPr>
          <p:cNvSpPr>
            <a:spLocks noGrp="1"/>
          </p:cNvSpPr>
          <p:nvPr>
            <p:ph type="body" idx="1"/>
          </p:nvPr>
        </p:nvSpPr>
        <p:spPr>
          <a:xfrm>
            <a:off x="838200" y="1825625"/>
            <a:ext cx="10515600" cy="4351338"/>
          </a:xfrm>
          <a:prstGeom prst="rect">
            <a:avLst/>
          </a:prstGeom>
        </p:spPr>
        <p:txBody>
          <a:bodyPr vert="horz" lIns="91440" tIns="45720" rIns="91440" bIns="45720">
            <a:normAutofit/>
          </a:bodyPr>
          <a:lstStyle/>
          <a:p>
            <a:pPr lvl="0"/>
            <a:r>
              <a:t>Cliquez pour modifier les styles du texte du masque</a:t>
            </a:r>
          </a:p>
          <a:p>
            <a:pPr lvl="1"/>
            <a:r>
              <a:t>Deuxième niveau</a:t>
            </a:r>
          </a:p>
          <a:p>
            <a:pPr lvl="2"/>
            <a:r>
              <a:t>Troisième niveau</a:t>
            </a:r>
          </a:p>
          <a:p>
            <a:pPr lvl="3"/>
            <a:r>
              <a:t>Niveau Quatrième</a:t>
            </a:r>
          </a:p>
          <a:p>
            <a:pPr lvl="4"/>
            <a:r>
              <a:t>Cinquième niveau</a:t>
            </a:r>
          </a:p>
        </p:txBody>
      </p:sp>
      <p:sp>
        <p:nvSpPr>
          <p:cNvPr id="4" name="Espace réservé de la date 3">
            <a:extLst>
              <a:ext uri="{FF2B5EF4-FFF2-40B4-BE49-F238E27FC236}">
                <a16:creationId xmlns:a16="http://schemas.microsoft.com/office/drawing/2014/main" id="{DFDE29BA-44C4-4580-9CA8-99D0DA0162AF}"/>
              </a:ext>
            </a:extLst>
          </p:cNvPr>
          <p:cNvSpPr>
            <a:spLocks noGrp="1"/>
          </p:cNvSpPr>
          <p:nvPr>
            <p:ph type="dt" sz="half" idx="2"/>
          </p:nvPr>
        </p:nvSpPr>
        <p:spPr>
          <a:xfrm>
            <a:off x="838200" y="6356350"/>
            <a:ext cx="2743200" cy="365125"/>
          </a:xfrm>
          <a:prstGeom prst="rect">
            <a:avLst/>
          </a:prstGeom>
        </p:spPr>
        <p:txBody>
          <a:bodyPr vert="horz" lIns="91440" tIns="45720" rIns="91440" bIns="45720" anchor="ctr"/>
          <a:lstStyle>
            <a:lvl1pPr algn="l">
              <a:defRPr sz="1200">
                <a:solidFill>
                  <a:schemeClr val="tx1">
                    <a:tint val="75000"/>
                  </a:schemeClr>
                </a:solidFill>
              </a:defRPr>
            </a:lvl1pPr>
          </a:lstStyle>
          <a:p>
            <a:fld id="{6F78DA11-729A-43B4-B592-D703D1BCD76E}" type="datetimeFigureOut">
              <a:rPr lang="fr-BE" smtClean="0"/>
              <a:t>20-10-23</a:t>
            </a:fld>
            <a:endParaRPr lang="fr-BE"/>
          </a:p>
        </p:txBody>
      </p:sp>
      <p:sp>
        <p:nvSpPr>
          <p:cNvPr id="5" name="Espace réservé du pied de page 4">
            <a:extLst>
              <a:ext uri="{FF2B5EF4-FFF2-40B4-BE49-F238E27FC236}">
                <a16:creationId xmlns:a16="http://schemas.microsoft.com/office/drawing/2014/main" id="{CD042E59-80DA-425C-A70A-33AA4A61C9A4}"/>
              </a:ext>
            </a:extLst>
          </p:cNvPr>
          <p:cNvSpPr>
            <a:spLocks noGrp="1"/>
          </p:cNvSpPr>
          <p:nvPr>
            <p:ph type="ftr" sz="quarter" idx="3"/>
          </p:nvPr>
        </p:nvSpPr>
        <p:spPr>
          <a:xfrm>
            <a:off x="4038600" y="6356350"/>
            <a:ext cx="4114800" cy="365125"/>
          </a:xfrm>
          <a:prstGeom prst="rect">
            <a:avLst/>
          </a:prstGeom>
        </p:spPr>
        <p:txBody>
          <a:bodyPr vert="horz" lIns="91440" tIns="45720" rIns="91440" bIns="45720" anchor="ctr"/>
          <a:lstStyle>
            <a:lvl1pPr algn="ctr">
              <a:defRPr sz="1200">
                <a:solidFill>
                  <a:schemeClr val="tx1">
                    <a:tint val="75000"/>
                  </a:schemeClr>
                </a:solidFill>
              </a:defRPr>
            </a:lvl1pPr>
          </a:lstStyle>
          <a:p>
            <a:endParaRPr/>
          </a:p>
        </p:txBody>
      </p:sp>
      <p:sp>
        <p:nvSpPr>
          <p:cNvPr id="6" name="Espace réservé du numéro de diapositive 5">
            <a:extLst>
              <a:ext uri="{FF2B5EF4-FFF2-40B4-BE49-F238E27FC236}">
                <a16:creationId xmlns:a16="http://schemas.microsoft.com/office/drawing/2014/main" id="{A131EA3B-66FE-4E79-8FED-69E120F9E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anchor="ctr"/>
          <a:lstStyle>
            <a:lvl1pPr algn="r">
              <a:defRPr sz="1200">
                <a:solidFill>
                  <a:schemeClr val="tx1">
                    <a:tint val="75000"/>
                  </a:schemeClr>
                </a:solidFill>
              </a:defRPr>
            </a:lvl1pPr>
          </a:lstStyle>
          <a:p>
            <a:fld id="{57D86C10-DB16-47E9-9B15-EB2616A8CEB1}" type="slidenum">
              <a:rPr lang="fr-BE" smtClean="0"/>
              <a:t>‹N°›</a:t>
            </a:fld>
            <a:endParaRPr lang="fr-BE"/>
          </a:p>
        </p:txBody>
      </p:sp>
    </p:spTree>
    <p:extLst>
      <p:ext uri="{BB962C8B-B14F-4D97-AF65-F5344CB8AC3E}">
        <p14:creationId xmlns:p14="http://schemas.microsoft.com/office/powerpoint/2010/main" val="1254423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jocelyn.pierre@finances.gouv.f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DCCEBB-8A26-B55E-2190-C6C25C2A702D}"/>
              </a:ext>
            </a:extLst>
          </p:cNvPr>
          <p:cNvSpPr>
            <a:spLocks noGrp="1"/>
          </p:cNvSpPr>
          <p:nvPr>
            <p:ph type="ctrTitle"/>
          </p:nvPr>
        </p:nvSpPr>
        <p:spPr/>
        <p:txBody>
          <a:bodyPr>
            <a:noAutofit/>
          </a:bodyPr>
          <a:lstStyle/>
          <a:p>
            <a:r>
              <a:rPr lang="fr-FR" sz="4400" dirty="0"/>
              <a:t>Quelques propositions visant à l’amélioration de la sécurité juridique fiscale pour les investisseurs </a:t>
            </a:r>
            <a:endParaRPr lang="fr-BE" sz="4400" dirty="0"/>
          </a:p>
        </p:txBody>
      </p:sp>
      <p:sp>
        <p:nvSpPr>
          <p:cNvPr id="3" name="Sous-titre 2">
            <a:extLst>
              <a:ext uri="{FF2B5EF4-FFF2-40B4-BE49-F238E27FC236}">
                <a16:creationId xmlns:a16="http://schemas.microsoft.com/office/drawing/2014/main" id="{27FDDA51-0D18-605F-EF7D-1D8848502742}"/>
              </a:ext>
            </a:extLst>
          </p:cNvPr>
          <p:cNvSpPr>
            <a:spLocks noGrp="1"/>
          </p:cNvSpPr>
          <p:nvPr>
            <p:ph type="subTitle" idx="1"/>
          </p:nvPr>
        </p:nvSpPr>
        <p:spPr/>
        <p:txBody>
          <a:bodyPr>
            <a:normAutofit lnSpcReduction="10000"/>
          </a:bodyPr>
          <a:lstStyle/>
          <a:p>
            <a:r>
              <a:rPr lang="fr-BE" dirty="0"/>
              <a:t>Colloque sur « Fiscalité et Investissement en Grèce »</a:t>
            </a:r>
          </a:p>
          <a:p>
            <a:r>
              <a:rPr lang="fr-BE" dirty="0"/>
              <a:t>Chambre de Commerce et d’industrie franco-grecque</a:t>
            </a:r>
          </a:p>
          <a:p>
            <a:r>
              <a:rPr lang="fr-BE" dirty="0"/>
              <a:t>24 octobre 2023</a:t>
            </a:r>
          </a:p>
          <a:p>
            <a:r>
              <a:rPr lang="fr-BE" dirty="0"/>
              <a:t>Jocelyn Pierre, administratrice d’Etat, ministère français des Finances</a:t>
            </a:r>
          </a:p>
        </p:txBody>
      </p:sp>
    </p:spTree>
    <p:extLst>
      <p:ext uri="{BB962C8B-B14F-4D97-AF65-F5344CB8AC3E}">
        <p14:creationId xmlns:p14="http://schemas.microsoft.com/office/powerpoint/2010/main" val="110567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DCCEBB-8A26-B55E-2190-C6C25C2A702D}"/>
              </a:ext>
            </a:extLst>
          </p:cNvPr>
          <p:cNvSpPr>
            <a:spLocks noGrp="1"/>
          </p:cNvSpPr>
          <p:nvPr>
            <p:ph type="ctrTitle"/>
          </p:nvPr>
        </p:nvSpPr>
        <p:spPr/>
        <p:txBody>
          <a:bodyPr>
            <a:noAutofit/>
          </a:bodyPr>
          <a:lstStyle/>
          <a:p>
            <a:r>
              <a:rPr lang="fr-FR" sz="4400" dirty="0"/>
              <a:t>Quelques propositions visant à l’amélioration de la sécurité juridique fiscale pour les investisseurs </a:t>
            </a:r>
            <a:endParaRPr lang="fr-BE" sz="4400" dirty="0"/>
          </a:p>
        </p:txBody>
      </p:sp>
      <p:sp>
        <p:nvSpPr>
          <p:cNvPr id="3" name="Sous-titre 2">
            <a:extLst>
              <a:ext uri="{FF2B5EF4-FFF2-40B4-BE49-F238E27FC236}">
                <a16:creationId xmlns:a16="http://schemas.microsoft.com/office/drawing/2014/main" id="{27FDDA51-0D18-605F-EF7D-1D8848502742}"/>
              </a:ext>
            </a:extLst>
          </p:cNvPr>
          <p:cNvSpPr>
            <a:spLocks noGrp="1"/>
          </p:cNvSpPr>
          <p:nvPr>
            <p:ph type="subTitle" idx="1"/>
          </p:nvPr>
        </p:nvSpPr>
        <p:spPr>
          <a:xfrm>
            <a:off x="1524000" y="3602038"/>
            <a:ext cx="9144000" cy="2289476"/>
          </a:xfrm>
        </p:spPr>
        <p:txBody>
          <a:bodyPr>
            <a:normAutofit fontScale="47500" lnSpcReduction="20000"/>
          </a:bodyPr>
          <a:lstStyle/>
          <a:p>
            <a:r>
              <a:rPr lang="fr-BE" dirty="0">
                <a:hlinkClick r:id="rId2"/>
              </a:rPr>
              <a:t>jocelyn.pierre@finances.gouv.fr</a:t>
            </a:r>
            <a:endParaRPr lang="fr-BE" dirty="0"/>
          </a:p>
          <a:p>
            <a:pPr algn="just"/>
            <a:endParaRPr lang="fr-FR" sz="2900" dirty="0">
              <a:effectLst/>
              <a:ea typeface="Calibri" panose="020F0502020204030204" pitchFamily="34" charset="0"/>
              <a:cs typeface="Times New Roman" panose="02020603050405020304" pitchFamily="18" charset="0"/>
            </a:endParaRPr>
          </a:p>
          <a:p>
            <a:pPr algn="just"/>
            <a:r>
              <a:rPr lang="fr-FR" sz="2900" dirty="0">
                <a:effectLst/>
                <a:ea typeface="Calibri" panose="020F0502020204030204" pitchFamily="34" charset="0"/>
                <a:cs typeface="Times New Roman" panose="02020603050405020304" pitchFamily="18" charset="0"/>
              </a:rPr>
              <a:t>Ces recommandations sont issues d’une mission réalisée de </a:t>
            </a:r>
            <a:r>
              <a:rPr lang="fr-BE" sz="2900" dirty="0"/>
              <a:t>mai à juillet 2020 dans le cadre de la coopération bilatérale franco-grecque. Cette mission fut une </a:t>
            </a:r>
            <a:r>
              <a:rPr lang="fr-FR" sz="2900" dirty="0">
                <a:ea typeface="Calibri" panose="020F0502020204030204" pitchFamily="34" charset="0"/>
                <a:cs typeface="Times New Roman" panose="02020603050405020304" pitchFamily="18" charset="0"/>
              </a:rPr>
              <a:t>contribution à la mise en œuvre de la déclaration d’intention signée conjointement en janvier 2020 à Paris à l’occasion du Forum d’investissements franco-hellénique par les ministres des Finances et du Développement et des Investissements de la République hellénique et le Ministre de l’Economie et des Finances de la République française. La mission fut  réalisée avec l’appui des différents services du Ministère des Finances français (SG, IGF, Trésor, DGFiP) et l’appui de l’Ambassade et de la CCI. Des recommandations nourries </a:t>
            </a:r>
            <a:r>
              <a:rPr lang="fr-FR" sz="2900" dirty="0"/>
              <a:t>l’analyse de la littérature concernant les dispositifs d’attractivité </a:t>
            </a:r>
            <a:r>
              <a:rPr lang="fr-FR" sz="2900" dirty="0">
                <a:ea typeface="Calibri" panose="020F0502020204030204" pitchFamily="34" charset="0"/>
                <a:cs typeface="Times New Roman" panose="02020603050405020304" pitchFamily="18" charset="0"/>
              </a:rPr>
              <a:t>fiscale des différents pays, des contributions des attachés fiscaux français en poste à l’étranger, et de nombreux </a:t>
            </a:r>
            <a:r>
              <a:rPr lang="fr-FR" sz="2900" dirty="0"/>
              <a:t>entretiens avec les </a:t>
            </a:r>
            <a:r>
              <a:rPr lang="fr-FR" sz="2900" dirty="0">
                <a:ea typeface="Calibri" panose="020F0502020204030204" pitchFamily="34" charset="0"/>
                <a:cs typeface="Times New Roman" panose="02020603050405020304" pitchFamily="18" charset="0"/>
              </a:rPr>
              <a:t>conseillers fiscaux/juridiques des </a:t>
            </a:r>
            <a:r>
              <a:rPr lang="fr-FR" sz="2900" dirty="0"/>
              <a:t>entreprises françaises implantées en Grèce; </a:t>
            </a:r>
            <a:r>
              <a:rPr lang="fr-FR" sz="2900" dirty="0">
                <a:ea typeface="Calibri" panose="020F0502020204030204" pitchFamily="34" charset="0"/>
                <a:cs typeface="Times New Roman" panose="02020603050405020304" pitchFamily="18" charset="0"/>
              </a:rPr>
              <a:t>les représentants des ministères et des organismes gouvernementaux impliqués dans les procédures fiscales (incitations, contrôles, etc.); d</a:t>
            </a:r>
            <a:r>
              <a:rPr lang="fr-FR" sz="2900" dirty="0">
                <a:effectLst/>
                <a:ea typeface="Calibri" panose="020F0502020204030204" pitchFamily="34" charset="0"/>
                <a:cs typeface="Times New Roman" panose="02020603050405020304" pitchFamily="18" charset="0"/>
              </a:rPr>
              <a:t>es universitaires et des représentants de </a:t>
            </a:r>
            <a:r>
              <a:rPr lang="fr-FR" sz="2900" dirty="0" err="1">
                <a:effectLst/>
                <a:ea typeface="Calibri" panose="020F0502020204030204" pitchFamily="34" charset="0"/>
                <a:cs typeface="Times New Roman" panose="02020603050405020304" pitchFamily="18" charset="0"/>
              </a:rPr>
              <a:t>think</a:t>
            </a:r>
            <a:r>
              <a:rPr lang="fr-FR" sz="2900" dirty="0">
                <a:effectLst/>
                <a:ea typeface="Calibri" panose="020F0502020204030204" pitchFamily="34" charset="0"/>
                <a:cs typeface="Times New Roman" panose="02020603050405020304" pitchFamily="18" charset="0"/>
              </a:rPr>
              <a:t> tanks </a:t>
            </a:r>
            <a:r>
              <a:rPr lang="fr-FR" sz="2900" dirty="0">
                <a:ea typeface="Calibri" panose="020F0502020204030204" pitchFamily="34" charset="0"/>
                <a:cs typeface="Times New Roman" panose="02020603050405020304" pitchFamily="18" charset="0"/>
              </a:rPr>
              <a:t>et de syndicats patronaux. </a:t>
            </a:r>
            <a:endParaRPr lang="fr-FR" sz="2900" dirty="0">
              <a:effectLst/>
              <a:ea typeface="Calibri" panose="020F050202020403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502331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3C67514-371E-84F7-F6E1-77D65C75040B}"/>
              </a:ext>
            </a:extLst>
          </p:cNvPr>
          <p:cNvSpPr txBox="1"/>
          <p:nvPr/>
        </p:nvSpPr>
        <p:spPr>
          <a:xfrm>
            <a:off x="613457" y="761051"/>
            <a:ext cx="10706583" cy="5386090"/>
          </a:xfrm>
          <a:prstGeom prst="rect">
            <a:avLst/>
          </a:prstGeom>
          <a:noFill/>
        </p:spPr>
        <p:txBody>
          <a:bodyPr wrap="square">
            <a:spAutoFit/>
          </a:bodyPr>
          <a:lstStyle/>
          <a:p>
            <a:r>
              <a:rPr lang="fr-BE" sz="2000" b="1" dirty="0">
                <a:effectLst/>
                <a:latin typeface="Calibri" panose="020F0502020204030204" pitchFamily="34" charset="0"/>
                <a:ea typeface="Calibri" panose="020F0502020204030204" pitchFamily="34" charset="0"/>
                <a:cs typeface="Times New Roman" panose="02020603050405020304" pitchFamily="18" charset="0"/>
              </a:rPr>
              <a:t>Les constats</a:t>
            </a:r>
          </a:p>
          <a:p>
            <a:endParaRPr lang="fr-BE" dirty="0">
              <a:latin typeface="Calibri" panose="020F0502020204030204" pitchFamily="34" charset="0"/>
              <a:ea typeface="Calibri" panose="020F0502020204030204" pitchFamily="34" charset="0"/>
              <a:cs typeface="Times New Roman" panose="02020603050405020304" pitchFamily="18" charset="0"/>
            </a:endParaRPr>
          </a:p>
          <a:p>
            <a:r>
              <a:rPr lang="fr-BE" sz="1800" dirty="0">
                <a:effectLst/>
                <a:latin typeface="Calibri" panose="020F0502020204030204" pitchFamily="34" charset="0"/>
                <a:ea typeface="Calibri" panose="020F0502020204030204" pitchFamily="34" charset="0"/>
                <a:cs typeface="Times New Roman" panose="02020603050405020304" pitchFamily="18" charset="0"/>
              </a:rPr>
              <a:t>Les incitations fiscales ne sont pas l’élément primordial pour attirer les investisseurs (malgré leur forte incidence budgétaire). Un climat de confiance et un </a:t>
            </a:r>
            <a:r>
              <a:rPr lang="fr-BE" sz="1800" u="sng" dirty="0">
                <a:effectLst/>
                <a:latin typeface="Calibri" panose="020F0502020204030204" pitchFamily="34" charset="0"/>
                <a:ea typeface="Calibri" panose="020F0502020204030204" pitchFamily="34" charset="0"/>
                <a:cs typeface="Times New Roman" panose="02020603050405020304" pitchFamily="18" charset="0"/>
              </a:rPr>
              <a:t>sentiment de sécurité </a:t>
            </a:r>
            <a:r>
              <a:rPr lang="fr-BE" sz="1800" dirty="0">
                <a:effectLst/>
                <a:latin typeface="Calibri" panose="020F0502020204030204" pitchFamily="34" charset="0"/>
                <a:ea typeface="Calibri" panose="020F0502020204030204" pitchFamily="34" charset="0"/>
                <a:cs typeface="Times New Roman" panose="02020603050405020304" pitchFamily="18" charset="0"/>
              </a:rPr>
              <a:t>sont essentiels. </a:t>
            </a:r>
          </a:p>
          <a:p>
            <a:endParaRPr lang="fr-BE" dirty="0">
              <a:latin typeface="Calibri" panose="020F0502020204030204" pitchFamily="34" charset="0"/>
              <a:ea typeface="Calibri" panose="020F0502020204030204" pitchFamily="34" charset="0"/>
              <a:cs typeface="Times New Roman" panose="02020603050405020304" pitchFamily="18" charset="0"/>
            </a:endParaRPr>
          </a:p>
          <a:p>
            <a:r>
              <a:rPr lang="fr-BE" sz="1800" dirty="0">
                <a:effectLst/>
                <a:latin typeface="Calibri" panose="020F0502020204030204" pitchFamily="34" charset="0"/>
                <a:ea typeface="Calibri" panose="020F0502020204030204" pitchFamily="34" charset="0"/>
                <a:cs typeface="Times New Roman" panose="02020603050405020304" pitchFamily="18" charset="0"/>
              </a:rPr>
              <a:t>Les principaux freins évoqués par les entrepreneurs et/ou potentiels investisseurs sont </a:t>
            </a:r>
            <a:r>
              <a:rPr lang="fr-BE" dirty="0">
                <a:latin typeface="Calibri" panose="020F0502020204030204" pitchFamily="34" charset="0"/>
                <a:ea typeface="Calibri" panose="020F0502020204030204" pitchFamily="34" charset="0"/>
                <a:cs typeface="Times New Roman" panose="02020603050405020304" pitchFamily="18" charset="0"/>
              </a:rPr>
              <a:t>relatifs à</a:t>
            </a:r>
            <a:r>
              <a:rPr lang="fr-BE" sz="1800" dirty="0">
                <a:effectLst/>
                <a:latin typeface="Calibri" panose="020F0502020204030204" pitchFamily="34" charset="0"/>
                <a:ea typeface="Calibri" panose="020F0502020204030204" pitchFamily="34" charset="0"/>
                <a:cs typeface="Times New Roman" panose="02020603050405020304" pitchFamily="18" charset="0"/>
              </a:rPr>
              <a:t> l’accès à la règle de droit, le fonctionnement de la justice, et l’imprévisibilité des contrôles fiscaux. </a:t>
            </a:r>
          </a:p>
          <a:p>
            <a:endParaRPr lang="fr-BE" dirty="0">
              <a:latin typeface="Calibri" panose="020F0502020204030204" pitchFamily="34" charset="0"/>
              <a:ea typeface="Calibri" panose="020F0502020204030204" pitchFamily="34" charset="0"/>
              <a:cs typeface="Times New Roman" panose="02020603050405020304" pitchFamily="18" charset="0"/>
            </a:endParaRPr>
          </a:p>
          <a:p>
            <a:r>
              <a:rPr lang="fr-BE" sz="1800" b="1" dirty="0">
                <a:effectLst/>
                <a:latin typeface="Calibri" panose="020F0502020204030204" pitchFamily="34" charset="0"/>
                <a:ea typeface="Calibri" panose="020F0502020204030204" pitchFamily="34" charset="0"/>
                <a:cs typeface="Times New Roman" panose="02020603050405020304" pitchFamily="18" charset="0"/>
              </a:rPr>
              <a:t>Les priorités</a:t>
            </a:r>
          </a:p>
          <a:p>
            <a:endParaRPr lang="fr-BE" dirty="0">
              <a:latin typeface="Calibri" panose="020F0502020204030204" pitchFamily="34" charset="0"/>
              <a:ea typeface="Calibri" panose="020F0502020204030204" pitchFamily="34" charset="0"/>
              <a:cs typeface="Times New Roman" panose="02020603050405020304" pitchFamily="18" charset="0"/>
            </a:endParaRPr>
          </a:p>
          <a:p>
            <a:r>
              <a:rPr lang="fr-FR" dirty="0"/>
              <a:t>L’élaboration d’un </a:t>
            </a:r>
            <a:r>
              <a:rPr lang="fr-FR" u="sng" dirty="0"/>
              <a:t>cadre juridique fiscal complet, actualisé et cohérent en matière d’investissement </a:t>
            </a:r>
            <a:r>
              <a:rPr lang="fr-FR" dirty="0"/>
              <a:t>garantissant que toutes les dispositions fiscales sont incluses dans la réglementation fiscale est en cours. </a:t>
            </a:r>
          </a:p>
          <a:p>
            <a:endParaRPr lang="fr-FR" dirty="0"/>
          </a:p>
          <a:p>
            <a:r>
              <a:rPr lang="fr-FR" dirty="0"/>
              <a:t>La Grèce dispose déjà de la possibilité d’octroyer des autorisations préalables de prix de transfert mais ne dispose pas encore d’une </a:t>
            </a:r>
            <a:r>
              <a:rPr lang="fr-FR" u="sng" dirty="0"/>
              <a:t>procédure de rescrit fiscal </a:t>
            </a:r>
            <a:r>
              <a:rPr lang="fr-FR" dirty="0"/>
              <a:t>pour les autres sujets. </a:t>
            </a:r>
          </a:p>
          <a:p>
            <a:endParaRPr lang="fr-FR" dirty="0"/>
          </a:p>
          <a:p>
            <a:r>
              <a:rPr lang="fr-FR" dirty="0"/>
              <a:t>Les potentiels investisseurs ne disposent pas d’un </a:t>
            </a:r>
            <a:r>
              <a:rPr lang="fr-FR" u="sng" dirty="0"/>
              <a:t>interlocuteur fiscal dédié </a:t>
            </a:r>
            <a:r>
              <a:rPr lang="fr-FR" dirty="0"/>
              <a:t>avant, pendant et après l’investissement.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2466408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0012" y="333466"/>
            <a:ext cx="11269363" cy="5201424"/>
          </a:xfrm>
          <a:prstGeom prst="rect">
            <a:avLst/>
          </a:prstGeom>
        </p:spPr>
        <p:txBody>
          <a:bodyPr wrap="square">
            <a:spAutoFit/>
          </a:bodyPr>
          <a:lstStyle/>
          <a:p>
            <a:pPr algn="ctr"/>
            <a:r>
              <a:rPr sz="2400" b="1" dirty="0"/>
              <a:t>La proposition</a:t>
            </a:r>
            <a:r>
              <a:rPr lang="fr-BE" sz="2400" b="1" dirty="0"/>
              <a:t> : </a:t>
            </a:r>
            <a:r>
              <a:rPr lang="fr-FR" sz="2400" dirty="0"/>
              <a:t>une combinaison </a:t>
            </a:r>
          </a:p>
          <a:p>
            <a:pPr algn="ctr"/>
            <a:r>
              <a:rPr lang="fr-FR" sz="2400" dirty="0"/>
              <a:t>Accès au droit / Interlocuteur dédié / Rescrit </a:t>
            </a:r>
          </a:p>
          <a:p>
            <a:pPr>
              <a:defRPr sz="2000"/>
            </a:pPr>
            <a:endParaRPr sz="2400" b="1" dirty="0"/>
          </a:p>
          <a:p>
            <a:endParaRPr sz="2000" dirty="0"/>
          </a:p>
          <a:p>
            <a:pPr>
              <a:defRPr sz="2000"/>
            </a:pPr>
            <a:r>
              <a:rPr lang="fr-BE" dirty="0"/>
              <a:t>Pourquoi? </a:t>
            </a:r>
            <a:r>
              <a:rPr dirty="0" err="1"/>
              <a:t>Fournir</a:t>
            </a:r>
            <a:r>
              <a:rPr dirty="0"/>
              <a:t> à </a:t>
            </a:r>
            <a:r>
              <a:rPr dirty="0" err="1"/>
              <a:t>l’avance</a:t>
            </a:r>
            <a:r>
              <a:rPr dirty="0"/>
              <a:t> </a:t>
            </a:r>
            <a:r>
              <a:rPr lang="fr-BE" dirty="0"/>
              <a:t>à un potentiel investisseur de la visibilité sur le traitement fiscal qui sera apporté à son investissement</a:t>
            </a:r>
          </a:p>
          <a:p>
            <a:pPr>
              <a:defRPr sz="2000"/>
            </a:pPr>
            <a:endParaRPr lang="fr-BE" dirty="0"/>
          </a:p>
          <a:p>
            <a:r>
              <a:rPr lang="fr-BE" sz="2000" dirty="0"/>
              <a:t>Comment? Permettre à l’</a:t>
            </a:r>
            <a:r>
              <a:rPr lang="fr-FR" sz="2000" dirty="0"/>
              <a:t>investisseur potentiel d’une part de s’adresser à un interlocuteur dédié au sein de l’administration fiscale et d’autre part de lui demander un rescrit</a:t>
            </a:r>
          </a:p>
          <a:p>
            <a:endParaRPr lang="fr-FR" sz="2000" dirty="0"/>
          </a:p>
          <a:p>
            <a:r>
              <a:rPr lang="fr-FR" sz="2000" dirty="0"/>
              <a:t>Quoi? Un rescrit, </a:t>
            </a:r>
            <a:r>
              <a:rPr lang="fr-FR" sz="2000" dirty="0" err="1"/>
              <a:t>advanced</a:t>
            </a:r>
            <a:r>
              <a:rPr lang="fr-FR" sz="2000" dirty="0"/>
              <a:t> </a:t>
            </a:r>
            <a:r>
              <a:rPr lang="fr-FR" sz="2000" dirty="0" err="1"/>
              <a:t>tax</a:t>
            </a:r>
            <a:r>
              <a:rPr lang="fr-FR" sz="2000" dirty="0"/>
              <a:t> </a:t>
            </a:r>
            <a:r>
              <a:rPr lang="fr-FR" sz="2000" dirty="0" err="1"/>
              <a:t>ruling</a:t>
            </a:r>
            <a:r>
              <a:rPr lang="fr-FR" sz="2000" dirty="0"/>
              <a:t>/ATR en anglais, est un </a:t>
            </a:r>
            <a:r>
              <a:rPr lang="fr-BE" sz="2000" dirty="0"/>
              <a:t>instrument juridique </a:t>
            </a:r>
            <a:r>
              <a:rPr lang="fr-FR" sz="2000" dirty="0"/>
              <a:t>qui énonce une interprétation contraignante, claire et cohérente du droit sur un point spécifique de l’investissement envisagé</a:t>
            </a:r>
            <a:endParaRPr lang="fr-BE" sz="2000" dirty="0"/>
          </a:p>
          <a:p>
            <a:endParaRPr lang="fr-BE" sz="2000" dirty="0"/>
          </a:p>
          <a:p>
            <a:r>
              <a:rPr lang="fr-BE" sz="2000" dirty="0"/>
              <a:t>Qui ? Un interlocuteur dédié, compétent, mandaté comme cheville ouvrière entre l’investisseur, l’administration fiscale et les organismes « investissement »</a:t>
            </a:r>
          </a:p>
        </p:txBody>
      </p:sp>
    </p:spTree>
    <p:extLst>
      <p:ext uri="{BB962C8B-B14F-4D97-AF65-F5344CB8AC3E}">
        <p14:creationId xmlns:p14="http://schemas.microsoft.com/office/powerpoint/2010/main" val="2860425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a:extLst>
              <a:ext uri="{FF2B5EF4-FFF2-40B4-BE49-F238E27FC236}">
                <a16:creationId xmlns:a16="http://schemas.microsoft.com/office/drawing/2014/main" id="{A2A05027-0370-4729-B465-1F4E898D08E3}"/>
              </a:ext>
            </a:extLst>
          </p:cNvPr>
          <p:cNvSpPr/>
          <p:nvPr/>
        </p:nvSpPr>
        <p:spPr>
          <a:xfrm>
            <a:off x="358614" y="325160"/>
            <a:ext cx="11296496" cy="79498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BE" dirty="0"/>
              <a:t>Accès au </a:t>
            </a:r>
            <a:r>
              <a:rPr dirty="0"/>
              <a:t>droit</a:t>
            </a:r>
          </a:p>
        </p:txBody>
      </p:sp>
      <p:sp>
        <p:nvSpPr>
          <p:cNvPr id="6" name="Flèche : droite 5" descr="Investisseur ">
            <a:extLst>
              <a:ext uri="{FF2B5EF4-FFF2-40B4-BE49-F238E27FC236}">
                <a16:creationId xmlns:a16="http://schemas.microsoft.com/office/drawing/2014/main" id="{4E5F2607-CF7B-4EB2-82E9-8775817B4F3A}"/>
              </a:ext>
            </a:extLst>
          </p:cNvPr>
          <p:cNvSpPr/>
          <p:nvPr/>
        </p:nvSpPr>
        <p:spPr>
          <a:xfrm>
            <a:off x="358613" y="3781964"/>
            <a:ext cx="1514436" cy="737774"/>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sz="1600"/>
            </a:pPr>
            <a:r>
              <a:t>Investisseur</a:t>
            </a:r>
          </a:p>
        </p:txBody>
      </p:sp>
      <p:sp>
        <p:nvSpPr>
          <p:cNvPr id="7" name="Rectangle 6">
            <a:extLst>
              <a:ext uri="{FF2B5EF4-FFF2-40B4-BE49-F238E27FC236}">
                <a16:creationId xmlns:a16="http://schemas.microsoft.com/office/drawing/2014/main" id="{F8BA9A2B-0423-4508-B793-C9454D139F38}"/>
              </a:ext>
            </a:extLst>
          </p:cNvPr>
          <p:cNvSpPr/>
          <p:nvPr/>
        </p:nvSpPr>
        <p:spPr>
          <a:xfrm>
            <a:off x="2990400" y="3781097"/>
            <a:ext cx="185487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BE" dirty="0"/>
              <a:t>Interlocuteur</a:t>
            </a:r>
            <a:r>
              <a:rPr dirty="0"/>
              <a:t> </a:t>
            </a:r>
            <a:r>
              <a:rPr lang="fr-BE" dirty="0"/>
              <a:t>fiscal</a:t>
            </a:r>
            <a:endParaRPr dirty="0"/>
          </a:p>
        </p:txBody>
      </p:sp>
      <p:sp>
        <p:nvSpPr>
          <p:cNvPr id="8" name="Rectangle 7">
            <a:extLst>
              <a:ext uri="{FF2B5EF4-FFF2-40B4-BE49-F238E27FC236}">
                <a16:creationId xmlns:a16="http://schemas.microsoft.com/office/drawing/2014/main" id="{F39BBDD9-E7CA-47EB-929B-AB4E07D147A6}"/>
              </a:ext>
            </a:extLst>
          </p:cNvPr>
          <p:cNvSpPr/>
          <p:nvPr/>
        </p:nvSpPr>
        <p:spPr>
          <a:xfrm>
            <a:off x="10202828" y="2712116"/>
            <a:ext cx="1607220" cy="914400"/>
          </a:xfrm>
          <a:prstGeom prst="rect">
            <a:avLst/>
          </a:prstGeom>
          <a:gradFill>
            <a:gsLst>
              <a:gs pos="0">
                <a:srgbClr val="7030A0"/>
              </a:gs>
              <a:gs pos="39000">
                <a:schemeClr val="accent1">
                  <a:lumMod val="45000"/>
                  <a:lumOff val="55000"/>
                </a:schemeClr>
              </a:gs>
              <a:gs pos="69000">
                <a:schemeClr val="accent1">
                  <a:lumMod val="45000"/>
                  <a:lumOff val="55000"/>
                </a:schemeClr>
              </a:gs>
              <a:gs pos="100000">
                <a:srgbClr val="0070C0"/>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dirty="0" err="1"/>
              <a:t>Voies</a:t>
            </a:r>
            <a:r>
              <a:rPr dirty="0"/>
              <a:t> de </a:t>
            </a:r>
            <a:r>
              <a:rPr dirty="0" err="1"/>
              <a:t>règlement</a:t>
            </a:r>
            <a:r>
              <a:rPr dirty="0"/>
              <a:t> des </a:t>
            </a:r>
            <a:r>
              <a:rPr dirty="0" err="1"/>
              <a:t>différends</a:t>
            </a:r>
            <a:endParaRPr dirty="0"/>
          </a:p>
        </p:txBody>
      </p:sp>
      <p:sp>
        <p:nvSpPr>
          <p:cNvPr id="11" name="Rectangle 10">
            <a:extLst>
              <a:ext uri="{FF2B5EF4-FFF2-40B4-BE49-F238E27FC236}">
                <a16:creationId xmlns:a16="http://schemas.microsoft.com/office/drawing/2014/main" id="{163346B9-60B4-4CFB-85D7-E35766EB5A3B}"/>
              </a:ext>
            </a:extLst>
          </p:cNvPr>
          <p:cNvSpPr/>
          <p:nvPr/>
        </p:nvSpPr>
        <p:spPr>
          <a:xfrm>
            <a:off x="2331041" y="2866697"/>
            <a:ext cx="1216941" cy="9144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t>Entreprise Grèce</a:t>
            </a:r>
          </a:p>
        </p:txBody>
      </p:sp>
      <p:sp>
        <p:nvSpPr>
          <p:cNvPr id="12" name="Rectangle 11">
            <a:extLst>
              <a:ext uri="{FF2B5EF4-FFF2-40B4-BE49-F238E27FC236}">
                <a16:creationId xmlns:a16="http://schemas.microsoft.com/office/drawing/2014/main" id="{A649A98C-690B-4A7E-89F0-ECDB4FE1EBB3}"/>
              </a:ext>
            </a:extLst>
          </p:cNvPr>
          <p:cNvSpPr/>
          <p:nvPr/>
        </p:nvSpPr>
        <p:spPr>
          <a:xfrm>
            <a:off x="2331041" y="4695497"/>
            <a:ext cx="1216941" cy="9144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t>Ministères</a:t>
            </a:r>
          </a:p>
        </p:txBody>
      </p:sp>
      <p:sp>
        <p:nvSpPr>
          <p:cNvPr id="13" name="Étiquette 12">
            <a:extLst>
              <a:ext uri="{FF2B5EF4-FFF2-40B4-BE49-F238E27FC236}">
                <a16:creationId xmlns:a16="http://schemas.microsoft.com/office/drawing/2014/main" id="{D76D30F4-530E-4465-8F89-052958500BA6}"/>
              </a:ext>
            </a:extLst>
          </p:cNvPr>
          <p:cNvSpPr/>
          <p:nvPr/>
        </p:nvSpPr>
        <p:spPr>
          <a:xfrm>
            <a:off x="5642058" y="3626516"/>
            <a:ext cx="1607220" cy="1223561"/>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BE" dirty="0"/>
              <a:t>Rescrit à 2 signatures</a:t>
            </a:r>
            <a:endParaRPr dirty="0"/>
          </a:p>
        </p:txBody>
      </p:sp>
      <p:sp>
        <p:nvSpPr>
          <p:cNvPr id="10" name="Rectangle 9">
            <a:extLst>
              <a:ext uri="{FF2B5EF4-FFF2-40B4-BE49-F238E27FC236}">
                <a16:creationId xmlns:a16="http://schemas.microsoft.com/office/drawing/2014/main" id="{DD6E4E0C-509E-74A7-DC21-9100259322B3}"/>
              </a:ext>
            </a:extLst>
          </p:cNvPr>
          <p:cNvSpPr/>
          <p:nvPr/>
        </p:nvSpPr>
        <p:spPr>
          <a:xfrm>
            <a:off x="10305698" y="4695497"/>
            <a:ext cx="1607220" cy="914400"/>
          </a:xfrm>
          <a:prstGeom prst="rect">
            <a:avLst/>
          </a:prstGeom>
          <a:gradFill>
            <a:gsLst>
              <a:gs pos="0">
                <a:srgbClr val="7030A0"/>
              </a:gs>
              <a:gs pos="39000">
                <a:schemeClr val="accent1">
                  <a:lumMod val="45000"/>
                  <a:lumOff val="55000"/>
                </a:schemeClr>
              </a:gs>
              <a:gs pos="69000">
                <a:schemeClr val="accent1">
                  <a:lumMod val="45000"/>
                  <a:lumOff val="55000"/>
                </a:schemeClr>
              </a:gs>
              <a:gs pos="100000">
                <a:srgbClr val="0070C0"/>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BE" dirty="0"/>
              <a:t>Juges</a:t>
            </a:r>
            <a:endParaRPr dirty="0"/>
          </a:p>
        </p:txBody>
      </p:sp>
      <p:sp>
        <p:nvSpPr>
          <p:cNvPr id="16" name="Étiquette 15">
            <a:extLst>
              <a:ext uri="{FF2B5EF4-FFF2-40B4-BE49-F238E27FC236}">
                <a16:creationId xmlns:a16="http://schemas.microsoft.com/office/drawing/2014/main" id="{EB6E4756-0B23-B589-05B2-517BFA67074C}"/>
              </a:ext>
            </a:extLst>
          </p:cNvPr>
          <p:cNvSpPr/>
          <p:nvPr/>
        </p:nvSpPr>
        <p:spPr>
          <a:xfrm>
            <a:off x="7827155" y="3626516"/>
            <a:ext cx="1607220" cy="1223561"/>
          </a:xfrm>
          <a:prstGeom prst="plaqu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BE" dirty="0"/>
              <a:t>Vérification</a:t>
            </a:r>
            <a:endParaRPr dirty="0"/>
          </a:p>
        </p:txBody>
      </p:sp>
      <p:cxnSp>
        <p:nvCxnSpPr>
          <p:cNvPr id="19" name="Connecteur droit avec flèche 18">
            <a:extLst>
              <a:ext uri="{FF2B5EF4-FFF2-40B4-BE49-F238E27FC236}">
                <a16:creationId xmlns:a16="http://schemas.microsoft.com/office/drawing/2014/main" id="{8365830C-C4F6-08C9-A7E5-129C883D8D93}"/>
              </a:ext>
            </a:extLst>
          </p:cNvPr>
          <p:cNvCxnSpPr>
            <a:stCxn id="5" idx="4"/>
          </p:cNvCxnSpPr>
          <p:nvPr/>
        </p:nvCxnSpPr>
        <p:spPr>
          <a:xfrm flipH="1">
            <a:off x="857250" y="1120140"/>
            <a:ext cx="5149612" cy="27546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a:extLst>
              <a:ext uri="{FF2B5EF4-FFF2-40B4-BE49-F238E27FC236}">
                <a16:creationId xmlns:a16="http://schemas.microsoft.com/office/drawing/2014/main" id="{2E104778-0D42-6578-B635-12D322D787B8}"/>
              </a:ext>
            </a:extLst>
          </p:cNvPr>
          <p:cNvCxnSpPr>
            <a:stCxn id="5" idx="4"/>
          </p:cNvCxnSpPr>
          <p:nvPr/>
        </p:nvCxnSpPr>
        <p:spPr>
          <a:xfrm flipH="1">
            <a:off x="4617720" y="1120140"/>
            <a:ext cx="1389142" cy="26552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a:extLst>
              <a:ext uri="{FF2B5EF4-FFF2-40B4-BE49-F238E27FC236}">
                <a16:creationId xmlns:a16="http://schemas.microsoft.com/office/drawing/2014/main" id="{5B594B29-6A34-B6F4-B600-898C1E86A31E}"/>
              </a:ext>
            </a:extLst>
          </p:cNvPr>
          <p:cNvCxnSpPr>
            <a:cxnSpLocks/>
            <a:stCxn id="5" idx="4"/>
          </p:cNvCxnSpPr>
          <p:nvPr/>
        </p:nvCxnSpPr>
        <p:spPr>
          <a:xfrm>
            <a:off x="6006862" y="1120140"/>
            <a:ext cx="401805" cy="23088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a:extLst>
              <a:ext uri="{FF2B5EF4-FFF2-40B4-BE49-F238E27FC236}">
                <a16:creationId xmlns:a16="http://schemas.microsoft.com/office/drawing/2014/main" id="{198ADA35-9C1A-AC83-4886-5EBA23B4B5EB}"/>
              </a:ext>
            </a:extLst>
          </p:cNvPr>
          <p:cNvCxnSpPr>
            <a:stCxn id="5" idx="4"/>
          </p:cNvCxnSpPr>
          <p:nvPr/>
        </p:nvCxnSpPr>
        <p:spPr>
          <a:xfrm>
            <a:off x="6006862" y="1120140"/>
            <a:ext cx="2623221" cy="24069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Connecteur droit avec flèche 27">
            <a:extLst>
              <a:ext uri="{FF2B5EF4-FFF2-40B4-BE49-F238E27FC236}">
                <a16:creationId xmlns:a16="http://schemas.microsoft.com/office/drawing/2014/main" id="{F5D98BCA-DFC8-2A23-F9F7-410420A0A0E2}"/>
              </a:ext>
            </a:extLst>
          </p:cNvPr>
          <p:cNvCxnSpPr>
            <a:stCxn id="5" idx="4"/>
          </p:cNvCxnSpPr>
          <p:nvPr/>
        </p:nvCxnSpPr>
        <p:spPr>
          <a:xfrm>
            <a:off x="6006862" y="1120140"/>
            <a:ext cx="4623038" cy="3450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a:extLst>
              <a:ext uri="{FF2B5EF4-FFF2-40B4-BE49-F238E27FC236}">
                <a16:creationId xmlns:a16="http://schemas.microsoft.com/office/drawing/2014/main" id="{97E2AB29-EDB6-C816-2ECC-AFC3FD70ED8A}"/>
              </a:ext>
            </a:extLst>
          </p:cNvPr>
          <p:cNvCxnSpPr>
            <a:stCxn id="5" idx="4"/>
          </p:cNvCxnSpPr>
          <p:nvPr/>
        </p:nvCxnSpPr>
        <p:spPr>
          <a:xfrm>
            <a:off x="6006862" y="1120140"/>
            <a:ext cx="4246876" cy="1591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5621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4921ED7-4C9E-6CB1-9C0B-19C94A843A88}"/>
              </a:ext>
            </a:extLst>
          </p:cNvPr>
          <p:cNvSpPr txBox="1"/>
          <p:nvPr/>
        </p:nvSpPr>
        <p:spPr>
          <a:xfrm>
            <a:off x="569088" y="182317"/>
            <a:ext cx="11053823" cy="5078313"/>
          </a:xfrm>
          <a:prstGeom prst="rect">
            <a:avLst/>
          </a:prstGeom>
          <a:noFill/>
        </p:spPr>
        <p:txBody>
          <a:bodyPr wrap="square">
            <a:spAutoFit/>
          </a:bodyPr>
          <a:lstStyle/>
          <a:p>
            <a:r>
              <a:rPr lang="fr-FR" sz="2000" b="1" dirty="0">
                <a:effectLst/>
                <a:latin typeface="Calibri" panose="020F0502020204030204" pitchFamily="34" charset="0"/>
                <a:ea typeface="Calibri" panose="020F0502020204030204" pitchFamily="34" charset="0"/>
                <a:cs typeface="Times New Roman" panose="02020603050405020304" pitchFamily="18" charset="0"/>
              </a:rPr>
              <a:t>Le cadre et les suites de la mission </a:t>
            </a:r>
          </a:p>
          <a:p>
            <a:endParaRPr lang="fr-FR" sz="1600" dirty="0">
              <a:latin typeface="Calibri" panose="020F0502020204030204" pitchFamily="34" charset="0"/>
              <a:ea typeface="Calibri" panose="020F0502020204030204" pitchFamily="34" charset="0"/>
              <a:cs typeface="Times New Roman" panose="02020603050405020304" pitchFamily="18" charset="0"/>
            </a:endParaRPr>
          </a:p>
          <a:p>
            <a:r>
              <a:rPr lang="fr-FR" sz="1600" dirty="0">
                <a:latin typeface="Calibri" panose="020F0502020204030204" pitchFamily="34" charset="0"/>
                <a:ea typeface="Calibri" panose="020F0502020204030204" pitchFamily="34" charset="0"/>
                <a:cs typeface="Times New Roman" panose="02020603050405020304" pitchFamily="18" charset="0"/>
              </a:rPr>
              <a:t>De nombreux entretiens avec les autorités grecques en charge de la politique de l’investissement qui a débouché sur des propositions permettant une montée en puissance progressive et transparente : pour la phase pilote, limiter le champ d’application des bénéficiaires potentiels aux investisseurs « stratégiques » (à forts enjeux) </a:t>
            </a:r>
          </a:p>
          <a:p>
            <a:endParaRPr lang="fr-FR" sz="1600" dirty="0">
              <a:latin typeface="Calibri" panose="020F0502020204030204" pitchFamily="34" charset="0"/>
              <a:ea typeface="Calibri" panose="020F0502020204030204" pitchFamily="34" charset="0"/>
              <a:cs typeface="Times New Roman" panose="02020603050405020304" pitchFamily="18" charset="0"/>
            </a:endParaRPr>
          </a:p>
          <a:p>
            <a:r>
              <a:rPr lang="fr-FR" sz="1600" dirty="0">
                <a:latin typeface="Calibri" panose="020F0502020204030204" pitchFamily="34" charset="0"/>
                <a:ea typeface="Calibri" panose="020F0502020204030204" pitchFamily="34" charset="0"/>
                <a:cs typeface="Times New Roman" panose="02020603050405020304" pitchFamily="18" charset="0"/>
              </a:rPr>
              <a:t>Concertation avec le Secrétariat général à la politique fiscale pour assurer que la procédure de rescrit </a:t>
            </a:r>
            <a:r>
              <a:rPr lang="fr-FR" sz="1600" dirty="0"/>
              <a:t>est largement répandue au sein des pays européens et OCDE, ancienne et fort usitée en France, et dorénavant encadrée par des règles communautaires de transparence.</a:t>
            </a:r>
            <a:r>
              <a:rPr lang="fr-FR" sz="1600" dirty="0">
                <a:latin typeface="Calibri" panose="020F0502020204030204" pitchFamily="34" charset="0"/>
                <a:ea typeface="Calibri" panose="020F0502020204030204" pitchFamily="34" charset="0"/>
                <a:cs typeface="Times New Roman" panose="02020603050405020304" pitchFamily="18" charset="0"/>
              </a:rPr>
              <a:t> </a:t>
            </a:r>
          </a:p>
          <a:p>
            <a:endParaRPr lang="fr-FR" sz="1600" dirty="0">
              <a:latin typeface="Calibri" panose="020F0502020204030204" pitchFamily="34" charset="0"/>
              <a:ea typeface="Calibri" panose="020F0502020204030204" pitchFamily="34" charset="0"/>
              <a:cs typeface="Times New Roman" panose="02020603050405020304" pitchFamily="18" charset="0"/>
            </a:endParaRPr>
          </a:p>
          <a:p>
            <a:r>
              <a:rPr lang="fr-FR" sz="1600" dirty="0">
                <a:effectLst/>
                <a:latin typeface="Calibri" panose="020F0502020204030204" pitchFamily="34" charset="0"/>
                <a:ea typeface="Calibri" panose="020F0502020204030204" pitchFamily="34" charset="0"/>
                <a:cs typeface="Times New Roman" panose="02020603050405020304" pitchFamily="18" charset="0"/>
              </a:rPr>
              <a:t>Un rapport diffusé largement aux autorités grecques et aux services de la Commission européenne. </a:t>
            </a:r>
          </a:p>
          <a:p>
            <a:endParaRPr lang="fr-FR" sz="1600" dirty="0">
              <a:latin typeface="Calibri" panose="020F0502020204030204" pitchFamily="34" charset="0"/>
              <a:ea typeface="Calibri" panose="020F0502020204030204" pitchFamily="34" charset="0"/>
              <a:cs typeface="Times New Roman" panose="02020603050405020304" pitchFamily="18" charset="0"/>
            </a:endParaRPr>
          </a:p>
          <a:p>
            <a:r>
              <a:rPr lang="fr-FR" sz="1600" dirty="0">
                <a:latin typeface="Calibri" panose="020F0502020204030204" pitchFamily="34" charset="0"/>
                <a:ea typeface="Calibri" panose="020F0502020204030204" pitchFamily="34" charset="0"/>
                <a:cs typeface="Times New Roman" panose="02020603050405020304" pitchFamily="18" charset="0"/>
              </a:rPr>
              <a:t>Un avis très favorable de la DG TaxUd. </a:t>
            </a:r>
            <a:r>
              <a:rPr lang="fr-FR" sz="1600" dirty="0">
                <a:effectLst/>
                <a:latin typeface="Calibri" panose="020F0502020204030204" pitchFamily="34" charset="0"/>
                <a:ea typeface="Calibri" panose="020F0502020204030204" pitchFamily="34" charset="0"/>
                <a:cs typeface="Times New Roman" panose="02020603050405020304" pitchFamily="18" charset="0"/>
              </a:rPr>
              <a:t>Un avis très favorable de la DG </a:t>
            </a:r>
            <a:r>
              <a:rPr lang="fr-FR" sz="1600" dirty="0" err="1">
                <a:effectLst/>
                <a:latin typeface="Calibri" panose="020F0502020204030204" pitchFamily="34" charset="0"/>
                <a:ea typeface="Calibri" panose="020F0502020204030204" pitchFamily="34" charset="0"/>
                <a:cs typeface="Times New Roman" panose="02020603050405020304" pitchFamily="18" charset="0"/>
              </a:rPr>
              <a:t>EcFin</a:t>
            </a:r>
            <a:r>
              <a:rPr lang="fr-FR" sz="1600" dirty="0">
                <a:effectLst/>
                <a:latin typeface="Calibri" panose="020F0502020204030204" pitchFamily="34" charset="0"/>
                <a:ea typeface="Calibri" panose="020F0502020204030204" pitchFamily="34" charset="0"/>
                <a:cs typeface="Times New Roman" panose="02020603050405020304" pitchFamily="18" charset="0"/>
              </a:rPr>
              <a:t> qui a débouché </a:t>
            </a:r>
            <a:r>
              <a:rPr lang="fr-FR" sz="1600" dirty="0">
                <a:latin typeface="Calibri" panose="020F0502020204030204" pitchFamily="34" charset="0"/>
                <a:ea typeface="Calibri" panose="020F0502020204030204" pitchFamily="34" charset="0"/>
                <a:cs typeface="Times New Roman" panose="02020603050405020304" pitchFamily="18" charset="0"/>
              </a:rPr>
              <a:t>sur La recommandation relative au rescrit reprise dans les « </a:t>
            </a:r>
            <a:r>
              <a:rPr lang="fr-FR" sz="1600" dirty="0" err="1">
                <a:latin typeface="Calibri" panose="020F0502020204030204" pitchFamily="34" charset="0"/>
                <a:ea typeface="Calibri" panose="020F0502020204030204" pitchFamily="34" charset="0"/>
                <a:cs typeface="Times New Roman" panose="02020603050405020304" pitchFamily="18" charset="0"/>
              </a:rPr>
              <a:t>European</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dirty="0" err="1">
                <a:latin typeface="Calibri" panose="020F0502020204030204" pitchFamily="34" charset="0"/>
                <a:ea typeface="Calibri" panose="020F0502020204030204" pitchFamily="34" charset="0"/>
                <a:cs typeface="Times New Roman" panose="02020603050405020304" pitchFamily="18" charset="0"/>
              </a:rPr>
              <a:t>Semester</a:t>
            </a:r>
            <a:r>
              <a:rPr lang="fr-FR" sz="1600" dirty="0">
                <a:latin typeface="Calibri" panose="020F0502020204030204" pitchFamily="34" charset="0"/>
                <a:ea typeface="Calibri" panose="020F0502020204030204" pitchFamily="34" charset="0"/>
                <a:cs typeface="Times New Roman" panose="02020603050405020304" pitchFamily="18" charset="0"/>
              </a:rPr>
              <a:t>: Country </a:t>
            </a:r>
            <a:r>
              <a:rPr lang="fr-FR" sz="1600" dirty="0" err="1">
                <a:latin typeface="Calibri" panose="020F0502020204030204" pitchFamily="34" charset="0"/>
                <a:ea typeface="Calibri" panose="020F0502020204030204" pitchFamily="34" charset="0"/>
                <a:cs typeface="Times New Roman" panose="02020603050405020304" pitchFamily="18" charset="0"/>
              </a:rPr>
              <a:t>Specific</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dirty="0" err="1">
                <a:latin typeface="Calibri" panose="020F0502020204030204" pitchFamily="34" charset="0"/>
                <a:ea typeface="Calibri" panose="020F0502020204030204" pitchFamily="34" charset="0"/>
                <a:cs typeface="Times New Roman" panose="02020603050405020304" pitchFamily="18" charset="0"/>
              </a:rPr>
              <a:t>Recommendations</a:t>
            </a:r>
            <a:r>
              <a:rPr lang="fr-FR" sz="1600" dirty="0">
                <a:latin typeface="Calibri" panose="020F0502020204030204" pitchFamily="34" charset="0"/>
                <a:ea typeface="Calibri" panose="020F0502020204030204" pitchFamily="34" charset="0"/>
                <a:cs typeface="Times New Roman" panose="02020603050405020304" pitchFamily="18" charset="0"/>
              </a:rPr>
              <a:t> » de la CE (juin 2002)  </a:t>
            </a:r>
            <a:r>
              <a:rPr lang="en-US" sz="1600" dirty="0"/>
              <a:t>“Hereby recommends that Greece take action in 2022 and 2023 to: “improve the investment friendliness of the taxation system by introducing an advance tax ruling system”. </a:t>
            </a:r>
          </a:p>
          <a:p>
            <a:endParaRPr lang="en-US" sz="1600" dirty="0"/>
          </a:p>
          <a:p>
            <a:r>
              <a:rPr lang="en-US" sz="1600" dirty="0"/>
              <a:t>Le processus </a:t>
            </a:r>
            <a:r>
              <a:rPr lang="en-US" sz="1600" dirty="0" err="1"/>
              <a:t>législatif</a:t>
            </a:r>
            <a:r>
              <a:rPr lang="en-US" sz="1600" dirty="0"/>
              <a:t> </a:t>
            </a:r>
            <a:r>
              <a:rPr lang="en-US" sz="1600" dirty="0" err="1"/>
              <a:t>est</a:t>
            </a:r>
            <a:r>
              <a:rPr lang="en-US" sz="1600" dirty="0"/>
              <a:t> </a:t>
            </a:r>
            <a:r>
              <a:rPr lang="en-US" sz="1600" dirty="0" err="1"/>
              <a:t>en</a:t>
            </a:r>
            <a:r>
              <a:rPr lang="en-US" sz="1600" dirty="0"/>
              <a:t> </a:t>
            </a:r>
            <a:r>
              <a:rPr lang="en-US" sz="1600" dirty="0" err="1"/>
              <a:t>cours</a:t>
            </a:r>
            <a:r>
              <a:rPr lang="en-US" sz="1600" dirty="0"/>
              <a:t>.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endParaRPr lang="fr-FR" sz="1600" dirty="0">
              <a:latin typeface="Calibri" panose="020F0502020204030204" pitchFamily="34" charset="0"/>
              <a:ea typeface="Calibri" panose="020F0502020204030204" pitchFamily="34" charset="0"/>
              <a:cs typeface="Times New Roman" panose="02020603050405020304" pitchFamily="18" charset="0"/>
            </a:endParaRPr>
          </a:p>
          <a:p>
            <a:r>
              <a:rPr lang="fr-FR" sz="1600" dirty="0">
                <a:effectLst/>
                <a:latin typeface="Calibri" panose="020F0502020204030204" pitchFamily="34" charset="0"/>
                <a:ea typeface="Calibri" panose="020F0502020204030204" pitchFamily="34" charset="0"/>
                <a:cs typeface="Times New Roman" panose="02020603050405020304" pitchFamily="18" charset="0"/>
              </a:rPr>
              <a:t>Des discussions sur les bénéfices d’un programme d’assistance technique sont </a:t>
            </a:r>
            <a:r>
              <a:rPr lang="fr-FR" sz="1600">
                <a:effectLst/>
                <a:latin typeface="Calibri" panose="020F0502020204030204" pitchFamily="34" charset="0"/>
                <a:ea typeface="Calibri" panose="020F0502020204030204" pitchFamily="34" charset="0"/>
                <a:cs typeface="Times New Roman" panose="02020603050405020304" pitchFamily="18" charset="0"/>
              </a:rPr>
              <a:t>en cours.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173137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746</Words>
  <Application>Microsoft Office PowerPoint</Application>
  <PresentationFormat>Grand écran</PresentationFormat>
  <Paragraphs>55</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Calibri Light</vt:lpstr>
      <vt:lpstr>Thème Office</vt:lpstr>
      <vt:lpstr>Quelques propositions visant à l’amélioration de la sécurité juridique fiscale pour les investisseurs </vt:lpstr>
      <vt:lpstr>Quelques propositions visant à l’amélioration de la sécurité juridique fiscale pour les investisseurs </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Jocelyn Pierre</dc:creator>
  <cp:lastModifiedBy>CCIFG | Fanny Babali</cp:lastModifiedBy>
  <cp:revision>12</cp:revision>
  <dcterms:created xsi:type="dcterms:W3CDTF">2020-06-11T13:08:23Z</dcterms:created>
  <dcterms:modified xsi:type="dcterms:W3CDTF">2023-10-20T11:13:04Z</dcterms:modified>
</cp:coreProperties>
</file>