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93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5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8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6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09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70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68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6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64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54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63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06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7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8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2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6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1B22-0D25-4061-9C71-5D0ACA148E1F}" type="datetimeFigureOut">
              <a:rPr lang="el-GR" smtClean="0"/>
              <a:t>28/11/2023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6E71F2-048F-43C6-89C8-732909B072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84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654F8-F486-C519-C185-430BD755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ESG: Outlining Reporting Standards</a:t>
            </a:r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656767-DB64-12FB-05E3-2C8F5F2D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 fontScale="62500" lnSpcReduction="20000"/>
          </a:bodyPr>
          <a:lstStyle/>
          <a:p>
            <a:r>
              <a:rPr lang="en-US" sz="2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Corporate sustainability reporting – a timeline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Oct, 2014: Non-Financial Reporting Directive (NFRD)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Jan, 2023: Corporate Sustainability Reporting Directive (CSRD)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July, 2023: European Commission adopts first set of European Sustainability Reporting Standards (ESRS) developed by 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Financial Reporting Advisory Group (EFRAG)</a:t>
            </a: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2024: First companies will apply ESRS, for reports published in 2025</a:t>
            </a:r>
          </a:p>
          <a:p>
            <a:pPr lvl="1"/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2026: Listed SMEs will be obliged to report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ESRS cover the full range of Environmental, Social, and Governance (ESG) issues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Issued in collaboration with ISSB and GRI, they ensure a very high degree of interoperability between EU and global standards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Also account for climate change, biodiversity and human rights</a:t>
            </a:r>
          </a:p>
          <a:p>
            <a:r>
              <a:rPr lang="en-US" sz="2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currently available reporting standards:</a:t>
            </a:r>
          </a:p>
          <a:p>
            <a:pPr lvl="1"/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Sector-specific or Topic-specific</a:t>
            </a:r>
          </a:p>
          <a:p>
            <a:pPr lvl="1"/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Strong </a:t>
            </a: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 “aspect”</a:t>
            </a:r>
          </a:p>
          <a:p>
            <a:endParaRPr lang="en-US" sz="2200" kern="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Sustainability reports must be assessed by an independent </a:t>
            </a:r>
            <a:r>
              <a:rPr lang="en-US" sz="2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organisation</a:t>
            </a:r>
            <a:r>
              <a:rPr lang="en-US" sz="2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-&gt;	HOW?</a:t>
            </a:r>
          </a:p>
          <a:p>
            <a:endParaRPr lang="en-US" sz="2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2979A8BA-BE81-4C38-9FB0-DF46ED42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04E4C930-D2C2-D0C8-542F-AB96B64BB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0412A-D562-6C2C-B945-242545B13331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147932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654F8-F486-C519-C185-430BD755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ESG: Validating / Verifying Reports</a:t>
            </a:r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656767-DB64-12FB-05E3-2C8F5F2D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Accreditation!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Establish clear quality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authorisation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criteria for assurance service providers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ISO 17029: General principles and requirements for validation and verification bodies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Validation involves statements and data that relate to the future – assumptions are checked for plausibility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Verification refers to results that have already been achieved – real data is checked for its truthfulness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Follows the “vocabulary” and principles of the ISO 17000 series of standards for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performing conformity audits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does this “differ” from ISO 17021: Requirements for bodies providing audit and certification of Management Systems (MS)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Validation and verification are not a certificate of conformity with a specific validity period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Different nature and purpose of assessment / different benefits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Certification focuses primarily on conformance to standards and specifications – includes ongoing surveillance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Validations and verifications take individual statements and data to the fore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can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that are already implementing MS take advantage of them?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1867EDE-6D6F-5EA8-F5C8-6EC2E389A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B7C1C353-42D2-63BD-187D-0CF0F3157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87DC4-25C0-7ACD-7EC3-4436DFEFA5A1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96759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654F8-F486-C519-C185-430BD755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ESG: Management Systems</a:t>
            </a:r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656767-DB64-12FB-05E3-2C8F5F2D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Environment: 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 14001 (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 management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 50001 (Energy management), 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EMAS (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 Eco-Management and Audit Scheme), ISO 14064 (Greenhouse gases), 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the EU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Ecolabel</a:t>
            </a:r>
            <a:endParaRPr lang="el-G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n-US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Introduce tools for environmental impact assessment such as Life Cycle Assessment (LCA)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Social: </a:t>
            </a:r>
            <a:r>
              <a:rPr lang="el-G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SA8000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social accountability, ISO 26000 (Social responsibility), ISO 45001 (occupational health &amp; safety management), ISO 30414 (Human resource management), ISO 30415 (Diversity and inclusion),</a:t>
            </a:r>
            <a:endParaRPr lang="el-G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/>
            <a:r>
              <a:rPr lang="en-US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 may be assessed and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recognised</a:t>
            </a:r>
            <a:r>
              <a:rPr lang="en-US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their social practices (e.g. Fair Trade certification)</a:t>
            </a:r>
            <a:endParaRPr lang="el-GR" sz="1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Governance: ISO 37001 (</a:t>
            </a:r>
            <a:r>
              <a:rPr lang="en-US" sz="14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Anti-bribery management), ISO 27001 (Information security), ISO 27701 (Privacy information management), EU Corporate Governance Code</a:t>
            </a:r>
          </a:p>
          <a:p>
            <a:pPr lvl="1"/>
            <a:r>
              <a:rPr lang="en-US" sz="11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Demonstrate compliance with regulations such as GDPR and Anti-Money Laundering directives</a:t>
            </a:r>
            <a:endParaRPr lang="en-US" sz="11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Companies have significant experience in implementing such standards and Certification Bodies (CBs) bring significant technical know-how in assessing MS</a:t>
            </a:r>
          </a:p>
          <a:p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What advantage do Certification Bodies (CBs) bring to the Validation / Verification process?</a:t>
            </a:r>
          </a:p>
          <a:p>
            <a:endParaRPr lang="el-GR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ABAD28B-162D-899A-3A8D-1CF5E9413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16D24471-BF2E-79E8-0803-6B00B666D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EEB0B6-06D5-A42D-3B8B-B24A83E182CE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305857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E217-5425-8EE5-EAAB-1E885835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audit ESG reports?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760E-23B2-E247-0CCE-2A8D87B0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275046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Independent assessments enhance trust and credibility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Accreditation process offers an elevated level of assurance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Auditing firms have great experience in auditing financial statements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CBs are experts in technical assessment of conformity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Technical expertise and know-how to perform Validations &amp; Verifications under ISO 17029</a:t>
            </a:r>
            <a:endParaRPr lang="en-US" sz="11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Current directive allows for auditing firms / the decision on whether to also include CBs is left upon the legislative arm of each EU state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Create a level playing field in the EU for SMEs and independent assurance service providers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authorise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technical experts to review sustainability reports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Avoid capacity bottlenecks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Reduce costs for SMEs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Take into account the technical expertise of assessment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Enable sector-specific diversification of auditors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Create freedom of choice in the selection of assurance service providers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A69837C-7DF9-7763-0EB4-FAF9356C5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C642E06C-2622-F79F-9631-D0010E27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40696-DD14-1ABF-3203-9653B9E82F2A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108229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E217-5425-8EE5-EAAB-1E885835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TUV CSRD Study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760E-23B2-E247-0CCE-2A8D87B0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83754"/>
          </a:xfrm>
        </p:spPr>
        <p:txBody>
          <a:bodyPr>
            <a:normAutofit lnSpcReduction="10000"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500 small and medium-sized companies with 50-1,000 employees / August 2023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Not all reports currently prepared adhere to known standards or frameworks, but almost half are already assessed by an independent body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Nearly 2/3 companies consider the obligation to prepare a sustainability report to be a good thing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Problems: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Considerably bureaucratic effort / Lack of human and financial resources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Lack of knowledge about the requirements and standards of a sustainability report / Lack of sustainability strategy and goals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Calculation of CO2 footprint and greenhouse gas emissions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Lack of IT infrastructure for collecting and processing data / Lack of external consulting and support options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Benefits: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Increase in energy efficiency / Reduction in material consumption and volume of waste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Improvement of the corporate image and employer attractiveness / Strengthening of customer trust and loyalty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Integration on sustainability into the corporate strategy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Compliance with legal requirements and avoidance of penalties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Large majority in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favour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of a wide range of independent assurance service providers</a:t>
            </a:r>
          </a:p>
          <a:p>
            <a:pPr lvl="1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Mix of independent technical assessment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(e.g. CBs) and auditing firms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Need to support SMEs with information and consulting services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81BB4A-08E2-38B9-94A9-348FCC49E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39183B92-9FE4-32B3-AEA6-80911FD3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A558B-AE12-346D-C5FB-A4F0926DC7F5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412991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654F8-F486-C519-C185-430BD755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656767-DB64-12FB-05E3-2C8F5F2D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 range of ESG reporting standards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in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standardising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ESG assessment -&gt; </a:t>
            </a:r>
            <a:r>
              <a:rPr lang="en-US" sz="1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reports </a:t>
            </a:r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assessed by an independent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/ Verification under ISO 17029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experience in implementing MS will prove beneficial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Auditing firms and CBs should both be allowed to offer assurance services</a:t>
            </a:r>
          </a:p>
          <a:p>
            <a:r>
              <a:rPr lang="en-US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support SMEs with information and consulting services</a:t>
            </a:r>
          </a:p>
          <a:p>
            <a:endParaRPr lang="en-US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F88F63E-0DB0-D384-6526-6805C0953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7887" r="19215" b="25170"/>
          <a:stretch/>
        </p:blipFill>
        <p:spPr bwMode="auto">
          <a:xfrm>
            <a:off x="10467702" y="5736545"/>
            <a:ext cx="9144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A1953CE0-1D63-4612-94C5-C2E8ED89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52700"/>
            <a:ext cx="2108100" cy="80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71712-6610-6777-2350-F5A28608035C}"/>
              </a:ext>
            </a:extLst>
          </p:cNvPr>
          <p:cNvSpPr txBox="1"/>
          <p:nvPr/>
        </p:nvSpPr>
        <p:spPr>
          <a:xfrm>
            <a:off x="9060633" y="1158240"/>
            <a:ext cx="23214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Ελληνική Ένωση Διαπιστευμένων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cs typeface="Calibri" panose="020F0502020204030204" pitchFamily="34" charset="0"/>
              </a:rPr>
              <a:t>Φορέων Επιθεώρησης-Πιστοποίησης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17992139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908</Words>
  <Application>Microsoft Office PowerPoint</Application>
  <PresentationFormat>Widescreen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ESG: Outlining Reporting Standards</vt:lpstr>
      <vt:lpstr>ESG: Validating / Verifying Reports</vt:lpstr>
      <vt:lpstr>ESG: Management Systems</vt:lpstr>
      <vt:lpstr>Who should audit ESG reports?</vt:lpstr>
      <vt:lpstr>TUV CSRD Study 2023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- 1</dc:title>
  <dc:creator>OFFICE 365 APPS-1</dc:creator>
  <cp:lastModifiedBy>OFFICE 365 APPS-1</cp:lastModifiedBy>
  <cp:revision>30</cp:revision>
  <dcterms:created xsi:type="dcterms:W3CDTF">2023-11-25T19:07:01Z</dcterms:created>
  <dcterms:modified xsi:type="dcterms:W3CDTF">2023-11-28T09:35:15Z</dcterms:modified>
</cp:coreProperties>
</file>