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autoAdjust="0"/>
    <p:restoredTop sz="94660"/>
  </p:normalViewPr>
  <p:slideViewPr>
    <p:cSldViewPr snapToGrid="0">
      <p:cViewPr varScale="1">
        <p:scale>
          <a:sx n="74" d="100"/>
          <a:sy n="74" d="100"/>
        </p:scale>
        <p:origin x="9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AA0F86-4C81-4235-8495-8382D5A54B37}" type="datetimeFigureOut">
              <a:rPr lang="fr-FR" smtClean="0"/>
              <a:pPr/>
              <a:t>14/12/2020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AD613D-5383-4486-BEA5-2B1CC94D5DB4}" type="slidenum">
              <a:rPr lang="fr-FR" smtClean="0"/>
              <a:pPr/>
              <a:t>‹N°›</a:t>
            </a:fld>
            <a:endParaRPr lang="fr-FR"/>
          </a:p>
        </p:txBody>
      </p:sp>
    </p:spTree>
    <p:extLst>
      <p:ext uri="{BB962C8B-B14F-4D97-AF65-F5344CB8AC3E}">
        <p14:creationId xmlns:p14="http://schemas.microsoft.com/office/powerpoint/2010/main" val="4187688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AD613D-5383-4486-BEA5-2B1CC94D5DB4}" type="slidenum">
              <a:rPr lang="fr-FR" smtClean="0"/>
              <a:pPr/>
              <a:t>2</a:t>
            </a:fld>
            <a:endParaRPr lang="fr-FR"/>
          </a:p>
        </p:txBody>
      </p:sp>
    </p:spTree>
    <p:extLst>
      <p:ext uri="{BB962C8B-B14F-4D97-AF65-F5344CB8AC3E}">
        <p14:creationId xmlns:p14="http://schemas.microsoft.com/office/powerpoint/2010/main" val="3036714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AD613D-5383-4486-BEA5-2B1CC94D5DB4}" type="slidenum">
              <a:rPr lang="fr-FR" smtClean="0"/>
              <a:pPr/>
              <a:t>3</a:t>
            </a:fld>
            <a:endParaRPr lang="fr-FR"/>
          </a:p>
        </p:txBody>
      </p:sp>
    </p:spTree>
    <p:extLst>
      <p:ext uri="{BB962C8B-B14F-4D97-AF65-F5344CB8AC3E}">
        <p14:creationId xmlns:p14="http://schemas.microsoft.com/office/powerpoint/2010/main" val="71854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2855DC5-B70A-446D-B101-32ED65140DB1}"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D275E3D-7209-41B3-B462-2BC022516BA4}"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054F3799-83E3-44EC-B635-86E4837802C8}"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C87C0CDE-EEED-45C4-B06A-D8F133CDD5A4}"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9B7540DA-F268-4656-9365-51D58F267FA0}"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7B011E6A-C3AC-4336-A0C1-206F171445F7}"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8868B74-8615-4F1E-818A-C627453EC89D}"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94669BD-0F8D-45CE-A46D-2F7F71B97B13}"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7CC25F8-9C7E-4706-B69C-235246C323F3}"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403958CA-68ED-428E-9198-07E3D8FA2A1C}" type="datetime1">
              <a:rPr lang="en-US" smtClean="0"/>
              <a:pPr/>
              <a:t>12/14/2020</a:t>
            </a:fld>
            <a:endParaRPr lang="en-US" dirty="0"/>
          </a:p>
        </p:txBody>
      </p:sp>
      <p:sp>
        <p:nvSpPr>
          <p:cNvPr id="5" name="Footer Placeholder 4"/>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C1D5C2B-2B92-4F07-B0D5-4EBEB485444A}"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5CB1084-70FF-458C-9D82-6791EBDDF7A5}" type="datetime1">
              <a:rPr lang="en-US" smtClean="0"/>
              <a:pPr/>
              <a:t>12/14/2020</a:t>
            </a:fld>
            <a:endParaRPr lang="en-US" dirty="0"/>
          </a:p>
        </p:txBody>
      </p:sp>
      <p:sp>
        <p:nvSpPr>
          <p:cNvPr id="8" name="Footer Placeholder 7"/>
          <p:cNvSpPr>
            <a:spLocks noGrp="1"/>
          </p:cNvSpPr>
          <p:nvPr>
            <p:ph type="ftr" sz="quarter" idx="11"/>
          </p:nvPr>
        </p:nvSpPr>
        <p:spPr/>
        <p:txBody>
          <a:bodyPr/>
          <a:lstStyle/>
          <a:p>
            <a:r>
              <a:rPr lang="en-US"/>
              <a:t>Commission Nationale Femmes Entrepreneures</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D993363-D52C-46E9-8689-935D435672D1}" type="datetime1">
              <a:rPr lang="en-US" smtClean="0"/>
              <a:pPr/>
              <a:t>12/14/2020</a:t>
            </a:fld>
            <a:endParaRPr lang="en-US" dirty="0"/>
          </a:p>
        </p:txBody>
      </p:sp>
      <p:sp>
        <p:nvSpPr>
          <p:cNvPr id="4" name="Footer Placeholder 3"/>
          <p:cNvSpPr>
            <a:spLocks noGrp="1"/>
          </p:cNvSpPr>
          <p:nvPr>
            <p:ph type="ftr" sz="quarter" idx="11"/>
          </p:nvPr>
        </p:nvSpPr>
        <p:spPr/>
        <p:txBody>
          <a:bodyPr/>
          <a:lstStyle/>
          <a:p>
            <a:r>
              <a:rPr lang="en-US"/>
              <a:t>Commission Nationale Femmes Entrepreneures</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D5D69-D656-4C41-A693-3BEEE407876D}" type="datetime1">
              <a:rPr lang="en-US" smtClean="0"/>
              <a:pPr/>
              <a:t>12/14/2020</a:t>
            </a:fld>
            <a:endParaRPr lang="en-US" dirty="0"/>
          </a:p>
        </p:txBody>
      </p:sp>
      <p:sp>
        <p:nvSpPr>
          <p:cNvPr id="3" name="Footer Placeholder 2"/>
          <p:cNvSpPr>
            <a:spLocks noGrp="1"/>
          </p:cNvSpPr>
          <p:nvPr>
            <p:ph type="ftr" sz="quarter" idx="11"/>
          </p:nvPr>
        </p:nvSpPr>
        <p:spPr/>
        <p:txBody>
          <a:bodyPr/>
          <a:lstStyle/>
          <a:p>
            <a:r>
              <a:rPr lang="en-US"/>
              <a:t>Commission Nationale Femmes Entrepreneures</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4B5885-27ED-42C4-B0B9-7DE63451CCDE}"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87D6FFE8-53A6-454F-91DA-E04E5E79ADCB}" type="datetime1">
              <a:rPr lang="en-US" smtClean="0"/>
              <a:pPr/>
              <a:t>12/14/2020</a:t>
            </a:fld>
            <a:endParaRPr lang="en-US" dirty="0"/>
          </a:p>
        </p:txBody>
      </p:sp>
      <p:sp>
        <p:nvSpPr>
          <p:cNvPr id="6" name="Footer Placeholder 5"/>
          <p:cNvSpPr>
            <a:spLocks noGrp="1"/>
          </p:cNvSpPr>
          <p:nvPr>
            <p:ph type="ftr" sz="quarter" idx="11"/>
          </p:nvPr>
        </p:nvSpPr>
        <p:spPr/>
        <p:txBody>
          <a:bodyPr/>
          <a:lstStyle/>
          <a:p>
            <a:r>
              <a:rPr lang="en-US"/>
              <a:t>Commission Nationale Femmes Entrepreneures</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35F0962-2006-474E-ABD6-C1F0F7CEF93D}" type="datetime1">
              <a:rPr lang="en-US" smtClean="0"/>
              <a:pPr/>
              <a:t>12/14/2020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Commission Nationale Femmes Entrepreneures</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400" b="1" dirty="0">
                <a:solidFill>
                  <a:schemeClr val="accent3">
                    <a:lumMod val="75000"/>
                  </a:schemeClr>
                </a:solidFill>
                <a:latin typeface="Times New Roman" panose="02020603050405020304" pitchFamily="18" charset="0"/>
                <a:cs typeface="Times New Roman" panose="02020603050405020304" pitchFamily="18" charset="0"/>
              </a:rPr>
              <a:t>MOT DE CIRCONSTANCE DE LA VICE PRESIDENTE NATIONALE DE LA FEC A L’OCCASION DE LA REMISE DE PRIX DU CONCOURS FRANCO FIL 2020</a:t>
            </a:r>
            <a:endParaRPr lang="fr-FR" sz="2400" dirty="0">
              <a:solidFill>
                <a:schemeClr val="accent3">
                  <a:lumMod val="75000"/>
                </a:schemeClr>
              </a:solidFill>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2589213" y="5357611"/>
            <a:ext cx="8915399" cy="546051"/>
          </a:xfrm>
        </p:spPr>
        <p:txBody>
          <a:bodyPr/>
          <a:lstStyle/>
          <a:p>
            <a:pPr algn="r"/>
            <a:r>
              <a:rPr lang="fr-FR" b="1" dirty="0">
                <a:solidFill>
                  <a:schemeClr val="accent3">
                    <a:lumMod val="75000"/>
                  </a:schemeClr>
                </a:solidFill>
                <a:latin typeface="Times New Roman" panose="02020603050405020304" pitchFamily="18" charset="0"/>
                <a:cs typeface="Times New Roman" panose="02020603050405020304" pitchFamily="18" charset="0"/>
              </a:rPr>
              <a:t>Lundi 14 décembre 2020, CCIFC</a:t>
            </a:r>
          </a:p>
          <a:p>
            <a:pPr algn="r"/>
            <a:endParaRPr lang="fr-FR" dirty="0">
              <a:solidFill>
                <a:schemeClr val="accent3">
                  <a:lumMod val="75000"/>
                </a:schemeClr>
              </a:solidFill>
            </a:endParaRPr>
          </a:p>
        </p:txBody>
      </p:sp>
      <p:pic>
        <p:nvPicPr>
          <p:cNvPr id="5" name="Google Shape;65;p13" descr="C:\Users\LAKIONG\AppData\Local\Microsoft\Windows\Temporary Internet Files\Content.Outlook\5N8STR9N\logo CNFE (2).png"/>
          <p:cNvPicPr preferRelativeResize="0"/>
          <p:nvPr/>
        </p:nvPicPr>
        <p:blipFill>
          <a:blip r:embed="rId2">
            <a:alphaModFix/>
          </a:blip>
          <a:stretch>
            <a:fillRect/>
          </a:stretch>
        </p:blipFill>
        <p:spPr>
          <a:xfrm>
            <a:off x="10522039" y="223851"/>
            <a:ext cx="1465875" cy="1355340"/>
          </a:xfrm>
          <a:prstGeom prst="rect">
            <a:avLst/>
          </a:prstGeom>
          <a:noFill/>
          <a:ln>
            <a:noFill/>
          </a:ln>
        </p:spPr>
      </p:pic>
    </p:spTree>
    <p:extLst>
      <p:ext uri="{BB962C8B-B14F-4D97-AF65-F5344CB8AC3E}">
        <p14:creationId xmlns:p14="http://schemas.microsoft.com/office/powerpoint/2010/main" val="9083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75099" y="927280"/>
            <a:ext cx="10316902" cy="4452501"/>
          </a:xfrm>
          <a:prstGeom prst="rect">
            <a:avLst/>
          </a:prstGeom>
          <a:noFill/>
        </p:spPr>
        <p:txBody>
          <a:bodyPr wrap="square" rtlCol="0">
            <a:spAutoFit/>
          </a:bodyPr>
          <a:lstStyle/>
          <a:p>
            <a:r>
              <a:rPr lang="fr-FR" b="1" dirty="0">
                <a:solidFill>
                  <a:srgbClr val="002060"/>
                </a:solidFill>
                <a:latin typeface="Times New Roman" panose="02020603050405020304" pitchFamily="18" charset="0"/>
                <a:cs typeface="Times New Roman" panose="02020603050405020304" pitchFamily="18" charset="0"/>
              </a:rPr>
              <a:t>Monsieur le Ministre de commerce extérieur de la RDC</a:t>
            </a:r>
          </a:p>
          <a:p>
            <a:r>
              <a:rPr lang="fr-FR" b="1" dirty="0">
                <a:solidFill>
                  <a:srgbClr val="002060"/>
                </a:solidFill>
                <a:latin typeface="Times New Roman" panose="02020603050405020304" pitchFamily="18" charset="0"/>
                <a:cs typeface="Times New Roman" panose="02020603050405020304" pitchFamily="18" charset="0"/>
              </a:rPr>
              <a:t>Monsieur le Président de la société d’encouragement de l’industrie locale</a:t>
            </a:r>
          </a:p>
          <a:p>
            <a:r>
              <a:rPr lang="fr-FR" b="1" dirty="0">
                <a:solidFill>
                  <a:srgbClr val="002060"/>
                </a:solidFill>
                <a:latin typeface="Times New Roman" panose="02020603050405020304" pitchFamily="18" charset="0"/>
                <a:cs typeface="Times New Roman" panose="02020603050405020304" pitchFamily="18" charset="0"/>
              </a:rPr>
              <a:t>Monsieur le Président de la CPCCAF</a:t>
            </a:r>
          </a:p>
          <a:p>
            <a:r>
              <a:rPr lang="fr-FR" b="1" dirty="0">
                <a:solidFill>
                  <a:srgbClr val="002060"/>
                </a:solidFill>
                <a:latin typeface="Times New Roman" panose="02020603050405020304" pitchFamily="18" charset="0"/>
                <a:cs typeface="Times New Roman" panose="02020603050405020304" pitchFamily="18" charset="0"/>
              </a:rPr>
              <a:t>Monsieur le Président de la CCIFC de la RDC</a:t>
            </a:r>
          </a:p>
          <a:p>
            <a:pPr lvl="0" fontAlgn="t"/>
            <a:r>
              <a:rPr lang="fr-FR" b="1" dirty="0">
                <a:solidFill>
                  <a:srgbClr val="002060"/>
                </a:solidFill>
                <a:latin typeface="Times New Roman" panose="02020603050405020304" pitchFamily="18" charset="0"/>
                <a:cs typeface="Times New Roman" panose="02020603050405020304" pitchFamily="18" charset="0"/>
              </a:rPr>
              <a:t>Monsieur le président de la Chambre de commerce et d'industrie du Burkina Faso</a:t>
            </a:r>
            <a:endParaRPr lang="fr-CD" dirty="0">
              <a:solidFill>
                <a:srgbClr val="002060"/>
              </a:solidFill>
              <a:latin typeface="Times New Roman" panose="02020603050405020304" pitchFamily="18" charset="0"/>
              <a:cs typeface="Times New Roman" panose="02020603050405020304" pitchFamily="18" charset="0"/>
            </a:endParaRPr>
          </a:p>
          <a:p>
            <a:pPr lvl="0" fontAlgn="t"/>
            <a:r>
              <a:rPr lang="fr-FR" b="1" dirty="0">
                <a:solidFill>
                  <a:srgbClr val="002060"/>
                </a:solidFill>
                <a:latin typeface="Times New Roman" panose="02020603050405020304" pitchFamily="18" charset="0"/>
                <a:cs typeface="Times New Roman" panose="02020603050405020304" pitchFamily="18" charset="0"/>
              </a:rPr>
              <a:t>Monsieur le président de la Chambre de commerce, d'industrie, d'agriculture, des mines et d'artisanat du Tchad </a:t>
            </a:r>
            <a:endParaRPr lang="fr-CD" dirty="0">
              <a:solidFill>
                <a:srgbClr val="002060"/>
              </a:solidFill>
              <a:latin typeface="Times New Roman" panose="02020603050405020304" pitchFamily="18" charset="0"/>
              <a:cs typeface="Times New Roman" panose="02020603050405020304" pitchFamily="18" charset="0"/>
            </a:endParaRPr>
          </a:p>
          <a:p>
            <a:r>
              <a:rPr lang="fr-FR" b="1" dirty="0">
                <a:solidFill>
                  <a:srgbClr val="002060"/>
                </a:solidFill>
                <a:latin typeface="Times New Roman" panose="02020603050405020304" pitchFamily="18" charset="0"/>
                <a:cs typeface="Times New Roman" panose="02020603050405020304" pitchFamily="18" charset="0"/>
              </a:rPr>
              <a:t>Distingués invités</a:t>
            </a:r>
          </a:p>
          <a:p>
            <a:endParaRPr lang="fr-FR" b="1" dirty="0">
              <a:solidFill>
                <a:srgbClr val="002060"/>
              </a:solidFill>
              <a:latin typeface="Times New Roman" panose="02020603050405020304" pitchFamily="18" charset="0"/>
              <a:cs typeface="Times New Roman" panose="02020603050405020304" pitchFamily="18" charset="0"/>
            </a:endParaRPr>
          </a:p>
          <a:p>
            <a:pPr lvl="0" algn="just">
              <a:spcAft>
                <a:spcPts val="1600"/>
              </a:spcAft>
            </a:pPr>
            <a:r>
              <a:rPr lang="fr" b="1" dirty="0">
                <a:solidFill>
                  <a:srgbClr val="002060"/>
                </a:solidFill>
                <a:latin typeface="Times New Roman" panose="02020603050405020304" pitchFamily="18" charset="0"/>
                <a:cs typeface="Times New Roman" panose="02020603050405020304" pitchFamily="18" charset="0"/>
              </a:rPr>
              <a:t>La Commission Nationale Femmes Entrepreneures de la FEC que je représente, est honorée ce jour d’avoir été retenue par la Conférence Permanente des Chambres Consulaires Francophones Africaines pour décerner le prix au lauréat ayant gagné le concours organisé par Franco Fil.</a:t>
            </a:r>
          </a:p>
          <a:p>
            <a:pPr algn="just"/>
            <a:r>
              <a:rPr lang="fr-FR" b="1" dirty="0">
                <a:solidFill>
                  <a:srgbClr val="002060"/>
                </a:solidFill>
                <a:latin typeface="Times New Roman" panose="02020603050405020304" pitchFamily="18" charset="0"/>
                <a:cs typeface="Times New Roman" panose="02020603050405020304" pitchFamily="18" charset="0"/>
              </a:rPr>
              <a:t>Ce prix représente  les éfforts d’ une personne, la lauréate, mais honore à travers elle  toutes les femmes de la RDC qui travaillent dans des conditions difficiles pour atteindre leurs autonomisation économiques.</a:t>
            </a:r>
            <a:endParaRPr lang="fr-FR" b="1" dirty="0">
              <a:solidFill>
                <a:schemeClr val="accent3">
                  <a:lumMod val="75000"/>
                </a:schemeClr>
              </a:solidFill>
            </a:endParaRPr>
          </a:p>
        </p:txBody>
      </p:sp>
      <p:sp>
        <p:nvSpPr>
          <p:cNvPr id="3" name="Espace réservé du pied de page 2"/>
          <p:cNvSpPr>
            <a:spLocks noGrp="1"/>
          </p:cNvSpPr>
          <p:nvPr>
            <p:ph type="ftr" sz="quarter" idx="11"/>
          </p:nvPr>
        </p:nvSpPr>
        <p:spPr>
          <a:xfrm>
            <a:off x="2807595" y="6362163"/>
            <a:ext cx="7619999" cy="347730"/>
          </a:xfrm>
        </p:spPr>
        <p:txBody>
          <a:bodyPr/>
          <a:lstStyle/>
          <a:p>
            <a:r>
              <a:rPr lang="en-US" sz="1200" b="1" dirty="0">
                <a:solidFill>
                  <a:schemeClr val="accent3">
                    <a:lumMod val="75000"/>
                  </a:schemeClr>
                </a:solidFill>
              </a:rPr>
              <a:t>Commission </a:t>
            </a:r>
            <a:r>
              <a:rPr lang="en-US" sz="1200" b="1" dirty="0" err="1">
                <a:solidFill>
                  <a:schemeClr val="accent3">
                    <a:lumMod val="75000"/>
                  </a:schemeClr>
                </a:solidFill>
              </a:rPr>
              <a:t>Nationale</a:t>
            </a:r>
            <a:r>
              <a:rPr lang="en-US" sz="1200" b="1" dirty="0">
                <a:solidFill>
                  <a:schemeClr val="accent3">
                    <a:lumMod val="75000"/>
                  </a:schemeClr>
                </a:solidFill>
              </a:rPr>
              <a:t> Femmes </a:t>
            </a:r>
            <a:r>
              <a:rPr lang="en-US" sz="1200" b="1" dirty="0" err="1">
                <a:solidFill>
                  <a:schemeClr val="accent3">
                    <a:lumMod val="75000"/>
                  </a:schemeClr>
                </a:solidFill>
              </a:rPr>
              <a:t>Entrepreneures</a:t>
            </a:r>
            <a:endParaRPr lang="en-US" sz="1200" b="1" dirty="0">
              <a:solidFill>
                <a:schemeClr val="accent3">
                  <a:lumMod val="75000"/>
                </a:schemeClr>
              </a:solidFill>
            </a:endParaRPr>
          </a:p>
        </p:txBody>
      </p:sp>
      <p:pic>
        <p:nvPicPr>
          <p:cNvPr id="4" name="Google Shape;81;p15" descr="C:\Users\LAKIONG\AppData\Local\Microsoft\Windows\Temporary Internet Files\Content.Outlook\5N8STR9N\logo CNFE (2).png"/>
          <p:cNvPicPr preferRelativeResize="0"/>
          <p:nvPr/>
        </p:nvPicPr>
        <p:blipFill>
          <a:blip r:embed="rId3">
            <a:alphaModFix/>
          </a:blip>
          <a:stretch>
            <a:fillRect/>
          </a:stretch>
        </p:blipFill>
        <p:spPr>
          <a:xfrm>
            <a:off x="10695730" y="6252250"/>
            <a:ext cx="614067" cy="471054"/>
          </a:xfrm>
          <a:prstGeom prst="rect">
            <a:avLst/>
          </a:prstGeom>
          <a:noFill/>
          <a:ln>
            <a:noFill/>
          </a:ln>
        </p:spPr>
      </p:pic>
    </p:spTree>
    <p:extLst>
      <p:ext uri="{BB962C8B-B14F-4D97-AF65-F5344CB8AC3E}">
        <p14:creationId xmlns:p14="http://schemas.microsoft.com/office/powerpoint/2010/main" val="160398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39414" y="450761"/>
            <a:ext cx="8667482" cy="6740307"/>
          </a:xfrm>
          <a:prstGeom prst="rect">
            <a:avLst/>
          </a:prstGeom>
          <a:noFill/>
        </p:spPr>
        <p:txBody>
          <a:bodyPr wrap="square" rtlCol="0">
            <a:spAutoFit/>
          </a:bodyPr>
          <a:lstStyle/>
          <a:p>
            <a:r>
              <a:rPr lang="fr-FR" b="1" dirty="0">
                <a:solidFill>
                  <a:srgbClr val="002060"/>
                </a:solidFill>
                <a:latin typeface="Times New Roman" panose="02020603050405020304" pitchFamily="18" charset="0"/>
                <a:cs typeface="Times New Roman" panose="02020603050405020304" pitchFamily="18" charset="0"/>
              </a:rPr>
              <a:t>Mesdames, Messieurs</a:t>
            </a:r>
          </a:p>
          <a:p>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L’évènement qui nous réunit ce jour, à savoir la remise de prix du concours Franco Fil conforte la CNFE dans sa vision et ses missions qui sont similaires à celles de la plate forme Franco Fil .  La CNFE n’ organise pas de concours, n’ octroie pas de bourse, mais prépare la femme et la jeune fille à l’ entreprenariat durable.</a:t>
            </a:r>
          </a:p>
          <a:p>
            <a:pPr algn="just"/>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A cet effet, la CNFE  a mis en place un incubateur de projets de jeunes femmes et de femmes matures, dénommé Pull Up Business Women qui les accompagne au montage des projets, à la création et développement de leurs entreprises, les assiste  à accéder au financement .</a:t>
            </a:r>
          </a:p>
          <a:p>
            <a:pPr algn="just"/>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Voilà pourquoi c’ est avec un grand plaisir que je vais remettre le prix de l’Entrepreneur Pionnier à Mme Dorcas MUMBEMBE qui a su, dans le contexte actuel de la pandémie du Covid 19 saisir  cette opportunité de transformer son idée en projet de production des emballages biodégradables à base de fibre de bananier  en vue de résoudre le problème de la pollution de l’eau et de l’air causé par les déchets plastiques.</a:t>
            </a:r>
          </a:p>
          <a:p>
            <a:pPr algn="just"/>
            <a:endParaRPr lang="fr-FR" dirty="0">
              <a:latin typeface="Times New Roman" panose="02020603050405020304" pitchFamily="18" charset="0"/>
              <a:cs typeface="Times New Roman" panose="02020603050405020304" pitchFamily="18" charset="0"/>
            </a:endParaRPr>
          </a:p>
          <a:p>
            <a:pPr algn="just"/>
            <a:endParaRPr lang="fr-FR" dirty="0"/>
          </a:p>
          <a:p>
            <a:endParaRPr lang="fr-FR" dirty="0"/>
          </a:p>
          <a:p>
            <a:endParaRPr lang="fr-FR" dirty="0"/>
          </a:p>
          <a:p>
            <a:endParaRPr lang="fr-FR" dirty="0"/>
          </a:p>
          <a:p>
            <a:endParaRPr lang="fr-FR" dirty="0"/>
          </a:p>
        </p:txBody>
      </p:sp>
      <p:sp>
        <p:nvSpPr>
          <p:cNvPr id="4" name="Espace réservé du pied de page 3"/>
          <p:cNvSpPr>
            <a:spLocks noGrp="1"/>
          </p:cNvSpPr>
          <p:nvPr>
            <p:ph type="ftr" sz="quarter" idx="11"/>
          </p:nvPr>
        </p:nvSpPr>
        <p:spPr>
          <a:xfrm>
            <a:off x="2589212" y="6305909"/>
            <a:ext cx="7619999" cy="195024"/>
          </a:xfrm>
        </p:spPr>
        <p:txBody>
          <a:bodyPr/>
          <a:lstStyle/>
          <a:p>
            <a:r>
              <a:rPr lang="en-US" dirty="0"/>
              <a:t>              </a:t>
            </a:r>
          </a:p>
          <a:p>
            <a:endParaRPr lang="en-US" sz="1200" dirty="0">
              <a:solidFill>
                <a:srgbClr val="002060"/>
              </a:solidFill>
            </a:endParaRPr>
          </a:p>
          <a:p>
            <a:endParaRPr lang="en-US" sz="1200" dirty="0">
              <a:solidFill>
                <a:srgbClr val="002060"/>
              </a:solidFill>
            </a:endParaRPr>
          </a:p>
          <a:p>
            <a:r>
              <a:rPr lang="en-US" sz="1200" dirty="0">
                <a:solidFill>
                  <a:srgbClr val="002060"/>
                </a:solidFill>
              </a:rPr>
              <a:t>          </a:t>
            </a:r>
            <a:r>
              <a:rPr lang="en-US" sz="1200" b="1" dirty="0">
                <a:solidFill>
                  <a:srgbClr val="002060"/>
                </a:solidFill>
              </a:rPr>
              <a:t>Commission </a:t>
            </a:r>
            <a:r>
              <a:rPr lang="en-US" sz="1200" b="1" dirty="0" err="1">
                <a:solidFill>
                  <a:srgbClr val="002060"/>
                </a:solidFill>
              </a:rPr>
              <a:t>Nationale</a:t>
            </a:r>
            <a:r>
              <a:rPr lang="en-US" sz="1200" b="1" dirty="0">
                <a:solidFill>
                  <a:srgbClr val="002060"/>
                </a:solidFill>
              </a:rPr>
              <a:t> Femmes </a:t>
            </a:r>
            <a:r>
              <a:rPr lang="en-US" sz="1200" b="1" dirty="0" err="1">
                <a:solidFill>
                  <a:srgbClr val="002060"/>
                </a:solidFill>
              </a:rPr>
              <a:t>Entrepreneures</a:t>
            </a:r>
            <a:endParaRPr lang="en-US" sz="1200" b="1" dirty="0">
              <a:solidFill>
                <a:srgbClr val="002060"/>
              </a:solidFill>
            </a:endParaRPr>
          </a:p>
        </p:txBody>
      </p:sp>
      <p:pic>
        <p:nvPicPr>
          <p:cNvPr id="5" name="Google Shape;81;p15" descr="C:\Users\LAKIONG\AppData\Local\Microsoft\Windows\Temporary Internet Files\Content.Outlook\5N8STR9N\logo CNFE (2).png"/>
          <p:cNvPicPr preferRelativeResize="0"/>
          <p:nvPr/>
        </p:nvPicPr>
        <p:blipFill>
          <a:blip r:embed="rId3">
            <a:alphaModFix/>
          </a:blip>
          <a:stretch>
            <a:fillRect/>
          </a:stretch>
        </p:blipFill>
        <p:spPr>
          <a:xfrm>
            <a:off x="10695730" y="6252250"/>
            <a:ext cx="614067" cy="471054"/>
          </a:xfrm>
          <a:prstGeom prst="rect">
            <a:avLst/>
          </a:prstGeom>
          <a:noFill/>
          <a:ln>
            <a:noFill/>
          </a:ln>
        </p:spPr>
      </p:pic>
    </p:spTree>
    <p:extLst>
      <p:ext uri="{BB962C8B-B14F-4D97-AF65-F5344CB8AC3E}">
        <p14:creationId xmlns:p14="http://schemas.microsoft.com/office/powerpoint/2010/main" val="2008440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en-US" sz="1200" dirty="0">
                <a:solidFill>
                  <a:srgbClr val="002060"/>
                </a:solidFill>
              </a:rPr>
              <a:t>Commission </a:t>
            </a:r>
            <a:r>
              <a:rPr lang="en-US" sz="1200" dirty="0" err="1">
                <a:solidFill>
                  <a:srgbClr val="002060"/>
                </a:solidFill>
              </a:rPr>
              <a:t>Nationale</a:t>
            </a:r>
            <a:r>
              <a:rPr lang="en-US" sz="1200" dirty="0">
                <a:solidFill>
                  <a:srgbClr val="002060"/>
                </a:solidFill>
              </a:rPr>
              <a:t> Femmes </a:t>
            </a:r>
            <a:r>
              <a:rPr lang="en-US" sz="1200" dirty="0" err="1">
                <a:solidFill>
                  <a:srgbClr val="002060"/>
                </a:solidFill>
              </a:rPr>
              <a:t>Entrepreneures</a:t>
            </a:r>
            <a:endParaRPr lang="en-US" sz="1200" dirty="0">
              <a:solidFill>
                <a:srgbClr val="002060"/>
              </a:solidFill>
            </a:endParaRPr>
          </a:p>
        </p:txBody>
      </p:sp>
      <p:pic>
        <p:nvPicPr>
          <p:cNvPr id="4" name="Google Shape;81;p15" descr="C:\Users\LAKIONG\AppData\Local\Microsoft\Windows\Temporary Internet Files\Content.Outlook\5N8STR9N\logo CNFE (2).png"/>
          <p:cNvPicPr preferRelativeResize="0"/>
          <p:nvPr/>
        </p:nvPicPr>
        <p:blipFill>
          <a:blip r:embed="rId2">
            <a:alphaModFix/>
          </a:blip>
          <a:stretch>
            <a:fillRect/>
          </a:stretch>
        </p:blipFill>
        <p:spPr>
          <a:xfrm>
            <a:off x="10695730" y="6252250"/>
            <a:ext cx="614067" cy="471054"/>
          </a:xfrm>
          <a:prstGeom prst="rect">
            <a:avLst/>
          </a:prstGeom>
          <a:noFill/>
          <a:ln>
            <a:noFill/>
          </a:ln>
        </p:spPr>
      </p:pic>
      <p:sp>
        <p:nvSpPr>
          <p:cNvPr id="6" name="ZoneTexte 5"/>
          <p:cNvSpPr txBox="1"/>
          <p:nvPr/>
        </p:nvSpPr>
        <p:spPr>
          <a:xfrm>
            <a:off x="2222340" y="940158"/>
            <a:ext cx="9587588" cy="4524315"/>
          </a:xfrm>
          <a:prstGeom prst="rect">
            <a:avLst/>
          </a:prstGeom>
          <a:noFill/>
        </p:spPr>
        <p:txBody>
          <a:bodyPr wrap="square" rtlCol="0">
            <a:spAutoFit/>
          </a:bodyPr>
          <a:lstStyle/>
          <a:p>
            <a:pPr algn="just"/>
            <a:r>
              <a:rPr lang="fr-FR" b="1" dirty="0">
                <a:solidFill>
                  <a:srgbClr val="002060"/>
                </a:solidFill>
                <a:latin typeface="Times New Roman" panose="02020603050405020304" pitchFamily="18" charset="0"/>
                <a:cs typeface="Times New Roman" panose="02020603050405020304" pitchFamily="18" charset="0"/>
              </a:rPr>
              <a:t> Mme Dorcas MUMBEMBE je vous présente mes sincères félicitations pour ce prix mérité qui fait honneur à notre pays la RDC mais plus pour avoir osé, car plusieurs femmes ont des idées mais elles n’ osent pas par peur de préjugés .</a:t>
            </a:r>
          </a:p>
          <a:p>
            <a:pPr algn="just"/>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Ce prix  ne doit pas constituer une fin en soi, mais devrait plutôt vous encourager à plus de détermination et de persévérance pour illuminer encore plus votre esprit créatif afin de développer votre entreprise.</a:t>
            </a:r>
          </a:p>
          <a:p>
            <a:pPr algn="just"/>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C’est dans cette optique que je vous invite à  </a:t>
            </a:r>
            <a:r>
              <a:rPr lang="fr-FR" b="1">
                <a:solidFill>
                  <a:srgbClr val="002060"/>
                </a:solidFill>
                <a:latin typeface="Times New Roman" panose="02020603050405020304" pitchFamily="18" charset="0"/>
                <a:cs typeface="Times New Roman" panose="02020603050405020304" pitchFamily="18" charset="0"/>
              </a:rPr>
              <a:t>rejoindre </a:t>
            </a:r>
            <a:r>
              <a:rPr lang="fr-FR" b="1" smtClean="0">
                <a:solidFill>
                  <a:srgbClr val="002060"/>
                </a:solidFill>
                <a:latin typeface="Times New Roman" panose="02020603050405020304" pitchFamily="18" charset="0"/>
                <a:cs typeface="Times New Roman" panose="02020603050405020304" pitchFamily="18" charset="0"/>
              </a:rPr>
              <a:t> </a:t>
            </a:r>
            <a:r>
              <a:rPr lang="fr-FR" b="1" dirty="0">
                <a:solidFill>
                  <a:srgbClr val="002060"/>
                </a:solidFill>
                <a:latin typeface="Times New Roman" panose="02020603050405020304" pitchFamily="18" charset="0"/>
                <a:cs typeface="Times New Roman" panose="02020603050405020304" pitchFamily="18" charset="0"/>
              </a:rPr>
              <a:t>la CNFE dans la filière industrie, pour un partage d’expériences et pourquoi pas un encadrement et accompagnement pour viser l’exportation qui est l’une des clés  prospection de nouveaux marchés.</a:t>
            </a:r>
          </a:p>
          <a:p>
            <a:pPr algn="just"/>
            <a:endParaRPr lang="fr-FR" b="1" dirty="0">
              <a:solidFill>
                <a:srgbClr val="002060"/>
              </a:solidFill>
              <a:latin typeface="Times New Roman" panose="02020603050405020304" pitchFamily="18" charset="0"/>
              <a:cs typeface="Times New Roman" panose="02020603050405020304" pitchFamily="18" charset="0"/>
            </a:endParaRPr>
          </a:p>
          <a:p>
            <a:pPr algn="just"/>
            <a:r>
              <a:rPr lang="fr-FR" b="1" dirty="0">
                <a:solidFill>
                  <a:srgbClr val="002060"/>
                </a:solidFill>
                <a:latin typeface="Times New Roman" panose="02020603050405020304" pitchFamily="18" charset="0"/>
                <a:cs typeface="Times New Roman" panose="02020603050405020304" pitchFamily="18" charset="0"/>
              </a:rPr>
              <a:t>Encore une fois, merci à la CPCCAF et mes sincères félicitations.</a:t>
            </a:r>
          </a:p>
          <a:p>
            <a:endParaRPr lang="fr-FR" b="1" dirty="0">
              <a:latin typeface="Times New Roman" panose="02020603050405020304" pitchFamily="18" charset="0"/>
              <a:cs typeface="Times New Roman" panose="02020603050405020304" pitchFamily="18" charset="0"/>
            </a:endParaRPr>
          </a:p>
          <a:p>
            <a:endParaRPr lang="fr-FR" b="1" dirty="0">
              <a:solidFill>
                <a:srgbClr val="002060"/>
              </a:solidFill>
              <a:latin typeface="Times New Roman" panose="02020603050405020304" pitchFamily="18" charset="0"/>
              <a:cs typeface="Times New Roman" panose="02020603050405020304" pitchFamily="18" charset="0"/>
            </a:endParaRPr>
          </a:p>
          <a:p>
            <a:r>
              <a:rPr lang="fr-FR" b="1" dirty="0">
                <a:solidFill>
                  <a:srgbClr val="002060"/>
                </a:solidFill>
                <a:latin typeface="Times New Roman" panose="02020603050405020304" pitchFamily="18" charset="0"/>
                <a:cs typeface="Times New Roman" panose="02020603050405020304" pitchFamily="18" charset="0"/>
              </a:rPr>
              <a:t>Je vous remercie.</a:t>
            </a:r>
          </a:p>
        </p:txBody>
      </p:sp>
    </p:spTree>
    <p:extLst>
      <p:ext uri="{BB962C8B-B14F-4D97-AF65-F5344CB8AC3E}">
        <p14:creationId xmlns:p14="http://schemas.microsoft.com/office/powerpoint/2010/main" val="982648613"/>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802</TotalTime>
  <Words>448</Words>
  <Application>Microsoft Office PowerPoint</Application>
  <PresentationFormat>Grand écran</PresentationFormat>
  <Paragraphs>41</Paragraphs>
  <Slides>4</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Century Gothic</vt:lpstr>
      <vt:lpstr>Times New Roman</vt:lpstr>
      <vt:lpstr>Wingdings 3</vt:lpstr>
      <vt:lpstr>Brin</vt:lpstr>
      <vt:lpstr>MOT DE CIRCONSTANCE DE LA VICE PRESIDENTE NATIONALE DE LA FEC A L’OCCASION DE LA REMISE DE PRIX DU CONCOURS FRANCO FIL 2020</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 DE CIRCONSTANCE DE LA VICE PRESIDENTE NATIONALE DE LA FEC A L’OCCASION DE LA REMISE DE PRIX DU CONCOURS FRANCO FIL 2020</dc:title>
  <dc:creator>User</dc:creator>
  <cp:lastModifiedBy>User</cp:lastModifiedBy>
  <cp:revision>30</cp:revision>
  <dcterms:created xsi:type="dcterms:W3CDTF">2020-12-07T15:27:45Z</dcterms:created>
  <dcterms:modified xsi:type="dcterms:W3CDTF">2020-12-14T12:43:49Z</dcterms:modified>
</cp:coreProperties>
</file>