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56" r:id="rId2"/>
    <p:sldId id="257" r:id="rId3"/>
  </p:sldIdLst>
  <p:sldSz cx="6858000" cy="9144000" type="screen4x3"/>
  <p:notesSz cx="6794500" cy="99314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24">
          <p15:clr>
            <a:srgbClr val="A4A3A4"/>
          </p15:clr>
        </p15:guide>
      </p15:sldGuideLst>
    </p:ext>
    <p:ext uri="{2D200454-40CA-4A62-9FC3-DE9A4176ACB9}">
      <p15:notesGuideLst xmlns:p15="http://schemas.microsoft.com/office/powerpoint/2012/main">
        <p15:guide id="1" orient="horz" pos="3128">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a:srgbClr val="003985"/>
    <a:srgbClr val="00A0D1"/>
    <a:srgbClr val="9023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3603" autoAdjust="0"/>
    <p:restoredTop sz="99659" autoAdjust="0"/>
  </p:normalViewPr>
  <p:slideViewPr>
    <p:cSldViewPr snapToGrid="0">
      <p:cViewPr varScale="1">
        <p:scale>
          <a:sx n="85" d="100"/>
          <a:sy n="85" d="100"/>
        </p:scale>
        <p:origin x="2832" y="102"/>
      </p:cViewPr>
      <p:guideLst>
        <p:guide orient="horz" pos="2880"/>
        <p:guide pos="224"/>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4" d="100"/>
          <a:sy n="74" d="100"/>
        </p:scale>
        <p:origin x="-3306" y="-96"/>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1"/>
            <a:ext cx="2944486" cy="496031"/>
          </a:xfrm>
          <a:prstGeom prst="rect">
            <a:avLst/>
          </a:prstGeom>
        </p:spPr>
        <p:txBody>
          <a:bodyPr vert="horz" lIns="88223" tIns="44112" rIns="88223" bIns="44112" rtlCol="0"/>
          <a:lstStyle>
            <a:lvl1pPr algn="l">
              <a:defRPr sz="1200"/>
            </a:lvl1pPr>
          </a:lstStyle>
          <a:p>
            <a:endParaRPr lang="pl-PL"/>
          </a:p>
        </p:txBody>
      </p:sp>
      <p:sp>
        <p:nvSpPr>
          <p:cNvPr id="3" name="Symbol zastępczy daty 2"/>
          <p:cNvSpPr>
            <a:spLocks noGrp="1"/>
          </p:cNvSpPr>
          <p:nvPr>
            <p:ph type="dt" sz="quarter" idx="1"/>
          </p:nvPr>
        </p:nvSpPr>
        <p:spPr>
          <a:xfrm>
            <a:off x="3848497" y="1"/>
            <a:ext cx="2944486" cy="496031"/>
          </a:xfrm>
          <a:prstGeom prst="rect">
            <a:avLst/>
          </a:prstGeom>
        </p:spPr>
        <p:txBody>
          <a:bodyPr vert="horz" lIns="88223" tIns="44112" rIns="88223" bIns="44112" rtlCol="0"/>
          <a:lstStyle>
            <a:lvl1pPr algn="r">
              <a:defRPr sz="1200"/>
            </a:lvl1pPr>
          </a:lstStyle>
          <a:p>
            <a:fld id="{8B6CD123-A3E3-42E9-AFBB-78F88392356C}" type="datetimeFigureOut">
              <a:rPr lang="pl-PL" smtClean="0"/>
              <a:pPr/>
              <a:t>2016-02-18</a:t>
            </a:fld>
            <a:endParaRPr lang="pl-PL"/>
          </a:p>
        </p:txBody>
      </p:sp>
      <p:sp>
        <p:nvSpPr>
          <p:cNvPr id="4" name="Symbol zastępczy stopki 3"/>
          <p:cNvSpPr>
            <a:spLocks noGrp="1"/>
          </p:cNvSpPr>
          <p:nvPr>
            <p:ph type="ftr" sz="quarter" idx="2"/>
          </p:nvPr>
        </p:nvSpPr>
        <p:spPr>
          <a:xfrm>
            <a:off x="0" y="9433830"/>
            <a:ext cx="2944486" cy="496031"/>
          </a:xfrm>
          <a:prstGeom prst="rect">
            <a:avLst/>
          </a:prstGeom>
        </p:spPr>
        <p:txBody>
          <a:bodyPr vert="horz" lIns="88223" tIns="44112" rIns="88223" bIns="44112"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48497" y="9433830"/>
            <a:ext cx="2944486" cy="496031"/>
          </a:xfrm>
          <a:prstGeom prst="rect">
            <a:avLst/>
          </a:prstGeom>
        </p:spPr>
        <p:txBody>
          <a:bodyPr vert="horz" lIns="88223" tIns="44112" rIns="88223" bIns="44112" rtlCol="0" anchor="b"/>
          <a:lstStyle>
            <a:lvl1pPr algn="r">
              <a:defRPr sz="1200"/>
            </a:lvl1pPr>
          </a:lstStyle>
          <a:p>
            <a:fld id="{D6C9E4E3-436B-426C-95C4-B4C4B134AD80}" type="slidenum">
              <a:rPr lang="pl-PL" smtClean="0"/>
              <a:pPr/>
              <a:t>‹#›</a:t>
            </a:fld>
            <a:endParaRPr lang="pl-PL"/>
          </a:p>
        </p:txBody>
      </p:sp>
    </p:spTree>
    <p:extLst>
      <p:ext uri="{BB962C8B-B14F-4D97-AF65-F5344CB8AC3E}">
        <p14:creationId xmlns:p14="http://schemas.microsoft.com/office/powerpoint/2010/main" val="24011958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1" y="2"/>
            <a:ext cx="2944283" cy="496570"/>
          </a:xfrm>
          <a:prstGeom prst="rect">
            <a:avLst/>
          </a:prstGeom>
        </p:spPr>
        <p:txBody>
          <a:bodyPr vert="horz" lIns="95564" tIns="47782" rIns="95564" bIns="47782" rtlCol="0"/>
          <a:lstStyle>
            <a:lvl1pPr algn="l">
              <a:defRPr sz="1300"/>
            </a:lvl1pPr>
          </a:lstStyle>
          <a:p>
            <a:endParaRPr lang="pl-PL"/>
          </a:p>
        </p:txBody>
      </p:sp>
      <p:sp>
        <p:nvSpPr>
          <p:cNvPr id="3" name="Symbol zastępczy daty 2"/>
          <p:cNvSpPr>
            <a:spLocks noGrp="1"/>
          </p:cNvSpPr>
          <p:nvPr>
            <p:ph type="dt" idx="1"/>
          </p:nvPr>
        </p:nvSpPr>
        <p:spPr>
          <a:xfrm>
            <a:off x="3848646" y="2"/>
            <a:ext cx="2944283" cy="496570"/>
          </a:xfrm>
          <a:prstGeom prst="rect">
            <a:avLst/>
          </a:prstGeom>
        </p:spPr>
        <p:txBody>
          <a:bodyPr vert="horz" lIns="95564" tIns="47782" rIns="95564" bIns="47782" rtlCol="0"/>
          <a:lstStyle>
            <a:lvl1pPr algn="r">
              <a:defRPr sz="1300"/>
            </a:lvl1pPr>
          </a:lstStyle>
          <a:p>
            <a:fld id="{64A19736-8A0E-425A-A83E-71166DF05C3C}" type="datetimeFigureOut">
              <a:rPr lang="pl-PL" smtClean="0"/>
              <a:pPr/>
              <a:t>2016-02-18</a:t>
            </a:fld>
            <a:endParaRPr lang="pl-PL"/>
          </a:p>
        </p:txBody>
      </p:sp>
      <p:sp>
        <p:nvSpPr>
          <p:cNvPr id="4" name="Symbol zastępczy obrazu slajdu 3"/>
          <p:cNvSpPr>
            <a:spLocks noGrp="1" noRot="1" noChangeAspect="1"/>
          </p:cNvSpPr>
          <p:nvPr>
            <p:ph type="sldImg" idx="2"/>
          </p:nvPr>
        </p:nvSpPr>
        <p:spPr>
          <a:xfrm>
            <a:off x="2001838" y="746125"/>
            <a:ext cx="2790825" cy="3722688"/>
          </a:xfrm>
          <a:prstGeom prst="rect">
            <a:avLst/>
          </a:prstGeom>
          <a:noFill/>
          <a:ln w="12700">
            <a:solidFill>
              <a:prstClr val="black"/>
            </a:solidFill>
          </a:ln>
        </p:spPr>
        <p:txBody>
          <a:bodyPr vert="horz" lIns="95564" tIns="47782" rIns="95564" bIns="47782" rtlCol="0" anchor="ctr"/>
          <a:lstStyle/>
          <a:p>
            <a:endParaRPr lang="pl-PL"/>
          </a:p>
        </p:txBody>
      </p:sp>
      <p:sp>
        <p:nvSpPr>
          <p:cNvPr id="5" name="Symbol zastępczy notatek 4"/>
          <p:cNvSpPr>
            <a:spLocks noGrp="1"/>
          </p:cNvSpPr>
          <p:nvPr>
            <p:ph type="body" sz="quarter" idx="3"/>
          </p:nvPr>
        </p:nvSpPr>
        <p:spPr>
          <a:xfrm>
            <a:off x="679451" y="4717416"/>
            <a:ext cx="5435600" cy="4469130"/>
          </a:xfrm>
          <a:prstGeom prst="rect">
            <a:avLst/>
          </a:prstGeom>
        </p:spPr>
        <p:txBody>
          <a:bodyPr vert="horz" lIns="95564" tIns="47782" rIns="95564" bIns="47782"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1" y="9433108"/>
            <a:ext cx="2944283" cy="496570"/>
          </a:xfrm>
          <a:prstGeom prst="rect">
            <a:avLst/>
          </a:prstGeom>
        </p:spPr>
        <p:txBody>
          <a:bodyPr vert="horz" lIns="95564" tIns="47782" rIns="95564" bIns="47782" rtlCol="0" anchor="b"/>
          <a:lstStyle>
            <a:lvl1pPr algn="l">
              <a:defRPr sz="1300"/>
            </a:lvl1pPr>
          </a:lstStyle>
          <a:p>
            <a:endParaRPr lang="pl-PL"/>
          </a:p>
        </p:txBody>
      </p:sp>
      <p:sp>
        <p:nvSpPr>
          <p:cNvPr id="7" name="Symbol zastępczy numeru slajdu 6"/>
          <p:cNvSpPr>
            <a:spLocks noGrp="1"/>
          </p:cNvSpPr>
          <p:nvPr>
            <p:ph type="sldNum" sz="quarter" idx="5"/>
          </p:nvPr>
        </p:nvSpPr>
        <p:spPr>
          <a:xfrm>
            <a:off x="3848646" y="9433108"/>
            <a:ext cx="2944283" cy="496570"/>
          </a:xfrm>
          <a:prstGeom prst="rect">
            <a:avLst/>
          </a:prstGeom>
        </p:spPr>
        <p:txBody>
          <a:bodyPr vert="horz" lIns="95564" tIns="47782" rIns="95564" bIns="47782" rtlCol="0" anchor="b"/>
          <a:lstStyle>
            <a:lvl1pPr algn="r">
              <a:defRPr sz="1300"/>
            </a:lvl1pPr>
          </a:lstStyle>
          <a:p>
            <a:fld id="{B6DF6B94-24BD-414C-A82F-0358F9D45374}" type="slidenum">
              <a:rPr lang="pl-PL" smtClean="0"/>
              <a:pPr/>
              <a:t>‹#›</a:t>
            </a:fld>
            <a:endParaRPr lang="pl-PL"/>
          </a:p>
        </p:txBody>
      </p:sp>
    </p:spTree>
    <p:extLst>
      <p:ext uri="{BB962C8B-B14F-4D97-AF65-F5344CB8AC3E}">
        <p14:creationId xmlns:p14="http://schemas.microsoft.com/office/powerpoint/2010/main" val="25261071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fld id="{B6DF6B94-24BD-414C-A82F-0358F9D45374}" type="slidenum">
              <a:rPr lang="pl-PL" smtClean="0"/>
              <a:pPr/>
              <a:t>1</a:t>
            </a:fld>
            <a:endParaRPr lang="pl-PL"/>
          </a:p>
        </p:txBody>
      </p:sp>
    </p:spTree>
    <p:extLst>
      <p:ext uri="{BB962C8B-B14F-4D97-AF65-F5344CB8AC3E}">
        <p14:creationId xmlns:p14="http://schemas.microsoft.com/office/powerpoint/2010/main" val="2916575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a:p>
        </p:txBody>
      </p:sp>
      <p:sp>
        <p:nvSpPr>
          <p:cNvPr id="4" name="Symbol zastępczy numeru slajdu 3"/>
          <p:cNvSpPr>
            <a:spLocks noGrp="1"/>
          </p:cNvSpPr>
          <p:nvPr>
            <p:ph type="sldNum" sz="quarter" idx="10"/>
          </p:nvPr>
        </p:nvSpPr>
        <p:spPr/>
        <p:txBody>
          <a:bodyPr/>
          <a:lstStyle/>
          <a:p>
            <a:fld id="{B6DF6B94-24BD-414C-A82F-0358F9D45374}" type="slidenum">
              <a:rPr lang="pl-PL" smtClean="0"/>
              <a:pPr/>
              <a:t>2</a:t>
            </a:fld>
            <a:endParaRPr lang="pl-PL"/>
          </a:p>
        </p:txBody>
      </p:sp>
    </p:spTree>
    <p:extLst>
      <p:ext uri="{BB962C8B-B14F-4D97-AF65-F5344CB8AC3E}">
        <p14:creationId xmlns:p14="http://schemas.microsoft.com/office/powerpoint/2010/main" val="37350408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ajd tytułowy">
    <p:spTree>
      <p:nvGrpSpPr>
        <p:cNvPr id="1" name=""/>
        <p:cNvGrpSpPr/>
        <p:nvPr/>
      </p:nvGrpSpPr>
      <p:grpSpPr>
        <a:xfrm>
          <a:off x="0" y="0"/>
          <a:ext cx="0" cy="0"/>
          <a:chOff x="0" y="0"/>
          <a:chExt cx="0" cy="0"/>
        </a:xfrm>
      </p:grpSpPr>
      <p:sp>
        <p:nvSpPr>
          <p:cNvPr id="7" name="Symbol zastępczy tytułu 1"/>
          <p:cNvSpPr txBox="1">
            <a:spLocks/>
          </p:cNvSpPr>
          <p:nvPr userDrawn="1"/>
        </p:nvSpPr>
        <p:spPr>
          <a:xfrm>
            <a:off x="327660" y="1052490"/>
            <a:ext cx="6327140" cy="642942"/>
          </a:xfrm>
          <a:prstGeom prst="rect">
            <a:avLst/>
          </a:prstGeom>
        </p:spPr>
        <p:txBody>
          <a:bodyPr vert="horz" lIns="0" tIns="0" rIns="0" bIns="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l-PL" sz="2400" b="1" i="0" u="none" strike="noStrike" kern="1200" cap="none" spc="0" normalizeH="0" baseline="0" noProof="0" dirty="0" smtClean="0">
                <a:ln>
                  <a:noFill/>
                </a:ln>
                <a:solidFill>
                  <a:srgbClr val="00A0D1"/>
                </a:solidFill>
                <a:effectLst/>
                <a:uLnTx/>
                <a:uFillTx/>
                <a:latin typeface="Arial" pitchFamily="34" charset="0"/>
                <a:ea typeface="+mj-ea"/>
                <a:cs typeface="Arial" pitchFamily="34" charset="0"/>
              </a:rPr>
              <a:t>SSW TAX ALERT</a:t>
            </a:r>
          </a:p>
        </p:txBody>
      </p:sp>
      <p:sp>
        <p:nvSpPr>
          <p:cNvPr id="9" name="Symbol zastępczy tekstu 2"/>
          <p:cNvSpPr>
            <a:spLocks noGrp="1"/>
          </p:cNvSpPr>
          <p:nvPr>
            <p:ph idx="1" hasCustomPrompt="1"/>
          </p:nvPr>
        </p:nvSpPr>
        <p:spPr>
          <a:xfrm>
            <a:off x="357166" y="1924050"/>
            <a:ext cx="2928958" cy="5719784"/>
          </a:xfrm>
          <a:prstGeom prst="rect">
            <a:avLst/>
          </a:prstGeom>
        </p:spPr>
        <p:txBody>
          <a:bodyPr vert="horz" lIns="0" tIns="0" rIns="0" bIns="0" rtlCol="0">
            <a:normAutofit/>
          </a:bodyPr>
          <a:lstStyle>
            <a:lvl1pPr marL="265113" marR="0" indent="-265113" algn="l" defTabSz="914400" rtl="0" eaLnBrk="0" fontAlgn="base" latinLnBrk="0" hangingPunct="0">
              <a:lnSpc>
                <a:spcPct val="100000"/>
              </a:lnSpc>
              <a:spcBef>
                <a:spcPts val="400"/>
              </a:spcBef>
              <a:spcAft>
                <a:spcPts val="0"/>
              </a:spcAft>
              <a:buClrTx/>
              <a:buSzTx/>
              <a:buFont typeface="Wingdings" pitchFamily="2" charset="2"/>
              <a:buChar char="ü"/>
              <a:tabLst/>
              <a:defRPr sz="1200"/>
            </a:lvl1pPr>
            <a:lvl4pPr algn="l">
              <a:spcBef>
                <a:spcPts val="400"/>
              </a:spcBef>
              <a:spcAft>
                <a:spcPts val="0"/>
              </a:spcAft>
              <a:defRPr sz="1200"/>
            </a:lvl4pPr>
            <a:lvl5pPr algn="l">
              <a:spcBef>
                <a:spcPts val="400"/>
              </a:spcBef>
              <a:spcAft>
                <a:spcPts val="0"/>
              </a:spcAft>
              <a:defRPr sz="1200"/>
            </a:lvl5pPr>
          </a:lstStyle>
          <a:p>
            <a:pPr marL="0" marR="0" lvl="0" indent="0" algn="just" defTabSz="914400" rtl="0" eaLnBrk="0" fontAlgn="base" latinLnBrk="0" hangingPunct="0">
              <a:lnSpc>
                <a:spcPct val="100000"/>
              </a:lnSpc>
              <a:spcBef>
                <a:spcPct val="20000"/>
              </a:spcBef>
              <a:spcAft>
                <a:spcPct val="0"/>
              </a:spcAft>
              <a:buClrTx/>
              <a:buSzTx/>
              <a:buFontTx/>
              <a:buNone/>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Pierwszy poziom</a:t>
            </a:r>
          </a:p>
          <a:p>
            <a:pPr marL="265113" marR="0" lvl="0" indent="-265113" algn="just" defTabSz="914400" rtl="0" eaLnBrk="0" fontAlgn="base" latinLnBrk="0" hangingPunct="0">
              <a:lnSpc>
                <a:spcPct val="100000"/>
              </a:lnSpc>
              <a:spcBef>
                <a:spcPct val="20000"/>
              </a:spcBef>
              <a:spcAft>
                <a:spcPct val="0"/>
              </a:spcAft>
              <a:buClrTx/>
              <a:buSzTx/>
              <a:buFont typeface="Wingdings" pitchFamily="2" charset="2"/>
              <a:buChar char="ü"/>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Drugi poziom</a:t>
            </a:r>
          </a:p>
          <a:p>
            <a:pPr marL="660400" marR="0" lvl="3" indent="-3810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Trzeci poziom</a:t>
            </a:r>
          </a:p>
          <a:p>
            <a:pPr marL="1028700" marR="0" lvl="4" indent="-355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Czwarty poziom</a:t>
            </a:r>
            <a:endParaRPr kumimoji="0" lang="pl-PL"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
        <p:nvSpPr>
          <p:cNvPr id="17" name="Symbol zastępczy tekstu 2"/>
          <p:cNvSpPr>
            <a:spLocks noGrp="1"/>
          </p:cNvSpPr>
          <p:nvPr>
            <p:ph idx="10" hasCustomPrompt="1"/>
          </p:nvPr>
        </p:nvSpPr>
        <p:spPr>
          <a:xfrm>
            <a:off x="3571876" y="1924050"/>
            <a:ext cx="2928958" cy="5719784"/>
          </a:xfrm>
          <a:prstGeom prst="rect">
            <a:avLst/>
          </a:prstGeom>
        </p:spPr>
        <p:txBody>
          <a:bodyPr vert="horz" lIns="0" tIns="0" rIns="0" bIns="0" rtlCol="0">
            <a:normAutofit/>
          </a:bodyPr>
          <a:lstStyle>
            <a:lvl1pPr marL="265113" marR="0" indent="-265113" algn="l" defTabSz="914400" rtl="0" eaLnBrk="0" fontAlgn="base" latinLnBrk="0" hangingPunct="0">
              <a:lnSpc>
                <a:spcPct val="100000"/>
              </a:lnSpc>
              <a:spcBef>
                <a:spcPts val="400"/>
              </a:spcBef>
              <a:spcAft>
                <a:spcPts val="0"/>
              </a:spcAft>
              <a:buClrTx/>
              <a:buSzTx/>
              <a:buFont typeface="Wingdings" pitchFamily="2" charset="2"/>
              <a:buChar char="ü"/>
              <a:tabLst/>
              <a:defRPr sz="1200"/>
            </a:lvl1pPr>
            <a:lvl4pPr algn="l">
              <a:spcBef>
                <a:spcPts val="400"/>
              </a:spcBef>
              <a:spcAft>
                <a:spcPts val="0"/>
              </a:spcAft>
              <a:defRPr sz="1200"/>
            </a:lvl4pPr>
            <a:lvl5pPr algn="l">
              <a:spcBef>
                <a:spcPts val="400"/>
              </a:spcBef>
              <a:spcAft>
                <a:spcPts val="0"/>
              </a:spcAft>
              <a:defRPr sz="1200"/>
            </a:lvl5pPr>
          </a:lstStyle>
          <a:p>
            <a:pPr marL="0" marR="0" lvl="0" indent="0" algn="just" defTabSz="914400" rtl="0" eaLnBrk="0" fontAlgn="base" latinLnBrk="0" hangingPunct="0">
              <a:lnSpc>
                <a:spcPct val="100000"/>
              </a:lnSpc>
              <a:spcBef>
                <a:spcPct val="20000"/>
              </a:spcBef>
              <a:spcAft>
                <a:spcPct val="0"/>
              </a:spcAft>
              <a:buClrTx/>
              <a:buSzTx/>
              <a:buFontTx/>
              <a:buNone/>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Pierwszy poziom</a:t>
            </a:r>
          </a:p>
          <a:p>
            <a:pPr marL="265113" marR="0" lvl="0" indent="-265113" algn="just" defTabSz="914400" rtl="0" eaLnBrk="0" fontAlgn="base" latinLnBrk="0" hangingPunct="0">
              <a:lnSpc>
                <a:spcPct val="100000"/>
              </a:lnSpc>
              <a:spcBef>
                <a:spcPct val="20000"/>
              </a:spcBef>
              <a:spcAft>
                <a:spcPct val="0"/>
              </a:spcAft>
              <a:buClrTx/>
              <a:buSzTx/>
              <a:buFont typeface="Wingdings" pitchFamily="2" charset="2"/>
              <a:buChar char="ü"/>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Drugi poziom</a:t>
            </a:r>
          </a:p>
          <a:p>
            <a:pPr marL="660400" marR="0" lvl="3" indent="-3810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Trzeci poziom</a:t>
            </a:r>
          </a:p>
          <a:p>
            <a:pPr marL="1028700" marR="0" lvl="4" indent="-355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Czwarty poziom</a:t>
            </a:r>
            <a:endParaRPr kumimoji="0" lang="pl-PL"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pic>
        <p:nvPicPr>
          <p:cNvPr id="5" name="Obraz 4" descr="logo SSW.jpg"/>
          <p:cNvPicPr>
            <a:picLocks noChangeAspect="1"/>
          </p:cNvPicPr>
          <p:nvPr userDrawn="1"/>
        </p:nvPicPr>
        <p:blipFill>
          <a:blip r:embed="rId2" cstate="print"/>
          <a:stretch>
            <a:fillRect/>
          </a:stretch>
        </p:blipFill>
        <p:spPr>
          <a:xfrm>
            <a:off x="328634" y="171899"/>
            <a:ext cx="637551" cy="729801"/>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ytuł i zawartość">
    <p:spTree>
      <p:nvGrpSpPr>
        <p:cNvPr id="1" name=""/>
        <p:cNvGrpSpPr/>
        <p:nvPr/>
      </p:nvGrpSpPr>
      <p:grpSpPr>
        <a:xfrm>
          <a:off x="0" y="0"/>
          <a:ext cx="0" cy="0"/>
          <a:chOff x="0" y="0"/>
          <a:chExt cx="0" cy="0"/>
        </a:xfrm>
      </p:grpSpPr>
      <p:sp>
        <p:nvSpPr>
          <p:cNvPr id="7" name="Symbol zastępczy tytułu 1"/>
          <p:cNvSpPr txBox="1">
            <a:spLocks/>
          </p:cNvSpPr>
          <p:nvPr userDrawn="1"/>
        </p:nvSpPr>
        <p:spPr>
          <a:xfrm>
            <a:off x="342900" y="1357290"/>
            <a:ext cx="6172200" cy="642942"/>
          </a:xfrm>
          <a:prstGeom prst="rect">
            <a:avLst/>
          </a:prstGeom>
        </p:spPr>
        <p:txBody>
          <a:bodyPr vert="horz" lIns="0" tIns="0" rIns="0" bIns="0" rtlCol="0" anchor="ctr">
            <a:noAutofit/>
          </a:bodyPr>
          <a:lstStyle/>
          <a:p>
            <a:pPr marL="0" marR="0" lvl="0" indent="0" algn="just" defTabSz="914400" rtl="0" eaLnBrk="1" fontAlgn="auto" latinLnBrk="0" hangingPunct="1">
              <a:lnSpc>
                <a:spcPct val="100000"/>
              </a:lnSpc>
              <a:spcBef>
                <a:spcPct val="0"/>
              </a:spcBef>
              <a:spcAft>
                <a:spcPts val="0"/>
              </a:spcAft>
              <a:buClrTx/>
              <a:buSzTx/>
              <a:buFontTx/>
              <a:buNone/>
              <a:tabLst/>
              <a:defRPr/>
            </a:pPr>
            <a:endParaRPr kumimoji="0" lang="pl-PL" sz="28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endParaRPr>
          </a:p>
        </p:txBody>
      </p:sp>
      <p:grpSp>
        <p:nvGrpSpPr>
          <p:cNvPr id="15" name="Group 14"/>
          <p:cNvGrpSpPr/>
          <p:nvPr userDrawn="1"/>
        </p:nvGrpSpPr>
        <p:grpSpPr>
          <a:xfrm>
            <a:off x="6467461" y="0"/>
            <a:ext cx="73153" cy="9143999"/>
            <a:chOff x="6467461" y="0"/>
            <a:chExt cx="73153" cy="9143999"/>
          </a:xfrm>
        </p:grpSpPr>
        <p:sp>
          <p:nvSpPr>
            <p:cNvPr id="5" name="Prostokąt 11"/>
            <p:cNvSpPr/>
            <p:nvPr/>
          </p:nvSpPr>
          <p:spPr bwMode="auto">
            <a:xfrm rot="16200000" flipV="1">
              <a:off x="4962316" y="7565702"/>
              <a:ext cx="3083443" cy="73152"/>
            </a:xfrm>
            <a:prstGeom prst="rect">
              <a:avLst/>
            </a:prstGeom>
            <a:solidFill>
              <a:srgbClr val="00A0D1"/>
            </a:solidFill>
            <a:ln>
              <a:solidFill>
                <a:srgbClr val="00A0D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pl-PL" dirty="0"/>
            </a:p>
          </p:txBody>
        </p:sp>
        <p:sp>
          <p:nvSpPr>
            <p:cNvPr id="6" name="Prostokąt 12"/>
            <p:cNvSpPr/>
            <p:nvPr userDrawn="1"/>
          </p:nvSpPr>
          <p:spPr bwMode="auto">
            <a:xfrm rot="16200000" flipV="1">
              <a:off x="4962318" y="4482264"/>
              <a:ext cx="3083440" cy="73152"/>
            </a:xfrm>
            <a:prstGeom prst="rect">
              <a:avLst/>
            </a:prstGeom>
            <a:solidFill>
              <a:srgbClr val="902382"/>
            </a:solidFill>
            <a:ln>
              <a:solidFill>
                <a:srgbClr val="90238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pl-PL" dirty="0"/>
            </a:p>
          </p:txBody>
        </p:sp>
        <p:sp>
          <p:nvSpPr>
            <p:cNvPr id="9" name="Prostokąt 13"/>
            <p:cNvSpPr/>
            <p:nvPr/>
          </p:nvSpPr>
          <p:spPr bwMode="auto">
            <a:xfrm rot="16200000" flipV="1">
              <a:off x="4962317" y="1505144"/>
              <a:ext cx="3083440" cy="73152"/>
            </a:xfrm>
            <a:prstGeom prst="rect">
              <a:avLst/>
            </a:prstGeom>
            <a:solidFill>
              <a:srgbClr val="003985"/>
            </a:solidFill>
            <a:ln>
              <a:solidFill>
                <a:srgbClr val="00398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pl-PL" dirty="0"/>
            </a:p>
          </p:txBody>
        </p:sp>
      </p:grpSp>
      <p:sp>
        <p:nvSpPr>
          <p:cNvPr id="16" name="Symbol zastępczy numeru slajdu 5"/>
          <p:cNvSpPr txBox="1">
            <a:spLocks/>
          </p:cNvSpPr>
          <p:nvPr userDrawn="1"/>
        </p:nvSpPr>
        <p:spPr>
          <a:xfrm>
            <a:off x="6413222" y="8626217"/>
            <a:ext cx="187552" cy="184666"/>
          </a:xfrm>
          <a:prstGeom prst="rect">
            <a:avLst/>
          </a:prstGeom>
          <a:solidFill>
            <a:schemeClr val="bg1"/>
          </a:solidFill>
        </p:spPr>
        <p:txBody>
          <a:bodyPr vert="horz" wrap="none" lIns="0" tIns="0" rIns="0" bIns="0" rtlCol="0" anchor="ctr">
            <a:spAutoFit/>
          </a:bodyPr>
          <a:lstStyle>
            <a:lvl1pPr algn="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28E12009-3F18-47A7-AEFC-001FEF314BAF}" type="slidenum">
              <a:rPr kumimoji="0" lang="pl-PL" sz="1200" b="0" i="0" u="none" strike="noStrike" kern="1200" cap="none" spc="0" normalizeH="0" baseline="0" noProof="0" smtClean="0">
                <a:ln>
                  <a:noFill/>
                </a:ln>
                <a:solidFill>
                  <a:schemeClr val="tx1">
                    <a:tint val="7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pl-PL"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3" name="Symbol zastępczy tekstu 2"/>
          <p:cNvSpPr>
            <a:spLocks noGrp="1"/>
          </p:cNvSpPr>
          <p:nvPr>
            <p:ph idx="1" hasCustomPrompt="1"/>
          </p:nvPr>
        </p:nvSpPr>
        <p:spPr>
          <a:xfrm>
            <a:off x="357166" y="1357290"/>
            <a:ext cx="2928958" cy="6948510"/>
          </a:xfrm>
          <a:prstGeom prst="rect">
            <a:avLst/>
          </a:prstGeom>
        </p:spPr>
        <p:txBody>
          <a:bodyPr vert="horz" lIns="0" tIns="0" rIns="0" bIns="0" rtlCol="0">
            <a:normAutofit/>
          </a:bodyPr>
          <a:lstStyle>
            <a:lvl1pPr marL="265113" marR="0" indent="-265113" algn="l" defTabSz="914400" rtl="0" eaLnBrk="0" fontAlgn="base" latinLnBrk="0" hangingPunct="0">
              <a:lnSpc>
                <a:spcPct val="100000"/>
              </a:lnSpc>
              <a:spcBef>
                <a:spcPts val="400"/>
              </a:spcBef>
              <a:spcAft>
                <a:spcPts val="0"/>
              </a:spcAft>
              <a:buClrTx/>
              <a:buSzTx/>
              <a:buFont typeface="Wingdings" pitchFamily="2" charset="2"/>
              <a:buChar char="ü"/>
              <a:tabLst/>
              <a:defRPr sz="1200"/>
            </a:lvl1pPr>
            <a:lvl4pPr algn="l">
              <a:spcBef>
                <a:spcPts val="400"/>
              </a:spcBef>
              <a:spcAft>
                <a:spcPts val="0"/>
              </a:spcAft>
              <a:defRPr sz="1200"/>
            </a:lvl4pPr>
            <a:lvl5pPr algn="l">
              <a:spcBef>
                <a:spcPts val="400"/>
              </a:spcBef>
              <a:spcAft>
                <a:spcPts val="0"/>
              </a:spcAft>
              <a:defRPr sz="1200"/>
            </a:lvl5pPr>
          </a:lstStyle>
          <a:p>
            <a:pPr marL="0" marR="0" lvl="0" indent="0" algn="just" defTabSz="914400" rtl="0" eaLnBrk="0" fontAlgn="base" latinLnBrk="0" hangingPunct="0">
              <a:lnSpc>
                <a:spcPct val="100000"/>
              </a:lnSpc>
              <a:spcBef>
                <a:spcPct val="20000"/>
              </a:spcBef>
              <a:spcAft>
                <a:spcPct val="0"/>
              </a:spcAft>
              <a:buClrTx/>
              <a:buSzTx/>
              <a:buFontTx/>
              <a:buNone/>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Pierwszy poziom</a:t>
            </a:r>
          </a:p>
          <a:p>
            <a:pPr marL="265113" marR="0" lvl="0" indent="-265113" algn="just" defTabSz="914400" rtl="0" eaLnBrk="0" fontAlgn="base" latinLnBrk="0" hangingPunct="0">
              <a:lnSpc>
                <a:spcPct val="100000"/>
              </a:lnSpc>
              <a:spcBef>
                <a:spcPct val="20000"/>
              </a:spcBef>
              <a:spcAft>
                <a:spcPct val="0"/>
              </a:spcAft>
              <a:buClrTx/>
              <a:buSzTx/>
              <a:buFont typeface="Wingdings" pitchFamily="2" charset="2"/>
              <a:buChar char="ü"/>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Drugi poziom</a:t>
            </a:r>
          </a:p>
          <a:p>
            <a:pPr marL="660400" marR="0" lvl="3" indent="-3810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Trzeci poziom</a:t>
            </a:r>
          </a:p>
          <a:p>
            <a:pPr marL="1028700" marR="0" lvl="4" indent="-355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Czwarty poziom</a:t>
            </a:r>
            <a:endParaRPr kumimoji="0" lang="pl-PL"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
        <p:nvSpPr>
          <p:cNvPr id="14" name="Symbol zastępczy tekstu 2"/>
          <p:cNvSpPr>
            <a:spLocks noGrp="1"/>
          </p:cNvSpPr>
          <p:nvPr>
            <p:ph idx="10" hasCustomPrompt="1"/>
          </p:nvPr>
        </p:nvSpPr>
        <p:spPr>
          <a:xfrm>
            <a:off x="3412313" y="1357290"/>
            <a:ext cx="2928958" cy="6948510"/>
          </a:xfrm>
          <a:prstGeom prst="rect">
            <a:avLst/>
          </a:prstGeom>
        </p:spPr>
        <p:txBody>
          <a:bodyPr vert="horz" lIns="0" tIns="0" rIns="0" bIns="0" rtlCol="0">
            <a:normAutofit/>
          </a:bodyPr>
          <a:lstStyle>
            <a:lvl1pPr marL="265113" marR="0" indent="-265113" algn="l" defTabSz="914400" rtl="0" eaLnBrk="0" fontAlgn="base" latinLnBrk="0" hangingPunct="0">
              <a:lnSpc>
                <a:spcPct val="100000"/>
              </a:lnSpc>
              <a:spcBef>
                <a:spcPts val="400"/>
              </a:spcBef>
              <a:spcAft>
                <a:spcPts val="0"/>
              </a:spcAft>
              <a:buClrTx/>
              <a:buSzTx/>
              <a:buFont typeface="Wingdings" pitchFamily="2" charset="2"/>
              <a:buChar char="ü"/>
              <a:tabLst/>
              <a:defRPr sz="1200"/>
            </a:lvl1pPr>
            <a:lvl4pPr algn="l">
              <a:spcBef>
                <a:spcPts val="400"/>
              </a:spcBef>
              <a:spcAft>
                <a:spcPts val="0"/>
              </a:spcAft>
              <a:defRPr sz="1200"/>
            </a:lvl4pPr>
            <a:lvl5pPr algn="l">
              <a:spcBef>
                <a:spcPts val="400"/>
              </a:spcBef>
              <a:spcAft>
                <a:spcPts val="0"/>
              </a:spcAft>
              <a:defRPr sz="1200"/>
            </a:lvl5pPr>
          </a:lstStyle>
          <a:p>
            <a:pPr marL="0" marR="0" lvl="0" indent="0" algn="just" defTabSz="914400" rtl="0" eaLnBrk="0" fontAlgn="base" latinLnBrk="0" hangingPunct="0">
              <a:lnSpc>
                <a:spcPct val="100000"/>
              </a:lnSpc>
              <a:spcBef>
                <a:spcPct val="20000"/>
              </a:spcBef>
              <a:spcAft>
                <a:spcPct val="0"/>
              </a:spcAft>
              <a:buClrTx/>
              <a:buSzTx/>
              <a:buFontTx/>
              <a:buNone/>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Pierwszy poziom</a:t>
            </a:r>
          </a:p>
          <a:p>
            <a:pPr marL="265113" marR="0" lvl="0" indent="-265113" algn="just" defTabSz="914400" rtl="0" eaLnBrk="0" fontAlgn="base" latinLnBrk="0" hangingPunct="0">
              <a:lnSpc>
                <a:spcPct val="100000"/>
              </a:lnSpc>
              <a:spcBef>
                <a:spcPct val="20000"/>
              </a:spcBef>
              <a:spcAft>
                <a:spcPct val="0"/>
              </a:spcAft>
              <a:buClrTx/>
              <a:buSzTx/>
              <a:buFont typeface="Wingdings" pitchFamily="2" charset="2"/>
              <a:buChar char="ü"/>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Drugi poziom</a:t>
            </a:r>
          </a:p>
          <a:p>
            <a:pPr marL="660400" marR="0" lvl="3" indent="-3810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Trzeci poziom</a:t>
            </a:r>
          </a:p>
          <a:p>
            <a:pPr marL="1028700" marR="0" lvl="4" indent="-355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pl-PL" sz="16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Czwarty poziom</a:t>
            </a:r>
            <a:endParaRPr kumimoji="0" lang="pl-PL"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pic>
        <p:nvPicPr>
          <p:cNvPr id="10" name="Obraz 9" descr="logo SSW.jpg"/>
          <p:cNvPicPr>
            <a:picLocks noChangeAspect="1"/>
          </p:cNvPicPr>
          <p:nvPr userDrawn="1"/>
        </p:nvPicPr>
        <p:blipFill>
          <a:blip r:embed="rId2" cstate="print"/>
          <a:stretch>
            <a:fillRect/>
          </a:stretch>
        </p:blipFill>
        <p:spPr>
          <a:xfrm>
            <a:off x="328634" y="171899"/>
            <a:ext cx="637551" cy="729801"/>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342900" y="1357290"/>
            <a:ext cx="6172200" cy="642942"/>
          </a:xfrm>
          <a:prstGeom prst="rect">
            <a:avLst/>
          </a:prstGeom>
        </p:spPr>
        <p:txBody>
          <a:bodyPr vert="horz" lIns="0" tIns="0" rIns="0" bIns="0" rtlCol="0" anchor="ctr">
            <a:normAutofit/>
          </a:bodyPr>
          <a:lstStyle/>
          <a:p>
            <a:endParaRPr lang="pl-PL" dirty="0"/>
          </a:p>
        </p:txBody>
      </p:sp>
      <p:sp>
        <p:nvSpPr>
          <p:cNvPr id="3" name="Symbol zastępczy tekstu 2"/>
          <p:cNvSpPr>
            <a:spLocks noGrp="1"/>
          </p:cNvSpPr>
          <p:nvPr>
            <p:ph type="body" idx="1"/>
          </p:nvPr>
        </p:nvSpPr>
        <p:spPr>
          <a:xfrm>
            <a:off x="357166" y="2404542"/>
            <a:ext cx="6168178" cy="5239292"/>
          </a:xfrm>
          <a:prstGeom prst="rect">
            <a:avLst/>
          </a:prstGeom>
        </p:spPr>
        <p:txBody>
          <a:bodyPr vert="horz" lIns="0" tIns="0" rIns="0" bIns="0" rtlCol="0">
            <a:normAutofit/>
          </a:bodyPr>
          <a:lstStyle/>
          <a:p>
            <a:pPr marL="0" indent="0">
              <a:buFontTx/>
              <a:buNone/>
              <a:defRPr/>
            </a:pPr>
            <a:r>
              <a:rPr lang="pl-PL" dirty="0" smtClean="0"/>
              <a:t>Pierwszy poziom</a:t>
            </a:r>
          </a:p>
          <a:p>
            <a:pPr marL="265113" indent="-265113">
              <a:buFont typeface="Wingdings" pitchFamily="2" charset="2"/>
              <a:buChar char="ü"/>
              <a:defRPr/>
            </a:pPr>
            <a:r>
              <a:rPr lang="pl-PL" dirty="0" smtClean="0"/>
              <a:t>Drugi poziom</a:t>
            </a:r>
          </a:p>
          <a:p>
            <a:pPr lvl="3"/>
            <a:r>
              <a:rPr lang="pl-PL" dirty="0" smtClean="0"/>
              <a:t>Trzeci poziom</a:t>
            </a:r>
          </a:p>
          <a:p>
            <a:pPr lvl="4"/>
            <a:r>
              <a:rPr lang="pl-PL" dirty="0" smtClean="0"/>
              <a:t>Czwarty poziom</a:t>
            </a:r>
            <a:endParaRPr lang="pl-PL" dirty="0"/>
          </a:p>
        </p:txBody>
      </p:sp>
      <p:pic>
        <p:nvPicPr>
          <p:cNvPr id="7" name="Obraz 8" descr="logo-01.jpg"/>
          <p:cNvPicPr/>
          <p:nvPr userDrawn="1"/>
        </p:nvPicPr>
        <p:blipFill>
          <a:blip r:embed="rId4" cstate="print"/>
          <a:srcRect/>
          <a:stretch>
            <a:fillRect/>
          </a:stretch>
        </p:blipFill>
        <p:spPr bwMode="auto">
          <a:xfrm>
            <a:off x="163331" y="0"/>
            <a:ext cx="1247775" cy="1076325"/>
          </a:xfrm>
          <a:prstGeom prst="rect">
            <a:avLst/>
          </a:prstGeom>
          <a:noFill/>
          <a:ln w="9525">
            <a:noFill/>
            <a:miter lim="800000"/>
            <a:headEnd/>
            <a:tailEnd/>
          </a:ln>
        </p:spPr>
      </p:pic>
      <p:sp>
        <p:nvSpPr>
          <p:cNvPr id="5" name="Prostokąt 4"/>
          <p:cNvSpPr/>
          <p:nvPr userDrawn="1"/>
        </p:nvSpPr>
        <p:spPr>
          <a:xfrm>
            <a:off x="297180" y="22860"/>
            <a:ext cx="1085850" cy="90297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just" defTabSz="914400" rtl="0" eaLnBrk="1" latinLnBrk="0" hangingPunct="1">
        <a:spcBef>
          <a:spcPct val="0"/>
        </a:spcBef>
        <a:buNone/>
        <a:defRPr sz="2800" b="1" kern="1200" baseline="0">
          <a:solidFill>
            <a:schemeClr val="tx1"/>
          </a:solidFill>
          <a:latin typeface="Arial" pitchFamily="34" charset="0"/>
          <a:ea typeface="+mj-ea"/>
          <a:cs typeface="Arial" pitchFamily="34" charset="0"/>
        </a:defRPr>
      </a:lvl1pPr>
    </p:titleStyle>
    <p:bodyStyle>
      <a:lvl1pPr marL="0" marR="0" indent="0" algn="just" defTabSz="914400" rtl="0" eaLnBrk="0" fontAlgn="base" latinLnBrk="0" hangingPunct="0">
        <a:lnSpc>
          <a:spcPct val="100000"/>
        </a:lnSpc>
        <a:spcBef>
          <a:spcPct val="20000"/>
        </a:spcBef>
        <a:spcAft>
          <a:spcPct val="0"/>
        </a:spcAft>
        <a:buClrTx/>
        <a:buSzTx/>
        <a:buFontTx/>
        <a:buNone/>
        <a:tabLst/>
        <a:defRPr sz="1600" kern="1200">
          <a:solidFill>
            <a:schemeClr val="tx1"/>
          </a:solidFill>
          <a:latin typeface="Arial" pitchFamily="34" charset="0"/>
          <a:ea typeface="+mn-ea"/>
          <a:cs typeface="Arial" pitchFamily="34" charset="0"/>
        </a:defRPr>
      </a:lvl1pPr>
      <a:lvl2pPr marL="330200" marR="0" indent="-330200" algn="l" defTabSz="914400" rtl="0" eaLnBrk="1" fontAlgn="auto" latinLnBrk="0" hangingPunct="1">
        <a:lnSpc>
          <a:spcPct val="100000"/>
        </a:lnSpc>
        <a:spcBef>
          <a:spcPct val="20000"/>
        </a:spcBef>
        <a:spcAft>
          <a:spcPts val="0"/>
        </a:spcAft>
        <a:buClrTx/>
        <a:buSzTx/>
        <a:buFont typeface="Arial" pitchFamily="34" charset="0"/>
        <a:buNone/>
        <a:tabLst/>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660400" indent="-3810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1028700" indent="-355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jpeg"/><Relationship Id="rId7" Type="http://schemas.openxmlformats.org/officeDocument/2006/relationships/hyperlink" Target="mailto:Agnieszka.Telakowska@ssw.pl"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hyperlink" Target="mailto:Piotr.Spaczynski@ssw.pl" TargetMode="External"/><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ymbol zastępczy tytułu 1"/>
          <p:cNvSpPr txBox="1">
            <a:spLocks/>
          </p:cNvSpPr>
          <p:nvPr/>
        </p:nvSpPr>
        <p:spPr>
          <a:xfrm>
            <a:off x="342900" y="924366"/>
            <a:ext cx="6172200" cy="153888"/>
          </a:xfrm>
          <a:prstGeom prst="rect">
            <a:avLst/>
          </a:prstGeom>
        </p:spPr>
        <p:txBody>
          <a:bodyPr vert="horz" lIns="0" tIns="0" rIns="0" bIns="0" rtlCol="0" anchor="ctr">
            <a:spAutoFit/>
          </a:bodyPr>
          <a:lstStyle/>
          <a:p>
            <a:pPr lvl="0" algn="r">
              <a:spcBef>
                <a:spcPct val="0"/>
              </a:spcBef>
              <a:defRPr/>
            </a:pPr>
            <a:r>
              <a:rPr lang="pl-PL" sz="1000" dirty="0" smtClean="0">
                <a:solidFill>
                  <a:schemeClr val="bg1">
                    <a:lumMod val="50000"/>
                  </a:schemeClr>
                </a:solidFill>
                <a:latin typeface="Arial" pitchFamily="34" charset="0"/>
                <a:ea typeface="+mj-ea"/>
                <a:cs typeface="Arial" pitchFamily="34" charset="0"/>
              </a:rPr>
              <a:t>17 février</a:t>
            </a:r>
            <a:r>
              <a:rPr lang="pl-PL" sz="1000" dirty="0">
                <a:solidFill>
                  <a:schemeClr val="bg1">
                    <a:lumMod val="50000"/>
                  </a:schemeClr>
                </a:solidFill>
                <a:latin typeface="Arial" pitchFamily="34" charset="0"/>
                <a:ea typeface="+mj-ea"/>
                <a:cs typeface="Arial" pitchFamily="34" charset="0"/>
              </a:rPr>
              <a:t>, </a:t>
            </a:r>
            <a:r>
              <a:rPr lang="pl-PL" sz="1000" dirty="0" smtClean="0">
                <a:solidFill>
                  <a:schemeClr val="bg1">
                    <a:lumMod val="50000"/>
                  </a:schemeClr>
                </a:solidFill>
                <a:latin typeface="Arial" pitchFamily="34" charset="0"/>
                <a:ea typeface="+mj-ea"/>
                <a:cs typeface="Arial" pitchFamily="34" charset="0"/>
              </a:rPr>
              <a:t>2016.</a:t>
            </a:r>
            <a:endParaRPr kumimoji="0" lang="pl-PL" sz="1000" b="0" i="0" u="none" strike="noStrike" kern="1200" cap="none" spc="0" normalizeH="0" baseline="0" noProof="0" dirty="0" smtClean="0">
              <a:ln>
                <a:noFill/>
              </a:ln>
              <a:solidFill>
                <a:schemeClr val="bg1">
                  <a:lumMod val="50000"/>
                </a:schemeClr>
              </a:solidFill>
              <a:effectLst/>
              <a:uLnTx/>
              <a:uFillTx/>
              <a:latin typeface="Arial" pitchFamily="34" charset="0"/>
              <a:ea typeface="+mj-ea"/>
              <a:cs typeface="Arial" pitchFamily="34" charset="0"/>
            </a:endParaRPr>
          </a:p>
        </p:txBody>
      </p:sp>
      <p:sp>
        <p:nvSpPr>
          <p:cNvPr id="27" name="Prostokąt 26"/>
          <p:cNvSpPr/>
          <p:nvPr/>
        </p:nvSpPr>
        <p:spPr>
          <a:xfrm>
            <a:off x="304800" y="120650"/>
            <a:ext cx="1123950" cy="863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26" name="Obraz 25" descr="logo SSW.jpg"/>
          <p:cNvPicPr>
            <a:picLocks noChangeAspect="1"/>
          </p:cNvPicPr>
          <p:nvPr/>
        </p:nvPicPr>
        <p:blipFill>
          <a:blip r:embed="rId3" cstate="print"/>
          <a:stretch>
            <a:fillRect/>
          </a:stretch>
        </p:blipFill>
        <p:spPr>
          <a:xfrm>
            <a:off x="328634" y="171899"/>
            <a:ext cx="637551" cy="729801"/>
          </a:xfrm>
          <a:prstGeom prst="rect">
            <a:avLst/>
          </a:prstGeom>
        </p:spPr>
      </p:pic>
      <p:pic>
        <p:nvPicPr>
          <p:cNvPr id="40" name="Obraz 39" descr="news.jpg"/>
          <p:cNvPicPr>
            <a:picLocks noChangeAspect="1"/>
          </p:cNvPicPr>
          <p:nvPr/>
        </p:nvPicPr>
        <p:blipFill>
          <a:blip r:embed="rId4" cstate="print"/>
          <a:stretch>
            <a:fillRect/>
          </a:stretch>
        </p:blipFill>
        <p:spPr>
          <a:xfrm>
            <a:off x="342900" y="2020607"/>
            <a:ext cx="902208" cy="304800"/>
          </a:xfrm>
          <a:prstGeom prst="rect">
            <a:avLst/>
          </a:prstGeom>
        </p:spPr>
      </p:pic>
      <p:sp>
        <p:nvSpPr>
          <p:cNvPr id="41" name="Symbol zastępczy zawartości 1"/>
          <p:cNvSpPr>
            <a:spLocks noGrp="1"/>
          </p:cNvSpPr>
          <p:nvPr>
            <p:ph idx="1"/>
          </p:nvPr>
        </p:nvSpPr>
        <p:spPr>
          <a:xfrm>
            <a:off x="1313108" y="2005273"/>
            <a:ext cx="5253884" cy="338554"/>
          </a:xfrm>
        </p:spPr>
        <p:txBody>
          <a:bodyPr wrap="square">
            <a:spAutoFit/>
          </a:bodyPr>
          <a:lstStyle/>
          <a:p>
            <a:pPr marL="0" indent="0">
              <a:buNone/>
            </a:pPr>
            <a:r>
              <a:rPr lang="fr-FR" sz="1100" dirty="0">
                <a:solidFill>
                  <a:schemeClr val="bg1">
                    <a:lumMod val="50000"/>
                  </a:schemeClr>
                </a:solidFill>
              </a:rPr>
              <a:t>Les innovateurs et les fonds de capital-risque </a:t>
            </a:r>
            <a:r>
              <a:rPr lang="fr-FR" sz="1100" dirty="0" err="1">
                <a:solidFill>
                  <a:schemeClr val="bg1">
                    <a:lumMod val="50000"/>
                  </a:schemeClr>
                </a:solidFill>
              </a:rPr>
              <a:t>reduiront</a:t>
            </a:r>
            <a:r>
              <a:rPr lang="fr-FR" sz="1100" dirty="0">
                <a:solidFill>
                  <a:schemeClr val="bg1">
                    <a:lumMod val="50000"/>
                  </a:schemeClr>
                </a:solidFill>
              </a:rPr>
              <a:t> leurs impôts grâce aux investissements dans la R&amp;D</a:t>
            </a:r>
            <a:endParaRPr lang="pl-PL" sz="1100" dirty="0" smtClean="0">
              <a:solidFill>
                <a:schemeClr val="bg1">
                  <a:lumMod val="50000"/>
                </a:schemeClr>
              </a:solidFill>
            </a:endParaRPr>
          </a:p>
        </p:txBody>
      </p:sp>
      <p:sp>
        <p:nvSpPr>
          <p:cNvPr id="43" name="Prostokąt 42"/>
          <p:cNvSpPr/>
          <p:nvPr/>
        </p:nvSpPr>
        <p:spPr>
          <a:xfrm>
            <a:off x="0" y="1154430"/>
            <a:ext cx="6858000" cy="75057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44" name="Symbol zastępczy zawartości 1"/>
          <p:cNvSpPr>
            <a:spLocks noGrp="1"/>
          </p:cNvSpPr>
          <p:nvPr>
            <p:ph idx="1"/>
          </p:nvPr>
        </p:nvSpPr>
        <p:spPr>
          <a:xfrm>
            <a:off x="342900" y="1345049"/>
            <a:ext cx="4074857" cy="369332"/>
          </a:xfrm>
        </p:spPr>
        <p:txBody>
          <a:bodyPr wrap="square">
            <a:spAutoFit/>
          </a:bodyPr>
          <a:lstStyle/>
          <a:p>
            <a:pPr marL="0" lvl="0" indent="0">
              <a:buNone/>
            </a:pPr>
            <a:r>
              <a:rPr lang="pl-PL" sz="2400" dirty="0" smtClean="0">
                <a:solidFill>
                  <a:schemeClr val="bg1"/>
                </a:solidFill>
              </a:rPr>
              <a:t>SSW TAX ALERT</a:t>
            </a:r>
          </a:p>
        </p:txBody>
      </p:sp>
      <p:sp>
        <p:nvSpPr>
          <p:cNvPr id="25" name="Symbol zastępczy zawartości 24"/>
          <p:cNvSpPr>
            <a:spLocks noGrp="1"/>
          </p:cNvSpPr>
          <p:nvPr>
            <p:ph idx="1"/>
          </p:nvPr>
        </p:nvSpPr>
        <p:spPr>
          <a:xfrm>
            <a:off x="357166" y="2388483"/>
            <a:ext cx="6182530" cy="7232749"/>
          </a:xfrm>
        </p:spPr>
        <p:txBody>
          <a:bodyPr wrap="square">
            <a:spAutoFit/>
          </a:bodyPr>
          <a:lstStyle/>
          <a:p>
            <a:pPr marL="0" indent="0" algn="just">
              <a:spcBef>
                <a:spcPts val="600"/>
              </a:spcBef>
              <a:buNone/>
            </a:pPr>
            <a:r>
              <a:rPr lang="fr-FR" sz="1000" dirty="0">
                <a:solidFill>
                  <a:schemeClr val="bg1">
                    <a:lumMod val="50000"/>
                  </a:schemeClr>
                </a:solidFill>
              </a:rPr>
              <a:t>Le 1 janvier 2016, du fait de la loi du 25 septembre 2015 (la loi sur le soutien à l'innovation) un abattement spécial lors de l’acquisition de nouvelles technologies, a été remplacé par un abattement spécial pour des activités de recherche et développement (l’</a:t>
            </a:r>
            <a:r>
              <a:rPr lang="fr-FR" sz="1000" dirty="0" err="1">
                <a:solidFill>
                  <a:schemeClr val="bg1">
                    <a:lumMod val="50000"/>
                  </a:schemeClr>
                </a:solidFill>
              </a:rPr>
              <a:t>abbatement</a:t>
            </a:r>
            <a:r>
              <a:rPr lang="fr-FR" sz="1000" dirty="0">
                <a:solidFill>
                  <a:schemeClr val="bg1">
                    <a:lumMod val="50000"/>
                  </a:schemeClr>
                </a:solidFill>
              </a:rPr>
              <a:t> pour la R&amp;D). Dans le cadre de ce nouvel abattement pour la R&amp;D, un entrepreneur sera en droit de réduire sa base d’imposition en déduisant les dépenses liées à la R&amp;D, dépenses que le législateur définit et considère comme étant  « des coûts éligibles ».</a:t>
            </a:r>
          </a:p>
          <a:p>
            <a:pPr marL="0" indent="0" algn="just">
              <a:spcBef>
                <a:spcPts val="600"/>
              </a:spcBef>
              <a:buNone/>
            </a:pPr>
            <a:r>
              <a:rPr lang="fr-FR" sz="1000" dirty="0">
                <a:solidFill>
                  <a:schemeClr val="bg1">
                    <a:lumMod val="50000"/>
                  </a:schemeClr>
                </a:solidFill>
              </a:rPr>
              <a:t>Le législateur a </a:t>
            </a:r>
            <a:r>
              <a:rPr lang="fr-FR" sz="1000" dirty="0" smtClean="0">
                <a:solidFill>
                  <a:schemeClr val="bg1">
                    <a:lumMod val="50000"/>
                  </a:schemeClr>
                </a:solidFill>
              </a:rPr>
              <a:t>précisé </a:t>
            </a:r>
            <a:r>
              <a:rPr lang="fr-FR" sz="1000" dirty="0">
                <a:solidFill>
                  <a:schemeClr val="bg1">
                    <a:lumMod val="50000"/>
                  </a:schemeClr>
                </a:solidFill>
              </a:rPr>
              <a:t>la liste fermée des coûts éligibles qui comprend:</a:t>
            </a:r>
          </a:p>
          <a:p>
            <a:pPr algn="just">
              <a:spcBef>
                <a:spcPts val="600"/>
              </a:spcBef>
              <a:buFont typeface="Arial" panose="020B0604020202020204" pitchFamily="34" charset="0"/>
              <a:buChar char="•"/>
            </a:pPr>
            <a:r>
              <a:rPr lang="fr-FR" sz="1000" dirty="0" smtClean="0">
                <a:solidFill>
                  <a:schemeClr val="bg1">
                    <a:lumMod val="50000"/>
                  </a:schemeClr>
                </a:solidFill>
              </a:rPr>
              <a:t>la </a:t>
            </a:r>
            <a:r>
              <a:rPr lang="fr-FR" sz="1000" dirty="0">
                <a:solidFill>
                  <a:schemeClr val="bg1">
                    <a:lumMod val="50000"/>
                  </a:schemeClr>
                </a:solidFill>
              </a:rPr>
              <a:t>rémunération des salariés employés pour des activités de R&amp;D, incluant la part des contributions sociales financées par l’employeur;</a:t>
            </a:r>
          </a:p>
          <a:p>
            <a:pPr algn="just">
              <a:spcBef>
                <a:spcPts val="600"/>
              </a:spcBef>
              <a:buFont typeface="Arial" panose="020B0604020202020204" pitchFamily="34" charset="0"/>
              <a:buChar char="•"/>
            </a:pPr>
            <a:r>
              <a:rPr lang="fr-FR" sz="1000" dirty="0" smtClean="0">
                <a:solidFill>
                  <a:schemeClr val="bg1">
                    <a:lumMod val="50000"/>
                  </a:schemeClr>
                </a:solidFill>
              </a:rPr>
              <a:t>l’acquisition </a:t>
            </a:r>
            <a:r>
              <a:rPr lang="fr-FR" sz="1000" dirty="0">
                <a:solidFill>
                  <a:schemeClr val="bg1">
                    <a:lumMod val="50000"/>
                  </a:schemeClr>
                </a:solidFill>
              </a:rPr>
              <a:t>de matières premières et secondaires directement liées aux activités de R&amp;D;</a:t>
            </a:r>
          </a:p>
          <a:p>
            <a:pPr algn="just">
              <a:spcBef>
                <a:spcPts val="600"/>
              </a:spcBef>
              <a:buFont typeface="Arial" panose="020B0604020202020204" pitchFamily="34" charset="0"/>
              <a:buChar char="•"/>
            </a:pPr>
            <a:r>
              <a:rPr lang="fr-FR" sz="1000" dirty="0" smtClean="0">
                <a:solidFill>
                  <a:schemeClr val="bg1">
                    <a:lumMod val="50000"/>
                  </a:schemeClr>
                </a:solidFill>
              </a:rPr>
              <a:t>les </a:t>
            </a:r>
            <a:r>
              <a:rPr lang="fr-FR" sz="1000" dirty="0">
                <a:solidFill>
                  <a:schemeClr val="bg1">
                    <a:lumMod val="50000"/>
                  </a:schemeClr>
                </a:solidFill>
              </a:rPr>
              <a:t>rapports, les opinions, avis et services de conseil et équivalents, ainsi que l’acquisition de résultats de recherche pour des activités de R&amp;D;</a:t>
            </a:r>
          </a:p>
          <a:p>
            <a:pPr algn="just">
              <a:spcBef>
                <a:spcPts val="600"/>
              </a:spcBef>
              <a:buFont typeface="Arial" panose="020B0604020202020204" pitchFamily="34" charset="0"/>
              <a:buChar char="•"/>
            </a:pPr>
            <a:r>
              <a:rPr lang="fr-FR" sz="1000" dirty="0" smtClean="0">
                <a:solidFill>
                  <a:schemeClr val="bg1">
                    <a:lumMod val="50000"/>
                  </a:schemeClr>
                </a:solidFill>
              </a:rPr>
              <a:t>l’exercice </a:t>
            </a:r>
            <a:r>
              <a:rPr lang="fr-FR" sz="1000" dirty="0">
                <a:solidFill>
                  <a:schemeClr val="bg1">
                    <a:lumMod val="50000"/>
                  </a:schemeClr>
                </a:solidFill>
              </a:rPr>
              <a:t>à titre onéreux de matériels, instruments ou dispositifs d'essai utilisés exclusivement dans le cadre d’activités de R&amp;D;</a:t>
            </a:r>
          </a:p>
          <a:p>
            <a:pPr algn="just">
              <a:spcBef>
                <a:spcPts val="600"/>
              </a:spcBef>
              <a:buFont typeface="Arial" panose="020B0604020202020204" pitchFamily="34" charset="0"/>
              <a:buChar char="•"/>
            </a:pPr>
            <a:r>
              <a:rPr lang="fr-FR" sz="1000" dirty="0" smtClean="0">
                <a:solidFill>
                  <a:schemeClr val="bg1">
                    <a:lumMod val="50000"/>
                  </a:schemeClr>
                </a:solidFill>
              </a:rPr>
              <a:t>les </a:t>
            </a:r>
            <a:r>
              <a:rPr lang="fr-FR" sz="1000" dirty="0">
                <a:solidFill>
                  <a:schemeClr val="bg1">
                    <a:lumMod val="50000"/>
                  </a:schemeClr>
                </a:solidFill>
              </a:rPr>
              <a:t>tranches d'amortissement des immobilisations et des actifs intangibles utilisés pour la R&amp;D.</a:t>
            </a:r>
          </a:p>
          <a:p>
            <a:pPr marL="0" indent="0" algn="just">
              <a:spcBef>
                <a:spcPts val="600"/>
              </a:spcBef>
              <a:buNone/>
            </a:pPr>
            <a:r>
              <a:rPr lang="fr-FR" sz="1000" dirty="0">
                <a:solidFill>
                  <a:schemeClr val="bg1">
                    <a:lumMod val="50000"/>
                  </a:schemeClr>
                </a:solidFill>
              </a:rPr>
              <a:t>L’entreprise - quelle que soit sa taille – peut déduire de sa base d'imposition jusqu’à 30% des coûts éligibles liés à la rémunération des salariés et employés qui travaillent sur </a:t>
            </a:r>
            <a:r>
              <a:rPr lang="fr-FR" sz="1000" dirty="0" smtClean="0">
                <a:solidFill>
                  <a:schemeClr val="bg1">
                    <a:lumMod val="50000"/>
                  </a:schemeClr>
                </a:solidFill>
              </a:rPr>
              <a:t>ces </a:t>
            </a:r>
            <a:r>
              <a:rPr lang="fr-FR" sz="1000" dirty="0">
                <a:solidFill>
                  <a:schemeClr val="bg1">
                    <a:lumMod val="50000"/>
                  </a:schemeClr>
                </a:solidFill>
              </a:rPr>
              <a:t>activités de R&amp;D. Pour les autres catégories de coûts éligibles, la possibilité de la déduction dépend de la taille de l’entreprise et cette déduction peut atteindre 10% pour les « grandes » entreprises  et jusqu’à 20% pour les </a:t>
            </a:r>
            <a:r>
              <a:rPr lang="fr-FR" sz="1000" dirty="0" err="1">
                <a:solidFill>
                  <a:schemeClr val="bg1">
                    <a:lumMod val="50000"/>
                  </a:schemeClr>
                </a:solidFill>
              </a:rPr>
              <a:t>micro-entreprises</a:t>
            </a:r>
            <a:r>
              <a:rPr lang="fr-FR" sz="1000" dirty="0">
                <a:solidFill>
                  <a:schemeClr val="bg1">
                    <a:lumMod val="50000"/>
                  </a:schemeClr>
                </a:solidFill>
              </a:rPr>
              <a:t>  et les PME.</a:t>
            </a:r>
          </a:p>
          <a:p>
            <a:pPr marL="0" indent="0" algn="just">
              <a:spcBef>
                <a:spcPts val="600"/>
              </a:spcBef>
              <a:buNone/>
            </a:pPr>
            <a:r>
              <a:rPr lang="fr-FR" sz="1000" dirty="0">
                <a:solidFill>
                  <a:schemeClr val="bg1">
                    <a:lumMod val="50000"/>
                  </a:schemeClr>
                </a:solidFill>
              </a:rPr>
              <a:t>Contrairement au cas de l’ancien abattement lors de </a:t>
            </a:r>
            <a:r>
              <a:rPr lang="fr-FR" sz="1000" dirty="0" smtClean="0">
                <a:solidFill>
                  <a:schemeClr val="bg1">
                    <a:lumMod val="50000"/>
                  </a:schemeClr>
                </a:solidFill>
              </a:rPr>
              <a:t>l’acquisition </a:t>
            </a:r>
            <a:r>
              <a:rPr lang="fr-FR" sz="1000" dirty="0">
                <a:solidFill>
                  <a:schemeClr val="bg1">
                    <a:lumMod val="50000"/>
                  </a:schemeClr>
                </a:solidFill>
              </a:rPr>
              <a:t>de nouvelles technologies, une entreprise qui souhaiterait aujourd’hui bénéficier de l’abattement pour la R&amp;D n’a plus à démontrer l’aspect innovant de ses activités de R&amp;D. En particulier, l’exigence antérieure consistant à obtenir un avis de l’institut de recherche, et qui devait confirmer que la technologie en question n’était pas mise en œuvre dans le monde depuis plus de 5 ans, a aujourd’hui disparu.</a:t>
            </a:r>
          </a:p>
          <a:p>
            <a:pPr marL="0" indent="0" algn="just">
              <a:spcBef>
                <a:spcPts val="1200"/>
              </a:spcBef>
              <a:buNone/>
            </a:pPr>
            <a:r>
              <a:rPr lang="fr-FR" sz="1000" dirty="0">
                <a:solidFill>
                  <a:schemeClr val="tx2"/>
                </a:solidFill>
              </a:rPr>
              <a:t>L’abattement au titre de la R&amp;D amène néanmoins d'autres restrictions, dont la plus importante est l’impossibilité d’en bénéficier si l’entreprise avait déjà reçu le remboursement des coûts éligibles, et ceci  quelle qu’en soit la forme (comme par exemple une subvention en provenance de l’Union). De plus, les entreprises qui opèrent sur le territoire d’une zone économique spéciale ne pourront </a:t>
            </a:r>
            <a:r>
              <a:rPr lang="fr-FR" sz="1000" dirty="0" smtClean="0">
                <a:solidFill>
                  <a:schemeClr val="tx2"/>
                </a:solidFill>
              </a:rPr>
              <a:t>bénéficier </a:t>
            </a:r>
            <a:r>
              <a:rPr lang="fr-FR" sz="1000" dirty="0">
                <a:solidFill>
                  <a:schemeClr val="tx2"/>
                </a:solidFill>
              </a:rPr>
              <a:t>de cet abattement.</a:t>
            </a:r>
            <a:endParaRPr lang="pl-PL" sz="1000" dirty="0" smtClean="0">
              <a:solidFill>
                <a:schemeClr val="tx2"/>
              </a:solidFill>
            </a:endParaRPr>
          </a:p>
          <a:p>
            <a:pPr marL="228600" indent="-228600" algn="just">
              <a:spcBef>
                <a:spcPts val="1200"/>
              </a:spcBef>
              <a:buFont typeface="+mj-lt"/>
              <a:buAutoNum type="arabicParenR"/>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p:txBody>
      </p:sp>
      <p:pic>
        <p:nvPicPr>
          <p:cNvPr id="20" name="Obraz 1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7166" y="8023148"/>
            <a:ext cx="5762625" cy="11239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ymbol zastępczy tytułu 1"/>
          <p:cNvSpPr txBox="1">
            <a:spLocks/>
          </p:cNvSpPr>
          <p:nvPr/>
        </p:nvSpPr>
        <p:spPr>
          <a:xfrm>
            <a:off x="342900" y="924366"/>
            <a:ext cx="6172200" cy="153888"/>
          </a:xfrm>
          <a:prstGeom prst="rect">
            <a:avLst/>
          </a:prstGeom>
        </p:spPr>
        <p:txBody>
          <a:bodyPr vert="horz" lIns="0" tIns="0" rIns="0" bIns="0" rtlCol="0" anchor="ctr">
            <a:spAutoFit/>
          </a:bodyPr>
          <a:lstStyle/>
          <a:p>
            <a:pPr lvl="0" algn="r">
              <a:spcBef>
                <a:spcPct val="0"/>
              </a:spcBef>
              <a:defRPr/>
            </a:pPr>
            <a:r>
              <a:rPr lang="pl-PL" sz="1000" dirty="0">
                <a:solidFill>
                  <a:schemeClr val="bg1">
                    <a:lumMod val="50000"/>
                  </a:schemeClr>
                </a:solidFill>
                <a:latin typeface="Arial" pitchFamily="34" charset="0"/>
                <a:cs typeface="Arial" pitchFamily="34" charset="0"/>
              </a:rPr>
              <a:t>17 février, 2016.</a:t>
            </a:r>
          </a:p>
        </p:txBody>
      </p:sp>
      <p:sp>
        <p:nvSpPr>
          <p:cNvPr id="27" name="Prostokąt 26"/>
          <p:cNvSpPr/>
          <p:nvPr/>
        </p:nvSpPr>
        <p:spPr>
          <a:xfrm>
            <a:off x="304800" y="120650"/>
            <a:ext cx="1123950" cy="863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26" name="Obraz 25" descr="logo SSW.jpg"/>
          <p:cNvPicPr>
            <a:picLocks noChangeAspect="1"/>
          </p:cNvPicPr>
          <p:nvPr/>
        </p:nvPicPr>
        <p:blipFill>
          <a:blip r:embed="rId3" cstate="print"/>
          <a:stretch>
            <a:fillRect/>
          </a:stretch>
        </p:blipFill>
        <p:spPr>
          <a:xfrm>
            <a:off x="328634" y="171899"/>
            <a:ext cx="637551" cy="729801"/>
          </a:xfrm>
          <a:prstGeom prst="rect">
            <a:avLst/>
          </a:prstGeom>
        </p:spPr>
      </p:pic>
      <p:pic>
        <p:nvPicPr>
          <p:cNvPr id="40" name="Obraz 39" descr="news.jpg"/>
          <p:cNvPicPr>
            <a:picLocks noChangeAspect="1"/>
          </p:cNvPicPr>
          <p:nvPr/>
        </p:nvPicPr>
        <p:blipFill>
          <a:blip r:embed="rId4" cstate="print"/>
          <a:stretch>
            <a:fillRect/>
          </a:stretch>
        </p:blipFill>
        <p:spPr>
          <a:xfrm>
            <a:off x="342900" y="2020607"/>
            <a:ext cx="902208" cy="304800"/>
          </a:xfrm>
          <a:prstGeom prst="rect">
            <a:avLst/>
          </a:prstGeom>
        </p:spPr>
      </p:pic>
      <p:sp>
        <p:nvSpPr>
          <p:cNvPr id="41" name="Symbol zastępczy zawartości 1"/>
          <p:cNvSpPr>
            <a:spLocks noGrp="1"/>
          </p:cNvSpPr>
          <p:nvPr>
            <p:ph idx="1"/>
          </p:nvPr>
        </p:nvSpPr>
        <p:spPr>
          <a:xfrm>
            <a:off x="1313108" y="2005273"/>
            <a:ext cx="5253884" cy="338554"/>
          </a:xfrm>
        </p:spPr>
        <p:txBody>
          <a:bodyPr wrap="square">
            <a:spAutoFit/>
          </a:bodyPr>
          <a:lstStyle/>
          <a:p>
            <a:pPr marL="0" indent="0">
              <a:buNone/>
            </a:pPr>
            <a:r>
              <a:rPr lang="fr-FR" sz="1100" dirty="0">
                <a:solidFill>
                  <a:schemeClr val="bg1">
                    <a:lumMod val="50000"/>
                  </a:schemeClr>
                </a:solidFill>
              </a:rPr>
              <a:t>Les innovateurs et les fonds de capital-risque </a:t>
            </a:r>
            <a:r>
              <a:rPr lang="fr-FR" sz="1100" dirty="0" err="1">
                <a:solidFill>
                  <a:schemeClr val="bg1">
                    <a:lumMod val="50000"/>
                  </a:schemeClr>
                </a:solidFill>
              </a:rPr>
              <a:t>reduiront</a:t>
            </a:r>
            <a:r>
              <a:rPr lang="fr-FR" sz="1100" dirty="0">
                <a:solidFill>
                  <a:schemeClr val="bg1">
                    <a:lumMod val="50000"/>
                  </a:schemeClr>
                </a:solidFill>
              </a:rPr>
              <a:t> leurs impôts grâce aux investissements dans la R&amp;D</a:t>
            </a:r>
            <a:endParaRPr lang="pl-PL" sz="1100" dirty="0" smtClean="0">
              <a:solidFill>
                <a:schemeClr val="bg1">
                  <a:lumMod val="50000"/>
                </a:schemeClr>
              </a:solidFill>
            </a:endParaRPr>
          </a:p>
        </p:txBody>
      </p:sp>
      <p:sp>
        <p:nvSpPr>
          <p:cNvPr id="43" name="Prostokąt 42"/>
          <p:cNvSpPr/>
          <p:nvPr/>
        </p:nvSpPr>
        <p:spPr>
          <a:xfrm>
            <a:off x="0" y="1154430"/>
            <a:ext cx="6858000" cy="75057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44" name="Symbol zastępczy zawartości 1"/>
          <p:cNvSpPr>
            <a:spLocks noGrp="1"/>
          </p:cNvSpPr>
          <p:nvPr>
            <p:ph idx="1"/>
          </p:nvPr>
        </p:nvSpPr>
        <p:spPr>
          <a:xfrm>
            <a:off x="342900" y="1345049"/>
            <a:ext cx="4074857" cy="369332"/>
          </a:xfrm>
        </p:spPr>
        <p:txBody>
          <a:bodyPr wrap="square">
            <a:spAutoFit/>
          </a:bodyPr>
          <a:lstStyle/>
          <a:p>
            <a:pPr marL="0" lvl="0" indent="0">
              <a:buNone/>
            </a:pPr>
            <a:r>
              <a:rPr lang="pl-PL" sz="2400" dirty="0" smtClean="0">
                <a:solidFill>
                  <a:schemeClr val="bg1"/>
                </a:solidFill>
              </a:rPr>
              <a:t>SSW TAX ALERT</a:t>
            </a:r>
          </a:p>
        </p:txBody>
      </p:sp>
      <p:sp>
        <p:nvSpPr>
          <p:cNvPr id="25" name="Symbol zastępczy zawartości 24"/>
          <p:cNvSpPr>
            <a:spLocks noGrp="1"/>
          </p:cNvSpPr>
          <p:nvPr>
            <p:ph idx="1"/>
          </p:nvPr>
        </p:nvSpPr>
        <p:spPr>
          <a:xfrm>
            <a:off x="357166" y="2388483"/>
            <a:ext cx="6182530" cy="6232475"/>
          </a:xfrm>
        </p:spPr>
        <p:txBody>
          <a:bodyPr wrap="square">
            <a:spAutoFit/>
          </a:bodyPr>
          <a:lstStyle/>
          <a:p>
            <a:pPr marL="0" indent="0" algn="just">
              <a:spcBef>
                <a:spcPts val="600"/>
              </a:spcBef>
              <a:buNone/>
            </a:pPr>
            <a:r>
              <a:rPr lang="fr-FR" sz="1000" dirty="0">
                <a:solidFill>
                  <a:schemeClr val="bg1">
                    <a:lumMod val="50000"/>
                  </a:schemeClr>
                </a:solidFill>
              </a:rPr>
              <a:t>D'une manière générale, une entreprise peut déduire des coûts éligibles de sa base d’imposition dans sa déclaration fiscale pour l’année au cours de laquelle, cette même entreprise aurait effectivement supporté les coûts éligibles. Dans le cas où l’entreprise a supporté des coûts éligibles, mais aurait dans  la même année aussi subi des pertes ou aurait eu des revenus insuffisants pour </a:t>
            </a:r>
            <a:r>
              <a:rPr lang="fr-FR" sz="1000">
                <a:solidFill>
                  <a:schemeClr val="bg1">
                    <a:lumMod val="50000"/>
                  </a:schemeClr>
                </a:solidFill>
              </a:rPr>
              <a:t>en </a:t>
            </a:r>
            <a:r>
              <a:rPr lang="fr-FR" sz="1000" smtClean="0">
                <a:solidFill>
                  <a:schemeClr val="bg1">
                    <a:lumMod val="50000"/>
                  </a:schemeClr>
                </a:solidFill>
              </a:rPr>
              <a:t>déduire </a:t>
            </a:r>
            <a:r>
              <a:rPr lang="fr-FR" sz="1000" dirty="0">
                <a:solidFill>
                  <a:schemeClr val="bg1">
                    <a:lumMod val="50000"/>
                  </a:schemeClr>
                </a:solidFill>
              </a:rPr>
              <a:t>tous ces coûts éligibles, alors cette entreprise  est autorisée à  en faire la déduction dans les trois années qui suivent</a:t>
            </a:r>
            <a:r>
              <a:rPr lang="fr-FR" sz="1000" dirty="0" smtClean="0">
                <a:solidFill>
                  <a:schemeClr val="bg1">
                    <a:lumMod val="50000"/>
                  </a:schemeClr>
                </a:solidFill>
              </a:rPr>
              <a:t>.</a:t>
            </a:r>
            <a:endParaRPr lang="fr-FR" sz="1000" dirty="0">
              <a:solidFill>
                <a:schemeClr val="bg1">
                  <a:lumMod val="50000"/>
                </a:schemeClr>
              </a:solidFill>
            </a:endParaRPr>
          </a:p>
          <a:p>
            <a:pPr marL="0" indent="0" algn="just">
              <a:spcBef>
                <a:spcPts val="600"/>
              </a:spcBef>
              <a:buNone/>
            </a:pPr>
            <a:r>
              <a:rPr lang="fr-FR" sz="1000" dirty="0">
                <a:solidFill>
                  <a:schemeClr val="bg1">
                    <a:lumMod val="50000"/>
                  </a:schemeClr>
                </a:solidFill>
              </a:rPr>
              <a:t>Le législateur a aussi prévu une exonération de l’impôt pour des sociétés de capitaux et des sociétés en commandite par actions qui investissent dans les actions des sociétés </a:t>
            </a:r>
            <a:r>
              <a:rPr lang="fr-FR" sz="1000" dirty="0" err="1">
                <a:solidFill>
                  <a:schemeClr val="bg1">
                    <a:lumMod val="50000"/>
                  </a:schemeClr>
                </a:solidFill>
              </a:rPr>
              <a:t>excercant</a:t>
            </a:r>
            <a:r>
              <a:rPr lang="fr-FR" sz="1000" dirty="0">
                <a:solidFill>
                  <a:schemeClr val="bg1">
                    <a:lumMod val="50000"/>
                  </a:schemeClr>
                </a:solidFill>
              </a:rPr>
              <a:t> des activités de R&amp;D (les fonds de capital-risque). Le revenue de la vente des actions acquises en 2016 ou 2017 peut être susceptible de l'exonération de l’impôt. Pourtant, la condition pour bénéficier de cette </a:t>
            </a:r>
            <a:r>
              <a:rPr lang="fr-FR" sz="1000" dirty="0" err="1">
                <a:solidFill>
                  <a:schemeClr val="bg1">
                    <a:lumMod val="50000"/>
                  </a:schemeClr>
                </a:solidFill>
              </a:rPr>
              <a:t>exoneration</a:t>
            </a:r>
            <a:r>
              <a:rPr lang="fr-FR" sz="1000" dirty="0">
                <a:solidFill>
                  <a:schemeClr val="bg1">
                    <a:lumMod val="50000"/>
                  </a:schemeClr>
                </a:solidFill>
              </a:rPr>
              <a:t> est la possession en direct pendant un délai ininterrompu de deux ans au moins de 10% des actions dans la société </a:t>
            </a:r>
            <a:r>
              <a:rPr lang="fr-FR" sz="1000" dirty="0" err="1">
                <a:solidFill>
                  <a:schemeClr val="bg1">
                    <a:lumMod val="50000"/>
                  </a:schemeClr>
                </a:solidFill>
              </a:rPr>
              <a:t>exercant</a:t>
            </a:r>
            <a:r>
              <a:rPr lang="fr-FR" sz="1000" dirty="0">
                <a:solidFill>
                  <a:schemeClr val="bg1">
                    <a:lumMod val="50000"/>
                  </a:schemeClr>
                </a:solidFill>
              </a:rPr>
              <a:t> des activités de R&amp;D et dont les actions seraient vendues.</a:t>
            </a:r>
          </a:p>
          <a:p>
            <a:pPr marL="0" indent="0" algn="just">
              <a:spcBef>
                <a:spcPts val="600"/>
              </a:spcBef>
              <a:buNone/>
            </a:pPr>
            <a:r>
              <a:rPr lang="fr-FR" sz="1000" dirty="0">
                <a:solidFill>
                  <a:schemeClr val="bg1">
                    <a:lumMod val="50000"/>
                  </a:schemeClr>
                </a:solidFill>
              </a:rPr>
              <a:t>Malheureusement, la loi sur le soutien à l'innovation n’a pas introduit les « patent boxes » (littéralement boite à brevets), un régime de taxation tant attendu par les entrepreneurs polonais, qui est déjà présent dans les systèmes juridiques des pays dont les économies sont les plus novatrices (entre autres en Grande-Bretagne, aux Pays-Bas et en Suisse). En bref, l'institution des « patent boxes » consiste à appliquer un taux d'impôt considérablement réduit sur des bénéfices tirés de l’usage des droits de propriété intellectuelle. On doit réclamer l’introduction de cette institution au sein du système juridique polonais dans un proche avenir.</a:t>
            </a:r>
          </a:p>
          <a:p>
            <a:pPr marL="0" indent="0" algn="just">
              <a:spcBef>
                <a:spcPts val="600"/>
              </a:spcBef>
              <a:buNone/>
            </a:pPr>
            <a:r>
              <a:rPr lang="fr-FR" sz="1000" dirty="0">
                <a:solidFill>
                  <a:schemeClr val="bg1">
                    <a:lumMod val="50000"/>
                  </a:schemeClr>
                </a:solidFill>
              </a:rPr>
              <a:t>Si vous exercez des activités de R&amp;D ou si vous investissez dans des sociétés qui exercent ce genre d’activité, veuillez nous contacter. Les spécialistes de notre cabinet juridique vous prépareront une analyse de vos avantages fiscaux potentiels et vous proposeront une solution « sur mesure »  pour maximiser  vos avantages.</a:t>
            </a:r>
          </a:p>
          <a:p>
            <a:pPr marL="0" indent="0" algn="just">
              <a:spcBef>
                <a:spcPts val="1200"/>
              </a:spcBef>
              <a:buNone/>
            </a:pPr>
            <a:endParaRPr lang="pl-PL" sz="1000" dirty="0" smtClean="0">
              <a:solidFill>
                <a:schemeClr val="tx2"/>
              </a:solidFill>
            </a:endParaRPr>
          </a:p>
          <a:p>
            <a:pPr marL="228600" indent="-228600" algn="just">
              <a:spcBef>
                <a:spcPts val="1200"/>
              </a:spcBef>
              <a:buFont typeface="+mj-lt"/>
              <a:buAutoNum type="arabicParenR"/>
            </a:pPr>
            <a:endParaRPr lang="pl-PL" sz="1000" dirty="0" smtClean="0">
              <a:solidFill>
                <a:schemeClr val="tx2"/>
              </a:solidFill>
            </a:endParaRPr>
          </a:p>
          <a:p>
            <a:pPr marL="228600" indent="-228600" algn="just">
              <a:spcBef>
                <a:spcPts val="1200"/>
              </a:spcBef>
              <a:buFont typeface="+mj-lt"/>
              <a:buAutoNum type="arabicParenR"/>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a:p>
            <a:pPr marL="0" indent="0" algn="just">
              <a:spcBef>
                <a:spcPts val="1200"/>
              </a:spcBef>
              <a:buNone/>
            </a:pPr>
            <a:endParaRPr lang="pl-PL" sz="1000" dirty="0" smtClean="0">
              <a:solidFill>
                <a:schemeClr val="tx2"/>
              </a:solidFill>
            </a:endParaRPr>
          </a:p>
        </p:txBody>
      </p:sp>
      <p:grpSp>
        <p:nvGrpSpPr>
          <p:cNvPr id="11" name="Grupa 14"/>
          <p:cNvGrpSpPr/>
          <p:nvPr/>
        </p:nvGrpSpPr>
        <p:grpSpPr>
          <a:xfrm>
            <a:off x="3113303" y="6347874"/>
            <a:ext cx="2116158" cy="585668"/>
            <a:chOff x="1540003" y="2540621"/>
            <a:chExt cx="2116158" cy="585668"/>
          </a:xfrm>
        </p:grpSpPr>
        <p:sp>
          <p:nvSpPr>
            <p:cNvPr id="12" name="TextBox 6"/>
            <p:cNvSpPr txBox="1"/>
            <p:nvPr/>
          </p:nvSpPr>
          <p:spPr>
            <a:xfrm>
              <a:off x="1540003" y="2540621"/>
              <a:ext cx="2116158" cy="138499"/>
            </a:xfrm>
            <a:prstGeom prst="rect">
              <a:avLst/>
            </a:prstGeom>
            <a:noFill/>
          </p:spPr>
          <p:txBody>
            <a:bodyPr wrap="square" lIns="0" tIns="0" rIns="0" bIns="0" rtlCol="0">
              <a:spAutoFit/>
            </a:bodyPr>
            <a:lstStyle/>
            <a:p>
              <a:r>
                <a:rPr lang="pl-PL" sz="900" b="1" dirty="0" smtClean="0">
                  <a:solidFill>
                    <a:srgbClr val="003985"/>
                  </a:solidFill>
                </a:rPr>
                <a:t>Patrycja Goździowska</a:t>
              </a:r>
              <a:endParaRPr lang="en-US" sz="900" b="1" dirty="0">
                <a:solidFill>
                  <a:srgbClr val="003985"/>
                </a:solidFill>
              </a:endParaRPr>
            </a:p>
          </p:txBody>
        </p:sp>
        <p:sp>
          <p:nvSpPr>
            <p:cNvPr id="13" name="TextBox 7"/>
            <p:cNvSpPr txBox="1"/>
            <p:nvPr/>
          </p:nvSpPr>
          <p:spPr>
            <a:xfrm>
              <a:off x="1540003" y="2710791"/>
              <a:ext cx="2116158" cy="415498"/>
            </a:xfrm>
            <a:prstGeom prst="rect">
              <a:avLst/>
            </a:prstGeom>
            <a:noFill/>
          </p:spPr>
          <p:txBody>
            <a:bodyPr wrap="square" lIns="0" tIns="0" rIns="0" bIns="0" rtlCol="0">
              <a:spAutoFit/>
            </a:bodyPr>
            <a:lstStyle/>
            <a:p>
              <a:r>
                <a:rPr lang="pl-PL" sz="900" dirty="0" smtClean="0">
                  <a:solidFill>
                    <a:schemeClr val="bg1">
                      <a:lumMod val="50000"/>
                    </a:schemeClr>
                  </a:solidFill>
                </a:rPr>
                <a:t>Partner, Conseillère Fiscale</a:t>
              </a:r>
            </a:p>
            <a:p>
              <a:r>
                <a:rPr lang="pl-PL" sz="900" dirty="0" smtClean="0">
                  <a:solidFill>
                    <a:schemeClr val="bg1">
                      <a:lumMod val="50000"/>
                    </a:schemeClr>
                  </a:solidFill>
                  <a:hlinkClick r:id="rId5"/>
                </a:rPr>
                <a:t>Patrycja.Gozdziowska@ssw.pl</a:t>
              </a:r>
              <a:endParaRPr lang="pl-PL" sz="900" dirty="0" smtClean="0">
                <a:solidFill>
                  <a:schemeClr val="bg1">
                    <a:lumMod val="50000"/>
                  </a:schemeClr>
                </a:solidFill>
              </a:endParaRPr>
            </a:p>
            <a:p>
              <a:r>
                <a:rPr lang="pl-PL" sz="900" dirty="0" smtClean="0">
                  <a:solidFill>
                    <a:schemeClr val="bg1">
                      <a:lumMod val="50000"/>
                    </a:schemeClr>
                  </a:solidFill>
                </a:rPr>
                <a:t>+48 664 445 116</a:t>
              </a:r>
              <a:endParaRPr lang="en-US" sz="900" dirty="0">
                <a:solidFill>
                  <a:schemeClr val="bg1">
                    <a:lumMod val="50000"/>
                  </a:schemeClr>
                </a:solidFill>
              </a:endParaRPr>
            </a:p>
          </p:txBody>
        </p:sp>
      </p:grpSp>
      <p:pic>
        <p:nvPicPr>
          <p:cNvPr id="15" name="Obraz 14" descr="Patrycja Gozdziowska.jpg"/>
          <p:cNvPicPr>
            <a:picLocks noChangeAspect="1"/>
          </p:cNvPicPr>
          <p:nvPr/>
        </p:nvPicPr>
        <p:blipFill>
          <a:blip r:embed="rId6" cstate="print"/>
          <a:stretch>
            <a:fillRect/>
          </a:stretch>
        </p:blipFill>
        <p:spPr>
          <a:xfrm>
            <a:off x="2514765" y="6202469"/>
            <a:ext cx="531263" cy="717550"/>
          </a:xfrm>
          <a:prstGeom prst="roundRect">
            <a:avLst/>
          </a:prstGeom>
          <a:ln>
            <a:solidFill>
              <a:schemeClr val="accent1"/>
            </a:solidFill>
          </a:ln>
        </p:spPr>
      </p:pic>
      <p:grpSp>
        <p:nvGrpSpPr>
          <p:cNvPr id="16" name="Grupa 14"/>
          <p:cNvGrpSpPr/>
          <p:nvPr/>
        </p:nvGrpSpPr>
        <p:grpSpPr>
          <a:xfrm>
            <a:off x="3107075" y="7295406"/>
            <a:ext cx="2116158" cy="447169"/>
            <a:chOff x="1540003" y="2540621"/>
            <a:chExt cx="2116158" cy="447169"/>
          </a:xfrm>
        </p:grpSpPr>
        <p:sp>
          <p:nvSpPr>
            <p:cNvPr id="17" name="TextBox 6"/>
            <p:cNvSpPr txBox="1"/>
            <p:nvPr/>
          </p:nvSpPr>
          <p:spPr>
            <a:xfrm>
              <a:off x="1540003" y="2540621"/>
              <a:ext cx="2116158" cy="138499"/>
            </a:xfrm>
            <a:prstGeom prst="rect">
              <a:avLst/>
            </a:prstGeom>
            <a:noFill/>
          </p:spPr>
          <p:txBody>
            <a:bodyPr wrap="square" lIns="0" tIns="0" rIns="0" bIns="0" rtlCol="0">
              <a:spAutoFit/>
            </a:bodyPr>
            <a:lstStyle/>
            <a:p>
              <a:r>
                <a:rPr lang="pl-PL" sz="900" b="1" dirty="0" smtClean="0">
                  <a:solidFill>
                    <a:srgbClr val="003985"/>
                  </a:solidFill>
                </a:rPr>
                <a:t>Jędrzej Figurski</a:t>
              </a:r>
              <a:endParaRPr lang="en-US" sz="900" b="1" dirty="0">
                <a:solidFill>
                  <a:srgbClr val="003985"/>
                </a:solidFill>
              </a:endParaRPr>
            </a:p>
          </p:txBody>
        </p:sp>
        <p:sp>
          <p:nvSpPr>
            <p:cNvPr id="18" name="TextBox 7"/>
            <p:cNvSpPr txBox="1"/>
            <p:nvPr/>
          </p:nvSpPr>
          <p:spPr>
            <a:xfrm>
              <a:off x="1540003" y="2710791"/>
              <a:ext cx="2116158" cy="276999"/>
            </a:xfrm>
            <a:prstGeom prst="rect">
              <a:avLst/>
            </a:prstGeom>
            <a:noFill/>
          </p:spPr>
          <p:txBody>
            <a:bodyPr wrap="square" lIns="0" tIns="0" rIns="0" bIns="0" rtlCol="0">
              <a:spAutoFit/>
            </a:bodyPr>
            <a:lstStyle/>
            <a:p>
              <a:r>
                <a:rPr lang="pl-PL" sz="900" dirty="0" smtClean="0">
                  <a:solidFill>
                    <a:schemeClr val="bg1">
                      <a:lumMod val="50000"/>
                    </a:schemeClr>
                  </a:solidFill>
                </a:rPr>
                <a:t>Junior Associate</a:t>
              </a:r>
            </a:p>
            <a:p>
              <a:r>
                <a:rPr lang="pl-PL" sz="900" dirty="0" smtClean="0">
                  <a:solidFill>
                    <a:schemeClr val="bg1">
                      <a:lumMod val="50000"/>
                    </a:schemeClr>
                  </a:solidFill>
                  <a:hlinkClick r:id="rId7"/>
                </a:rPr>
                <a:t>Jedrzej.Figurski@ssw.pl</a:t>
              </a:r>
              <a:endParaRPr lang="pl-PL" sz="900" dirty="0" smtClean="0">
                <a:solidFill>
                  <a:schemeClr val="bg1">
                    <a:lumMod val="50000"/>
                  </a:schemeClr>
                </a:solidFill>
              </a:endParaRPr>
            </a:p>
          </p:txBody>
        </p:sp>
      </p:grpSp>
      <p:pic>
        <p:nvPicPr>
          <p:cNvPr id="20" name="Obraz 1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57166" y="8023148"/>
            <a:ext cx="5762625" cy="1123950"/>
          </a:xfrm>
          <a:prstGeom prst="rect">
            <a:avLst/>
          </a:prstGeom>
        </p:spPr>
      </p:pic>
      <p:pic>
        <p:nvPicPr>
          <p:cNvPr id="3" name="Picture 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581394" y="7191189"/>
            <a:ext cx="464634" cy="696951"/>
          </a:xfrm>
          <a:prstGeom prst="roundRect">
            <a:avLst/>
          </a:prstGeom>
          <a:ln>
            <a:solidFill>
              <a:schemeClr val="accent1"/>
            </a:solidFill>
          </a:ln>
        </p:spPr>
      </p:pic>
    </p:spTree>
    <p:extLst>
      <p:ext uri="{BB962C8B-B14F-4D97-AF65-F5344CB8AC3E}">
        <p14:creationId xmlns:p14="http://schemas.microsoft.com/office/powerpoint/2010/main" val="3534108163"/>
      </p:ext>
    </p:extLst>
  </p:cSld>
  <p:clrMapOvr>
    <a:masterClrMapping/>
  </p:clrMapOvr>
</p:sld>
</file>

<file path=ppt/theme/theme1.xml><?xml version="1.0" encoding="utf-8"?>
<a:theme xmlns:a="http://schemas.openxmlformats.org/drawingml/2006/main" name="Motyw pakietu Office">
  <a:themeElements>
    <a:clrScheme name="SSW">
      <a:dk1>
        <a:sysClr val="windowText" lastClr="000000"/>
      </a:dk1>
      <a:lt1>
        <a:sysClr val="window" lastClr="FFFFFF"/>
      </a:lt1>
      <a:dk2>
        <a:srgbClr val="7F7F7F"/>
      </a:dk2>
      <a:lt2>
        <a:srgbClr val="EEECE1"/>
      </a:lt2>
      <a:accent1>
        <a:srgbClr val="00A0D1"/>
      </a:accent1>
      <a:accent2>
        <a:srgbClr val="902382"/>
      </a:accent2>
      <a:accent3>
        <a:srgbClr val="003985"/>
      </a:accent3>
      <a:accent4>
        <a:srgbClr val="8064A2"/>
      </a:accent4>
      <a:accent5>
        <a:srgbClr val="FFFF99"/>
      </a:accent5>
      <a:accent6>
        <a:srgbClr val="F79646"/>
      </a:accent6>
      <a:hlink>
        <a:srgbClr val="003985"/>
      </a:hlink>
      <a:folHlink>
        <a:srgbClr val="90238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1973</TotalTime>
  <Words>851</Words>
  <Application>Microsoft Office PowerPoint</Application>
  <PresentationFormat>On-screen Show (4:3)</PresentationFormat>
  <Paragraphs>41</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Wingdings</vt:lpstr>
      <vt:lpstr>Motyw pakietu Office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m.kozdrowicz</dc:creator>
  <cp:lastModifiedBy>Bartosz Nowacki</cp:lastModifiedBy>
  <cp:revision>219</cp:revision>
  <cp:lastPrinted>2014-09-26T07:58:09Z</cp:lastPrinted>
  <dcterms:created xsi:type="dcterms:W3CDTF">2010-12-28T11:05:41Z</dcterms:created>
  <dcterms:modified xsi:type="dcterms:W3CDTF">2016-02-18T11:11:12Z</dcterms:modified>
</cp:coreProperties>
</file>