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58" r:id="rId3"/>
    <p:sldId id="259" r:id="rId4"/>
    <p:sldId id="260" r:id="rId5"/>
    <p:sldId id="261" r:id="rId6"/>
    <p:sldId id="262" r:id="rId7"/>
    <p:sldId id="263" r:id="rId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ek.Bielecki" initials="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94660"/>
  </p:normalViewPr>
  <p:slideViewPr>
    <p:cSldViewPr snapToGrid="0">
      <p:cViewPr>
        <p:scale>
          <a:sx n="83" d="100"/>
          <a:sy n="83" d="100"/>
        </p:scale>
        <p:origin x="-84" y="-52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895E66-11E8-4D1A-ACC1-AC154FE15DC0}" type="datetimeFigureOut">
              <a:rPr lang="pl-PL" smtClean="0"/>
              <a:t>2015-10-30</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3B7CFC-CE80-4F4F-BCA2-0AAF49A52216}" type="slidenum">
              <a:rPr lang="pl-PL" smtClean="0"/>
              <a:t>‹#›</a:t>
            </a:fld>
            <a:endParaRPr lang="pl-PL"/>
          </a:p>
        </p:txBody>
      </p:sp>
    </p:spTree>
    <p:extLst>
      <p:ext uri="{BB962C8B-B14F-4D97-AF65-F5344CB8AC3E}">
        <p14:creationId xmlns:p14="http://schemas.microsoft.com/office/powerpoint/2010/main" val="1974508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CF3B7CFC-CE80-4F4F-BCA2-0AAF49A52216}" type="slidenum">
              <a:rPr lang="pl-PL" smtClean="0"/>
              <a:t>2</a:t>
            </a:fld>
            <a:endParaRPr lang="pl-PL"/>
          </a:p>
        </p:txBody>
      </p:sp>
    </p:spTree>
    <p:extLst>
      <p:ext uri="{BB962C8B-B14F-4D97-AF65-F5344CB8AC3E}">
        <p14:creationId xmlns:p14="http://schemas.microsoft.com/office/powerpoint/2010/main" val="2553126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CF3B7CFC-CE80-4F4F-BCA2-0AAF49A52216}" type="slidenum">
              <a:rPr lang="pl-PL" smtClean="0"/>
              <a:t>3</a:t>
            </a:fld>
            <a:endParaRPr lang="pl-PL"/>
          </a:p>
        </p:txBody>
      </p:sp>
    </p:spTree>
    <p:extLst>
      <p:ext uri="{BB962C8B-B14F-4D97-AF65-F5344CB8AC3E}">
        <p14:creationId xmlns:p14="http://schemas.microsoft.com/office/powerpoint/2010/main" val="884586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CF3B7CFC-CE80-4F4F-BCA2-0AAF49A52216}" type="slidenum">
              <a:rPr lang="pl-PL" smtClean="0"/>
              <a:t>4</a:t>
            </a:fld>
            <a:endParaRPr lang="pl-PL"/>
          </a:p>
        </p:txBody>
      </p:sp>
    </p:spTree>
    <p:extLst>
      <p:ext uri="{BB962C8B-B14F-4D97-AF65-F5344CB8AC3E}">
        <p14:creationId xmlns:p14="http://schemas.microsoft.com/office/powerpoint/2010/main" val="1150896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CF3B7CFC-CE80-4F4F-BCA2-0AAF49A52216}" type="slidenum">
              <a:rPr lang="pl-PL" smtClean="0"/>
              <a:t>5</a:t>
            </a:fld>
            <a:endParaRPr lang="pl-PL"/>
          </a:p>
        </p:txBody>
      </p:sp>
    </p:spTree>
    <p:extLst>
      <p:ext uri="{BB962C8B-B14F-4D97-AF65-F5344CB8AC3E}">
        <p14:creationId xmlns:p14="http://schemas.microsoft.com/office/powerpoint/2010/main" val="3441562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CF3B7CFC-CE80-4F4F-BCA2-0AAF49A52216}" type="slidenum">
              <a:rPr lang="pl-PL" smtClean="0"/>
              <a:t>6</a:t>
            </a:fld>
            <a:endParaRPr lang="pl-PL"/>
          </a:p>
        </p:txBody>
      </p:sp>
    </p:spTree>
    <p:extLst>
      <p:ext uri="{BB962C8B-B14F-4D97-AF65-F5344CB8AC3E}">
        <p14:creationId xmlns:p14="http://schemas.microsoft.com/office/powerpoint/2010/main" val="587358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CF3B7CFC-CE80-4F4F-BCA2-0AAF49A52216}" type="slidenum">
              <a:rPr lang="pl-PL" smtClean="0"/>
              <a:t>7</a:t>
            </a:fld>
            <a:endParaRPr lang="pl-PL"/>
          </a:p>
        </p:txBody>
      </p:sp>
    </p:spTree>
    <p:extLst>
      <p:ext uri="{BB962C8B-B14F-4D97-AF65-F5344CB8AC3E}">
        <p14:creationId xmlns:p14="http://schemas.microsoft.com/office/powerpoint/2010/main" val="495327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D45ADA49-ABBB-419E-99F3-11AEEAE44D8C}" type="datetimeFigureOut">
              <a:rPr lang="pl-PL" smtClean="0"/>
              <a:t>2015-10-30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51493C7-E963-4C36-83A6-FB6AFFCBB453}" type="slidenum">
              <a:rPr lang="pl-PL" smtClean="0"/>
              <a:t>‹#›</a:t>
            </a:fld>
            <a:endParaRPr lang="pl-PL"/>
          </a:p>
        </p:txBody>
      </p:sp>
    </p:spTree>
    <p:extLst>
      <p:ext uri="{BB962C8B-B14F-4D97-AF65-F5344CB8AC3E}">
        <p14:creationId xmlns:p14="http://schemas.microsoft.com/office/powerpoint/2010/main" val="3033230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D45ADA49-ABBB-419E-99F3-11AEEAE44D8C}" type="datetimeFigureOut">
              <a:rPr lang="pl-PL" smtClean="0"/>
              <a:t>2015-10-30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51493C7-E963-4C36-83A6-FB6AFFCBB453}" type="slidenum">
              <a:rPr lang="pl-PL" smtClean="0"/>
              <a:t>‹#›</a:t>
            </a:fld>
            <a:endParaRPr lang="pl-PL"/>
          </a:p>
        </p:txBody>
      </p:sp>
    </p:spTree>
    <p:extLst>
      <p:ext uri="{BB962C8B-B14F-4D97-AF65-F5344CB8AC3E}">
        <p14:creationId xmlns:p14="http://schemas.microsoft.com/office/powerpoint/2010/main" val="4010299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D45ADA49-ABBB-419E-99F3-11AEEAE44D8C}" type="datetimeFigureOut">
              <a:rPr lang="pl-PL" smtClean="0"/>
              <a:t>2015-10-30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51493C7-E963-4C36-83A6-FB6AFFCBB453}" type="slidenum">
              <a:rPr lang="pl-PL" smtClean="0"/>
              <a:t>‹#›</a:t>
            </a:fld>
            <a:endParaRPr lang="pl-PL"/>
          </a:p>
        </p:txBody>
      </p:sp>
    </p:spTree>
    <p:extLst>
      <p:ext uri="{BB962C8B-B14F-4D97-AF65-F5344CB8AC3E}">
        <p14:creationId xmlns:p14="http://schemas.microsoft.com/office/powerpoint/2010/main" val="3917474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D45ADA49-ABBB-419E-99F3-11AEEAE44D8C}" type="datetimeFigureOut">
              <a:rPr lang="pl-PL" smtClean="0"/>
              <a:t>2015-10-30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51493C7-E963-4C36-83A6-FB6AFFCBB453}" type="slidenum">
              <a:rPr lang="pl-PL" smtClean="0"/>
              <a:t>‹#›</a:t>
            </a:fld>
            <a:endParaRPr lang="pl-PL"/>
          </a:p>
        </p:txBody>
      </p:sp>
    </p:spTree>
    <p:extLst>
      <p:ext uri="{BB962C8B-B14F-4D97-AF65-F5344CB8AC3E}">
        <p14:creationId xmlns:p14="http://schemas.microsoft.com/office/powerpoint/2010/main" val="2379174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D45ADA49-ABBB-419E-99F3-11AEEAE44D8C}" type="datetimeFigureOut">
              <a:rPr lang="pl-PL" smtClean="0"/>
              <a:t>2015-10-30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51493C7-E963-4C36-83A6-FB6AFFCBB453}" type="slidenum">
              <a:rPr lang="pl-PL" smtClean="0"/>
              <a:t>‹#›</a:t>
            </a:fld>
            <a:endParaRPr lang="pl-PL"/>
          </a:p>
        </p:txBody>
      </p:sp>
    </p:spTree>
    <p:extLst>
      <p:ext uri="{BB962C8B-B14F-4D97-AF65-F5344CB8AC3E}">
        <p14:creationId xmlns:p14="http://schemas.microsoft.com/office/powerpoint/2010/main" val="3797322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D45ADA49-ABBB-419E-99F3-11AEEAE44D8C}" type="datetimeFigureOut">
              <a:rPr lang="pl-PL" smtClean="0"/>
              <a:t>2015-10-30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51493C7-E963-4C36-83A6-FB6AFFCBB453}" type="slidenum">
              <a:rPr lang="pl-PL" smtClean="0"/>
              <a:t>‹#›</a:t>
            </a:fld>
            <a:endParaRPr lang="pl-PL"/>
          </a:p>
        </p:txBody>
      </p:sp>
    </p:spTree>
    <p:extLst>
      <p:ext uri="{BB962C8B-B14F-4D97-AF65-F5344CB8AC3E}">
        <p14:creationId xmlns:p14="http://schemas.microsoft.com/office/powerpoint/2010/main" val="669020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D45ADA49-ABBB-419E-99F3-11AEEAE44D8C}" type="datetimeFigureOut">
              <a:rPr lang="pl-PL" smtClean="0"/>
              <a:t>2015-10-30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F51493C7-E963-4C36-83A6-FB6AFFCBB453}" type="slidenum">
              <a:rPr lang="pl-PL" smtClean="0"/>
              <a:t>‹#›</a:t>
            </a:fld>
            <a:endParaRPr lang="pl-PL"/>
          </a:p>
        </p:txBody>
      </p:sp>
    </p:spTree>
    <p:extLst>
      <p:ext uri="{BB962C8B-B14F-4D97-AF65-F5344CB8AC3E}">
        <p14:creationId xmlns:p14="http://schemas.microsoft.com/office/powerpoint/2010/main" val="3453411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D45ADA49-ABBB-419E-99F3-11AEEAE44D8C}" type="datetimeFigureOut">
              <a:rPr lang="pl-PL" smtClean="0"/>
              <a:t>2015-10-30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F51493C7-E963-4C36-83A6-FB6AFFCBB453}" type="slidenum">
              <a:rPr lang="pl-PL" smtClean="0"/>
              <a:t>‹#›</a:t>
            </a:fld>
            <a:endParaRPr lang="pl-PL"/>
          </a:p>
        </p:txBody>
      </p:sp>
    </p:spTree>
    <p:extLst>
      <p:ext uri="{BB962C8B-B14F-4D97-AF65-F5344CB8AC3E}">
        <p14:creationId xmlns:p14="http://schemas.microsoft.com/office/powerpoint/2010/main" val="2230773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D45ADA49-ABBB-419E-99F3-11AEEAE44D8C}" type="datetimeFigureOut">
              <a:rPr lang="pl-PL" smtClean="0"/>
              <a:t>2015-10-30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F51493C7-E963-4C36-83A6-FB6AFFCBB453}" type="slidenum">
              <a:rPr lang="pl-PL" smtClean="0"/>
              <a:t>‹#›</a:t>
            </a:fld>
            <a:endParaRPr lang="pl-PL"/>
          </a:p>
        </p:txBody>
      </p:sp>
    </p:spTree>
    <p:extLst>
      <p:ext uri="{BB962C8B-B14F-4D97-AF65-F5344CB8AC3E}">
        <p14:creationId xmlns:p14="http://schemas.microsoft.com/office/powerpoint/2010/main" val="144384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D45ADA49-ABBB-419E-99F3-11AEEAE44D8C}" type="datetimeFigureOut">
              <a:rPr lang="pl-PL" smtClean="0"/>
              <a:t>2015-10-30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51493C7-E963-4C36-83A6-FB6AFFCBB453}" type="slidenum">
              <a:rPr lang="pl-PL" smtClean="0"/>
              <a:t>‹#›</a:t>
            </a:fld>
            <a:endParaRPr lang="pl-PL"/>
          </a:p>
        </p:txBody>
      </p:sp>
    </p:spTree>
    <p:extLst>
      <p:ext uri="{BB962C8B-B14F-4D97-AF65-F5344CB8AC3E}">
        <p14:creationId xmlns:p14="http://schemas.microsoft.com/office/powerpoint/2010/main" val="2899457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D45ADA49-ABBB-419E-99F3-11AEEAE44D8C}" type="datetimeFigureOut">
              <a:rPr lang="pl-PL" smtClean="0"/>
              <a:t>2015-10-30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51493C7-E963-4C36-83A6-FB6AFFCBB453}" type="slidenum">
              <a:rPr lang="pl-PL" smtClean="0"/>
              <a:t>‹#›</a:t>
            </a:fld>
            <a:endParaRPr lang="pl-PL"/>
          </a:p>
        </p:txBody>
      </p:sp>
    </p:spTree>
    <p:extLst>
      <p:ext uri="{BB962C8B-B14F-4D97-AF65-F5344CB8AC3E}">
        <p14:creationId xmlns:p14="http://schemas.microsoft.com/office/powerpoint/2010/main" val="3434700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5ADA49-ABBB-419E-99F3-11AEEAE44D8C}" type="datetimeFigureOut">
              <a:rPr lang="pl-PL" smtClean="0"/>
              <a:t>2015-10-30</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1493C7-E963-4C36-83A6-FB6AFFCBB453}" type="slidenum">
              <a:rPr lang="pl-PL" smtClean="0"/>
              <a:t>‹#›</a:t>
            </a:fld>
            <a:endParaRPr lang="pl-PL"/>
          </a:p>
        </p:txBody>
      </p:sp>
    </p:spTree>
    <p:extLst>
      <p:ext uri="{BB962C8B-B14F-4D97-AF65-F5344CB8AC3E}">
        <p14:creationId xmlns:p14="http://schemas.microsoft.com/office/powerpoint/2010/main" val="2185035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hyperlink" Target="http://moninpolska.pl/blog/monin-cup-junior-2015/" TargetMode="External"/><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8.png"/><Relationship Id="rId5" Type="http://schemas.openxmlformats.org/officeDocument/2006/relationships/image" Target="../media/image4.jpeg"/><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hyperlink" Target="http://fb.com/MoninPolska"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g"/><Relationship Id="rId10" Type="http://schemas.openxmlformats.org/officeDocument/2006/relationships/image" Target="../media/image8.png"/><Relationship Id="rId4" Type="http://schemas.openxmlformats.org/officeDocument/2006/relationships/image" Target="../media/image10.jpeg"/><Relationship Id="rId9"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4.jpeg"/><Relationship Id="rId7"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8.png"/><Relationship Id="rId3" Type="http://schemas.openxmlformats.org/officeDocument/2006/relationships/hyperlink" Target="https://www.facebook.com/media/set/?set=a.384037748398828.1073741854.165900260212579&amp;type=3" TargetMode="External"/><Relationship Id="rId7" Type="http://schemas.openxmlformats.org/officeDocument/2006/relationships/hyperlink" Target="http://youtu.be/2CpEwRl8ElI" TargetMode="External"/><Relationship Id="rId12"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fb.com/MoninPolska" TargetMode="External"/><Relationship Id="rId11" Type="http://schemas.openxmlformats.org/officeDocument/2006/relationships/image" Target="../media/image2.jpeg"/><Relationship Id="rId5" Type="http://schemas.openxmlformats.org/officeDocument/2006/relationships/hyperlink" Target="http://moninpolska.pl/blog/monin-cup-junior-2015/" TargetMode="External"/><Relationship Id="rId10" Type="http://schemas.openxmlformats.org/officeDocument/2006/relationships/image" Target="../media/image19.png"/><Relationship Id="rId4" Type="http://schemas.openxmlformats.org/officeDocument/2006/relationships/hyperlink" Target="https://www.facebook.com/media/set/?set=a.563151397154128.1073741896.165900260212579&amp;type=3" TargetMode="External"/><Relationship Id="rId9" Type="http://schemas.openxmlformats.org/officeDocument/2006/relationships/hyperlink" Target="http://youtu.be/zb-vUxG-fb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mailto:Pawel.wardzinski@scmpoland.pl" TargetMode="External"/><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mailto:marek.bielecki@scmpoland.p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4512902"/>
          </a:xfrm>
          <a:prstGeom prst="rect">
            <a:avLst/>
          </a:prstGeom>
        </p:spPr>
      </p:pic>
      <p:sp>
        <p:nvSpPr>
          <p:cNvPr id="4" name="pole tekstowe 3"/>
          <p:cNvSpPr txBox="1"/>
          <p:nvPr/>
        </p:nvSpPr>
        <p:spPr>
          <a:xfrm>
            <a:off x="308893" y="4280665"/>
            <a:ext cx="8934049" cy="646331"/>
          </a:xfrm>
          <a:prstGeom prst="rect">
            <a:avLst/>
          </a:prstGeom>
          <a:noFill/>
        </p:spPr>
        <p:txBody>
          <a:bodyPr wrap="none" rtlCol="0">
            <a:spAutoFit/>
          </a:bodyPr>
          <a:lstStyle/>
          <a:p>
            <a:r>
              <a:rPr lang="pl-PL" sz="3600" b="1" dirty="0" smtClean="0"/>
              <a:t>Oferta sponsoringu MONIN </a:t>
            </a:r>
            <a:r>
              <a:rPr lang="pl-PL" sz="3600" b="1" dirty="0" err="1" smtClean="0"/>
              <a:t>Cup</a:t>
            </a:r>
            <a:r>
              <a:rPr lang="pl-PL" sz="3600" b="1" dirty="0" smtClean="0"/>
              <a:t> Junior 2015</a:t>
            </a:r>
            <a:endParaRPr lang="pl-PL" sz="3600" b="1" dirty="0"/>
          </a:p>
        </p:txBody>
      </p:sp>
      <p:pic>
        <p:nvPicPr>
          <p:cNvPr id="12" name="Obraz 11" descr="LOGO SCM_LIFTING-0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4888" y="6177111"/>
            <a:ext cx="1217112" cy="680889"/>
          </a:xfrm>
          <a:prstGeom prst="rect">
            <a:avLst/>
          </a:prstGeom>
        </p:spPr>
      </p:pic>
      <p:pic>
        <p:nvPicPr>
          <p:cNvPr id="13" name="Obraz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64973" y="6328601"/>
            <a:ext cx="1575829" cy="496029"/>
          </a:xfrm>
          <a:prstGeom prst="rect">
            <a:avLst/>
          </a:prstGeom>
        </p:spPr>
      </p:pic>
    </p:spTree>
    <p:extLst>
      <p:ext uri="{BB962C8B-B14F-4D97-AF65-F5344CB8AC3E}">
        <p14:creationId xmlns:p14="http://schemas.microsoft.com/office/powerpoint/2010/main" val="12777394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descr="LOGO SCM_LIFTING-0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4888" y="6177111"/>
            <a:ext cx="1217112" cy="680889"/>
          </a:xfrm>
          <a:prstGeom prst="rect">
            <a:avLst/>
          </a:prstGeom>
        </p:spPr>
      </p:pic>
      <p:pic>
        <p:nvPicPr>
          <p:cNvPr id="9" name="Obraz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64973" y="6328601"/>
            <a:ext cx="1575829" cy="496029"/>
          </a:xfrm>
          <a:prstGeom prst="rect">
            <a:avLst/>
          </a:prstGeom>
        </p:spPr>
      </p:pic>
      <p:sp>
        <p:nvSpPr>
          <p:cNvPr id="2" name="pole tekstowe 1"/>
          <p:cNvSpPr txBox="1"/>
          <p:nvPr/>
        </p:nvSpPr>
        <p:spPr>
          <a:xfrm>
            <a:off x="464199" y="1892516"/>
            <a:ext cx="11263602" cy="1569660"/>
          </a:xfrm>
          <a:prstGeom prst="rect">
            <a:avLst/>
          </a:prstGeom>
          <a:noFill/>
        </p:spPr>
        <p:txBody>
          <a:bodyPr wrap="square" rtlCol="0">
            <a:spAutoFit/>
          </a:bodyPr>
          <a:lstStyle/>
          <a:p>
            <a:r>
              <a:rPr lang="pl-PL" sz="2400" b="1" dirty="0"/>
              <a:t>MONIN </a:t>
            </a:r>
            <a:r>
              <a:rPr lang="pl-PL" sz="2400" b="1" dirty="0" err="1"/>
              <a:t>Cup</a:t>
            </a:r>
            <a:r>
              <a:rPr lang="pl-PL" sz="2400" b="1" dirty="0"/>
              <a:t> Junior</a:t>
            </a:r>
            <a:r>
              <a:rPr lang="pl-PL" sz="2400" dirty="0"/>
              <a:t> </a:t>
            </a:r>
            <a:r>
              <a:rPr lang="pl-PL" dirty="0" smtClean="0"/>
              <a:t>to coroczny </a:t>
            </a:r>
            <a:r>
              <a:rPr lang="pl-PL" dirty="0"/>
              <a:t>konkurs dla młodych barmanów w wieku 15-20 lat, </a:t>
            </a:r>
            <a:r>
              <a:rPr lang="pl-PL" dirty="0" smtClean="0"/>
              <a:t>którzy rywalizują </a:t>
            </a:r>
            <a:r>
              <a:rPr lang="pl-PL" dirty="0"/>
              <a:t>w tworzeniu najlepszych receptur </a:t>
            </a:r>
            <a:r>
              <a:rPr lang="pl-PL" dirty="0" smtClean="0"/>
              <a:t>drinków bezalkoholowych </a:t>
            </a:r>
            <a:r>
              <a:rPr lang="pl-PL" dirty="0"/>
              <a:t>przygotowanych w oparciu o produkty </a:t>
            </a:r>
            <a:r>
              <a:rPr lang="pl-PL" dirty="0" smtClean="0"/>
              <a:t>MONIN. Konkurs </a:t>
            </a:r>
            <a:r>
              <a:rPr lang="pl-PL" dirty="0"/>
              <a:t>składa się z dwóch etapów: eliminacji (przeprowadzonych indywidualnie w szkołach) oraz rozgrywki finałowej podczas </a:t>
            </a:r>
            <a:r>
              <a:rPr lang="pl-PL" dirty="0" smtClean="0"/>
              <a:t>Gali </a:t>
            </a:r>
            <a:r>
              <a:rPr lang="pl-PL" dirty="0"/>
              <a:t>w Warszawie, gdzie </a:t>
            </a:r>
            <a:r>
              <a:rPr lang="pl-PL" dirty="0" smtClean="0"/>
              <a:t>27 najlepszych barmanów z 27 szkół gastronomicznych z całej Polski zmierzy </a:t>
            </a:r>
            <a:r>
              <a:rPr lang="pl-PL" dirty="0"/>
              <a:t>się między sobą wykonując 4 identyczne </a:t>
            </a:r>
            <a:r>
              <a:rPr lang="pl-PL" dirty="0" smtClean="0"/>
              <a:t>koktajle </a:t>
            </a:r>
            <a:r>
              <a:rPr lang="pl-PL" dirty="0"/>
              <a:t>zgodnie ze swoją unikalną recepturą. </a:t>
            </a:r>
          </a:p>
        </p:txBody>
      </p:sp>
      <p:sp>
        <p:nvSpPr>
          <p:cNvPr id="3" name="pole tekstowe 2"/>
          <p:cNvSpPr txBox="1"/>
          <p:nvPr/>
        </p:nvSpPr>
        <p:spPr>
          <a:xfrm>
            <a:off x="464199" y="3648482"/>
            <a:ext cx="10784166" cy="646331"/>
          </a:xfrm>
          <a:prstGeom prst="rect">
            <a:avLst/>
          </a:prstGeom>
          <a:noFill/>
        </p:spPr>
        <p:txBody>
          <a:bodyPr wrap="square" rtlCol="0">
            <a:spAutoFit/>
          </a:bodyPr>
          <a:lstStyle/>
          <a:p>
            <a:r>
              <a:rPr lang="pl-PL" b="1" dirty="0"/>
              <a:t>Gala finałowa </a:t>
            </a:r>
            <a:r>
              <a:rPr lang="pl-PL" dirty="0"/>
              <a:t>trzeciej już edycji odbędzie się </a:t>
            </a:r>
            <a:r>
              <a:rPr lang="pl-PL" u="sng" dirty="0"/>
              <a:t>3 grudnia 2015</a:t>
            </a:r>
            <a:r>
              <a:rPr lang="pl-PL" dirty="0"/>
              <a:t> roku w Zespole </a:t>
            </a:r>
            <a:r>
              <a:rPr lang="pl-PL" dirty="0" smtClean="0"/>
              <a:t>Szkół Gastronomiczno-Hotelarskich </a:t>
            </a:r>
            <a:r>
              <a:rPr lang="pl-PL" dirty="0"/>
              <a:t>(ul. Majdańska 30/36 , 04-110 Warszawa</a:t>
            </a:r>
            <a:r>
              <a:rPr lang="pl-PL" dirty="0" smtClean="0"/>
              <a:t>).</a:t>
            </a:r>
            <a:endParaRPr lang="pl-PL" dirty="0"/>
          </a:p>
        </p:txBody>
      </p:sp>
      <p:pic>
        <p:nvPicPr>
          <p:cNvPr id="1026" name="Picture 2" descr="https://scontent-frt3-1.xx.fbcdn.net/hphotos-xap1/v/t1.0-9/1463053_384039608398642_1837201513_n.jpg?oh=c8a4035cdd9f536e971881aa9c1e8bfc&amp;oe=56C3AC4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53990" y="5450158"/>
            <a:ext cx="2132532" cy="141813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scontent-frt3-1.xx.fbcdn.net/hphotos-xat1/v/t1.0-9/10846375_563153770487224_2078702931972978673_n.jpg?oh=28499e73cc38fb0f1df64ab78f33149c&amp;oe=56889FC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44478" y="5450157"/>
            <a:ext cx="2140163" cy="14267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scontent-frt3-1.xx.fbcdn.net/hphotos-xap1/v/t1.0-9/10857927_563151410487460_583519348783271427_n.jpg?oh=1df7572e33d29e177d43301708bdff75&amp;oe=56898B2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4198" y="5450157"/>
            <a:ext cx="2127203" cy="1418136"/>
          </a:xfrm>
          <a:prstGeom prst="rect">
            <a:avLst/>
          </a:prstGeom>
          <a:noFill/>
          <a:extLst>
            <a:ext uri="{909E8E84-426E-40DD-AFC4-6F175D3DCCD1}">
              <a14:hiddenFill xmlns:a14="http://schemas.microsoft.com/office/drawing/2010/main">
                <a:solidFill>
                  <a:srgbClr val="FFFFFF"/>
                </a:solidFill>
              </a14:hiddenFill>
            </a:ext>
          </a:extLst>
        </p:spPr>
      </p:pic>
      <p:sp>
        <p:nvSpPr>
          <p:cNvPr id="18" name="pole tekstowe 17"/>
          <p:cNvSpPr txBox="1"/>
          <p:nvPr/>
        </p:nvSpPr>
        <p:spPr>
          <a:xfrm>
            <a:off x="464198" y="4942375"/>
            <a:ext cx="6415924" cy="369332"/>
          </a:xfrm>
          <a:prstGeom prst="rect">
            <a:avLst/>
          </a:prstGeom>
          <a:noFill/>
        </p:spPr>
        <p:txBody>
          <a:bodyPr wrap="none" rtlCol="0">
            <a:spAutoFit/>
          </a:bodyPr>
          <a:lstStyle/>
          <a:p>
            <a:r>
              <a:rPr lang="pl-PL" dirty="0"/>
              <a:t>Więcej informacji </a:t>
            </a:r>
            <a:r>
              <a:rPr lang="pl-PL" dirty="0" smtClean="0"/>
              <a:t>na</a:t>
            </a:r>
            <a:r>
              <a:rPr lang="pl-PL" dirty="0"/>
              <a:t> </a:t>
            </a:r>
            <a:r>
              <a:rPr lang="pl-PL" dirty="0" smtClean="0">
                <a:hlinkClick r:id="rId8"/>
              </a:rPr>
              <a:t>MONIN Polska blog </a:t>
            </a:r>
            <a:r>
              <a:rPr lang="pl-PL" dirty="0" smtClean="0"/>
              <a:t>oraz </a:t>
            </a:r>
            <a:r>
              <a:rPr lang="pl-PL" dirty="0" smtClean="0">
                <a:hlinkClick r:id="rId9"/>
              </a:rPr>
              <a:t>fb.com/</a:t>
            </a:r>
            <a:r>
              <a:rPr lang="pl-PL" dirty="0" err="1" smtClean="0">
                <a:hlinkClick r:id="rId9"/>
              </a:rPr>
              <a:t>MoninPolska</a:t>
            </a:r>
            <a:endParaRPr lang="pl-PL" dirty="0"/>
          </a:p>
        </p:txBody>
      </p:sp>
      <p:pic>
        <p:nvPicPr>
          <p:cNvPr id="1038" name="Picture 14" descr="https://scontent-frt3-1.xx.fbcdn.net/hphotos-xap1/v/t1.0-9/10846420_563151413820793_3226486270323621820_n.jpg?oh=d7fafc0576a3cfb808b0186ae74d393f&amp;oe=56C7453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49357" y="5450156"/>
            <a:ext cx="2127023" cy="1418015"/>
          </a:xfrm>
          <a:prstGeom prst="rect">
            <a:avLst/>
          </a:prstGeom>
          <a:noFill/>
          <a:extLst>
            <a:ext uri="{909E8E84-426E-40DD-AFC4-6F175D3DCCD1}">
              <a14:hiddenFill xmlns:a14="http://schemas.microsoft.com/office/drawing/2010/main">
                <a:solidFill>
                  <a:srgbClr val="FFFFFF"/>
                </a:solidFill>
              </a14:hiddenFill>
            </a:ext>
          </a:extLst>
        </p:spPr>
      </p:pic>
      <p:pic>
        <p:nvPicPr>
          <p:cNvPr id="12" name="Obraz 11"/>
          <p:cNvPicPr>
            <a:picLocks noChangeAspect="1"/>
          </p:cNvPicPr>
          <p:nvPr/>
        </p:nvPicPr>
        <p:blipFill>
          <a:blip r:embed="rId11"/>
          <a:stretch>
            <a:fillRect/>
          </a:stretch>
        </p:blipFill>
        <p:spPr>
          <a:xfrm>
            <a:off x="0" y="0"/>
            <a:ext cx="12192000" cy="1950720"/>
          </a:xfrm>
          <a:prstGeom prst="rect">
            <a:avLst/>
          </a:prstGeom>
        </p:spPr>
      </p:pic>
    </p:spTree>
    <p:extLst>
      <p:ext uri="{BB962C8B-B14F-4D97-AF65-F5344CB8AC3E}">
        <p14:creationId xmlns:p14="http://schemas.microsoft.com/office/powerpoint/2010/main" val="35562715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ole tekstowe 14"/>
          <p:cNvSpPr txBox="1"/>
          <p:nvPr/>
        </p:nvSpPr>
        <p:spPr>
          <a:xfrm>
            <a:off x="11063634" y="4191123"/>
            <a:ext cx="184731" cy="369332"/>
          </a:xfrm>
          <a:prstGeom prst="rect">
            <a:avLst/>
          </a:prstGeom>
          <a:noFill/>
        </p:spPr>
        <p:txBody>
          <a:bodyPr wrap="none" rtlCol="0">
            <a:spAutoFit/>
          </a:bodyPr>
          <a:lstStyle/>
          <a:p>
            <a:endParaRPr lang="pl-PL" dirty="0"/>
          </a:p>
        </p:txBody>
      </p:sp>
      <p:sp>
        <p:nvSpPr>
          <p:cNvPr id="2" name="pole tekstowe 1"/>
          <p:cNvSpPr txBox="1"/>
          <p:nvPr/>
        </p:nvSpPr>
        <p:spPr>
          <a:xfrm>
            <a:off x="464199" y="1903344"/>
            <a:ext cx="11263602" cy="461665"/>
          </a:xfrm>
          <a:prstGeom prst="rect">
            <a:avLst/>
          </a:prstGeom>
          <a:noFill/>
        </p:spPr>
        <p:txBody>
          <a:bodyPr wrap="square" rtlCol="0">
            <a:spAutoFit/>
          </a:bodyPr>
          <a:lstStyle/>
          <a:p>
            <a:r>
              <a:rPr lang="pl-PL" sz="2400" b="1" dirty="0" smtClean="0"/>
              <a:t>Wsparcie medialne</a:t>
            </a:r>
            <a:r>
              <a:rPr lang="pl-PL" sz="2400" dirty="0" smtClean="0"/>
              <a:t> </a:t>
            </a:r>
            <a:r>
              <a:rPr lang="pl-PL" sz="2400" b="1" dirty="0" smtClean="0"/>
              <a:t>konkursu</a:t>
            </a:r>
          </a:p>
        </p:txBody>
      </p:sp>
      <p:pic>
        <p:nvPicPr>
          <p:cNvPr id="6" name="Obraz 5"/>
          <p:cNvPicPr>
            <a:picLocks noChangeAspect="1"/>
          </p:cNvPicPr>
          <p:nvPr/>
        </p:nvPicPr>
        <p:blipFill>
          <a:blip r:embed="rId3"/>
          <a:stretch>
            <a:fillRect/>
          </a:stretch>
        </p:blipFill>
        <p:spPr>
          <a:xfrm>
            <a:off x="4667534" y="2927645"/>
            <a:ext cx="4271750" cy="697309"/>
          </a:xfrm>
          <a:prstGeom prst="rect">
            <a:avLst/>
          </a:prstGeom>
        </p:spPr>
      </p:pic>
      <p:pic>
        <p:nvPicPr>
          <p:cNvPr id="7" name="Obraz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199" y="2643982"/>
            <a:ext cx="4203335" cy="1260900"/>
          </a:xfrm>
          <a:prstGeom prst="rect">
            <a:avLst/>
          </a:prstGeom>
        </p:spPr>
      </p:pic>
      <p:pic>
        <p:nvPicPr>
          <p:cNvPr id="10" name="Obraz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25887" y="2891637"/>
            <a:ext cx="2688609" cy="757292"/>
          </a:xfrm>
          <a:prstGeom prst="rect">
            <a:avLst/>
          </a:prstGeom>
        </p:spPr>
      </p:pic>
      <p:pic>
        <p:nvPicPr>
          <p:cNvPr id="11" name="Obraz 10"/>
          <p:cNvPicPr>
            <a:picLocks noChangeAspect="1"/>
          </p:cNvPicPr>
          <p:nvPr/>
        </p:nvPicPr>
        <p:blipFill>
          <a:blip r:embed="rId6"/>
          <a:stretch>
            <a:fillRect/>
          </a:stretch>
        </p:blipFill>
        <p:spPr>
          <a:xfrm>
            <a:off x="694685" y="3904882"/>
            <a:ext cx="1685925" cy="657225"/>
          </a:xfrm>
          <a:prstGeom prst="rect">
            <a:avLst/>
          </a:prstGeom>
        </p:spPr>
      </p:pic>
      <p:pic>
        <p:nvPicPr>
          <p:cNvPr id="12" name="Obraz 11"/>
          <p:cNvPicPr>
            <a:picLocks noChangeAspect="1"/>
          </p:cNvPicPr>
          <p:nvPr/>
        </p:nvPicPr>
        <p:blipFill>
          <a:blip r:embed="rId7"/>
          <a:stretch>
            <a:fillRect/>
          </a:stretch>
        </p:blipFill>
        <p:spPr>
          <a:xfrm>
            <a:off x="2565866" y="3799327"/>
            <a:ext cx="2371583" cy="868336"/>
          </a:xfrm>
          <a:prstGeom prst="rect">
            <a:avLst/>
          </a:prstGeom>
        </p:spPr>
      </p:pic>
      <p:sp>
        <p:nvSpPr>
          <p:cNvPr id="13" name="pole tekstowe 12"/>
          <p:cNvSpPr txBox="1"/>
          <p:nvPr/>
        </p:nvSpPr>
        <p:spPr>
          <a:xfrm>
            <a:off x="5589203" y="4052721"/>
            <a:ext cx="5813066" cy="369332"/>
          </a:xfrm>
          <a:prstGeom prst="rect">
            <a:avLst/>
          </a:prstGeom>
          <a:noFill/>
        </p:spPr>
        <p:txBody>
          <a:bodyPr wrap="none" rtlCol="0">
            <a:spAutoFit/>
          </a:bodyPr>
          <a:lstStyle/>
          <a:p>
            <a:r>
              <a:rPr lang="pl-PL" dirty="0" smtClean="0"/>
              <a:t>+ oficjalne kanały MONIN: </a:t>
            </a:r>
            <a:r>
              <a:rPr lang="pl-PL" dirty="0" err="1" smtClean="0"/>
              <a:t>facebook</a:t>
            </a:r>
            <a:r>
              <a:rPr lang="pl-PL" dirty="0" smtClean="0"/>
              <a:t> / </a:t>
            </a:r>
            <a:r>
              <a:rPr lang="pl-PL" dirty="0" err="1" smtClean="0"/>
              <a:t>youtube</a:t>
            </a:r>
            <a:r>
              <a:rPr lang="pl-PL" dirty="0" smtClean="0"/>
              <a:t> / www / blog</a:t>
            </a:r>
            <a:endParaRPr lang="pl-PL" dirty="0"/>
          </a:p>
        </p:txBody>
      </p:sp>
      <p:sp>
        <p:nvSpPr>
          <p:cNvPr id="14" name="pole tekstowe 13"/>
          <p:cNvSpPr txBox="1"/>
          <p:nvPr/>
        </p:nvSpPr>
        <p:spPr>
          <a:xfrm>
            <a:off x="464199" y="5225409"/>
            <a:ext cx="10180929" cy="646331"/>
          </a:xfrm>
          <a:prstGeom prst="rect">
            <a:avLst/>
          </a:prstGeom>
          <a:noFill/>
        </p:spPr>
        <p:txBody>
          <a:bodyPr wrap="none" rtlCol="0">
            <a:spAutoFit/>
          </a:bodyPr>
          <a:lstStyle/>
          <a:p>
            <a:r>
              <a:rPr lang="pl-PL" b="1" dirty="0"/>
              <a:t>D</a:t>
            </a:r>
            <a:r>
              <a:rPr lang="pl-PL" b="1" dirty="0" smtClean="0"/>
              <a:t>otarcie </a:t>
            </a:r>
          </a:p>
          <a:p>
            <a:r>
              <a:rPr lang="pl-PL" dirty="0"/>
              <a:t>R</a:t>
            </a:r>
            <a:r>
              <a:rPr lang="pl-PL" dirty="0" smtClean="0"/>
              <a:t>ynek HORECA, branża barmańska i </a:t>
            </a:r>
            <a:r>
              <a:rPr lang="pl-PL" dirty="0" err="1" smtClean="0"/>
              <a:t>baristyczna</a:t>
            </a:r>
            <a:r>
              <a:rPr lang="pl-PL" dirty="0" smtClean="0"/>
              <a:t>, nauczyciele i uczniowie szkół gastronomicznych w Polsce </a:t>
            </a:r>
            <a:endParaRPr lang="pl-PL" dirty="0"/>
          </a:p>
        </p:txBody>
      </p:sp>
      <p:sp>
        <p:nvSpPr>
          <p:cNvPr id="16" name="pole tekstowe 15"/>
          <p:cNvSpPr txBox="1"/>
          <p:nvPr/>
        </p:nvSpPr>
        <p:spPr>
          <a:xfrm>
            <a:off x="464199" y="4712626"/>
            <a:ext cx="6317499" cy="369332"/>
          </a:xfrm>
          <a:prstGeom prst="rect">
            <a:avLst/>
          </a:prstGeom>
          <a:noFill/>
        </p:spPr>
        <p:txBody>
          <a:bodyPr wrap="none" rtlCol="0">
            <a:spAutoFit/>
          </a:bodyPr>
          <a:lstStyle/>
          <a:p>
            <a:r>
              <a:rPr lang="pl-PL" b="1" dirty="0" smtClean="0"/>
              <a:t>Partner merytoryczny: </a:t>
            </a:r>
            <a:r>
              <a:rPr lang="pl-PL" dirty="0" smtClean="0"/>
              <a:t>Stowarzyszenie Polskich Barmanów (SPB)</a:t>
            </a:r>
            <a:endParaRPr lang="pl-PL" dirty="0"/>
          </a:p>
        </p:txBody>
      </p:sp>
      <p:pic>
        <p:nvPicPr>
          <p:cNvPr id="17" name="Obraz 16" descr="LOGO SCM_LIFTING-01.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74888" y="6177111"/>
            <a:ext cx="1217112" cy="680889"/>
          </a:xfrm>
          <a:prstGeom prst="rect">
            <a:avLst/>
          </a:prstGeom>
        </p:spPr>
      </p:pic>
      <p:pic>
        <p:nvPicPr>
          <p:cNvPr id="19" name="Obraz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64973" y="6328601"/>
            <a:ext cx="1575829" cy="496029"/>
          </a:xfrm>
          <a:prstGeom prst="rect">
            <a:avLst/>
          </a:prstGeom>
        </p:spPr>
      </p:pic>
      <p:pic>
        <p:nvPicPr>
          <p:cNvPr id="20" name="Obraz 19"/>
          <p:cNvPicPr>
            <a:picLocks noChangeAspect="1"/>
          </p:cNvPicPr>
          <p:nvPr/>
        </p:nvPicPr>
        <p:blipFill>
          <a:blip r:embed="rId10"/>
          <a:stretch>
            <a:fillRect/>
          </a:stretch>
        </p:blipFill>
        <p:spPr>
          <a:xfrm>
            <a:off x="0" y="0"/>
            <a:ext cx="12192000" cy="1950720"/>
          </a:xfrm>
          <a:prstGeom prst="rect">
            <a:avLst/>
          </a:prstGeom>
        </p:spPr>
      </p:pic>
    </p:spTree>
    <p:extLst>
      <p:ext uri="{BB962C8B-B14F-4D97-AF65-F5344CB8AC3E}">
        <p14:creationId xmlns:p14="http://schemas.microsoft.com/office/powerpoint/2010/main" val="27563578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464199" y="1917866"/>
            <a:ext cx="11263602" cy="3231654"/>
          </a:xfrm>
          <a:prstGeom prst="rect">
            <a:avLst/>
          </a:prstGeom>
          <a:noFill/>
        </p:spPr>
        <p:txBody>
          <a:bodyPr wrap="square" rtlCol="0">
            <a:spAutoFit/>
          </a:bodyPr>
          <a:lstStyle/>
          <a:p>
            <a:r>
              <a:rPr lang="pl-PL" sz="2400" b="1" dirty="0" smtClean="0"/>
              <a:t>Korzyści dla Sponsora</a:t>
            </a:r>
          </a:p>
          <a:p>
            <a:endParaRPr lang="pl-PL" b="1" dirty="0" smtClean="0"/>
          </a:p>
          <a:p>
            <a:pPr marL="285750" indent="-285750">
              <a:buFont typeface="Arial" panose="020B0604020202020204" pitchFamily="34" charset="0"/>
              <a:buChar char="•"/>
            </a:pPr>
            <a:r>
              <a:rPr lang="pl-PL" dirty="0" smtClean="0"/>
              <a:t>Obecność marki w komunikacji konkursu w mediach oraz podczas Gali Finałowej (100 - 150 osób)</a:t>
            </a:r>
          </a:p>
          <a:p>
            <a:pPr marL="742950" lvl="1" indent="-285750">
              <a:buFont typeface="Arial" panose="020B0604020202020204" pitchFamily="34" charset="0"/>
              <a:buChar char="•"/>
            </a:pPr>
            <a:r>
              <a:rPr lang="pl-PL" dirty="0" smtClean="0"/>
              <a:t>Możliwość wystawienia standów i </a:t>
            </a:r>
            <a:r>
              <a:rPr lang="pl-PL" dirty="0" err="1" smtClean="0"/>
              <a:t>roll-upów</a:t>
            </a:r>
            <a:r>
              <a:rPr lang="pl-PL" dirty="0" smtClean="0"/>
              <a:t> oraz innych materiałów promocyjnych</a:t>
            </a:r>
          </a:p>
          <a:p>
            <a:pPr marL="742950" lvl="1" indent="-285750">
              <a:buFont typeface="Arial" panose="020B0604020202020204" pitchFamily="34" charset="0"/>
              <a:buChar char="•"/>
            </a:pPr>
            <a:r>
              <a:rPr lang="pl-PL" dirty="0" smtClean="0"/>
              <a:t>Ekspozycja logotypu na planszach na scenie bez dodatkowych kosztów</a:t>
            </a:r>
          </a:p>
          <a:p>
            <a:pPr marL="742950" lvl="1" indent="-285750">
              <a:buFont typeface="Arial" panose="020B0604020202020204" pitchFamily="34" charset="0"/>
              <a:buChar char="•"/>
            </a:pPr>
            <a:r>
              <a:rPr lang="pl-PL" dirty="0" smtClean="0"/>
              <a:t>Prezentacja firmy przez konferansjera</a:t>
            </a:r>
          </a:p>
          <a:p>
            <a:pPr marL="285750" indent="-285750">
              <a:buFont typeface="Arial" panose="020B0604020202020204" pitchFamily="34" charset="0"/>
              <a:buChar char="•"/>
            </a:pPr>
            <a:r>
              <a:rPr lang="pl-PL" dirty="0" smtClean="0"/>
              <a:t>Obecność marki w materiałach publikowanych po konkursie (foto/video/media) wraz z podziękowaniami</a:t>
            </a:r>
            <a:endParaRPr lang="pl-PL" dirty="0"/>
          </a:p>
          <a:p>
            <a:pPr marL="285750" indent="-285750">
              <a:buFont typeface="Arial" panose="020B0604020202020204" pitchFamily="34" charset="0"/>
              <a:buChar char="•"/>
            </a:pPr>
            <a:r>
              <a:rPr lang="pl-PL" dirty="0" smtClean="0"/>
              <a:t>Zaproszenia </a:t>
            </a:r>
            <a:r>
              <a:rPr lang="pl-PL" dirty="0"/>
              <a:t>na Galę Finałową w Warszawie oraz upominki dla obecnego podczas Gali reprezentanta</a:t>
            </a:r>
          </a:p>
          <a:p>
            <a:pPr marL="285750" indent="-285750">
              <a:buFont typeface="Arial" panose="020B0604020202020204" pitchFamily="34" charset="0"/>
              <a:buChar char="•"/>
            </a:pPr>
            <a:r>
              <a:rPr lang="pl-PL" dirty="0" smtClean="0"/>
              <a:t>Możliwość </a:t>
            </a:r>
            <a:r>
              <a:rPr lang="pl-PL" dirty="0"/>
              <a:t>dołączenia materiałów promocyjnych do paczek upominkowych wręczanych uczestnikom, opiekunom oraz partnerom</a:t>
            </a:r>
          </a:p>
          <a:p>
            <a:pPr marL="285750" indent="-285750">
              <a:buFont typeface="Arial" panose="020B0604020202020204" pitchFamily="34" charset="0"/>
              <a:buChar char="•"/>
            </a:pPr>
            <a:endParaRPr lang="pl-PL" b="1" dirty="0" smtClean="0"/>
          </a:p>
        </p:txBody>
      </p:sp>
      <p:sp>
        <p:nvSpPr>
          <p:cNvPr id="3" name="pole tekstowe 2"/>
          <p:cNvSpPr txBox="1"/>
          <p:nvPr/>
        </p:nvSpPr>
        <p:spPr>
          <a:xfrm>
            <a:off x="464199" y="5040822"/>
            <a:ext cx="11532183" cy="1477328"/>
          </a:xfrm>
          <a:prstGeom prst="rect">
            <a:avLst/>
          </a:prstGeom>
          <a:noFill/>
        </p:spPr>
        <p:txBody>
          <a:bodyPr wrap="square" rtlCol="0">
            <a:spAutoFit/>
          </a:bodyPr>
          <a:lstStyle/>
          <a:p>
            <a:r>
              <a:rPr lang="pl-PL" b="1" dirty="0" smtClean="0"/>
              <a:t>MONIN </a:t>
            </a:r>
            <a:r>
              <a:rPr lang="pl-PL" b="1" dirty="0" err="1" smtClean="0"/>
              <a:t>Cup</a:t>
            </a:r>
            <a:r>
              <a:rPr lang="pl-PL" b="1" dirty="0" smtClean="0"/>
              <a:t> Junior </a:t>
            </a:r>
            <a:r>
              <a:rPr lang="pl-PL" dirty="0" smtClean="0"/>
              <a:t>jest </a:t>
            </a:r>
            <a:r>
              <a:rPr lang="pl-PL" u="sng" dirty="0" smtClean="0"/>
              <a:t>jedynym</a:t>
            </a:r>
            <a:r>
              <a:rPr lang="pl-PL" dirty="0" smtClean="0"/>
              <a:t> tego typu konkursem barmańskim </a:t>
            </a:r>
            <a:r>
              <a:rPr lang="pl-PL" dirty="0"/>
              <a:t>dla młodzieży</a:t>
            </a:r>
            <a:r>
              <a:rPr lang="pl-PL" dirty="0" smtClean="0"/>
              <a:t> w Polsce. Dzięki rosnącej popularności i wysokiemu prestiżowi zwiększa się również zaangażowanie uczniów szkół gastronomicznych oraz ich nauczycieli, co ma bezpośrednie przełożenie </a:t>
            </a:r>
            <a:r>
              <a:rPr lang="pl-PL" b="1" dirty="0" smtClean="0">
                <a:solidFill>
                  <a:srgbClr val="7030A0"/>
                </a:solidFill>
              </a:rPr>
              <a:t>na tworzenie silnej i pozytywnej więzi pomiędzy wszystkimi odbiorcami, a markami wspierających konkurs</a:t>
            </a:r>
            <a:r>
              <a:rPr lang="pl-PL" dirty="0" smtClean="0"/>
              <a:t>. Jest to inwestycja w edukację i rozwój młodych przyszłych profesjonalistów, którzy dopiero wchodzą na rynek.</a:t>
            </a:r>
            <a:endParaRPr lang="pl-PL" dirty="0"/>
          </a:p>
        </p:txBody>
      </p:sp>
      <p:pic>
        <p:nvPicPr>
          <p:cNvPr id="7" name="Obraz 6" descr="LOGO SCM_LIFTING-0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4888" y="6177111"/>
            <a:ext cx="1217112" cy="680889"/>
          </a:xfrm>
          <a:prstGeom prst="rect">
            <a:avLst/>
          </a:prstGeom>
        </p:spPr>
      </p:pic>
      <p:pic>
        <p:nvPicPr>
          <p:cNvPr id="10" name="Obraz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64973" y="6328601"/>
            <a:ext cx="1575829" cy="496029"/>
          </a:xfrm>
          <a:prstGeom prst="rect">
            <a:avLst/>
          </a:prstGeom>
        </p:spPr>
      </p:pic>
      <p:pic>
        <p:nvPicPr>
          <p:cNvPr id="11" name="Obraz 10"/>
          <p:cNvPicPr>
            <a:picLocks noChangeAspect="1"/>
          </p:cNvPicPr>
          <p:nvPr/>
        </p:nvPicPr>
        <p:blipFill>
          <a:blip r:embed="rId5"/>
          <a:stretch>
            <a:fillRect/>
          </a:stretch>
        </p:blipFill>
        <p:spPr>
          <a:xfrm>
            <a:off x="0" y="0"/>
            <a:ext cx="12192000" cy="1950720"/>
          </a:xfrm>
          <a:prstGeom prst="rect">
            <a:avLst/>
          </a:prstGeom>
        </p:spPr>
      </p:pic>
    </p:spTree>
    <p:extLst>
      <p:ext uri="{BB962C8B-B14F-4D97-AF65-F5344CB8AC3E}">
        <p14:creationId xmlns:p14="http://schemas.microsoft.com/office/powerpoint/2010/main" val="19951143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464199" y="2525436"/>
            <a:ext cx="8723344" cy="923330"/>
          </a:xfrm>
          <a:prstGeom prst="rect">
            <a:avLst/>
          </a:prstGeom>
          <a:noFill/>
        </p:spPr>
        <p:txBody>
          <a:bodyPr wrap="square" rtlCol="0">
            <a:spAutoFit/>
          </a:bodyPr>
          <a:lstStyle/>
          <a:p>
            <a:r>
              <a:rPr lang="pl-PL" dirty="0"/>
              <a:t>Wsparcie finansowe w wysokości 2000 zł na wydatki związane z organizacją konkursu (oferujemy pełną transparentność) oraz ufundowanie nagród głównych lub przeznaczenie produktów na nagrody dla uczestników. </a:t>
            </a:r>
          </a:p>
        </p:txBody>
      </p:sp>
      <p:pic>
        <p:nvPicPr>
          <p:cNvPr id="6146" name="Picture 2" descr="https://scontent-frt3-1.xx.fbcdn.net/hphotos-xaf1/v/t1.0-9/1975243_563152983820636_7719941953926118670_n.jpg?oh=7e1dbd39ed10dbc87ec5935df17b3b45&amp;oe=568B3F0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87805" y="1932376"/>
            <a:ext cx="2472095" cy="3708143"/>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ttps://scontent-frt3-1.xx.fbcdn.net/hphotos-xap1/v/t1.0-9/1521595_384037765065493_541534906_n.jpg?oh=c3532ef222be5918bcb645c3276982c7&amp;oe=56BEC1F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199" y="4503672"/>
            <a:ext cx="2801515" cy="1863008"/>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https://scontent-frt3-1.xx.fbcdn.net/hphotos-frc3/v/t1.0-9/534344_384038161732120_1692452186_n.jpg?oh=be0340039c2364c3aec0cbe9919c9d16&amp;oe=56C16FB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91483" y="4503672"/>
            <a:ext cx="2801516" cy="1863008"/>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https://scontent-frt3-1.xx.fbcdn.net/hphotos-xap1/v/t1.0-9/996741_384039378398665_1752698985_n.jpg?oh=b14ff3694886a735a89822661586e872&amp;oe=568AFB2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53403" y="4503672"/>
            <a:ext cx="2801515" cy="1863008"/>
          </a:xfrm>
          <a:prstGeom prst="rect">
            <a:avLst/>
          </a:prstGeom>
          <a:noFill/>
          <a:extLst>
            <a:ext uri="{909E8E84-426E-40DD-AFC4-6F175D3DCCD1}">
              <a14:hiddenFill xmlns:a14="http://schemas.microsoft.com/office/drawing/2010/main">
                <a:solidFill>
                  <a:srgbClr val="FFFFFF"/>
                </a:solidFill>
              </a14:hiddenFill>
            </a:ext>
          </a:extLst>
        </p:spPr>
      </p:pic>
      <p:sp>
        <p:nvSpPr>
          <p:cNvPr id="14" name="pole tekstowe 13"/>
          <p:cNvSpPr txBox="1"/>
          <p:nvPr/>
        </p:nvSpPr>
        <p:spPr>
          <a:xfrm>
            <a:off x="464199" y="1903344"/>
            <a:ext cx="11263602" cy="461665"/>
          </a:xfrm>
          <a:prstGeom prst="rect">
            <a:avLst/>
          </a:prstGeom>
          <a:noFill/>
        </p:spPr>
        <p:txBody>
          <a:bodyPr wrap="square" rtlCol="0">
            <a:spAutoFit/>
          </a:bodyPr>
          <a:lstStyle/>
          <a:p>
            <a:r>
              <a:rPr lang="pl-PL" sz="2400" b="1" dirty="0" smtClean="0"/>
              <a:t>Wsparcie ze strony Sponsora</a:t>
            </a:r>
          </a:p>
        </p:txBody>
      </p:sp>
      <p:pic>
        <p:nvPicPr>
          <p:cNvPr id="11" name="Obraz 10" descr="LOGO SCM_LIFTING-01.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74888" y="6177111"/>
            <a:ext cx="1217112" cy="680889"/>
          </a:xfrm>
          <a:prstGeom prst="rect">
            <a:avLst/>
          </a:prstGeom>
        </p:spPr>
      </p:pic>
      <p:pic>
        <p:nvPicPr>
          <p:cNvPr id="13" name="Obraz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64973" y="6328601"/>
            <a:ext cx="1575829" cy="496029"/>
          </a:xfrm>
          <a:prstGeom prst="rect">
            <a:avLst/>
          </a:prstGeom>
        </p:spPr>
      </p:pic>
      <p:pic>
        <p:nvPicPr>
          <p:cNvPr id="15" name="Obraz 14"/>
          <p:cNvPicPr>
            <a:picLocks noChangeAspect="1"/>
          </p:cNvPicPr>
          <p:nvPr/>
        </p:nvPicPr>
        <p:blipFill>
          <a:blip r:embed="rId9"/>
          <a:stretch>
            <a:fillRect/>
          </a:stretch>
        </p:blipFill>
        <p:spPr>
          <a:xfrm>
            <a:off x="0" y="0"/>
            <a:ext cx="12192000" cy="1950720"/>
          </a:xfrm>
          <a:prstGeom prst="rect">
            <a:avLst/>
          </a:prstGeom>
        </p:spPr>
      </p:pic>
    </p:spTree>
    <p:extLst>
      <p:ext uri="{BB962C8B-B14F-4D97-AF65-F5344CB8AC3E}">
        <p14:creationId xmlns:p14="http://schemas.microsoft.com/office/powerpoint/2010/main" val="11832387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1203281" y="5478310"/>
            <a:ext cx="3177473" cy="369332"/>
          </a:xfrm>
          <a:prstGeom prst="rect">
            <a:avLst/>
          </a:prstGeom>
          <a:noFill/>
        </p:spPr>
        <p:txBody>
          <a:bodyPr wrap="none" rtlCol="0">
            <a:spAutoFit/>
          </a:bodyPr>
          <a:lstStyle/>
          <a:p>
            <a:r>
              <a:rPr lang="pl-PL" dirty="0" smtClean="0">
                <a:hlinkClick r:id="rId3"/>
              </a:rPr>
              <a:t>Galeria MONIN </a:t>
            </a:r>
            <a:r>
              <a:rPr lang="pl-PL" dirty="0" err="1" smtClean="0">
                <a:hlinkClick r:id="rId3"/>
              </a:rPr>
              <a:t>Cup</a:t>
            </a:r>
            <a:r>
              <a:rPr lang="pl-PL" dirty="0" smtClean="0">
                <a:hlinkClick r:id="rId3"/>
              </a:rPr>
              <a:t> Junior 2013</a:t>
            </a:r>
            <a:endParaRPr lang="pl-PL" dirty="0"/>
          </a:p>
        </p:txBody>
      </p:sp>
      <p:sp>
        <p:nvSpPr>
          <p:cNvPr id="10" name="pole tekstowe 9"/>
          <p:cNvSpPr txBox="1"/>
          <p:nvPr/>
        </p:nvSpPr>
        <p:spPr>
          <a:xfrm>
            <a:off x="6600666" y="5477971"/>
            <a:ext cx="3177473" cy="369332"/>
          </a:xfrm>
          <a:prstGeom prst="rect">
            <a:avLst/>
          </a:prstGeom>
          <a:noFill/>
        </p:spPr>
        <p:txBody>
          <a:bodyPr wrap="none" rtlCol="0">
            <a:spAutoFit/>
          </a:bodyPr>
          <a:lstStyle/>
          <a:p>
            <a:r>
              <a:rPr lang="pl-PL" dirty="0" smtClean="0">
                <a:hlinkClick r:id="rId4"/>
              </a:rPr>
              <a:t>Galeria MONIN </a:t>
            </a:r>
            <a:r>
              <a:rPr lang="pl-PL" dirty="0" err="1" smtClean="0">
                <a:hlinkClick r:id="rId4"/>
              </a:rPr>
              <a:t>Cup</a:t>
            </a:r>
            <a:r>
              <a:rPr lang="pl-PL" dirty="0" smtClean="0">
                <a:hlinkClick r:id="rId4"/>
              </a:rPr>
              <a:t> Junior 2014</a:t>
            </a:r>
            <a:endParaRPr lang="pl-PL" dirty="0"/>
          </a:p>
        </p:txBody>
      </p:sp>
      <p:sp>
        <p:nvSpPr>
          <p:cNvPr id="7" name="pole tekstowe 6"/>
          <p:cNvSpPr txBox="1"/>
          <p:nvPr/>
        </p:nvSpPr>
        <p:spPr>
          <a:xfrm>
            <a:off x="2674961" y="6332889"/>
            <a:ext cx="6415924" cy="369332"/>
          </a:xfrm>
          <a:prstGeom prst="rect">
            <a:avLst/>
          </a:prstGeom>
          <a:noFill/>
        </p:spPr>
        <p:txBody>
          <a:bodyPr wrap="none" rtlCol="0">
            <a:spAutoFit/>
          </a:bodyPr>
          <a:lstStyle/>
          <a:p>
            <a:r>
              <a:rPr lang="pl-PL" dirty="0"/>
              <a:t>Więcej informacji </a:t>
            </a:r>
            <a:r>
              <a:rPr lang="pl-PL" dirty="0" smtClean="0"/>
              <a:t>na</a:t>
            </a:r>
            <a:r>
              <a:rPr lang="pl-PL" dirty="0"/>
              <a:t> </a:t>
            </a:r>
            <a:r>
              <a:rPr lang="pl-PL" dirty="0" smtClean="0">
                <a:hlinkClick r:id="rId5"/>
              </a:rPr>
              <a:t>MONIN Polska blog </a:t>
            </a:r>
            <a:r>
              <a:rPr lang="pl-PL" dirty="0" smtClean="0"/>
              <a:t>oraz </a:t>
            </a:r>
            <a:r>
              <a:rPr lang="pl-PL" dirty="0" smtClean="0">
                <a:hlinkClick r:id="rId6"/>
              </a:rPr>
              <a:t>fb.com/</a:t>
            </a:r>
            <a:r>
              <a:rPr lang="pl-PL" dirty="0" err="1" smtClean="0">
                <a:hlinkClick r:id="rId6"/>
              </a:rPr>
              <a:t>MoninPolska</a:t>
            </a:r>
            <a:endParaRPr lang="pl-PL" dirty="0"/>
          </a:p>
        </p:txBody>
      </p:sp>
      <p:sp>
        <p:nvSpPr>
          <p:cNvPr id="11" name="pole tekstowe 10"/>
          <p:cNvSpPr txBox="1"/>
          <p:nvPr/>
        </p:nvSpPr>
        <p:spPr>
          <a:xfrm>
            <a:off x="464199" y="1903344"/>
            <a:ext cx="11263602" cy="461665"/>
          </a:xfrm>
          <a:prstGeom prst="rect">
            <a:avLst/>
          </a:prstGeom>
          <a:noFill/>
        </p:spPr>
        <p:txBody>
          <a:bodyPr wrap="square" rtlCol="0">
            <a:spAutoFit/>
          </a:bodyPr>
          <a:lstStyle/>
          <a:p>
            <a:r>
              <a:rPr lang="pl-PL" sz="2400" b="1" dirty="0" smtClean="0"/>
              <a:t>Relacje z MONIN </a:t>
            </a:r>
            <a:r>
              <a:rPr lang="pl-PL" sz="2400" b="1" dirty="0" err="1" smtClean="0"/>
              <a:t>Cup</a:t>
            </a:r>
            <a:r>
              <a:rPr lang="pl-PL" sz="2400" b="1" dirty="0" smtClean="0"/>
              <a:t> Junior 2013 oraz 2014</a:t>
            </a:r>
          </a:p>
        </p:txBody>
      </p:sp>
      <p:pic>
        <p:nvPicPr>
          <p:cNvPr id="3" name="Obraz 2">
            <a:hlinkClick r:id="rId7"/>
          </p:cNvPr>
          <p:cNvPicPr>
            <a:picLocks noChangeAspect="1"/>
          </p:cNvPicPr>
          <p:nvPr/>
        </p:nvPicPr>
        <p:blipFill>
          <a:blip r:embed="rId8"/>
          <a:stretch>
            <a:fillRect/>
          </a:stretch>
        </p:blipFill>
        <p:spPr>
          <a:xfrm>
            <a:off x="1203281" y="2729551"/>
            <a:ext cx="4305901" cy="2609205"/>
          </a:xfrm>
          <a:prstGeom prst="rect">
            <a:avLst/>
          </a:prstGeom>
        </p:spPr>
      </p:pic>
      <p:pic>
        <p:nvPicPr>
          <p:cNvPr id="4" name="Obraz 3">
            <a:hlinkClick r:id="rId9"/>
          </p:cNvPr>
          <p:cNvPicPr>
            <a:picLocks noChangeAspect="1"/>
          </p:cNvPicPr>
          <p:nvPr/>
        </p:nvPicPr>
        <p:blipFill>
          <a:blip r:embed="rId10"/>
          <a:stretch>
            <a:fillRect/>
          </a:stretch>
        </p:blipFill>
        <p:spPr>
          <a:xfrm>
            <a:off x="6600666" y="2715293"/>
            <a:ext cx="4305901" cy="2623463"/>
          </a:xfrm>
          <a:prstGeom prst="rect">
            <a:avLst/>
          </a:prstGeom>
        </p:spPr>
      </p:pic>
      <p:pic>
        <p:nvPicPr>
          <p:cNvPr id="13" name="Obraz 12" descr="LOGO SCM_LIFTING-01.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974888" y="6177111"/>
            <a:ext cx="1217112" cy="680889"/>
          </a:xfrm>
          <a:prstGeom prst="rect">
            <a:avLst/>
          </a:prstGeom>
        </p:spPr>
      </p:pic>
      <p:pic>
        <p:nvPicPr>
          <p:cNvPr id="14" name="Obraz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364973" y="6328601"/>
            <a:ext cx="1575829" cy="496029"/>
          </a:xfrm>
          <a:prstGeom prst="rect">
            <a:avLst/>
          </a:prstGeom>
        </p:spPr>
      </p:pic>
      <p:pic>
        <p:nvPicPr>
          <p:cNvPr id="2" name="Obraz 1"/>
          <p:cNvPicPr>
            <a:picLocks noChangeAspect="1"/>
          </p:cNvPicPr>
          <p:nvPr/>
        </p:nvPicPr>
        <p:blipFill>
          <a:blip r:embed="rId13"/>
          <a:stretch>
            <a:fillRect/>
          </a:stretch>
        </p:blipFill>
        <p:spPr>
          <a:xfrm>
            <a:off x="0" y="0"/>
            <a:ext cx="12192000" cy="1950720"/>
          </a:xfrm>
          <a:prstGeom prst="rect">
            <a:avLst/>
          </a:prstGeom>
        </p:spPr>
      </p:pic>
    </p:spTree>
    <p:extLst>
      <p:ext uri="{BB962C8B-B14F-4D97-AF65-F5344CB8AC3E}">
        <p14:creationId xmlns:p14="http://schemas.microsoft.com/office/powerpoint/2010/main" val="924447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464199" y="4943606"/>
            <a:ext cx="11263602" cy="1384995"/>
          </a:xfrm>
          <a:prstGeom prst="rect">
            <a:avLst/>
          </a:prstGeom>
          <a:noFill/>
        </p:spPr>
        <p:txBody>
          <a:bodyPr wrap="square" rtlCol="0">
            <a:spAutoFit/>
          </a:bodyPr>
          <a:lstStyle/>
          <a:p>
            <a:pPr algn="ctr"/>
            <a:r>
              <a:rPr lang="pl-PL" sz="1400" dirty="0"/>
              <a:t>Wydarzenie to ma na celu promowanie marki MONIN, która jest obecnie uznawana  za numer jeden na świecie na rynku syropów klasy Premium, likierów, sosów aromatycznych oraz puree owocowych. To zasługa ponad 100 letniego doświadczenia oraz bogatej oferty – ponad 150 smaków sprzedawanych w 144 krajach na świecie. Do produkcji wyrobów MONIN wybierane są wyłącznie wyselekcjonowane i najlepsze owoce, kwiaty, przyprawy, orzechy i nie tylko. To sprawia, że powstają zawsze wyjątkowej jakości produkty o niepowtarzalnym smaku, kolorze i zapachu . </a:t>
            </a:r>
          </a:p>
          <a:p>
            <a:pPr algn="ctr"/>
            <a:r>
              <a:rPr lang="pl-PL" sz="1400" u="sng" dirty="0"/>
              <a:t>Organizatorem konkursu jest wyłączny importer marki MONIN w Polsce- SCM Sp. z o.o. </a:t>
            </a:r>
          </a:p>
          <a:p>
            <a:pPr marL="742950" lvl="1" indent="-285750" algn="ctr">
              <a:buFont typeface="Arial" panose="020B0604020202020204" pitchFamily="34" charset="0"/>
              <a:buChar char="•"/>
            </a:pPr>
            <a:endParaRPr lang="pl-PL" sz="1400" dirty="0" smtClean="0"/>
          </a:p>
        </p:txBody>
      </p:sp>
      <p:sp>
        <p:nvSpPr>
          <p:cNvPr id="3" name="pole tekstowe 2"/>
          <p:cNvSpPr txBox="1"/>
          <p:nvPr/>
        </p:nvSpPr>
        <p:spPr>
          <a:xfrm>
            <a:off x="981694" y="2379119"/>
            <a:ext cx="9496831" cy="461665"/>
          </a:xfrm>
          <a:prstGeom prst="rect">
            <a:avLst/>
          </a:prstGeom>
          <a:noFill/>
        </p:spPr>
        <p:txBody>
          <a:bodyPr wrap="none" rtlCol="0">
            <a:spAutoFit/>
          </a:bodyPr>
          <a:lstStyle/>
          <a:p>
            <a:r>
              <a:rPr lang="pl-PL" sz="2400" b="1" dirty="0" smtClean="0"/>
              <a:t>Dziękujemy i liczymy na owocną współpracę również w przyszłych latach!</a:t>
            </a:r>
            <a:endParaRPr lang="pl-PL" sz="2400" b="1" dirty="0"/>
          </a:p>
        </p:txBody>
      </p:sp>
      <p:sp>
        <p:nvSpPr>
          <p:cNvPr id="4" name="pole tekstowe 3"/>
          <p:cNvSpPr txBox="1"/>
          <p:nvPr/>
        </p:nvSpPr>
        <p:spPr>
          <a:xfrm>
            <a:off x="981694" y="3071783"/>
            <a:ext cx="3647345" cy="369332"/>
          </a:xfrm>
          <a:prstGeom prst="rect">
            <a:avLst/>
          </a:prstGeom>
          <a:noFill/>
        </p:spPr>
        <p:txBody>
          <a:bodyPr wrap="none" rtlCol="0">
            <a:spAutoFit/>
          </a:bodyPr>
          <a:lstStyle/>
          <a:p>
            <a:r>
              <a:rPr lang="pl-PL" dirty="0" smtClean="0"/>
              <a:t>W razie pytań jesteśmy do dyspozycji</a:t>
            </a:r>
            <a:endParaRPr lang="pl-PL" dirty="0"/>
          </a:p>
        </p:txBody>
      </p:sp>
      <p:sp>
        <p:nvSpPr>
          <p:cNvPr id="6" name="pole tekstowe 5"/>
          <p:cNvSpPr txBox="1"/>
          <p:nvPr/>
        </p:nvSpPr>
        <p:spPr>
          <a:xfrm>
            <a:off x="2278743" y="3672114"/>
            <a:ext cx="3235629" cy="923330"/>
          </a:xfrm>
          <a:prstGeom prst="rect">
            <a:avLst/>
          </a:prstGeom>
          <a:noFill/>
        </p:spPr>
        <p:txBody>
          <a:bodyPr wrap="none" rtlCol="0">
            <a:spAutoFit/>
          </a:bodyPr>
          <a:lstStyle/>
          <a:p>
            <a:r>
              <a:rPr lang="pl-PL" dirty="0" smtClean="0"/>
              <a:t>Paweł Wardziński</a:t>
            </a:r>
          </a:p>
          <a:p>
            <a:r>
              <a:rPr lang="pl-PL" dirty="0">
                <a:hlinkClick r:id="rId3"/>
              </a:rPr>
              <a:t>p</a:t>
            </a:r>
            <a:r>
              <a:rPr lang="pl-PL" dirty="0" smtClean="0">
                <a:hlinkClick r:id="rId3"/>
              </a:rPr>
              <a:t>awel.wardzinski@scmpoland.pl</a:t>
            </a:r>
            <a:endParaRPr lang="pl-PL" dirty="0" smtClean="0"/>
          </a:p>
          <a:p>
            <a:r>
              <a:rPr lang="pl-PL" dirty="0"/>
              <a:t>+48 517 94 32 35</a:t>
            </a:r>
          </a:p>
        </p:txBody>
      </p:sp>
      <p:sp>
        <p:nvSpPr>
          <p:cNvPr id="10" name="pole tekstowe 9"/>
          <p:cNvSpPr txBox="1"/>
          <p:nvPr/>
        </p:nvSpPr>
        <p:spPr>
          <a:xfrm>
            <a:off x="6237661" y="3672114"/>
            <a:ext cx="3009350" cy="923330"/>
          </a:xfrm>
          <a:prstGeom prst="rect">
            <a:avLst/>
          </a:prstGeom>
          <a:noFill/>
        </p:spPr>
        <p:txBody>
          <a:bodyPr wrap="none" rtlCol="0">
            <a:spAutoFit/>
          </a:bodyPr>
          <a:lstStyle/>
          <a:p>
            <a:r>
              <a:rPr lang="pl-PL" dirty="0" smtClean="0"/>
              <a:t>Marek Bielecki</a:t>
            </a:r>
          </a:p>
          <a:p>
            <a:r>
              <a:rPr lang="pl-PL" dirty="0">
                <a:hlinkClick r:id="rId4"/>
              </a:rPr>
              <a:t>m</a:t>
            </a:r>
            <a:r>
              <a:rPr lang="pl-PL" dirty="0" smtClean="0">
                <a:hlinkClick r:id="rId4"/>
              </a:rPr>
              <a:t>arek.bielecki@scmpoland.pl</a:t>
            </a:r>
            <a:endParaRPr lang="pl-PL" dirty="0" smtClean="0"/>
          </a:p>
          <a:p>
            <a:r>
              <a:rPr lang="pl-PL" dirty="0"/>
              <a:t>+48 </a:t>
            </a:r>
            <a:r>
              <a:rPr lang="pl-PL" dirty="0" smtClean="0"/>
              <a:t>506 39 86 27</a:t>
            </a:r>
            <a:endParaRPr lang="pl-PL" dirty="0"/>
          </a:p>
        </p:txBody>
      </p:sp>
      <p:pic>
        <p:nvPicPr>
          <p:cNvPr id="11" name="Obraz 10" descr="LOGO SCM_LIFTING-01.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74888" y="6177111"/>
            <a:ext cx="1217112" cy="680889"/>
          </a:xfrm>
          <a:prstGeom prst="rect">
            <a:avLst/>
          </a:prstGeom>
        </p:spPr>
      </p:pic>
      <p:pic>
        <p:nvPicPr>
          <p:cNvPr id="12" name="Obraz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64973" y="6328601"/>
            <a:ext cx="1575829" cy="496029"/>
          </a:xfrm>
          <a:prstGeom prst="rect">
            <a:avLst/>
          </a:prstGeom>
        </p:spPr>
      </p:pic>
      <p:pic>
        <p:nvPicPr>
          <p:cNvPr id="14" name="Obraz 13"/>
          <p:cNvPicPr>
            <a:picLocks noChangeAspect="1"/>
          </p:cNvPicPr>
          <p:nvPr/>
        </p:nvPicPr>
        <p:blipFill>
          <a:blip r:embed="rId7"/>
          <a:stretch>
            <a:fillRect/>
          </a:stretch>
        </p:blipFill>
        <p:spPr>
          <a:xfrm>
            <a:off x="0" y="0"/>
            <a:ext cx="12192000" cy="1950720"/>
          </a:xfrm>
          <a:prstGeom prst="rect">
            <a:avLst/>
          </a:prstGeom>
        </p:spPr>
      </p:pic>
    </p:spTree>
    <p:extLst>
      <p:ext uri="{BB962C8B-B14F-4D97-AF65-F5344CB8AC3E}">
        <p14:creationId xmlns:p14="http://schemas.microsoft.com/office/powerpoint/2010/main" val="2874320423"/>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1289</TotalTime>
  <Words>415</Words>
  <Application>Microsoft Office PowerPoint</Application>
  <PresentationFormat>Niestandardowy</PresentationFormat>
  <Paragraphs>41</Paragraphs>
  <Slides>7</Slides>
  <Notes>6</Notes>
  <HiddenSlides>0</HiddenSlides>
  <MMClips>0</MMClips>
  <ScaleCrop>false</ScaleCrop>
  <HeadingPairs>
    <vt:vector size="4" baseType="variant">
      <vt:variant>
        <vt:lpstr>Motyw</vt:lpstr>
      </vt:variant>
      <vt:variant>
        <vt:i4>1</vt:i4>
      </vt:variant>
      <vt:variant>
        <vt:lpstr>Tytuły slajdów</vt:lpstr>
      </vt:variant>
      <vt:variant>
        <vt:i4>7</vt:i4>
      </vt:variant>
    </vt:vector>
  </HeadingPairs>
  <TitlesOfParts>
    <vt:vector size="8" baseType="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Zbigniew Cylny</dc:creator>
  <cp:lastModifiedBy>Mariusz Kielich</cp:lastModifiedBy>
  <cp:revision>141</cp:revision>
  <dcterms:created xsi:type="dcterms:W3CDTF">2015-03-09T09:57:28Z</dcterms:created>
  <dcterms:modified xsi:type="dcterms:W3CDTF">2015-10-30T09:16:05Z</dcterms:modified>
</cp:coreProperties>
</file>