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73" r:id="rId7"/>
    <p:sldId id="274" r:id="rId8"/>
    <p:sldId id="263" r:id="rId9"/>
    <p:sldId id="277" r:id="rId10"/>
    <p:sldId id="276" r:id="rId11"/>
    <p:sldId id="265" r:id="rId12"/>
    <p:sldId id="275" r:id="rId13"/>
    <p:sldId id="278" r:id="rId14"/>
    <p:sldId id="266" r:id="rId15"/>
    <p:sldId id="272" r:id="rId16"/>
    <p:sldId id="271" r:id="rId17"/>
    <p:sldId id="264" r:id="rId18"/>
    <p:sldId id="262" r:id="rId19"/>
    <p:sldId id="268" r:id="rId20"/>
    <p:sldId id="270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1363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E252-5683-4910-9D18-ACE4861DA80C}" type="datetimeFigureOut">
              <a:rPr lang="pl-PL" smtClean="0"/>
              <a:pPr/>
              <a:t>2014-02-28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00CD-B248-404B-BD64-4C3711C60FA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E252-5683-4910-9D18-ACE4861DA80C}" type="datetimeFigureOut">
              <a:rPr lang="pl-PL" smtClean="0"/>
              <a:pPr/>
              <a:t>2014-02-28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00CD-B248-404B-BD64-4C3711C60FA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E252-5683-4910-9D18-ACE4861DA80C}" type="datetimeFigureOut">
              <a:rPr lang="pl-PL" smtClean="0"/>
              <a:pPr/>
              <a:t>2014-02-28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00CD-B248-404B-BD64-4C3711C60FA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E252-5683-4910-9D18-ACE4861DA80C}" type="datetimeFigureOut">
              <a:rPr lang="pl-PL" smtClean="0"/>
              <a:pPr/>
              <a:t>2014-02-28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00CD-B248-404B-BD64-4C3711C60FA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E252-5683-4910-9D18-ACE4861DA80C}" type="datetimeFigureOut">
              <a:rPr lang="pl-PL" smtClean="0"/>
              <a:pPr/>
              <a:t>2014-02-28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00CD-B248-404B-BD64-4C3711C60FA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E252-5683-4910-9D18-ACE4861DA80C}" type="datetimeFigureOut">
              <a:rPr lang="pl-PL" smtClean="0"/>
              <a:pPr/>
              <a:t>2014-02-28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00CD-B248-404B-BD64-4C3711C60FA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E252-5683-4910-9D18-ACE4861DA80C}" type="datetimeFigureOut">
              <a:rPr lang="pl-PL" smtClean="0"/>
              <a:pPr/>
              <a:t>2014-02-28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00CD-B248-404B-BD64-4C3711C60FA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E252-5683-4910-9D18-ACE4861DA80C}" type="datetimeFigureOut">
              <a:rPr lang="pl-PL" smtClean="0"/>
              <a:pPr/>
              <a:t>2014-02-28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00CD-B248-404B-BD64-4C3711C60FA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E252-5683-4910-9D18-ACE4861DA80C}" type="datetimeFigureOut">
              <a:rPr lang="pl-PL" smtClean="0"/>
              <a:pPr/>
              <a:t>2014-02-28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00CD-B248-404B-BD64-4C3711C60FA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E252-5683-4910-9D18-ACE4861DA80C}" type="datetimeFigureOut">
              <a:rPr lang="pl-PL" smtClean="0"/>
              <a:pPr/>
              <a:t>2014-02-28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00CD-B248-404B-BD64-4C3711C60FA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E252-5683-4910-9D18-ACE4861DA80C}" type="datetimeFigureOut">
              <a:rPr lang="pl-PL" smtClean="0"/>
              <a:pPr/>
              <a:t>2014-02-28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00CD-B248-404B-BD64-4C3711C60FA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7E252-5683-4910-9D18-ACE4861DA80C}" type="datetimeFigureOut">
              <a:rPr lang="pl-PL" smtClean="0"/>
              <a:pPr/>
              <a:t>2014-02-28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00CD-B248-404B-BD64-4C3711C60FA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0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nnanogi.org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biuro@stannanogi.org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19.png"/><Relationship Id="rId3" Type="http://schemas.openxmlformats.org/officeDocument/2006/relationships/image" Target="https://fbcdn-sphotos-d-a.akamaihd.net/hphotos-ak-prn2/t1/1453278_489751624472732_1666278158_n.jpg" TargetMode="External"/><Relationship Id="rId7" Type="http://schemas.openxmlformats.org/officeDocument/2006/relationships/image" Target="../media/image25.jpeg"/><Relationship Id="rId12" Type="http://schemas.openxmlformats.org/officeDocument/2006/relationships/image" Target="../media/image1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7.png"/><Relationship Id="rId5" Type="http://schemas.openxmlformats.org/officeDocument/2006/relationships/image" Target="../media/image23.jpeg"/><Relationship Id="rId10" Type="http://schemas.openxmlformats.org/officeDocument/2006/relationships/image" Target="../media/image16.jpeg"/><Relationship Id="rId4" Type="http://schemas.openxmlformats.org/officeDocument/2006/relationships/image" Target="../media/image1.jpeg"/><Relationship Id="rId9" Type="http://schemas.openxmlformats.org/officeDocument/2006/relationships/image" Target="../media/image27.jpeg"/><Relationship Id="rId1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1.jpeg"/><Relationship Id="rId7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7.png"/><Relationship Id="rId10" Type="http://schemas.openxmlformats.org/officeDocument/2006/relationships/image" Target="../media/image36.jpeg"/><Relationship Id="rId4" Type="http://schemas.openxmlformats.org/officeDocument/2006/relationships/image" Target="../media/image31.png"/><Relationship Id="rId9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5.png"/><Relationship Id="rId7" Type="http://schemas.openxmlformats.org/officeDocument/2006/relationships/hyperlink" Target="http://www.google.pl/url?sa=i&amp;rct=j&amp;q=&amp;esrc=s&amp;source=images&amp;cd=&amp;docid=ibQA0Ah_oB8gBM&amp;tbnid=PhzUyu_cgXGFeM:&amp;ved=0CAUQjRw&amp;url=http://www.parkiotwock.pl/index.php/historia-i-kultura-mpk&amp;ei=UNAPU5StJMip0QW2soC4Bg&amp;bvm=bv.61965928,d.ZGU&amp;psig=AFQjCNGlp0g8smXmfzMuFJP1cPUejWuNCg&amp;ust=139363169127823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hyperlink" Target="https://www.google.pl/url?sa=i&amp;rct=j&amp;q=&amp;esrc=s&amp;source=images&amp;cd=&amp;cad=rja&amp;docid=7BZyUO_v-SqJgM&amp;tbnid=tybYelFbK8cUwM:&amp;ved=0CAUQjRw&amp;url=https://pl-pl.facebook.com/Linia.TV?hc_location=timeline&amp;ei=5s4PU4v7KvTZ0QWD2YGYAw&amp;bvm=bv.61965928,d.ZGU&amp;psig=AFQjCNHyAyTB0uZGG5bwKxs94YFycPf_1Q&amp;ust=1393631322329529" TargetMode="External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7.png"/><Relationship Id="rId7" Type="http://schemas.openxmlformats.org/officeDocument/2006/relationships/hyperlink" Target="http://www.google.pl/url?sa=i&amp;rct=j&amp;q=&amp;esrc=s&amp;source=images&amp;cd=&amp;cad=rja&amp;docid=QjlrlWY20I6eFM&amp;tbnid=_6640RD5BWNT5M:&amp;ved=0CAUQjRw&amp;url=http://grafita.eu/1/1&amp;ei=_5sPU-HSH6fL0AWA5IGYCw&amp;bvm=bv.61965928,d.bGE&amp;psig=AFQjCNGjdOBLQt83rdoc0ncJQWY8V6AYHw&amp;ust=139361828654283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50.jpeg"/><Relationship Id="rId10" Type="http://schemas.openxmlformats.org/officeDocument/2006/relationships/image" Target="../media/image9.jpeg"/><Relationship Id="rId4" Type="http://schemas.openxmlformats.org/officeDocument/2006/relationships/image" Target="../media/image49.png"/><Relationship Id="rId9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11" Type="http://schemas.openxmlformats.org/officeDocument/2006/relationships/image" Target="../media/image14.jpeg"/><Relationship Id="rId5" Type="http://schemas.openxmlformats.org/officeDocument/2006/relationships/image" Target="../media/image9.jpeg"/><Relationship Id="rId10" Type="http://schemas.openxmlformats.org/officeDocument/2006/relationships/image" Target="../media/image13.jpeg"/><Relationship Id="rId4" Type="http://schemas.openxmlformats.org/officeDocument/2006/relationships/image" Target="../media/image8.pn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10" Type="http://schemas.openxmlformats.org/officeDocument/2006/relationships/image" Target="../media/image1.jpeg"/><Relationship Id="rId4" Type="http://schemas.openxmlformats.org/officeDocument/2006/relationships/image" Target="../media/image7.pn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15425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ytuł 1"/>
          <p:cNvSpPr>
            <a:spLocks noGrp="1"/>
          </p:cNvSpPr>
          <p:nvPr>
            <p:ph type="ctrTitle"/>
          </p:nvPr>
        </p:nvSpPr>
        <p:spPr>
          <a:xfrm>
            <a:off x="1115616" y="4293096"/>
            <a:ext cx="6858000" cy="5032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500" b="1" dirty="0" smtClean="0">
                <a:solidFill>
                  <a:schemeClr val="tx1"/>
                </a:solidFill>
                <a:latin typeface="Segoe Script" pitchFamily="34" charset="0"/>
              </a:rPr>
              <a:t/>
            </a:r>
            <a:br>
              <a:rPr lang="pl-PL" sz="2500" b="1" dirty="0" smtClean="0">
                <a:solidFill>
                  <a:schemeClr val="tx1"/>
                </a:solidFill>
                <a:latin typeface="Segoe Script" pitchFamily="34" charset="0"/>
              </a:rPr>
            </a:br>
            <a:r>
              <a:rPr lang="pl-PL" sz="2500" b="1" dirty="0" smtClean="0">
                <a:solidFill>
                  <a:schemeClr val="tx1"/>
                </a:solidFill>
                <a:latin typeface="Segoe Script" pitchFamily="34" charset="0"/>
              </a:rPr>
              <a:t>„Człowiek jest nam bliski”</a:t>
            </a:r>
            <a:br>
              <a:rPr lang="pl-PL" sz="2500" b="1" dirty="0" smtClean="0">
                <a:solidFill>
                  <a:schemeClr val="tx1"/>
                </a:solidFill>
                <a:latin typeface="Segoe Script" pitchFamily="34" charset="0"/>
              </a:rPr>
            </a:br>
            <a:endParaRPr lang="pl-PL" sz="2500" b="1" dirty="0" smtClean="0">
              <a:solidFill>
                <a:schemeClr val="tx1"/>
              </a:solidFill>
              <a:latin typeface="Segoe Script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1403648" y="5934670"/>
            <a:ext cx="56166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pl-PL" sz="600" dirty="0"/>
          </a:p>
          <a:p>
            <a:pPr algn="ctr" eaLnBrk="0" hangingPunct="0"/>
            <a:endParaRPr lang="pl-PL" sz="1200" b="1" dirty="0">
              <a:latin typeface="Century Gothic" pitchFamily="34" charset="0"/>
              <a:ea typeface="Calibri" pitchFamily="34" charset="0"/>
              <a:cs typeface="Tahoma" pitchFamily="34" charset="0"/>
            </a:endParaRPr>
          </a:p>
          <a:p>
            <a:pPr algn="ctr"/>
            <a:r>
              <a:rPr lang="pl-PL" sz="1200" b="1" i="1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Fundacja Stań na nogi</a:t>
            </a:r>
            <a:r>
              <a:rPr lang="pl-PL" sz="1200" i="1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l-PL" sz="1200" dirty="0">
                <a:latin typeface="Century Gothic" pitchFamily="34" charset="0"/>
                <a:ea typeface="Calibri" pitchFamily="34" charset="0"/>
              </a:rPr>
              <a:t> </a:t>
            </a:r>
            <a:r>
              <a:rPr lang="pl-PL" sz="1200" i="1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ul. Marysińska 40 lok A, 04-606 Warszawa          </a:t>
            </a:r>
          </a:p>
          <a:p>
            <a:pPr algn="ctr" eaLnBrk="0" hangingPunct="0"/>
            <a:r>
              <a:rPr lang="pl-PL" sz="1200" i="1" dirty="0" err="1" smtClean="0">
                <a:latin typeface="Century Gothic" pitchFamily="34" charset="0"/>
                <a:ea typeface="Calibri" pitchFamily="34" charset="0"/>
                <a:cs typeface="Times New Roman" pitchFamily="18" charset="0"/>
                <a:hlinkClick r:id="rId3"/>
              </a:rPr>
              <a:t>www.stannanogi.org</a:t>
            </a:r>
            <a:r>
              <a:rPr lang="pl-PL" sz="1200" i="1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pl-PL" sz="1200" i="1" dirty="0" err="1" smtClean="0">
                <a:latin typeface="Century Gothic" pitchFamily="34" charset="0"/>
                <a:ea typeface="Calibri" pitchFamily="34" charset="0"/>
                <a:cs typeface="Times New Roman" pitchFamily="18" charset="0"/>
                <a:hlinkClick r:id="rId4"/>
              </a:rPr>
              <a:t>biuro@stannanogi.org</a:t>
            </a:r>
            <a:endParaRPr lang="pl-PL" sz="1200" dirty="0">
              <a:latin typeface="Century Gothic" pitchFamily="34" charset="0"/>
            </a:endParaRPr>
          </a:p>
          <a:p>
            <a:pPr algn="ctr" eaLnBrk="0" hangingPunct="0"/>
            <a:endParaRPr lang="pl-PL" sz="1200" b="1" dirty="0" smtClean="0">
              <a:latin typeface="Century Gothic" pitchFamily="34" charset="0"/>
              <a:ea typeface="Calibri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https://fbcdn-sphotos-d-a.akamaihd.net/hphotos-ak-prn2/t1/1453278_489751624472732_1666278158_n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691680" y="2564904"/>
            <a:ext cx="410445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ymbol zastępczy zawartości 4" descr="fundacja-logo foto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339752" y="1700808"/>
            <a:ext cx="4032448" cy="789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PROJEKT „BLIŻEJ SZTUKI”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005064"/>
            <a:ext cx="1944216" cy="1415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4365104"/>
            <a:ext cx="1509266" cy="1127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2276872"/>
            <a:ext cx="194421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6096" y="2204864"/>
            <a:ext cx="172819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5856" y="4437112"/>
            <a:ext cx="1581274" cy="1055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8"/>
          <p:cNvSpPr>
            <a:spLocks noChangeArrowheads="1"/>
          </p:cNvSpPr>
          <p:nvPr/>
        </p:nvSpPr>
        <p:spPr bwMode="auto">
          <a:xfrm rot="10800000" flipV="1">
            <a:off x="467544" y="5805264"/>
            <a:ext cx="65162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Tahoma" pitchFamily="34" charset="0"/>
              </a:rPr>
              <a:t>Projekt dofinansowano ze środków </a:t>
            </a:r>
            <a:r>
              <a:rPr kumimoji="0" lang="pl-P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Tahoma" pitchFamily="34" charset="0"/>
              </a:rPr>
              <a:t>Narodowego Centrum Kultury</a:t>
            </a: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Tahoma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Tahoma" pitchFamily="34" charset="0"/>
              </a:rPr>
              <a:t>w ramach programu Narodowego Centrum Kultury – Kultura – Interwencje.</a:t>
            </a: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W projekcie wzięło udział 40 uczestników.</a:t>
            </a: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Termin i miejsce realizacji projektu: sierpień 2013r. w Sufczynie, Dwór Dudzianka, OSP.</a:t>
            </a: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17" name="Obraz 2" descr="nck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76256" y="5805264"/>
            <a:ext cx="936104" cy="864096"/>
          </a:xfrm>
          <a:prstGeom prst="rect">
            <a:avLst/>
          </a:prstGeom>
          <a:noFill/>
        </p:spPr>
      </p:pic>
      <p:pic>
        <p:nvPicPr>
          <p:cNvPr id="18" name="Obraz 17" descr="logo BCD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40352" y="2492896"/>
            <a:ext cx="1204865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Obraz 18" descr="Herb Gminy Kołbiel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00392" y="3284984"/>
            <a:ext cx="576064" cy="475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Obraz 19" descr="C:\Users\Iwona\Pictures\city_logo-Aneta.pn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49886" y="4077072"/>
            <a:ext cx="1394114" cy="308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Obraz 20" descr="tygodnik regionalny logo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56376" y="4581128"/>
            <a:ext cx="990352" cy="34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pole tekstowe 21"/>
          <p:cNvSpPr txBox="1"/>
          <p:nvPr/>
        </p:nvSpPr>
        <p:spPr>
          <a:xfrm>
            <a:off x="7271792" y="2060848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latin typeface="Century Gothic" pitchFamily="34" charset="0"/>
              </a:rPr>
              <a:t>Sponsorzy/ partnerzy:</a:t>
            </a:r>
            <a:endParaRPr lang="pl-PL" sz="1200" dirty="0">
              <a:latin typeface="Century Gothic" pitchFamily="34" charset="0"/>
            </a:endParaRPr>
          </a:p>
        </p:txBody>
      </p:sp>
    </p:spTree>
  </p:cSld>
  <p:clrMapOvr>
    <a:masterClrMapping/>
  </p:clrMapOvr>
  <p:transition spd="slow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DSCN0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636912"/>
            <a:ext cx="2808312" cy="205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ymbol zastępczy zawartości 4" descr="fundacja-logo fot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475656" y="1762944"/>
            <a:ext cx="49320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PROJEKT „KLUB MIĘDZYLESIE”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(w trakcie realizacji)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21506" name="Picture 2" descr="IMAG106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7" y="2720482"/>
            <a:ext cx="2736304" cy="207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DSCN00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1" y="3889061"/>
            <a:ext cx="2592288" cy="178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539552" y="5805264"/>
            <a:ext cx="66602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Dofinansowanie projektu w ramach zadania publicznego przez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Urząd m.st. Warszawy Dzielnicy Wawer.</a:t>
            </a: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Czas trwania projektu: styczeń – grudzień 2014r. </a:t>
            </a: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Miejsce: Wawerska Strefa Kultury, </a:t>
            </a:r>
            <a:r>
              <a:rPr kumimoji="0" lang="pl-PL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Żegańska</a:t>
            </a:r>
            <a:r>
              <a:rPr kumimoji="0" lang="pl-PL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1a, Warszawa. </a:t>
            </a: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5661248"/>
            <a:ext cx="13303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ole tekstowe 9"/>
          <p:cNvSpPr txBox="1"/>
          <p:nvPr/>
        </p:nvSpPr>
        <p:spPr>
          <a:xfrm>
            <a:off x="7271792" y="2060848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latin typeface="Century Gothic" pitchFamily="34" charset="0"/>
              </a:rPr>
              <a:t>Sponsorzy/ partnerzy:</a:t>
            </a:r>
            <a:endParaRPr lang="pl-PL" sz="1200" dirty="0">
              <a:latin typeface="Century Gothic" pitchFamily="34" charset="0"/>
            </a:endParaRPr>
          </a:p>
        </p:txBody>
      </p:sp>
      <p:pic>
        <p:nvPicPr>
          <p:cNvPr id="11" name="Obraz 6" descr="logo BC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2320" y="2636912"/>
            <a:ext cx="1404209" cy="68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wawerska strefa kultury 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84368" y="3717032"/>
            <a:ext cx="87585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fundacja-logo fo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475656" y="1762944"/>
            <a:ext cx="49320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PROJEKT „KLUB MIĘDZYLESIE”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(w trakcie realizacji)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539552" y="5805264"/>
            <a:ext cx="66602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Dofinansowanie projektu w ramach zadania publicznego przez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Urząd m.st. Warszawy Dzielnicy Wawer.</a:t>
            </a: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Czas trwania projektu: styczeń – grudzień 2014r. </a:t>
            </a: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Miejsce: Wawerska Strefa Kultury, </a:t>
            </a:r>
            <a:r>
              <a:rPr kumimoji="0" lang="pl-PL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Żegańska</a:t>
            </a:r>
            <a:r>
              <a:rPr kumimoji="0" lang="pl-PL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1a, Warszawa. </a:t>
            </a: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5661248"/>
            <a:ext cx="13303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ole tekstowe 9"/>
          <p:cNvSpPr txBox="1"/>
          <p:nvPr/>
        </p:nvSpPr>
        <p:spPr>
          <a:xfrm>
            <a:off x="7271792" y="2060848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latin typeface="Century Gothic" pitchFamily="34" charset="0"/>
              </a:rPr>
              <a:t>Sponsorzy/ partnerzy:</a:t>
            </a:r>
            <a:endParaRPr lang="pl-PL" sz="1200" dirty="0">
              <a:latin typeface="Century Gothic" pitchFamily="34" charset="0"/>
            </a:endParaRPr>
          </a:p>
        </p:txBody>
      </p:sp>
      <p:pic>
        <p:nvPicPr>
          <p:cNvPr id="11" name="Obraz 6" descr="logo BC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2636912"/>
            <a:ext cx="1404209" cy="68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wawerska strefa kultury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3717032"/>
            <a:ext cx="87585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rostokąt 13"/>
          <p:cNvSpPr/>
          <p:nvPr/>
        </p:nvSpPr>
        <p:spPr>
          <a:xfrm>
            <a:off x="467544" y="2564904"/>
            <a:ext cx="6048672" cy="1286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i="1" dirty="0" smtClean="0">
                <a:latin typeface="Century Gothic" pitchFamily="34" charset="0"/>
              </a:rPr>
              <a:t>W ramach klubu poprowadziły różnorodne pracownie tematycznie z podziałem dla dzieci młodszych i starszych. </a:t>
            </a:r>
            <a:endParaRPr lang="pl-PL" i="1" dirty="0">
              <a:latin typeface="Century Gothic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827584" y="3861048"/>
            <a:ext cx="640871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Nasze przykładowe pracownie i działania, które będą wdrażane podczas funkcjonowania projektu: pracownia filmowa,</a:t>
            </a:r>
            <a:r>
              <a:rPr kumimoji="0" lang="pl-PL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teatralna, pantomimy, plastyczna, społeczna, ekologiczna, muzyczna, wolontariat i inne.</a:t>
            </a:r>
            <a:endParaRPr kumimoji="0" lang="pl-PL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996952"/>
            <a:ext cx="2486091" cy="148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Symbol zastępczy zawartości 4" descr="fundacja-logo fot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475656" y="1762944"/>
            <a:ext cx="49320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PROJEKT „KLUB MIĘDZYLESIE”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(w trakcie realizacji)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539552" y="5805264"/>
            <a:ext cx="66602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Dofinansowanie projektu w ramach zadania publicznego przez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Urząd m.st. Warszawy Dzielnicy Wawer.</a:t>
            </a: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Czas trwania projektu: styczeń – grudzień 2014r. </a:t>
            </a: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Miejsce: Wawerska Strefa Kultury, </a:t>
            </a:r>
            <a:r>
              <a:rPr kumimoji="0" lang="pl-PL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Żegańska</a:t>
            </a:r>
            <a:r>
              <a:rPr kumimoji="0" lang="pl-PL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1a, Warszawa. </a:t>
            </a: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5661248"/>
            <a:ext cx="13303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ole tekstowe 9"/>
          <p:cNvSpPr txBox="1"/>
          <p:nvPr/>
        </p:nvSpPr>
        <p:spPr>
          <a:xfrm>
            <a:off x="7271792" y="2060848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latin typeface="Century Gothic" pitchFamily="34" charset="0"/>
              </a:rPr>
              <a:t>Sponsorzy/ partnerzy:</a:t>
            </a:r>
            <a:endParaRPr lang="pl-PL" sz="1200" dirty="0">
              <a:latin typeface="Century Gothic" pitchFamily="34" charset="0"/>
            </a:endParaRPr>
          </a:p>
        </p:txBody>
      </p:sp>
      <p:pic>
        <p:nvPicPr>
          <p:cNvPr id="11" name="Obraz 6" descr="logo BC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2636912"/>
            <a:ext cx="1404209" cy="68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wawerska strefa kultury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4368" y="3717032"/>
            <a:ext cx="87585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4104318"/>
            <a:ext cx="2376264" cy="141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0" name="Picture 2" descr="20140204_171244_resized_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4077072"/>
            <a:ext cx="2095746" cy="140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4048" y="2564904"/>
            <a:ext cx="2004604" cy="119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1560" y="2564904"/>
            <a:ext cx="223224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fundacja-logo fo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2915816" y="1916832"/>
            <a:ext cx="26642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500" b="1" dirty="0" smtClean="0">
                <a:latin typeface="Century Gothic" pitchFamily="34" charset="0"/>
              </a:rPr>
              <a:t>INNE PROJEKTY:</a:t>
            </a:r>
            <a:endParaRPr lang="pl-PL" sz="2500" b="1" dirty="0">
              <a:latin typeface="Century Gothic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627784" y="3573016"/>
            <a:ext cx="4464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>
                <a:latin typeface="Century Gothic" pitchFamily="34" charset="0"/>
              </a:rPr>
              <a:t>Wakacyjne wyjazdy integracyjne,</a:t>
            </a:r>
          </a:p>
          <a:p>
            <a:r>
              <a:rPr lang="pl-PL" dirty="0" smtClean="0">
                <a:latin typeface="Century Gothic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latin typeface="Century Gothic" pitchFamily="34" charset="0"/>
              </a:rPr>
              <a:t>Wolontariat,</a:t>
            </a:r>
          </a:p>
          <a:p>
            <a:endParaRPr lang="pl-PL" dirty="0" smtClean="0"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latin typeface="Century Gothic" pitchFamily="34" charset="0"/>
              </a:rPr>
              <a:t>Dworek Dudzianka w Sufczynie</a:t>
            </a:r>
            <a:endParaRPr lang="pl-PL" dirty="0">
              <a:latin typeface="Century Gothic" pitchFamily="34" charset="0"/>
            </a:endParaRPr>
          </a:p>
        </p:txBody>
      </p:sp>
      <p:pic>
        <p:nvPicPr>
          <p:cNvPr id="20482" name="Picture 2" descr="http://www.stannanogi.org/wp-content/uploads/2013/12/Slaj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57044">
            <a:off x="6250974" y="3857504"/>
            <a:ext cx="2790195" cy="1144365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 rot="20822955">
            <a:off x="428034" y="2984007"/>
            <a:ext cx="2520280" cy="576064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Dwór Dudzianka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pole tekstowe 7"/>
          <p:cNvSpPr txBox="1"/>
          <p:nvPr/>
        </p:nvSpPr>
        <p:spPr>
          <a:xfrm rot="802745">
            <a:off x="2108926" y="5571430"/>
            <a:ext cx="3240360" cy="817453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r>
              <a:rPr lang="pl-PL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Wakacyjne wyjazdy</a:t>
            </a:r>
            <a:endParaRPr lang="pl-PL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fundacja-logo fo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2483768" y="184482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Century Gothic" pitchFamily="34" charset="0"/>
              </a:rPr>
              <a:t>SUFCZYN DWÓR DUDZIANKA</a:t>
            </a:r>
            <a:endParaRPr lang="pl-PL" b="1" dirty="0">
              <a:latin typeface="Century Gothic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636912"/>
            <a:ext cx="4370387" cy="209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4725144"/>
            <a:ext cx="136525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780928"/>
            <a:ext cx="136525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4437112"/>
            <a:ext cx="136525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5013176"/>
            <a:ext cx="9112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24328" y="2996952"/>
            <a:ext cx="136525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99792" y="5229200"/>
            <a:ext cx="136525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fundacja-logo fo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2843808" y="1916832"/>
            <a:ext cx="37444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500" b="1" dirty="0" smtClean="0">
                <a:latin typeface="Century Gothic" pitchFamily="34" charset="0"/>
              </a:rPr>
              <a:t>WSPOMINALI  O NAS </a:t>
            </a:r>
            <a:endParaRPr lang="pl-PL" sz="2500" b="1" dirty="0">
              <a:latin typeface="Century Gothic" pitchFamily="34" charset="0"/>
            </a:endParaRPr>
          </a:p>
        </p:txBody>
      </p:sp>
      <p:pic>
        <p:nvPicPr>
          <p:cNvPr id="24578" name="Picture 2" descr="C:\Users\Iwona\Pictures\tygodnik regionalny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996952"/>
            <a:ext cx="2472680" cy="749643"/>
          </a:xfrm>
          <a:prstGeom prst="rect">
            <a:avLst/>
          </a:prstGeom>
          <a:noFill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869160"/>
            <a:ext cx="2592288" cy="82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81" name="AutoShape 5" descr="data:image/jpeg;base64,/9j/4AAQSkZJRgABAQAAAQABAAD/2wCEAAkGBxAQEBQQEBQUFBQUFBAUEhgUEhQUFhQUFxQWFhgYFBUYHCwgGholHBQUITEkJi03Li4uGh8zODUsNygtLisBCgoKDg0OGxAQGy0kICAsLSwwLCwsLDQ3LC8sLCwsLCwsLCw0LCwsLCwsLDUsNCwsLCwsLCwvLCwsLCwsLCwsLP/AABEIAIAAgAMBEQACEQEDEQH/xAAcAAEAAQUBAQAAAAAAAAAAAAAABAEDBQYHAgj/xABIEAABAwICBAgICQsFAAAAAAABAAIDBBEFEgYhMUEHE1FxkaGx0SIyQmFicoHBFRcjNFJzg6LCJDNDU2OCkpOUsvAURFRVw//EABsBAQACAwEBAAAAAAAAAAAAAAABBAIDBQYH/8QAOREAAgEDAQMHCwMEAwAAAAAAAAECAwQRBSExQQYSUWFxkcETFCIzQlKBobHR8BUy4SM0Q1MWcvH/2gAMAwEAAhEDEQA/AOUoZBAEAQBAEAQBAEAQBAEAQBAEAQBAEAQBAEAQBAEAQBAEAQBAEAQBAEAQgIDOU+CNA+UJJ5G6gPbvVyFqsekz1lrycjzc15PPQuHx25+RcbgDHmzDITyAB3VZS7aHSZ1OTlullVJLtx/BMh4P66T83FN+9A5o6SbLTKlFbpI5lbSKEN1zH4r7Nlx/BpiY2xxt9eaNnaVh5J8NvecmvClS/wAsH2N+KDeDeu8p9G3nq2k9AClUKr3RfcUZXdCO+a7y6zg4m8qrom/aPd2NWfmlf3Ga/wBQtf8AYi58Wzv+fR9Ex/Cp8zr+6yP1K199Ffi2P/YUf8E3cp8yr+6yP1K199D4tnbq+iP80fhUeZ1/dZP6ja++i2eDao8iqonfbOb2tWLtay9lmSvrZ7prvMJpHonW4eGuqYxxb9TJI3CSInkzjYefbuWlprYy0pJrKMIoJCEhAeo2FxDWglziGtA2lxNgB7UIOh4Ro3RU1nTMNVMLEkvMcDHDcxjdcnrOOu2oBdajpkmudN46kcGtygVKf9COcPe+rqNgbiwZ+agpo+aEOPS66uqwp8W38TRX5ValV31Gen6QVZFuOc0cjLM/tAWyNpRXso5NTUrup+6oyFPVyP8AHe93rPc7tK3xhGP7UkVZ1Zz/AHNvtZZWWTWEAugF0AugF0GBdAbFok0VImw+XwoZ4n3B15XDym8h19QXL1OlFwU+KO/oVxNVHS4NZODx3sL7d/OuGeqPSEhAT8B+dQ+uOwrfa+vh2lPUG1a1MdB0O69QeDF0AugF0AugF0AugF0AugF0AugNk4Pvno+rk9yoaj6n4o6+if3PwZxOvojC6xNwblp9u/z6wuHVpum8M9/qFhOzqKEnlPan0/yiKtZRCAnYEfymH1x2Fb7X10O0p3/9tU7GdCuvTnhBdALoCl0AugF0AugF0AuoAugF0Bs3B589H1cnuVHUfU/FHX0X+5+DOSaQv1Mbvu53sAA9/UuZdvcj6zymqL+lDjtf0X52GFVM8sEBMwc/lEX1je1brf10e1FW9Wbep/1Z3Dg8w2Gd83HMa8NbHbML2JLu5dbUK06ajzXjOTz2jW9Oq589ZxggYHNTtnmMtO+dtyGNjZnyeGd19WrUtldVHCPNlh9bNNq6Mas+fTclwws42mIljMkjzFG62ZxDWtJyNLjYEDZyKypKMVzmUZQdScnCLxndjcUNFMNscn8t3cnlIdK7yPN6q9l9xaiIzC4uLi4G0i+wedZPcYQXpLJmtKaineY+Ip309s+bOzIX3y2tr3WPSq1rGos8+XO+J0NQlSlzfJ03HfvWMmHip5HC7WOcPRaT2BWHOK3soRpTltSbLZ1Gx1EbVlkwaxvMlNgkzYIpwM7Zc1gxrnFtvpWG9aFcQc3DdguSsaipRqLbzuggyQPaLuY4C9rlpAvyXO/UVuU4vYmVpUpxWWmi20Emw1k6gBtJ8ynODBJt4RtGgcbmVhztLSIZDZwIO7cVQv5J0dnSdrRaco3WGsbDjGNS5pSPogN9u09q5FeWZn0HXK3lbyS93C+5AWk5IQEvCG3qIh+0Z1G620PWx7UYVKTq05QXGMvkm/A+gOC4WbUu88Q6A8+9dDU3lxXb4HA0JYjOXZ4nngr/ANy47+J/9D71Op+yu3wGhL1j7PEpwWnM6pedp4nrMhTU9igu3wGh7XUb6vEphGnNRNVRxlkeR7w2wvcA773SrYQhTck3lC31epVrKDisMt6U0rG4tT5AAXugc+w2njNvPYKbWbdtLPDP0Mb6lFX1Nx4tZ7y1wnOvUwt2/J7Byl57llpuynJ9Zhre2rBLo8TLjE8ZeMzaaNg3B223tcq/krRbHJsu+Xv5bVBIs8IkIdSQzSMDZczAbbRmaS5pO8AhZafLFWUU9hr1iClQjOSxLPhuImI4zNR0FCIXZS9jy7UDcANO/wBZbKdCFatU53BmqtdVLa2pczivt9y1glQ6uoaunfrkaTOzzlxLjYesD/EFlWiqNaE1u3GFrN3VtUpy3r0u/b9fqQdBKRplfVy6o6Zucn0iDa3MAT0LZfTfNVOO+Ro0qiue6090CToziLpqqqqZNv8Ap5n2+iBawHMBZaryCp0IxXBlzSa7q3kqsvzacEa8uGY7XeEec61yG8vJ6Oc3Obm97bfftKqDEIDKaOMvOD9EX6wFvtl/UOlpVHytWa6IT+ax4neNAPBoqp/pSfdiB96u322tBfm88bpGy1m+36Hng38GjqZPSP3YwfemobasV+bydI2UJy6/ohwYjLT1Ennb91hP4k1HbOKGjrFKcuv6GraGNzV1OPSv0NJV67eKMjlacs3Ue3wNoxvwsbgbyCM9Ac5UaOy0kzq3HpajBfnE949VxsxmB0pAa1jdZ2AnNYn2lRRhJ2slEm5qQjfw5+5Im6SYPVzzcbFViKHKP0jmhvKfB1HpWu3rUoR5soZfYb7u2rVJ8+FTmx7SFwiTNNFThr84L2kOvfNaNwze2622CflpZWP/AEr6u07eGHnbv6dhZxDB5MQpKM0xYRFG5rwXWIcQwfhKyp1o0Kk+fxf3Ma9rK7o03Sa2L7Gu6GYjxFZG4nwXni3cztQ67K3eU+fSfVtObptbyVws7nsM3pm6OjgbQQfpHvml3ENLvBb7uZo5VWtM1p+Vnw2Ivai429JW9Pi234fnUYnRh+SnxCT6NHKOkO7k1J+hFdZGhr05PqOKxiwA5AFxz0pVCQgMzo43XI71B2nuVu1W9np+TNPM6sn0Jd+TbiV3snxiUXFuL4bBdCBdAUugCAXQBSAoAQC6AXQGZpH5MJxWT9hG0c5z94XL1J/tXb4HoNDX732eJyBco9AEJCAymBVTWFzHG2axBOy41WPUrNvUUW0+J3+T99ChVlTqPCljD619zcC5d2D9FHy/U6Xk72tDonL6sZllko4KZkGBmQYGZMjAzJkYGZMjAzJkYGZMjAzJkYKZkyTgy2KScXo9VO3y1EMY84uzvcuPqMs1Euo9Lo0cUW+l+Bydc87AQkIAhBuGCzh0DLeSMp5x/gXds5qVJdWw8nqVFwuJdD2om5lZyUcDMmRgZkyMDMmRgZkyMFMyZGBmTIwM6ZGBnTJOBnTIwZHTybisDoodjp6mSW3KxjXa+l0fSuHeSzVZ6rTYc23icyVUvhCQgCEEzDMSkp3FzMpBtma8ZmutsuOXWdYWcKkoPMXg11KUKq5s1kzjdK4T49HbzxVbm9UkblZV9VW/DKMtKoPdlfnWSG49h7toq4+eOCYdIkaepbVqD4x+Zolo8fZn8v5L7MQw92yrI9ekmb1tzBZrUI8Ys1vR5cJIvB9IdlbT/vGRn9zFmr+n0M1vSKvBovwUUcniVVG7mqB2ELON5CW7JspaDeVfVxz2MkfAb/11N/UNWXnUOvuNr5Nait9Jj4Cf+upv6hqedQ6+4j/jeo/62U+BTvqKUfbj3BPOY9D7jNcl9Sf+NnoYOzyqumHM97uxqx86Xus3R5J6jL2CG6qwyF54+qdLlOuOngkLnkeSJH2a3nWipf4yoraV/wBFlSqONV7ntS+hrel2ksmIztkcwRRxs4uCJpuIo+S9hdxsLnzDkXNbbeWddJJYRglBIQkIAhAQBAVQFEAQAhCGkyRDXSs8V55jrHWs41Jx3Mu0dQuqOyFR46M5+pMjxt48ZrXc12963K6mt+06lLlHcx/fGMvl9yVFjcZ8Zrm9Dh3rarqPFHRpcpKD9ZCUezD+z+QqMZYB8ndzt1xYDz69qid0seiY3fKKkoYt03J8WsJfcwV1SPIFEAQBCQgCAIAgCAIAgCAIAgCAIAgCAIAgCAIAgCAIAgCAIAgCAIAgCAIAgCA/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731838"/>
            <a:ext cx="15240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4582" name="Picture 6" descr="C:\Users\Iwona\Pictures\linia tv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2780928"/>
            <a:ext cx="1224136" cy="1148132"/>
          </a:xfrm>
          <a:prstGeom prst="rect">
            <a:avLst/>
          </a:prstGeom>
          <a:noFill/>
        </p:spPr>
      </p:pic>
      <p:sp>
        <p:nvSpPr>
          <p:cNvPr id="24584" name="AutoShape 8" descr="data:image/jpeg;base64,/9j/4AAQSkZJRgABAQAAAQABAAD/2wCEAAkGBxQTEhUUEhQUFhUUFxwbFhgUGBgXFxUYFhoXFxcXHhcYHCggHxwmHRgYITEjJiorLi4uFyAzODMsNygtLisBCgoKDg0OGxAQGywkICU4LDc3LjcsLDAsNy40LCwsNy03LCwsLCwtLCwsLCwtMCwsLCwsLCwsKywsLDQsLC0sLP/AABEIAHYBQAMBIgACEQEDEQH/xAAbAAEAAgMBAQAAAAAAAAAAAAAABQYBAwQHAv/EAEsQAAIBAwIEAwQGBAkJCQAAAAECAwAEERIhBQYxQRNRYQcicYEUIzJSkaFCcnOxFTM1dIKSssHRJCU0Q2KTs8LxFhcmNkRTY4Oi/8QAGgEBAAMBAQEAAAAAAAAAAAAAAAECAwUEBv/EACwRAQACAgECBQMCBwAAAAAAAAABAgMRIRIxBBNBYXFRsfAFwRQiMoGR0eH/2gAMAwEAAhEDEQA/APcaUpQKUpQKUpQKUpQKUpQKUpQKUpQKUrFBmsGmao/H+f1ikaOKLxCpwzFtK5HUbAk4+VRMxHdjmz0wxu86T3FuaLW32klXV91feP4CouL2g2pbSwkQebrgD4+VUROaXVw6Q2yYOcLGN/6XWrKeO8NuRruYtMhGGyCT8mH76z699pc2PHzkmei8R8x+70JGB3HQ9K+6guA8ctZAsUEoOhQApyGwBgbHr0qczWu3Vpet43E7ZpSlFylKUClKUClKUClKUClKUClKUClKUClKUClKUClKUClKUClKUClKUClKUClKUGDXyzY67V9VXeYeXWu2AeZkhA+wg+0e5Ynr8KTtTJa0V3WNy5edeaxaqI0GZXUkHsg6avU+leV2dpJK2mNGdj90ZPxJ/vNerHhq2yr480ckKDAFwil1HYKw6/DFU6755mEh+jiOOIE6VCDcDoT03NY3jfdxPHVi1onLbUfT1+5cez+6VAy6HON1BwR8zsa6v+7qURa2mRWC5KlTgemvP54qS4Xzot0jQzHwJXGFkQ+7qPTr0Na5TxiMlcLKvnpUgj54/CnTVHkeF11VrMx+end55G+MMCQRuCNiD55r17krmQXMQWRgJk2YZwW8mA9aonEb6aJgLiztwT01REZ+BVsVL8vxcNuV+tRIZQegkZQfVST/ANKinEs/BTOLJqto+J3D0wGs1x8O0KgVH1gdCW1n+t3rrzW76KJ3DNKUokpSlApSlApSlApSlApSlApSlApSlApSlApSlApSlApSlApSlApSlBg1xXrzLvEqOO4Zih+RwR+6u6mKImNqJzOvEpWXwUaNQNwkiHUfPOxqItIOMMdGZVHcuVAH9L/CvUcUxVJpv1eO/guq/V12/wAqA3s7aQaprp2k88agP6xz+YrFjA/DD9fEkkDH+ORffTP3h1xXoNariBXUq4DK2xB3BFOiPQ/gsdf5qcW+qscV4VZ3p0AgSeGHV4xvpY4Bz0Yelbo7yWytybr61UwFeIHUV6ZZT0xtvmq/e8YS24oACEijiEbADYDBbGB64qz8rSPLb65snxWZgrjojH3V+GKRPPCmK1b3t0cW5j24+sIvmfjENxw+R4vrBsMAbxnP2iOoxXnXAuHrPMsTyCMPtqIzv2GPWrrzdwyOxX6Ra5jdmClQcxsDkkFD2rv4Tyrb3EMU0sQSRlDHwyUGeoOPhiqTWbWePNgvnzxFtbrrcekwr3M3KbWSrNbSStg4Y7alPYjSBtmvR+Czu8ETSDDsgLDpvjfausrWQK1iunTw+GjFeZr2n0fVKUqXpKUpQKUpQKUpQKUpQKUpQKUpQKUpQKUrXPMqDU7KoHdiAPxNBspXHHxOFjhZoifIOpP5GuvNBmlcV7xaCH+OmijPk7qp/AmtlnfxSjMUkcg80ZWH5Gg6aVreZQQpZQW6AkAn4DvWygUr4jlDZ0kHBwcEHBHUfGksqruxAGcbkDc9BvQfdK1iZdWnUNQGdORqx5461soFK1QzK4yrBhkjKkEZBwRkdwdvlWmXiUKkq0sakdQzqCPkTQddK4TxeD/34f8AeJ/jXarAjI3B8qDNYNZrBoPEudB/l1x+v/yrXpnDODzGJBNcSbKPciCxgbdCcFj+IrzXizifiL46POF+IBC/3V7UKypHMy436fji2XJb3/dBcS5UglhMXvDJDatRZtQzg5YnPU1K8OtjHEiE5KKFz0zgYziumsE4rTTrRjrW3VEcs1moxuYLUNpNzAG8jKmf31IxyAjIIIPQjcfjUrvqlcbcUgBIM0QIOCC6ggjt1rH8LQdp4f8AeJ/jQdtK1RTq2dLK2Dg4IOD5HFZllVRlmCgd2OB+JoNlKGtayqWK6hqAyRkZAPfFBspXNe38UQ1SyJGPORlUfma12XF4JdopopD5I6sfwBoO2lK5b3iEUIzLLHGPORlUf/o0HVSuKw4tBN/EzRSfs3Vv3GukTLqK6hqG5GRkDzxQbKVrlmVRlmCjzYgD8TWJLhVIDMo1bLkgZPkPOg20pSgVQfbmP8zz/rR/8Rav1UH25fyPP+tH/wARaDbzNwKyHC5HkhhTTb6g4VVZXCZQhgM51YqFk5ruLPgFtK2TdTKscWv7RZ86WOe+nferXY8oWrxxNKskuEUhZpZJIwcA58NmK/DI27VX/bhYsbKGZFJFpcJKyqP0BkH8NqCy8r8qRW0Y1qJZ2AM00nvu7nc7t0Gc4A2qN5+4ABA93afU3VupdHjAXWE3ZHUbMpGetW2yu0ljSSMhkdQykdCCMioP2h8XS24fcO5GWjZEHd3kBUKB3O9BSecuJfSeH8P4xGuJLWRJGA3wrELMvXpkCvReN8ZSC0kuuqpEZB/tbZUfM4HzqvcrcrEcESymGGkgYOD+i0mWx8iRVc5U4mb224dZPu8cjG6HdUsSAoOOmqQx9eoVhQdPsuglsbu5sbhyzyxpcgttl3GJwMbfax+FT/M8X0niFlbdUh1XUo/Z4SAH4uzN8UFR3tHP0W7sOIDZY5TBOdseFPgBifIEfnUxyevjTXl6ek0vhRH/AOG21ICPRnMjZHUaaCHsR/4luP5in9oVaObeKNb2zNHgzORHAD3lkOlPkCcnyAJqr2P/AJluP5in9oV1cTie+4j4cUzRJw9QxZVR83E4IAw4IysYJ/8As9aCK9mJexu7rhUzl9B8e2dvtSJJ/Gd/PB+Jarrc8r2ckjSSW0DyNuzOisxwMbkj0rz/ANonDLiye24p47ztayBZAURPqHOGHuAZ3PfpnNepWs6uiuhyrgMpHcHcH8KDyj2J8u2txwsNPbwyMZXBLopJGemSK9aijCgKowAMADoANgK859gH8kr+1k/eK9IzQZri4xdeFDJJ9xCR8QNq7NVQHPMwWymycZXHxJPSonszzW6cdp9lA9nNj4t2Gbfw1L/PYD99evCvMPZT/Hzfsx/ar07VVcf9Lw/pVYjw8T9dvqvOeYrp+IcUXhquyW0Efi3ZQlWlyRpi1DcLuM465r0XNeZcPX6LzJP4mwv4AYWPRmTTlB64XpV3SX+34NAiCNIYlQDAUIuMfDFUTiT/AME8StRDkWd+xjeIn3IZRjSyA/Z1aug22Nekg15p7RF+mcS4bZx+80UhuJsf6pF06c+WSDQWDmflaz+jXUn0WDxDFK5YopYsVZi2fPO9Qfsu5Ys5eF2zy20DuVyWZFLE6jvnHWrpzR/oVz+wl/sNUF7Iv5Jtf1P7zQRXL0Qs+O3kHSO+iW4QdtaFhJj1JYk+e1b/AGp2L3qx8PiJBkSSeTAz7sAAjQ56a5WXB/2DT2oL4EljxBf/AEs+mT9jPhWz8CAfTepXlM+PcXd5nKu4ghPbwrfUCw/WkZznoQq0G/2f8b+mcPt5icsyBX/XT3W/MVXuCcTWK34hxdxnxnYxdd4IMxwAejHU39MeVQcV+9g/FbGPZ5WV7IHu12dBxjsrEH0ANW/nHl3/ADNLaW4z4cAVAOreGAe3c4/Og4/Z7wLxoVv73E11cjWDIAVhRt1jjU7KMYz3NT/MXKsF1GV0iOQA+HNH7kkbdmDDfr1HQ1z+zjiaT8NtXQg4iVGA/RZBpYH12qevr1IY3llYIkalmY7AADJoPOuXvaBJ/BFxc3ABuLMtFIDtrkXAUn45GfUGpXkHloGBLu8+vu51Du8uG8MNuERTsoAx0qh8M5dln4DxCYowe8ma4RO5RSGXb+sfhivVeROLJc2FvLGQR4aq2P0WUBWU+uRQbrjle1eaKfwUWWI5V0Gg7jGDp+0PQ9xVRS9jh4/eyzOqRpYRlmY4AAYV6NqryjjfLkV/xq9glyAbGMqynDI4caWHwPagsllwx+ISLc3iFbdDqtrZhgk9RPMp/S6aUP2e+/SP9pw/yzg/87P7lrp5G5mmErcP4jhbuEe4/QXUfZ182x1/61z+07/TOD/zs/uWg9DpSlAqH5r5ejv7Z7aZnVHIJMZAb3SGGCwI6jyqYpQa7eIIqqOigAZ64AxWZYgwKsAQRggjIIPUEV90oKvZ8o/R8iyuZreMnPhYSWJc7+4JFLL8A2PSt0PKaNKs91LLdSR7x+LoEcR80iRQur1OT61YqUGMVAcD5Qt7W5ubqLX4l2QXDFSq4JJ0YUEZJyck9B0qfNfEjgAknAG5J7CgjeZeCRXtvJbTZ0SDBKkBgQcgjIIyPga6uEcOS2hjgiGEiQKueuFGMn171D8GLXMpumyIgCtuu4yD9qUj1xt6fGpW2vGZ5VMbKsZADtsHyMkj0G29Gdcm425IuXIlvnvgz+K8QiK5GgKpyDjGc/OtvAOBR2qyBGdzNK0sjyEFmd+u4AGAAAB2AFc/AZXmeS4LHw392Fe2hSffx5sfyAqcotW3VG3HxjhiXMEkEuSkqlWxjOD3GR1rVy9wdbS3jt0d3WIYUykFsdgSoA/KpGsE0WQvJ3LEXDrcW8LSMgYtmQqWy3XdVA/KpO5WQ/YZV8yylvyDCuimaI7qdxx71JoY4rgfXMw3jQ4CAFmPu9sjb1qE5o4FeySJGZWuMgtgKERMbZPRd/7q9IaJSQxAJXOD3GeuPwFfWKrNd93ky+EjJExaZ593l/LnKMjGX69oZon0ME3GCqsDkH1/KrJ/AVxbFZYbiWYgjxI5DkOvfT5EDcVNcN4SIpZ5cktOwJ8gFGFGPmfxqTpWkQrh8HSlda1Pz7/6BUXzDy9BeRhLhM6TqRlJV42HRkdd1PwqUFR/HL8wwsyjL9I1+87bKPxqz2Wt0xuUenArkDSOI3Gnplo7dpMfr+H19SK6uA8uQWmsxhjJKcyyyMXllPmzn9wwB2FdPBrRooUSRy7ge8zHJLHc/Kubj/FPCUKpAd84LdEUY1OR3xkbdyQKIm8RXql3X9us0UkTEgSIyNjqAwKnGe+9cfLnCI7O3jto2YrGMKXILEeuAB+VR3BoRbRTXEmseIQ2GJZ8AYXI++xOcDzA7Vw2/iGb6SUeR09wqh21yEAoO2mNereZNRtl53Ecd/ssfH+Dx3lvJbzZ0Srg6SAw9QSDv8q++B8KjtYI4Is6IlCrncnHckd67QaZqXoQXEeUbea9gvX1eLApCAEaTnoWGMkjJxuOtT2Kh+Mcfjt3jRyoMhOdTBQij7TEn8B55roveI6GjRVLtKdsdFUY1OT0AGR8cim1PMrzz2RbcoIkrzWkstq8hzIItDRSN95opFK6vVcGvm75QFxj6bcTXKKciIhIoSR0LJGoL/BiR6VZQazRd8pGAAAAABgAdAPKquvJCRSvLZTzWhkOZEi0NC7fe8KRSA3quKtdKCCs+XmEqy3F1POyfYVtEcSkgjPhxKoJwf0i1bYOXY1vZL0M/iyRLEykjQFU5BAxnO3nUxSgr3NXKEF8YXkaWKWBtUUsDKsi+YyykY6HGO3xrdxnlmO5ktZJXk1WkniJpKgM2APeGk7bdsVN0oFKUoFKUoFKUoFKUoMGq7zAxuJUtFOFI13BHaMHATPmx/IGrEagbnlaOSZ5XeU+JjKByq+6MD7OCfx71Ess0WmuodPF7vwo1WEDXIQkQ7AnvjyUZPyqs8QupZhFGJ2Anfw0VQoMkabSzMcd8HGMdRVpg4JEjRsgIEQYKucjL4yd987fnXHa8qQRkMhcMr6lJbJUb/VjOwT3jt61ExLHJjyW+Pn4/wCoi14q7urxuYrWFsYC7Mq5UDJGWZjjAXoBvuRXxdcZu53kNqjGFWEepQmrbOtl19TnbfYVPWvLUMf2S+2dGpiwiLd0U7A/KpDhtgsEaRJsqDA8z6n1NNSrXDkniZ01i50RK03uE4GM6veJwBkDckkVU4HlIF1K7fVM3iKHOSwJUQLGPdAyV3OSat/E+HrNGUYkbghlOGVlOVYeoNcK8ux+C8TPI3iNqZ84cuMEMCBgYwO1JiWmXHa08en3V8X1wkk3vl5REcJ/q/GI16EA+6vUnrkUEz26fSvEaQOmmIF2czu+NLFdguPuqPOrBNy8hRAjyRtGSQ6nLktsxYtnVn1r7i4BEqwrhsW4Ph5JOCwwWPmeu/qaall5GT8lA8O4zdSJk6A0reHCuB1XPiTNjsN9un41ps+KyRxuBKx8R2KyTYbRFHhXkwNvebZVFTUfLCGGGORmzBkBo2KEq2xB77gDPwrqn5egd0dk3jTQoBIUL290bZHY01J5WXUc8/KEh47JL4bE+GmozN5rboCF1+rtvjyB8q0T8yyk6dSoZCHO2fo8C4J1ecjZ6dsiu+5sLe2hNsqPI04I0FjrcDbJf9FFyN+1cnKPBUkP0iRVwCVhVc6Aqn7e+7EnfUfjUc9lJ83qisTzPduvuIyzZkjcwwxOoJIGp2yNYIIJwPs6RuST5Vzcy8QlecLb4+qIVWYbePIOwPUomT6ZNT1vy3EkmvMje8zqjNmNHcliwXzye+cdqTctQOio4Zgshk+0QWds5JK4yPeO1TqWlsOW1Zjbp4VchoVYuWAG7sANWnYv5YOM1TuFO17dPLlkQKGUsAQEDME0qdsnDHJ+XnV4urJXjaI5CMukhfd2IxgEdNqj7jluFnDe+qhAhRG0o6rnSGA3IGTSYmV8uK9un6QiONXv0iSJY5NMUeHdgDqZnJWJVHmcMwPwNar/AIw0SsINkz4MCgA5cbyynPUL67ZBzVhTgUImMwB1kADc6VwMAhegONs1z/8AZiHSiEuVSJoxvg++QXbI31HGM01KlsWWdzHeUBwfmO5nOSEjijHiOxGT4QzpHxbSxzgV1WN1LJcxlpGB0GWSPICRRHaNCO7k7knyNTh4DHmXrpmjWN0Gy6VyBjuNmIrXY8uxxNqRn3Qo4Y6vEB3BYkZyN+lNSiuHLGomd/3QPCZreNHupEy8+qRFILMI1OFAz0ySPm2O1ZTiE0c7vIzMyxgNGCBH4spHhxL8ADlj59qmYeVYFiaIeJhgBqLkuAu6gE9AK2TctwPEImDFQ2s5ZtTN3LNnJzTUkYcmo1+Sgf4endJERlZgPDV1GPEnff3B9xF3zVzt0IUAnJAAJPfAxmo6y4BDFK0qA6m6An3U2AOlegzgfhUqKmN+rfDS8c3lmlKVLcpSlApSlApSlApSlApSlApSlArFZpQKUpQYxTFKUDFMVmlBjFMVmlBjFKUoIbivAFnlEhkkX3NDhCAHTOrSTjI38qlbeBUUKoAVRgAdgOgpSmlK0iJmYbMVmlKLsYpilKDNYxSlAxWaUoMYpilKDNKUoFKUoFKUoFKUoFKUoP/Z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53975" y="-669925"/>
            <a:ext cx="3810000" cy="1409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4725144"/>
            <a:ext cx="2267297" cy="83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fundacja-logo fo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1187624" y="2852936"/>
            <a:ext cx="68407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dirty="0" smtClean="0">
                <a:latin typeface="Century Gothic" pitchFamily="34" charset="0"/>
              </a:rPr>
              <a:t>Zapraszamy Firmy, Instytucje, osoby indywidualne do wspierania działalności Fundacji Stań na nogi.</a:t>
            </a:r>
          </a:p>
          <a:p>
            <a:pPr algn="just"/>
            <a:endParaRPr lang="pl-PL" sz="2000" dirty="0" smtClean="0">
              <a:latin typeface="Century Gothic" pitchFamily="34" charset="0"/>
            </a:endParaRPr>
          </a:p>
          <a:p>
            <a:pPr algn="just"/>
            <a:r>
              <a:rPr lang="pl-PL" sz="2000" dirty="0" smtClean="0">
                <a:latin typeface="Century Gothic" pitchFamily="34" charset="0"/>
              </a:rPr>
              <a:t>Wspierać nas można rzeczowo, finansowo, promocyjnie, konsultingowo lub w inny sposób przyczyniając się do realizacji pozytywnych działań na rzecz naszych podopiecznych.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1403648" y="2060848"/>
            <a:ext cx="57606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500" b="1" dirty="0" smtClean="0">
                <a:latin typeface="Century Gothic" pitchFamily="34" charset="0"/>
              </a:rPr>
              <a:t>WSPIERAJ NAS</a:t>
            </a:r>
            <a:endParaRPr lang="pl-PL" sz="2500" b="1" dirty="0">
              <a:latin typeface="Century Gothic" pitchFamily="34" charset="0"/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899592" y="5374476"/>
            <a:ext cx="676875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pl-PL" dirty="0"/>
          </a:p>
          <a:p>
            <a:pPr algn="ctr" eaLnBrk="0" hangingPunct="0"/>
            <a:endParaRPr lang="pl-PL" b="1" dirty="0">
              <a:latin typeface="Century Gothic" pitchFamily="34" charset="0"/>
              <a:ea typeface="Calibri" pitchFamily="34" charset="0"/>
              <a:cs typeface="Tahoma" pitchFamily="34" charset="0"/>
            </a:endParaRPr>
          </a:p>
          <a:p>
            <a:pPr algn="ctr" eaLnBrk="0" hangingPunct="0"/>
            <a:r>
              <a:rPr lang="pl-PL" b="1" dirty="0">
                <a:latin typeface="Century Gothic" pitchFamily="34" charset="0"/>
                <a:ea typeface="Calibri" pitchFamily="34" charset="0"/>
                <a:cs typeface="Tahoma" pitchFamily="34" charset="0"/>
              </a:rPr>
              <a:t>Bank Zachodni WBK</a:t>
            </a:r>
            <a:r>
              <a:rPr lang="pl-PL" dirty="0">
                <a:latin typeface="Century Gothic" pitchFamily="34" charset="0"/>
                <a:ea typeface="Calibri" pitchFamily="34" charset="0"/>
                <a:cs typeface="Tahoma" pitchFamily="34" charset="0"/>
              </a:rPr>
              <a:t> 17 Oddział w Warszawie  </a:t>
            </a:r>
            <a:endParaRPr lang="pl-PL" dirty="0"/>
          </a:p>
          <a:p>
            <a:pPr algn="ctr" eaLnBrk="0" hangingPunct="0"/>
            <a:r>
              <a:rPr lang="pl-PL" b="1" dirty="0">
                <a:latin typeface="Century Gothic" pitchFamily="34" charset="0"/>
                <a:ea typeface="Calibri" pitchFamily="34" charset="0"/>
                <a:cs typeface="Calibri" pitchFamily="34" charset="0"/>
              </a:rPr>
              <a:t>Nr rachunku:</a:t>
            </a:r>
            <a:r>
              <a:rPr lang="pl-PL" dirty="0">
                <a:latin typeface="Century Gothic" pitchFamily="34" charset="0"/>
                <a:ea typeface="Calibri" pitchFamily="34" charset="0"/>
                <a:cs typeface="Calibri" pitchFamily="34" charset="0"/>
              </a:rPr>
              <a:t> 27 1090 1753 0000 0001 2015 </a:t>
            </a:r>
            <a:r>
              <a:rPr lang="pl-PL" dirty="0" smtClean="0">
                <a:latin typeface="Century Gothic" pitchFamily="34" charset="0"/>
                <a:ea typeface="Calibri" pitchFamily="34" charset="0"/>
                <a:cs typeface="Calibri" pitchFamily="34" charset="0"/>
              </a:rPr>
              <a:t>6999  </a:t>
            </a:r>
            <a:endParaRPr lang="pl-PL" dirty="0">
              <a:latin typeface="Century Gothic" pitchFamily="34" charset="0"/>
              <a:ea typeface="Calibri" pitchFamily="34" charset="0"/>
              <a:cs typeface="Calibri" pitchFamily="34" charset="0"/>
            </a:endParaRPr>
          </a:p>
          <a:p>
            <a:pPr algn="ctr" eaLnBrk="0" hangingPunct="0"/>
            <a:r>
              <a:rPr lang="pl-PL" b="1" dirty="0">
                <a:latin typeface="Century Gothic" pitchFamily="34" charset="0"/>
                <a:ea typeface="Calibri" pitchFamily="34" charset="0"/>
                <a:cs typeface="Calibri" pitchFamily="34" charset="0"/>
              </a:rPr>
              <a:t>KRS</a:t>
            </a:r>
            <a:r>
              <a:rPr lang="pl-PL" dirty="0">
                <a:latin typeface="Century Gothic" pitchFamily="34" charset="0"/>
                <a:ea typeface="Calibri" pitchFamily="34" charset="0"/>
                <a:cs typeface="Calibri" pitchFamily="34" charset="0"/>
              </a:rPr>
              <a:t> 0000436642</a:t>
            </a:r>
            <a:endParaRPr lang="pl-PL" dirty="0"/>
          </a:p>
        </p:txBody>
      </p:sp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fundacja-logo fo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611560" y="2708920"/>
            <a:ext cx="7848872" cy="2015936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/>
            <a:r>
              <a:rPr lang="pl-PL" sz="2500" i="1" dirty="0">
                <a:solidFill>
                  <a:srgbClr val="000000"/>
                </a:solidFill>
                <a:latin typeface="Century Gothic" pitchFamily="34" charset="0"/>
                <a:cs typeface="Times New Roman" pitchFamily="18" charset="0"/>
              </a:rPr>
              <a:t>Profesjonalizm, wiarygodność, przejrzystość finansowa, etyka w działaniu, wartości oraz  wymiar realizowanych projektów są doceniane przez naszych Partnerów, Darczyńców i Sponsorów.</a:t>
            </a:r>
            <a:endParaRPr lang="pl-PL" sz="2500" i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fundacja-logo fo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4" name="Obraz 6" descr="logo BC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933056"/>
            <a:ext cx="172819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re projke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005064"/>
            <a:ext cx="151216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https://blog.bzwbk.pl/wp-content/uploads/2013/11/znak_BZWBK_SANTAND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5661248"/>
            <a:ext cx="2160240" cy="719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20" descr="nck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3861048"/>
            <a:ext cx="144016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1" descr="https://encrypted-tbn0.gstatic.com/images?q=tbn:ANd9GcQSer2nMkk_w-R3ROdxxALorWmSbSYKwj8A70TjoeDRmMYFLhFyiw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3928" y="5661248"/>
            <a:ext cx="1584176" cy="75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92280" y="4005064"/>
            <a:ext cx="1224136" cy="1089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28184" y="5373216"/>
            <a:ext cx="1224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rostokąt 11"/>
          <p:cNvSpPr/>
          <p:nvPr/>
        </p:nvSpPr>
        <p:spPr>
          <a:xfrm>
            <a:off x="755576" y="1988840"/>
            <a:ext cx="74888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dirty="0" smtClean="0">
                <a:latin typeface="Century Gothic" pitchFamily="34" charset="0"/>
              </a:rPr>
              <a:t>Wszystkim Naszym Darczyńcom, Firmom oraz Instytucjom, którzy wspierają nasze działania, serdecznie dziękujemy za pomoc i zaufanie, którym nas obdarzyli.</a:t>
            </a:r>
          </a:p>
          <a:p>
            <a:pPr algn="just"/>
            <a:endParaRPr lang="pl-PL" sz="2000" b="1" dirty="0" smtClean="0">
              <a:latin typeface="Century Gothic" pitchFamily="34" charset="0"/>
            </a:endParaRPr>
          </a:p>
          <a:p>
            <a:pPr algn="just"/>
            <a:r>
              <a:rPr lang="pl-PL" sz="2000" b="1" dirty="0" smtClean="0">
                <a:latin typeface="Century Gothic" pitchFamily="34" charset="0"/>
              </a:rPr>
              <a:t>Dzięki Wam możemy pomagać innym!</a:t>
            </a:r>
            <a:endParaRPr lang="pl-PL" sz="2000" dirty="0">
              <a:latin typeface="Century Gothic" pitchFamily="34" charset="0"/>
            </a:endParaRPr>
          </a:p>
        </p:txBody>
      </p:sp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fundacja-logo fo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Podtytuł 2"/>
          <p:cNvSpPr txBox="1">
            <a:spLocks/>
          </p:cNvSpPr>
          <p:nvPr/>
        </p:nvSpPr>
        <p:spPr>
          <a:xfrm>
            <a:off x="323528" y="1916832"/>
            <a:ext cx="8352928" cy="410445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3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MS UI Gothic" pitchFamily="34" charset="-128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2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MS UI Gothic" pitchFamily="34" charset="-128"/>
                <a:cs typeface="+mn-cs"/>
              </a:rPr>
              <a:t>	Fundacja „Stań na nogi” została założona w 2012 roku przez firmę doradczo – szkoleniową </a:t>
            </a:r>
            <a:r>
              <a:rPr kumimoji="0" lang="pl-PL" sz="23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MS UI Gothic" pitchFamily="34" charset="-128"/>
                <a:cs typeface="+mn-cs"/>
              </a:rPr>
              <a:t>Bilans Consulting Development -  członka Francuskiej Izby Przemysłowo Handlowej </a:t>
            </a:r>
            <a:r>
              <a:rPr kumimoji="0" lang="pl-PL" sz="2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MS UI Gothic" pitchFamily="34" charset="-128"/>
                <a:cs typeface="+mn-cs"/>
              </a:rPr>
              <a:t>w Warszawie, aby wspierać rozwój  nie tylko pracowników korporacji, ale również osób z terenów wiejskich i wycofanych, gdzie inicjatywa i potencjał mieszkańców pozostają niedocenione.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300" b="0" i="1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entury Gothic" pitchFamily="34" charset="0"/>
              <a:ea typeface="MS UI Gothic" pitchFamily="34" charset="-128"/>
              <a:cs typeface="+mn-cs"/>
            </a:endParaRPr>
          </a:p>
        </p:txBody>
      </p:sp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fundacja-logo fo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4572000" y="2276872"/>
            <a:ext cx="38884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500" dirty="0" smtClean="0">
              <a:latin typeface="Century Gothic" pitchFamily="34" charset="0"/>
            </a:endParaRPr>
          </a:p>
          <a:p>
            <a:pPr algn="ctr"/>
            <a:r>
              <a:rPr lang="pl-PL" sz="2500" dirty="0" smtClean="0">
                <a:latin typeface="Century Gothic" pitchFamily="34" charset="0"/>
              </a:rPr>
              <a:t>Dziękujemy za poświęcony czas </a:t>
            </a:r>
          </a:p>
          <a:p>
            <a:pPr algn="ctr"/>
            <a:r>
              <a:rPr lang="pl-PL" sz="2500" dirty="0" smtClean="0">
                <a:latin typeface="Century Gothic" pitchFamily="34" charset="0"/>
              </a:rPr>
              <a:t>i zapraszamy Państwa do kontaktu.</a:t>
            </a:r>
          </a:p>
          <a:p>
            <a:pPr algn="ctr"/>
            <a:endParaRPr lang="pl-PL" sz="2500" dirty="0">
              <a:latin typeface="Century Gothic" pitchFamily="34" charset="0"/>
            </a:endParaRPr>
          </a:p>
          <a:p>
            <a:pPr algn="ctr"/>
            <a:r>
              <a:rPr lang="pl-PL" sz="2500" dirty="0" smtClean="0">
                <a:latin typeface="Century Gothic" pitchFamily="34" charset="0"/>
              </a:rPr>
              <a:t>Fundacja Stań na nogi</a:t>
            </a:r>
          </a:p>
          <a:p>
            <a:pPr algn="ctr"/>
            <a:endParaRPr lang="pl-PL" sz="2500" dirty="0"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16832"/>
            <a:ext cx="302433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fundacja-logo fo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99592" y="2132856"/>
            <a:ext cx="7416824" cy="3744416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>
              <a:lnSpc>
                <a:spcPct val="150000"/>
              </a:lnSpc>
              <a:spcAft>
                <a:spcPts val="1000"/>
              </a:spcAft>
              <a:defRPr/>
            </a:pPr>
            <a:r>
              <a:rPr lang="pl-PL" sz="2500" b="1" i="1" dirty="0">
                <a:latin typeface="Century Gothic" pitchFamily="34" charset="0"/>
                <a:ea typeface="MS UI Gothic" pitchFamily="34" charset="-128"/>
                <a:cs typeface="Arial" pitchFamily="34" charset="0"/>
              </a:rPr>
              <a:t>Naszą misją </a:t>
            </a:r>
            <a:r>
              <a:rPr lang="pl-PL" sz="2500" i="1" dirty="0">
                <a:latin typeface="Century Gothic" pitchFamily="34" charset="0"/>
                <a:ea typeface="MS UI Gothic" pitchFamily="34" charset="-128"/>
                <a:cs typeface="Arial" pitchFamily="34" charset="0"/>
              </a:rPr>
              <a:t>jest</a:t>
            </a:r>
            <a:r>
              <a:rPr lang="pl-PL" sz="2500" b="1" i="1" dirty="0">
                <a:latin typeface="Century Gothic" pitchFamily="34" charset="0"/>
                <a:ea typeface="MS UI Gothic" pitchFamily="34" charset="-128"/>
                <a:cs typeface="Arial" pitchFamily="34" charset="0"/>
              </a:rPr>
              <a:t> </a:t>
            </a:r>
            <a:r>
              <a:rPr lang="pl-PL" sz="2500" i="1" dirty="0">
                <a:latin typeface="Century Gothic" pitchFamily="34" charset="0"/>
                <a:ea typeface="MS UI Gothic" pitchFamily="34" charset="-128"/>
                <a:cs typeface="Arial" pitchFamily="34" charset="0"/>
              </a:rPr>
              <a:t>łączenie ludzi biznesu, sztuki, kultury, edukacji wokół idei wspólnej pomocy oraz dynamizowanie dzieci, młodzieży, dorosłych w odkrywaniu własnych zasobów kreatywności, w tworzeniu autonomicznego, świadomego i twórczego życia. </a:t>
            </a:r>
          </a:p>
          <a:p>
            <a:pPr algn="just">
              <a:lnSpc>
                <a:spcPct val="150000"/>
              </a:lnSpc>
              <a:defRPr/>
            </a:pPr>
            <a:endParaRPr lang="pl-PL" sz="2500" i="1" dirty="0">
              <a:latin typeface="Century Gothic" pitchFamily="34" charset="0"/>
              <a:ea typeface="MS UI Gothic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fundacja-logo fo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pole tekstowe 3"/>
          <p:cNvSpPr txBox="1"/>
          <p:nvPr/>
        </p:nvSpPr>
        <p:spPr>
          <a:xfrm>
            <a:off x="1547664" y="1916832"/>
            <a:ext cx="56166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b="1" dirty="0" smtClean="0">
                <a:latin typeface="Century Gothic" pitchFamily="34" charset="0"/>
              </a:rPr>
              <a:t>NASZE DOTYCHCZASOWE PROJEKTY</a:t>
            </a:r>
            <a:endParaRPr lang="pl-PL" sz="2200" b="1" dirty="0">
              <a:latin typeface="Century Gothic" pitchFamily="34" charset="0"/>
            </a:endParaRPr>
          </a:p>
        </p:txBody>
      </p:sp>
      <p:pic>
        <p:nvPicPr>
          <p:cNvPr id="6" name="Obraz 6" descr="E:\Fundacja Stań na nogi\Projekt Świetlica Wawer\plakat FWN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708920"/>
            <a:ext cx="1872208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10" descr="blize sztuk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708920"/>
            <a:ext cx="1871663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2708920"/>
            <a:ext cx="194468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/>
          <p:cNvSpPr txBox="1"/>
          <p:nvPr/>
        </p:nvSpPr>
        <p:spPr>
          <a:xfrm>
            <a:off x="4716016" y="5589240"/>
            <a:ext cx="2590800" cy="2603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100" dirty="0">
                <a:latin typeface="Century Gothic" pitchFamily="34" charset="0"/>
              </a:rPr>
              <a:t>Wakacyjne wyjazdy integracyjne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971600" y="5589240"/>
            <a:ext cx="2590800" cy="2619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100" dirty="0">
                <a:latin typeface="Century Gothic" pitchFamily="34" charset="0"/>
              </a:rPr>
              <a:t>Działania </a:t>
            </a:r>
            <a:r>
              <a:rPr lang="pl-PL" sz="1100" dirty="0" err="1">
                <a:latin typeface="Century Gothic" pitchFamily="34" charset="0"/>
              </a:rPr>
              <a:t>wolontarystyczne</a:t>
            </a:r>
            <a:endParaRPr lang="pl-PL" sz="1100" dirty="0">
              <a:latin typeface="Century Gothic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2555776" y="6165304"/>
            <a:ext cx="2590800" cy="2619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100" dirty="0">
                <a:latin typeface="Century Gothic" pitchFamily="34" charset="0"/>
              </a:rPr>
              <a:t>Dwór Dudzianka Sufczyn</a:t>
            </a:r>
          </a:p>
        </p:txBody>
      </p:sp>
    </p:spTree>
  </p:cSld>
  <p:clrMapOvr>
    <a:masterClrMapping/>
  </p:clrMapOvr>
  <p:transition spd="slow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907704" y="1772816"/>
            <a:ext cx="5076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PROJEKT „ŚWIETLICA MIĘDZYLESIE”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3074" name="Obraz 1" descr="C:\Users\Iwona\Desktop\projekt swietl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348880"/>
            <a:ext cx="540060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5805264"/>
            <a:ext cx="984250" cy="731838"/>
          </a:xfrm>
          <a:prstGeom prst="rect">
            <a:avLst/>
          </a:prstGeom>
          <a:noFill/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971600" y="5517232"/>
            <a:ext cx="7200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Dofinansowanie projektu w ramach zadania publicznego przez </a:t>
            </a: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Urząd m.st. Warszawy Dzielnicy Wawer.</a:t>
            </a: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Czas trwania projektu: maj – grudzień 2013r. </a:t>
            </a: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Miejsce: Wawerska Strefa Kultury, </a:t>
            </a:r>
            <a:r>
              <a:rPr kumimoji="0" lang="pl-PL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Żegańska</a:t>
            </a:r>
            <a:r>
              <a:rPr kumimoji="0" lang="pl-PL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1a, Warszawa. </a:t>
            </a: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W projekcie wzięło udział ponad </a:t>
            </a:r>
            <a:r>
              <a:rPr kumimoji="0" lang="pl-PL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30 uczestników.</a:t>
            </a: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3078" name="Obraz 6" descr="logo BCD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2564904"/>
            <a:ext cx="1404209" cy="68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re projkec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3573016"/>
            <a:ext cx="89490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wawerska strefa kultury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4509120"/>
            <a:ext cx="87585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Symbol zastępczy zawartości 4" descr="fundacja-logo fot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pole tekstowe 11"/>
          <p:cNvSpPr txBox="1"/>
          <p:nvPr/>
        </p:nvSpPr>
        <p:spPr>
          <a:xfrm>
            <a:off x="7271792" y="2060848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latin typeface="Century Gothic" pitchFamily="34" charset="0"/>
              </a:rPr>
              <a:t>Sponsorzy/ partnerzy:</a:t>
            </a:r>
            <a:endParaRPr lang="pl-PL" sz="1200" dirty="0">
              <a:latin typeface="Century Gothic" pitchFamily="34" charset="0"/>
            </a:endParaRPr>
          </a:p>
        </p:txBody>
      </p:sp>
    </p:spTree>
  </p:cSld>
  <p:clrMapOvr>
    <a:masterClrMapping/>
  </p:clrMapOvr>
  <p:transition spd="slow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979712" y="1484784"/>
            <a:ext cx="5076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PROJEKT „ŚWIETLICA MIĘDZYLESIE”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5805264"/>
            <a:ext cx="984250" cy="731838"/>
          </a:xfrm>
          <a:prstGeom prst="rect">
            <a:avLst/>
          </a:prstGeom>
          <a:noFill/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971600" y="5661248"/>
            <a:ext cx="7200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Dofinansowanie projektu w ramach zadania publicznego przez </a:t>
            </a: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Urząd m.st. Warszawy Dzielnicy Wawer.</a:t>
            </a: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Czas trwania projektu: maj – grudzień 2013r. </a:t>
            </a: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Miejsce: Wawerska Strefa Kultury, </a:t>
            </a:r>
            <a:r>
              <a:rPr kumimoji="0" lang="pl-PL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Żegańska</a:t>
            </a:r>
            <a:r>
              <a:rPr kumimoji="0" lang="pl-PL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1a, Warszawa. </a:t>
            </a: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W projekcie wzięło udział ponad </a:t>
            </a:r>
            <a:r>
              <a:rPr kumimoji="0" lang="pl-PL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30 uczestników.</a:t>
            </a: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3078" name="Obraz 6" descr="logo BCD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9791" y="2420888"/>
            <a:ext cx="1404209" cy="68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re projke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3356992"/>
            <a:ext cx="89490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wawerska strefa kultury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4149080"/>
            <a:ext cx="87585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Symbol zastępczy zawartości 4" descr="fundacja-logo fot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pole tekstowe 11"/>
          <p:cNvSpPr txBox="1"/>
          <p:nvPr/>
        </p:nvSpPr>
        <p:spPr>
          <a:xfrm>
            <a:off x="7271792" y="1988840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latin typeface="Century Gothic" pitchFamily="34" charset="0"/>
              </a:rPr>
              <a:t>Sponsorzy/ partnerzy:</a:t>
            </a:r>
            <a:endParaRPr lang="pl-PL" sz="1200" dirty="0">
              <a:latin typeface="Century Gothic" pitchFamily="34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539552" y="2132856"/>
            <a:ext cx="6912768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500" b="1" dirty="0" smtClean="0">
                <a:latin typeface="Century Gothic" pitchFamily="34" charset="0"/>
              </a:rPr>
              <a:t>MOTTO ŚWIETLICY:</a:t>
            </a:r>
            <a:r>
              <a:rPr lang="pl-PL" sz="1500" dirty="0" smtClean="0">
                <a:latin typeface="Century Gothic" pitchFamily="34" charset="0"/>
              </a:rPr>
              <a:t/>
            </a:r>
            <a:br>
              <a:rPr lang="pl-PL" sz="1500" dirty="0" smtClean="0">
                <a:latin typeface="Century Gothic" pitchFamily="34" charset="0"/>
              </a:rPr>
            </a:br>
            <a:r>
              <a:rPr lang="pl-PL" sz="1500" i="1" dirty="0" smtClean="0">
                <a:latin typeface="Century Gothic" pitchFamily="34" charset="0"/>
              </a:rPr>
              <a:t>Jeśli dziecko jest akceptowane i chwalone – </a:t>
            </a:r>
          </a:p>
          <a:p>
            <a:pPr>
              <a:lnSpc>
                <a:spcPct val="150000"/>
              </a:lnSpc>
            </a:pPr>
            <a:r>
              <a:rPr lang="pl-PL" sz="1500" i="1" dirty="0" smtClean="0">
                <a:latin typeface="Century Gothic" pitchFamily="34" charset="0"/>
              </a:rPr>
              <a:t>				Uczy się doceniać innych.  </a:t>
            </a:r>
          </a:p>
          <a:p>
            <a:pPr>
              <a:lnSpc>
                <a:spcPct val="150000"/>
              </a:lnSpc>
            </a:pPr>
            <a:r>
              <a:rPr lang="pl-PL" sz="1500" i="1" dirty="0" smtClean="0">
                <a:latin typeface="Century Gothic" pitchFamily="34" charset="0"/>
              </a:rPr>
              <a:t>Jeśli dziecko żyje w poczuciu bezpieczeństwa – </a:t>
            </a:r>
          </a:p>
          <a:p>
            <a:pPr>
              <a:lnSpc>
                <a:spcPct val="150000"/>
              </a:lnSpc>
            </a:pPr>
            <a:r>
              <a:rPr lang="pl-PL" sz="1500" i="1" dirty="0" smtClean="0">
                <a:latin typeface="Century Gothic" pitchFamily="34" charset="0"/>
              </a:rPr>
              <a:t>				Uczy się ufności.  </a:t>
            </a:r>
          </a:p>
          <a:p>
            <a:pPr>
              <a:lnSpc>
                <a:spcPct val="150000"/>
              </a:lnSpc>
            </a:pPr>
            <a:r>
              <a:rPr lang="pl-PL" sz="1500" i="1" dirty="0" smtClean="0">
                <a:latin typeface="Century Gothic" pitchFamily="34" charset="0"/>
              </a:rPr>
              <a:t>Jeśli dziecko żyje w atmosferze aprobat – </a:t>
            </a:r>
          </a:p>
          <a:p>
            <a:pPr>
              <a:lnSpc>
                <a:spcPct val="150000"/>
              </a:lnSpc>
            </a:pPr>
            <a:r>
              <a:rPr lang="pl-PL" sz="1500" i="1" dirty="0" smtClean="0">
                <a:latin typeface="Century Gothic" pitchFamily="34" charset="0"/>
              </a:rPr>
              <a:t>				Uczy się lubić siebie.  </a:t>
            </a:r>
          </a:p>
          <a:p>
            <a:pPr>
              <a:lnSpc>
                <a:spcPct val="150000"/>
              </a:lnSpc>
            </a:pPr>
            <a:r>
              <a:rPr lang="pl-PL" sz="1500" i="1" dirty="0" smtClean="0">
                <a:latin typeface="Century Gothic" pitchFamily="34" charset="0"/>
              </a:rPr>
              <a:t>Jeśli dziecko żyje w atmosferze akceptacji, atmosferze przyjaźni – 				Uczy się tego jak znaleźć miłość w świecie.</a:t>
            </a:r>
            <a:endParaRPr lang="pl-PL" sz="1500" i="1" dirty="0">
              <a:latin typeface="Century Gothic" pitchFamily="34" charset="0"/>
            </a:endParaRPr>
          </a:p>
        </p:txBody>
      </p:sp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979712" y="1484784"/>
            <a:ext cx="5076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PROJEKT „ŚWIETLICA MIĘDZYLESIE”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5805264"/>
            <a:ext cx="984250" cy="731838"/>
          </a:xfrm>
          <a:prstGeom prst="rect">
            <a:avLst/>
          </a:prstGeom>
          <a:noFill/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971600" y="5661248"/>
            <a:ext cx="7200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Dofinansowanie projektu w ramach zadania publicznego przez </a:t>
            </a: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Urząd m.st. Warszawy Dzielnicy Wawer.</a:t>
            </a: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Czas trwania projektu: maj – grudzień 2013r. </a:t>
            </a: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Miejsce: Wawerska Strefa Kultury, </a:t>
            </a:r>
            <a:r>
              <a:rPr kumimoji="0" lang="pl-PL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Żegańska</a:t>
            </a:r>
            <a:r>
              <a:rPr kumimoji="0" lang="pl-PL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1a, Warszawa. </a:t>
            </a: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W projekcie wzięło udział ponad </a:t>
            </a:r>
            <a:r>
              <a:rPr kumimoji="0" lang="pl-PL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30 uczestników.</a:t>
            </a: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3078" name="Obraz 6" descr="logo BCD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9791" y="2420888"/>
            <a:ext cx="1404209" cy="68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re projke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3356992"/>
            <a:ext cx="89490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wawerska strefa kultury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4149080"/>
            <a:ext cx="87585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ole tekstowe 11"/>
          <p:cNvSpPr txBox="1"/>
          <p:nvPr/>
        </p:nvSpPr>
        <p:spPr>
          <a:xfrm>
            <a:off x="7271792" y="1988840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latin typeface="Century Gothic" pitchFamily="34" charset="0"/>
              </a:rPr>
              <a:t>Sponsorzy/ partnerzy:</a:t>
            </a:r>
            <a:endParaRPr lang="pl-PL" sz="1200" dirty="0">
              <a:latin typeface="Century Gothic" pitchFamily="34" charset="0"/>
            </a:endParaRPr>
          </a:p>
        </p:txBody>
      </p:sp>
      <p:pic>
        <p:nvPicPr>
          <p:cNvPr id="24" name="Symbol zastępczy zawartości 4" descr="fundacja-logo fot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2636912"/>
            <a:ext cx="4492338" cy="2216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4149080"/>
            <a:ext cx="2448272" cy="1383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8064" y="1988840"/>
            <a:ext cx="212328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2132856"/>
            <a:ext cx="2160240" cy="1523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92080" y="4437112"/>
            <a:ext cx="201622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1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276872"/>
            <a:ext cx="273630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339752" y="1628800"/>
            <a:ext cx="4032448" cy="789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PROJEKT „BLIŻEJ SZTUKI”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3558" name="Obraz 2" descr="nck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5517232"/>
            <a:ext cx="936104" cy="864096"/>
          </a:xfrm>
          <a:prstGeom prst="rect">
            <a:avLst/>
          </a:prstGeom>
          <a:noFill/>
        </p:spPr>
      </p:pic>
      <p:sp>
        <p:nvSpPr>
          <p:cNvPr id="23560" name="Rectangle 8"/>
          <p:cNvSpPr>
            <a:spLocks noChangeArrowheads="1"/>
          </p:cNvSpPr>
          <p:nvPr/>
        </p:nvSpPr>
        <p:spPr bwMode="auto">
          <a:xfrm rot="10800000" flipV="1">
            <a:off x="467544" y="5661248"/>
            <a:ext cx="65162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Tahoma" pitchFamily="34" charset="0"/>
              </a:rPr>
              <a:t>Projekt dofinansowano ze środków </a:t>
            </a:r>
            <a:r>
              <a:rPr kumimoji="0" lang="pl-P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Tahoma" pitchFamily="34" charset="0"/>
              </a:rPr>
              <a:t>Narodowego Centrum Kultury</a:t>
            </a: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Tahoma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Tahoma" pitchFamily="34" charset="0"/>
              </a:rPr>
              <a:t>w ramach programu Narodowego Centrum Kultury – Kultura – Interwencje.</a:t>
            </a: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W projekcie wzięło udział 40 uczestników.</a:t>
            </a: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Termin i miejsce realizacji projektu: sierpień 2013r. w Sufczynie, Dwór Dudzianka, OSP.</a:t>
            </a: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17" name="Obraz 16" descr="logo BC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2492896"/>
            <a:ext cx="1204865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Obraz 17" descr="Herb Gminy Kołbiel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3284984"/>
            <a:ext cx="576064" cy="475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Obraz 18" descr="tygodnik regionalny logo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4509120"/>
            <a:ext cx="990352" cy="34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Obraz 19" descr="C:\Users\Iwona\Pictures\city_logo-Aneta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328" y="4005064"/>
            <a:ext cx="1394114" cy="308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pole tekstowe 20"/>
          <p:cNvSpPr txBox="1"/>
          <p:nvPr/>
        </p:nvSpPr>
        <p:spPr>
          <a:xfrm>
            <a:off x="7271792" y="2060848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latin typeface="Century Gothic" pitchFamily="34" charset="0"/>
              </a:rPr>
              <a:t>Sponsorzy/ partnerzy:</a:t>
            </a:r>
            <a:endParaRPr lang="pl-PL" sz="1200" dirty="0">
              <a:latin typeface="Century Gothic" pitchFamily="34" charset="0"/>
            </a:endParaRPr>
          </a:p>
        </p:txBody>
      </p:sp>
      <p:pic>
        <p:nvPicPr>
          <p:cNvPr id="23" name="Obraz 22" descr="https://fbcdn-sphotos-e-a.akamaihd.net/hphotos-ak-prn2/t1/1098127_562289287141875_1802644091_n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2204864"/>
            <a:ext cx="2747901" cy="1888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Obraz 21" descr="C:\Users\Iwona\Desktop\www syfczyn\DSC_0169 (2)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83768" y="3573016"/>
            <a:ext cx="2664774" cy="1852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Symbol zastępczy zawartości 4" descr="fundacja-logo foto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144000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339752" y="1628800"/>
            <a:ext cx="4032448" cy="789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PROJEKT „BLIŻEJ SZTUKI”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3558" name="Obraz 2" descr="nck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5517232"/>
            <a:ext cx="936104" cy="864096"/>
          </a:xfrm>
          <a:prstGeom prst="rect">
            <a:avLst/>
          </a:prstGeom>
          <a:noFill/>
        </p:spPr>
      </p:pic>
      <p:sp>
        <p:nvSpPr>
          <p:cNvPr id="23560" name="Rectangle 8"/>
          <p:cNvSpPr>
            <a:spLocks noChangeArrowheads="1"/>
          </p:cNvSpPr>
          <p:nvPr/>
        </p:nvSpPr>
        <p:spPr bwMode="auto">
          <a:xfrm rot="10800000" flipV="1">
            <a:off x="467544" y="5661248"/>
            <a:ext cx="65162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Tahoma" pitchFamily="34" charset="0"/>
              </a:rPr>
              <a:t>Projekt dofinansowano ze środków </a:t>
            </a:r>
            <a:r>
              <a:rPr kumimoji="0" lang="pl-P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Tahoma" pitchFamily="34" charset="0"/>
              </a:rPr>
              <a:t>Narodowego Centrum Kultury</a:t>
            </a: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Tahoma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Tahoma" pitchFamily="34" charset="0"/>
              </a:rPr>
              <a:t>w ramach programu Narodowego Centrum Kultury – Kultura – Interwencje.</a:t>
            </a: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W projekcie wzięło udział 40 uczestników.</a:t>
            </a: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Termin i miejsce realizacji projektu: sierpień 2013r. w Sufczynie, Dwór Dudzianka, OSP.</a:t>
            </a: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17" name="Obraz 16" descr="logo BC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2492896"/>
            <a:ext cx="1204865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Obraz 17" descr="Herb Gminy Kołbiel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3284984"/>
            <a:ext cx="576064" cy="475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Obraz 18" descr="tygodnik regionalny log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4509120"/>
            <a:ext cx="990352" cy="34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Obraz 19" descr="C:\Users\Iwona\Pictures\city_logo-Aneta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4005064"/>
            <a:ext cx="1394114" cy="308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pole tekstowe 20"/>
          <p:cNvSpPr txBox="1"/>
          <p:nvPr/>
        </p:nvSpPr>
        <p:spPr>
          <a:xfrm>
            <a:off x="7271792" y="2060848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latin typeface="Century Gothic" pitchFamily="34" charset="0"/>
              </a:rPr>
              <a:t>Sponsorzy/ partnerzy:</a:t>
            </a:r>
            <a:endParaRPr lang="pl-PL" sz="1200" dirty="0">
              <a:latin typeface="Century Gothic" pitchFamily="34" charset="0"/>
            </a:endParaRPr>
          </a:p>
        </p:txBody>
      </p:sp>
      <p:pic>
        <p:nvPicPr>
          <p:cNvPr id="26" name="Symbol zastępczy zawartości 4" descr="fundacja-logo fot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" name="Symbol zastępczy zawartości 23"/>
          <p:cNvSpPr>
            <a:spLocks noGrp="1"/>
          </p:cNvSpPr>
          <p:nvPr>
            <p:ph idx="1"/>
          </p:nvPr>
        </p:nvSpPr>
        <p:spPr>
          <a:xfrm>
            <a:off x="539552" y="2348880"/>
            <a:ext cx="6408712" cy="2952328"/>
          </a:xfrm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  <a:buNone/>
            </a:pPr>
            <a:r>
              <a:rPr lang="pl-PL" sz="1800" i="1" dirty="0" smtClean="0">
                <a:latin typeface="Century Gothic" pitchFamily="34" charset="0"/>
              </a:rPr>
              <a:t>W ramach projektu zostały zrealizowane </a:t>
            </a:r>
          </a:p>
          <a:p>
            <a:pPr algn="ctr">
              <a:lnSpc>
                <a:spcPct val="170000"/>
              </a:lnSpc>
              <a:buNone/>
            </a:pPr>
            <a:r>
              <a:rPr lang="pl-PL" sz="1800" i="1" dirty="0" smtClean="0">
                <a:latin typeface="Century Gothic" pitchFamily="34" charset="0"/>
              </a:rPr>
              <a:t>4 rodzaje warsztatów: </a:t>
            </a:r>
          </a:p>
          <a:p>
            <a:pPr algn="ctr">
              <a:lnSpc>
                <a:spcPct val="170000"/>
              </a:lnSpc>
              <a:buNone/>
            </a:pPr>
            <a:r>
              <a:rPr lang="pl-PL" sz="1800" i="1" dirty="0" smtClean="0">
                <a:latin typeface="Century Gothic" pitchFamily="34" charset="0"/>
              </a:rPr>
              <a:t>teatralne, </a:t>
            </a:r>
          </a:p>
          <a:p>
            <a:pPr algn="ctr">
              <a:lnSpc>
                <a:spcPct val="170000"/>
              </a:lnSpc>
              <a:buNone/>
            </a:pPr>
            <a:r>
              <a:rPr lang="pl-PL" sz="1800" i="1" dirty="0" smtClean="0">
                <a:latin typeface="Century Gothic" pitchFamily="34" charset="0"/>
              </a:rPr>
              <a:t>plastyczne, </a:t>
            </a:r>
          </a:p>
          <a:p>
            <a:pPr algn="ctr">
              <a:lnSpc>
                <a:spcPct val="170000"/>
              </a:lnSpc>
              <a:buNone/>
            </a:pPr>
            <a:r>
              <a:rPr lang="pl-PL" sz="1800" i="1" dirty="0" smtClean="0">
                <a:latin typeface="Century Gothic" pitchFamily="34" charset="0"/>
              </a:rPr>
              <a:t>fotograficzne i animacji filmowej.</a:t>
            </a:r>
            <a:endParaRPr lang="pl-PL" sz="1800" i="1" dirty="0">
              <a:latin typeface="Century Gothic" pitchFamily="34" charset="0"/>
            </a:endParaRPr>
          </a:p>
        </p:txBody>
      </p:sp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736</Words>
  <Application>Microsoft Office PowerPoint</Application>
  <PresentationFormat>Pokaz na ekranie (4:3)</PresentationFormat>
  <Paragraphs>114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8" baseType="lpstr">
      <vt:lpstr>MS UI Gothic</vt:lpstr>
      <vt:lpstr>Arial</vt:lpstr>
      <vt:lpstr>Calibri</vt:lpstr>
      <vt:lpstr>Century Gothic</vt:lpstr>
      <vt:lpstr>Segoe Script</vt:lpstr>
      <vt:lpstr>Tahoma</vt:lpstr>
      <vt:lpstr>Times New Roman</vt:lpstr>
      <vt:lpstr>Motyw pakietu Office</vt:lpstr>
      <vt:lpstr> „Człowiek jest nam bliski”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Iwona</dc:creator>
  <cp:lastModifiedBy>Zaneta Poirieux</cp:lastModifiedBy>
  <cp:revision>32</cp:revision>
  <dcterms:created xsi:type="dcterms:W3CDTF">2014-02-27T22:15:37Z</dcterms:created>
  <dcterms:modified xsi:type="dcterms:W3CDTF">2014-02-28T19:36:09Z</dcterms:modified>
</cp:coreProperties>
</file>