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3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271" r:id="rId4"/>
    <p:sldId id="272" r:id="rId5"/>
    <p:sldId id="273" r:id="rId6"/>
    <p:sldId id="274" r:id="rId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E4E9C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2" autoAdjust="0"/>
  </p:normalViewPr>
  <p:slideViewPr>
    <p:cSldViewPr>
      <p:cViewPr varScale="1">
        <p:scale>
          <a:sx n="95" d="100"/>
          <a:sy n="95" d="100"/>
        </p:scale>
        <p:origin x="-11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23840769903762"/>
          <c:y val="4.6770924467774859E-2"/>
          <c:w val="0.67380271216097987"/>
          <c:h val="0.72431284631087778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Sheet1!$A$2:$A$9</c:f>
              <c:numCache>
                <c:formatCode>m/d/yyyy</c:formatCode>
                <c:ptCount val="8"/>
                <c:pt idx="0">
                  <c:v>40909</c:v>
                </c:pt>
                <c:pt idx="1">
                  <c:v>41275</c:v>
                </c:pt>
                <c:pt idx="2">
                  <c:v>41640</c:v>
                </c:pt>
                <c:pt idx="3">
                  <c:v>42005</c:v>
                </c:pt>
                <c:pt idx="4">
                  <c:v>42370</c:v>
                </c:pt>
                <c:pt idx="5">
                  <c:v>42736</c:v>
                </c:pt>
                <c:pt idx="6">
                  <c:v>43101</c:v>
                </c:pt>
                <c:pt idx="7">
                  <c:v>43466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31999</c:v>
                </c:pt>
                <c:pt idx="1">
                  <c:v>27975</c:v>
                </c:pt>
                <c:pt idx="2">
                  <c:v>24756</c:v>
                </c:pt>
                <c:pt idx="3">
                  <c:v>19691</c:v>
                </c:pt>
                <c:pt idx="4">
                  <c:v>16297</c:v>
                </c:pt>
                <c:pt idx="5">
                  <c:v>15000</c:v>
                </c:pt>
                <c:pt idx="6">
                  <c:v>13715</c:v>
                </c:pt>
                <c:pt idx="7">
                  <c:v>13611</c:v>
                </c:pt>
              </c:numCache>
            </c:numRef>
          </c:val>
          <c:smooth val="0"/>
        </c:ser>
        <c:ser>
          <c:idx val="1"/>
          <c:order val="1"/>
          <c:cat>
            <c:numRef>
              <c:f>Sheet1!$A$2:$A$9</c:f>
              <c:numCache>
                <c:formatCode>m/d/yyyy</c:formatCode>
                <c:ptCount val="8"/>
                <c:pt idx="0">
                  <c:v>40909</c:v>
                </c:pt>
                <c:pt idx="1">
                  <c:v>41275</c:v>
                </c:pt>
                <c:pt idx="2">
                  <c:v>41640</c:v>
                </c:pt>
                <c:pt idx="3">
                  <c:v>42005</c:v>
                </c:pt>
                <c:pt idx="4">
                  <c:v>42370</c:v>
                </c:pt>
                <c:pt idx="5">
                  <c:v>42736</c:v>
                </c:pt>
                <c:pt idx="6">
                  <c:v>43101</c:v>
                </c:pt>
                <c:pt idx="7">
                  <c:v>43466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5663</c:v>
                </c:pt>
                <c:pt idx="1">
                  <c:v>4318</c:v>
                </c:pt>
                <c:pt idx="2">
                  <c:v>5274</c:v>
                </c:pt>
                <c:pt idx="3">
                  <c:v>5186</c:v>
                </c:pt>
                <c:pt idx="4">
                  <c:v>5007</c:v>
                </c:pt>
                <c:pt idx="5">
                  <c:v>4000</c:v>
                </c:pt>
                <c:pt idx="6">
                  <c:v>3608</c:v>
                </c:pt>
                <c:pt idx="7">
                  <c:v>3661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978304"/>
        <c:axId val="190984192"/>
      </c:lineChart>
      <c:dateAx>
        <c:axId val="19097830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90984192"/>
        <c:crosses val="autoZero"/>
        <c:auto val="1"/>
        <c:lblOffset val="100"/>
        <c:baseTimeUnit val="years"/>
      </c:dateAx>
      <c:valAx>
        <c:axId val="19098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09783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998661931964394E-2"/>
          <c:y val="4.2392209564869686E-2"/>
          <c:w val="0.71633340679743274"/>
          <c:h val="0.8619542832060082"/>
        </c:manualLayout>
      </c:layout>
      <c:lineChart>
        <c:grouping val="standard"/>
        <c:varyColors val="0"/>
        <c:ser>
          <c:idx val="0"/>
          <c:order val="0"/>
          <c:cat>
            <c:numRef>
              <c:f>Sheet1!$A$11:$A$18</c:f>
              <c:numCache>
                <c:formatCode>m/d/yyyy</c:formatCode>
                <c:ptCount val="8"/>
                <c:pt idx="0">
                  <c:v>40909</c:v>
                </c:pt>
                <c:pt idx="1">
                  <c:v>41275</c:v>
                </c:pt>
                <c:pt idx="2">
                  <c:v>41640</c:v>
                </c:pt>
                <c:pt idx="3">
                  <c:v>42005</c:v>
                </c:pt>
                <c:pt idx="4">
                  <c:v>42370</c:v>
                </c:pt>
                <c:pt idx="5">
                  <c:v>42736</c:v>
                </c:pt>
                <c:pt idx="6">
                  <c:v>43101</c:v>
                </c:pt>
                <c:pt idx="7">
                  <c:v>43466</c:v>
                </c:pt>
              </c:numCache>
            </c:numRef>
          </c:cat>
          <c:val>
            <c:numRef>
              <c:f>Sheet1!$B$11:$B$18</c:f>
              <c:numCache>
                <c:formatCode>General</c:formatCode>
                <c:ptCount val="8"/>
                <c:pt idx="0">
                  <c:v>51682</c:v>
                </c:pt>
                <c:pt idx="1">
                  <c:v>60394</c:v>
                </c:pt>
                <c:pt idx="2">
                  <c:v>54694</c:v>
                </c:pt>
                <c:pt idx="3">
                  <c:v>47161</c:v>
                </c:pt>
                <c:pt idx="4">
                  <c:v>43442</c:v>
                </c:pt>
                <c:pt idx="5">
                  <c:v>42289</c:v>
                </c:pt>
                <c:pt idx="6" formatCode="#,##0">
                  <c:v>35334</c:v>
                </c:pt>
                <c:pt idx="7" formatCode="#,##0">
                  <c:v>32578</c:v>
                </c:pt>
              </c:numCache>
            </c:numRef>
          </c:val>
          <c:smooth val="0"/>
        </c:ser>
        <c:ser>
          <c:idx val="1"/>
          <c:order val="1"/>
          <c:cat>
            <c:numRef>
              <c:f>Sheet1!$A$11:$A$18</c:f>
              <c:numCache>
                <c:formatCode>m/d/yyyy</c:formatCode>
                <c:ptCount val="8"/>
                <c:pt idx="0">
                  <c:v>40909</c:v>
                </c:pt>
                <c:pt idx="1">
                  <c:v>41275</c:v>
                </c:pt>
                <c:pt idx="2">
                  <c:v>41640</c:v>
                </c:pt>
                <c:pt idx="3">
                  <c:v>42005</c:v>
                </c:pt>
                <c:pt idx="4">
                  <c:v>42370</c:v>
                </c:pt>
                <c:pt idx="5">
                  <c:v>42736</c:v>
                </c:pt>
                <c:pt idx="6">
                  <c:v>43101</c:v>
                </c:pt>
                <c:pt idx="7">
                  <c:v>43466</c:v>
                </c:pt>
              </c:numCache>
            </c:numRef>
          </c:cat>
          <c:val>
            <c:numRef>
              <c:f>Sheet1!$C$11:$C$18</c:f>
              <c:numCache>
                <c:formatCode>General</c:formatCode>
                <c:ptCount val="8"/>
                <c:pt idx="0">
                  <c:v>11322</c:v>
                </c:pt>
                <c:pt idx="1">
                  <c:v>13452</c:v>
                </c:pt>
                <c:pt idx="2">
                  <c:v>14811</c:v>
                </c:pt>
                <c:pt idx="3">
                  <c:v>14034</c:v>
                </c:pt>
                <c:pt idx="4">
                  <c:v>13279</c:v>
                </c:pt>
                <c:pt idx="5">
                  <c:v>12495</c:v>
                </c:pt>
                <c:pt idx="6">
                  <c:v>8946</c:v>
                </c:pt>
                <c:pt idx="7">
                  <c:v>6845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382080"/>
        <c:axId val="132387968"/>
      </c:lineChart>
      <c:dateAx>
        <c:axId val="13238208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2387968"/>
        <c:crosses val="autoZero"/>
        <c:auto val="1"/>
        <c:lblOffset val="100"/>
        <c:baseTimeUnit val="years"/>
      </c:dateAx>
      <c:valAx>
        <c:axId val="132387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3820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73192308215359E-2"/>
          <c:y val="4.6905448605996491E-2"/>
          <c:w val="0.69301419090748373"/>
          <c:h val="0.8472574008096897"/>
        </c:manualLayout>
      </c:layout>
      <c:lineChart>
        <c:grouping val="standard"/>
        <c:varyColors val="0"/>
        <c:ser>
          <c:idx val="0"/>
          <c:order val="0"/>
          <c:cat>
            <c:numRef>
              <c:f>Sheet1!$A$20:$A$27</c:f>
              <c:numCache>
                <c:formatCode>m/d/yyyy</c:formatCode>
                <c:ptCount val="8"/>
                <c:pt idx="0">
                  <c:v>40909</c:v>
                </c:pt>
                <c:pt idx="1">
                  <c:v>41275</c:v>
                </c:pt>
                <c:pt idx="2">
                  <c:v>41640</c:v>
                </c:pt>
                <c:pt idx="3">
                  <c:v>42005</c:v>
                </c:pt>
                <c:pt idx="4">
                  <c:v>42370</c:v>
                </c:pt>
                <c:pt idx="5">
                  <c:v>42736</c:v>
                </c:pt>
                <c:pt idx="6">
                  <c:v>43101</c:v>
                </c:pt>
                <c:pt idx="7">
                  <c:v>43466</c:v>
                </c:pt>
              </c:numCache>
            </c:numRef>
          </c:cat>
          <c:val>
            <c:numRef>
              <c:f>Sheet1!$B$20:$B$27</c:f>
              <c:numCache>
                <c:formatCode>General</c:formatCode>
                <c:ptCount val="8"/>
                <c:pt idx="0">
                  <c:v>409119</c:v>
                </c:pt>
                <c:pt idx="1">
                  <c:v>376629</c:v>
                </c:pt>
                <c:pt idx="2">
                  <c:v>345069</c:v>
                </c:pt>
                <c:pt idx="3">
                  <c:v>307399</c:v>
                </c:pt>
                <c:pt idx="4" formatCode="#,##0">
                  <c:v>263476</c:v>
                </c:pt>
                <c:pt idx="5" formatCode="#,##0">
                  <c:v>237593</c:v>
                </c:pt>
                <c:pt idx="6" formatCode="#,##0">
                  <c:v>200978</c:v>
                </c:pt>
                <c:pt idx="7" formatCode="#,##0">
                  <c:v>160417</c:v>
                </c:pt>
              </c:numCache>
            </c:numRef>
          </c:val>
          <c:smooth val="0"/>
        </c:ser>
        <c:ser>
          <c:idx val="1"/>
          <c:order val="1"/>
          <c:cat>
            <c:numRef>
              <c:f>Sheet1!$A$20:$A$27</c:f>
              <c:numCache>
                <c:formatCode>m/d/yyyy</c:formatCode>
                <c:ptCount val="8"/>
                <c:pt idx="0">
                  <c:v>40909</c:v>
                </c:pt>
                <c:pt idx="1">
                  <c:v>41275</c:v>
                </c:pt>
                <c:pt idx="2">
                  <c:v>41640</c:v>
                </c:pt>
                <c:pt idx="3">
                  <c:v>42005</c:v>
                </c:pt>
                <c:pt idx="4">
                  <c:v>42370</c:v>
                </c:pt>
                <c:pt idx="5">
                  <c:v>42736</c:v>
                </c:pt>
                <c:pt idx="6">
                  <c:v>43101</c:v>
                </c:pt>
                <c:pt idx="7">
                  <c:v>43466</c:v>
                </c:pt>
              </c:numCache>
            </c:numRef>
          </c:cat>
          <c:val>
            <c:numRef>
              <c:f>Sheet1!$C$20:$C$27</c:f>
              <c:numCache>
                <c:formatCode>General</c:formatCode>
                <c:ptCount val="8"/>
                <c:pt idx="0">
                  <c:v>142852</c:v>
                </c:pt>
                <c:pt idx="1">
                  <c:v>109886</c:v>
                </c:pt>
                <c:pt idx="2">
                  <c:v>78217</c:v>
                </c:pt>
                <c:pt idx="3">
                  <c:v>53912</c:v>
                </c:pt>
                <c:pt idx="4">
                  <c:v>30365</c:v>
                </c:pt>
                <c:pt idx="5">
                  <c:v>30000</c:v>
                </c:pt>
                <c:pt idx="6" formatCode="#,##0">
                  <c:v>29184</c:v>
                </c:pt>
                <c:pt idx="7">
                  <c:v>22443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804608"/>
        <c:axId val="132806144"/>
      </c:lineChart>
      <c:dateAx>
        <c:axId val="13280460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2806144"/>
        <c:crosses val="autoZero"/>
        <c:auto val="1"/>
        <c:lblOffset val="100"/>
        <c:baseTimeUnit val="years"/>
      </c:dateAx>
      <c:valAx>
        <c:axId val="132806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804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0.77905</cdr:x>
      <cdr:y>0.01692</cdr:y>
    </cdr:from>
    <cdr:to>
      <cdr:x>0.97418</cdr:x>
      <cdr:y>0.29709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137660" y="64770"/>
          <a:ext cx="1036320" cy="1072797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l-GR" sz="1100" b="1" dirty="0"/>
            <a:t>ΣτΕ</a:t>
          </a:r>
        </a:p>
        <a:p xmlns:a="http://schemas.openxmlformats.org/drawingml/2006/main">
          <a:pPr algn="r"/>
          <a:r>
            <a:rPr lang="el-GR" sz="1100" b="1" dirty="0"/>
            <a:t>2012: </a:t>
          </a:r>
          <a:r>
            <a:rPr lang="el-GR" sz="1100" b="1" dirty="0">
              <a:solidFill>
                <a:schemeClr val="accent1"/>
              </a:solidFill>
            </a:rPr>
            <a:t>31.999</a:t>
          </a:r>
        </a:p>
        <a:p xmlns:a="http://schemas.openxmlformats.org/drawingml/2006/main">
          <a:pPr algn="r"/>
          <a:r>
            <a:rPr lang="el-GR" sz="1100" b="1" dirty="0"/>
            <a:t>             </a:t>
          </a:r>
          <a:r>
            <a:rPr lang="el-GR" sz="1100" b="1" dirty="0">
              <a:solidFill>
                <a:srgbClr val="C00000"/>
              </a:solidFill>
            </a:rPr>
            <a:t>5.663</a:t>
          </a:r>
        </a:p>
        <a:p xmlns:a="http://schemas.openxmlformats.org/drawingml/2006/main">
          <a:pPr algn="r"/>
          <a:r>
            <a:rPr lang="el-GR" sz="1100" b="1" dirty="0" smtClean="0"/>
            <a:t>201</a:t>
          </a:r>
          <a:r>
            <a:rPr lang="en-GB" sz="1100" b="1" dirty="0" smtClean="0"/>
            <a:t>9</a:t>
          </a:r>
          <a:r>
            <a:rPr lang="el-GR" sz="1100" b="1" dirty="0" smtClean="0"/>
            <a:t>: </a:t>
          </a:r>
          <a:r>
            <a:rPr lang="el-GR" sz="1100" b="1" dirty="0">
              <a:solidFill>
                <a:schemeClr val="accent1"/>
              </a:solidFill>
            </a:rPr>
            <a:t>1</a:t>
          </a:r>
          <a:r>
            <a:rPr lang="en-GB" sz="1100" b="1" dirty="0">
              <a:solidFill>
                <a:schemeClr val="accent1"/>
              </a:solidFill>
            </a:rPr>
            <a:t>3</a:t>
          </a:r>
          <a:r>
            <a:rPr lang="el-GR" sz="1100" b="1" dirty="0">
              <a:solidFill>
                <a:schemeClr val="accent1"/>
              </a:solidFill>
            </a:rPr>
            <a:t>.</a:t>
          </a:r>
          <a:r>
            <a:rPr lang="en-US" sz="1100" b="1" dirty="0">
              <a:solidFill>
                <a:schemeClr val="accent1"/>
              </a:solidFill>
            </a:rPr>
            <a:t>611</a:t>
          </a:r>
          <a:endParaRPr lang="el-GR" sz="1100" b="1" dirty="0">
            <a:solidFill>
              <a:schemeClr val="accent1"/>
            </a:solidFill>
          </a:endParaRPr>
        </a:p>
        <a:p xmlns:a="http://schemas.openxmlformats.org/drawingml/2006/main">
          <a:pPr algn="r"/>
          <a:r>
            <a:rPr lang="el-GR" sz="1100" b="1" dirty="0">
              <a:solidFill>
                <a:sysClr val="windowText" lastClr="000000"/>
              </a:solidFill>
            </a:rPr>
            <a:t>             </a:t>
          </a:r>
          <a:r>
            <a:rPr lang="en-GB" sz="1100" b="1" dirty="0">
              <a:solidFill>
                <a:srgbClr val="FF0000"/>
              </a:solidFill>
            </a:rPr>
            <a:t>3</a:t>
          </a:r>
          <a:r>
            <a:rPr lang="en-US" sz="1100" b="1" dirty="0">
              <a:solidFill>
                <a:srgbClr val="FF0000"/>
              </a:solidFill>
            </a:rPr>
            <a:t>.661</a:t>
          </a:r>
          <a:endParaRPr lang="el-GR" sz="11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0.81</cdr:x>
      <cdr:y>0.41096</cdr:y>
    </cdr:from>
    <cdr:to>
      <cdr:x>0.99689</cdr:x>
      <cdr:y>0.52371</cdr:y>
    </cdr:to>
    <cdr:pic>
      <cdr:nvPicPr>
        <cdr:cNvPr id="5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832648" y="2160240"/>
          <a:ext cx="1345736" cy="59267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0.80392</cdr:x>
      <cdr:y>0.01527</cdr:y>
    </cdr:from>
    <cdr:to>
      <cdr:x>0.9902</cdr:x>
      <cdr:y>0.33748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73880" y="50800"/>
          <a:ext cx="1013460" cy="10716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l-GR" sz="1100" b="1" dirty="0" err="1"/>
            <a:t>ΔΕφ</a:t>
          </a:r>
          <a:endParaRPr lang="el-GR" sz="1100" b="1" dirty="0"/>
        </a:p>
        <a:p xmlns:a="http://schemas.openxmlformats.org/drawingml/2006/main">
          <a:pPr algn="r"/>
          <a:r>
            <a:rPr lang="el-GR" sz="1100" b="1" dirty="0">
              <a:latin typeface="+mn-lt"/>
              <a:ea typeface="+mn-ea"/>
              <a:cs typeface="+mn-cs"/>
            </a:rPr>
            <a:t>2012: </a:t>
          </a:r>
          <a:r>
            <a:rPr lang="el-GR" sz="1100" b="1" dirty="0">
              <a:solidFill>
                <a:schemeClr val="accent1"/>
              </a:solidFill>
              <a:latin typeface="+mn-lt"/>
              <a:ea typeface="+mn-ea"/>
              <a:cs typeface="+mn-cs"/>
            </a:rPr>
            <a:t>51.682</a:t>
          </a:r>
          <a:endParaRPr lang="el-GR" dirty="0">
            <a:solidFill>
              <a:schemeClr val="accent1"/>
            </a:solidFill>
          </a:endParaRPr>
        </a:p>
        <a:p xmlns:a="http://schemas.openxmlformats.org/drawingml/2006/main">
          <a:pPr algn="r"/>
          <a:r>
            <a:rPr lang="el-GR" sz="1100" b="1" dirty="0">
              <a:latin typeface="+mn-lt"/>
              <a:ea typeface="+mn-ea"/>
              <a:cs typeface="+mn-cs"/>
            </a:rPr>
            <a:t>           </a:t>
          </a:r>
          <a:r>
            <a:rPr lang="el-GR" sz="11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11.322</a:t>
          </a:r>
          <a:endParaRPr lang="el-GR" dirty="0">
            <a:solidFill>
              <a:srgbClr val="C00000"/>
            </a:solidFill>
          </a:endParaRPr>
        </a:p>
        <a:p xmlns:a="http://schemas.openxmlformats.org/drawingml/2006/main">
          <a:pPr algn="r"/>
          <a:r>
            <a:rPr lang="el-GR" sz="1100" b="1" dirty="0">
              <a:latin typeface="+mn-lt"/>
              <a:ea typeface="+mn-ea"/>
              <a:cs typeface="+mn-cs"/>
            </a:rPr>
            <a:t>201</a:t>
          </a:r>
          <a:r>
            <a:rPr lang="en-GB" sz="1100" b="1" dirty="0">
              <a:latin typeface="+mn-lt"/>
              <a:ea typeface="+mn-ea"/>
              <a:cs typeface="+mn-cs"/>
            </a:rPr>
            <a:t>9</a:t>
          </a:r>
          <a:r>
            <a:rPr lang="el-GR" sz="1100" b="1" dirty="0">
              <a:latin typeface="+mn-lt"/>
              <a:ea typeface="+mn-ea"/>
              <a:cs typeface="+mn-cs"/>
            </a:rPr>
            <a:t>: </a:t>
          </a:r>
          <a:r>
            <a:rPr lang="en-US" sz="1100" b="1" dirty="0">
              <a:solidFill>
                <a:schemeClr val="accent1"/>
              </a:solidFill>
              <a:latin typeface="+mn-lt"/>
              <a:ea typeface="+mn-ea"/>
              <a:cs typeface="+mn-cs"/>
            </a:rPr>
            <a:t>32.578</a:t>
          </a:r>
          <a:endParaRPr lang="el-GR" dirty="0">
            <a:solidFill>
              <a:schemeClr val="accent1"/>
            </a:solidFill>
          </a:endParaRPr>
        </a:p>
        <a:p xmlns:a="http://schemas.openxmlformats.org/drawingml/2006/main">
          <a:pPr algn="r"/>
          <a:r>
            <a:rPr lang="el-GR" sz="1100" b="1" dirty="0">
              <a:latin typeface="+mn-lt"/>
              <a:ea typeface="+mn-ea"/>
              <a:cs typeface="+mn-cs"/>
            </a:rPr>
            <a:t>           </a:t>
          </a:r>
          <a:r>
            <a:rPr lang="en-GB" sz="1100" b="1" dirty="0">
              <a:latin typeface="+mn-lt"/>
              <a:ea typeface="+mn-ea"/>
              <a:cs typeface="+mn-cs"/>
            </a:rPr>
            <a:t> </a:t>
          </a:r>
          <a:r>
            <a:rPr lang="en-GB" sz="1100" b="1" dirty="0" smtClean="0">
              <a:solidFill>
                <a:srgbClr val="FF0000"/>
              </a:solidFill>
              <a:latin typeface="+mn-lt"/>
              <a:ea typeface="+mn-ea"/>
              <a:cs typeface="+mn-cs"/>
            </a:rPr>
            <a:t>6.845</a:t>
          </a:r>
          <a:endParaRPr lang="el-GR" dirty="0">
            <a:solidFill>
              <a:srgbClr val="FF0000"/>
            </a:solidFill>
          </a:endParaRPr>
        </a:p>
        <a:p xmlns:a="http://schemas.openxmlformats.org/drawingml/2006/main">
          <a:endParaRPr lang="el-GR" sz="1100" dirty="0"/>
        </a:p>
      </cdr:txBody>
    </cdr:sp>
  </cdr:relSizeAnchor>
  <cdr:relSizeAnchor xmlns:cdr="http://schemas.openxmlformats.org/drawingml/2006/chartDrawing">
    <cdr:from>
      <cdr:x>0.82369</cdr:x>
      <cdr:y>0.45989</cdr:y>
    </cdr:from>
    <cdr:to>
      <cdr:x>1</cdr:x>
      <cdr:y>0.60009</cdr:y>
    </cdr:to>
    <cdr:pic>
      <cdr:nvPicPr>
        <cdr:cNvPr id="7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287112" y="1944216"/>
          <a:ext cx="1345736" cy="592679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0.78267</cdr:x>
      <cdr:y>0.0169</cdr:y>
    </cdr:from>
    <cdr:to>
      <cdr:x>0.99006</cdr:x>
      <cdr:y>0.35699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8620" y="50800"/>
          <a:ext cx="1112520" cy="10223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l-GR" sz="1100" b="1" dirty="0"/>
            <a:t>ΔΠρ</a:t>
          </a:r>
        </a:p>
        <a:p xmlns:a="http://schemas.openxmlformats.org/drawingml/2006/main">
          <a:pPr algn="r"/>
          <a:r>
            <a:rPr lang="el-GR" sz="1100" b="1" dirty="0">
              <a:latin typeface="+mn-lt"/>
              <a:ea typeface="+mn-ea"/>
              <a:cs typeface="+mn-cs"/>
            </a:rPr>
            <a:t>2012: </a:t>
          </a:r>
          <a:r>
            <a:rPr lang="el-GR" sz="1100" b="1" dirty="0">
              <a:solidFill>
                <a:schemeClr val="accent1"/>
              </a:solidFill>
              <a:latin typeface="+mn-lt"/>
              <a:ea typeface="+mn-ea"/>
              <a:cs typeface="+mn-cs"/>
            </a:rPr>
            <a:t>409.119</a:t>
          </a:r>
          <a:endParaRPr lang="el-GR" sz="1100" dirty="0">
            <a:solidFill>
              <a:schemeClr val="accent1"/>
            </a:solidFill>
            <a:latin typeface="+mn-lt"/>
            <a:ea typeface="+mn-ea"/>
            <a:cs typeface="+mn-cs"/>
          </a:endParaRPr>
        </a:p>
        <a:p xmlns:a="http://schemas.openxmlformats.org/drawingml/2006/main">
          <a:pPr algn="r"/>
          <a:r>
            <a:rPr lang="el-GR" sz="1100" b="1" dirty="0">
              <a:latin typeface="+mn-lt"/>
              <a:ea typeface="+mn-ea"/>
              <a:cs typeface="+mn-cs"/>
            </a:rPr>
            <a:t>           </a:t>
          </a:r>
          <a:r>
            <a:rPr lang="el-GR" sz="1100" b="1" dirty="0">
              <a:solidFill>
                <a:srgbClr val="C00000"/>
              </a:solidFill>
              <a:latin typeface="+mn-lt"/>
              <a:ea typeface="+mn-ea"/>
              <a:cs typeface="+mn-cs"/>
            </a:rPr>
            <a:t>142.852</a:t>
          </a:r>
          <a:endParaRPr lang="el-GR" sz="1100" dirty="0">
            <a:solidFill>
              <a:srgbClr val="C00000"/>
            </a:solidFill>
            <a:latin typeface="+mn-lt"/>
            <a:ea typeface="+mn-ea"/>
            <a:cs typeface="+mn-cs"/>
          </a:endParaRPr>
        </a:p>
        <a:p xmlns:a="http://schemas.openxmlformats.org/drawingml/2006/main">
          <a:pPr algn="r"/>
          <a:r>
            <a:rPr lang="el-GR" sz="1100" b="1" dirty="0">
              <a:solidFill>
                <a:sysClr val="windowText" lastClr="000000"/>
              </a:solidFill>
              <a:latin typeface="+mn-lt"/>
              <a:ea typeface="+mn-ea"/>
              <a:cs typeface="+mn-cs"/>
            </a:rPr>
            <a:t>201</a:t>
          </a:r>
          <a:r>
            <a:rPr lang="en-GB" sz="1100" b="1" dirty="0">
              <a:solidFill>
                <a:sysClr val="windowText" lastClr="000000"/>
              </a:solidFill>
              <a:latin typeface="+mn-lt"/>
              <a:ea typeface="+mn-ea"/>
              <a:cs typeface="+mn-cs"/>
            </a:rPr>
            <a:t>9</a:t>
          </a:r>
          <a:r>
            <a:rPr lang="el-GR" sz="1100" b="1" dirty="0">
              <a:solidFill>
                <a:sysClr val="windowText" lastClr="000000"/>
              </a:solidFill>
              <a:latin typeface="+mn-lt"/>
              <a:ea typeface="+mn-ea"/>
              <a:cs typeface="+mn-cs"/>
            </a:rPr>
            <a:t>: </a:t>
          </a:r>
          <a:r>
            <a:rPr lang="en-US" sz="1100" b="1" dirty="0" smtClean="0">
              <a:solidFill>
                <a:schemeClr val="accent1"/>
              </a:solidFill>
              <a:latin typeface="+mn-lt"/>
              <a:ea typeface="+mn-ea"/>
              <a:cs typeface="+mn-cs"/>
            </a:rPr>
            <a:t>160.417</a:t>
          </a:r>
          <a:endParaRPr lang="en-US" sz="1100" b="1" dirty="0">
            <a:solidFill>
              <a:schemeClr val="accent1"/>
            </a:solidFill>
            <a:latin typeface="+mn-lt"/>
            <a:ea typeface="+mn-ea"/>
            <a:cs typeface="+mn-cs"/>
          </a:endParaRPr>
        </a:p>
        <a:p xmlns:a="http://schemas.openxmlformats.org/drawingml/2006/main">
          <a:pPr algn="r"/>
          <a:r>
            <a:rPr lang="en-GB" sz="1100" dirty="0">
              <a:solidFill>
                <a:srgbClr val="C00000"/>
              </a:solidFill>
            </a:rPr>
            <a:t>              </a:t>
          </a:r>
          <a:r>
            <a:rPr lang="en-US" sz="1100" b="1" dirty="0">
              <a:solidFill>
                <a:schemeClr val="accent2"/>
              </a:solidFill>
            </a:rPr>
            <a:t>22.443</a:t>
          </a:r>
          <a:endParaRPr lang="el-GR" sz="1100" b="1" dirty="0">
            <a:solidFill>
              <a:schemeClr val="accent2"/>
            </a:solidFill>
          </a:endParaRPr>
        </a:p>
        <a:p xmlns:a="http://schemas.openxmlformats.org/drawingml/2006/main">
          <a:endParaRPr lang="el-GR" sz="1100" dirty="0"/>
        </a:p>
      </cdr:txBody>
    </cdr:sp>
  </cdr:relSizeAnchor>
  <cdr:relSizeAnchor xmlns:cdr="http://schemas.openxmlformats.org/drawingml/2006/chartDrawing">
    <cdr:from>
      <cdr:x>0.81579</cdr:x>
      <cdr:y>0.40984</cdr:y>
    </cdr:from>
    <cdr:to>
      <cdr:x>0.97973</cdr:x>
      <cdr:y>0.54477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696744" y="1800200"/>
          <a:ext cx="1345736" cy="592679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l-GR" dirty="0"/>
              <a:t>(*) εναλλακτικά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7F64FA0-86AE-4D86-A5A1-4029BF51E18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5300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l-GR" dirty="0"/>
              <a:t>(*) εναλλακτικά</a:t>
            </a:r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4BFACE-1D75-4672-9154-801294CCA7B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799701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(*) εναλλακτικά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94BFACE-1D75-4672-9154-801294CCA7BD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740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Ορθογώνιο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Ορθογώνιο 21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Ορθογώνιο 23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Ορθογώνιο 24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11" name="Στρογγυλεμένο ορθογώνιο 25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12" name="Στρογγυλεμένο ορθογώνιο 26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Ορθογώνιο 40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Ορθογώνιο 41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Ορθογώνιο 42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Ορθογώνιο 43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Στυλ κύριου υπότιτλου</a:t>
            </a:r>
            <a:endParaRPr lang="en-US"/>
          </a:p>
        </p:txBody>
      </p:sp>
      <p:sp>
        <p:nvSpPr>
          <p:cNvPr id="17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8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7B19CD-F7E1-44B3-9242-DD2E57B2118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B1EFA-3BBB-46AF-A89A-E519FD36A57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8460D-5C78-4908-A360-11643BEB003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4E752-002B-4889-8E56-38A8233726B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5F518-A5A5-467A-AEB0-9CDA7E80BD6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3DFB9-F3A9-4DDB-A2CC-CC709393A0C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8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1E4A09-19A4-41DC-B3D7-B859975A1F2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9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CA905-65F5-4073-8B23-F3442727264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9D2C6-2AF6-4AAF-9EB3-AE3B3299E85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1878F-7228-45F7-BB7D-39B2DE38726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6D97D-40B1-4839-AFD6-A6FE38CEEEC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0" name="Ορθογώνιο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1" name="Ορθογώνιο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2" name="Ορθογώνιο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Στυλ κύριου τίτλου</a:t>
            </a:r>
            <a:endParaRPr lang="en-US" altLang="el-GR" smtClean="0"/>
          </a:p>
        </p:txBody>
      </p:sp>
      <p:sp>
        <p:nvSpPr>
          <p:cNvPr id="1040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Στυλ υποδείγματος κειμένου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62D8F65-0C23-437F-A78C-CE709D5A263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46" r:id="rId2"/>
    <p:sldLayoutId id="2147484047" r:id="rId3"/>
    <p:sldLayoutId id="2147484048" r:id="rId4"/>
    <p:sldLayoutId id="2147484055" r:id="rId5"/>
    <p:sldLayoutId id="2147484056" r:id="rId6"/>
    <p:sldLayoutId id="2147484049" r:id="rId7"/>
    <p:sldLayoutId id="2147484050" r:id="rId8"/>
    <p:sldLayoutId id="2147484051" r:id="rId9"/>
    <p:sldLayoutId id="2147484052" r:id="rId10"/>
    <p:sldLayoutId id="2147484053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tplaw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457200" y="1052736"/>
            <a:ext cx="8458200" cy="1728192"/>
          </a:xfrm>
        </p:spPr>
        <p:txBody>
          <a:bodyPr/>
          <a:lstStyle/>
          <a:p>
            <a:pPr algn="ctr" eaLnBrk="1" hangingPunct="1"/>
            <a:r>
              <a:rPr lang="el-GR" altLang="el-GR" sz="2800" b="1" dirty="0" smtClean="0">
                <a:latin typeface="+mn-lt"/>
              </a:rPr>
              <a:t>ΝΟΜΟΣ 3900/2010</a:t>
            </a:r>
            <a:br>
              <a:rPr lang="el-GR" altLang="el-GR" sz="2800" b="1" dirty="0" smtClean="0">
                <a:latin typeface="+mn-lt"/>
              </a:rPr>
            </a:br>
            <a:r>
              <a:rPr lang="el-GR" altLang="el-GR" sz="2800" b="1" dirty="0" smtClean="0">
                <a:latin typeface="+mn-lt"/>
              </a:rPr>
              <a:t>ΠΙΛΟΤΙΚΗ ΔΙΚΗ</a:t>
            </a:r>
            <a:br>
              <a:rPr lang="el-GR" altLang="el-GR" sz="2800" b="1" dirty="0" smtClean="0">
                <a:latin typeface="+mn-lt"/>
              </a:rPr>
            </a:br>
            <a:endParaRPr lang="el-GR" altLang="el-GR" sz="2800" b="1" dirty="0" smtClean="0">
              <a:latin typeface="+mn-lt"/>
            </a:endParaRPr>
          </a:p>
        </p:txBody>
      </p:sp>
      <p:sp>
        <p:nvSpPr>
          <p:cNvPr id="5123" name="Rectangle 14"/>
          <p:cNvSpPr>
            <a:spLocks noGrp="1" noChangeArrowheads="1"/>
          </p:cNvSpPr>
          <p:nvPr>
            <p:ph type="subTitle" idx="1"/>
          </p:nvPr>
        </p:nvSpPr>
        <p:spPr>
          <a:xfrm>
            <a:off x="179512" y="4267200"/>
            <a:ext cx="3528392" cy="1682080"/>
          </a:xfrm>
        </p:spPr>
        <p:txBody>
          <a:bodyPr/>
          <a:lstStyle/>
          <a:p>
            <a:pPr marL="63500" eaLnBrk="1" hangingPunct="1"/>
            <a:endParaRPr lang="el-GR" altLang="el-GR" sz="2000" b="1" dirty="0" smtClean="0">
              <a:latin typeface="Times New Roman" pitchFamily="18" charset="0"/>
            </a:endParaRPr>
          </a:p>
          <a:p>
            <a:pPr marL="63500" eaLnBrk="1" hangingPunct="1"/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Ιωάννης Σταυρόπουλος</a:t>
            </a:r>
          </a:p>
          <a:p>
            <a:pPr marL="63500" eaLnBrk="1" hangingPunct="1"/>
            <a:endParaRPr lang="el-GR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endParaRPr lang="el-GR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Λ. Κηφισίας 58, 151 25 Μαρούσι, Αθήνα</a:t>
            </a:r>
          </a:p>
          <a:p>
            <a:pPr marL="63500" eaLnBrk="1" hangingPunct="1"/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Τηλ.: 210-3634262, </a:t>
            </a:r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Fax</a:t>
            </a:r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: 210-3633204</a:t>
            </a:r>
            <a:endParaRPr lang="en-US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algn="ctr" eaLnBrk="1" hangingPunct="1"/>
            <a:endParaRPr lang="en-US" altLang="el-GR" sz="1400" b="1" dirty="0" smtClean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marL="63500" eaLnBrk="1" hangingPunct="1"/>
            <a:endParaRPr lang="el-GR" altLang="el-GR" sz="1400" b="1" dirty="0" smtClean="0">
              <a:latin typeface="Times New Roman" pitchFamily="18" charset="0"/>
            </a:endParaRPr>
          </a:p>
          <a:p>
            <a:pPr marL="63500" eaLnBrk="1" hangingPunct="1"/>
            <a:endParaRPr lang="el-GR" altLang="el-GR" sz="1800" b="1" dirty="0" smtClean="0">
              <a:latin typeface="Times New Roman" pitchFamily="18" charset="0"/>
            </a:endParaRPr>
          </a:p>
        </p:txBody>
      </p:sp>
      <p:sp>
        <p:nvSpPr>
          <p:cNvPr id="5" name="Rectangle 14"/>
          <p:cNvSpPr txBox="1">
            <a:spLocks noChangeArrowheads="1"/>
          </p:cNvSpPr>
          <p:nvPr/>
        </p:nvSpPr>
        <p:spPr bwMode="auto">
          <a:xfrm flipH="1">
            <a:off x="4788024" y="4221088"/>
            <a:ext cx="352839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4008" indent="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itchFamily="18" charset="0"/>
              <a:buNone/>
              <a:defRPr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None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 sz="2000" kern="1200">
                <a:solidFill>
                  <a:srgbClr val="A04DA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" eaLnBrk="1" hangingPunct="1"/>
            <a:endParaRPr lang="el-GR" altLang="el-GR" sz="2000" b="1" dirty="0" smtClean="0">
              <a:latin typeface="Times New Roman" pitchFamily="18" charset="0"/>
            </a:endParaRPr>
          </a:p>
          <a:p>
            <a:pPr marL="63500" eaLnBrk="1" hangingPunct="1"/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Ioannis Stavropoulos</a:t>
            </a:r>
            <a:endParaRPr lang="el-GR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endParaRPr lang="el-GR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endParaRPr lang="el-GR" altLang="el-GR" sz="1400" b="1" dirty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58, Kifisias Ave.</a:t>
            </a:r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, 151 25 </a:t>
            </a:r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Marousi</a:t>
            </a:r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Athens</a:t>
            </a:r>
            <a:endParaRPr lang="el-GR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Tel</a:t>
            </a:r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.: 210-3634262, </a:t>
            </a:r>
            <a:r>
              <a:rPr lang="en-US" altLang="el-GR" sz="1400" b="1" dirty="0" smtClean="0">
                <a:latin typeface="Times New Roman" pitchFamily="18" charset="0"/>
                <a:cs typeface="Times New Roman" pitchFamily="18" charset="0"/>
              </a:rPr>
              <a:t>Fax</a:t>
            </a:r>
            <a:r>
              <a:rPr lang="el-GR" altLang="el-GR" sz="1400" b="1" dirty="0" smtClean="0">
                <a:latin typeface="Times New Roman" pitchFamily="18" charset="0"/>
                <a:cs typeface="Times New Roman" pitchFamily="18" charset="0"/>
              </a:rPr>
              <a:t>: 210-3633204</a:t>
            </a:r>
            <a:endParaRPr lang="en-US" altLang="el-G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3500" eaLnBrk="1" hangingPunct="1"/>
            <a:endParaRPr lang="el-GR" altLang="el-GR" sz="1400" b="1" dirty="0" smtClean="0">
              <a:latin typeface="Times New Roman" pitchFamily="18" charset="0"/>
            </a:endParaRPr>
          </a:p>
          <a:p>
            <a:pPr marL="63500" eaLnBrk="1" hangingPunct="1"/>
            <a:endParaRPr lang="el-GR" altLang="el-GR" sz="1800" b="1" dirty="0" smtClean="0">
              <a:latin typeface="Times New Roman" pitchFamily="18" charset="0"/>
            </a:endParaRP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395536" y="5949280"/>
            <a:ext cx="798450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4008" indent="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itchFamily="18" charset="0"/>
              <a:buNone/>
              <a:defRPr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None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None/>
              <a:defRPr sz="2000" kern="1200">
                <a:solidFill>
                  <a:srgbClr val="A04DA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" algn="ctr" eaLnBrk="1" hangingPunct="1"/>
            <a:r>
              <a:rPr lang="en-US" altLang="el-GR" sz="1400" b="1" dirty="0">
                <a:latin typeface="Times New Roman" pitchFamily="18" charset="0"/>
                <a:cs typeface="Times New Roman" pitchFamily="18" charset="0"/>
                <a:hlinkClick r:id="rId2"/>
              </a:rPr>
              <a:t>www.stplaw.com</a:t>
            </a:r>
            <a:r>
              <a:rPr lang="en-US" altLang="el-GR" sz="1400" b="1" dirty="0">
                <a:latin typeface="Times New Roman" pitchFamily="18" charset="0"/>
                <a:cs typeface="Times New Roman" pitchFamily="18" charset="0"/>
              </a:rPr>
              <a:t>, e-mail: info@stplaw.com</a:t>
            </a:r>
            <a:endParaRPr lang="el-GR" altLang="el-GR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98" y="4902502"/>
            <a:ext cx="1872207" cy="458287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995" y="4845683"/>
            <a:ext cx="1872208" cy="479001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9D2C6-2AF6-4AAF-9EB3-AE3B3299E850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  <p:graphicFrame>
        <p:nvGraphicFramePr>
          <p:cNvPr id="5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432337"/>
              </p:ext>
            </p:extLst>
          </p:nvPr>
        </p:nvGraphicFramePr>
        <p:xfrm>
          <a:off x="1187624" y="764704"/>
          <a:ext cx="72008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501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9D2C6-2AF6-4AAF-9EB3-AE3B3299E850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451630"/>
              </p:ext>
            </p:extLst>
          </p:nvPr>
        </p:nvGraphicFramePr>
        <p:xfrm>
          <a:off x="827584" y="1340768"/>
          <a:ext cx="7632848" cy="4227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223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9D2C6-2AF6-4AAF-9EB3-AE3B3299E850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9648441"/>
              </p:ext>
            </p:extLst>
          </p:nvPr>
        </p:nvGraphicFramePr>
        <p:xfrm>
          <a:off x="611560" y="1412776"/>
          <a:ext cx="820891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545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9D2C6-2AF6-4AAF-9EB3-AE3B3299E850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457200" y="1052736"/>
            <a:ext cx="8229600" cy="5184576"/>
          </a:xfrm>
          <a:prstGeom prst="rect">
            <a:avLst/>
          </a:prstGeom>
        </p:spPr>
        <p:txBody>
          <a:bodyPr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itchFamily="18" charset="0"/>
              <a:buChar char="▫"/>
              <a:defRPr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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itchFamily="18" charset="0"/>
              <a:buChar char="▫"/>
              <a:defRPr sz="2000" kern="1200">
                <a:solidFill>
                  <a:srgbClr val="A04DA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sz="2200" dirty="0" smtClean="0"/>
          </a:p>
          <a:p>
            <a:pPr marL="109537" indent="0">
              <a:buNone/>
            </a:pPr>
            <a:endParaRPr lang="el-GR" sz="22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51520" y="1052736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latin typeface="+mn-lt"/>
              </a:rPr>
              <a:t>Πρότυπη – Πιλοτική Δίκη</a:t>
            </a:r>
          </a:p>
          <a:p>
            <a:endParaRPr lang="el-GR" dirty="0">
              <a:latin typeface="+mn-lt"/>
            </a:endParaRPr>
          </a:p>
          <a:p>
            <a:r>
              <a:rPr lang="el-GR" dirty="0" smtClean="0">
                <a:latin typeface="+mn-lt"/>
              </a:rPr>
              <a:t>1</a:t>
            </a:r>
            <a:r>
              <a:rPr lang="el-GR" dirty="0">
                <a:latin typeface="+mn-lt"/>
              </a:rPr>
              <a:t>. </a:t>
            </a:r>
            <a:r>
              <a:rPr lang="el-GR" dirty="0" smtClean="0">
                <a:latin typeface="+mn-lt"/>
              </a:rPr>
              <a:t>Οποιοδήποτε </a:t>
            </a:r>
            <a:r>
              <a:rPr lang="el-GR" b="1" dirty="0" smtClean="0">
                <a:latin typeface="+mn-lt"/>
              </a:rPr>
              <a:t>ένδικο </a:t>
            </a:r>
            <a:r>
              <a:rPr lang="el-GR" b="1" dirty="0">
                <a:latin typeface="+mn-lt"/>
              </a:rPr>
              <a:t>βοήθημα ή μέσο</a:t>
            </a:r>
            <a:r>
              <a:rPr lang="el-GR" dirty="0">
                <a:latin typeface="+mn-lt"/>
              </a:rPr>
              <a:t> ενώπιον οποιουδήποτε τακτικού διοικητικού δικαστηρίου </a:t>
            </a:r>
            <a:r>
              <a:rPr lang="el-GR" b="1" dirty="0">
                <a:latin typeface="+mn-lt"/>
              </a:rPr>
              <a:t>μπορεί να εισαχθεί</a:t>
            </a:r>
            <a:r>
              <a:rPr lang="el-GR" dirty="0">
                <a:latin typeface="+mn-lt"/>
              </a:rPr>
              <a:t> στο </a:t>
            </a:r>
            <a:r>
              <a:rPr lang="el-GR" dirty="0" smtClean="0">
                <a:latin typeface="+mn-lt"/>
              </a:rPr>
              <a:t>ΣτΕ με </a:t>
            </a:r>
            <a:r>
              <a:rPr lang="el-GR" dirty="0">
                <a:latin typeface="+mn-lt"/>
              </a:rPr>
              <a:t>πράξη τριμελούς </a:t>
            </a:r>
            <a:r>
              <a:rPr lang="el-GR" dirty="0" smtClean="0">
                <a:latin typeface="+mn-lt"/>
              </a:rPr>
              <a:t>επιτροπής </a:t>
            </a:r>
            <a:r>
              <a:rPr lang="el-GR" dirty="0">
                <a:latin typeface="+mn-lt"/>
              </a:rPr>
              <a:t>όταν με αυτό </a:t>
            </a:r>
            <a:r>
              <a:rPr lang="el-GR" b="1" dirty="0">
                <a:latin typeface="+mn-lt"/>
              </a:rPr>
              <a:t>τίθεται ζήτημα γενικότερου ενδιαφέροντος που έχει συνέπειες για ευρύτερο κύκλο προσώπων</a:t>
            </a:r>
            <a:r>
              <a:rPr lang="el-GR" dirty="0">
                <a:latin typeface="+mn-lt"/>
              </a:rPr>
              <a:t>.</a:t>
            </a:r>
          </a:p>
          <a:p>
            <a:endParaRPr lang="el-GR" dirty="0">
              <a:latin typeface="+mn-lt"/>
            </a:endParaRPr>
          </a:p>
          <a:p>
            <a:r>
              <a:rPr lang="el-GR" dirty="0" smtClean="0">
                <a:latin typeface="+mn-lt"/>
              </a:rPr>
              <a:t>2</a:t>
            </a:r>
            <a:r>
              <a:rPr lang="el-GR" dirty="0">
                <a:latin typeface="+mn-lt"/>
              </a:rPr>
              <a:t>. Όταν </a:t>
            </a:r>
            <a:r>
              <a:rPr lang="el-GR" dirty="0" smtClean="0">
                <a:latin typeface="+mn-lt"/>
              </a:rPr>
              <a:t>σε διοικητικό </a:t>
            </a:r>
            <a:r>
              <a:rPr lang="el-GR" dirty="0">
                <a:latin typeface="+mn-lt"/>
              </a:rPr>
              <a:t>δικαστήριο </a:t>
            </a:r>
            <a:r>
              <a:rPr lang="el-GR" dirty="0" smtClean="0">
                <a:latin typeface="+mn-lt"/>
              </a:rPr>
              <a:t>ανακύπτει </a:t>
            </a:r>
            <a:r>
              <a:rPr lang="el-GR" dirty="0">
                <a:latin typeface="+mn-lt"/>
              </a:rPr>
              <a:t>τέτοιο ζήτημα, μπορεί με απόφαση του, που δεν υπόκειται σε ένδικα μέσα, να υποβάλει σχετικό </a:t>
            </a:r>
            <a:r>
              <a:rPr lang="el-GR" b="1" dirty="0">
                <a:latin typeface="+mn-lt"/>
              </a:rPr>
              <a:t>προδικαστικό ερώτημα</a:t>
            </a:r>
            <a:r>
              <a:rPr lang="el-GR" dirty="0">
                <a:latin typeface="+mn-lt"/>
              </a:rPr>
              <a:t> στο </a:t>
            </a:r>
            <a:r>
              <a:rPr lang="el-GR" dirty="0" smtClean="0">
                <a:latin typeface="+mn-lt"/>
              </a:rPr>
              <a:t>ΣτΕ. </a:t>
            </a:r>
            <a:endParaRPr lang="el-GR" dirty="0">
              <a:latin typeface="+mn-lt"/>
            </a:endParaRPr>
          </a:p>
          <a:p>
            <a:endParaRPr lang="el-GR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+mn-lt"/>
              </a:rPr>
              <a:t>Δημοσίευση σε δύο ημερήσιες εφημερίδες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 smtClean="0">
                <a:latin typeface="+mn-lt"/>
              </a:rPr>
              <a:t>Αναστολή </a:t>
            </a:r>
            <a:r>
              <a:rPr lang="el-GR" dirty="0">
                <a:latin typeface="+mn-lt"/>
              </a:rPr>
              <a:t>εκδίκασης των εκκρεμών υποθέσεων με το ίδιο ζήτημα.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+mn-lt"/>
              </a:rPr>
              <a:t>Η απόφαση του ΣτΕ  δεσμεύει </a:t>
            </a:r>
            <a:r>
              <a:rPr lang="el-GR" dirty="0" smtClean="0">
                <a:latin typeface="+mn-lt"/>
              </a:rPr>
              <a:t>διαδίκους, παρεμβάντες και το δικαστήριο που υπέβαλε το ερώτημα.</a:t>
            </a:r>
            <a:endParaRPr lang="el-GR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+mn-lt"/>
              </a:rPr>
              <a:t>Επιτρέπεται </a:t>
            </a:r>
            <a:r>
              <a:rPr lang="el-GR" b="1" dirty="0">
                <a:latin typeface="+mn-lt"/>
              </a:rPr>
              <a:t>παρέμβαση</a:t>
            </a:r>
            <a:r>
              <a:rPr lang="el-GR" dirty="0">
                <a:latin typeface="+mn-lt"/>
              </a:rPr>
              <a:t> διαδίκου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505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A9D2C6-2AF6-4AAF-9EB3-AE3B3299E850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899592" y="1660685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>
                <a:latin typeface="+mn-lt"/>
              </a:rPr>
              <a:t>ΣτΕ 2465/2018 </a:t>
            </a:r>
            <a:r>
              <a:rPr lang="el-GR" sz="2800" dirty="0" smtClean="0">
                <a:latin typeface="+mn-lt"/>
              </a:rPr>
              <a:t>Εισφορά </a:t>
            </a:r>
            <a:r>
              <a:rPr lang="el-GR" sz="2800" dirty="0">
                <a:latin typeface="+mn-lt"/>
              </a:rPr>
              <a:t>αλληλεγγύης </a:t>
            </a:r>
            <a:r>
              <a:rPr lang="el-GR" sz="2800" dirty="0" smtClean="0">
                <a:latin typeface="+mn-lt"/>
              </a:rPr>
              <a:t>- </a:t>
            </a:r>
            <a:r>
              <a:rPr lang="el-GR" sz="2800" dirty="0">
                <a:latin typeface="+mn-lt"/>
              </a:rPr>
              <a:t>Φ</a:t>
            </a:r>
            <a:r>
              <a:rPr lang="el-GR" sz="2800" dirty="0" smtClean="0">
                <a:latin typeface="+mn-lt"/>
              </a:rPr>
              <a:t>όρος </a:t>
            </a:r>
            <a:r>
              <a:rPr lang="el-GR" sz="2800" dirty="0" smtClean="0">
                <a:latin typeface="+mn-lt"/>
              </a:rPr>
              <a:t>- </a:t>
            </a:r>
            <a:r>
              <a:rPr lang="el-GR" sz="2800" dirty="0">
                <a:latin typeface="+mn-lt"/>
              </a:rPr>
              <a:t>ΣΑΔΦ μεταξύ Ελλάδος και Ηνωμένου </a:t>
            </a:r>
            <a:r>
              <a:rPr lang="el-GR" sz="2800" dirty="0" smtClean="0">
                <a:latin typeface="+mn-lt"/>
              </a:rPr>
              <a:t>Βασιλείου</a:t>
            </a:r>
            <a:endParaRPr lang="en-US" sz="2800" dirty="0" smtClean="0">
              <a:latin typeface="+mn-lt"/>
            </a:endParaRPr>
          </a:p>
          <a:p>
            <a:endParaRPr lang="en-US" sz="2800" dirty="0">
              <a:latin typeface="+mn-lt"/>
            </a:endParaRPr>
          </a:p>
          <a:p>
            <a:endParaRPr lang="en-US" sz="2800" dirty="0" smtClean="0">
              <a:latin typeface="+mn-lt"/>
            </a:endParaRPr>
          </a:p>
          <a:p>
            <a:r>
              <a:rPr lang="el-GR" sz="2800" dirty="0" smtClean="0">
                <a:latin typeface="+mn-lt"/>
              </a:rPr>
              <a:t>ΣτΕ 355/2019 ΦΠΑ ΜΑΡΙΝΟΠΟΥΛΟΥ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1078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2472</TotalTime>
  <Words>215</Words>
  <Application>Microsoft Office PowerPoint</Application>
  <PresentationFormat>On-screen Show (4:3)</PresentationFormat>
  <Paragraphs>51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Αστικό</vt:lpstr>
      <vt:lpstr>ΝΟΜΟΣ 3900/2010 ΠΙΛΟΤΙΚΗ ΔΙΚΗ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ΔΙΑΣΥΝΟΡΙΑΚΗ ΡΟΗ ΚΕΡΔΩΝ ΚΑΙ ΑΠΟΦΥΓΗ ΔΙΠΛΗΣ ΦΟΡΟΛΟΓΙΑΣ</dc:title>
  <dc:creator>user</dc:creator>
  <cp:lastModifiedBy>IS</cp:lastModifiedBy>
  <cp:revision>261</cp:revision>
  <cp:lastPrinted>2017-07-11T13:02:06Z</cp:lastPrinted>
  <dcterms:created xsi:type="dcterms:W3CDTF">2008-10-02T11:49:16Z</dcterms:created>
  <dcterms:modified xsi:type="dcterms:W3CDTF">2019-06-19T08:34:34Z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