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media/image1.jpeg" ContentType="image/jpeg"/>
  <Override PartName="/ppt/media/image13.png" ContentType="image/png"/>
  <Override PartName="/ppt/media/image8.png" ContentType="image/png"/>
  <Override PartName="/ppt/media/image2.png" ContentType="image/png"/>
  <Override PartName="/ppt/media/image3.png" ContentType="image/png"/>
  <Override PartName="/ppt/media/image4.jpeg" ContentType="image/jpeg"/>
  <Override PartName="/ppt/media/image10.png" ContentType="image/png"/>
  <Override PartName="/ppt/media/image5.png" ContentType="image/png"/>
  <Override PartName="/ppt/media/image6.png" ContentType="image/png"/>
  <Override PartName="/ppt/media/image11.png" ContentType="image/png"/>
  <Override PartName="/ppt/media/image7.png" ContentType="image/png"/>
  <Override PartName="/ppt/media/image12.png" ContentType="image/png"/>
  <Override PartName="/ppt/media/image9.png" ContentType="image/png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A868D23-A59F-4AA6-B47D-D7782CD0E8E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D51192F-62E3-4333-AA39-F482A7E3619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7849B51-AC5F-4315-88F9-61284A4D896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21AA0BD-A6D0-4A34-8A9F-DF2326CFA84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4BEF3DC-CA8D-4AB5-9180-4D2DD7917F2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912E430-809A-40F5-A358-DAC464A3077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77DF734-B997-49E2-AEA7-6036EAAB4DD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289786F-FDDD-4E6A-8FA6-AEA4E07159E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94F3966-7E2A-4ACA-B63F-909F7E83551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9D9419B-62C7-4ED5-A90D-D9B25146AC1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F31295A-5284-489F-A987-0CD690C469F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C1D13C3-0504-4606-A7DD-5F00A588C65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93FE410A-E19A-43BE-B9A0-B5A3AD1E9720}" type="slidenum"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hyperlink" Target="mailto:xavier.rebour@france-cyber-maritime.eu" TargetMode="External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"/>
          <p:cNvSpPr/>
          <p:nvPr/>
        </p:nvSpPr>
        <p:spPr>
          <a:xfrm>
            <a:off x="2808000" y="3708000"/>
            <a:ext cx="4680000" cy="540000"/>
          </a:xfrm>
          <a:prstGeom prst="rect">
            <a:avLst/>
          </a:prstGeom>
          <a:solidFill>
            <a:srgbClr val="843b8f"/>
          </a:solidFill>
          <a:ln w="0">
            <a:solidFill>
              <a:srgbClr val="843b8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"/>
          <p:cNvSpPr txBox="1"/>
          <p:nvPr/>
        </p:nvSpPr>
        <p:spPr>
          <a:xfrm>
            <a:off x="2196000" y="3781800"/>
            <a:ext cx="5940000" cy="952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1" lang="fr-FR" sz="3000" spc="-1" strike="noStrike">
                <a:solidFill>
                  <a:srgbClr val="ffffff"/>
                </a:solidFill>
                <a:latin typeface="Calibri"/>
              </a:rPr>
              <a:t>FRANCE CYBER MARITIME</a:t>
            </a:r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"/>
          <p:cNvSpPr/>
          <p:nvPr/>
        </p:nvSpPr>
        <p:spPr>
          <a:xfrm>
            <a:off x="2160000" y="4573800"/>
            <a:ext cx="5760000" cy="430200"/>
          </a:xfrm>
          <a:prstGeom prst="rect">
            <a:avLst/>
          </a:prstGeom>
          <a:solidFill>
            <a:srgbClr val="843b8f"/>
          </a:solidFill>
          <a:ln w="0">
            <a:solidFill>
              <a:srgbClr val="843b8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"/>
          <p:cNvSpPr txBox="1"/>
          <p:nvPr/>
        </p:nvSpPr>
        <p:spPr>
          <a:xfrm>
            <a:off x="900000" y="4644000"/>
            <a:ext cx="8280000" cy="1010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fr-FR" sz="2400" spc="-1" strike="noStrike">
                <a:solidFill>
                  <a:srgbClr val="ffffff"/>
                </a:solidFill>
                <a:latin typeface="Calibri Light"/>
              </a:rPr>
              <a:t>Safeguarding the Maritime Digital Community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5" name="" descr=""/>
          <p:cNvPicPr/>
          <p:nvPr/>
        </p:nvPicPr>
        <p:blipFill>
          <a:blip r:embed="rId2"/>
          <a:stretch/>
        </p:blipFill>
        <p:spPr>
          <a:xfrm>
            <a:off x="3119040" y="-917640"/>
            <a:ext cx="4008960" cy="5669640"/>
          </a:xfrm>
          <a:prstGeom prst="rect">
            <a:avLst/>
          </a:prstGeom>
          <a:ln w="0">
            <a:noFill/>
          </a:ln>
        </p:spPr>
      </p:pic>
      <p:sp>
        <p:nvSpPr>
          <p:cNvPr id="46" name=""/>
          <p:cNvSpPr txBox="1"/>
          <p:nvPr/>
        </p:nvSpPr>
        <p:spPr>
          <a:xfrm>
            <a:off x="2124000" y="5364360"/>
            <a:ext cx="5940000" cy="192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0" lang="fr-FR" sz="800" spc="-1" strike="noStrike">
                <a:solidFill>
                  <a:srgbClr val="ffffff"/>
                </a:solidFill>
                <a:latin typeface="Calibri Light"/>
              </a:rPr>
              <a:t>© France Cyber Maritime 2022  - Utilisation et reproduction interdites sans autorisation de France Cyber Maritime. </a:t>
            </a:r>
            <a:endParaRPr b="0" lang="fr-FR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"/>
          <p:cNvSpPr/>
          <p:nvPr/>
        </p:nvSpPr>
        <p:spPr>
          <a:xfrm>
            <a:off x="2160000" y="4319640"/>
            <a:ext cx="5760000" cy="1044360"/>
          </a:xfrm>
          <a:prstGeom prst="rect">
            <a:avLst/>
          </a:prstGeom>
          <a:solidFill>
            <a:srgbClr val="843b8f"/>
          </a:solidFill>
          <a:ln w="0">
            <a:solidFill>
              <a:srgbClr val="843b8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"/>
          <p:cNvSpPr txBox="1"/>
          <p:nvPr/>
        </p:nvSpPr>
        <p:spPr>
          <a:xfrm>
            <a:off x="900000" y="4355640"/>
            <a:ext cx="8280000" cy="1010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0" lang="fr-FR" sz="2400" spc="-1" strike="noStrike">
                <a:solidFill>
                  <a:srgbClr val="ffffff"/>
                </a:solidFill>
                <a:latin typeface="Calibri Light"/>
              </a:rPr>
              <a:t>Maritime Forum 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r>
              <a:rPr b="0" lang="fr-FR" sz="2400" spc="-1" strike="noStrike">
                <a:solidFill>
                  <a:srgbClr val="ffffff"/>
                </a:solidFill>
                <a:latin typeface="Calibri Light"/>
              </a:rPr>
              <a:t>Athens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r>
              <a:rPr b="0" lang="fr-FR" sz="2400" spc="-1" strike="noStrike">
                <a:solidFill>
                  <a:srgbClr val="ffffff"/>
                </a:solidFill>
                <a:latin typeface="Calibri Light"/>
              </a:rPr>
              <a:t>21st of November 2023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"/>
          <p:cNvSpPr txBox="1"/>
          <p:nvPr/>
        </p:nvSpPr>
        <p:spPr>
          <a:xfrm>
            <a:off x="2124000" y="5364000"/>
            <a:ext cx="5940000" cy="192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0" lang="fr-FR" sz="800" spc="-1" strike="noStrike">
                <a:solidFill>
                  <a:srgbClr val="ffffff"/>
                </a:solidFill>
                <a:latin typeface="Calibri Light"/>
              </a:rPr>
              <a:t>© France Cyber Maritime 2022  - Utilisation et reproduction interdites sans autorisation de France Cyber Maritime. </a:t>
            </a:r>
            <a:endParaRPr b="0" lang="fr-FR" sz="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"/>
          <p:cNvSpPr txBox="1"/>
          <p:nvPr/>
        </p:nvSpPr>
        <p:spPr>
          <a:xfrm>
            <a:off x="4968360" y="1692000"/>
            <a:ext cx="3784320" cy="445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fr-FR" sz="2800" spc="-1" strike="noStrike">
                <a:solidFill>
                  <a:srgbClr val="000000"/>
                </a:solidFill>
                <a:latin typeface="Calibri"/>
              </a:rPr>
              <a:t>CONTACTS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"/>
          <p:cNvSpPr txBox="1"/>
          <p:nvPr/>
        </p:nvSpPr>
        <p:spPr>
          <a:xfrm>
            <a:off x="4968000" y="2174400"/>
            <a:ext cx="5040000" cy="2209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fr-FR" sz="2000" spc="-1" strike="noStrike">
                <a:solidFill>
                  <a:srgbClr val="1d3d91"/>
                </a:solidFill>
                <a:latin typeface="Calibri Light"/>
              </a:rPr>
              <a:t>Xavier Rebour</a:t>
            </a:r>
            <a:br>
              <a:rPr sz="1800"/>
            </a:br>
            <a:r>
              <a:rPr b="0" lang="fr-FR" sz="1800" spc="-1" strike="noStrike">
                <a:solidFill>
                  <a:srgbClr val="000000"/>
                </a:solidFill>
                <a:latin typeface="Calibri Light"/>
              </a:rPr>
              <a:t>Managing director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i="1" lang="fr-FR" sz="1800" spc="-1" strike="noStrike">
                <a:solidFill>
                  <a:srgbClr val="000000"/>
                </a:solidFill>
                <a:latin typeface="Calibri Light"/>
                <a:hlinkClick r:id="rId2"/>
              </a:rPr>
              <a:t>xavier.rebour@france-cyber-maritime.eu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i="1" lang="fr-FR" sz="1800" spc="-1" strike="noStrike">
                <a:solidFill>
                  <a:srgbClr val="000000"/>
                </a:solidFill>
                <a:latin typeface="Calibri Light"/>
              </a:rPr>
              <a:t>www.france-cyber-maritime.eu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1" lang="fr-FR" sz="1800" spc="-1" strike="noStrike">
                <a:solidFill>
                  <a:srgbClr val="1d3d91"/>
                </a:solidFill>
                <a:latin typeface="Calibri Light"/>
              </a:rPr>
              <a:t>M-CERT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i="1" lang="fr-FR" sz="1800" spc="-1" strike="noStrike">
                <a:solidFill>
                  <a:srgbClr val="000000"/>
                </a:solidFill>
                <a:latin typeface="Calibri Light"/>
              </a:rPr>
              <a:t>contact@m-cert.fr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7" name="" descr=""/>
          <p:cNvPicPr/>
          <p:nvPr/>
        </p:nvPicPr>
        <p:blipFill>
          <a:blip r:embed="rId3"/>
          <a:srcRect l="16341" t="23801" r="16327" b="25399"/>
          <a:stretch/>
        </p:blipFill>
        <p:spPr>
          <a:xfrm>
            <a:off x="1188000" y="852120"/>
            <a:ext cx="3420000" cy="3647880"/>
          </a:xfrm>
          <a:prstGeom prst="rect">
            <a:avLst/>
          </a:prstGeom>
          <a:ln w="0">
            <a:noFill/>
          </a:ln>
        </p:spPr>
      </p:pic>
      <p:sp>
        <p:nvSpPr>
          <p:cNvPr id="88" name=""/>
          <p:cNvSpPr txBox="1"/>
          <p:nvPr/>
        </p:nvSpPr>
        <p:spPr>
          <a:xfrm>
            <a:off x="2124000" y="5436720"/>
            <a:ext cx="5940000" cy="192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0" lang="fr-FR" sz="800" spc="-1" strike="noStrike">
                <a:solidFill>
                  <a:srgbClr val="ffffff"/>
                </a:solidFill>
                <a:latin typeface="Calibri Light"/>
              </a:rPr>
              <a:t>© France Cyber Maritime 2022  - Utilisation et reproduction interdites sans autorisation de France Cyber Maritime. </a:t>
            </a:r>
            <a:endParaRPr b="0" lang="fr-FR" sz="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"/>
          <p:cNvSpPr txBox="1"/>
          <p:nvPr/>
        </p:nvSpPr>
        <p:spPr>
          <a:xfrm>
            <a:off x="1612440" y="468000"/>
            <a:ext cx="6840000" cy="445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1" lang="fr-FR" sz="2800" spc="-1" strike="noStrike">
                <a:solidFill>
                  <a:srgbClr val="000000"/>
                </a:solidFill>
                <a:latin typeface="Calibri"/>
              </a:rPr>
              <a:t>FRANCE CYBER MARITIME’S MISSION :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"/>
          <p:cNvSpPr txBox="1"/>
          <p:nvPr/>
        </p:nvSpPr>
        <p:spPr>
          <a:xfrm>
            <a:off x="2124000" y="5436720"/>
            <a:ext cx="5940000" cy="192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0" lang="fr-FR" sz="800" spc="-1" strike="noStrike">
                <a:solidFill>
                  <a:srgbClr val="ffffff"/>
                </a:solidFill>
                <a:latin typeface="Calibri Light"/>
              </a:rPr>
              <a:t>© France Cyber Maritime 2022  - Utilisation et reproduction interdites sans autorisation de France Cyber Maritime. </a:t>
            </a:r>
            <a:endParaRPr b="0" lang="fr-FR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"/>
          <p:cNvSpPr txBox="1"/>
          <p:nvPr/>
        </p:nvSpPr>
        <p:spPr>
          <a:xfrm>
            <a:off x="540000" y="972000"/>
            <a:ext cx="9000000" cy="115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1" lang="fr-FR" sz="2800" spc="-1" strike="noStrike">
                <a:solidFill>
                  <a:srgbClr val="000000"/>
                </a:solidFill>
                <a:latin typeface="Calibri"/>
              </a:rPr>
              <a:t>« Contribute to the strengthening of cybersecurity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r>
              <a:rPr b="1" lang="fr-FR" sz="2800" spc="-1" strike="noStrike">
                <a:solidFill>
                  <a:srgbClr val="000000"/>
                </a:solidFill>
                <a:latin typeface="Calibri"/>
              </a:rPr>
              <a:t>of the French maritime and port sector»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"/>
          <p:cNvSpPr txBox="1"/>
          <p:nvPr/>
        </p:nvSpPr>
        <p:spPr>
          <a:xfrm>
            <a:off x="2304000" y="1836000"/>
            <a:ext cx="1221480" cy="395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fr-FR" sz="2400" spc="-1" strike="noStrike">
                <a:solidFill>
                  <a:srgbClr val="000000"/>
                </a:solidFill>
                <a:latin typeface="Calibri"/>
              </a:rPr>
              <a:t>Action 1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"/>
          <p:cNvSpPr txBox="1"/>
          <p:nvPr/>
        </p:nvSpPr>
        <p:spPr>
          <a:xfrm>
            <a:off x="6480360" y="1800360"/>
            <a:ext cx="1221480" cy="395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fr-FR" sz="2400" spc="-1" strike="noStrike">
                <a:solidFill>
                  <a:srgbClr val="000000"/>
                </a:solidFill>
                <a:latin typeface="Calibri"/>
              </a:rPr>
              <a:t>Action 2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"/>
          <p:cNvSpPr/>
          <p:nvPr/>
        </p:nvSpPr>
        <p:spPr>
          <a:xfrm>
            <a:off x="5688000" y="2124000"/>
            <a:ext cx="2880000" cy="1260000"/>
          </a:xfrm>
          <a:prstGeom prst="rect">
            <a:avLst/>
          </a:prstGeom>
          <a:solidFill>
            <a:srgbClr val="ffffff"/>
          </a:solidFill>
          <a:ln w="0">
            <a:solidFill>
              <a:srgbClr val="3465a4"/>
            </a:solidFill>
            <a:prstDash val="dash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"/>
          <p:cNvSpPr txBox="1"/>
          <p:nvPr/>
        </p:nvSpPr>
        <p:spPr>
          <a:xfrm>
            <a:off x="5760000" y="2351520"/>
            <a:ext cx="2700000" cy="780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1" lang="fr-FR" sz="1800" spc="-1" strike="noStrike">
                <a:solidFill>
                  <a:srgbClr val="000000"/>
                </a:solidFill>
                <a:latin typeface="Calibri Light"/>
                <a:ea typeface="Rotis Sans Serif Pro ExtraBold"/>
              </a:rPr>
              <a:t>Develop a network of expertise in </a:t>
            </a:r>
            <a:br>
              <a:rPr sz="1800"/>
            </a:br>
            <a:r>
              <a:rPr b="1" lang="fr-FR" sz="1800" spc="-1" strike="noStrike">
                <a:solidFill>
                  <a:srgbClr val="000000"/>
                </a:solidFill>
                <a:latin typeface="Calibri Light"/>
                <a:ea typeface="Rotis Sans Serif Pro ExtraBold"/>
              </a:rPr>
              <a:t>maritime cybersecurity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"/>
          <p:cNvSpPr/>
          <p:nvPr/>
        </p:nvSpPr>
        <p:spPr>
          <a:xfrm>
            <a:off x="1512000" y="2160000"/>
            <a:ext cx="2880000" cy="1260000"/>
          </a:xfrm>
          <a:prstGeom prst="rect">
            <a:avLst/>
          </a:prstGeom>
          <a:solidFill>
            <a:srgbClr val="ffffff"/>
          </a:solidFill>
          <a:ln w="0">
            <a:solidFill>
              <a:srgbClr val="3465a4"/>
            </a:solidFill>
            <a:prstDash val="dash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"/>
          <p:cNvSpPr/>
          <p:nvPr/>
        </p:nvSpPr>
        <p:spPr>
          <a:xfrm>
            <a:off x="2664000" y="3420000"/>
            <a:ext cx="540000" cy="360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465a4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"/>
          <p:cNvSpPr/>
          <p:nvPr/>
        </p:nvSpPr>
        <p:spPr>
          <a:xfrm>
            <a:off x="6840000" y="3384000"/>
            <a:ext cx="540000" cy="360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465a4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"/>
          <p:cNvSpPr txBox="1"/>
          <p:nvPr/>
        </p:nvSpPr>
        <p:spPr>
          <a:xfrm>
            <a:off x="1292400" y="3965400"/>
            <a:ext cx="3279600" cy="1240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1" lang="fr-FR" sz="1800" spc="-1" strike="noStrike">
                <a:solidFill>
                  <a:srgbClr val="000000"/>
                </a:solidFill>
                <a:latin typeface="Calibri Light"/>
              </a:rPr>
              <a:t>Operate the M-CERT </a:t>
            </a:r>
            <a:r>
              <a:rPr b="0" i="1" lang="fr-FR" sz="1800" spc="-1" strike="noStrike">
                <a:solidFill>
                  <a:srgbClr val="000000"/>
                </a:solidFill>
                <a:latin typeface="Calibri Light"/>
                <a:ea typeface="Calibri Light"/>
              </a:rPr>
              <a:t>(Maritime Computer Emergency Response Team)</a:t>
            </a:r>
            <a:r>
              <a:rPr b="1" lang="fr-FR" sz="1800" spc="-1" strike="noStrike">
                <a:solidFill>
                  <a:srgbClr val="000000"/>
                </a:solidFill>
                <a:latin typeface="Calibri Light"/>
                <a:ea typeface="Rotis Sans Serif Pro"/>
              </a:rPr>
              <a:t> which provides information and assistance to all maritime and port operators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"/>
          <p:cNvSpPr txBox="1"/>
          <p:nvPr/>
        </p:nvSpPr>
        <p:spPr>
          <a:xfrm>
            <a:off x="5472000" y="3926520"/>
            <a:ext cx="3171600" cy="107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0" lang="fr-FR" sz="1800" spc="-1" strike="noStrike">
                <a:solidFill>
                  <a:srgbClr val="000000"/>
                </a:solidFill>
                <a:latin typeface="Calibri Light"/>
                <a:ea typeface="Rotis Sans Serif Pro"/>
              </a:rPr>
              <a:t>Foster the creation of </a:t>
            </a:r>
            <a:r>
              <a:rPr b="1" lang="fr-FR" sz="1800" spc="-1" strike="noStrike">
                <a:solidFill>
                  <a:srgbClr val="000000"/>
                </a:solidFill>
                <a:latin typeface="Calibri Light"/>
                <a:ea typeface="Rotis Sans Serif Pro"/>
              </a:rPr>
              <a:t>high value-added services </a:t>
            </a:r>
            <a:r>
              <a:rPr b="0" lang="fr-FR" sz="1800" spc="-1" strike="noStrike">
                <a:solidFill>
                  <a:srgbClr val="000000"/>
                </a:solidFill>
                <a:latin typeface="Calibri Light"/>
                <a:ea typeface="Rotis Sans Serif Pro"/>
              </a:rPr>
              <a:t>adapted to the needs of the industry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"/>
          <p:cNvSpPr txBox="1"/>
          <p:nvPr/>
        </p:nvSpPr>
        <p:spPr>
          <a:xfrm>
            <a:off x="1580400" y="2387520"/>
            <a:ext cx="2739600" cy="780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1" lang="fr-FR" sz="1800" spc="-1" strike="noStrike">
                <a:solidFill>
                  <a:srgbClr val="000000"/>
                </a:solidFill>
                <a:latin typeface="Calibri Light"/>
              </a:rPr>
              <a:t>Increase the resilience of maritime and port operations to cyber threats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"/>
          <p:cNvSpPr txBox="1"/>
          <p:nvPr/>
        </p:nvSpPr>
        <p:spPr>
          <a:xfrm>
            <a:off x="2124000" y="5436720"/>
            <a:ext cx="5940000" cy="192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0" lang="fr-FR" sz="800" spc="-1" strike="noStrike">
                <a:solidFill>
                  <a:srgbClr val="ffffff"/>
                </a:solidFill>
                <a:latin typeface="Calibri Light"/>
              </a:rPr>
              <a:t>© France Cyber Maritime 2022  - Utilisation et reproduction interdites sans autorisation de France Cyber Maritime. </a:t>
            </a:r>
            <a:endParaRPr b="0" lang="fr-FR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"/>
          <p:cNvSpPr txBox="1"/>
          <p:nvPr/>
        </p:nvSpPr>
        <p:spPr>
          <a:xfrm>
            <a:off x="792000" y="-57600"/>
            <a:ext cx="8460000" cy="497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0" lang="fr-CI" sz="3200" spc="-1" strike="noStrike">
                <a:solidFill>
                  <a:srgbClr val="ffffff"/>
                </a:solidFill>
                <a:latin typeface="Calibri"/>
              </a:rPr>
              <a:t>OUR COMMUNITY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5" name="" descr=""/>
          <p:cNvPicPr/>
          <p:nvPr/>
        </p:nvPicPr>
        <p:blipFill>
          <a:blip r:embed="rId2"/>
          <a:stretch/>
        </p:blipFill>
        <p:spPr>
          <a:xfrm>
            <a:off x="1796400" y="360000"/>
            <a:ext cx="6548400" cy="496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"/>
          <p:cNvSpPr txBox="1"/>
          <p:nvPr/>
        </p:nvSpPr>
        <p:spPr>
          <a:xfrm>
            <a:off x="900360" y="819000"/>
            <a:ext cx="4139640" cy="151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FR" sz="2800" spc="-1" strike="noStrike" cap="all">
                <a:solidFill>
                  <a:srgbClr val="000000"/>
                </a:solidFill>
                <a:latin typeface="Calibri"/>
                <a:ea typeface="MrEavesSanOTHeavy"/>
              </a:rPr>
              <a:t>M-CERT: analysing,  sharing </a:t>
            </a:r>
            <a:r>
              <a:rPr b="1" lang="fr-FR" sz="2800" spc="-1" strike="noStrike" cap="all">
                <a:solidFill>
                  <a:srgbClr val="000000"/>
                </a:solidFill>
                <a:latin typeface="Calibri"/>
                <a:ea typeface="MrEavesSanOTHeavy"/>
              </a:rPr>
              <a:t>and PROVIDING Assistance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"/>
          <p:cNvSpPr txBox="1"/>
          <p:nvPr/>
        </p:nvSpPr>
        <p:spPr>
          <a:xfrm>
            <a:off x="900000" y="2281320"/>
            <a:ext cx="4140000" cy="261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The </a:t>
            </a:r>
            <a:r>
              <a:rPr b="1" lang="fr-FR" sz="2400" spc="-1" strike="noStrike">
                <a:solidFill>
                  <a:srgbClr val="000000"/>
                </a:solidFill>
                <a:latin typeface="Calibri"/>
                <a:ea typeface="Rotis Sans Serif Pro ExtraBold"/>
              </a:rPr>
              <a:t>M-CERT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(</a:t>
            </a:r>
            <a:r>
              <a:rPr b="0" i="1" lang="fr-FR" sz="2400" spc="-1" strike="noStrike">
                <a:solidFill>
                  <a:srgbClr val="000000"/>
                </a:solidFill>
                <a:latin typeface="Calibri"/>
                <a:ea typeface="Calibri Light"/>
              </a:rPr>
              <a:t>Maritime Computer Emergency Response Team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) is a </a:t>
            </a:r>
            <a:r>
              <a:rPr b="1" lang="fr-FR" sz="2400" spc="-1" strike="noStrike">
                <a:solidFill>
                  <a:srgbClr val="000000"/>
                </a:solidFill>
                <a:latin typeface="Calibri"/>
                <a:ea typeface="Rotis Sans Serif Pro ExtraBold"/>
              </a:rPr>
              <a:t>national centre in charge of monitoring and analysing cyber threats as well as sharing information and providing assistance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Rotis Sans Serif Pro ExtraBold"/>
              </a:rPr>
              <a:t>to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Rotis Sans Serif Pro"/>
              </a:rPr>
              <a:t> the maritime and port sector.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"/>
          <p:cNvSpPr txBox="1"/>
          <p:nvPr/>
        </p:nvSpPr>
        <p:spPr>
          <a:xfrm>
            <a:off x="2124000" y="5437080"/>
            <a:ext cx="5940000" cy="192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0" lang="fr-FR" sz="800" spc="-1" strike="noStrike">
                <a:solidFill>
                  <a:srgbClr val="ffffff"/>
                </a:solidFill>
                <a:latin typeface="Calibri Light"/>
              </a:rPr>
              <a:t>© France Cyber Maritime 2022  - All rights reserved - Any reproduction forbidden without written authorization.</a:t>
            </a:r>
            <a:endParaRPr b="0" lang="fr-FR" sz="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9" name="" descr=""/>
          <p:cNvPicPr/>
          <p:nvPr/>
        </p:nvPicPr>
        <p:blipFill>
          <a:blip r:embed="rId2"/>
          <a:stretch/>
        </p:blipFill>
        <p:spPr>
          <a:xfrm>
            <a:off x="5127480" y="561240"/>
            <a:ext cx="4550760" cy="4550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"/>
          <p:cNvSpPr txBox="1"/>
          <p:nvPr/>
        </p:nvSpPr>
        <p:spPr>
          <a:xfrm>
            <a:off x="2124000" y="5436720"/>
            <a:ext cx="5940000" cy="192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0" lang="fr-FR" sz="800" spc="-1" strike="noStrike">
                <a:solidFill>
                  <a:srgbClr val="ffffff"/>
                </a:solidFill>
                <a:latin typeface="Calibri Light"/>
              </a:rPr>
              <a:t>© France Cyber Maritime 2022  - Utilisation et reproduction interdites sans autorisation de France Cyber Maritime. </a:t>
            </a:r>
            <a:endParaRPr b="0" lang="fr-FR" sz="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1" name="" descr=""/>
          <p:cNvPicPr/>
          <p:nvPr/>
        </p:nvPicPr>
        <p:blipFill>
          <a:blip r:embed="rId2"/>
          <a:stretch/>
        </p:blipFill>
        <p:spPr>
          <a:xfrm>
            <a:off x="419760" y="504000"/>
            <a:ext cx="9246240" cy="4653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"/>
          <p:cNvSpPr txBox="1"/>
          <p:nvPr/>
        </p:nvSpPr>
        <p:spPr>
          <a:xfrm>
            <a:off x="2124000" y="5436720"/>
            <a:ext cx="5940000" cy="192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0" lang="fr-FR" sz="800" spc="-1" strike="noStrike">
                <a:solidFill>
                  <a:srgbClr val="ffffff"/>
                </a:solidFill>
                <a:latin typeface="Calibri Light"/>
              </a:rPr>
              <a:t>© France Cyber Maritime 2022  - Utilisation et reproduction interdites sans autorisation de France Cyber Maritime. </a:t>
            </a:r>
            <a:endParaRPr b="0" lang="fr-FR" sz="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3" name=""/>
          <p:cNvGrpSpPr/>
          <p:nvPr/>
        </p:nvGrpSpPr>
        <p:grpSpPr>
          <a:xfrm>
            <a:off x="1260000" y="828000"/>
            <a:ext cx="7560000" cy="4500000"/>
            <a:chOff x="1260000" y="828000"/>
            <a:chExt cx="7560000" cy="4500000"/>
          </a:xfrm>
        </p:grpSpPr>
        <p:pic>
          <p:nvPicPr>
            <p:cNvPr id="74" name="" descr=""/>
            <p:cNvPicPr/>
            <p:nvPr/>
          </p:nvPicPr>
          <p:blipFill>
            <a:blip r:embed="rId2"/>
            <a:stretch/>
          </p:blipFill>
          <p:spPr>
            <a:xfrm>
              <a:off x="1359360" y="828000"/>
              <a:ext cx="6571800" cy="44924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5" name="" descr=""/>
            <p:cNvPicPr/>
            <p:nvPr/>
          </p:nvPicPr>
          <p:blipFill>
            <a:blip r:embed="rId3"/>
            <a:stretch/>
          </p:blipFill>
          <p:spPr>
            <a:xfrm>
              <a:off x="7858440" y="850680"/>
              <a:ext cx="961560" cy="4477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6" name="" descr=""/>
            <p:cNvPicPr/>
            <p:nvPr/>
          </p:nvPicPr>
          <p:blipFill>
            <a:blip r:embed="rId4"/>
            <a:stretch/>
          </p:blipFill>
          <p:spPr>
            <a:xfrm>
              <a:off x="1260000" y="846000"/>
              <a:ext cx="263160" cy="447732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"/>
          <p:cNvSpPr txBox="1"/>
          <p:nvPr/>
        </p:nvSpPr>
        <p:spPr>
          <a:xfrm>
            <a:off x="2124000" y="5436720"/>
            <a:ext cx="5940000" cy="192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0" lang="fr-FR" sz="800" spc="-1" strike="noStrike">
                <a:solidFill>
                  <a:srgbClr val="ffffff"/>
                </a:solidFill>
                <a:latin typeface="Calibri Light"/>
              </a:rPr>
              <a:t>© France Cyber Maritime 2022  - Utilisation et reproduction interdites sans autorisation de France Cyber Maritime. </a:t>
            </a:r>
            <a:endParaRPr b="0" lang="fr-FR" sz="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8" name=""/>
          <p:cNvGrpSpPr/>
          <p:nvPr/>
        </p:nvGrpSpPr>
        <p:grpSpPr>
          <a:xfrm>
            <a:off x="419760" y="541080"/>
            <a:ext cx="9244800" cy="4543200"/>
            <a:chOff x="419760" y="541080"/>
            <a:chExt cx="9244800" cy="4543200"/>
          </a:xfrm>
        </p:grpSpPr>
        <p:pic>
          <p:nvPicPr>
            <p:cNvPr id="79" name="" descr=""/>
            <p:cNvPicPr/>
            <p:nvPr/>
          </p:nvPicPr>
          <p:blipFill>
            <a:blip r:embed="rId2"/>
            <a:stretch/>
          </p:blipFill>
          <p:spPr>
            <a:xfrm>
              <a:off x="419760" y="541080"/>
              <a:ext cx="9244800" cy="45432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80" name=""/>
            <p:cNvSpPr/>
            <p:nvPr/>
          </p:nvSpPr>
          <p:spPr>
            <a:xfrm>
              <a:off x="504000" y="5084280"/>
              <a:ext cx="9036000" cy="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ctr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"/>
          <p:cNvSpPr txBox="1"/>
          <p:nvPr/>
        </p:nvSpPr>
        <p:spPr>
          <a:xfrm>
            <a:off x="2124000" y="5436720"/>
            <a:ext cx="5940000" cy="192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0" lang="fr-FR" sz="800" spc="-1" strike="noStrike">
                <a:solidFill>
                  <a:srgbClr val="ffffff"/>
                </a:solidFill>
                <a:latin typeface="Calibri Light"/>
              </a:rPr>
              <a:t>© France Cyber Maritime 2022  - Utilisation et reproduction interdites sans autorisation de France Cyber Maritime. </a:t>
            </a:r>
            <a:endParaRPr b="0" lang="fr-FR" sz="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2" name="" descr=""/>
          <p:cNvPicPr/>
          <p:nvPr/>
        </p:nvPicPr>
        <p:blipFill>
          <a:blip r:embed="rId2"/>
          <a:stretch/>
        </p:blipFill>
        <p:spPr>
          <a:xfrm>
            <a:off x="682200" y="376560"/>
            <a:ext cx="8762760" cy="4920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"/>
          <p:cNvSpPr txBox="1"/>
          <p:nvPr/>
        </p:nvSpPr>
        <p:spPr>
          <a:xfrm>
            <a:off x="2124000" y="5436720"/>
            <a:ext cx="5940000" cy="192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0" lang="fr-FR" sz="800" spc="-1" strike="noStrike">
                <a:solidFill>
                  <a:srgbClr val="ffffff"/>
                </a:solidFill>
                <a:latin typeface="Calibri Light"/>
              </a:rPr>
              <a:t>© France Cyber Maritime 2022  - Utilisation et reproduction interdites sans autorisation de France Cyber Maritime. </a:t>
            </a:r>
            <a:endParaRPr b="0" lang="fr-FR" sz="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4" name="" descr=""/>
          <p:cNvPicPr/>
          <p:nvPr/>
        </p:nvPicPr>
        <p:blipFill>
          <a:blip r:embed="rId2"/>
          <a:stretch/>
        </p:blipFill>
        <p:spPr>
          <a:xfrm>
            <a:off x="736200" y="510120"/>
            <a:ext cx="8655120" cy="4654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</TotalTime>
  <Application>LibreOffice/7.5.0.3$Windows_X86_64 LibreOffice_project/c21113d003cd3efa8c53188764377a8272d9d6de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2021-12-03T10:14:28Z</dcterms:created>
  <dc:creator/>
  <dc:description/>
  <dc:language>fr-FR</dc:language>
  <cp:lastModifiedBy/>
  <dcterms:modified xsi:type="dcterms:W3CDTF">2023-11-19T19:35:33Z</dcterms:modified>
  <cp:revision>118</cp:revision>
  <dc:subject/>
  <dc:title>France Cyber Maritime</dc:title>
</cp:coreProperties>
</file>