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2"/>
  </p:notesMasterIdLst>
  <p:sldIdLst>
    <p:sldId id="256" r:id="rId2"/>
    <p:sldId id="304" r:id="rId3"/>
    <p:sldId id="308" r:id="rId4"/>
    <p:sldId id="289" r:id="rId5"/>
    <p:sldId id="288" r:id="rId6"/>
    <p:sldId id="269" r:id="rId7"/>
    <p:sldId id="272" r:id="rId8"/>
    <p:sldId id="292" r:id="rId9"/>
    <p:sldId id="297" r:id="rId10"/>
    <p:sldId id="298" r:id="rId11"/>
    <p:sldId id="299" r:id="rId12"/>
    <p:sldId id="294" r:id="rId13"/>
    <p:sldId id="309" r:id="rId14"/>
    <p:sldId id="306" r:id="rId15"/>
    <p:sldId id="302" r:id="rId16"/>
    <p:sldId id="307" r:id="rId17"/>
    <p:sldId id="301" r:id="rId18"/>
    <p:sldId id="303" r:id="rId19"/>
    <p:sldId id="310" r:id="rId20"/>
    <p:sldId id="263" r:id="rId21"/>
  </p:sldIdLst>
  <p:sldSz cx="12192000" cy="6858000"/>
  <p:notesSz cx="6858000" cy="9144000"/>
  <p:defaultTextStyle>
    <a:defPPr>
      <a:defRPr lang="en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0100B44-5369-1947-822B-13C7F33A6B58}">
          <p14:sldIdLst>
            <p14:sldId id="256"/>
            <p14:sldId id="304"/>
            <p14:sldId id="308"/>
            <p14:sldId id="289"/>
            <p14:sldId id="288"/>
            <p14:sldId id="269"/>
            <p14:sldId id="272"/>
            <p14:sldId id="292"/>
            <p14:sldId id="297"/>
            <p14:sldId id="298"/>
            <p14:sldId id="299"/>
            <p14:sldId id="294"/>
            <p14:sldId id="309"/>
            <p14:sldId id="306"/>
            <p14:sldId id="302"/>
            <p14:sldId id="307"/>
            <p14:sldId id="301"/>
            <p14:sldId id="303"/>
            <p14:sldId id="310"/>
            <p14:sldId id="26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terina Perrou" initials="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2D63"/>
    <a:srgbClr val="0C49BA"/>
    <a:srgbClr val="009F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263" autoAdjust="0"/>
    <p:restoredTop sz="96327"/>
  </p:normalViewPr>
  <p:slideViewPr>
    <p:cSldViewPr snapToGrid="0">
      <p:cViewPr varScale="1">
        <p:scale>
          <a:sx n="68" d="100"/>
          <a:sy n="68" d="100"/>
        </p:scale>
        <p:origin x="644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3FEB90-2E40-3C48-8F25-345F36741ED0}" type="datetimeFigureOut">
              <a:rPr lang="en-GR" smtClean="0"/>
              <a:t>04/01/2025</a:t>
            </a:fld>
            <a:endParaRPr lang="en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C04E87-0864-9644-8013-E92670771B33}" type="slidenum">
              <a:rPr lang="en-GR" smtClean="0"/>
              <a:t>‹N°›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2713184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268F64-561C-2425-BD8D-2E6D2CA136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4923295" cy="2387600"/>
          </a:xfrm>
        </p:spPr>
        <p:txBody>
          <a:bodyPr anchor="b">
            <a:normAutofit/>
          </a:bodyPr>
          <a:lstStyle>
            <a:lvl1pPr algn="l">
              <a:defRPr sz="4000"/>
            </a:lvl1pPr>
          </a:lstStyle>
          <a:p>
            <a:r>
              <a:rPr lang="en-GB"/>
              <a:t>Click to edit Master title style</a:t>
            </a:r>
            <a:endParaRPr lang="en-G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B29EAC-AEA0-56BC-4837-5FB921060A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4923295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R" dirty="0"/>
          </a:p>
        </p:txBody>
      </p:sp>
    </p:spTree>
    <p:extLst>
      <p:ext uri="{BB962C8B-B14F-4D97-AF65-F5344CB8AC3E}">
        <p14:creationId xmlns:p14="http://schemas.microsoft.com/office/powerpoint/2010/main" val="22055605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244F23-1432-096A-5986-F0AA4BDC81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D57307-AFBD-C79E-0CBA-FB7A49026F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68561C-4B24-B03F-0B8B-C4A70995A7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9D607-FCA0-A44A-9EFD-D91532FF0F11}" type="datetimeFigureOut">
              <a:rPr lang="en-GR" smtClean="0"/>
              <a:t>04/01/2025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A9C77A-FE1B-DB6A-D48F-F4F2D28C7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38A936-58D7-8C21-C778-AB910D971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D7FB2-DDF5-AC41-9959-1FAC8EF3CFAA}" type="slidenum">
              <a:rPr lang="en-GR" smtClean="0"/>
              <a:t>‹N°›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3026243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B6A2A97-1FFB-BE7B-5821-F719E7EEB7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03DCA7-552A-00C9-33A1-32BD1402F0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3AEBAE-F81D-197F-5269-03840AFF0B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9D607-FCA0-A44A-9EFD-D91532FF0F11}" type="datetimeFigureOut">
              <a:rPr lang="en-GR" smtClean="0"/>
              <a:t>04/01/2025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B0CBB2-52AC-5FC2-EEA7-760103295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A0C2AC-6E0E-89A8-31D3-AF71F0CA8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D7FB2-DDF5-AC41-9959-1FAC8EF3CFAA}" type="slidenum">
              <a:rPr lang="en-GR" smtClean="0"/>
              <a:t>‹N°›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987125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9EB84E-A6D3-E1BF-2DFA-D72E0D7C2F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4738FE-9399-F591-49A9-BF417F63C7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C55C60-E20F-01CE-9AE4-EC78439A45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9D607-FCA0-A44A-9EFD-D91532FF0F11}" type="datetimeFigureOut">
              <a:rPr lang="en-GR" smtClean="0"/>
              <a:t>04/01/2025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ACB70D-CE61-394B-6A85-22103256C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1D65BD-F406-8A2E-8363-324037A27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D7FB2-DDF5-AC41-9959-1FAC8EF3CFAA}" type="slidenum">
              <a:rPr lang="en-GR" smtClean="0"/>
              <a:t>‹N°›</a:t>
            </a:fld>
            <a:endParaRPr lang="en-GR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F2A4D0A5-3EA2-3A12-8CC3-645E28C8B8F5}"/>
              </a:ext>
            </a:extLst>
          </p:cNvPr>
          <p:cNvGrpSpPr/>
          <p:nvPr userDrawn="1"/>
        </p:nvGrpSpPr>
        <p:grpSpPr>
          <a:xfrm>
            <a:off x="2858051" y="5734374"/>
            <a:ext cx="9333949" cy="650932"/>
            <a:chOff x="2858051" y="5734374"/>
            <a:chExt cx="9333949" cy="650932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14AE6BC-9A2F-7F6E-F9BA-538FBF47D89B}"/>
                </a:ext>
              </a:extLst>
            </p:cNvPr>
            <p:cNvSpPr/>
            <p:nvPr/>
          </p:nvSpPr>
          <p:spPr>
            <a:xfrm rot="5400000">
              <a:off x="7199559" y="1392866"/>
              <a:ext cx="650932" cy="9333948"/>
            </a:xfrm>
            <a:prstGeom prst="rect">
              <a:avLst/>
            </a:prstGeom>
            <a:gradFill>
              <a:gsLst>
                <a:gs pos="5000">
                  <a:schemeClr val="accent2">
                    <a:alpha val="0"/>
                  </a:schemeClr>
                </a:gs>
                <a:gs pos="72000">
                  <a:srgbClr val="3265C5">
                    <a:alpha val="91494"/>
                  </a:srgbClr>
                </a:gs>
                <a:gs pos="90000">
                  <a:schemeClr val="accent2"/>
                </a:gs>
              </a:gsLst>
              <a:lin ang="16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R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C73C921D-8546-FBEC-0EB9-DFD940F16D8B}"/>
                </a:ext>
              </a:extLst>
            </p:cNvPr>
            <p:cNvSpPr/>
            <p:nvPr/>
          </p:nvSpPr>
          <p:spPr>
            <a:xfrm>
              <a:off x="9573777" y="6176963"/>
              <a:ext cx="2618223" cy="20834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R"/>
            </a:p>
          </p:txBody>
        </p:sp>
      </p:grpSp>
      <p:pic>
        <p:nvPicPr>
          <p:cNvPr id="10" name="Picture 9">
            <a:extLst>
              <a:ext uri="{FF2B5EF4-FFF2-40B4-BE49-F238E27FC236}">
                <a16:creationId xmlns:a16="http://schemas.microsoft.com/office/drawing/2014/main" id="{790F84A5-1034-B091-D58E-535DAF34FD7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0476"/>
          <a:stretch/>
        </p:blipFill>
        <p:spPr>
          <a:xfrm>
            <a:off x="391420" y="5398206"/>
            <a:ext cx="2554846" cy="917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7131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B905DBB-049A-2172-64E1-3262204B8B11}"/>
              </a:ext>
            </a:extLst>
          </p:cNvPr>
          <p:cNvSpPr/>
          <p:nvPr userDrawn="1"/>
        </p:nvSpPr>
        <p:spPr>
          <a:xfrm>
            <a:off x="5238428" y="1"/>
            <a:ext cx="6953572" cy="6385302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100000">
                <a:schemeClr val="accent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R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4E644ED-0995-3126-EAF9-B4F656442443}"/>
              </a:ext>
            </a:extLst>
          </p:cNvPr>
          <p:cNvSpPr/>
          <p:nvPr userDrawn="1"/>
        </p:nvSpPr>
        <p:spPr>
          <a:xfrm rot="5400000">
            <a:off x="6062719" y="3795398"/>
            <a:ext cx="3974123" cy="2151086"/>
          </a:xfrm>
          <a:prstGeom prst="rect">
            <a:avLst/>
          </a:prstGeom>
          <a:gradFill>
            <a:gsLst>
              <a:gs pos="71010">
                <a:srgbClr val="0C49BA"/>
              </a:gs>
              <a:gs pos="0">
                <a:schemeClr val="accent2">
                  <a:alpha val="0"/>
                </a:schemeClr>
              </a:gs>
              <a:gs pos="90000">
                <a:schemeClr val="accent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R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5DBBC46-FE2F-BA8D-0AF5-4B7A6F55A0D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74237" y="4706913"/>
            <a:ext cx="2151087" cy="2151087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F9A9BE3F-8ADA-7D34-2125-470B621C623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73954" y="1828649"/>
            <a:ext cx="2228578" cy="2387600"/>
          </a:xfrm>
        </p:spPr>
        <p:txBody>
          <a:bodyPr anchor="b">
            <a:noAutofit/>
          </a:bodyPr>
          <a:lstStyle>
            <a:lvl1pPr algn="l">
              <a:defRPr sz="13800" b="1"/>
            </a:lvl1pPr>
          </a:lstStyle>
          <a:p>
            <a:r>
              <a:rPr lang="en-GB" dirty="0"/>
              <a:t>0</a:t>
            </a:r>
            <a:endParaRPr lang="en-GR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0F4F0B8B-1AB3-1A87-B9F4-41A5DF52C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3954" y="4419315"/>
            <a:ext cx="4923295" cy="1363141"/>
          </a:xfrm>
        </p:spPr>
        <p:txBody>
          <a:bodyPr>
            <a:normAutofit/>
          </a:bodyPr>
          <a:lstStyle>
            <a:lvl1pPr marL="0" indent="0" algn="l">
              <a:buNone/>
              <a:defRPr sz="20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3FFAD1F-1DBD-8417-A6A2-0F772E4A5242}"/>
              </a:ext>
            </a:extLst>
          </p:cNvPr>
          <p:cNvSpPr/>
          <p:nvPr userDrawn="1"/>
        </p:nvSpPr>
        <p:spPr>
          <a:xfrm>
            <a:off x="9573777" y="6176963"/>
            <a:ext cx="2618223" cy="20834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565274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451A157-EEAF-1DAB-3088-9A60BB3ADC7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0476"/>
          <a:stretch/>
        </p:blipFill>
        <p:spPr>
          <a:xfrm>
            <a:off x="391420" y="5398206"/>
            <a:ext cx="2554846" cy="917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456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7B3DFA5-230F-9D37-5DF3-D84978BF4A77}"/>
              </a:ext>
            </a:extLst>
          </p:cNvPr>
          <p:cNvSpPr/>
          <p:nvPr userDrawn="1"/>
        </p:nvSpPr>
        <p:spPr>
          <a:xfrm rot="5400000">
            <a:off x="9101051" y="3767056"/>
            <a:ext cx="5212079" cy="969818"/>
          </a:xfrm>
          <a:prstGeom prst="rect">
            <a:avLst/>
          </a:prstGeom>
          <a:gradFill>
            <a:gsLst>
              <a:gs pos="33000">
                <a:schemeClr val="accent2">
                  <a:alpha val="0"/>
                </a:schemeClr>
              </a:gs>
              <a:gs pos="99000">
                <a:schemeClr val="accent2">
                  <a:alpha val="97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R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E1AD5B1-612A-9179-8EB0-A76593E7B0C3}"/>
              </a:ext>
            </a:extLst>
          </p:cNvPr>
          <p:cNvSpPr/>
          <p:nvPr userDrawn="1"/>
        </p:nvSpPr>
        <p:spPr>
          <a:xfrm rot="5400000">
            <a:off x="9060872" y="3253052"/>
            <a:ext cx="4738251" cy="1523998"/>
          </a:xfrm>
          <a:prstGeom prst="rect">
            <a:avLst/>
          </a:prstGeom>
          <a:gradFill>
            <a:gsLst>
              <a:gs pos="0">
                <a:schemeClr val="accent2">
                  <a:alpha val="0"/>
                </a:schemeClr>
              </a:gs>
              <a:gs pos="100000">
                <a:schemeClr val="accent2">
                  <a:alpha val="56294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R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91FAC64-F963-43F7-EC91-EC3A58419E90}"/>
              </a:ext>
            </a:extLst>
          </p:cNvPr>
          <p:cNvSpPr/>
          <p:nvPr userDrawn="1"/>
        </p:nvSpPr>
        <p:spPr>
          <a:xfrm>
            <a:off x="11222180" y="5212075"/>
            <a:ext cx="969819" cy="972632"/>
          </a:xfrm>
          <a:prstGeom prst="rect">
            <a:avLst/>
          </a:prstGeom>
          <a:gradFill>
            <a:gsLst>
              <a:gs pos="0">
                <a:schemeClr val="accent2">
                  <a:alpha val="0"/>
                </a:schemeClr>
              </a:gs>
              <a:gs pos="100000">
                <a:schemeClr val="accent2">
                  <a:alpha val="56294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R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BCBC651-C404-B720-38B8-7B7C971CB533}"/>
              </a:ext>
            </a:extLst>
          </p:cNvPr>
          <p:cNvSpPr/>
          <p:nvPr userDrawn="1"/>
        </p:nvSpPr>
        <p:spPr>
          <a:xfrm>
            <a:off x="9573777" y="6176963"/>
            <a:ext cx="2618223" cy="20834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R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3C10179-C19D-EAD6-85D9-69CE999F145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258982" y="5207616"/>
            <a:ext cx="933018" cy="941941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8042C45E-FDFD-1333-57D0-922201CB877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b="50476"/>
          <a:stretch/>
        </p:blipFill>
        <p:spPr>
          <a:xfrm>
            <a:off x="391420" y="5398206"/>
            <a:ext cx="2554846" cy="917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6461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C35171-C467-EA6E-6272-466C00F584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7F787E-7505-E2FA-296C-59EB1827FF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9D607-FCA0-A44A-9EFD-D91532FF0F11}" type="datetimeFigureOut">
              <a:rPr lang="en-GR" smtClean="0"/>
              <a:t>04/01/2025</a:t>
            </a:fld>
            <a:endParaRPr lang="en-G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6BC59B-84AC-9F2B-06A6-185B391E0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D4B206-D1CC-9BBB-019C-834256B0F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D7FB2-DDF5-AC41-9959-1FAC8EF3CFAA}" type="slidenum">
              <a:rPr lang="en-GR" smtClean="0"/>
              <a:t>‹N°›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3684735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61201A-B47D-3285-0478-7E9BD28E8F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9D607-FCA0-A44A-9EFD-D91532FF0F11}" type="datetimeFigureOut">
              <a:rPr lang="en-GR" smtClean="0"/>
              <a:t>04/01/2025</a:t>
            </a:fld>
            <a:endParaRPr lang="en-G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9B7E397-6133-9EEC-0AF9-4487A0CDF5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BFD2BE-94F1-E449-6C41-F142415C9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D7FB2-DDF5-AC41-9959-1FAC8EF3CFAA}" type="slidenum">
              <a:rPr lang="en-GR" smtClean="0"/>
              <a:t>‹N°›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793436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21301B-222C-FA56-B002-FD20BCAE5D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09902E-657E-B399-6767-EB0BD0FA03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BD4297-1FB6-86E3-D512-6A627F144C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0753EB-679A-B13C-6E57-131B6B424A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9D607-FCA0-A44A-9EFD-D91532FF0F11}" type="datetimeFigureOut">
              <a:rPr lang="en-GR" smtClean="0"/>
              <a:t>04/01/2025</a:t>
            </a:fld>
            <a:endParaRPr lang="en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530B92-AED0-007D-E494-7E79E1121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82B40D-1631-AF8C-81ED-A9D9025B3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D7FB2-DDF5-AC41-9959-1FAC8EF3CFAA}" type="slidenum">
              <a:rPr lang="en-GR" smtClean="0"/>
              <a:t>‹N°›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3579157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0366BB-3EC2-D0B2-A68A-3EBE7799C5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A25F486-379F-F3B9-DEB3-1EDFD6C3B8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dirty="0"/>
              <a:t>Click icon to add picture</a:t>
            </a:r>
            <a:endParaRPr lang="en-G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7DD915-6B4C-7AFE-122B-99607D9A10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56322F-E89D-E431-0AD4-4B6048BA9C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9D607-FCA0-A44A-9EFD-D91532FF0F11}" type="datetimeFigureOut">
              <a:rPr lang="en-GR" smtClean="0"/>
              <a:t>04/01/2025</a:t>
            </a:fld>
            <a:endParaRPr lang="en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4A6C14-56CE-AC9A-27B8-F0AC89F15C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E9AF03-05D8-8E86-D753-6B811ED9A3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D7FB2-DDF5-AC41-9959-1FAC8EF3CFAA}" type="slidenum">
              <a:rPr lang="en-GR" smtClean="0"/>
              <a:t>‹N°›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4077471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1930C0E-A150-FC43-E64B-4A3B54453E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2EDCC0-12BE-F9B9-2CCA-DB0BD21923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2A4D36-576D-60EB-A4F1-A9CECDE9A5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F9D607-FCA0-A44A-9EFD-D91532FF0F11}" type="datetimeFigureOut">
              <a:rPr lang="en-GR" smtClean="0"/>
              <a:t>04/01/2025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4F8F5D-4110-EAE2-E923-FB66CFB23B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ACB04E-97F9-F100-96A8-1C8BC5F795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7D7FB2-DDF5-AC41-9959-1FAC8EF3CFAA}" type="slidenum">
              <a:rPr lang="en-GR" smtClean="0"/>
              <a:t>‹N°›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136389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1A978FF7-0393-3011-9447-2A59FEFDD616}"/>
              </a:ext>
            </a:extLst>
          </p:cNvPr>
          <p:cNvSpPr txBox="1"/>
          <p:nvPr/>
        </p:nvSpPr>
        <p:spPr>
          <a:xfrm>
            <a:off x="5049078" y="1729061"/>
            <a:ext cx="694806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endParaRPr lang="en-GB" b="1" dirty="0" smtClean="0">
              <a:solidFill>
                <a:schemeClr val="accent1">
                  <a:lumMod val="75000"/>
                </a:schemeClr>
              </a:solidFill>
              <a:latin typeface="Noto Sans" panose="020B0502040504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GB" b="1" dirty="0" smtClean="0">
                <a:solidFill>
                  <a:schemeClr val="accent1">
                    <a:lumMod val="75000"/>
                  </a:schemeClr>
                </a:solidFill>
                <a:latin typeface="Noto Sans" panose="020B0502040504020204" pitchFamily="34" charset="0"/>
              </a:rPr>
              <a:t>Athènes</a:t>
            </a:r>
            <a:r>
              <a:rPr lang="en-GB" b="1" i="0" u="none" strike="noStrike" dirty="0" smtClean="0">
                <a:solidFill>
                  <a:schemeClr val="accent1">
                    <a:lumMod val="75000"/>
                  </a:schemeClr>
                </a:solidFill>
                <a:effectLst/>
                <a:latin typeface="Noto Sans" panose="020B0502040504020204" pitchFamily="34" charset="0"/>
              </a:rPr>
              <a:t>, le </a:t>
            </a:r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  <a:latin typeface="Noto Sans" panose="020B0502040504020204" pitchFamily="34" charset="0"/>
              </a:rPr>
              <a:t>3 </a:t>
            </a:r>
            <a:r>
              <a:rPr lang="fr-FR" b="1" dirty="0">
                <a:solidFill>
                  <a:schemeClr val="accent1">
                    <a:lumMod val="75000"/>
                  </a:schemeClr>
                </a:solidFill>
                <a:latin typeface="Noto Sans" panose="020B0502040504020204" pitchFamily="34" charset="0"/>
              </a:rPr>
              <a:t>avril </a:t>
            </a:r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  <a:latin typeface="Noto Sans" panose="020B0502040504020204" pitchFamily="34" charset="0"/>
              </a:rPr>
              <a:t>2025</a:t>
            </a:r>
            <a:endParaRPr lang="el-GR" b="1" i="0" u="none" strike="noStrike" dirty="0">
              <a:solidFill>
                <a:schemeClr val="accent1">
                  <a:lumMod val="75000"/>
                </a:schemeClr>
              </a:solidFill>
              <a:effectLst/>
              <a:latin typeface="Noto Sans" panose="020B0502040504020204" pitchFamily="34" charset="0"/>
            </a:endParaRPr>
          </a:p>
          <a:p>
            <a:pPr algn="ctr">
              <a:lnSpc>
                <a:spcPct val="150000"/>
              </a:lnSpc>
            </a:pPr>
            <a:endParaRPr lang="fr-FR" b="1" dirty="0" smtClean="0">
              <a:solidFill>
                <a:schemeClr val="accent1">
                  <a:lumMod val="75000"/>
                </a:schemeClr>
              </a:solidFill>
              <a:latin typeface="Noto Sans" panose="020B0502040504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  <a:latin typeface="Noto Sans" panose="020B0502040504020204" pitchFamily="34" charset="0"/>
              </a:rPr>
              <a:t>Questions </a:t>
            </a:r>
            <a:r>
              <a:rPr lang="fr-FR" b="1" dirty="0">
                <a:solidFill>
                  <a:schemeClr val="accent1">
                    <a:lumMod val="75000"/>
                  </a:schemeClr>
                </a:solidFill>
                <a:latin typeface="Noto Sans" panose="020B0502040504020204" pitchFamily="34" charset="0"/>
              </a:rPr>
              <a:t>pratiques relatives à l'application de la nouvelle convention fiscale pour éviter la double imposition entre la Grèce et la </a:t>
            </a:r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  <a:latin typeface="Noto Sans" panose="020B0502040504020204" pitchFamily="34" charset="0"/>
              </a:rPr>
              <a:t>France</a:t>
            </a:r>
          </a:p>
          <a:p>
            <a:pPr algn="ctr">
              <a:lnSpc>
                <a:spcPct val="150000"/>
              </a:lnSpc>
            </a:pPr>
            <a:endParaRPr lang="en-US" b="1" dirty="0">
              <a:solidFill>
                <a:schemeClr val="accent1">
                  <a:lumMod val="75000"/>
                </a:schemeClr>
              </a:solidFill>
              <a:latin typeface="Noto Sans" panose="020B0502040504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Noto Sans" panose="020B0502040504020204" pitchFamily="34" charset="0"/>
              </a:rPr>
              <a:t>Catherine Perrou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Noto Sans" panose="020B0502040504020204" pitchFamily="34" charset="0"/>
              </a:rPr>
              <a:t>– Quentin Feuga</a:t>
            </a:r>
            <a:endParaRPr lang="el-GR" b="1" dirty="0">
              <a:solidFill>
                <a:schemeClr val="accent1">
                  <a:lumMod val="75000"/>
                </a:schemeClr>
              </a:solidFill>
              <a:latin typeface="Noto Sans" panose="020B0502040504020204" pitchFamily="34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EB9BE13-F741-87CF-B8CE-E2BCCDBCE8D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8891617" y="0"/>
            <a:ext cx="3105524" cy="2252599"/>
          </a:xfrm>
          <a:prstGeom prst="rect">
            <a:avLst/>
          </a:prstGeom>
        </p:spPr>
      </p:pic>
      <p:grpSp>
        <p:nvGrpSpPr>
          <p:cNvPr id="17" name="Group 16">
            <a:extLst>
              <a:ext uri="{FF2B5EF4-FFF2-40B4-BE49-F238E27FC236}">
                <a16:creationId xmlns:a16="http://schemas.microsoft.com/office/drawing/2014/main" id="{89FF9F0E-18C3-CC46-0ECF-E993C8EF650B}"/>
              </a:ext>
            </a:extLst>
          </p:cNvPr>
          <p:cNvGrpSpPr/>
          <p:nvPr/>
        </p:nvGrpSpPr>
        <p:grpSpPr>
          <a:xfrm>
            <a:off x="0" y="0"/>
            <a:ext cx="5895217" cy="6858003"/>
            <a:chOff x="-2" y="-2"/>
            <a:chExt cx="5895217" cy="6858003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36125D00-2738-7A73-FF95-A7D0C8F87BA3}"/>
                </a:ext>
              </a:extLst>
            </p:cNvPr>
            <p:cNvSpPr/>
            <p:nvPr/>
          </p:nvSpPr>
          <p:spPr>
            <a:xfrm>
              <a:off x="1270055" y="-2"/>
              <a:ext cx="3706574" cy="6023707"/>
            </a:xfrm>
            <a:prstGeom prst="rect">
              <a:avLst/>
            </a:prstGeom>
            <a:gradFill>
              <a:gsLst>
                <a:gs pos="0">
                  <a:schemeClr val="accent2">
                    <a:alpha val="0"/>
                  </a:schemeClr>
                </a:gs>
                <a:gs pos="89000">
                  <a:schemeClr val="accent2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R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C40FB139-728C-16A2-AF44-871FB3700809}"/>
                </a:ext>
              </a:extLst>
            </p:cNvPr>
            <p:cNvSpPr/>
            <p:nvPr/>
          </p:nvSpPr>
          <p:spPr>
            <a:xfrm rot="5400000">
              <a:off x="-641155" y="3525031"/>
              <a:ext cx="3974123" cy="2691818"/>
            </a:xfrm>
            <a:prstGeom prst="rect">
              <a:avLst/>
            </a:prstGeom>
            <a:gradFill>
              <a:gsLst>
                <a:gs pos="0">
                  <a:schemeClr val="accent2">
                    <a:alpha val="0"/>
                  </a:schemeClr>
                </a:gs>
                <a:gs pos="72000">
                  <a:srgbClr val="3265C5">
                    <a:alpha val="91494"/>
                  </a:srgbClr>
                </a:gs>
                <a:gs pos="90000">
                  <a:schemeClr val="accent2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R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01593F6F-9A45-C9EC-DE73-ADE96CCB02B1}"/>
                </a:ext>
              </a:extLst>
            </p:cNvPr>
            <p:cNvSpPr/>
            <p:nvPr/>
          </p:nvSpPr>
          <p:spPr>
            <a:xfrm>
              <a:off x="2691816" y="6023705"/>
              <a:ext cx="3203399" cy="363415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R"/>
            </a:p>
          </p:txBody>
        </p:sp>
      </p:grpSp>
      <p:pic>
        <p:nvPicPr>
          <p:cNvPr id="21" name="Picture 20">
            <a:extLst>
              <a:ext uri="{FF2B5EF4-FFF2-40B4-BE49-F238E27FC236}">
                <a16:creationId xmlns:a16="http://schemas.microsoft.com/office/drawing/2014/main" id="{363EBE31-DA69-4BA9-38B2-1E6408C563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91818" y="3738894"/>
            <a:ext cx="2284813" cy="2284813"/>
          </a:xfrm>
          <a:prstGeom prst="rect">
            <a:avLst/>
          </a:prstGeom>
        </p:spPr>
      </p:pic>
      <p:pic>
        <p:nvPicPr>
          <p:cNvPr id="10" name="Image 9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0959" y="501660"/>
            <a:ext cx="1962150" cy="915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36891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B773BD6-92B7-4FD8-93FA-8057D7B132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1391" y="375065"/>
            <a:ext cx="10515600" cy="933726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500" b="1" dirty="0"/>
              <a:t>Dividends and interest – limiting taxation at source</a:t>
            </a:r>
            <a:endParaRPr lang="el-GR" sz="35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9C709F9-D838-45B4-A9F2-CAF576F164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82757"/>
            <a:ext cx="10515600" cy="4477371"/>
          </a:xfrm>
        </p:spPr>
        <p:txBody>
          <a:bodyPr anchor="ctr">
            <a:normAutofit fontScale="85000" lnSpcReduction="20000"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l-GR" sz="2300" dirty="0">
                <a:sym typeface="Wingdings" pitchFamily="2" charset="2"/>
              </a:rPr>
              <a:t> </a:t>
            </a:r>
            <a:r>
              <a:rPr lang="en-US" sz="2300" dirty="0">
                <a:solidFill>
                  <a:srgbClr val="FF0000"/>
                </a:solidFill>
                <a:sym typeface="Wingdings" pitchFamily="2" charset="2"/>
              </a:rPr>
              <a:t>Withholding tax at source </a:t>
            </a:r>
            <a:r>
              <a:rPr lang="en-US" sz="2300" dirty="0" smtClean="0">
                <a:solidFill>
                  <a:srgbClr val="FF0000"/>
                </a:solidFill>
                <a:sym typeface="Wingdings" pitchFamily="2" charset="2"/>
              </a:rPr>
              <a:t>cannot exceed 5 % </a:t>
            </a:r>
            <a:r>
              <a:rPr lang="en-US" sz="2300" dirty="0" smtClean="0">
                <a:solidFill>
                  <a:srgbClr val="112D63"/>
                </a:solidFill>
                <a:sym typeface="Wingdings" pitchFamily="2" charset="2"/>
              </a:rPr>
              <a:t>of the gross amount of interest</a:t>
            </a:r>
            <a:endParaRPr lang="el-GR" sz="2300" dirty="0">
              <a:solidFill>
                <a:srgbClr val="112D63"/>
              </a:solidFill>
              <a:sym typeface="Wingdings" pitchFamily="2" charset="2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300" b="1" dirty="0">
                <a:sym typeface="Wingdings" pitchFamily="2" charset="2"/>
              </a:rPr>
              <a:t> No withholding tax </a:t>
            </a:r>
            <a:r>
              <a:rPr lang="en-US" sz="2300" dirty="0">
                <a:sym typeface="Wingdings" pitchFamily="2" charset="2"/>
              </a:rPr>
              <a:t>at source </a:t>
            </a:r>
            <a:r>
              <a:rPr lang="en-US" sz="2300" b="1" dirty="0">
                <a:sym typeface="Wingdings" pitchFamily="2" charset="2"/>
              </a:rPr>
              <a:t>on </a:t>
            </a:r>
            <a:r>
              <a:rPr lang="en-US" sz="2300" b="1" dirty="0" smtClean="0">
                <a:sym typeface="Wingdings" pitchFamily="2" charset="2"/>
              </a:rPr>
              <a:t>interest </a:t>
            </a:r>
            <a:r>
              <a:rPr lang="en-US" sz="2300" dirty="0" smtClean="0">
                <a:sym typeface="Wingdings" pitchFamily="2" charset="2"/>
              </a:rPr>
              <a:t>in the case of :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300" dirty="0">
                <a:sym typeface="Wingdings" pitchFamily="2" charset="2"/>
              </a:rPr>
              <a:t> </a:t>
            </a:r>
            <a:r>
              <a:rPr lang="en-US" sz="2300" dirty="0" smtClean="0">
                <a:sym typeface="Wingdings" pitchFamily="2" charset="2"/>
              </a:rPr>
              <a:t>    - interest paid or received by a Contracting State, its political </a:t>
            </a:r>
            <a:r>
              <a:rPr lang="en-US" sz="2300" dirty="0">
                <a:sym typeface="Wingdings" pitchFamily="2" charset="2"/>
              </a:rPr>
              <a:t>subdivisions or </a:t>
            </a:r>
            <a:r>
              <a:rPr lang="en-US" sz="2300" dirty="0" smtClean="0">
                <a:sym typeface="Wingdings" pitchFamily="2" charset="2"/>
              </a:rPr>
              <a:t>Central </a:t>
            </a:r>
            <a:r>
              <a:rPr lang="en-US" sz="2300" dirty="0">
                <a:sym typeface="Wingdings" pitchFamily="2" charset="2"/>
              </a:rPr>
              <a:t>bank </a:t>
            </a:r>
            <a:r>
              <a:rPr lang="en-US" sz="2300" dirty="0" smtClean="0">
                <a:sym typeface="Wingdings" pitchFamily="2" charset="2"/>
              </a:rPr>
              <a:t>or Public entity ; or </a:t>
            </a:r>
            <a:r>
              <a:rPr lang="en-US" sz="2300" b="1" dirty="0" smtClean="0">
                <a:sym typeface="Wingdings" pitchFamily="2" charset="2"/>
              </a:rPr>
              <a:t>guaranteed </a:t>
            </a:r>
            <a:r>
              <a:rPr lang="en-US" sz="2300" dirty="0" smtClean="0">
                <a:sym typeface="Wingdings" pitchFamily="2" charset="2"/>
              </a:rPr>
              <a:t>by a Contracting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300" dirty="0">
                <a:sym typeface="Wingdings" pitchFamily="2" charset="2"/>
              </a:rPr>
              <a:t> </a:t>
            </a:r>
            <a:r>
              <a:rPr lang="en-US" sz="2300" dirty="0" smtClean="0">
                <a:sym typeface="Wingdings" pitchFamily="2" charset="2"/>
              </a:rPr>
              <a:t>     -</a:t>
            </a:r>
            <a:r>
              <a:rPr lang="en-US" sz="2300" b="1" dirty="0" smtClean="0">
                <a:sym typeface="Wingdings" pitchFamily="2" charset="2"/>
              </a:rPr>
              <a:t> Bank </a:t>
            </a:r>
            <a:r>
              <a:rPr lang="en-US" sz="2300" b="1" dirty="0">
                <a:sym typeface="Wingdings" pitchFamily="2" charset="2"/>
              </a:rPr>
              <a:t>loans</a:t>
            </a:r>
            <a:endParaRPr lang="el-GR" sz="2300" dirty="0">
              <a:sym typeface="Wingdings" pitchFamily="2" charset="2"/>
            </a:endParaRPr>
          </a:p>
          <a:p>
            <a:pPr lvl="1" algn="just">
              <a:lnSpc>
                <a:spcPct val="150000"/>
              </a:lnSpc>
              <a:buFontTx/>
              <a:buChar char="-"/>
            </a:pPr>
            <a:r>
              <a:rPr lang="en-US" sz="2300" dirty="0" smtClean="0">
                <a:sym typeface="Wingdings" pitchFamily="2" charset="2"/>
              </a:rPr>
              <a:t>Interest </a:t>
            </a:r>
            <a:r>
              <a:rPr lang="en-US" sz="2300" dirty="0">
                <a:sym typeface="Wingdings" pitchFamily="2" charset="2"/>
              </a:rPr>
              <a:t>on sales of equipment or goods or services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fr-FR" sz="2300" b="1" dirty="0" smtClean="0">
                <a:solidFill>
                  <a:srgbClr val="112D63"/>
                </a:solidFill>
                <a:sym typeface="Wingdings" pitchFamily="2" charset="2"/>
              </a:rPr>
              <a:t> Collective investments vehicles </a:t>
            </a:r>
            <a:r>
              <a:rPr lang="fr-FR" sz="2300" dirty="0" smtClean="0">
                <a:solidFill>
                  <a:srgbClr val="112D63"/>
                </a:solidFill>
                <a:sym typeface="Wingdings" pitchFamily="2" charset="2"/>
              </a:rPr>
              <a:t>can be granted reduced rates on </a:t>
            </a:r>
            <a:r>
              <a:rPr lang="fr-FR" sz="2300" b="1" dirty="0" smtClean="0">
                <a:solidFill>
                  <a:srgbClr val="112D63"/>
                </a:solidFill>
                <a:sym typeface="Wingdings" pitchFamily="2" charset="2"/>
              </a:rPr>
              <a:t>dividends and interest</a:t>
            </a:r>
            <a:r>
              <a:rPr lang="fr-FR" sz="2300" dirty="0" smtClean="0">
                <a:solidFill>
                  <a:srgbClr val="112D63"/>
                </a:solidFill>
                <a:sym typeface="Wingdings" pitchFamily="2" charset="2"/>
              </a:rPr>
              <a:t> if investors are residents of France, Greece or a third State providing administrative cooperation with the State where the income derives.</a:t>
            </a:r>
            <a:endParaRPr lang="el-GR" sz="2300" dirty="0" smtClean="0">
              <a:solidFill>
                <a:srgbClr val="112D63"/>
              </a:solidFill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1648852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B773BD6-92B7-4FD8-93FA-8057D7B132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1391" y="375065"/>
            <a:ext cx="10515600" cy="933726"/>
          </a:xfrm>
        </p:spPr>
        <p:txBody>
          <a:bodyPr>
            <a:normAutofit/>
          </a:bodyPr>
          <a:lstStyle/>
          <a:p>
            <a:pPr algn="ctr"/>
            <a:r>
              <a:rPr lang="en-US" sz="3500" b="1" dirty="0" smtClean="0"/>
              <a:t>Royalties</a:t>
            </a:r>
            <a:endParaRPr lang="el-GR" sz="35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9C709F9-D838-45B4-A9F2-CAF576F164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82757"/>
            <a:ext cx="10515600" cy="4477371"/>
          </a:xfrm>
        </p:spPr>
        <p:txBody>
          <a:bodyPr anchor="ctr">
            <a:norm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500" dirty="0" smtClean="0">
                <a:solidFill>
                  <a:srgbClr val="112D63"/>
                </a:solidFill>
                <a:sym typeface="Wingdings" pitchFamily="2" charset="2"/>
              </a:rPr>
              <a:t> Same withholding tax rate at source as in the previous Convention (</a:t>
            </a:r>
            <a:r>
              <a:rPr lang="en-US" sz="2500" dirty="0" smtClean="0">
                <a:solidFill>
                  <a:srgbClr val="FF0000"/>
                </a:solidFill>
                <a:sym typeface="Wingdings" pitchFamily="2" charset="2"/>
              </a:rPr>
              <a:t>5%</a:t>
            </a:r>
            <a:r>
              <a:rPr lang="en-US" sz="2500" dirty="0" smtClean="0">
                <a:solidFill>
                  <a:srgbClr val="112D63"/>
                </a:solidFill>
                <a:sym typeface="Wingdings" pitchFamily="2" charset="2"/>
              </a:rPr>
              <a:t>)</a:t>
            </a:r>
            <a:endParaRPr lang="el-GR" sz="2500" dirty="0">
              <a:solidFill>
                <a:srgbClr val="112D63"/>
              </a:solidFill>
              <a:sym typeface="Wingdings" pitchFamily="2" charset="2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500" dirty="0">
                <a:solidFill>
                  <a:srgbClr val="112D63"/>
                </a:solidFill>
                <a:sym typeface="Wingdings" pitchFamily="2" charset="2"/>
              </a:rPr>
              <a:t> </a:t>
            </a:r>
            <a:r>
              <a:rPr lang="en-US" sz="2500" dirty="0" smtClean="0">
                <a:solidFill>
                  <a:srgbClr val="112D63"/>
                </a:solidFill>
                <a:sym typeface="Wingdings" pitchFamily="2" charset="2"/>
              </a:rPr>
              <a:t>Similar scope as well but</a:t>
            </a:r>
            <a:r>
              <a:rPr lang="en-US" sz="2500" dirty="0" smtClean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en-US" sz="2500" dirty="0">
                <a:solidFill>
                  <a:srgbClr val="FF0000"/>
                </a:solidFill>
                <a:sym typeface="Wingdings" pitchFamily="2" charset="2"/>
              </a:rPr>
              <a:t>p</a:t>
            </a:r>
            <a:r>
              <a:rPr lang="en-US" sz="2500" dirty="0" smtClean="0">
                <a:solidFill>
                  <a:srgbClr val="FF0000"/>
                </a:solidFill>
                <a:sym typeface="Wingdings" pitchFamily="2" charset="2"/>
              </a:rPr>
              <a:t>ayments </a:t>
            </a:r>
            <a:r>
              <a:rPr lang="en-US" sz="2500" dirty="0">
                <a:solidFill>
                  <a:srgbClr val="FF0000"/>
                </a:solidFill>
                <a:sym typeface="Wingdings" pitchFamily="2" charset="2"/>
              </a:rPr>
              <a:t>for the use or right to use of industrial, commercial or scientific equipment is no longer included in the definition of royalties, </a:t>
            </a:r>
            <a:r>
              <a:rPr lang="en-US" sz="2500" dirty="0" smtClean="0">
                <a:solidFill>
                  <a:srgbClr val="FF0000"/>
                </a:solidFill>
                <a:sym typeface="Wingdings" pitchFamily="2" charset="2"/>
              </a:rPr>
              <a:t>and are therefore taxable only at residence (art 7)</a:t>
            </a:r>
          </a:p>
        </p:txBody>
      </p:sp>
    </p:spTree>
    <p:extLst>
      <p:ext uri="{BB962C8B-B14F-4D97-AF65-F5344CB8AC3E}">
        <p14:creationId xmlns:p14="http://schemas.microsoft.com/office/powerpoint/2010/main" val="41373748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B773BD6-92B7-4FD8-93FA-8057D7B132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1391" y="375065"/>
            <a:ext cx="10515600" cy="933726"/>
          </a:xfrm>
        </p:spPr>
        <p:txBody>
          <a:bodyPr>
            <a:normAutofit/>
          </a:bodyPr>
          <a:lstStyle/>
          <a:p>
            <a:pPr algn="ctr"/>
            <a:r>
              <a:rPr lang="en-US" sz="3500" b="1" dirty="0"/>
              <a:t>Capital </a:t>
            </a:r>
            <a:r>
              <a:rPr lang="en-US" sz="3500" b="1" dirty="0" smtClean="0"/>
              <a:t>gains </a:t>
            </a:r>
            <a:endParaRPr lang="el-GR" sz="35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9C709F9-D838-45B4-A9F2-CAF576F164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7306"/>
            <a:ext cx="10515600" cy="3553428"/>
          </a:xfrm>
        </p:spPr>
        <p:txBody>
          <a:bodyPr anchor="ctr">
            <a:noAutofit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150" dirty="0" smtClean="0">
                <a:sym typeface="Wingdings" pitchFamily="2" charset="2"/>
              </a:rPr>
              <a:t> Following article 13, exclusive taxation at residence remains the main rule (e.g.. shares of a company)... but substantial exceptions with </a:t>
            </a:r>
            <a:r>
              <a:rPr lang="en-US" sz="2150" dirty="0" smtClean="0">
                <a:solidFill>
                  <a:srgbClr val="FF0000"/>
                </a:solidFill>
                <a:sym typeface="Wingdings" pitchFamily="2" charset="2"/>
              </a:rPr>
              <a:t>taxation</a:t>
            </a:r>
            <a:r>
              <a:rPr lang="fr-FR" sz="2150" dirty="0" smtClean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en-US" sz="2150" dirty="0" smtClean="0">
                <a:solidFill>
                  <a:srgbClr val="FF0000"/>
                </a:solidFill>
                <a:sym typeface="Wingdings" pitchFamily="2" charset="2"/>
              </a:rPr>
              <a:t>in both states </a:t>
            </a:r>
            <a:r>
              <a:rPr lang="en-US" sz="2150" dirty="0" smtClean="0">
                <a:solidFill>
                  <a:srgbClr val="112D63"/>
                </a:solidFill>
                <a:sym typeface="Wingdings" pitchFamily="2" charset="2"/>
              </a:rPr>
              <a:t>: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150" dirty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en-US" sz="2150" dirty="0" smtClean="0">
                <a:solidFill>
                  <a:srgbClr val="FF0000"/>
                </a:solidFill>
                <a:sym typeface="Wingdings" pitchFamily="2" charset="2"/>
              </a:rPr>
              <a:t>    </a:t>
            </a:r>
            <a:r>
              <a:rPr lang="en-US" sz="2150" dirty="0" smtClean="0">
                <a:solidFill>
                  <a:srgbClr val="112D63"/>
                </a:solidFill>
                <a:sym typeface="Wingdings" pitchFamily="2" charset="2"/>
              </a:rPr>
              <a:t> - </a:t>
            </a:r>
            <a:r>
              <a:rPr lang="en-US" sz="2150" dirty="0" smtClean="0">
                <a:sym typeface="Wingdings" pitchFamily="2" charset="2"/>
              </a:rPr>
              <a:t>Alienation of </a:t>
            </a:r>
            <a:r>
              <a:rPr lang="en-US" sz="2150" dirty="0" smtClean="0">
                <a:solidFill>
                  <a:srgbClr val="FF0000"/>
                </a:solidFill>
                <a:sym typeface="Wingdings" pitchFamily="2" charset="2"/>
              </a:rPr>
              <a:t>immovable</a:t>
            </a:r>
            <a:r>
              <a:rPr lang="en-US" sz="2150" dirty="0" smtClean="0">
                <a:sym typeface="Wingdings" pitchFamily="2" charset="2"/>
              </a:rPr>
              <a:t> property</a:t>
            </a:r>
            <a:endParaRPr lang="el-GR" sz="2150" dirty="0" smtClean="0">
              <a:sym typeface="Wingdings" pitchFamily="2" charset="2"/>
            </a:endParaRPr>
          </a:p>
          <a:p>
            <a:pPr marL="457200" lvl="1" indent="0" algn="just">
              <a:lnSpc>
                <a:spcPct val="150000"/>
              </a:lnSpc>
              <a:buNone/>
            </a:pPr>
            <a:r>
              <a:rPr lang="en-US" sz="2150" dirty="0" smtClean="0">
                <a:sym typeface="Wingdings" pitchFamily="2" charset="2"/>
              </a:rPr>
              <a:t>- Alienation </a:t>
            </a:r>
            <a:r>
              <a:rPr lang="en-US" sz="2150" dirty="0">
                <a:sym typeface="Wingdings" pitchFamily="2" charset="2"/>
              </a:rPr>
              <a:t>of shares, participation rights in companies and trusts </a:t>
            </a:r>
            <a:r>
              <a:rPr lang="en-US" sz="2150" dirty="0"/>
              <a:t>if their value is derived by</a:t>
            </a:r>
            <a:r>
              <a:rPr lang="el-GR" sz="2150" dirty="0"/>
              <a:t> </a:t>
            </a:r>
            <a:r>
              <a:rPr lang="en-US" sz="2150" dirty="0">
                <a:solidFill>
                  <a:srgbClr val="FF0000"/>
                </a:solidFill>
              </a:rPr>
              <a:t>more than </a:t>
            </a:r>
            <a:r>
              <a:rPr lang="el-GR" sz="2150" dirty="0">
                <a:solidFill>
                  <a:srgbClr val="FF0000"/>
                </a:solidFill>
              </a:rPr>
              <a:t>50% </a:t>
            </a:r>
            <a:r>
              <a:rPr lang="en-US" sz="2150" dirty="0">
                <a:solidFill>
                  <a:srgbClr val="FF0000"/>
                </a:solidFill>
              </a:rPr>
              <a:t>from immovable </a:t>
            </a:r>
            <a:r>
              <a:rPr lang="en-US" sz="2150" dirty="0"/>
              <a:t>property in the other </a:t>
            </a:r>
            <a:r>
              <a:rPr lang="en-US" sz="2150" dirty="0" smtClean="0"/>
              <a:t>state (</a:t>
            </a:r>
            <a:r>
              <a:rPr lang="en-US" sz="2150" b="1" dirty="0" smtClean="0"/>
              <a:t>new</a:t>
            </a:r>
            <a:r>
              <a:rPr lang="en-US" sz="2150" dirty="0" smtClean="0"/>
              <a:t>)</a:t>
            </a:r>
            <a:endParaRPr lang="el-GR" sz="2150" dirty="0">
              <a:solidFill>
                <a:srgbClr val="FF0000"/>
              </a:solidFill>
              <a:sym typeface="Wingdings" pitchFamily="2" charset="2"/>
            </a:endParaRPr>
          </a:p>
          <a:p>
            <a:pPr lvl="1" algn="just">
              <a:lnSpc>
                <a:spcPct val="150000"/>
              </a:lnSpc>
              <a:buFontTx/>
              <a:buChar char="-"/>
            </a:pPr>
            <a:r>
              <a:rPr lang="en-US" sz="2150" dirty="0" smtClean="0">
                <a:sym typeface="Wingdings" pitchFamily="2" charset="2"/>
              </a:rPr>
              <a:t>Alienation </a:t>
            </a:r>
            <a:r>
              <a:rPr lang="en-US" sz="2150" dirty="0">
                <a:sym typeface="Wingdings" pitchFamily="2" charset="2"/>
              </a:rPr>
              <a:t>of </a:t>
            </a:r>
            <a:r>
              <a:rPr lang="en-US" sz="2150" dirty="0" smtClean="0">
                <a:solidFill>
                  <a:srgbClr val="FF0000"/>
                </a:solidFill>
                <a:sym typeface="Wingdings" pitchFamily="2" charset="2"/>
              </a:rPr>
              <a:t>movable </a:t>
            </a:r>
            <a:r>
              <a:rPr lang="en-US" sz="2150" dirty="0">
                <a:solidFill>
                  <a:srgbClr val="FF0000"/>
                </a:solidFill>
                <a:sym typeface="Wingdings" pitchFamily="2" charset="2"/>
              </a:rPr>
              <a:t>property </a:t>
            </a:r>
            <a:r>
              <a:rPr lang="en-US" sz="2150" dirty="0">
                <a:sym typeface="Wingdings" pitchFamily="2" charset="2"/>
              </a:rPr>
              <a:t>of a </a:t>
            </a:r>
            <a:r>
              <a:rPr lang="en-US" sz="2150" dirty="0">
                <a:solidFill>
                  <a:srgbClr val="FF0000"/>
                </a:solidFill>
                <a:sym typeface="Wingdings" pitchFamily="2" charset="2"/>
              </a:rPr>
              <a:t>PE</a:t>
            </a:r>
            <a:r>
              <a:rPr lang="en-US" sz="2150" dirty="0">
                <a:sym typeface="Wingdings" pitchFamily="2" charset="2"/>
              </a:rPr>
              <a:t> and </a:t>
            </a:r>
            <a:r>
              <a:rPr lang="en-US" sz="2150" dirty="0" smtClean="0">
                <a:sym typeface="Wingdings" pitchFamily="2" charset="2"/>
              </a:rPr>
              <a:t>of the </a:t>
            </a:r>
            <a:r>
              <a:rPr lang="en-US" sz="2150" dirty="0">
                <a:sym typeface="Wingdings" pitchFamily="2" charset="2"/>
              </a:rPr>
              <a:t>PE </a:t>
            </a:r>
            <a:r>
              <a:rPr lang="en-US" sz="2150" dirty="0" smtClean="0">
                <a:sym typeface="Wingdings" pitchFamily="2" charset="2"/>
              </a:rPr>
              <a:t>itself (</a:t>
            </a:r>
            <a:r>
              <a:rPr lang="en-US" sz="2150" b="1" dirty="0" smtClean="0">
                <a:sym typeface="Wingdings" pitchFamily="2" charset="2"/>
              </a:rPr>
              <a:t>new</a:t>
            </a:r>
            <a:r>
              <a:rPr lang="en-US" sz="2150" dirty="0" smtClean="0">
                <a:sym typeface="Wingdings" pitchFamily="2" charset="2"/>
              </a:rPr>
              <a:t>)</a:t>
            </a:r>
            <a:endParaRPr lang="fr-FR" sz="2150" dirty="0">
              <a:solidFill>
                <a:srgbClr val="FF0000"/>
              </a:solidFill>
              <a:sym typeface="Wingdings" pitchFamily="2" charset="2"/>
            </a:endParaRPr>
          </a:p>
          <a:p>
            <a:pPr marL="228600" lvl="1">
              <a:lnSpc>
                <a:spcPct val="150000"/>
              </a:lnSpc>
              <a:spcBef>
                <a:spcPts val="1000"/>
              </a:spcBef>
              <a:buFont typeface="Wingdings" pitchFamily="2" charset="2"/>
              <a:buChar char="Ø"/>
            </a:pPr>
            <a:r>
              <a:rPr lang="en-US" sz="2150" dirty="0" smtClean="0">
                <a:sym typeface="Wingdings" pitchFamily="2" charset="2"/>
              </a:rPr>
              <a:t> Alienation </a:t>
            </a:r>
            <a:r>
              <a:rPr lang="en-US" sz="2150" dirty="0">
                <a:sym typeface="Wingdings" pitchFamily="2" charset="2"/>
              </a:rPr>
              <a:t>of </a:t>
            </a:r>
            <a:r>
              <a:rPr lang="en-US" sz="2150" dirty="0" smtClean="0">
                <a:sym typeface="Wingdings" pitchFamily="2" charset="2"/>
              </a:rPr>
              <a:t>ships and aircrafts part of a business taxable respectively in the State of registration or place of effective management</a:t>
            </a:r>
          </a:p>
        </p:txBody>
      </p:sp>
    </p:spTree>
    <p:extLst>
      <p:ext uri="{BB962C8B-B14F-4D97-AF65-F5344CB8AC3E}">
        <p14:creationId xmlns:p14="http://schemas.microsoft.com/office/powerpoint/2010/main" val="3307147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B773BD6-92B7-4FD8-93FA-8057D7B132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1391" y="375065"/>
            <a:ext cx="10515600" cy="933726"/>
          </a:xfrm>
        </p:spPr>
        <p:txBody>
          <a:bodyPr>
            <a:normAutofit/>
          </a:bodyPr>
          <a:lstStyle/>
          <a:p>
            <a:pPr algn="ctr"/>
            <a:r>
              <a:rPr lang="en-US" sz="3500" b="1" dirty="0" smtClean="0"/>
              <a:t>Few changes on other income</a:t>
            </a:r>
            <a:endParaRPr lang="el-GR" sz="35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9C709F9-D838-45B4-A9F2-CAF576F164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7305"/>
            <a:ext cx="10515600" cy="3831221"/>
          </a:xfrm>
        </p:spPr>
        <p:txBody>
          <a:bodyPr anchor="ctr">
            <a:noAutofit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150" dirty="0" smtClean="0">
                <a:sym typeface="Wingdings" pitchFamily="2" charset="2"/>
              </a:rPr>
              <a:t> Article 15 : </a:t>
            </a:r>
            <a:r>
              <a:rPr lang="en-US" sz="2150" b="1" dirty="0" smtClean="0">
                <a:sym typeface="Wingdings" pitchFamily="2" charset="2"/>
              </a:rPr>
              <a:t>the computation of the 183 days period for taxation at source on salaries </a:t>
            </a:r>
            <a:r>
              <a:rPr lang="en-US" sz="2150" dirty="0" smtClean="0">
                <a:sym typeface="Wingdings" pitchFamily="2" charset="2"/>
              </a:rPr>
              <a:t>is now computed possibly over two fiscal years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150" dirty="0" smtClean="0">
                <a:sym typeface="Wingdings" pitchFamily="2" charset="2"/>
              </a:rPr>
              <a:t>Article 16 : extension of the taxation at source to </a:t>
            </a:r>
            <a:r>
              <a:rPr lang="en-US" sz="2150" b="1" dirty="0" smtClean="0">
                <a:sym typeface="Wingdings" pitchFamily="2" charset="2"/>
              </a:rPr>
              <a:t>models </a:t>
            </a:r>
            <a:r>
              <a:rPr lang="en-US" sz="2150" dirty="0" smtClean="0">
                <a:sym typeface="Wingdings" pitchFamily="2" charset="2"/>
              </a:rPr>
              <a:t>and to income associated to the reputation of the artist, model of sportsperson ; exemption at source if the activity is publicly-funded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150" dirty="0">
                <a:sym typeface="Wingdings" pitchFamily="2" charset="2"/>
              </a:rPr>
              <a:t> </a:t>
            </a:r>
            <a:r>
              <a:rPr lang="en-US" sz="2150" dirty="0" smtClean="0">
                <a:sym typeface="Wingdings" pitchFamily="2" charset="2"/>
              </a:rPr>
              <a:t>Article 19 : extension of the 24-months exemption at source to </a:t>
            </a:r>
            <a:r>
              <a:rPr lang="en-US" sz="2150" b="1" dirty="0" smtClean="0">
                <a:sym typeface="Wingdings" pitchFamily="2" charset="2"/>
              </a:rPr>
              <a:t>researchers</a:t>
            </a:r>
            <a:r>
              <a:rPr lang="en-US" sz="2150" dirty="0" smtClean="0">
                <a:sym typeface="Wingdings" pitchFamily="2" charset="2"/>
              </a:rPr>
              <a:t> and  full exemption to </a:t>
            </a:r>
            <a:r>
              <a:rPr lang="en-US" sz="2150" b="1" dirty="0" smtClean="0">
                <a:sym typeface="Wingdings" pitchFamily="2" charset="2"/>
              </a:rPr>
              <a:t>apprentices</a:t>
            </a:r>
            <a:r>
              <a:rPr lang="en-US" sz="2150" dirty="0" smtClean="0">
                <a:sym typeface="Wingdings" pitchFamily="2" charset="2"/>
              </a:rPr>
              <a:t>, including French “VIE” (business volunteers)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n-US" sz="2150" dirty="0" smtClean="0"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4645433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2DF58F5D-15D6-C775-DD72-A32D2D9F49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46616" y="1640390"/>
            <a:ext cx="2228578" cy="2387600"/>
          </a:xfrm>
        </p:spPr>
        <p:txBody>
          <a:bodyPr/>
          <a:lstStyle/>
          <a:p>
            <a:r>
              <a:rPr lang="en-US" dirty="0"/>
              <a:t>5</a:t>
            </a:r>
            <a:endParaRPr lang="en-GR" dirty="0"/>
          </a:p>
        </p:txBody>
      </p:sp>
      <p:sp>
        <p:nvSpPr>
          <p:cNvPr id="13" name="Subtitle 12">
            <a:extLst>
              <a:ext uri="{FF2B5EF4-FFF2-40B4-BE49-F238E27FC236}">
                <a16:creationId xmlns:a16="http://schemas.microsoft.com/office/drawing/2014/main" id="{68F689AC-CDFB-D183-7ACA-0C96D08F97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6616" y="3854469"/>
            <a:ext cx="4923295" cy="1363141"/>
          </a:xfrm>
        </p:spPr>
        <p:txBody>
          <a:bodyPr>
            <a:normAutofit/>
          </a:bodyPr>
          <a:lstStyle/>
          <a:p>
            <a:r>
              <a:rPr lang="en-US" sz="3500" dirty="0" smtClean="0"/>
              <a:t>Administrative issues</a:t>
            </a:r>
            <a:endParaRPr lang="en-GR" sz="3500" dirty="0"/>
          </a:p>
        </p:txBody>
      </p:sp>
    </p:spTree>
    <p:extLst>
      <p:ext uri="{BB962C8B-B14F-4D97-AF65-F5344CB8AC3E}">
        <p14:creationId xmlns:p14="http://schemas.microsoft.com/office/powerpoint/2010/main" val="27825907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B773BD6-92B7-4FD8-93FA-8057D7B132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1391" y="375065"/>
            <a:ext cx="10515600" cy="933726"/>
          </a:xfrm>
        </p:spPr>
        <p:txBody>
          <a:bodyPr>
            <a:normAutofit/>
          </a:bodyPr>
          <a:lstStyle/>
          <a:p>
            <a:pPr algn="ctr"/>
            <a:r>
              <a:rPr lang="en-US" sz="3500" b="1" dirty="0"/>
              <a:t>Elimination of double taxation</a:t>
            </a:r>
            <a:endParaRPr lang="el-GR" sz="35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9C709F9-D838-45B4-A9F2-CAF576F164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82757"/>
            <a:ext cx="10515600" cy="4477371"/>
          </a:xfrm>
        </p:spPr>
        <p:txBody>
          <a:bodyPr anchor="ctr">
            <a:no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b="1" dirty="0">
                <a:sym typeface="Wingdings" pitchFamily="2" charset="2"/>
              </a:rPr>
              <a:t>In Greece </a:t>
            </a:r>
            <a:endParaRPr lang="en-US" sz="2400" b="1" dirty="0" smtClean="0">
              <a:sym typeface="Wingdings" pitchFamily="2" charset="2"/>
            </a:endParaRPr>
          </a:p>
          <a:p>
            <a:pPr lvl="1"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 smtClean="0">
                <a:sym typeface="Wingdings" pitchFamily="2" charset="2"/>
              </a:rPr>
              <a:t> Ordinary credit but also 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Exemption </a:t>
            </a:r>
            <a:r>
              <a:rPr lang="en-US" dirty="0">
                <a:sym typeface="Wingdings" pitchFamily="2" charset="2"/>
              </a:rPr>
              <a:t>with progression for exempt </a:t>
            </a:r>
            <a:r>
              <a:rPr lang="en-US" dirty="0" smtClean="0">
                <a:sym typeface="Wingdings" pitchFamily="2" charset="2"/>
              </a:rPr>
              <a:t>income</a:t>
            </a:r>
            <a:endParaRPr lang="en-US" sz="2400" b="1" dirty="0">
              <a:sym typeface="Wingdings" pitchFamily="2" charset="2"/>
            </a:endParaRPr>
          </a:p>
          <a:p>
            <a:pPr marL="0" indent="0">
              <a:lnSpc>
                <a:spcPct val="150000"/>
              </a:lnSpc>
              <a:buNone/>
            </a:pPr>
            <a:endParaRPr lang="el-GR" sz="2400" b="1" dirty="0"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4247555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B773BD6-92B7-4FD8-93FA-8057D7B132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1391" y="375065"/>
            <a:ext cx="10515600" cy="933726"/>
          </a:xfrm>
        </p:spPr>
        <p:txBody>
          <a:bodyPr>
            <a:normAutofit/>
          </a:bodyPr>
          <a:lstStyle/>
          <a:p>
            <a:pPr algn="ctr"/>
            <a:r>
              <a:rPr lang="en-US" sz="3500" b="1" dirty="0"/>
              <a:t>Elimination of double taxation</a:t>
            </a:r>
            <a:endParaRPr lang="el-GR" sz="35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9C709F9-D838-45B4-A9F2-CAF576F164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09287"/>
            <a:ext cx="10515600" cy="5636870"/>
          </a:xfrm>
        </p:spPr>
        <p:txBody>
          <a:bodyPr anchor="ctr">
            <a:no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b="1" dirty="0" smtClean="0">
                <a:sym typeface="Wingdings" pitchFamily="2" charset="2"/>
              </a:rPr>
              <a:t> In France</a:t>
            </a:r>
            <a:r>
              <a:rPr lang="fr-FR" dirty="0" smtClean="0">
                <a:sym typeface="Wingdings" pitchFamily="2" charset="2"/>
              </a:rPr>
              <a:t>, </a:t>
            </a:r>
            <a:r>
              <a:rPr lang="fr-FR" sz="2400" b="1" dirty="0">
                <a:sym typeface="Wingdings" pitchFamily="2" charset="2"/>
              </a:rPr>
              <a:t>n</a:t>
            </a:r>
            <a:r>
              <a:rPr lang="fr-FR" sz="2400" b="1" dirty="0" smtClean="0">
                <a:sym typeface="Wingdings" pitchFamily="2" charset="2"/>
              </a:rPr>
              <a:t>o more exemptions or« matching credits », only the credit method applies </a:t>
            </a:r>
            <a:r>
              <a:rPr lang="fr-FR" sz="2400" dirty="0" smtClean="0">
                <a:sym typeface="Wingdings" pitchFamily="2" charset="2"/>
              </a:rPr>
              <a:t>where a proof of payment is needed </a:t>
            </a:r>
            <a:r>
              <a:rPr lang="fr-FR" sz="2400" b="1" dirty="0" smtClean="0">
                <a:sym typeface="Wingdings" pitchFamily="2" charset="2"/>
              </a:rPr>
              <a:t>:</a:t>
            </a:r>
          </a:p>
          <a:p>
            <a:pPr lvl="1">
              <a:lnSpc>
                <a:spcPct val="150000"/>
              </a:lnSpc>
              <a:buFontTx/>
              <a:buChar char="-"/>
            </a:pPr>
            <a:r>
              <a:rPr lang="fr-FR" dirty="0" smtClean="0">
                <a:sym typeface="Wingdings" pitchFamily="2" charset="2"/>
              </a:rPr>
              <a:t>credit equal to the </a:t>
            </a:r>
            <a:r>
              <a:rPr lang="fr-FR" b="1" dirty="0" smtClean="0">
                <a:sym typeface="Wingdings" pitchFamily="2" charset="2"/>
              </a:rPr>
              <a:t>tax due in Greece </a:t>
            </a:r>
            <a:r>
              <a:rPr lang="en-US" dirty="0" smtClean="0">
                <a:sym typeface="Wingdings" pitchFamily="2" charset="2"/>
              </a:rPr>
              <a:t>in the case of shared taxation (new for dividends, interest, capital gains..). </a:t>
            </a:r>
            <a:r>
              <a:rPr lang="en-US" u="sng" dirty="0" smtClean="0">
                <a:sym typeface="Wingdings" pitchFamily="2" charset="2"/>
              </a:rPr>
              <a:t>Possible financial impact</a:t>
            </a:r>
            <a:endParaRPr lang="en-US" u="sng" dirty="0">
              <a:sym typeface="Wingdings" pitchFamily="2" charset="2"/>
            </a:endParaRPr>
          </a:p>
          <a:p>
            <a:pPr marL="457200" lvl="1" indent="0">
              <a:lnSpc>
                <a:spcPct val="150000"/>
              </a:lnSpc>
              <a:spcBef>
                <a:spcPts val="1000"/>
              </a:spcBef>
              <a:buNone/>
            </a:pPr>
            <a:r>
              <a:rPr lang="en-US" dirty="0" smtClean="0">
                <a:sym typeface="Wingdings" pitchFamily="2" charset="2"/>
              </a:rPr>
              <a:t>- credit equal to </a:t>
            </a:r>
            <a:r>
              <a:rPr lang="en-US" b="1" dirty="0" smtClean="0">
                <a:sym typeface="Wingdings" pitchFamily="2" charset="2"/>
              </a:rPr>
              <a:t>tax due in France </a:t>
            </a:r>
            <a:r>
              <a:rPr lang="en-US" dirty="0" smtClean="0">
                <a:sym typeface="Wingdings" pitchFamily="2" charset="2"/>
              </a:rPr>
              <a:t>for income exclusively taxable at source in Greece (and also </a:t>
            </a:r>
            <a:r>
              <a:rPr lang="en-US" dirty="0" smtClean="0">
                <a:sym typeface="Wingdings" pitchFamily="2" charset="2"/>
              </a:rPr>
              <a:t>salaries</a:t>
            </a:r>
            <a:r>
              <a:rPr lang="en-US" dirty="0" smtClean="0">
                <a:sym typeface="Wingdings" pitchFamily="2" charset="2"/>
              </a:rPr>
              <a:t>, real </a:t>
            </a:r>
            <a:r>
              <a:rPr lang="en-US" smtClean="0">
                <a:sym typeface="Wingdings" pitchFamily="2" charset="2"/>
              </a:rPr>
              <a:t>estate </a:t>
            </a:r>
            <a:r>
              <a:rPr lang="en-US" smtClean="0">
                <a:sym typeface="Wingdings" pitchFamily="2" charset="2"/>
              </a:rPr>
              <a:t>income..)</a:t>
            </a:r>
            <a:endParaRPr lang="el-GR" sz="2400" b="1" dirty="0"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4457274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B773BD6-92B7-4FD8-93FA-8057D7B132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1391" y="375065"/>
            <a:ext cx="10515600" cy="933726"/>
          </a:xfrm>
        </p:spPr>
        <p:txBody>
          <a:bodyPr>
            <a:normAutofit/>
          </a:bodyPr>
          <a:lstStyle/>
          <a:p>
            <a:pPr algn="ctr"/>
            <a:r>
              <a:rPr lang="en-US" sz="3500" b="1" dirty="0"/>
              <a:t>Tax residence certificate </a:t>
            </a:r>
            <a:endParaRPr lang="el-GR" sz="35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9C709F9-D838-45B4-A9F2-CAF576F164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82757"/>
            <a:ext cx="10515600" cy="4477371"/>
          </a:xfrm>
        </p:spPr>
        <p:txBody>
          <a:bodyPr anchor="ctr">
            <a:noAutofit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 smtClean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F</a:t>
            </a:r>
            <a:r>
              <a:rPr lang="en-US" sz="2400" dirty="0" smtClean="0">
                <a:latin typeface="Arial" panose="020B0604020202020204" pitchFamily="34" charset="0"/>
                <a:ea typeface="Calibri" panose="020F0502020204030204" pitchFamily="34" charset="0"/>
              </a:rPr>
              <a:t>ollowing </a:t>
            </a:r>
            <a:r>
              <a:rPr lang="en-US" sz="2400" dirty="0" smtClean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Article 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28 </a:t>
            </a:r>
            <a:endParaRPr lang="el-GR" sz="24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 smtClean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In 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order to get the </a:t>
            </a:r>
            <a:r>
              <a:rPr lang="en-US" sz="2400" dirty="0" smtClean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benefits 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of </a:t>
            </a:r>
            <a:r>
              <a:rPr lang="en-US" sz="2400" dirty="0" smtClean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articles 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10, 11 and 12 on dividends, interest and royalties </a:t>
            </a:r>
            <a:r>
              <a:rPr lang="en-US" sz="2400" dirty="0" smtClean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(lower or no 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withholding tax </a:t>
            </a:r>
            <a:r>
              <a:rPr lang="en-US" sz="2400" dirty="0" smtClean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at source) 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 tax </a:t>
            </a:r>
            <a:r>
              <a:rPr lang="en-US" sz="2400" dirty="0" smtClean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residenc</a:t>
            </a:r>
            <a:r>
              <a:rPr lang="en-US" sz="2400" dirty="0" smtClean="0">
                <a:latin typeface="Arial" panose="020B0604020202020204" pitchFamily="34" charset="0"/>
                <a:ea typeface="Calibri" panose="020F0502020204030204" pitchFamily="34" charset="0"/>
              </a:rPr>
              <a:t>e </a:t>
            </a:r>
            <a:r>
              <a:rPr lang="en-US" sz="2400" dirty="0" smtClean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certificate 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is </a:t>
            </a:r>
            <a:r>
              <a:rPr lang="en-US" sz="2400" dirty="0" smtClean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mandatorily required (in France form 5000 and appendices)</a:t>
            </a:r>
            <a:endParaRPr lang="en-US" sz="24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b="1" dirty="0" smtClean="0">
                <a:latin typeface="Arial" panose="020B0604020202020204" pitchFamily="34" charset="0"/>
                <a:sym typeface="Wingdings" pitchFamily="2" charset="2"/>
              </a:rPr>
              <a:t> The </a:t>
            </a:r>
            <a:r>
              <a:rPr lang="en-US" sz="2400" b="1" dirty="0">
                <a:latin typeface="Arial" panose="020B0604020202020204" pitchFamily="34" charset="0"/>
                <a:sym typeface="Wingdings" pitchFamily="2" charset="2"/>
              </a:rPr>
              <a:t>tax authorities may agree otherwise</a:t>
            </a:r>
            <a:endParaRPr lang="el-GR" sz="2400" b="1" dirty="0"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6157313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B773BD6-92B7-4FD8-93FA-8057D7B132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1391" y="375065"/>
            <a:ext cx="10515600" cy="933726"/>
          </a:xfrm>
        </p:spPr>
        <p:txBody>
          <a:bodyPr>
            <a:normAutofit/>
          </a:bodyPr>
          <a:lstStyle/>
          <a:p>
            <a:pPr algn="ctr"/>
            <a:r>
              <a:rPr lang="en-US" sz="3000" b="1" dirty="0"/>
              <a:t>Dispute </a:t>
            </a:r>
            <a:r>
              <a:rPr lang="en-US" sz="3000" b="1" dirty="0" smtClean="0"/>
              <a:t>resolution – article 23 at OECD standards</a:t>
            </a:r>
            <a:endParaRPr lang="el-GR" sz="30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9C709F9-D838-45B4-A9F2-CAF576F164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104" y="833377"/>
            <a:ext cx="11131826" cy="4444681"/>
          </a:xfrm>
        </p:spPr>
        <p:txBody>
          <a:bodyPr anchor="ctr"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endParaRPr lang="en-US" sz="2400" dirty="0" smtClean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5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Mutual </a:t>
            </a:r>
            <a:r>
              <a:rPr lang="en-US" sz="205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agreement procedure </a:t>
            </a:r>
            <a:r>
              <a:rPr lang="fr-FR" sz="2050" dirty="0" smtClean="0">
                <a:latin typeface="Arial" panose="020B0604020202020204" pitchFamily="34" charset="0"/>
                <a:ea typeface="Calibri" panose="020F0502020204030204" pitchFamily="34" charset="0"/>
                <a:sym typeface="Wingdings" pitchFamily="2" charset="2"/>
              </a:rPr>
              <a:t>: </a:t>
            </a:r>
            <a:r>
              <a:rPr lang="el-GR" sz="205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sym typeface="Wingdings" pitchFamily="2" charset="2"/>
              </a:rPr>
              <a:t> </a:t>
            </a:r>
            <a:endParaRPr lang="fr-FR" sz="2050" dirty="0" smtClean="0">
              <a:effectLst/>
              <a:latin typeface="Arial" panose="020B0604020202020204" pitchFamily="34" charset="0"/>
              <a:ea typeface="Calibri" panose="020F0502020204030204" pitchFamily="34" charset="0"/>
              <a:sym typeface="Wingdings" pitchFamily="2" charset="2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fr-FR" sz="2050" dirty="0">
                <a:latin typeface="Arial" panose="020B0604020202020204" pitchFamily="34" charset="0"/>
                <a:ea typeface="Calibri" panose="020F0502020204030204" pitchFamily="34" charset="0"/>
                <a:sym typeface="Wingdings" pitchFamily="2" charset="2"/>
              </a:rPr>
              <a:t> </a:t>
            </a:r>
            <a:r>
              <a:rPr lang="fr-FR" sz="2050" dirty="0" smtClean="0">
                <a:latin typeface="Arial" panose="020B0604020202020204" pitchFamily="34" charset="0"/>
                <a:ea typeface="Calibri" panose="020F0502020204030204" pitchFamily="34" charset="0"/>
                <a:sym typeface="Wingdings" pitchFamily="2" charset="2"/>
              </a:rPr>
              <a:t>   - </a:t>
            </a:r>
            <a:r>
              <a:rPr lang="en-US" sz="205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sym typeface="Wingdings" pitchFamily="2" charset="2"/>
              </a:rPr>
              <a:t>3 </a:t>
            </a:r>
            <a:r>
              <a:rPr lang="en-US" sz="2050" dirty="0">
                <a:effectLst/>
                <a:latin typeface="Arial" panose="020B0604020202020204" pitchFamily="34" charset="0"/>
                <a:ea typeface="Calibri" panose="020F0502020204030204" pitchFamily="34" charset="0"/>
                <a:sym typeface="Wingdings" pitchFamily="2" charset="2"/>
              </a:rPr>
              <a:t>years </a:t>
            </a:r>
            <a:r>
              <a:rPr lang="en-US" sz="2050" dirty="0">
                <a:latin typeface="Arial" panose="020B0604020202020204" pitchFamily="34" charset="0"/>
                <a:ea typeface="Calibri" panose="020F0502020204030204" pitchFamily="34" charset="0"/>
                <a:sym typeface="Wingdings" pitchFamily="2" charset="2"/>
              </a:rPr>
              <a:t>t</a:t>
            </a:r>
            <a:r>
              <a:rPr lang="en-US" sz="205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sym typeface="Wingdings" pitchFamily="2" charset="2"/>
              </a:rPr>
              <a:t>o </a:t>
            </a:r>
            <a:r>
              <a:rPr lang="en-US" sz="2050" dirty="0">
                <a:effectLst/>
                <a:latin typeface="Arial" panose="020B0604020202020204" pitchFamily="34" charset="0"/>
                <a:ea typeface="Calibri" panose="020F0502020204030204" pitchFamily="34" charset="0"/>
                <a:sym typeface="Wingdings" pitchFamily="2" charset="2"/>
              </a:rPr>
              <a:t>submit a </a:t>
            </a:r>
            <a:r>
              <a:rPr lang="en-US" sz="205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sym typeface="Wingdings" pitchFamily="2" charset="2"/>
              </a:rPr>
              <a:t>request</a:t>
            </a:r>
            <a:endParaRPr lang="el-GR" sz="2050" dirty="0" smtClean="0">
              <a:solidFill>
                <a:srgbClr val="112D63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sym typeface="Wingdings" pitchFamily="2" charset="2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2050" dirty="0" smtClean="0">
                <a:solidFill>
                  <a:srgbClr val="112D63"/>
                </a:solidFill>
                <a:latin typeface="Arial" panose="020B0604020202020204" pitchFamily="34" charset="0"/>
                <a:ea typeface="Calibri" panose="020F0502020204030204" pitchFamily="34" charset="0"/>
                <a:sym typeface="Wingdings" pitchFamily="2" charset="2"/>
              </a:rPr>
              <a:t>    - 3 years for the competent authorities to reach a mutual agreement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50" b="1" dirty="0" smtClean="0">
                <a:latin typeface="Arial" panose="020B0604020202020204" pitchFamily="34" charset="0"/>
                <a:sym typeface="Wingdings" pitchFamily="2" charset="2"/>
              </a:rPr>
              <a:t> Arbitration </a:t>
            </a:r>
            <a:r>
              <a:rPr lang="en-US" sz="2050" dirty="0" smtClean="0">
                <a:latin typeface="Arial" panose="020B0604020202020204" pitchFamily="34" charset="0"/>
                <a:sym typeface="Wingdings" pitchFamily="2" charset="2"/>
              </a:rPr>
              <a:t>if no agreement is reached within 3 years but :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50" b="1" dirty="0" smtClean="0">
                <a:latin typeface="Arial" panose="020B0604020202020204" pitchFamily="34" charset="0"/>
                <a:sym typeface="Wingdings" pitchFamily="2" charset="2"/>
              </a:rPr>
              <a:t>    </a:t>
            </a:r>
            <a:r>
              <a:rPr lang="en-US" sz="2050" dirty="0" smtClean="0">
                <a:latin typeface="Arial" panose="020B0604020202020204" pitchFamily="34" charset="0"/>
                <a:sym typeface="Wingdings" pitchFamily="2" charset="2"/>
              </a:rPr>
              <a:t>- no more MLI reservations of both countries  ;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50" dirty="0">
                <a:latin typeface="Arial" panose="020B0604020202020204" pitchFamily="34" charset="0"/>
                <a:sym typeface="Wingdings" pitchFamily="2" charset="2"/>
              </a:rPr>
              <a:t> </a:t>
            </a:r>
            <a:r>
              <a:rPr lang="en-US" sz="2050" dirty="0" smtClean="0">
                <a:latin typeface="Arial" panose="020B0604020202020204" pitchFamily="34" charset="0"/>
                <a:sym typeface="Wingdings" pitchFamily="2" charset="2"/>
              </a:rPr>
              <a:t>   - 60 days for the taxpayer to refuse the decision before it’s binding.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2050" b="1" dirty="0" smtClean="0">
                <a:latin typeface="Arial" panose="020B0604020202020204" pitchFamily="34" charset="0"/>
                <a:sym typeface="Wingdings" pitchFamily="2" charset="2"/>
              </a:rPr>
              <a:t>!! No competent authority agreement for arbitration / European instruments can also be activated by taxpayers </a:t>
            </a:r>
            <a:endParaRPr lang="el-GR" sz="2050" dirty="0"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2303960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B773BD6-92B7-4FD8-93FA-8057D7B132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1391" y="375065"/>
            <a:ext cx="10515600" cy="933726"/>
          </a:xfrm>
        </p:spPr>
        <p:txBody>
          <a:bodyPr>
            <a:normAutofit/>
          </a:bodyPr>
          <a:lstStyle/>
          <a:p>
            <a:pPr algn="ctr"/>
            <a:r>
              <a:rPr lang="en-US" sz="3000" b="1" dirty="0" smtClean="0"/>
              <a:t>Summary of practical implications of the new Convention</a:t>
            </a:r>
            <a:endParaRPr lang="el-GR" sz="30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9C709F9-D838-45B4-A9F2-CAF576F164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104" y="904974"/>
            <a:ext cx="11131826" cy="4364610"/>
          </a:xfrm>
        </p:spPr>
        <p:txBody>
          <a:bodyPr anchor="ctr"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endParaRPr lang="en-US" sz="2050" dirty="0">
              <a:solidFill>
                <a:srgbClr val="112D63"/>
              </a:solidFill>
              <a:latin typeface="Arial" panose="020B0604020202020204" pitchFamily="34" charset="0"/>
              <a:ea typeface="Calibri" panose="020F0502020204030204" pitchFamily="34" charset="0"/>
              <a:sym typeface="Wingdings" pitchFamily="2" charset="2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endParaRPr lang="en-US" sz="2050" b="1" dirty="0" smtClean="0">
              <a:latin typeface="Arial" panose="020B0604020202020204" pitchFamily="34" charset="0"/>
              <a:sym typeface="Wingdings" pitchFamily="2" charset="2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50" b="1" dirty="0" smtClean="0">
                <a:latin typeface="Arial" panose="020B0604020202020204" pitchFamily="34" charset="0"/>
                <a:sym typeface="Wingdings" pitchFamily="2" charset="2"/>
              </a:rPr>
              <a:t> </a:t>
            </a:r>
            <a:r>
              <a:rPr lang="en-US" sz="2100" b="1" dirty="0" smtClean="0">
                <a:latin typeface="Arial (Corps)"/>
                <a:sym typeface="Wingdings" pitchFamily="2" charset="2"/>
              </a:rPr>
              <a:t>Filing requirements : 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en-US" sz="2100" dirty="0" smtClean="0">
                <a:latin typeface="Arial (Corps)"/>
                <a:sym typeface="Wingdings" pitchFamily="2" charset="2"/>
              </a:rPr>
              <a:t>systematic residence certificate to grant certain treaty benefits 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en-US" sz="2100" dirty="0">
                <a:latin typeface="Arial (Corps)"/>
                <a:sym typeface="Wingdings" pitchFamily="2" charset="2"/>
              </a:rPr>
              <a:t>s</a:t>
            </a:r>
            <a:r>
              <a:rPr lang="en-US" sz="2100" dirty="0" smtClean="0">
                <a:latin typeface="Arial (Corps)"/>
                <a:sym typeface="Wingdings" pitchFamily="2" charset="2"/>
              </a:rPr>
              <a:t>ystematic credit method to eliminate double taxation in France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en-US" sz="2100" dirty="0" smtClean="0">
                <a:latin typeface="Arial (Corps)"/>
                <a:sym typeface="Wingdings" pitchFamily="2" charset="2"/>
              </a:rPr>
              <a:t>Change of taxing rights : need to carefully review and adapt accounting/financial documentation (e.g. passive income, possible newly taxable presence in the other State)</a:t>
            </a:r>
            <a:endParaRPr lang="en-US" sz="2100" b="1" dirty="0">
              <a:latin typeface="Arial (Corps)"/>
              <a:sym typeface="Wingdings" pitchFamily="2" charset="2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100" b="1" dirty="0">
                <a:latin typeface="Arial (Corps)"/>
                <a:sym typeface="Wingdings" pitchFamily="2" charset="2"/>
              </a:rPr>
              <a:t> </a:t>
            </a:r>
            <a:r>
              <a:rPr lang="en-US" sz="2100" b="1" dirty="0" smtClean="0">
                <a:latin typeface="Arial (Corps)"/>
                <a:sym typeface="Wingdings" pitchFamily="2" charset="2"/>
              </a:rPr>
              <a:t>Up to date documentation available </a:t>
            </a:r>
            <a:r>
              <a:rPr lang="en-US" sz="2100" dirty="0" smtClean="0">
                <a:latin typeface="Arial (Corps)"/>
                <a:sym typeface="Wingdings" pitchFamily="2" charset="2"/>
              </a:rPr>
              <a:t>(OCDE commentaries, French guidance on the Convention (n°</a:t>
            </a:r>
            <a:r>
              <a:rPr lang="fr-FR" sz="2100" dirty="0" smtClean="0">
                <a:latin typeface="Arial (Corps)"/>
              </a:rPr>
              <a:t>BOI-INT-CVB-GRC, 09/2024)</a:t>
            </a:r>
            <a:endParaRPr lang="en-US" sz="2050" dirty="0" smtClean="0">
              <a:latin typeface="Arial" panose="020B0604020202020204" pitchFamily="34" charset="0"/>
              <a:sym typeface="Wingdings" pitchFamily="2" charset="2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sz="2050" dirty="0">
              <a:solidFill>
                <a:srgbClr val="112D63"/>
              </a:solidFill>
              <a:latin typeface="Arial" panose="020B0604020202020204" pitchFamily="34" charset="0"/>
              <a:ea typeface="Calibri" panose="020F0502020204030204" pitchFamily="34" charset="0"/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783543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2DF58F5D-15D6-C775-DD72-A32D2D9F49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46616" y="1640390"/>
            <a:ext cx="2228578" cy="2387600"/>
          </a:xfrm>
        </p:spPr>
        <p:txBody>
          <a:bodyPr/>
          <a:lstStyle/>
          <a:p>
            <a:r>
              <a:rPr lang="en-GR" dirty="0"/>
              <a:t>1</a:t>
            </a:r>
          </a:p>
        </p:txBody>
      </p:sp>
      <p:sp>
        <p:nvSpPr>
          <p:cNvPr id="13" name="Subtitle 12">
            <a:extLst>
              <a:ext uri="{FF2B5EF4-FFF2-40B4-BE49-F238E27FC236}">
                <a16:creationId xmlns:a16="http://schemas.microsoft.com/office/drawing/2014/main" id="{68F689AC-CDFB-D183-7ACA-0C96D08F97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6616" y="3854469"/>
            <a:ext cx="4923295" cy="1363141"/>
          </a:xfrm>
        </p:spPr>
        <p:txBody>
          <a:bodyPr>
            <a:normAutofit/>
          </a:bodyPr>
          <a:lstStyle/>
          <a:p>
            <a:r>
              <a:rPr lang="en-US" sz="3500" dirty="0"/>
              <a:t>Scope of Application</a:t>
            </a:r>
            <a:endParaRPr lang="en-GR" sz="3500" dirty="0"/>
          </a:p>
        </p:txBody>
      </p:sp>
    </p:spTree>
    <p:extLst>
      <p:ext uri="{BB962C8B-B14F-4D97-AF65-F5344CB8AC3E}">
        <p14:creationId xmlns:p14="http://schemas.microsoft.com/office/powerpoint/2010/main" val="363502832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ubtitle 12">
            <a:extLst>
              <a:ext uri="{FF2B5EF4-FFF2-40B4-BE49-F238E27FC236}">
                <a16:creationId xmlns:a16="http://schemas.microsoft.com/office/drawing/2014/main" id="{0CADA15D-1811-FB9B-D4CC-D05CEF1415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66491" y="2303790"/>
            <a:ext cx="6400800" cy="1363141"/>
          </a:xfrm>
        </p:spPr>
        <p:txBody>
          <a:bodyPr anchor="ctr">
            <a:normAutofit/>
          </a:bodyPr>
          <a:lstStyle/>
          <a:p>
            <a:r>
              <a:rPr lang="en-US" sz="4000" b="1" dirty="0"/>
              <a:t>Merci de </a:t>
            </a:r>
            <a:r>
              <a:rPr lang="en-US" sz="4000" b="1" dirty="0" smtClean="0"/>
              <a:t>votre </a:t>
            </a:r>
            <a:r>
              <a:rPr lang="en-US" sz="4000" b="1" dirty="0"/>
              <a:t>attention</a:t>
            </a:r>
            <a:r>
              <a:rPr lang="el-GR" sz="4000" b="1" dirty="0"/>
              <a:t>!</a:t>
            </a:r>
            <a:endParaRPr lang="en-GB" sz="4000" b="1" dirty="0"/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3D83D515-BF29-DD72-2CA3-74486E3BD54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4678910" y="3666931"/>
            <a:ext cx="2834175" cy="2055775"/>
          </a:xfrm>
          <a:prstGeom prst="rect">
            <a:avLst/>
          </a:prstGeom>
        </p:spPr>
      </p:pic>
      <p:sp>
        <p:nvSpPr>
          <p:cNvPr id="40" name="Rectangle 39">
            <a:extLst>
              <a:ext uri="{FF2B5EF4-FFF2-40B4-BE49-F238E27FC236}">
                <a16:creationId xmlns:a16="http://schemas.microsoft.com/office/drawing/2014/main" id="{9DFA4ABD-5068-050E-08E0-1A7587B0F9E5}"/>
              </a:ext>
            </a:extLst>
          </p:cNvPr>
          <p:cNvSpPr/>
          <p:nvPr/>
        </p:nvSpPr>
        <p:spPr>
          <a:xfrm rot="5400000">
            <a:off x="9670730" y="754348"/>
            <a:ext cx="650932" cy="4391608"/>
          </a:xfrm>
          <a:prstGeom prst="rect">
            <a:avLst/>
          </a:prstGeom>
          <a:gradFill>
            <a:gsLst>
              <a:gs pos="5000">
                <a:schemeClr val="accent2">
                  <a:alpha val="0"/>
                </a:schemeClr>
              </a:gs>
              <a:gs pos="72000">
                <a:srgbClr val="3265C5">
                  <a:alpha val="91494"/>
                </a:srgbClr>
              </a:gs>
              <a:gs pos="90000">
                <a:schemeClr val="accent2"/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R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50FDF182-1D90-F161-D4F5-644E1765A83E}"/>
              </a:ext>
            </a:extLst>
          </p:cNvPr>
          <p:cNvSpPr/>
          <p:nvPr/>
        </p:nvSpPr>
        <p:spPr>
          <a:xfrm rot="16200000">
            <a:off x="1734106" y="890580"/>
            <a:ext cx="650932" cy="4119146"/>
          </a:xfrm>
          <a:prstGeom prst="rect">
            <a:avLst/>
          </a:prstGeom>
          <a:gradFill>
            <a:gsLst>
              <a:gs pos="5000">
                <a:schemeClr val="accent2">
                  <a:alpha val="0"/>
                </a:schemeClr>
              </a:gs>
              <a:gs pos="72000">
                <a:srgbClr val="3265C5">
                  <a:alpha val="91494"/>
                </a:srgbClr>
              </a:gs>
              <a:gs pos="90000">
                <a:schemeClr val="accent2"/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R"/>
          </a:p>
        </p:txBody>
      </p:sp>
      <p:pic>
        <p:nvPicPr>
          <p:cNvPr id="6" name="Image 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5180" y="5469586"/>
            <a:ext cx="1962150" cy="915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08630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0D1C465-49DE-4551-A90D-DD33C01545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8418"/>
            <a:ext cx="10515600" cy="1013792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3900" b="1" dirty="0" smtClean="0"/>
              <a:t>Scope </a:t>
            </a:r>
            <a:r>
              <a:rPr lang="en-US" sz="3900" b="1" dirty="0"/>
              <a:t>of a</a:t>
            </a:r>
            <a:r>
              <a:rPr lang="en-US" sz="3900" b="1" dirty="0" smtClean="0"/>
              <a:t>pplication</a:t>
            </a:r>
            <a:br>
              <a:rPr lang="en-US" sz="3900" b="1" dirty="0" smtClean="0"/>
            </a:br>
            <a:r>
              <a:rPr lang="en-US" dirty="0" smtClean="0"/>
              <a:t> 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20F8145-9851-43C1-8559-668B83E71F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85327"/>
            <a:ext cx="10515600" cy="2178903"/>
          </a:xfrm>
        </p:spPr>
        <p:txBody>
          <a:bodyPr anchor="ctr"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fr-FR" sz="2200" dirty="0" smtClean="0">
                <a:latin typeface="Arial (Corps)"/>
              </a:rPr>
              <a:t>Following the entry into force of the new Convention the 30th of December 2023, t</a:t>
            </a:r>
            <a:r>
              <a:rPr lang="en-US" sz="2200" dirty="0" smtClean="0">
                <a:latin typeface="Arial (Corps)"/>
              </a:rPr>
              <a:t>he former Convention </a:t>
            </a:r>
            <a:r>
              <a:rPr lang="en-US" sz="2200" dirty="0">
                <a:latin typeface="Arial (Corps)"/>
              </a:rPr>
              <a:t>of </a:t>
            </a:r>
            <a:r>
              <a:rPr lang="el-GR" sz="2200" dirty="0" smtClean="0">
                <a:latin typeface="Arial (Corps)"/>
              </a:rPr>
              <a:t>1963</a:t>
            </a:r>
            <a:r>
              <a:rPr lang="fr-FR" sz="2200" dirty="0" smtClean="0">
                <a:latin typeface="Arial (Corps)"/>
              </a:rPr>
              <a:t>, as modified by the BEPS MLI, is terminated.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200" b="1" u="sng" dirty="0" smtClean="0">
                <a:latin typeface="Arial (Corps)"/>
                <a:ea typeface="Calibri" panose="020F0502020204030204" pitchFamily="34" charset="0"/>
                <a:cs typeface="Times New Roman" panose="02020603050405020304" pitchFamily="18" charset="0"/>
              </a:rPr>
              <a:t>Entry </a:t>
            </a:r>
            <a:r>
              <a:rPr lang="en-US" sz="2200" b="1" u="sng" dirty="0">
                <a:latin typeface="Arial (Corps)"/>
                <a:ea typeface="Calibri" panose="020F0502020204030204" pitchFamily="34" charset="0"/>
                <a:cs typeface="Times New Roman" panose="02020603050405020304" pitchFamily="18" charset="0"/>
              </a:rPr>
              <a:t>into effect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Ø"/>
            </a:pPr>
            <a:r>
              <a:rPr lang="en-US" sz="2200" dirty="0">
                <a:latin typeface="Arial (Corps)"/>
                <a:ea typeface="Calibri" panose="020F0502020204030204" pitchFamily="34" charset="0"/>
                <a:cs typeface="Times New Roman" panose="02020603050405020304" pitchFamily="18" charset="0"/>
              </a:rPr>
              <a:t> Main rule : applies to any taxable event starting 1</a:t>
            </a:r>
            <a:r>
              <a:rPr lang="en-US" sz="2200" baseline="30000" dirty="0">
                <a:latin typeface="Arial (Corps)"/>
                <a:ea typeface="Calibri" panose="020F0502020204030204" pitchFamily="34" charset="0"/>
                <a:cs typeface="Times New Roman" panose="02020603050405020304" pitchFamily="18" charset="0"/>
              </a:rPr>
              <a:t>st</a:t>
            </a:r>
            <a:r>
              <a:rPr lang="en-US" sz="2200" dirty="0">
                <a:latin typeface="Arial (Corps)"/>
                <a:ea typeface="Calibri" panose="020F0502020204030204" pitchFamily="34" charset="0"/>
                <a:cs typeface="Times New Roman" panose="02020603050405020304" pitchFamily="18" charset="0"/>
              </a:rPr>
              <a:t> of January </a:t>
            </a:r>
            <a:r>
              <a:rPr lang="en-US" sz="2200" dirty="0" smtClean="0">
                <a:latin typeface="Arial (Corps)"/>
                <a:ea typeface="Calibri" panose="020F0502020204030204" pitchFamily="34" charset="0"/>
                <a:cs typeface="Times New Roman" panose="02020603050405020304" pitchFamily="18" charset="0"/>
              </a:rPr>
              <a:t>2024 or fiscal period beginning </a:t>
            </a:r>
            <a:r>
              <a:rPr lang="en-US" sz="2200" dirty="0">
                <a:latin typeface="Arial (Corps)"/>
                <a:ea typeface="Calibri" panose="020F0502020204030204" pitchFamily="34" charset="0"/>
                <a:cs typeface="Times New Roman" panose="02020603050405020304" pitchFamily="18" charset="0"/>
              </a:rPr>
              <a:t>on or after 1 January 2024.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Ø"/>
            </a:pPr>
            <a:r>
              <a:rPr lang="en-US" sz="2200" dirty="0">
                <a:latin typeface="Arial (Corps)"/>
                <a:ea typeface="Calibri" panose="020F0502020204030204" pitchFamily="34" charset="0"/>
                <a:cs typeface="Times New Roman" panose="02020603050405020304" pitchFamily="18" charset="0"/>
              </a:rPr>
              <a:t> Exception </a:t>
            </a:r>
            <a:r>
              <a:rPr lang="en-US" sz="2200" dirty="0" smtClean="0">
                <a:latin typeface="Arial (Corps)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200" dirty="0">
                <a:solidFill>
                  <a:srgbClr val="FF0000"/>
                </a:solidFill>
                <a:latin typeface="Arial (Corps)"/>
                <a:cs typeface="Times New Roman" panose="02020603050405020304" pitchFamily="18" charset="0"/>
              </a:rPr>
              <a:t>a special roll-back provision in par. 6 of the Protocol </a:t>
            </a:r>
            <a:r>
              <a:rPr lang="en-US" sz="2200" dirty="0">
                <a:latin typeface="Arial (Corps)"/>
                <a:cs typeface="Times New Roman" panose="02020603050405020304" pitchFamily="18" charset="0"/>
              </a:rPr>
              <a:t>conferring an exclusive right to tax those income to the State paying them shall apply to </a:t>
            </a:r>
            <a:r>
              <a:rPr lang="en-US" sz="2200" dirty="0">
                <a:latin typeface="Arial (Corps)"/>
                <a:ea typeface="Calibri" panose="020F0502020204030204" pitchFamily="34" charset="0"/>
                <a:cs typeface="Times New Roman" panose="02020603050405020304" pitchFamily="18" charset="0"/>
              </a:rPr>
              <a:t>tax years since 1st of January 2015. </a:t>
            </a:r>
            <a:endParaRPr lang="en-GR" sz="2200" b="1" dirty="0">
              <a:latin typeface="Arial (Corps)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endParaRPr lang="fr-FR" sz="2300" dirty="0" smtClean="0"/>
          </a:p>
        </p:txBody>
      </p:sp>
    </p:spTree>
    <p:extLst>
      <p:ext uri="{BB962C8B-B14F-4D97-AF65-F5344CB8AC3E}">
        <p14:creationId xmlns:p14="http://schemas.microsoft.com/office/powerpoint/2010/main" val="14846443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0D1C465-49DE-4551-A90D-DD33C01545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8418"/>
            <a:ext cx="10515600" cy="909981"/>
          </a:xfrm>
        </p:spPr>
        <p:txBody>
          <a:bodyPr>
            <a:normAutofit/>
          </a:bodyPr>
          <a:lstStyle/>
          <a:p>
            <a:pPr algn="ctr"/>
            <a:r>
              <a:rPr lang="en-US" sz="3500" b="1" dirty="0"/>
              <a:t>Scope – </a:t>
            </a:r>
            <a:r>
              <a:rPr lang="en-US" sz="3500" b="1" dirty="0" smtClean="0"/>
              <a:t>anti-abuse provisions</a:t>
            </a:r>
            <a:endParaRPr lang="el-GR" sz="35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20F8145-9851-43C1-8559-668B83E71F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93305"/>
            <a:ext cx="10515600" cy="3271306"/>
          </a:xfrm>
        </p:spPr>
        <p:txBody>
          <a:bodyPr anchor="ctr">
            <a:no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Ø"/>
            </a:pPr>
            <a:endParaRPr lang="en-US" sz="23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Ø"/>
            </a:pPr>
            <a:r>
              <a:rPr lang="en-US" sz="23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Preamble </a:t>
            </a:r>
            <a:r>
              <a:rPr lang="en-US" sz="23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en-US" sz="23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stating that the no tax evasion / no treaty shopping is allowed</a:t>
            </a:r>
            <a:endParaRPr lang="en-US" sz="2300" dirty="0" smtClean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Ø"/>
            </a:pPr>
            <a:r>
              <a:rPr lang="en-US" sz="23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Article 27 – general anti-abuse provision with a broad scope.</a:t>
            </a:r>
            <a:endParaRPr lang="el-GR" sz="23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Ø"/>
            </a:pPr>
            <a:r>
              <a:rPr lang="el-GR" sz="23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France has reserved its right to continue to apply certain domestic anti-abuse </a:t>
            </a:r>
            <a:r>
              <a:rPr lang="en-US" sz="23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provisions. These </a:t>
            </a:r>
            <a:r>
              <a:rPr lang="en-US" sz="23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are listed in the protocol</a:t>
            </a:r>
            <a:r>
              <a:rPr lang="el-GR" sz="23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sz="23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itchFamily="2" charset="2"/>
              </a:rPr>
              <a:t> </a:t>
            </a:r>
            <a:r>
              <a:rPr lang="en-US" sz="2300" dirty="0" smtClean="0">
                <a:latin typeface="Arial" panose="020B0604020202020204" pitchFamily="34" charset="0"/>
                <a:cs typeface="Times New Roman" panose="02020603050405020304" pitchFamily="18" charset="0"/>
              </a:rPr>
              <a:t>Art. </a:t>
            </a:r>
            <a:r>
              <a:rPr lang="el-GR" sz="2300" dirty="0" smtClean="0">
                <a:latin typeface="Arial" panose="020B0604020202020204" pitchFamily="34" charset="0"/>
                <a:cs typeface="Times New Roman" panose="02020603050405020304" pitchFamily="18" charset="0"/>
              </a:rPr>
              <a:t>123 </a:t>
            </a:r>
            <a:r>
              <a:rPr lang="en-US" sz="2300" dirty="0">
                <a:latin typeface="Arial" panose="020B0604020202020204" pitchFamily="34" charset="0"/>
                <a:cs typeface="Times New Roman" panose="02020603050405020304" pitchFamily="18" charset="0"/>
              </a:rPr>
              <a:t>bis</a:t>
            </a:r>
            <a:r>
              <a:rPr lang="el-GR" sz="2300" dirty="0">
                <a:latin typeface="Arial" panose="020B0604020202020204" pitchFamily="34" charset="0"/>
                <a:cs typeface="Times New Roman" panose="02020603050405020304" pitchFamily="18" charset="0"/>
              </a:rPr>
              <a:t>, 155 </a:t>
            </a:r>
            <a:r>
              <a:rPr lang="en-US" sz="2300" dirty="0">
                <a:latin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l-GR" sz="2300" dirty="0">
                <a:latin typeface="Arial" panose="020B0604020202020204" pitchFamily="34" charset="0"/>
                <a:cs typeface="Times New Roman" panose="02020603050405020304" pitchFamily="18" charset="0"/>
              </a:rPr>
              <a:t>, 115 </a:t>
            </a:r>
            <a:r>
              <a:rPr lang="en-US" sz="2300" i="1" dirty="0">
                <a:latin typeface="Arial" panose="020B0604020202020204" pitchFamily="34" charset="0"/>
                <a:cs typeface="Times New Roman" panose="02020603050405020304" pitchFamily="18" charset="0"/>
              </a:rPr>
              <a:t>quinquies</a:t>
            </a:r>
            <a:r>
              <a:rPr lang="el-GR" sz="2300" dirty="0">
                <a:latin typeface="Arial" panose="020B0604020202020204" pitchFamily="34" charset="0"/>
                <a:cs typeface="Times New Roman" panose="02020603050405020304" pitchFamily="18" charset="0"/>
              </a:rPr>
              <a:t>, 209 </a:t>
            </a:r>
            <a:r>
              <a:rPr lang="en-US" sz="2300" dirty="0">
                <a:latin typeface="Arial" panose="020B0604020202020204" pitchFamily="34" charset="0"/>
                <a:cs typeface="Times New Roman" panose="02020603050405020304" pitchFamily="18" charset="0"/>
              </a:rPr>
              <a:t>B</a:t>
            </a:r>
            <a:r>
              <a:rPr lang="el-GR" sz="2300" dirty="0">
                <a:latin typeface="Arial" panose="020B0604020202020204" pitchFamily="34" charset="0"/>
                <a:cs typeface="Times New Roman" panose="02020603050405020304" pitchFamily="18" charset="0"/>
              </a:rPr>
              <a:t>, 212, 238 </a:t>
            </a:r>
            <a:r>
              <a:rPr lang="en-US" sz="2300" dirty="0">
                <a:latin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l-GR" sz="23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>
                <a:latin typeface="Arial" panose="020B0604020202020204" pitchFamily="34" charset="0"/>
                <a:cs typeface="Times New Roman" panose="02020603050405020304" pitchFamily="18" charset="0"/>
              </a:rPr>
              <a:t>and</a:t>
            </a:r>
            <a:r>
              <a:rPr lang="el-GR" sz="2300" dirty="0">
                <a:latin typeface="Arial" panose="020B0604020202020204" pitchFamily="34" charset="0"/>
                <a:cs typeface="Times New Roman" panose="02020603050405020304" pitchFamily="18" charset="0"/>
              </a:rPr>
              <a:t> 238-0 Α </a:t>
            </a:r>
            <a:r>
              <a:rPr lang="en-US" sz="2300" dirty="0">
                <a:latin typeface="Arial" panose="020B0604020202020204" pitchFamily="34" charset="0"/>
                <a:cs typeface="Times New Roman" panose="02020603050405020304" pitchFamily="18" charset="0"/>
              </a:rPr>
              <a:t>of the </a:t>
            </a:r>
            <a:r>
              <a:rPr lang="en-US" sz="2300" i="1" dirty="0" smtClean="0">
                <a:latin typeface="Arial" panose="020B0604020202020204" pitchFamily="34" charset="0"/>
                <a:cs typeface="Times New Roman" panose="02020603050405020304" pitchFamily="18" charset="0"/>
              </a:rPr>
              <a:t>Code Général </a:t>
            </a:r>
            <a:r>
              <a:rPr lang="en-US" sz="2300" i="1" dirty="0">
                <a:latin typeface="Arial" panose="020B0604020202020204" pitchFamily="34" charset="0"/>
                <a:cs typeface="Times New Roman" panose="02020603050405020304" pitchFamily="18" charset="0"/>
              </a:rPr>
              <a:t>des imp</a:t>
            </a:r>
            <a:r>
              <a:rPr lang="el-GR" sz="2300" i="1" dirty="0">
                <a:latin typeface="Arial" panose="020B0604020202020204" pitchFamily="34" charset="0"/>
                <a:cs typeface="Times New Roman" panose="02020603050405020304" pitchFamily="18" charset="0"/>
              </a:rPr>
              <a:t>ȏ</a:t>
            </a:r>
            <a:r>
              <a:rPr lang="en-US" sz="2300" i="1" dirty="0" smtClean="0">
                <a:latin typeface="Arial" panose="020B0604020202020204" pitchFamily="34" charset="0"/>
                <a:cs typeface="Times New Roman" panose="02020603050405020304" pitchFamily="18" charset="0"/>
              </a:rPr>
              <a:t>ts</a:t>
            </a:r>
            <a:r>
              <a:rPr lang="en-US" sz="2300" dirty="0" smtClean="0"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998830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20F8145-9851-43C1-8559-668B83E71F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63030"/>
            <a:ext cx="10515600" cy="4067189"/>
          </a:xfrm>
        </p:spPr>
        <p:txBody>
          <a:bodyPr anchor="ctr">
            <a:noAutofit/>
          </a:bodyPr>
          <a:lstStyle/>
          <a:p>
            <a:pPr marL="0" indent="0" algn="just">
              <a:lnSpc>
                <a:spcPct val="150000"/>
              </a:lnSpc>
              <a:spcAft>
                <a:spcPts val="1000"/>
              </a:spcAft>
              <a:buNone/>
            </a:pPr>
            <a:endParaRPr lang="en-US" sz="23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  <a:buFont typeface="Wingdings" pitchFamily="2" charset="2"/>
              <a:buChar char="Ø"/>
            </a:pPr>
            <a:r>
              <a:rPr lang="en-US" sz="23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Article </a:t>
            </a:r>
            <a:r>
              <a:rPr lang="en-US" sz="23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27 </a:t>
            </a:r>
            <a:r>
              <a:rPr lang="en-US" sz="23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general anti-abuse provision</a:t>
            </a:r>
            <a:endParaRPr lang="en-US" sz="23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n-GB" sz="2100" dirty="0">
                <a:latin typeface="Arial" panose="020B0604020202020204" pitchFamily="34" charset="0"/>
                <a:cs typeface="Times New Roman" panose="02020603050405020304" pitchFamily="18" charset="0"/>
              </a:rPr>
              <a:t>Notwithstanding the other provisions of this Convention, </a:t>
            </a:r>
            <a:r>
              <a:rPr lang="en-GB" sz="2100" b="1" dirty="0">
                <a:solidFill>
                  <a:srgbClr val="FF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 benefit </a:t>
            </a:r>
            <a:r>
              <a:rPr lang="en-GB" sz="2100" dirty="0">
                <a:latin typeface="Arial" panose="020B0604020202020204" pitchFamily="34" charset="0"/>
                <a:cs typeface="Times New Roman" panose="02020603050405020304" pitchFamily="18" charset="0"/>
              </a:rPr>
              <a:t>under this Convention </a:t>
            </a:r>
            <a:r>
              <a:rPr lang="en-GB" sz="2100" b="1" dirty="0">
                <a:solidFill>
                  <a:srgbClr val="FF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shall not be granted </a:t>
            </a:r>
            <a:r>
              <a:rPr lang="en-GB" sz="2100" dirty="0">
                <a:latin typeface="Arial" panose="020B0604020202020204" pitchFamily="34" charset="0"/>
                <a:cs typeface="Times New Roman" panose="02020603050405020304" pitchFamily="18" charset="0"/>
              </a:rPr>
              <a:t>in respect of an item of income or capital if it is </a:t>
            </a:r>
            <a:r>
              <a:rPr lang="en-GB" sz="2100" b="1" dirty="0">
                <a:solidFill>
                  <a:srgbClr val="FF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reasonable to conclude</a:t>
            </a:r>
            <a:r>
              <a:rPr lang="en-GB" sz="2100" dirty="0">
                <a:latin typeface="Arial" panose="020B0604020202020204" pitchFamily="34" charset="0"/>
                <a:cs typeface="Times New Roman" panose="02020603050405020304" pitchFamily="18" charset="0"/>
              </a:rPr>
              <a:t>, having regard to all relevant facts and circumstances, that obtaining that benefit was one of the </a:t>
            </a:r>
            <a:r>
              <a:rPr lang="en-GB" sz="2100" b="1" dirty="0">
                <a:solidFill>
                  <a:srgbClr val="FF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principal purposes of any arrangement </a:t>
            </a:r>
            <a:r>
              <a:rPr lang="en-GB" sz="2100" dirty="0">
                <a:latin typeface="Arial" panose="020B0604020202020204" pitchFamily="34" charset="0"/>
                <a:cs typeface="Times New Roman" panose="02020603050405020304" pitchFamily="18" charset="0"/>
              </a:rPr>
              <a:t>or transaction that resulted directly or indirectly in that benefit, </a:t>
            </a:r>
            <a:r>
              <a:rPr lang="en-GB" sz="2100" b="1" dirty="0">
                <a:solidFill>
                  <a:srgbClr val="FF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unless</a:t>
            </a:r>
            <a:r>
              <a:rPr lang="en-GB" sz="2100" dirty="0">
                <a:latin typeface="Arial" panose="020B0604020202020204" pitchFamily="34" charset="0"/>
                <a:cs typeface="Times New Roman" panose="02020603050405020304" pitchFamily="18" charset="0"/>
              </a:rPr>
              <a:t> it is established that granting that benefit in these circumstances would be in </a:t>
            </a:r>
            <a:r>
              <a:rPr lang="en-GB" sz="2100" b="1" dirty="0">
                <a:solidFill>
                  <a:srgbClr val="FF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accordance with the object and purpose</a:t>
            </a:r>
            <a:r>
              <a:rPr lang="en-GB" sz="2100" dirty="0">
                <a:solidFill>
                  <a:srgbClr val="FF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2100" dirty="0">
                <a:latin typeface="Arial" panose="020B0604020202020204" pitchFamily="34" charset="0"/>
                <a:cs typeface="Times New Roman" panose="02020603050405020304" pitchFamily="18" charset="0"/>
              </a:rPr>
              <a:t>of the relevant provisions of this </a:t>
            </a:r>
            <a:r>
              <a:rPr lang="en-GB" sz="2100" dirty="0" smtClean="0">
                <a:latin typeface="Arial" panose="020B0604020202020204" pitchFamily="34" charset="0"/>
                <a:cs typeface="Times New Roman" panose="02020603050405020304" pitchFamily="18" charset="0"/>
              </a:rPr>
              <a:t>Convention.</a:t>
            </a:r>
            <a:endParaRPr lang="en-GB" sz="2100" dirty="0"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Τίτλος 1">
            <a:extLst>
              <a:ext uri="{FF2B5EF4-FFF2-40B4-BE49-F238E27FC236}">
                <a16:creationId xmlns:a16="http://schemas.microsoft.com/office/drawing/2014/main" id="{D0D1C465-49DE-4551-A90D-DD33C01545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0483"/>
            <a:ext cx="10515600" cy="909637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sz="3900" b="1" dirty="0" smtClean="0"/>
              <a:t>Scope – anti-abuse provisions</a:t>
            </a:r>
            <a:r>
              <a:rPr lang="en-US" sz="3900" dirty="0" smtClean="0"/>
              <a:t/>
            </a:r>
            <a:br>
              <a:rPr lang="en-US" sz="3900" dirty="0" smtClean="0"/>
            </a:br>
            <a:r>
              <a:rPr lang="en-US" dirty="0" smtClean="0"/>
              <a:t>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916961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2DF58F5D-15D6-C775-DD72-A32D2D9F49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46616" y="1640390"/>
            <a:ext cx="2228578" cy="2387600"/>
          </a:xfrm>
        </p:spPr>
        <p:txBody>
          <a:bodyPr/>
          <a:lstStyle/>
          <a:p>
            <a:r>
              <a:rPr lang="en-US" dirty="0"/>
              <a:t>2</a:t>
            </a:r>
            <a:endParaRPr lang="en-GR" dirty="0"/>
          </a:p>
        </p:txBody>
      </p:sp>
      <p:sp>
        <p:nvSpPr>
          <p:cNvPr id="13" name="Subtitle 12">
            <a:extLst>
              <a:ext uri="{FF2B5EF4-FFF2-40B4-BE49-F238E27FC236}">
                <a16:creationId xmlns:a16="http://schemas.microsoft.com/office/drawing/2014/main" id="{68F689AC-CDFB-D183-7ACA-0C96D08F97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6616" y="3854469"/>
            <a:ext cx="4923295" cy="136314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3500" dirty="0"/>
              <a:t>Business </a:t>
            </a:r>
            <a:r>
              <a:rPr lang="en-US" sz="3500" dirty="0" smtClean="0"/>
              <a:t>income</a:t>
            </a:r>
            <a:endParaRPr lang="en-GR" sz="3500" dirty="0"/>
          </a:p>
        </p:txBody>
      </p:sp>
    </p:spTree>
    <p:extLst>
      <p:ext uri="{BB962C8B-B14F-4D97-AF65-F5344CB8AC3E}">
        <p14:creationId xmlns:p14="http://schemas.microsoft.com/office/powerpoint/2010/main" val="26512981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B773BD6-92B7-4FD8-93FA-8057D7B132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1391" y="375065"/>
            <a:ext cx="10515600" cy="807692"/>
          </a:xfrm>
        </p:spPr>
        <p:txBody>
          <a:bodyPr>
            <a:normAutofit/>
          </a:bodyPr>
          <a:lstStyle/>
          <a:p>
            <a:pPr algn="ctr"/>
            <a:r>
              <a:rPr lang="en-US" sz="3500" b="1" dirty="0" smtClean="0"/>
              <a:t>Permanent establishment – definition broadened</a:t>
            </a:r>
            <a:endParaRPr lang="el-GR" sz="35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9C709F9-D838-45B4-A9F2-CAF576F164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13458"/>
            <a:ext cx="10515600" cy="5070905"/>
          </a:xfrm>
        </p:spPr>
        <p:txBody>
          <a:bodyPr anchor="ctr">
            <a:normAutofit fontScale="92500"/>
          </a:bodyPr>
          <a:lstStyle/>
          <a:p>
            <a:pPr marL="0" indent="0">
              <a:lnSpc>
                <a:spcPct val="150000"/>
              </a:lnSpc>
              <a:buNone/>
            </a:pPr>
            <a:endParaRPr lang="el-GR" sz="2300" dirty="0">
              <a:sym typeface="Wingdings" pitchFamily="2" charset="2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300" dirty="0">
                <a:solidFill>
                  <a:srgbClr val="FF0000"/>
                </a:solidFill>
                <a:sym typeface="Wingdings" pitchFamily="2" charset="2"/>
              </a:rPr>
              <a:t>Art. </a:t>
            </a:r>
            <a:r>
              <a:rPr lang="el-GR" sz="2300" dirty="0">
                <a:solidFill>
                  <a:srgbClr val="FF0000"/>
                </a:solidFill>
                <a:sym typeface="Wingdings" pitchFamily="2" charset="2"/>
              </a:rPr>
              <a:t>5§4</a:t>
            </a:r>
            <a:r>
              <a:rPr lang="el-GR" sz="2300" dirty="0" smtClean="0">
                <a:solidFill>
                  <a:srgbClr val="FF0000"/>
                </a:solidFill>
                <a:sym typeface="Wingdings" pitchFamily="2" charset="2"/>
              </a:rPr>
              <a:t>.</a:t>
            </a:r>
            <a:r>
              <a:rPr lang="fr-FR" sz="2300" dirty="0" smtClean="0">
                <a:solidFill>
                  <a:srgbClr val="FF0000"/>
                </a:solidFill>
                <a:sym typeface="Wingdings" pitchFamily="2" charset="2"/>
              </a:rPr>
              <a:t>(ff)</a:t>
            </a:r>
            <a:r>
              <a:rPr lang="el-GR" sz="2300" dirty="0" smtClean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el-GR" sz="2300" dirty="0" smtClean="0">
                <a:sym typeface="Wingdings" pitchFamily="2" charset="2"/>
              </a:rPr>
              <a:t></a:t>
            </a:r>
            <a:r>
              <a:rPr lang="fr-FR" sz="2300" dirty="0" smtClean="0">
                <a:sym typeface="Wingdings" pitchFamily="2" charset="2"/>
              </a:rPr>
              <a:t> </a:t>
            </a:r>
            <a:r>
              <a:rPr lang="en-US" sz="2300" dirty="0" smtClean="0">
                <a:sym typeface="Wingdings" pitchFamily="2" charset="2"/>
              </a:rPr>
              <a:t>an </a:t>
            </a:r>
            <a:r>
              <a:rPr lang="en-US" sz="2300" dirty="0">
                <a:sym typeface="Wingdings" pitchFamily="2" charset="2"/>
              </a:rPr>
              <a:t>oil or gas </a:t>
            </a:r>
            <a:r>
              <a:rPr lang="en-US" sz="2300" dirty="0" smtClean="0">
                <a:sym typeface="Wingdings" pitchFamily="2" charset="2"/>
              </a:rPr>
              <a:t>well ; any </a:t>
            </a:r>
            <a:r>
              <a:rPr lang="en-US" sz="2300" dirty="0">
                <a:sym typeface="Wingdings" pitchFamily="2" charset="2"/>
              </a:rPr>
              <a:t>other </a:t>
            </a:r>
            <a:r>
              <a:rPr lang="en-US" sz="2300" b="1" dirty="0">
                <a:sym typeface="Wingdings" pitchFamily="2" charset="2"/>
              </a:rPr>
              <a:t>place </a:t>
            </a:r>
            <a:r>
              <a:rPr lang="en-US" sz="2300" b="1" dirty="0" smtClean="0">
                <a:sym typeface="Wingdings" pitchFamily="2" charset="2"/>
              </a:rPr>
              <a:t>of exploration </a:t>
            </a:r>
            <a:r>
              <a:rPr lang="en-US" sz="2300" b="1" dirty="0">
                <a:sym typeface="Wingdings" pitchFamily="2" charset="2"/>
              </a:rPr>
              <a:t>or exploitation of natural </a:t>
            </a:r>
            <a:r>
              <a:rPr lang="en-US" sz="2300" b="1" dirty="0" smtClean="0">
                <a:sym typeface="Wingdings" pitchFamily="2" charset="2"/>
              </a:rPr>
              <a:t>resources </a:t>
            </a:r>
            <a:r>
              <a:rPr lang="en-US" sz="2300" dirty="0" smtClean="0">
                <a:sym typeface="Wingdings" pitchFamily="2" charset="2"/>
              </a:rPr>
              <a:t>are added to the list of PE’s.</a:t>
            </a:r>
            <a:endParaRPr lang="el-GR" sz="2300" dirty="0">
              <a:sym typeface="Wingdings" pitchFamily="2" charset="2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300" dirty="0">
                <a:solidFill>
                  <a:srgbClr val="FF0000"/>
                </a:solidFill>
                <a:sym typeface="Wingdings" pitchFamily="2" charset="2"/>
              </a:rPr>
              <a:t>Art. </a:t>
            </a:r>
            <a:r>
              <a:rPr lang="el-GR" sz="2300" dirty="0">
                <a:solidFill>
                  <a:srgbClr val="FF0000"/>
                </a:solidFill>
                <a:sym typeface="Wingdings" pitchFamily="2" charset="2"/>
              </a:rPr>
              <a:t>5§4.1 </a:t>
            </a:r>
            <a:r>
              <a:rPr lang="el-GR" sz="2300" dirty="0">
                <a:sym typeface="Wingdings" pitchFamily="2" charset="2"/>
              </a:rPr>
              <a:t> </a:t>
            </a:r>
            <a:r>
              <a:rPr lang="fr-FR" sz="2300" dirty="0" smtClean="0">
                <a:sym typeface="Wingdings" pitchFamily="2" charset="2"/>
              </a:rPr>
              <a:t>targets </a:t>
            </a:r>
            <a:r>
              <a:rPr lang="en-US" sz="2300" b="1" dirty="0" smtClean="0">
                <a:sym typeface="Wingdings" pitchFamily="2" charset="2"/>
              </a:rPr>
              <a:t>complementary </a:t>
            </a:r>
            <a:r>
              <a:rPr lang="en-US" sz="2300" b="1" dirty="0">
                <a:sym typeface="Wingdings" pitchFamily="2" charset="2"/>
              </a:rPr>
              <a:t>activities </a:t>
            </a:r>
            <a:r>
              <a:rPr lang="en-US" sz="2300" dirty="0">
                <a:sym typeface="Wingdings" pitchFamily="2" charset="2"/>
              </a:rPr>
              <a:t>forming part of a cohesive </a:t>
            </a:r>
            <a:r>
              <a:rPr lang="en-US" sz="2300" dirty="0" smtClean="0">
                <a:sym typeface="Wingdings" pitchFamily="2" charset="2"/>
              </a:rPr>
              <a:t>business 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>
                <a:solidFill>
                  <a:srgbClr val="FF0000"/>
                </a:solidFill>
                <a:sym typeface="Wingdings" pitchFamily="2" charset="2"/>
              </a:rPr>
              <a:t>Art. </a:t>
            </a:r>
            <a:r>
              <a:rPr lang="el-GR" sz="2400" dirty="0">
                <a:solidFill>
                  <a:srgbClr val="FF0000"/>
                </a:solidFill>
                <a:sym typeface="Wingdings" pitchFamily="2" charset="2"/>
              </a:rPr>
              <a:t>5§6 </a:t>
            </a:r>
            <a:r>
              <a:rPr lang="el-GR" sz="2400" dirty="0">
                <a:sym typeface="Wingdings" pitchFamily="2" charset="2"/>
              </a:rPr>
              <a:t> </a:t>
            </a:r>
            <a:r>
              <a:rPr lang="fr-FR" sz="2400" dirty="0" smtClean="0">
                <a:sym typeface="Wingdings" pitchFamily="2" charset="2"/>
              </a:rPr>
              <a:t>limitation of the exclusion of a </a:t>
            </a:r>
            <a:r>
              <a:rPr lang="en-US" sz="2400" dirty="0" smtClean="0">
                <a:sym typeface="Wingdings" pitchFamily="2" charset="2"/>
              </a:rPr>
              <a:t>independent agent : persons </a:t>
            </a:r>
            <a:r>
              <a:rPr lang="en-US" sz="2400" dirty="0">
                <a:sym typeface="Wingdings" pitchFamily="2" charset="2"/>
              </a:rPr>
              <a:t>acting for other closely linked persons are not “independent</a:t>
            </a:r>
            <a:r>
              <a:rPr lang="en-US" sz="2400" dirty="0" smtClean="0">
                <a:sym typeface="Wingdings" pitchFamily="2" charset="2"/>
              </a:rPr>
              <a:t>”.</a:t>
            </a:r>
            <a:endParaRPr lang="el-GR" sz="2300" dirty="0">
              <a:sym typeface="Wingdings" pitchFamily="2" charset="2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300" dirty="0">
                <a:solidFill>
                  <a:srgbClr val="FF0000"/>
                </a:solidFill>
                <a:sym typeface="Wingdings" pitchFamily="2" charset="2"/>
              </a:rPr>
              <a:t>Art. </a:t>
            </a:r>
            <a:r>
              <a:rPr lang="el-GR" sz="2300" dirty="0">
                <a:solidFill>
                  <a:srgbClr val="FF0000"/>
                </a:solidFill>
                <a:sym typeface="Wingdings" pitchFamily="2" charset="2"/>
              </a:rPr>
              <a:t>5§5 </a:t>
            </a:r>
            <a:r>
              <a:rPr lang="el-GR" sz="2300" dirty="0">
                <a:sym typeface="Wingdings" pitchFamily="2" charset="2"/>
              </a:rPr>
              <a:t> </a:t>
            </a:r>
            <a:r>
              <a:rPr lang="en-US" sz="2300" b="1" dirty="0" smtClean="0">
                <a:sym typeface="Wingdings" pitchFamily="2" charset="2"/>
              </a:rPr>
              <a:t>dependent </a:t>
            </a:r>
            <a:r>
              <a:rPr lang="en-US" sz="2300" b="1" dirty="0">
                <a:sym typeface="Wingdings" pitchFamily="2" charset="2"/>
              </a:rPr>
              <a:t>agent </a:t>
            </a:r>
            <a:r>
              <a:rPr lang="en-US" sz="2300" dirty="0">
                <a:sym typeface="Wingdings" pitchFamily="2" charset="2"/>
              </a:rPr>
              <a:t>: </a:t>
            </a:r>
            <a:r>
              <a:rPr lang="en-US" sz="2300" dirty="0" smtClean="0">
                <a:sym typeface="Wingdings" pitchFamily="2" charset="2"/>
              </a:rPr>
              <a:t>may constitute a PE if he “habitually </a:t>
            </a:r>
            <a:r>
              <a:rPr lang="en-US" sz="2300" dirty="0">
                <a:sym typeface="Wingdings" pitchFamily="2" charset="2"/>
              </a:rPr>
              <a:t>concludes contracts, </a:t>
            </a:r>
            <a:r>
              <a:rPr lang="en-US" sz="2300" dirty="0" smtClean="0">
                <a:sym typeface="Wingdings" pitchFamily="2" charset="2"/>
              </a:rPr>
              <a:t>or </a:t>
            </a:r>
            <a:r>
              <a:rPr lang="en-US" sz="2300" u="sng" dirty="0" smtClean="0">
                <a:sym typeface="Wingdings" pitchFamily="2" charset="2"/>
              </a:rPr>
              <a:t>habitually </a:t>
            </a:r>
            <a:r>
              <a:rPr lang="en-US" sz="2300" u="sng" dirty="0">
                <a:sym typeface="Wingdings" pitchFamily="2" charset="2"/>
              </a:rPr>
              <a:t>plays the principal role leading to the conclusion of contracts </a:t>
            </a:r>
            <a:r>
              <a:rPr lang="en-US" sz="2300" dirty="0" smtClean="0">
                <a:sym typeface="Wingdings" pitchFamily="2" charset="2"/>
              </a:rPr>
              <a:t>that are </a:t>
            </a:r>
            <a:r>
              <a:rPr lang="en-US" sz="2300" dirty="0">
                <a:sym typeface="Wingdings" pitchFamily="2" charset="2"/>
              </a:rPr>
              <a:t>routinely concluded without material modification by the </a:t>
            </a:r>
            <a:r>
              <a:rPr lang="en-US" sz="2300" dirty="0" smtClean="0">
                <a:sym typeface="Wingdings" pitchFamily="2" charset="2"/>
              </a:rPr>
              <a:t>enterprise”.</a:t>
            </a:r>
            <a:endParaRPr lang="el-GR" sz="2300" dirty="0"/>
          </a:p>
        </p:txBody>
      </p:sp>
    </p:spTree>
    <p:extLst>
      <p:ext uri="{BB962C8B-B14F-4D97-AF65-F5344CB8AC3E}">
        <p14:creationId xmlns:p14="http://schemas.microsoft.com/office/powerpoint/2010/main" val="19480576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B773BD6-92B7-4FD8-93FA-8057D7B132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1391" y="375065"/>
            <a:ext cx="10515600" cy="933726"/>
          </a:xfrm>
        </p:spPr>
        <p:txBody>
          <a:bodyPr>
            <a:normAutofit/>
          </a:bodyPr>
          <a:lstStyle/>
          <a:p>
            <a:pPr algn="ctr"/>
            <a:r>
              <a:rPr lang="en-US" sz="3500" b="1" dirty="0" smtClean="0"/>
              <a:t>Business profits – other features remain similar</a:t>
            </a:r>
            <a:endParaRPr lang="el-GR" sz="35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9C709F9-D838-45B4-A9F2-CAF576F164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82757"/>
            <a:ext cx="10515600" cy="4477371"/>
          </a:xfrm>
        </p:spPr>
        <p:txBody>
          <a:bodyPr anchor="ctr">
            <a:normAutofit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300" dirty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en-US" sz="2300" dirty="0" smtClean="0">
                <a:solidFill>
                  <a:srgbClr val="FF0000"/>
                </a:solidFill>
                <a:sym typeface="Wingdings" pitchFamily="2" charset="2"/>
              </a:rPr>
              <a:t>Art. 6 International Traffic </a:t>
            </a:r>
            <a:r>
              <a:rPr lang="el-GR" sz="2300" dirty="0">
                <a:sym typeface="Wingdings" pitchFamily="2" charset="2"/>
              </a:rPr>
              <a:t></a:t>
            </a:r>
            <a:r>
              <a:rPr lang="fr-FR" sz="2300" dirty="0">
                <a:sym typeface="Wingdings" pitchFamily="2" charset="2"/>
              </a:rPr>
              <a:t> </a:t>
            </a:r>
            <a:r>
              <a:rPr lang="fr-FR" sz="2300" dirty="0" smtClean="0">
                <a:sym typeface="Wingdings" pitchFamily="2" charset="2"/>
              </a:rPr>
              <a:t>a definition is provided in article 3</a:t>
            </a:r>
            <a:endParaRPr lang="en-US" sz="2300" dirty="0" smtClean="0">
              <a:solidFill>
                <a:srgbClr val="FF0000"/>
              </a:solidFill>
              <a:sym typeface="Wingdings" pitchFamily="2" charset="2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300" dirty="0" smtClean="0">
                <a:solidFill>
                  <a:srgbClr val="FF0000"/>
                </a:solidFill>
                <a:sym typeface="Wingdings" pitchFamily="2" charset="2"/>
              </a:rPr>
              <a:t> Art. 7 Business profits </a:t>
            </a:r>
            <a:r>
              <a:rPr lang="el-GR" sz="2300" dirty="0" smtClean="0">
                <a:sym typeface="Wingdings" pitchFamily="2" charset="2"/>
              </a:rPr>
              <a:t></a:t>
            </a:r>
            <a:r>
              <a:rPr lang="fr-FR" sz="2300" dirty="0" smtClean="0">
                <a:sym typeface="Wingdings" pitchFamily="2" charset="2"/>
              </a:rPr>
              <a:t> the provisions are consistent with the pre-2010 OECD Model and close to the former Convention</a:t>
            </a:r>
            <a:endParaRPr lang="en-US" sz="2300" dirty="0" smtClean="0">
              <a:solidFill>
                <a:srgbClr val="FF0000"/>
              </a:solidFill>
              <a:sym typeface="Wingdings" pitchFamily="2" charset="2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300" dirty="0" smtClean="0">
                <a:solidFill>
                  <a:srgbClr val="FF0000"/>
                </a:solidFill>
                <a:sym typeface="Wingdings" pitchFamily="2" charset="2"/>
              </a:rPr>
              <a:t> Art</a:t>
            </a:r>
            <a:r>
              <a:rPr lang="en-US" sz="2300" dirty="0">
                <a:solidFill>
                  <a:srgbClr val="FF0000"/>
                </a:solidFill>
                <a:sym typeface="Wingdings" pitchFamily="2" charset="2"/>
              </a:rPr>
              <a:t>. </a:t>
            </a:r>
            <a:r>
              <a:rPr lang="el-GR" sz="2300" dirty="0" smtClean="0">
                <a:solidFill>
                  <a:srgbClr val="FF0000"/>
                </a:solidFill>
                <a:sym typeface="Wingdings" pitchFamily="2" charset="2"/>
              </a:rPr>
              <a:t>9 </a:t>
            </a:r>
            <a:r>
              <a:rPr lang="fr-FR" sz="2300" dirty="0">
                <a:solidFill>
                  <a:srgbClr val="FF0000"/>
                </a:solidFill>
                <a:sym typeface="Wingdings" pitchFamily="2" charset="2"/>
              </a:rPr>
              <a:t>A</a:t>
            </a:r>
            <a:r>
              <a:rPr lang="fr-FR" sz="2300" dirty="0" smtClean="0">
                <a:solidFill>
                  <a:srgbClr val="FF0000"/>
                </a:solidFill>
                <a:sym typeface="Wingdings" pitchFamily="2" charset="2"/>
              </a:rPr>
              <a:t>ssociated entreprises </a:t>
            </a:r>
            <a:r>
              <a:rPr lang="el-GR" sz="2300" dirty="0" smtClean="0">
                <a:sym typeface="Wingdings" pitchFamily="2" charset="2"/>
              </a:rPr>
              <a:t> </a:t>
            </a:r>
            <a:r>
              <a:rPr lang="en-US" sz="2300" dirty="0">
                <a:sym typeface="Wingdings" pitchFamily="2" charset="2"/>
              </a:rPr>
              <a:t>legal basis for the elimination of double taxation in cases of TP </a:t>
            </a:r>
            <a:r>
              <a:rPr lang="en-US" sz="2300" dirty="0" smtClean="0">
                <a:sym typeface="Wingdings" pitchFamily="2" charset="2"/>
              </a:rPr>
              <a:t>adjustments (previously in force through the MLI)</a:t>
            </a:r>
          </a:p>
        </p:txBody>
      </p:sp>
    </p:spTree>
    <p:extLst>
      <p:ext uri="{BB962C8B-B14F-4D97-AF65-F5344CB8AC3E}">
        <p14:creationId xmlns:p14="http://schemas.microsoft.com/office/powerpoint/2010/main" val="31380553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B773BD6-92B7-4FD8-93FA-8057D7B132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1391" y="375065"/>
            <a:ext cx="10515600" cy="933726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500" b="1" dirty="0" smtClean="0"/>
              <a:t>Dividends and interest – limiting taxation at source</a:t>
            </a:r>
            <a:endParaRPr lang="el-GR" sz="35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9C709F9-D838-45B4-A9F2-CAF576F164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82757"/>
            <a:ext cx="10515600" cy="4477371"/>
          </a:xfrm>
        </p:spPr>
        <p:txBody>
          <a:bodyPr anchor="ctr">
            <a:normAutofit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300" b="1" dirty="0" smtClean="0">
                <a:sym typeface="Wingdings" pitchFamily="2" charset="2"/>
              </a:rPr>
              <a:t> No </a:t>
            </a:r>
            <a:r>
              <a:rPr lang="en-US" sz="2300" b="1" dirty="0">
                <a:sym typeface="Wingdings" pitchFamily="2" charset="2"/>
              </a:rPr>
              <a:t>w</a:t>
            </a:r>
            <a:r>
              <a:rPr lang="en-US" sz="2300" b="1" dirty="0" smtClean="0">
                <a:sym typeface="Wingdings" pitchFamily="2" charset="2"/>
              </a:rPr>
              <a:t>ithholding </a:t>
            </a:r>
            <a:r>
              <a:rPr lang="en-US" sz="2300" b="1" dirty="0">
                <a:sym typeface="Wingdings" pitchFamily="2" charset="2"/>
              </a:rPr>
              <a:t>tax </a:t>
            </a:r>
            <a:r>
              <a:rPr lang="en-US" sz="2300" dirty="0" smtClean="0">
                <a:sym typeface="Wingdings" pitchFamily="2" charset="2"/>
              </a:rPr>
              <a:t>at source on </a:t>
            </a:r>
            <a:r>
              <a:rPr lang="en-US" sz="2300" b="1" dirty="0">
                <a:sym typeface="Wingdings" pitchFamily="2" charset="2"/>
              </a:rPr>
              <a:t>dividends </a:t>
            </a:r>
            <a:r>
              <a:rPr lang="en-US" sz="2300" dirty="0">
                <a:sym typeface="Wingdings" pitchFamily="2" charset="2"/>
              </a:rPr>
              <a:t>if the beneficial owner is a company resident in the other contracting </a:t>
            </a:r>
            <a:r>
              <a:rPr lang="en-US" sz="2300" dirty="0" smtClean="0">
                <a:sym typeface="Wingdings" pitchFamily="2" charset="2"/>
              </a:rPr>
              <a:t>State </a:t>
            </a:r>
            <a:r>
              <a:rPr lang="en-US" sz="2300" dirty="0">
                <a:sym typeface="Wingdings" pitchFamily="2" charset="2"/>
              </a:rPr>
              <a:t>holding </a:t>
            </a:r>
            <a:r>
              <a:rPr lang="en-US" sz="2300" dirty="0">
                <a:solidFill>
                  <a:srgbClr val="FF0000"/>
                </a:solidFill>
                <a:sym typeface="Wingdings" pitchFamily="2" charset="2"/>
              </a:rPr>
              <a:t>directly</a:t>
            </a:r>
            <a:r>
              <a:rPr lang="en-US" sz="2300" dirty="0">
                <a:sym typeface="Wingdings" pitchFamily="2" charset="2"/>
              </a:rPr>
              <a:t> more than </a:t>
            </a:r>
            <a:r>
              <a:rPr lang="el-GR" sz="2300" dirty="0">
                <a:solidFill>
                  <a:srgbClr val="FF0000"/>
                </a:solidFill>
                <a:sym typeface="Wingdings" pitchFamily="2" charset="2"/>
              </a:rPr>
              <a:t>5% </a:t>
            </a:r>
            <a:r>
              <a:rPr lang="en-US" sz="2300" dirty="0" smtClean="0">
                <a:solidFill>
                  <a:srgbClr val="FF0000"/>
                </a:solidFill>
                <a:sym typeface="Wingdings" pitchFamily="2" charset="2"/>
              </a:rPr>
              <a:t>during all the</a:t>
            </a:r>
            <a:r>
              <a:rPr lang="el-GR" sz="2300" dirty="0" smtClean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el-GR" sz="2300" dirty="0">
                <a:solidFill>
                  <a:srgbClr val="FF0000"/>
                </a:solidFill>
                <a:sym typeface="Wingdings" pitchFamily="2" charset="2"/>
              </a:rPr>
              <a:t>24 </a:t>
            </a:r>
            <a:r>
              <a:rPr lang="en-US" sz="2300" dirty="0">
                <a:solidFill>
                  <a:srgbClr val="FF0000"/>
                </a:solidFill>
                <a:sym typeface="Wingdings" pitchFamily="2" charset="2"/>
              </a:rPr>
              <a:t>months prior to the </a:t>
            </a:r>
            <a:r>
              <a:rPr lang="en-US" sz="2300" dirty="0" smtClean="0">
                <a:solidFill>
                  <a:srgbClr val="FF0000"/>
                </a:solidFill>
                <a:sym typeface="Wingdings" pitchFamily="2" charset="2"/>
              </a:rPr>
              <a:t>distribution</a:t>
            </a:r>
            <a:r>
              <a:rPr lang="fr-FR" sz="2300" dirty="0" smtClean="0">
                <a:solidFill>
                  <a:srgbClr val="FF0000"/>
                </a:solidFill>
                <a:sym typeface="Wingdings" pitchFamily="2" charset="2"/>
              </a:rPr>
              <a:t>. </a:t>
            </a:r>
            <a:r>
              <a:rPr lang="en-US" sz="2300" dirty="0" smtClean="0">
                <a:solidFill>
                  <a:srgbClr val="FF0000"/>
                </a:solidFill>
                <a:sym typeface="Wingdings" pitchFamily="2" charset="2"/>
              </a:rPr>
              <a:t>Broader </a:t>
            </a:r>
            <a:r>
              <a:rPr lang="en-US" sz="2300" dirty="0">
                <a:solidFill>
                  <a:srgbClr val="FF0000"/>
                </a:solidFill>
                <a:sym typeface="Wingdings" pitchFamily="2" charset="2"/>
              </a:rPr>
              <a:t>exemption as compared to the EU </a:t>
            </a:r>
            <a:r>
              <a:rPr lang="en-US" sz="2300" dirty="0" smtClean="0">
                <a:solidFill>
                  <a:srgbClr val="FF0000"/>
                </a:solidFill>
                <a:sym typeface="Wingdings" pitchFamily="2" charset="2"/>
              </a:rPr>
              <a:t>Parent-Subsidiary directive (participation </a:t>
            </a:r>
            <a:r>
              <a:rPr lang="en-US" sz="2300" dirty="0">
                <a:solidFill>
                  <a:srgbClr val="FF0000"/>
                </a:solidFill>
                <a:sym typeface="Wingdings" pitchFamily="2" charset="2"/>
              </a:rPr>
              <a:t>of at least </a:t>
            </a:r>
            <a:r>
              <a:rPr lang="el-GR" sz="2300" dirty="0">
                <a:solidFill>
                  <a:srgbClr val="FF0000"/>
                </a:solidFill>
                <a:sym typeface="Wingdings" pitchFamily="2" charset="2"/>
              </a:rPr>
              <a:t>10% </a:t>
            </a:r>
            <a:r>
              <a:rPr lang="en-US" sz="2300" dirty="0">
                <a:solidFill>
                  <a:srgbClr val="FF0000"/>
                </a:solidFill>
                <a:sym typeface="Wingdings" pitchFamily="2" charset="2"/>
              </a:rPr>
              <a:t>and covering only certain types of entities)</a:t>
            </a:r>
            <a:endParaRPr lang="el-GR" sz="2300" dirty="0">
              <a:sym typeface="Wingdings" pitchFamily="2" charset="2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300" dirty="0" smtClean="0">
                <a:sym typeface="Wingdings" pitchFamily="2" charset="2"/>
              </a:rPr>
              <a:t> For </a:t>
            </a:r>
            <a:r>
              <a:rPr lang="en-US" sz="2300" dirty="0">
                <a:sym typeface="Wingdings" pitchFamily="2" charset="2"/>
              </a:rPr>
              <a:t>all other cases (legal entities and individuals) the withholding tax cannot exceed </a:t>
            </a:r>
            <a:r>
              <a:rPr lang="el-GR" sz="2300" dirty="0">
                <a:solidFill>
                  <a:srgbClr val="FF0000"/>
                </a:solidFill>
                <a:sym typeface="Wingdings" pitchFamily="2" charset="2"/>
              </a:rPr>
              <a:t>15</a:t>
            </a:r>
            <a:r>
              <a:rPr lang="el-GR" sz="2300" dirty="0" smtClean="0">
                <a:solidFill>
                  <a:srgbClr val="FF0000"/>
                </a:solidFill>
                <a:sym typeface="Wingdings" pitchFamily="2" charset="2"/>
              </a:rPr>
              <a:t>%</a:t>
            </a:r>
            <a:r>
              <a:rPr lang="fr-FR" sz="2300" dirty="0" smtClean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fr-FR" sz="2300" dirty="0" smtClean="0">
                <a:solidFill>
                  <a:srgbClr val="112D63"/>
                </a:solidFill>
                <a:sym typeface="Wingdings" pitchFamily="2" charset="2"/>
              </a:rPr>
              <a:t>of the gross amount of dividends</a:t>
            </a:r>
            <a:endParaRPr lang="el-GR" sz="2300" dirty="0">
              <a:solidFill>
                <a:srgbClr val="112D63"/>
              </a:solidFill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595102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ΑΑΔΕ colors">
      <a:dk1>
        <a:srgbClr val="112C63"/>
      </a:dk1>
      <a:lt1>
        <a:srgbClr val="FEFFFF"/>
      </a:lt1>
      <a:dk2>
        <a:srgbClr val="009FDF"/>
      </a:dk2>
      <a:lt2>
        <a:srgbClr val="E7E6E6"/>
      </a:lt2>
      <a:accent1>
        <a:srgbClr val="0C49BA"/>
      </a:accent1>
      <a:accent2>
        <a:srgbClr val="0C49BA"/>
      </a:accent2>
      <a:accent3>
        <a:srgbClr val="112C63"/>
      </a:accent3>
      <a:accent4>
        <a:srgbClr val="0B499F"/>
      </a:accent4>
      <a:accent5>
        <a:srgbClr val="009FDF"/>
      </a:accent5>
      <a:accent6>
        <a:srgbClr val="0C49BA"/>
      </a:accent6>
      <a:hlink>
        <a:srgbClr val="009FDF"/>
      </a:hlink>
      <a:folHlink>
        <a:srgbClr val="009FD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ADE_Branding_pptx_template1" id="{122AE4DF-B901-BB4F-A3E1-D424BD4A44FD}" vid="{586DC34A-5417-914C-B8AB-6E0C8C24F96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3214</TotalTime>
  <Words>1229</Words>
  <Application>Microsoft Office PowerPoint</Application>
  <PresentationFormat>Grand écran</PresentationFormat>
  <Paragraphs>89</Paragraphs>
  <Slides>20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20</vt:i4>
      </vt:variant>
    </vt:vector>
  </HeadingPairs>
  <TitlesOfParts>
    <vt:vector size="27" baseType="lpstr">
      <vt:lpstr>Arial</vt:lpstr>
      <vt:lpstr>Arial (Corps)</vt:lpstr>
      <vt:lpstr>Calibri</vt:lpstr>
      <vt:lpstr>Noto Sans</vt:lpstr>
      <vt:lpstr>Times New Roman</vt:lpstr>
      <vt:lpstr>Wingdings</vt:lpstr>
      <vt:lpstr>Office Theme</vt:lpstr>
      <vt:lpstr>Présentation PowerPoint</vt:lpstr>
      <vt:lpstr>1</vt:lpstr>
      <vt:lpstr> Scope of application  </vt:lpstr>
      <vt:lpstr>Scope – anti-abuse provisions</vt:lpstr>
      <vt:lpstr> Scope – anti-abuse provisions  </vt:lpstr>
      <vt:lpstr>2</vt:lpstr>
      <vt:lpstr>Permanent establishment – definition broadened</vt:lpstr>
      <vt:lpstr>Business profits – other features remain similar</vt:lpstr>
      <vt:lpstr>Dividends and interest – limiting taxation at source</vt:lpstr>
      <vt:lpstr>Dividends and interest – limiting taxation at source</vt:lpstr>
      <vt:lpstr>Royalties</vt:lpstr>
      <vt:lpstr>Capital gains </vt:lpstr>
      <vt:lpstr>Few changes on other income</vt:lpstr>
      <vt:lpstr>5</vt:lpstr>
      <vt:lpstr>Elimination of double taxation</vt:lpstr>
      <vt:lpstr>Elimination of double taxation</vt:lpstr>
      <vt:lpstr>Tax residence certificate </vt:lpstr>
      <vt:lpstr>Dispute resolution – article 23 at OECD standards</vt:lpstr>
      <vt:lpstr>Summary of practical implications of the new Convention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Myrto Zografaki</dc:creator>
  <cp:lastModifiedBy>Quentin FEUGA</cp:lastModifiedBy>
  <cp:revision>100</cp:revision>
  <dcterms:created xsi:type="dcterms:W3CDTF">2023-02-16T11:30:03Z</dcterms:created>
  <dcterms:modified xsi:type="dcterms:W3CDTF">2025-04-01T10:59:58Z</dcterms:modified>
</cp:coreProperties>
</file>