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Lst>
  <p:notesMasterIdLst>
    <p:notesMasterId r:id="rId14"/>
  </p:notesMasterIdLst>
  <p:sldIdLst>
    <p:sldId id="568" r:id="rId2"/>
    <p:sldId id="570" r:id="rId3"/>
    <p:sldId id="599" r:id="rId4"/>
    <p:sldId id="569" r:id="rId5"/>
    <p:sldId id="591" r:id="rId6"/>
    <p:sldId id="600" r:id="rId7"/>
    <p:sldId id="602" r:id="rId8"/>
    <p:sldId id="571" r:id="rId9"/>
    <p:sldId id="604" r:id="rId10"/>
    <p:sldId id="603" r:id="rId11"/>
    <p:sldId id="605" r:id="rId12"/>
    <p:sldId id="598" r:id="rId13"/>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Papadakis" initials="JP" lastIdx="1" clrIdx="0">
    <p:extLst>
      <p:ext uri="{19B8F6BF-5375-455C-9EA6-DF929625EA0E}">
        <p15:presenceInfo xmlns:p15="http://schemas.microsoft.com/office/powerpoint/2012/main" userId="John Papadak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4349"/>
    <a:srgbClr val="7AB6C1"/>
    <a:srgbClr val="E4E4E4"/>
    <a:srgbClr val="1E858B"/>
    <a:srgbClr val="6B6B6C"/>
    <a:srgbClr val="E37939"/>
    <a:srgbClr val="DAEBEE"/>
    <a:srgbClr val="0D3C46"/>
    <a:srgbClr val="D28008"/>
    <a:srgbClr val="E99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Μεσαίο στυλ 1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66" autoAdjust="0"/>
    <p:restoredTop sz="86016" autoAdjust="0"/>
  </p:normalViewPr>
  <p:slideViewPr>
    <p:cSldViewPr snapToGrid="0">
      <p:cViewPr varScale="1">
        <p:scale>
          <a:sx n="50" d="100"/>
          <a:sy n="50" d="100"/>
        </p:scale>
        <p:origin x="54" y="1032"/>
      </p:cViewPr>
      <p:guideLst/>
    </p:cSldViewPr>
  </p:slideViewPr>
  <p:notesTextViewPr>
    <p:cViewPr>
      <p:scale>
        <a:sx n="1" d="1"/>
        <a:sy n="1" d="1"/>
      </p:scale>
      <p:origin x="0" y="0"/>
    </p:cViewPr>
  </p:notesTextViewPr>
  <p:notesViewPr>
    <p:cSldViewPr snapToGrid="0">
      <p:cViewPr>
        <p:scale>
          <a:sx n="75" d="100"/>
          <a:sy n="75" d="100"/>
        </p:scale>
        <p:origin x="4020"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8E06241B-3931-42C4-926A-DF8A49D5F39F}" type="datetimeFigureOut">
              <a:rPr lang="el-GR" smtClean="0"/>
              <a:t>3/4/2025</a:t>
            </a:fld>
            <a:endParaRPr lang="el-GR"/>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60A1020D-67A4-4A2D-838A-2BB163D57E65}" type="slidenum">
              <a:rPr lang="el-GR" smtClean="0"/>
              <a:t>‹#›</a:t>
            </a:fld>
            <a:endParaRPr lang="el-GR"/>
          </a:p>
        </p:txBody>
      </p:sp>
    </p:spTree>
    <p:extLst>
      <p:ext uri="{BB962C8B-B14F-4D97-AF65-F5344CB8AC3E}">
        <p14:creationId xmlns:p14="http://schemas.microsoft.com/office/powerpoint/2010/main" val="394048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0A1020D-67A4-4A2D-838A-2BB163D57E65}" type="slidenum">
              <a:rPr lang="el-GR" smtClean="0"/>
              <a:t>1</a:t>
            </a:fld>
            <a:endParaRPr lang="el-GR"/>
          </a:p>
        </p:txBody>
      </p:sp>
    </p:spTree>
    <p:extLst>
      <p:ext uri="{BB962C8B-B14F-4D97-AF65-F5344CB8AC3E}">
        <p14:creationId xmlns:p14="http://schemas.microsoft.com/office/powerpoint/2010/main" val="3022500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265113"/>
            <a:ext cx="5964237" cy="3355975"/>
          </a:xfrm>
        </p:spPr>
      </p:sp>
      <p:sp>
        <p:nvSpPr>
          <p:cNvPr id="3" name="Notes Placeholder 2"/>
          <p:cNvSpPr>
            <a:spLocks noGrp="1"/>
          </p:cNvSpPr>
          <p:nvPr>
            <p:ph type="body" idx="1"/>
          </p:nvPr>
        </p:nvSpPr>
        <p:spPr>
          <a:xfrm>
            <a:off x="155575" y="3808413"/>
            <a:ext cx="6494462" cy="5449887"/>
          </a:xfrm>
        </p:spPr>
        <p:txBody>
          <a:bodyPr/>
          <a:lstStyle/>
          <a:p>
            <a:pPr algn="just">
              <a:spcAft>
                <a:spcPts val="600"/>
              </a:spcAft>
            </a:pPr>
            <a:endParaRPr lang="el-GR" sz="1100" dirty="0">
              <a:latin typeface="+mj-lt"/>
            </a:endParaRPr>
          </a:p>
        </p:txBody>
      </p:sp>
      <p:sp>
        <p:nvSpPr>
          <p:cNvPr id="4" name="Slide Number Placeholder 3"/>
          <p:cNvSpPr>
            <a:spLocks noGrp="1"/>
          </p:cNvSpPr>
          <p:nvPr>
            <p:ph type="sldNum" sz="quarter" idx="5"/>
          </p:nvPr>
        </p:nvSpPr>
        <p:spPr/>
        <p:txBody>
          <a:bodyPr/>
          <a:lstStyle/>
          <a:p>
            <a:fld id="{60A1020D-67A4-4A2D-838A-2BB163D57E65}" type="slidenum">
              <a:rPr lang="el-GR" smtClean="0"/>
              <a:t>10</a:t>
            </a:fld>
            <a:endParaRPr lang="el-GR"/>
          </a:p>
        </p:txBody>
      </p:sp>
    </p:spTree>
    <p:extLst>
      <p:ext uri="{BB962C8B-B14F-4D97-AF65-F5344CB8AC3E}">
        <p14:creationId xmlns:p14="http://schemas.microsoft.com/office/powerpoint/2010/main" val="192194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227013"/>
            <a:ext cx="5964237" cy="3355975"/>
          </a:xfrm>
        </p:spPr>
      </p:sp>
      <p:sp>
        <p:nvSpPr>
          <p:cNvPr id="3" name="Notes Placeholder 2"/>
          <p:cNvSpPr>
            <a:spLocks noGrp="1"/>
          </p:cNvSpPr>
          <p:nvPr>
            <p:ph type="body" idx="1"/>
          </p:nvPr>
        </p:nvSpPr>
        <p:spPr>
          <a:xfrm>
            <a:off x="160338" y="3719513"/>
            <a:ext cx="6469062" cy="4116387"/>
          </a:xfrm>
        </p:spPr>
        <p:txBody>
          <a:bodyPr/>
          <a:lstStyle/>
          <a:p>
            <a:pPr algn="just">
              <a:spcAft>
                <a:spcPts val="600"/>
              </a:spcAft>
            </a:pPr>
            <a:endParaRPr lang="el-GR" sz="1100" kern="1200" dirty="0">
              <a:solidFill>
                <a:schemeClr val="tx1"/>
              </a:solidFill>
              <a:effectLst/>
              <a:latin typeface="+mj-lt"/>
              <a:ea typeface="+mn-ea"/>
              <a:cs typeface="+mn-cs"/>
            </a:endParaRPr>
          </a:p>
        </p:txBody>
      </p:sp>
      <p:sp>
        <p:nvSpPr>
          <p:cNvPr id="4" name="Slide Number Placeholder 3"/>
          <p:cNvSpPr>
            <a:spLocks noGrp="1"/>
          </p:cNvSpPr>
          <p:nvPr>
            <p:ph type="sldNum" sz="quarter" idx="5"/>
          </p:nvPr>
        </p:nvSpPr>
        <p:spPr/>
        <p:txBody>
          <a:bodyPr/>
          <a:lstStyle/>
          <a:p>
            <a:fld id="{60A1020D-67A4-4A2D-838A-2BB163D57E65}" type="slidenum">
              <a:rPr lang="el-GR" smtClean="0"/>
              <a:t>11</a:t>
            </a:fld>
            <a:endParaRPr lang="el-GR"/>
          </a:p>
        </p:txBody>
      </p:sp>
    </p:spTree>
    <p:extLst>
      <p:ext uri="{BB962C8B-B14F-4D97-AF65-F5344CB8AC3E}">
        <p14:creationId xmlns:p14="http://schemas.microsoft.com/office/powerpoint/2010/main" val="389098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54013"/>
            <a:ext cx="5964237" cy="3355975"/>
          </a:xfrm>
        </p:spPr>
      </p:sp>
      <p:sp>
        <p:nvSpPr>
          <p:cNvPr id="4" name="Slide Number Placeholder 3"/>
          <p:cNvSpPr>
            <a:spLocks noGrp="1"/>
          </p:cNvSpPr>
          <p:nvPr>
            <p:ph type="sldNum" sz="quarter" idx="5"/>
          </p:nvPr>
        </p:nvSpPr>
        <p:spPr/>
        <p:txBody>
          <a:bodyPr/>
          <a:lstStyle/>
          <a:p>
            <a:fld id="{60A1020D-67A4-4A2D-838A-2BB163D57E65}" type="slidenum">
              <a:rPr lang="el-GR" smtClean="0"/>
              <a:t>12</a:t>
            </a:fld>
            <a:endParaRPr lang="el-GR"/>
          </a:p>
        </p:txBody>
      </p:sp>
    </p:spTree>
    <p:extLst>
      <p:ext uri="{BB962C8B-B14F-4D97-AF65-F5344CB8AC3E}">
        <p14:creationId xmlns:p14="http://schemas.microsoft.com/office/powerpoint/2010/main" val="397831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54013"/>
            <a:ext cx="5964237" cy="3355975"/>
          </a:xfrm>
        </p:spPr>
      </p:sp>
      <p:sp>
        <p:nvSpPr>
          <p:cNvPr id="3" name="Notes Placeholder 2"/>
          <p:cNvSpPr>
            <a:spLocks noGrp="1"/>
          </p:cNvSpPr>
          <p:nvPr>
            <p:ph type="body" idx="1"/>
          </p:nvPr>
        </p:nvSpPr>
        <p:spPr>
          <a:xfrm>
            <a:off x="198438" y="3910013"/>
            <a:ext cx="6392862" cy="3506787"/>
          </a:xfrm>
        </p:spPr>
        <p:txBody>
          <a:bodyPr/>
          <a:lstStyle/>
          <a:p>
            <a:pPr algn="just">
              <a:spcAft>
                <a:spcPts val="600"/>
              </a:spcAft>
            </a:pPr>
            <a:endParaRPr lang="el-GR" sz="1200" kern="1200" dirty="0">
              <a:solidFill>
                <a:schemeClr val="tx1"/>
              </a:solidFill>
              <a:effectLst/>
              <a:latin typeface="+mj-lt"/>
              <a:ea typeface="+mn-ea"/>
              <a:cs typeface="+mn-cs"/>
            </a:endParaRPr>
          </a:p>
        </p:txBody>
      </p:sp>
      <p:sp>
        <p:nvSpPr>
          <p:cNvPr id="4" name="Slide Number Placeholder 3"/>
          <p:cNvSpPr>
            <a:spLocks noGrp="1"/>
          </p:cNvSpPr>
          <p:nvPr>
            <p:ph type="sldNum" sz="quarter" idx="5"/>
          </p:nvPr>
        </p:nvSpPr>
        <p:spPr/>
        <p:txBody>
          <a:bodyPr/>
          <a:lstStyle/>
          <a:p>
            <a:fld id="{60A1020D-67A4-4A2D-838A-2BB163D57E65}" type="slidenum">
              <a:rPr lang="el-GR" smtClean="0"/>
              <a:t>2</a:t>
            </a:fld>
            <a:endParaRPr lang="el-GR"/>
          </a:p>
        </p:txBody>
      </p:sp>
    </p:spTree>
    <p:extLst>
      <p:ext uri="{BB962C8B-B14F-4D97-AF65-F5344CB8AC3E}">
        <p14:creationId xmlns:p14="http://schemas.microsoft.com/office/powerpoint/2010/main" val="87183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41313"/>
            <a:ext cx="5964237" cy="3355975"/>
          </a:xfrm>
        </p:spPr>
      </p:sp>
      <p:sp>
        <p:nvSpPr>
          <p:cNvPr id="3" name="Notes Placeholder 2"/>
          <p:cNvSpPr>
            <a:spLocks noGrp="1"/>
          </p:cNvSpPr>
          <p:nvPr>
            <p:ph type="body" idx="1"/>
          </p:nvPr>
        </p:nvSpPr>
        <p:spPr>
          <a:xfrm>
            <a:off x="267353" y="3809283"/>
            <a:ext cx="6270906" cy="5948492"/>
          </a:xfrm>
        </p:spPr>
        <p:txBody>
          <a:bodyPr/>
          <a:lstStyle/>
          <a:p>
            <a:pPr algn="just">
              <a:spcAft>
                <a:spcPts val="300"/>
              </a:spcAft>
            </a:pPr>
            <a:endParaRPr lang="el-GR" sz="1100" dirty="0">
              <a:latin typeface="+mj-lt"/>
            </a:endParaRPr>
          </a:p>
        </p:txBody>
      </p:sp>
      <p:sp>
        <p:nvSpPr>
          <p:cNvPr id="4" name="Slide Number Placeholder 3"/>
          <p:cNvSpPr>
            <a:spLocks noGrp="1"/>
          </p:cNvSpPr>
          <p:nvPr>
            <p:ph type="sldNum" sz="quarter" idx="5"/>
          </p:nvPr>
        </p:nvSpPr>
        <p:spPr/>
        <p:txBody>
          <a:bodyPr/>
          <a:lstStyle/>
          <a:p>
            <a:fld id="{60A1020D-67A4-4A2D-838A-2BB163D57E65}" type="slidenum">
              <a:rPr lang="el-GR" smtClean="0"/>
              <a:t>3</a:t>
            </a:fld>
            <a:endParaRPr lang="el-GR" dirty="0"/>
          </a:p>
        </p:txBody>
      </p:sp>
    </p:spTree>
    <p:extLst>
      <p:ext uri="{BB962C8B-B14F-4D97-AF65-F5344CB8AC3E}">
        <p14:creationId xmlns:p14="http://schemas.microsoft.com/office/powerpoint/2010/main" val="6183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15913"/>
            <a:ext cx="5964237" cy="3355975"/>
          </a:xfrm>
        </p:spPr>
      </p:sp>
      <p:sp>
        <p:nvSpPr>
          <p:cNvPr id="3" name="Notes Placeholder 2"/>
          <p:cNvSpPr>
            <a:spLocks noGrp="1"/>
          </p:cNvSpPr>
          <p:nvPr>
            <p:ph type="body" idx="1"/>
          </p:nvPr>
        </p:nvSpPr>
        <p:spPr>
          <a:xfrm>
            <a:off x="261089" y="3802085"/>
            <a:ext cx="6283433" cy="5731222"/>
          </a:xfrm>
        </p:spPr>
        <p:txBody>
          <a:bodyPr anchor="ctr"/>
          <a:lstStyle/>
          <a:p>
            <a:pPr algn="just"/>
            <a:endParaRPr lang="el-GR" dirty="0">
              <a:latin typeface="+mj-lt"/>
            </a:endParaRPr>
          </a:p>
        </p:txBody>
      </p:sp>
      <p:sp>
        <p:nvSpPr>
          <p:cNvPr id="4" name="Slide Number Placeholder 3"/>
          <p:cNvSpPr>
            <a:spLocks noGrp="1"/>
          </p:cNvSpPr>
          <p:nvPr>
            <p:ph type="sldNum" sz="quarter" idx="5"/>
          </p:nvPr>
        </p:nvSpPr>
        <p:spPr/>
        <p:txBody>
          <a:bodyPr/>
          <a:lstStyle/>
          <a:p>
            <a:fld id="{60A1020D-67A4-4A2D-838A-2BB163D57E65}" type="slidenum">
              <a:rPr lang="el-GR" smtClean="0"/>
              <a:t>4</a:t>
            </a:fld>
            <a:endParaRPr lang="el-GR"/>
          </a:p>
        </p:txBody>
      </p:sp>
    </p:spTree>
    <p:extLst>
      <p:ext uri="{BB962C8B-B14F-4D97-AF65-F5344CB8AC3E}">
        <p14:creationId xmlns:p14="http://schemas.microsoft.com/office/powerpoint/2010/main" val="322188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228600"/>
            <a:ext cx="5964237" cy="3355975"/>
          </a:xfrm>
        </p:spPr>
      </p:sp>
      <p:sp>
        <p:nvSpPr>
          <p:cNvPr id="3" name="Notes Placeholder 2"/>
          <p:cNvSpPr>
            <a:spLocks noGrp="1"/>
          </p:cNvSpPr>
          <p:nvPr>
            <p:ph type="body" idx="1"/>
          </p:nvPr>
        </p:nvSpPr>
        <p:spPr>
          <a:xfrm>
            <a:off x="185933" y="3751067"/>
            <a:ext cx="6433746" cy="5943795"/>
          </a:xfrm>
        </p:spPr>
        <p:txBody>
          <a:bodyPr/>
          <a:lstStyle/>
          <a:p>
            <a:pPr algn="just"/>
            <a:endParaRPr lang="el-GR" sz="1050" kern="1200" dirty="0">
              <a:solidFill>
                <a:schemeClr val="tx1"/>
              </a:solidFill>
              <a:effectLst/>
              <a:latin typeface="+mj-lt"/>
              <a:ea typeface="+mn-ea"/>
              <a:cs typeface="+mn-cs"/>
            </a:endParaRPr>
          </a:p>
        </p:txBody>
      </p:sp>
      <p:sp>
        <p:nvSpPr>
          <p:cNvPr id="4" name="Slide Number Placeholder 3"/>
          <p:cNvSpPr>
            <a:spLocks noGrp="1"/>
          </p:cNvSpPr>
          <p:nvPr>
            <p:ph type="sldNum" sz="quarter" idx="5"/>
          </p:nvPr>
        </p:nvSpPr>
        <p:spPr/>
        <p:txBody>
          <a:bodyPr/>
          <a:lstStyle/>
          <a:p>
            <a:fld id="{60A1020D-67A4-4A2D-838A-2BB163D57E65}" type="slidenum">
              <a:rPr lang="el-GR" smtClean="0"/>
              <a:t>5</a:t>
            </a:fld>
            <a:endParaRPr lang="el-GR"/>
          </a:p>
        </p:txBody>
      </p:sp>
    </p:spTree>
    <p:extLst>
      <p:ext uri="{BB962C8B-B14F-4D97-AF65-F5344CB8AC3E}">
        <p14:creationId xmlns:p14="http://schemas.microsoft.com/office/powerpoint/2010/main" val="309531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15913"/>
            <a:ext cx="5964237" cy="3355975"/>
          </a:xfrm>
        </p:spPr>
      </p:sp>
      <p:sp>
        <p:nvSpPr>
          <p:cNvPr id="3" name="Notes Placeholder 2"/>
          <p:cNvSpPr>
            <a:spLocks noGrp="1"/>
          </p:cNvSpPr>
          <p:nvPr>
            <p:ph type="body" idx="1"/>
          </p:nvPr>
        </p:nvSpPr>
        <p:spPr>
          <a:xfrm>
            <a:off x="261089" y="3679847"/>
            <a:ext cx="6283433" cy="6015015"/>
          </a:xfrm>
        </p:spPr>
        <p:txBody>
          <a:bodyPr anchor="ctr"/>
          <a:lstStyle/>
          <a:p>
            <a:pPr algn="just">
              <a:spcAft>
                <a:spcPts val="600"/>
              </a:spcAft>
            </a:pPr>
            <a:endParaRPr lang="el-GR" sz="1200" kern="1200" dirty="0">
              <a:solidFill>
                <a:schemeClr val="tx1"/>
              </a:solidFill>
              <a:effectLst/>
              <a:latin typeface="+mj-lt"/>
              <a:ea typeface="+mn-ea"/>
              <a:cs typeface="+mn-cs"/>
            </a:endParaRPr>
          </a:p>
        </p:txBody>
      </p:sp>
      <p:sp>
        <p:nvSpPr>
          <p:cNvPr id="4" name="Slide Number Placeholder 3"/>
          <p:cNvSpPr>
            <a:spLocks noGrp="1"/>
          </p:cNvSpPr>
          <p:nvPr>
            <p:ph type="sldNum" sz="quarter" idx="5"/>
          </p:nvPr>
        </p:nvSpPr>
        <p:spPr/>
        <p:txBody>
          <a:bodyPr/>
          <a:lstStyle/>
          <a:p>
            <a:fld id="{60A1020D-67A4-4A2D-838A-2BB163D57E65}" type="slidenum">
              <a:rPr lang="el-GR" smtClean="0"/>
              <a:t>6</a:t>
            </a:fld>
            <a:endParaRPr lang="el-GR"/>
          </a:p>
        </p:txBody>
      </p:sp>
    </p:spTree>
    <p:extLst>
      <p:ext uri="{BB962C8B-B14F-4D97-AF65-F5344CB8AC3E}">
        <p14:creationId xmlns:p14="http://schemas.microsoft.com/office/powerpoint/2010/main" val="198240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15913"/>
            <a:ext cx="5964237" cy="3355975"/>
          </a:xfrm>
        </p:spPr>
      </p:sp>
      <p:sp>
        <p:nvSpPr>
          <p:cNvPr id="3" name="Notes Placeholder 2"/>
          <p:cNvSpPr>
            <a:spLocks noGrp="1"/>
          </p:cNvSpPr>
          <p:nvPr>
            <p:ph type="body" idx="1"/>
          </p:nvPr>
        </p:nvSpPr>
        <p:spPr>
          <a:xfrm>
            <a:off x="261089" y="3772705"/>
            <a:ext cx="6283433" cy="4795815"/>
          </a:xfrm>
        </p:spPr>
        <p:txBody>
          <a:bodyPr anchor="ctr"/>
          <a:lstStyle/>
          <a:p>
            <a:pPr algn="just">
              <a:spcAft>
                <a:spcPts val="600"/>
              </a:spcAft>
            </a:pPr>
            <a:endParaRPr lang="el-GR" dirty="0">
              <a:latin typeface="+mj-lt"/>
            </a:endParaRPr>
          </a:p>
        </p:txBody>
      </p:sp>
      <p:sp>
        <p:nvSpPr>
          <p:cNvPr id="4" name="Slide Number Placeholder 3"/>
          <p:cNvSpPr>
            <a:spLocks noGrp="1"/>
          </p:cNvSpPr>
          <p:nvPr>
            <p:ph type="sldNum" sz="quarter" idx="5"/>
          </p:nvPr>
        </p:nvSpPr>
        <p:spPr/>
        <p:txBody>
          <a:bodyPr/>
          <a:lstStyle/>
          <a:p>
            <a:fld id="{60A1020D-67A4-4A2D-838A-2BB163D57E65}" type="slidenum">
              <a:rPr lang="el-GR" smtClean="0"/>
              <a:t>7</a:t>
            </a:fld>
            <a:endParaRPr lang="el-GR"/>
          </a:p>
        </p:txBody>
      </p:sp>
    </p:spTree>
    <p:extLst>
      <p:ext uri="{BB962C8B-B14F-4D97-AF65-F5344CB8AC3E}">
        <p14:creationId xmlns:p14="http://schemas.microsoft.com/office/powerpoint/2010/main" val="63120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227013"/>
            <a:ext cx="5964237" cy="3355975"/>
          </a:xfrm>
        </p:spPr>
      </p:sp>
      <p:sp>
        <p:nvSpPr>
          <p:cNvPr id="3" name="Notes Placeholder 2"/>
          <p:cNvSpPr>
            <a:spLocks noGrp="1"/>
          </p:cNvSpPr>
          <p:nvPr>
            <p:ph type="body" idx="1"/>
          </p:nvPr>
        </p:nvSpPr>
        <p:spPr>
          <a:xfrm>
            <a:off x="160338" y="3719513"/>
            <a:ext cx="6469062" cy="4675187"/>
          </a:xfrm>
        </p:spPr>
        <p:txBody>
          <a:bodyPr/>
          <a:lstStyle/>
          <a:p>
            <a:pPr algn="just">
              <a:spcAft>
                <a:spcPts val="600"/>
              </a:spcAft>
            </a:pPr>
            <a:endParaRPr lang="el-GR" kern="1200" dirty="0">
              <a:solidFill>
                <a:schemeClr val="tx1"/>
              </a:solidFill>
              <a:effectLst/>
              <a:latin typeface="+mj-lt"/>
              <a:ea typeface="+mn-ea"/>
              <a:cs typeface="+mn-cs"/>
            </a:endParaRPr>
          </a:p>
        </p:txBody>
      </p:sp>
      <p:sp>
        <p:nvSpPr>
          <p:cNvPr id="4" name="Slide Number Placeholder 3"/>
          <p:cNvSpPr>
            <a:spLocks noGrp="1"/>
          </p:cNvSpPr>
          <p:nvPr>
            <p:ph type="sldNum" sz="quarter" idx="5"/>
          </p:nvPr>
        </p:nvSpPr>
        <p:spPr/>
        <p:txBody>
          <a:bodyPr/>
          <a:lstStyle/>
          <a:p>
            <a:fld id="{60A1020D-67A4-4A2D-838A-2BB163D57E65}" type="slidenum">
              <a:rPr lang="el-GR" smtClean="0"/>
              <a:t>8</a:t>
            </a:fld>
            <a:endParaRPr lang="el-GR"/>
          </a:p>
        </p:txBody>
      </p:sp>
    </p:spTree>
    <p:extLst>
      <p:ext uri="{BB962C8B-B14F-4D97-AF65-F5344CB8AC3E}">
        <p14:creationId xmlns:p14="http://schemas.microsoft.com/office/powerpoint/2010/main" val="20719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227013"/>
            <a:ext cx="5964237" cy="3355975"/>
          </a:xfrm>
        </p:spPr>
      </p:sp>
      <p:sp>
        <p:nvSpPr>
          <p:cNvPr id="3" name="Notes Placeholder 2"/>
          <p:cNvSpPr>
            <a:spLocks noGrp="1"/>
          </p:cNvSpPr>
          <p:nvPr>
            <p:ph type="body" idx="1"/>
          </p:nvPr>
        </p:nvSpPr>
        <p:spPr>
          <a:xfrm>
            <a:off x="160338" y="3719513"/>
            <a:ext cx="6469062" cy="4548187"/>
          </a:xfrm>
        </p:spPr>
        <p:txBody>
          <a:bodyPr/>
          <a:lstStyle/>
          <a:p>
            <a:pPr algn="just">
              <a:spcAft>
                <a:spcPts val="600"/>
              </a:spcAft>
            </a:pPr>
            <a:endParaRPr lang="el-GR" kern="1200" dirty="0">
              <a:solidFill>
                <a:schemeClr val="tx1"/>
              </a:solidFill>
              <a:effectLst/>
              <a:latin typeface="+mj-lt"/>
              <a:ea typeface="+mn-ea"/>
              <a:cs typeface="+mn-cs"/>
            </a:endParaRPr>
          </a:p>
        </p:txBody>
      </p:sp>
      <p:sp>
        <p:nvSpPr>
          <p:cNvPr id="4" name="Slide Number Placeholder 3"/>
          <p:cNvSpPr>
            <a:spLocks noGrp="1"/>
          </p:cNvSpPr>
          <p:nvPr>
            <p:ph type="sldNum" sz="quarter" idx="5"/>
          </p:nvPr>
        </p:nvSpPr>
        <p:spPr/>
        <p:txBody>
          <a:bodyPr/>
          <a:lstStyle/>
          <a:p>
            <a:fld id="{60A1020D-67A4-4A2D-838A-2BB163D57E65}" type="slidenum">
              <a:rPr lang="el-GR" smtClean="0"/>
              <a:t>9</a:t>
            </a:fld>
            <a:endParaRPr lang="el-GR"/>
          </a:p>
        </p:txBody>
      </p:sp>
    </p:spTree>
    <p:extLst>
      <p:ext uri="{BB962C8B-B14F-4D97-AF65-F5344CB8AC3E}">
        <p14:creationId xmlns:p14="http://schemas.microsoft.com/office/powerpoint/2010/main" val="398638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F1338-1E4E-40BA-BC1A-3B9B007B1BA4}" type="datetime1">
              <a:rPr lang="el-GR" smtClean="0"/>
              <a:t>3/4/2025</a:t>
            </a:fld>
            <a:endParaRPr lang="el-GR"/>
          </a:p>
        </p:txBody>
      </p:sp>
      <p:sp>
        <p:nvSpPr>
          <p:cNvPr id="5" name="Footer Placeholder 4"/>
          <p:cNvSpPr>
            <a:spLocks noGrp="1"/>
          </p:cNvSpPr>
          <p:nvPr>
            <p:ph type="ftr" sz="quarter" idx="11"/>
          </p:nvPr>
        </p:nvSpPr>
        <p:spPr/>
        <p:txBody>
          <a:bodyPr/>
          <a:lstStyle/>
          <a:p>
            <a:r>
              <a:rPr lang="el-GR"/>
              <a:t>Συμβάσεις Αποφυγής Διπλής Φορολογίας - Νομική Βιβλιοθήκη 22.04.2024</a:t>
            </a:r>
          </a:p>
        </p:txBody>
      </p:sp>
      <p:sp>
        <p:nvSpPr>
          <p:cNvPr id="6" name="Slide Number Placeholder 5"/>
          <p:cNvSpPr>
            <a:spLocks noGrp="1"/>
          </p:cNvSpPr>
          <p:nvPr>
            <p:ph type="sldNum" sz="quarter" idx="12"/>
          </p:nvPr>
        </p:nvSpPr>
        <p:spPr/>
        <p:txBody>
          <a:bodyPr/>
          <a:lstStyle/>
          <a:p>
            <a:fld id="{DDE62CCE-F150-4067-AD6F-F2ED076E5130}" type="slidenum">
              <a:rPr lang="el-GR" smtClean="0"/>
              <a:t>‹#›</a:t>
            </a:fld>
            <a:endParaRPr lang="el-GR"/>
          </a:p>
        </p:txBody>
      </p:sp>
    </p:spTree>
    <p:extLst>
      <p:ext uri="{BB962C8B-B14F-4D97-AF65-F5344CB8AC3E}">
        <p14:creationId xmlns:p14="http://schemas.microsoft.com/office/powerpoint/2010/main" val="231393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79851-ED1F-4DA8-A205-227A9D122EA2}" type="datetime1">
              <a:rPr lang="el-GR" smtClean="0"/>
              <a:t>3/4/2025</a:t>
            </a:fld>
            <a:endParaRPr lang="el-GR"/>
          </a:p>
        </p:txBody>
      </p:sp>
      <p:sp>
        <p:nvSpPr>
          <p:cNvPr id="5" name="Footer Placeholder 4"/>
          <p:cNvSpPr>
            <a:spLocks noGrp="1"/>
          </p:cNvSpPr>
          <p:nvPr>
            <p:ph type="ftr" sz="quarter" idx="11"/>
          </p:nvPr>
        </p:nvSpPr>
        <p:spPr/>
        <p:txBody>
          <a:bodyPr/>
          <a:lstStyle/>
          <a:p>
            <a:r>
              <a:rPr lang="el-GR"/>
              <a:t>Συμβάσεις Αποφυγής Διπλής Φορολογίας - Νομική Βιβλιοθήκη 22.04.2024</a:t>
            </a:r>
          </a:p>
        </p:txBody>
      </p:sp>
      <p:sp>
        <p:nvSpPr>
          <p:cNvPr id="6" name="Slide Number Placeholder 5"/>
          <p:cNvSpPr>
            <a:spLocks noGrp="1"/>
          </p:cNvSpPr>
          <p:nvPr>
            <p:ph type="sldNum" sz="quarter" idx="12"/>
          </p:nvPr>
        </p:nvSpPr>
        <p:spPr/>
        <p:txBody>
          <a:bodyPr/>
          <a:lstStyle/>
          <a:p>
            <a:fld id="{DDE62CCE-F150-4067-AD6F-F2ED076E5130}" type="slidenum">
              <a:rPr lang="el-GR" smtClean="0"/>
              <a:t>‹#›</a:t>
            </a:fld>
            <a:endParaRPr lang="el-GR"/>
          </a:p>
        </p:txBody>
      </p:sp>
    </p:spTree>
    <p:extLst>
      <p:ext uri="{BB962C8B-B14F-4D97-AF65-F5344CB8AC3E}">
        <p14:creationId xmlns:p14="http://schemas.microsoft.com/office/powerpoint/2010/main" val="113111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34FC5-8B59-406A-B08C-9BE1D191BFEE}" type="datetime1">
              <a:rPr lang="el-GR" smtClean="0"/>
              <a:t>3/4/2025</a:t>
            </a:fld>
            <a:endParaRPr lang="el-GR"/>
          </a:p>
        </p:txBody>
      </p:sp>
      <p:sp>
        <p:nvSpPr>
          <p:cNvPr id="5" name="Footer Placeholder 4"/>
          <p:cNvSpPr>
            <a:spLocks noGrp="1"/>
          </p:cNvSpPr>
          <p:nvPr>
            <p:ph type="ftr" sz="quarter" idx="11"/>
          </p:nvPr>
        </p:nvSpPr>
        <p:spPr/>
        <p:txBody>
          <a:bodyPr/>
          <a:lstStyle/>
          <a:p>
            <a:r>
              <a:rPr lang="el-GR"/>
              <a:t>Συμβάσεις Αποφυγής Διπλής Φορολογίας - Νομική Βιβλιοθήκη 22.04.2024</a:t>
            </a:r>
          </a:p>
        </p:txBody>
      </p:sp>
      <p:sp>
        <p:nvSpPr>
          <p:cNvPr id="6" name="Slide Number Placeholder 5"/>
          <p:cNvSpPr>
            <a:spLocks noGrp="1"/>
          </p:cNvSpPr>
          <p:nvPr>
            <p:ph type="sldNum" sz="quarter" idx="12"/>
          </p:nvPr>
        </p:nvSpPr>
        <p:spPr/>
        <p:txBody>
          <a:bodyPr/>
          <a:lstStyle/>
          <a:p>
            <a:fld id="{DDE62CCE-F150-4067-AD6F-F2ED076E5130}" type="slidenum">
              <a:rPr lang="el-GR" smtClean="0"/>
              <a:t>‹#›</a:t>
            </a:fld>
            <a:endParaRPr lang="el-GR"/>
          </a:p>
        </p:txBody>
      </p:sp>
    </p:spTree>
    <p:extLst>
      <p:ext uri="{BB962C8B-B14F-4D97-AF65-F5344CB8AC3E}">
        <p14:creationId xmlns:p14="http://schemas.microsoft.com/office/powerpoint/2010/main" val="328754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D019BD-CFD3-4421-8A5F-13FC65E384A5}" type="datetime1">
              <a:rPr lang="el-GR" smtClean="0"/>
              <a:t>3/4/2025</a:t>
            </a:fld>
            <a:endParaRPr lang="el-GR"/>
          </a:p>
        </p:txBody>
      </p:sp>
      <p:sp>
        <p:nvSpPr>
          <p:cNvPr id="5" name="Footer Placeholder 4"/>
          <p:cNvSpPr>
            <a:spLocks noGrp="1"/>
          </p:cNvSpPr>
          <p:nvPr>
            <p:ph type="ftr" sz="quarter" idx="11"/>
          </p:nvPr>
        </p:nvSpPr>
        <p:spPr/>
        <p:txBody>
          <a:bodyPr/>
          <a:lstStyle/>
          <a:p>
            <a:r>
              <a:rPr lang="el-GR"/>
              <a:t>Συμβάσεις Αποφυγής Διπλής Φορολογίας - Νομική Βιβλιοθήκη 22.04.2024</a:t>
            </a:r>
          </a:p>
        </p:txBody>
      </p:sp>
      <p:sp>
        <p:nvSpPr>
          <p:cNvPr id="6" name="Slide Number Placeholder 5"/>
          <p:cNvSpPr>
            <a:spLocks noGrp="1"/>
          </p:cNvSpPr>
          <p:nvPr>
            <p:ph type="sldNum" sz="quarter" idx="12"/>
          </p:nvPr>
        </p:nvSpPr>
        <p:spPr/>
        <p:txBody>
          <a:bodyPr/>
          <a:lstStyle/>
          <a:p>
            <a:fld id="{DDE62CCE-F150-4067-AD6F-F2ED076E5130}" type="slidenum">
              <a:rPr lang="el-GR" smtClean="0"/>
              <a:t>‹#›</a:t>
            </a:fld>
            <a:endParaRPr lang="el-GR"/>
          </a:p>
        </p:txBody>
      </p:sp>
    </p:spTree>
    <p:extLst>
      <p:ext uri="{BB962C8B-B14F-4D97-AF65-F5344CB8AC3E}">
        <p14:creationId xmlns:p14="http://schemas.microsoft.com/office/powerpoint/2010/main" val="63364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769B41-02D0-4EDD-B6AB-DB021DF3914E}" type="datetime1">
              <a:rPr lang="el-GR" smtClean="0"/>
              <a:t>3/4/2025</a:t>
            </a:fld>
            <a:endParaRPr lang="el-GR"/>
          </a:p>
        </p:txBody>
      </p:sp>
      <p:sp>
        <p:nvSpPr>
          <p:cNvPr id="5" name="Footer Placeholder 4"/>
          <p:cNvSpPr>
            <a:spLocks noGrp="1"/>
          </p:cNvSpPr>
          <p:nvPr>
            <p:ph type="ftr" sz="quarter" idx="11"/>
          </p:nvPr>
        </p:nvSpPr>
        <p:spPr/>
        <p:txBody>
          <a:bodyPr/>
          <a:lstStyle/>
          <a:p>
            <a:r>
              <a:rPr lang="el-GR"/>
              <a:t>Συμβάσεις Αποφυγής Διπλής Φορολογίας - Νομική Βιβλιοθήκη 22.04.2024</a:t>
            </a:r>
          </a:p>
        </p:txBody>
      </p:sp>
      <p:sp>
        <p:nvSpPr>
          <p:cNvPr id="6" name="Slide Number Placeholder 5"/>
          <p:cNvSpPr>
            <a:spLocks noGrp="1"/>
          </p:cNvSpPr>
          <p:nvPr>
            <p:ph type="sldNum" sz="quarter" idx="12"/>
          </p:nvPr>
        </p:nvSpPr>
        <p:spPr/>
        <p:txBody>
          <a:bodyPr/>
          <a:lstStyle/>
          <a:p>
            <a:fld id="{DDE62CCE-F150-4067-AD6F-F2ED076E5130}" type="slidenum">
              <a:rPr lang="el-GR" smtClean="0"/>
              <a:t>‹#›</a:t>
            </a:fld>
            <a:endParaRPr lang="el-GR"/>
          </a:p>
        </p:txBody>
      </p:sp>
    </p:spTree>
    <p:extLst>
      <p:ext uri="{BB962C8B-B14F-4D97-AF65-F5344CB8AC3E}">
        <p14:creationId xmlns:p14="http://schemas.microsoft.com/office/powerpoint/2010/main" val="19791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2B746C-060E-43CF-AF29-E892C2AF85C0}" type="datetime1">
              <a:rPr lang="el-GR" smtClean="0"/>
              <a:t>3/4/2025</a:t>
            </a:fld>
            <a:endParaRPr lang="el-GR"/>
          </a:p>
        </p:txBody>
      </p:sp>
      <p:sp>
        <p:nvSpPr>
          <p:cNvPr id="6" name="Footer Placeholder 5"/>
          <p:cNvSpPr>
            <a:spLocks noGrp="1"/>
          </p:cNvSpPr>
          <p:nvPr>
            <p:ph type="ftr" sz="quarter" idx="11"/>
          </p:nvPr>
        </p:nvSpPr>
        <p:spPr/>
        <p:txBody>
          <a:bodyPr/>
          <a:lstStyle/>
          <a:p>
            <a:r>
              <a:rPr lang="el-GR"/>
              <a:t>Συμβάσεις Αποφυγής Διπλής Φορολογίας - Νομική Βιβλιοθήκη 22.04.2024</a:t>
            </a:r>
          </a:p>
        </p:txBody>
      </p:sp>
      <p:sp>
        <p:nvSpPr>
          <p:cNvPr id="7" name="Slide Number Placeholder 6"/>
          <p:cNvSpPr>
            <a:spLocks noGrp="1"/>
          </p:cNvSpPr>
          <p:nvPr>
            <p:ph type="sldNum" sz="quarter" idx="12"/>
          </p:nvPr>
        </p:nvSpPr>
        <p:spPr/>
        <p:txBody>
          <a:bodyPr/>
          <a:lstStyle/>
          <a:p>
            <a:fld id="{DDE62CCE-F150-4067-AD6F-F2ED076E5130}" type="slidenum">
              <a:rPr lang="el-GR" smtClean="0"/>
              <a:t>‹#›</a:t>
            </a:fld>
            <a:endParaRPr lang="el-GR"/>
          </a:p>
        </p:txBody>
      </p:sp>
    </p:spTree>
    <p:extLst>
      <p:ext uri="{BB962C8B-B14F-4D97-AF65-F5344CB8AC3E}">
        <p14:creationId xmlns:p14="http://schemas.microsoft.com/office/powerpoint/2010/main" val="373546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E55A1D-8E79-4102-8789-FAB2A1F32D18}" type="datetime1">
              <a:rPr lang="el-GR" smtClean="0"/>
              <a:t>3/4/2025</a:t>
            </a:fld>
            <a:endParaRPr lang="el-GR"/>
          </a:p>
        </p:txBody>
      </p:sp>
      <p:sp>
        <p:nvSpPr>
          <p:cNvPr id="8" name="Footer Placeholder 7"/>
          <p:cNvSpPr>
            <a:spLocks noGrp="1"/>
          </p:cNvSpPr>
          <p:nvPr>
            <p:ph type="ftr" sz="quarter" idx="11"/>
          </p:nvPr>
        </p:nvSpPr>
        <p:spPr/>
        <p:txBody>
          <a:bodyPr/>
          <a:lstStyle/>
          <a:p>
            <a:r>
              <a:rPr lang="el-GR"/>
              <a:t>Συμβάσεις Αποφυγής Διπλής Φορολογίας - Νομική Βιβλιοθήκη 22.04.2024</a:t>
            </a:r>
          </a:p>
        </p:txBody>
      </p:sp>
      <p:sp>
        <p:nvSpPr>
          <p:cNvPr id="9" name="Slide Number Placeholder 8"/>
          <p:cNvSpPr>
            <a:spLocks noGrp="1"/>
          </p:cNvSpPr>
          <p:nvPr>
            <p:ph type="sldNum" sz="quarter" idx="12"/>
          </p:nvPr>
        </p:nvSpPr>
        <p:spPr/>
        <p:txBody>
          <a:bodyPr/>
          <a:lstStyle/>
          <a:p>
            <a:fld id="{DDE62CCE-F150-4067-AD6F-F2ED076E5130}" type="slidenum">
              <a:rPr lang="el-GR" smtClean="0"/>
              <a:t>‹#›</a:t>
            </a:fld>
            <a:endParaRPr lang="el-GR"/>
          </a:p>
        </p:txBody>
      </p:sp>
    </p:spTree>
    <p:extLst>
      <p:ext uri="{BB962C8B-B14F-4D97-AF65-F5344CB8AC3E}">
        <p14:creationId xmlns:p14="http://schemas.microsoft.com/office/powerpoint/2010/main" val="194181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0C50A7-032D-4B18-8083-8EE9F32DA7E6}" type="datetime1">
              <a:rPr lang="el-GR" smtClean="0"/>
              <a:t>3/4/2025</a:t>
            </a:fld>
            <a:endParaRPr lang="el-GR"/>
          </a:p>
        </p:txBody>
      </p:sp>
      <p:sp>
        <p:nvSpPr>
          <p:cNvPr id="4" name="Footer Placeholder 3"/>
          <p:cNvSpPr>
            <a:spLocks noGrp="1"/>
          </p:cNvSpPr>
          <p:nvPr>
            <p:ph type="ftr" sz="quarter" idx="11"/>
          </p:nvPr>
        </p:nvSpPr>
        <p:spPr/>
        <p:txBody>
          <a:bodyPr/>
          <a:lstStyle/>
          <a:p>
            <a:r>
              <a:rPr lang="el-GR"/>
              <a:t>Συμβάσεις Αποφυγής Διπλής Φορολογίας - Νομική Βιβλιοθήκη 22.04.2024</a:t>
            </a:r>
          </a:p>
        </p:txBody>
      </p:sp>
      <p:sp>
        <p:nvSpPr>
          <p:cNvPr id="5" name="Slide Number Placeholder 4"/>
          <p:cNvSpPr>
            <a:spLocks noGrp="1"/>
          </p:cNvSpPr>
          <p:nvPr>
            <p:ph type="sldNum" sz="quarter" idx="12"/>
          </p:nvPr>
        </p:nvSpPr>
        <p:spPr/>
        <p:txBody>
          <a:bodyPr/>
          <a:lstStyle/>
          <a:p>
            <a:fld id="{DDE62CCE-F150-4067-AD6F-F2ED076E5130}" type="slidenum">
              <a:rPr lang="el-GR" smtClean="0"/>
              <a:t>‹#›</a:t>
            </a:fld>
            <a:endParaRPr lang="el-GR"/>
          </a:p>
        </p:txBody>
      </p:sp>
    </p:spTree>
    <p:extLst>
      <p:ext uri="{BB962C8B-B14F-4D97-AF65-F5344CB8AC3E}">
        <p14:creationId xmlns:p14="http://schemas.microsoft.com/office/powerpoint/2010/main" val="174518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E6B04-5021-4904-BDD9-93C672079501}" type="datetime1">
              <a:rPr lang="el-GR" smtClean="0"/>
              <a:t>3/4/2025</a:t>
            </a:fld>
            <a:endParaRPr lang="el-GR"/>
          </a:p>
        </p:txBody>
      </p:sp>
      <p:sp>
        <p:nvSpPr>
          <p:cNvPr id="3" name="Footer Placeholder 2"/>
          <p:cNvSpPr>
            <a:spLocks noGrp="1"/>
          </p:cNvSpPr>
          <p:nvPr>
            <p:ph type="ftr" sz="quarter" idx="11"/>
          </p:nvPr>
        </p:nvSpPr>
        <p:spPr/>
        <p:txBody>
          <a:bodyPr/>
          <a:lstStyle/>
          <a:p>
            <a:r>
              <a:rPr lang="el-GR"/>
              <a:t>Συμβάσεις Αποφυγής Διπλής Φορολογίας - Νομική Βιβλιοθήκη 22.04.2024</a:t>
            </a:r>
          </a:p>
        </p:txBody>
      </p:sp>
      <p:sp>
        <p:nvSpPr>
          <p:cNvPr id="4" name="Slide Number Placeholder 3"/>
          <p:cNvSpPr>
            <a:spLocks noGrp="1"/>
          </p:cNvSpPr>
          <p:nvPr>
            <p:ph type="sldNum" sz="quarter" idx="12"/>
          </p:nvPr>
        </p:nvSpPr>
        <p:spPr/>
        <p:txBody>
          <a:bodyPr/>
          <a:lstStyle/>
          <a:p>
            <a:fld id="{DDE62CCE-F150-4067-AD6F-F2ED076E5130}" type="slidenum">
              <a:rPr lang="el-GR" smtClean="0"/>
              <a:t>‹#›</a:t>
            </a:fld>
            <a:endParaRPr lang="el-GR"/>
          </a:p>
        </p:txBody>
      </p:sp>
    </p:spTree>
    <p:extLst>
      <p:ext uri="{BB962C8B-B14F-4D97-AF65-F5344CB8AC3E}">
        <p14:creationId xmlns:p14="http://schemas.microsoft.com/office/powerpoint/2010/main" val="47698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6F17AE-5297-4A31-8719-58F9AB7B0A2B}" type="datetime1">
              <a:rPr lang="el-GR" smtClean="0"/>
              <a:t>3/4/2025</a:t>
            </a:fld>
            <a:endParaRPr lang="el-GR"/>
          </a:p>
        </p:txBody>
      </p:sp>
      <p:sp>
        <p:nvSpPr>
          <p:cNvPr id="6" name="Footer Placeholder 5"/>
          <p:cNvSpPr>
            <a:spLocks noGrp="1"/>
          </p:cNvSpPr>
          <p:nvPr>
            <p:ph type="ftr" sz="quarter" idx="11"/>
          </p:nvPr>
        </p:nvSpPr>
        <p:spPr/>
        <p:txBody>
          <a:bodyPr/>
          <a:lstStyle/>
          <a:p>
            <a:r>
              <a:rPr lang="el-GR"/>
              <a:t>Συμβάσεις Αποφυγής Διπλής Φορολογίας - Νομική Βιβλιοθήκη 22.04.2024</a:t>
            </a:r>
          </a:p>
        </p:txBody>
      </p:sp>
      <p:sp>
        <p:nvSpPr>
          <p:cNvPr id="7" name="Slide Number Placeholder 6"/>
          <p:cNvSpPr>
            <a:spLocks noGrp="1"/>
          </p:cNvSpPr>
          <p:nvPr>
            <p:ph type="sldNum" sz="quarter" idx="12"/>
          </p:nvPr>
        </p:nvSpPr>
        <p:spPr/>
        <p:txBody>
          <a:bodyPr/>
          <a:lstStyle/>
          <a:p>
            <a:fld id="{DDE62CCE-F150-4067-AD6F-F2ED076E5130}" type="slidenum">
              <a:rPr lang="el-GR" smtClean="0"/>
              <a:t>‹#›</a:t>
            </a:fld>
            <a:endParaRPr lang="el-GR"/>
          </a:p>
        </p:txBody>
      </p:sp>
    </p:spTree>
    <p:extLst>
      <p:ext uri="{BB962C8B-B14F-4D97-AF65-F5344CB8AC3E}">
        <p14:creationId xmlns:p14="http://schemas.microsoft.com/office/powerpoint/2010/main" val="204946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997BC7-807E-4D76-A09A-5F8486271DB4}" type="datetime1">
              <a:rPr lang="el-GR" smtClean="0"/>
              <a:t>3/4/2025</a:t>
            </a:fld>
            <a:endParaRPr lang="el-GR"/>
          </a:p>
        </p:txBody>
      </p:sp>
      <p:sp>
        <p:nvSpPr>
          <p:cNvPr id="6" name="Footer Placeholder 5"/>
          <p:cNvSpPr>
            <a:spLocks noGrp="1"/>
          </p:cNvSpPr>
          <p:nvPr>
            <p:ph type="ftr" sz="quarter" idx="11"/>
          </p:nvPr>
        </p:nvSpPr>
        <p:spPr/>
        <p:txBody>
          <a:bodyPr/>
          <a:lstStyle/>
          <a:p>
            <a:r>
              <a:rPr lang="el-GR"/>
              <a:t>Συμβάσεις Αποφυγής Διπλής Φορολογίας - Νομική Βιβλιοθήκη 22.04.2024</a:t>
            </a:r>
          </a:p>
        </p:txBody>
      </p:sp>
      <p:sp>
        <p:nvSpPr>
          <p:cNvPr id="7" name="Slide Number Placeholder 6"/>
          <p:cNvSpPr>
            <a:spLocks noGrp="1"/>
          </p:cNvSpPr>
          <p:nvPr>
            <p:ph type="sldNum" sz="quarter" idx="12"/>
          </p:nvPr>
        </p:nvSpPr>
        <p:spPr/>
        <p:txBody>
          <a:bodyPr/>
          <a:lstStyle/>
          <a:p>
            <a:fld id="{DDE62CCE-F150-4067-AD6F-F2ED076E5130}" type="slidenum">
              <a:rPr lang="el-GR" smtClean="0"/>
              <a:t>‹#›</a:t>
            </a:fld>
            <a:endParaRPr lang="el-GR"/>
          </a:p>
        </p:txBody>
      </p:sp>
    </p:spTree>
    <p:extLst>
      <p:ext uri="{BB962C8B-B14F-4D97-AF65-F5344CB8AC3E}">
        <p14:creationId xmlns:p14="http://schemas.microsoft.com/office/powerpoint/2010/main" val="14220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AB1C1-7557-485C-8D8E-17CFAB479C9A}" type="datetime1">
              <a:rPr lang="el-GR" smtClean="0"/>
              <a:t>3/4/2025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Συμβάσεις Αποφυγής Διπλής Φορολογίας - Νομική Βιβλιοθήκη 22.04.2024</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62CCE-F150-4067-AD6F-F2ED076E5130}" type="slidenum">
              <a:rPr lang="el-GR" smtClean="0"/>
              <a:t>‹#›</a:t>
            </a:fld>
            <a:endParaRPr lang="el-GR"/>
          </a:p>
        </p:txBody>
      </p:sp>
    </p:spTree>
    <p:extLst>
      <p:ext uri="{BB962C8B-B14F-4D97-AF65-F5344CB8AC3E}">
        <p14:creationId xmlns:p14="http://schemas.microsoft.com/office/powerpoint/2010/main" val="7117136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mailto:lawoffice@dryllerakis.g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hyperlink" Target="http://www.dryllerakis.g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C3033D8-4F18-434E-8024-32D43CCFB8B1}"/>
              </a:ext>
            </a:extLst>
          </p:cNvPr>
          <p:cNvGrpSpPr/>
          <p:nvPr/>
        </p:nvGrpSpPr>
        <p:grpSpPr>
          <a:xfrm>
            <a:off x="-5396" y="5569115"/>
            <a:ext cx="9424188" cy="1288885"/>
            <a:chOff x="-5396" y="5569115"/>
            <a:chExt cx="9424188" cy="1288885"/>
          </a:xfrm>
          <a:effectLst>
            <a:outerShdw blurRad="50800" dist="38100" algn="l" rotWithShape="0">
              <a:prstClr val="black">
                <a:alpha val="40000"/>
              </a:prstClr>
            </a:outerShdw>
          </a:effectLst>
        </p:grpSpPr>
        <p:sp>
          <p:nvSpPr>
            <p:cNvPr id="11" name="Isosceles Triangle 10">
              <a:extLst>
                <a:ext uri="{FF2B5EF4-FFF2-40B4-BE49-F238E27FC236}">
                  <a16:creationId xmlns:a16="http://schemas.microsoft.com/office/drawing/2014/main" id="{DDBB20AD-EE5E-45C1-A34E-EF312FD378A2}"/>
                </a:ext>
              </a:extLst>
            </p:cNvPr>
            <p:cNvSpPr/>
            <p:nvPr/>
          </p:nvSpPr>
          <p:spPr>
            <a:xfrm>
              <a:off x="7496250" y="5569116"/>
              <a:ext cx="1922542" cy="1288884"/>
            </a:xfrm>
            <a:prstGeom prst="triangle">
              <a:avLst/>
            </a:prstGeom>
            <a:solidFill>
              <a:srgbClr val="2C4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a:extLst>
                <a:ext uri="{FF2B5EF4-FFF2-40B4-BE49-F238E27FC236}">
                  <a16:creationId xmlns:a16="http://schemas.microsoft.com/office/drawing/2014/main" id="{A4C40C88-0FDA-49AD-890B-74196755A749}"/>
                </a:ext>
              </a:extLst>
            </p:cNvPr>
            <p:cNvSpPr/>
            <p:nvPr/>
          </p:nvSpPr>
          <p:spPr>
            <a:xfrm>
              <a:off x="-5396" y="5569115"/>
              <a:ext cx="8462917" cy="1288885"/>
            </a:xfrm>
            <a:prstGeom prst="rect">
              <a:avLst/>
            </a:prstGeom>
            <a:solidFill>
              <a:srgbClr val="2C4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13">
              <a:extLst>
                <a:ext uri="{FF2B5EF4-FFF2-40B4-BE49-F238E27FC236}">
                  <a16:creationId xmlns:a16="http://schemas.microsoft.com/office/drawing/2014/main" id="{6DBA9B43-CE96-461A-8C72-2FE546FC389E}"/>
                </a:ext>
              </a:extLst>
            </p:cNvPr>
            <p:cNvSpPr/>
            <p:nvPr/>
          </p:nvSpPr>
          <p:spPr>
            <a:xfrm>
              <a:off x="200088" y="5873402"/>
              <a:ext cx="4742302" cy="692497"/>
            </a:xfrm>
            <a:prstGeom prst="rect">
              <a:avLst/>
            </a:prstGeom>
          </p:spPr>
          <p:txBody>
            <a:bodyPr wrap="square">
              <a:spAutoFit/>
            </a:bodyPr>
            <a:lstStyle/>
            <a:p>
              <a:r>
                <a:rPr lang="el-GR" sz="2400" b="1" dirty="0">
                  <a:solidFill>
                    <a:srgbClr val="E4E4E4"/>
                  </a:solidFill>
                  <a:latin typeface="Biome Light" panose="020B0303030204020804" pitchFamily="34" charset="0"/>
                  <a:cs typeface="Biome Light" panose="020B0303030204020804" pitchFamily="34" charset="0"/>
                </a:rPr>
                <a:t>Γιάννης Παπαδάκης</a:t>
              </a:r>
              <a:endParaRPr lang="en-US" sz="2400" b="1" dirty="0">
                <a:solidFill>
                  <a:srgbClr val="E4E4E4"/>
                </a:solidFill>
                <a:latin typeface="Biome Light" panose="020B0303030204020804" pitchFamily="34" charset="0"/>
                <a:cs typeface="Biome Light" panose="020B0303030204020804" pitchFamily="34" charset="0"/>
              </a:endParaRPr>
            </a:p>
            <a:p>
              <a:endParaRPr lang="el-GR" sz="100" dirty="0">
                <a:solidFill>
                  <a:srgbClr val="E4E4E4"/>
                </a:solidFill>
                <a:latin typeface="Biome Light" panose="020B0303030204020804" pitchFamily="34" charset="0"/>
                <a:cs typeface="Biome Light" panose="020B0303030204020804" pitchFamily="34" charset="0"/>
              </a:endParaRPr>
            </a:p>
            <a:p>
              <a:r>
                <a:rPr lang="en-US" sz="1400" dirty="0">
                  <a:solidFill>
                    <a:srgbClr val="E4E4E4"/>
                  </a:solidFill>
                  <a:latin typeface="Biome Light" panose="020B0303030204020804" pitchFamily="34" charset="0"/>
                  <a:cs typeface="Biome Light" panose="020B0303030204020804" pitchFamily="34" charset="0"/>
                </a:rPr>
                <a:t>Tax Partner</a:t>
              </a:r>
              <a:r>
                <a:rPr lang="en-US" sz="1400" b="1" dirty="0">
                  <a:solidFill>
                    <a:schemeClr val="accent5"/>
                  </a:solidFill>
                  <a:latin typeface="Biome Light" panose="020B0303030204020804" pitchFamily="34" charset="0"/>
                  <a:cs typeface="Biome Light" panose="020B0303030204020804" pitchFamily="34" charset="0"/>
                </a:rPr>
                <a:t> | </a:t>
              </a:r>
              <a:r>
                <a:rPr lang="el-GR" sz="1400" b="1" dirty="0">
                  <a:solidFill>
                    <a:schemeClr val="accent5"/>
                  </a:solidFill>
                  <a:latin typeface="Biome Light" panose="020B0303030204020804" pitchFamily="34" charset="0"/>
                  <a:cs typeface="Biome Light" panose="020B0303030204020804" pitchFamily="34" charset="0"/>
                </a:rPr>
                <a:t> </a:t>
              </a:r>
              <a:r>
                <a:rPr lang="el-GR" sz="1400" dirty="0">
                  <a:solidFill>
                    <a:srgbClr val="E4E4E4"/>
                  </a:solidFill>
                  <a:latin typeface="Biome Light" panose="020B0303030204020804" pitchFamily="34" charset="0"/>
                  <a:cs typeface="Biome Light" panose="020B0303030204020804" pitchFamily="34" charset="0"/>
                </a:rPr>
                <a:t>Δρυλλεράκης Δικηγορική Εταιρεία</a:t>
              </a:r>
              <a:endParaRPr lang="en-US" sz="1400" dirty="0">
                <a:solidFill>
                  <a:srgbClr val="E4E4E4"/>
                </a:solidFill>
                <a:latin typeface="Biome Light" panose="020B0303030204020804" pitchFamily="34" charset="0"/>
                <a:cs typeface="Biome Light" panose="020B0303030204020804" pitchFamily="34" charset="0"/>
              </a:endParaRPr>
            </a:p>
          </p:txBody>
        </p:sp>
      </p:grpSp>
      <p:sp>
        <p:nvSpPr>
          <p:cNvPr id="7" name="Ορθογώνιο 14">
            <a:extLst>
              <a:ext uri="{FF2B5EF4-FFF2-40B4-BE49-F238E27FC236}">
                <a16:creationId xmlns:a16="http://schemas.microsoft.com/office/drawing/2014/main" id="{93FA1D8E-7B00-41D2-B2A0-1B24217DA922}"/>
              </a:ext>
            </a:extLst>
          </p:cNvPr>
          <p:cNvSpPr/>
          <p:nvPr/>
        </p:nvSpPr>
        <p:spPr>
          <a:xfrm>
            <a:off x="200088" y="1594052"/>
            <a:ext cx="7747077" cy="261610"/>
          </a:xfrm>
          <a:prstGeom prst="rect">
            <a:avLst/>
          </a:prstGeom>
        </p:spPr>
        <p:txBody>
          <a:bodyPr wrap="square">
            <a:spAutoFit/>
          </a:bodyPr>
          <a:lstStyle/>
          <a:p>
            <a:r>
              <a:rPr lang="el-GR" sz="1100" dirty="0">
                <a:solidFill>
                  <a:schemeClr val="tx1">
                    <a:lumMod val="85000"/>
                    <a:lumOff val="15000"/>
                  </a:schemeClr>
                </a:solidFill>
                <a:latin typeface="Biome Light" panose="020B0303030204020804" pitchFamily="34" charset="0"/>
                <a:ea typeface="Calibri" panose="020F0502020204030204" pitchFamily="34" charset="0"/>
                <a:cs typeface="Biome Light" panose="020B0303030204020804" pitchFamily="34" charset="0"/>
              </a:rPr>
              <a:t> </a:t>
            </a:r>
            <a:endParaRPr lang="en-US" sz="1100" dirty="0">
              <a:solidFill>
                <a:schemeClr val="tx1">
                  <a:lumMod val="85000"/>
                  <a:lumOff val="15000"/>
                </a:schemeClr>
              </a:solidFill>
              <a:latin typeface="Biome Light" panose="020B0303030204020804" pitchFamily="34" charset="0"/>
              <a:ea typeface="Calibri" panose="020F0502020204030204" pitchFamily="34" charset="0"/>
              <a:cs typeface="Biome Light" panose="020B0303030204020804" pitchFamily="34" charset="0"/>
            </a:endParaRPr>
          </a:p>
        </p:txBody>
      </p:sp>
      <p:sp>
        <p:nvSpPr>
          <p:cNvPr id="2" name="Ορθογώνιο 1">
            <a:extLst>
              <a:ext uri="{FF2B5EF4-FFF2-40B4-BE49-F238E27FC236}">
                <a16:creationId xmlns:a16="http://schemas.microsoft.com/office/drawing/2014/main" id="{679616C2-281D-874E-9030-29112CC27F16}"/>
              </a:ext>
            </a:extLst>
          </p:cNvPr>
          <p:cNvSpPr/>
          <p:nvPr/>
        </p:nvSpPr>
        <p:spPr>
          <a:xfrm>
            <a:off x="4629150" y="2689884"/>
            <a:ext cx="7252836" cy="1600438"/>
          </a:xfrm>
          <a:custGeom>
            <a:avLst/>
            <a:gdLst>
              <a:gd name="connsiteX0" fmla="*/ 0 w 6939596"/>
              <a:gd name="connsiteY0" fmla="*/ 0 h 1600438"/>
              <a:gd name="connsiteX1" fmla="*/ 6939596 w 6939596"/>
              <a:gd name="connsiteY1" fmla="*/ 0 h 1600438"/>
              <a:gd name="connsiteX2" fmla="*/ 6939596 w 6939596"/>
              <a:gd name="connsiteY2" fmla="*/ 1600438 h 1600438"/>
              <a:gd name="connsiteX3" fmla="*/ 0 w 6939596"/>
              <a:gd name="connsiteY3" fmla="*/ 1600438 h 1600438"/>
              <a:gd name="connsiteX4" fmla="*/ 0 w 6939596"/>
              <a:gd name="connsiteY4" fmla="*/ 0 h 1600438"/>
              <a:gd name="connsiteX0" fmla="*/ 0 w 6939596"/>
              <a:gd name="connsiteY0" fmla="*/ 0 h 1600438"/>
              <a:gd name="connsiteX1" fmla="*/ 5821996 w 6939596"/>
              <a:gd name="connsiteY1" fmla="*/ 12700 h 1600438"/>
              <a:gd name="connsiteX2" fmla="*/ 6939596 w 6939596"/>
              <a:gd name="connsiteY2" fmla="*/ 1600438 h 1600438"/>
              <a:gd name="connsiteX3" fmla="*/ 0 w 6939596"/>
              <a:gd name="connsiteY3" fmla="*/ 1600438 h 1600438"/>
              <a:gd name="connsiteX4" fmla="*/ 0 w 6939596"/>
              <a:gd name="connsiteY4" fmla="*/ 0 h 1600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596" h="1600438">
                <a:moveTo>
                  <a:pt x="0" y="0"/>
                </a:moveTo>
                <a:lnTo>
                  <a:pt x="5821996" y="12700"/>
                </a:lnTo>
                <a:lnTo>
                  <a:pt x="6939596" y="1600438"/>
                </a:lnTo>
                <a:lnTo>
                  <a:pt x="0" y="1600438"/>
                </a:lnTo>
                <a:lnTo>
                  <a:pt x="0" y="0"/>
                </a:lnTo>
                <a:close/>
              </a:path>
            </a:pathLst>
          </a:custGeom>
          <a:noFill/>
        </p:spPr>
        <p:txBody>
          <a:bodyPr wrap="square">
            <a:spAutoFit/>
          </a:bodyPr>
          <a:lstStyle/>
          <a:p>
            <a:pPr marL="0" lvl="4" algn="r"/>
            <a:r>
              <a:rPr lang="el-GR" sz="2800" b="1" dirty="0">
                <a:solidFill>
                  <a:srgbClr val="E4E4E4"/>
                </a:solidFill>
                <a:latin typeface="Biome Light" panose="020B0303030204020804" pitchFamily="34" charset="0"/>
                <a:ea typeface="Calibri" panose="020F0502020204030204" pitchFamily="34" charset="0"/>
                <a:cs typeface="Biome Light" panose="020B0303030204020804" pitchFamily="34" charset="0"/>
              </a:rPr>
              <a:t>Οι έμμεσες τεχνικές ελέγχου στο επίκεντρο της διοικητικής δικαιοσύνης</a:t>
            </a:r>
          </a:p>
          <a:p>
            <a:pPr marL="0" lvl="4" algn="r"/>
            <a:endParaRPr lang="el-GR" dirty="0">
              <a:solidFill>
                <a:srgbClr val="E4E4E4"/>
              </a:solidFill>
              <a:latin typeface="Biome Light" panose="020B0303030204020804" pitchFamily="34" charset="0"/>
              <a:ea typeface="Calibri" panose="020F0502020204030204" pitchFamily="34" charset="0"/>
              <a:cs typeface="Biome Light" panose="020B0303030204020804" pitchFamily="34" charset="0"/>
            </a:endParaRPr>
          </a:p>
          <a:p>
            <a:pPr marL="0" lvl="4" algn="r"/>
            <a:r>
              <a:rPr lang="el-GR" sz="2400" dirty="0">
                <a:solidFill>
                  <a:srgbClr val="E4E4E4"/>
                </a:solidFill>
                <a:latin typeface="Biome Light" panose="020B0303030204020804" pitchFamily="34" charset="0"/>
                <a:ea typeface="Calibri" panose="020F0502020204030204" pitchFamily="34" charset="0"/>
                <a:cs typeface="Biome Light" panose="020B0303030204020804" pitchFamily="34" charset="0"/>
              </a:rPr>
              <a:t>Τρέχουσες νομολογιακές εξελίξεις</a:t>
            </a:r>
          </a:p>
        </p:txBody>
      </p:sp>
      <p:grpSp>
        <p:nvGrpSpPr>
          <p:cNvPr id="6" name="Group 5">
            <a:extLst>
              <a:ext uri="{FF2B5EF4-FFF2-40B4-BE49-F238E27FC236}">
                <a16:creationId xmlns:a16="http://schemas.microsoft.com/office/drawing/2014/main" id="{38DC9703-566A-4D26-A63B-B9E2009251D3}"/>
              </a:ext>
            </a:extLst>
          </p:cNvPr>
          <p:cNvGrpSpPr/>
          <p:nvPr/>
        </p:nvGrpSpPr>
        <p:grpSpPr>
          <a:xfrm>
            <a:off x="7794568" y="5753183"/>
            <a:ext cx="4397432" cy="978804"/>
            <a:chOff x="7794568" y="5753183"/>
            <a:chExt cx="4397432" cy="978804"/>
          </a:xfrm>
        </p:grpSpPr>
        <p:grpSp>
          <p:nvGrpSpPr>
            <p:cNvPr id="14" name="Group 13">
              <a:extLst>
                <a:ext uri="{FF2B5EF4-FFF2-40B4-BE49-F238E27FC236}">
                  <a16:creationId xmlns:a16="http://schemas.microsoft.com/office/drawing/2014/main" id="{719B4064-E7E2-472A-A781-4D04EA3E0BAC}"/>
                </a:ext>
              </a:extLst>
            </p:cNvPr>
            <p:cNvGrpSpPr/>
            <p:nvPr/>
          </p:nvGrpSpPr>
          <p:grpSpPr>
            <a:xfrm>
              <a:off x="7794568" y="5753183"/>
              <a:ext cx="4397432" cy="978804"/>
              <a:chOff x="7794568" y="5987491"/>
              <a:chExt cx="4397432" cy="978804"/>
            </a:xfrm>
            <a:effectLst>
              <a:outerShdw blurRad="50800" dist="38100" dir="10800000" algn="r" rotWithShape="0">
                <a:prstClr val="black">
                  <a:alpha val="40000"/>
                </a:prstClr>
              </a:outerShdw>
            </a:effectLst>
          </p:grpSpPr>
          <p:sp>
            <p:nvSpPr>
              <p:cNvPr id="10" name="Isosceles Triangle 9">
                <a:extLst>
                  <a:ext uri="{FF2B5EF4-FFF2-40B4-BE49-F238E27FC236}">
                    <a16:creationId xmlns:a16="http://schemas.microsoft.com/office/drawing/2014/main" id="{47450BB8-2D29-4858-B7DC-20A90C248FFE}"/>
                  </a:ext>
                </a:extLst>
              </p:cNvPr>
              <p:cNvSpPr/>
              <p:nvPr/>
            </p:nvSpPr>
            <p:spPr>
              <a:xfrm>
                <a:off x="7794568" y="6070941"/>
                <a:ext cx="1006998" cy="787059"/>
              </a:xfrm>
              <a:prstGeom prst="triangl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a:extLst>
                  <a:ext uri="{FF2B5EF4-FFF2-40B4-BE49-F238E27FC236}">
                    <a16:creationId xmlns:a16="http://schemas.microsoft.com/office/drawing/2014/main" id="{5D5985D2-3AC7-44BE-B9A5-175ED23B6938}"/>
                  </a:ext>
                </a:extLst>
              </p:cNvPr>
              <p:cNvSpPr/>
              <p:nvPr/>
            </p:nvSpPr>
            <p:spPr>
              <a:xfrm>
                <a:off x="8299048" y="6070941"/>
                <a:ext cx="3892952" cy="78706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3" descr="A person with a triangle logo&#10;&#10;Description automatically generated with medium confidence">
                <a:extLst>
                  <a:ext uri="{FF2B5EF4-FFF2-40B4-BE49-F238E27FC236}">
                    <a16:creationId xmlns:a16="http://schemas.microsoft.com/office/drawing/2014/main" id="{12622A14-7072-4EC0-B252-77A3362D85CA}"/>
                  </a:ext>
                </a:extLst>
              </p:cNvPr>
              <p:cNvPicPr>
                <a:picLocks noChangeAspect="1"/>
              </p:cNvPicPr>
              <p:nvPr/>
            </p:nvPicPr>
            <p:blipFill>
              <a:blip r:embed="rId4">
                <a:clrChange>
                  <a:clrFrom>
                    <a:srgbClr val="E6E5E3"/>
                  </a:clrFrom>
                  <a:clrTo>
                    <a:srgbClr val="E6E5E3">
                      <a:alpha val="0"/>
                    </a:srgbClr>
                  </a:clrTo>
                </a:clrChange>
                <a:alphaModFix amt="70000"/>
                <a:extLst>
                  <a:ext uri="{BEBA8EAE-BF5A-486C-A8C5-ECC9F3942E4B}">
                    <a14:imgProps xmlns:a14="http://schemas.microsoft.com/office/drawing/2010/main">
                      <a14:imgLayer r:embed="rId5">
                        <a14:imgEffect>
                          <a14:sharpenSoften amount="7000"/>
                        </a14:imgEffect>
                        <a14:imgEffect>
                          <a14:colorTemperature colorTemp="6514"/>
                        </a14:imgEffect>
                        <a14:imgEffect>
                          <a14:saturation sat="114000"/>
                        </a14:imgEffect>
                        <a14:imgEffect>
                          <a14:brightnessContrast bright="-20000" contrast="40000"/>
                        </a14:imgEffect>
                      </a14:imgLayer>
                    </a14:imgProps>
                  </a:ext>
                </a:extLst>
              </a:blip>
              <a:stretch>
                <a:fillRect/>
              </a:stretch>
            </p:blipFill>
            <p:spPr>
              <a:xfrm>
                <a:off x="7947165" y="5987491"/>
                <a:ext cx="2307437" cy="978804"/>
              </a:xfrm>
              <a:prstGeom prst="rect">
                <a:avLst/>
              </a:prstGeom>
              <a:ln>
                <a:noFill/>
              </a:ln>
              <a:effectLst/>
            </p:spPr>
          </p:pic>
        </p:grpSp>
        <p:pic>
          <p:nvPicPr>
            <p:cNvPr id="8" name="Picture 7">
              <a:extLst>
                <a:ext uri="{FF2B5EF4-FFF2-40B4-BE49-F238E27FC236}">
                  <a16:creationId xmlns:a16="http://schemas.microsoft.com/office/drawing/2014/main" id="{D5F7879A-828A-4E93-815B-713F6398DDAB}"/>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0153650" y="6029475"/>
              <a:ext cx="2038350" cy="438150"/>
            </a:xfrm>
            <a:prstGeom prst="rect">
              <a:avLst/>
            </a:prstGeom>
          </p:spPr>
        </p:pic>
      </p:grpSp>
    </p:spTree>
    <p:extLst>
      <p:ext uri="{BB962C8B-B14F-4D97-AF65-F5344CB8AC3E}">
        <p14:creationId xmlns:p14="http://schemas.microsoft.com/office/powerpoint/2010/main" val="263009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022CF-A5A9-417C-8B2F-266DF7FCD869}"/>
              </a:ext>
            </a:extLst>
          </p:cNvPr>
          <p:cNvSpPr>
            <a:spLocks noGrp="1"/>
          </p:cNvSpPr>
          <p:nvPr>
            <p:ph type="sldNum" sz="quarter" idx="12"/>
          </p:nvPr>
        </p:nvSpPr>
        <p:spPr>
          <a:xfrm>
            <a:off x="9304383" y="6390298"/>
            <a:ext cx="2743200" cy="365125"/>
          </a:xfrm>
        </p:spPr>
        <p:txBody>
          <a:bodyPr/>
          <a:lstStyle/>
          <a:p>
            <a:fld id="{DDE62CCE-F150-4067-AD6F-F2ED076E5130}" type="slidenum">
              <a:rPr lang="el-GR" b="1" smtClean="0">
                <a:solidFill>
                  <a:srgbClr val="0D3C46"/>
                </a:solidFill>
                <a:latin typeface="Biome Light" panose="020B0303030204020804" pitchFamily="34" charset="0"/>
                <a:cs typeface="Biome Light" panose="020B0303030204020804" pitchFamily="34" charset="0"/>
              </a:rPr>
              <a:t>10</a:t>
            </a:fld>
            <a:endParaRPr lang="el-GR" b="1">
              <a:solidFill>
                <a:srgbClr val="0D3C46"/>
              </a:solidFill>
              <a:latin typeface="Biome Light" panose="020B0303030204020804" pitchFamily="34" charset="0"/>
              <a:cs typeface="Biome Light" panose="020B0303030204020804" pitchFamily="34" charset="0"/>
            </a:endParaRPr>
          </a:p>
        </p:txBody>
      </p:sp>
      <p:grpSp>
        <p:nvGrpSpPr>
          <p:cNvPr id="3" name="Group 2">
            <a:extLst>
              <a:ext uri="{FF2B5EF4-FFF2-40B4-BE49-F238E27FC236}">
                <a16:creationId xmlns:a16="http://schemas.microsoft.com/office/drawing/2014/main" id="{4D454CF7-3C6F-4E3A-A615-7751D2E232C5}"/>
              </a:ext>
            </a:extLst>
          </p:cNvPr>
          <p:cNvGrpSpPr/>
          <p:nvPr/>
        </p:nvGrpSpPr>
        <p:grpSpPr>
          <a:xfrm>
            <a:off x="0" y="136525"/>
            <a:ext cx="9424188" cy="1288885"/>
            <a:chOff x="0" y="136525"/>
            <a:chExt cx="9424188" cy="1288885"/>
          </a:xfrm>
          <a:effectLst>
            <a:outerShdw blurRad="50800" dist="38100" algn="l" rotWithShape="0">
              <a:prstClr val="black">
                <a:alpha val="40000"/>
              </a:prstClr>
            </a:outerShdw>
          </a:effectLst>
        </p:grpSpPr>
        <p:sp>
          <p:nvSpPr>
            <p:cNvPr id="5" name="Isosceles Triangle 4">
              <a:extLst>
                <a:ext uri="{FF2B5EF4-FFF2-40B4-BE49-F238E27FC236}">
                  <a16:creationId xmlns:a16="http://schemas.microsoft.com/office/drawing/2014/main" id="{0147E693-577B-4D58-95C1-3846502C5523}"/>
                </a:ext>
              </a:extLst>
            </p:cNvPr>
            <p:cNvSpPr/>
            <p:nvPr/>
          </p:nvSpPr>
          <p:spPr>
            <a:xfrm rot="10800000">
              <a:off x="7501646" y="136526"/>
              <a:ext cx="1922542" cy="1288884"/>
            </a:xfrm>
            <a:prstGeom prst="triangle">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C5EB63B8-75A2-486A-B171-ECB473086DDB}"/>
                </a:ext>
              </a:extLst>
            </p:cNvPr>
            <p:cNvSpPr/>
            <p:nvPr/>
          </p:nvSpPr>
          <p:spPr>
            <a:xfrm>
              <a:off x="0" y="136525"/>
              <a:ext cx="8462917" cy="1288885"/>
            </a:xfrm>
            <a:prstGeom prst="rect">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Group 8">
            <a:extLst>
              <a:ext uri="{FF2B5EF4-FFF2-40B4-BE49-F238E27FC236}">
                <a16:creationId xmlns:a16="http://schemas.microsoft.com/office/drawing/2014/main" id="{EA6A8FCC-6DEE-4A4A-BE5F-5D0974EC72C6}"/>
              </a:ext>
            </a:extLst>
          </p:cNvPr>
          <p:cNvGrpSpPr/>
          <p:nvPr/>
        </p:nvGrpSpPr>
        <p:grpSpPr>
          <a:xfrm>
            <a:off x="7794568" y="387772"/>
            <a:ext cx="4397432" cy="787060"/>
            <a:chOff x="7794568" y="387772"/>
            <a:chExt cx="4397432" cy="787060"/>
          </a:xfrm>
          <a:solidFill>
            <a:srgbClr val="0D3C46"/>
          </a:solidFill>
          <a:effectLst>
            <a:outerShdw blurRad="50800" dist="38100" dir="10800000" algn="r" rotWithShape="0">
              <a:prstClr val="black">
                <a:alpha val="40000"/>
              </a:prstClr>
            </a:outerShdw>
          </a:effectLst>
        </p:grpSpPr>
        <p:sp>
          <p:nvSpPr>
            <p:cNvPr id="7" name="Isosceles Triangle 6">
              <a:extLst>
                <a:ext uri="{FF2B5EF4-FFF2-40B4-BE49-F238E27FC236}">
                  <a16:creationId xmlns:a16="http://schemas.microsoft.com/office/drawing/2014/main" id="{2F3C1860-129D-46E1-AD41-B3CCE419D86C}"/>
                </a:ext>
              </a:extLst>
            </p:cNvPr>
            <p:cNvSpPr/>
            <p:nvPr/>
          </p:nvSpPr>
          <p:spPr>
            <a:xfrm>
              <a:off x="7794568" y="387772"/>
              <a:ext cx="1006998" cy="7870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87E6D55A-E173-4868-A523-57554F754887}"/>
                </a:ext>
              </a:extLst>
            </p:cNvPr>
            <p:cNvSpPr/>
            <p:nvPr/>
          </p:nvSpPr>
          <p:spPr>
            <a:xfrm>
              <a:off x="8299048" y="387772"/>
              <a:ext cx="3892952" cy="787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7" name="Group 26">
            <a:extLst>
              <a:ext uri="{FF2B5EF4-FFF2-40B4-BE49-F238E27FC236}">
                <a16:creationId xmlns:a16="http://schemas.microsoft.com/office/drawing/2014/main" id="{60E43864-AC2A-4CA3-8614-C840E65CA370}"/>
              </a:ext>
            </a:extLst>
          </p:cNvPr>
          <p:cNvGrpSpPr/>
          <p:nvPr/>
        </p:nvGrpSpPr>
        <p:grpSpPr>
          <a:xfrm>
            <a:off x="11281743" y="-2002"/>
            <a:ext cx="910257" cy="6860002"/>
            <a:chOff x="7488018" y="1425409"/>
            <a:chExt cx="910257" cy="6860002"/>
          </a:xfrm>
        </p:grpSpPr>
        <p:cxnSp>
          <p:nvCxnSpPr>
            <p:cNvPr id="20" name="Straight Connector 19">
              <a:extLst>
                <a:ext uri="{FF2B5EF4-FFF2-40B4-BE49-F238E27FC236}">
                  <a16:creationId xmlns:a16="http://schemas.microsoft.com/office/drawing/2014/main" id="{5D478627-EE8E-430E-9480-6839973D6565}"/>
                </a:ext>
              </a:extLst>
            </p:cNvPr>
            <p:cNvCxnSpPr>
              <a:cxnSpLocks/>
            </p:cNvCxnSpPr>
            <p:nvPr/>
          </p:nvCxnSpPr>
          <p:spPr>
            <a:xfrm flipH="1">
              <a:off x="7488018" y="1425409"/>
              <a:ext cx="910257" cy="1216679"/>
            </a:xfrm>
            <a:prstGeom prst="line">
              <a:avLst/>
            </a:prstGeom>
            <a:ln w="19050">
              <a:solidFill>
                <a:srgbClr val="0D3C46"/>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E23BA34-7F21-4FDB-82F1-7D147D0A1D57}"/>
                </a:ext>
              </a:extLst>
            </p:cNvPr>
            <p:cNvCxnSpPr>
              <a:cxnSpLocks/>
            </p:cNvCxnSpPr>
            <p:nvPr/>
          </p:nvCxnSpPr>
          <p:spPr>
            <a:xfrm>
              <a:off x="7488018" y="2667890"/>
              <a:ext cx="10523" cy="5617521"/>
            </a:xfrm>
            <a:prstGeom prst="line">
              <a:avLst/>
            </a:prstGeom>
            <a:ln w="19050">
              <a:solidFill>
                <a:srgbClr val="0D3C46"/>
              </a:solidFill>
              <a:prstDash val="dash"/>
            </a:ln>
          </p:spPr>
          <p:style>
            <a:lnRef idx="1">
              <a:schemeClr val="accent1"/>
            </a:lnRef>
            <a:fillRef idx="0">
              <a:schemeClr val="accent1"/>
            </a:fillRef>
            <a:effectRef idx="0">
              <a:schemeClr val="accent1"/>
            </a:effectRef>
            <a:fontRef idx="minor">
              <a:schemeClr val="tx1"/>
            </a:fontRef>
          </p:style>
        </p:cxnSp>
      </p:grpSp>
      <p:pic>
        <p:nvPicPr>
          <p:cNvPr id="30" name="Picture 29" descr="A person with a triangle logo&#10;&#10;Description automatically generated with medium confidence">
            <a:extLst>
              <a:ext uri="{FF2B5EF4-FFF2-40B4-BE49-F238E27FC236}">
                <a16:creationId xmlns:a16="http://schemas.microsoft.com/office/drawing/2014/main" id="{43E29334-4AC9-42DF-8A45-650EA0D30D34}"/>
              </a:ext>
            </a:extLst>
          </p:cNvPr>
          <p:cNvPicPr>
            <a:picLocks noChangeAspect="1"/>
          </p:cNvPicPr>
          <p:nvPr/>
        </p:nvPicPr>
        <p:blipFill>
          <a:blip r:embed="rId3">
            <a:clrChange>
              <a:clrFrom>
                <a:srgbClr val="E6E5E3"/>
              </a:clrFrom>
              <a:clrTo>
                <a:srgbClr val="E6E5E3">
                  <a:alpha val="0"/>
                </a:srgbClr>
              </a:clrTo>
            </a:clrChange>
            <a:alphaModFix amt="70000"/>
            <a:lum bright="70000" contrast="-70000"/>
            <a:extLst>
              <a:ext uri="{BEBA8EAE-BF5A-486C-A8C5-ECC9F3942E4B}">
                <a14:imgProps xmlns:a14="http://schemas.microsoft.com/office/drawing/2010/main">
                  <a14:imgLayer r:embed="rId4">
                    <a14:imgEffect>
                      <a14:sharpenSoften amount="7000"/>
                    </a14:imgEffect>
                    <a14:imgEffect>
                      <a14:colorTemperature colorTemp="6514"/>
                    </a14:imgEffect>
                    <a14:imgEffect>
                      <a14:saturation sat="114000"/>
                    </a14:imgEffect>
                    <a14:imgEffect>
                      <a14:brightnessContrast bright="-20000" contrast="40000"/>
                    </a14:imgEffect>
                  </a14:imgLayer>
                </a14:imgProps>
              </a:ext>
            </a:extLst>
          </a:blip>
          <a:stretch>
            <a:fillRect/>
          </a:stretch>
        </p:blipFill>
        <p:spPr>
          <a:xfrm>
            <a:off x="9928668" y="278999"/>
            <a:ext cx="2307437" cy="978804"/>
          </a:xfrm>
          <a:prstGeom prst="rect">
            <a:avLst/>
          </a:prstGeom>
          <a:ln>
            <a:noFill/>
          </a:ln>
          <a:effectLst/>
        </p:spPr>
      </p:pic>
      <p:grpSp>
        <p:nvGrpSpPr>
          <p:cNvPr id="25" name="Group 24">
            <a:extLst>
              <a:ext uri="{FF2B5EF4-FFF2-40B4-BE49-F238E27FC236}">
                <a16:creationId xmlns:a16="http://schemas.microsoft.com/office/drawing/2014/main" id="{E0BA3772-5333-4C8D-B351-BCF150CD483C}"/>
              </a:ext>
            </a:extLst>
          </p:cNvPr>
          <p:cNvGrpSpPr/>
          <p:nvPr/>
        </p:nvGrpSpPr>
        <p:grpSpPr>
          <a:xfrm>
            <a:off x="456718" y="4992097"/>
            <a:ext cx="11734301" cy="1282194"/>
            <a:chOff x="6882918" y="61157"/>
            <a:chExt cx="11734301" cy="1282194"/>
          </a:xfrm>
          <a:solidFill>
            <a:srgbClr val="0D3C46"/>
          </a:solidFill>
          <a:effectLst>
            <a:outerShdw blurRad="50800" dist="38100" dir="10800000" algn="r" rotWithShape="0">
              <a:prstClr val="black">
                <a:alpha val="40000"/>
              </a:prstClr>
            </a:outerShdw>
          </a:effectLst>
        </p:grpSpPr>
        <p:sp>
          <p:nvSpPr>
            <p:cNvPr id="26" name="Isosceles Triangle 25">
              <a:extLst>
                <a:ext uri="{FF2B5EF4-FFF2-40B4-BE49-F238E27FC236}">
                  <a16:creationId xmlns:a16="http://schemas.microsoft.com/office/drawing/2014/main" id="{800A4500-7A53-4250-9207-F1066846132E}"/>
                </a:ext>
              </a:extLst>
            </p:cNvPr>
            <p:cNvSpPr>
              <a:spLocks noChangeAspect="1"/>
            </p:cNvSpPr>
            <p:nvPr/>
          </p:nvSpPr>
          <p:spPr>
            <a:xfrm>
              <a:off x="6882918" y="61157"/>
              <a:ext cx="1640495" cy="12821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Rectangle 27">
              <a:extLst>
                <a:ext uri="{FF2B5EF4-FFF2-40B4-BE49-F238E27FC236}">
                  <a16:creationId xmlns:a16="http://schemas.microsoft.com/office/drawing/2014/main" id="{4E13BFFE-4C8A-4A90-BFA5-A1352B24F834}"/>
                </a:ext>
              </a:extLst>
            </p:cNvPr>
            <p:cNvSpPr/>
            <p:nvPr/>
          </p:nvSpPr>
          <p:spPr>
            <a:xfrm>
              <a:off x="7696200" y="61157"/>
              <a:ext cx="10921019" cy="1282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14" name="Straight Connector 13">
            <a:extLst>
              <a:ext uri="{FF2B5EF4-FFF2-40B4-BE49-F238E27FC236}">
                <a16:creationId xmlns:a16="http://schemas.microsoft.com/office/drawing/2014/main" id="{7C7D267A-27A5-4594-9BE1-7F9281890360}"/>
              </a:ext>
            </a:extLst>
          </p:cNvPr>
          <p:cNvCxnSpPr>
            <a:cxnSpLocks/>
          </p:cNvCxnSpPr>
          <p:nvPr/>
        </p:nvCxnSpPr>
        <p:spPr>
          <a:xfrm>
            <a:off x="11287884" y="5004894"/>
            <a:ext cx="2586" cy="1282194"/>
          </a:xfrm>
          <a:prstGeom prst="line">
            <a:avLst/>
          </a:prstGeom>
          <a:ln w="19050">
            <a:solidFill>
              <a:srgbClr val="7AB6C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F1CC059-A629-426A-8BBA-22B25749B4E2}"/>
              </a:ext>
            </a:extLst>
          </p:cNvPr>
          <p:cNvSpPr txBox="1"/>
          <p:nvPr/>
        </p:nvSpPr>
        <p:spPr>
          <a:xfrm>
            <a:off x="165974" y="380099"/>
            <a:ext cx="8462917" cy="769441"/>
          </a:xfrm>
          <a:prstGeom prst="rect">
            <a:avLst/>
          </a:prstGeom>
          <a:noFill/>
        </p:spPr>
        <p:txBody>
          <a:bodyPr wrap="square" rtlCol="0">
            <a:spAutoFit/>
          </a:bodyPr>
          <a:lstStyle/>
          <a:p>
            <a:pPr lvl="0"/>
            <a:r>
              <a:rPr lang="el-GR" sz="2400" b="1" dirty="0">
                <a:solidFill>
                  <a:srgbClr val="0D3C46"/>
                </a:solidFill>
                <a:latin typeface="Biome Light" panose="020B0303030204020804" pitchFamily="34" charset="0"/>
                <a:ea typeface="Segoe UI" panose="020B0502040204020203" pitchFamily="34" charset="0"/>
                <a:cs typeface="Biome Light" panose="020B0303030204020804" pitchFamily="34" charset="0"/>
              </a:rPr>
              <a:t>Ελάχιστο τεκμαρτό εισόδημα ελ. επαγγελματιών</a:t>
            </a:r>
          </a:p>
          <a:p>
            <a:pPr lvl="0"/>
            <a:r>
              <a:rPr lang="el-GR" sz="2000" dirty="0">
                <a:solidFill>
                  <a:srgbClr val="E4E4E4"/>
                </a:solidFill>
                <a:latin typeface="Biome Light" panose="020B0303030204020804" pitchFamily="34" charset="0"/>
                <a:ea typeface="Segoe UI" panose="020B0502040204020203" pitchFamily="34" charset="0"/>
                <a:cs typeface="Biome Light" panose="020B0303030204020804" pitchFamily="34" charset="0"/>
              </a:rPr>
              <a:t>Καθεστώς άρθρων 28Α – 28Ε Ν. 4172/2013</a:t>
            </a:r>
          </a:p>
        </p:txBody>
      </p:sp>
      <p:sp>
        <p:nvSpPr>
          <p:cNvPr id="23" name="Rectangle 22">
            <a:extLst>
              <a:ext uri="{FF2B5EF4-FFF2-40B4-BE49-F238E27FC236}">
                <a16:creationId xmlns:a16="http://schemas.microsoft.com/office/drawing/2014/main" id="{E615C317-254B-4F05-AA11-716FF985170C}"/>
              </a:ext>
            </a:extLst>
          </p:cNvPr>
          <p:cNvSpPr/>
          <p:nvPr/>
        </p:nvSpPr>
        <p:spPr>
          <a:xfrm>
            <a:off x="1270000" y="5179223"/>
            <a:ext cx="10002982" cy="907941"/>
          </a:xfrm>
          <a:prstGeom prst="rect">
            <a:avLst/>
          </a:prstGeom>
        </p:spPr>
        <p:txBody>
          <a:bodyPr wrap="square">
            <a:spAutoFit/>
          </a:bodyPr>
          <a:lstStyle/>
          <a:p>
            <a:pPr algn="just">
              <a:spcAft>
                <a:spcPts val="600"/>
              </a:spcAft>
            </a:pPr>
            <a:r>
              <a:rPr lang="el-GR"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ΣτΕ 463/1995, 319/1995, 2539/1994, 1694/1990 </a:t>
            </a:r>
          </a:p>
          <a:p>
            <a:pPr algn="just">
              <a:spcAft>
                <a:spcPts val="600"/>
              </a:spcAft>
            </a:pPr>
            <a:r>
              <a:rPr lang="el-GR" sz="1600" dirty="0">
                <a:solidFill>
                  <a:schemeClr val="bg1"/>
                </a:solidFill>
              </a:rPr>
              <a:t>Τα τεκμήρια βιωσιμότητας του Ν. 1591/1986 αποτελούν «</a:t>
            </a:r>
            <a:r>
              <a:rPr lang="el-GR" sz="1600" i="1" dirty="0">
                <a:solidFill>
                  <a:schemeClr val="bg1"/>
                </a:solidFill>
              </a:rPr>
              <a:t>συνταγματικώς ανεκτό τρόπο προσδιορισμού της πραγματικής φοροδοτικής ικανότητας των οικείων επαγγελματιών</a:t>
            </a:r>
            <a:r>
              <a:rPr lang="el-GR" sz="1600" dirty="0">
                <a:solidFill>
                  <a:schemeClr val="bg1"/>
                </a:solidFill>
              </a:rPr>
              <a:t>»</a:t>
            </a:r>
          </a:p>
        </p:txBody>
      </p:sp>
      <p:sp>
        <p:nvSpPr>
          <p:cNvPr id="24" name="Rectangle 23">
            <a:extLst>
              <a:ext uri="{FF2B5EF4-FFF2-40B4-BE49-F238E27FC236}">
                <a16:creationId xmlns:a16="http://schemas.microsoft.com/office/drawing/2014/main" id="{21D5AB1F-EEF3-4CBE-9E2E-589B879F73E0}"/>
              </a:ext>
            </a:extLst>
          </p:cNvPr>
          <p:cNvSpPr/>
          <p:nvPr/>
        </p:nvSpPr>
        <p:spPr>
          <a:xfrm>
            <a:off x="366396" y="1730628"/>
            <a:ext cx="10715990" cy="3010889"/>
          </a:xfrm>
          <a:prstGeom prst="rect">
            <a:avLst/>
          </a:prstGeom>
        </p:spPr>
        <p:txBody>
          <a:bodyPr wrap="square">
            <a:spAutoFit/>
          </a:bodyPr>
          <a:lstStyle/>
          <a:p>
            <a:pPr marL="285750" indent="-285750" algn="just">
              <a:lnSpc>
                <a:spcPct val="105000"/>
              </a:lnSpc>
              <a:spcAft>
                <a:spcPts val="800"/>
              </a:spcAft>
              <a:buFont typeface="Arial" panose="020B0604020202020204" pitchFamily="34" charset="0"/>
              <a:buChar char="•"/>
            </a:pPr>
            <a:r>
              <a:rPr lang="el-GR" dirty="0">
                <a:latin typeface="Segoe UI" panose="020B0502040204020203" pitchFamily="34" charset="0"/>
                <a:ea typeface="Segoe UI" panose="020B0502040204020203" pitchFamily="34" charset="0"/>
                <a:cs typeface="Segoe UI" panose="020B0502040204020203" pitchFamily="34" charset="0"/>
              </a:rPr>
              <a:t>Επαναφορά </a:t>
            </a:r>
            <a:r>
              <a:rPr lang="el-GR" b="1" dirty="0">
                <a:latin typeface="Segoe UI" panose="020B0502040204020203" pitchFamily="34" charset="0"/>
                <a:ea typeface="Segoe UI" panose="020B0502040204020203" pitchFamily="34" charset="0"/>
                <a:cs typeface="Segoe UI" panose="020B0502040204020203" pitchFamily="34" charset="0"/>
              </a:rPr>
              <a:t>τεκμηρίων βιωσιμότητας </a:t>
            </a:r>
            <a:r>
              <a:rPr lang="el-GR" dirty="0">
                <a:latin typeface="Segoe UI" panose="020B0502040204020203" pitchFamily="34" charset="0"/>
                <a:ea typeface="Segoe UI" panose="020B0502040204020203" pitchFamily="34" charset="0"/>
                <a:cs typeface="Segoe UI" panose="020B0502040204020203" pitchFamily="34" charset="0"/>
              </a:rPr>
              <a:t>(Ν. 1591/1986)</a:t>
            </a:r>
          </a:p>
          <a:p>
            <a:pPr marL="285750" indent="-285750" algn="just">
              <a:lnSpc>
                <a:spcPct val="105000"/>
              </a:lnSpc>
              <a:spcAft>
                <a:spcPts val="800"/>
              </a:spcAft>
              <a:buFont typeface="Arial" panose="020B0604020202020204" pitchFamily="34" charset="0"/>
              <a:buChar char="•"/>
            </a:pPr>
            <a:r>
              <a:rPr lang="el-GR" dirty="0">
                <a:latin typeface="Segoe UI" panose="020B0502040204020203" pitchFamily="34" charset="0"/>
                <a:ea typeface="Segoe UI" panose="020B0502040204020203" pitchFamily="34" charset="0"/>
                <a:cs typeface="Segoe UI" panose="020B0502040204020203" pitchFamily="34" charset="0"/>
              </a:rPr>
              <a:t>Καθιέρωση ελάχιστου τεκμαρτού καθαρού εισοδήματος για ελεύθερους επαγγελματίες</a:t>
            </a:r>
          </a:p>
          <a:p>
            <a:pPr marL="285750" indent="-285750" algn="just">
              <a:lnSpc>
                <a:spcPct val="105000"/>
              </a:lnSpc>
              <a:spcAft>
                <a:spcPts val="800"/>
              </a:spcAft>
              <a:buFont typeface="Arial" panose="020B0604020202020204" pitchFamily="34" charset="0"/>
              <a:buChar char="•"/>
            </a:pPr>
            <a:r>
              <a:rPr lang="el-GR" dirty="0">
                <a:latin typeface="Segoe UI" panose="020B0502040204020203" pitchFamily="34" charset="0"/>
                <a:ea typeface="Segoe UI" panose="020B0502040204020203" pitchFamily="34" charset="0"/>
                <a:cs typeface="Segoe UI" panose="020B0502040204020203" pitchFamily="34" charset="0"/>
              </a:rPr>
              <a:t>Αιτήσεις ακύρωσης κατά </a:t>
            </a:r>
            <a:r>
              <a:rPr lang="el-GR" b="1" dirty="0">
                <a:latin typeface="Segoe UI" panose="020B0502040204020203" pitchFamily="34" charset="0"/>
                <a:ea typeface="Segoe UI" panose="020B0502040204020203" pitchFamily="34" charset="0"/>
                <a:cs typeface="Segoe UI" panose="020B0502040204020203" pitchFamily="34" charset="0"/>
              </a:rPr>
              <a:t>Α. 1055/2024 απόφασης </a:t>
            </a:r>
            <a:r>
              <a:rPr lang="el-GR" dirty="0">
                <a:latin typeface="Segoe UI" panose="020B0502040204020203" pitchFamily="34" charset="0"/>
                <a:ea typeface="Segoe UI" panose="020B0502040204020203" pitchFamily="34" charset="0"/>
                <a:cs typeface="Segoe UI" panose="020B0502040204020203" pitchFamily="34" charset="0"/>
              </a:rPr>
              <a:t>Διοικητή ΑΑΔΕ:</a:t>
            </a:r>
          </a:p>
          <a:p>
            <a:pPr marL="742950" lvl="1" indent="-285750" algn="just">
              <a:lnSpc>
                <a:spcPct val="105000"/>
              </a:lnSpc>
              <a:spcAft>
                <a:spcPts val="800"/>
              </a:spcAft>
              <a:buFont typeface="Arial" panose="020B0604020202020204" pitchFamily="34" charset="0"/>
              <a:buChar char="•"/>
            </a:pPr>
            <a:r>
              <a:rPr lang="el-GR" sz="1600" dirty="0">
                <a:latin typeface="Segoe UI" panose="020B0502040204020203" pitchFamily="34" charset="0"/>
                <a:ea typeface="Segoe UI" panose="020B0502040204020203" pitchFamily="34" charset="0"/>
                <a:cs typeface="Segoe UI" panose="020B0502040204020203" pitchFamily="34" charset="0"/>
              </a:rPr>
              <a:t>Αντίθεση τεκμηρίου στις αρχές της ισότητας, της αναλογικότητας και της παροχής πλήρους κι αποτελεσματικής δικαστικής προστασίας.</a:t>
            </a:r>
          </a:p>
          <a:p>
            <a:pPr marL="742950" lvl="1" indent="-285750" algn="just">
              <a:lnSpc>
                <a:spcPct val="105000"/>
              </a:lnSpc>
              <a:spcAft>
                <a:spcPts val="800"/>
              </a:spcAft>
              <a:buFont typeface="Arial" panose="020B0604020202020204" pitchFamily="34" charset="0"/>
              <a:buChar char="•"/>
            </a:pPr>
            <a:r>
              <a:rPr lang="el-GR" sz="1600" dirty="0">
                <a:latin typeface="Segoe UI" panose="020B0502040204020203" pitchFamily="34" charset="0"/>
                <a:ea typeface="Segoe UI" panose="020B0502040204020203" pitchFamily="34" charset="0"/>
                <a:cs typeface="Segoe UI" panose="020B0502040204020203" pitchFamily="34" charset="0"/>
              </a:rPr>
              <a:t>Έλλειψη νομιμότητας τεκμηρίου, καθόσον δεν αφορά εξωτερικές ενδείξεις, αλλά βασίζεται στη σύγκριση με τους μισθωτούς που τελούν υπό διαφορετικές επαγγελματικές και εισοδηματικές συνθήκες </a:t>
            </a:r>
          </a:p>
          <a:p>
            <a:pPr marL="742950" lvl="1" indent="-285750" algn="just">
              <a:lnSpc>
                <a:spcPct val="105000"/>
              </a:lnSpc>
              <a:spcAft>
                <a:spcPts val="800"/>
              </a:spcAft>
              <a:buFont typeface="Arial" panose="020B0604020202020204" pitchFamily="34" charset="0"/>
              <a:buChar char="•"/>
            </a:pPr>
            <a:r>
              <a:rPr lang="el-GR" sz="1600" dirty="0">
                <a:latin typeface="Segoe UI" panose="020B0502040204020203" pitchFamily="34" charset="0"/>
                <a:ea typeface="Segoe UI" panose="020B0502040204020203" pitchFamily="34" charset="0"/>
                <a:cs typeface="Segoe UI" panose="020B0502040204020203" pitchFamily="34" charset="0"/>
              </a:rPr>
              <a:t>Υπέρβαση των ορίων της νομοθετικής εξουσιοδότησης – Δυνατότητα επέκτασης ελέγχου σε προγενέστερα φορολογικά έτη και πρόσθετα φορολογικά αντικείμενα.</a:t>
            </a:r>
          </a:p>
        </p:txBody>
      </p:sp>
    </p:spTree>
    <p:extLst>
      <p:ext uri="{BB962C8B-B14F-4D97-AF65-F5344CB8AC3E}">
        <p14:creationId xmlns:p14="http://schemas.microsoft.com/office/powerpoint/2010/main" val="2482400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9AB3B41-8166-44EB-A51B-B6C2A31F2859}"/>
              </a:ext>
            </a:extLst>
          </p:cNvPr>
          <p:cNvSpPr/>
          <p:nvPr/>
        </p:nvSpPr>
        <p:spPr>
          <a:xfrm>
            <a:off x="-10886" y="-10886"/>
            <a:ext cx="5802086" cy="6858000"/>
          </a:xfrm>
          <a:custGeom>
            <a:avLst/>
            <a:gdLst>
              <a:gd name="connsiteX0" fmla="*/ 5802086 w 5802086"/>
              <a:gd name="connsiteY0" fmla="*/ 0 h 6858000"/>
              <a:gd name="connsiteX1" fmla="*/ 10886 w 5802086"/>
              <a:gd name="connsiteY1" fmla="*/ 10886 h 6858000"/>
              <a:gd name="connsiteX2" fmla="*/ 0 w 5802086"/>
              <a:gd name="connsiteY2" fmla="*/ 6858000 h 6858000"/>
              <a:gd name="connsiteX3" fmla="*/ 4909457 w 5802086"/>
              <a:gd name="connsiteY3" fmla="*/ 6858000 h 6858000"/>
              <a:gd name="connsiteX4" fmla="*/ 4876800 w 5802086"/>
              <a:gd name="connsiteY4" fmla="*/ 1164772 h 6858000"/>
              <a:gd name="connsiteX5" fmla="*/ 5802086 w 580208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2086" h="6858000">
                <a:moveTo>
                  <a:pt x="5802086" y="0"/>
                </a:moveTo>
                <a:lnTo>
                  <a:pt x="10886" y="10886"/>
                </a:lnTo>
                <a:cubicBezTo>
                  <a:pt x="7257" y="2293257"/>
                  <a:pt x="3629" y="4575629"/>
                  <a:pt x="0" y="6858000"/>
                </a:cubicBezTo>
                <a:lnTo>
                  <a:pt x="4909457" y="6858000"/>
                </a:lnTo>
                <a:lnTo>
                  <a:pt x="4876800" y="1164772"/>
                </a:lnTo>
                <a:lnTo>
                  <a:pt x="5802086" y="0"/>
                </a:lnTo>
                <a:close/>
              </a:path>
            </a:pathLst>
          </a:custGeom>
          <a:solidFill>
            <a:srgbClr val="1E858B"/>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3" name="Group 22">
            <a:extLst>
              <a:ext uri="{FF2B5EF4-FFF2-40B4-BE49-F238E27FC236}">
                <a16:creationId xmlns:a16="http://schemas.microsoft.com/office/drawing/2014/main" id="{8AED287F-7ECA-4B55-AE09-F15A79056668}"/>
              </a:ext>
            </a:extLst>
          </p:cNvPr>
          <p:cNvGrpSpPr/>
          <p:nvPr/>
        </p:nvGrpSpPr>
        <p:grpSpPr>
          <a:xfrm>
            <a:off x="4646698" y="10886"/>
            <a:ext cx="910257" cy="6860002"/>
            <a:chOff x="7488018" y="1425409"/>
            <a:chExt cx="910257" cy="6860002"/>
          </a:xfrm>
        </p:grpSpPr>
        <p:cxnSp>
          <p:nvCxnSpPr>
            <p:cNvPr id="24" name="Straight Connector 23">
              <a:extLst>
                <a:ext uri="{FF2B5EF4-FFF2-40B4-BE49-F238E27FC236}">
                  <a16:creationId xmlns:a16="http://schemas.microsoft.com/office/drawing/2014/main" id="{E78CCB22-969E-437E-BA53-86063EA8C257}"/>
                </a:ext>
              </a:extLst>
            </p:cNvPr>
            <p:cNvCxnSpPr>
              <a:cxnSpLocks/>
            </p:cNvCxnSpPr>
            <p:nvPr/>
          </p:nvCxnSpPr>
          <p:spPr>
            <a:xfrm flipH="1">
              <a:off x="7488018" y="1425409"/>
              <a:ext cx="910257" cy="1216679"/>
            </a:xfrm>
            <a:prstGeom prst="line">
              <a:avLst/>
            </a:prstGeom>
            <a:ln w="19050">
              <a:solidFill>
                <a:srgbClr val="E4E4E4"/>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B6DBC3-E404-47B1-B3D5-74A79888FB31}"/>
                </a:ext>
              </a:extLst>
            </p:cNvPr>
            <p:cNvCxnSpPr>
              <a:cxnSpLocks/>
            </p:cNvCxnSpPr>
            <p:nvPr/>
          </p:nvCxnSpPr>
          <p:spPr>
            <a:xfrm>
              <a:off x="7488018" y="2667890"/>
              <a:ext cx="10523" cy="5617521"/>
            </a:xfrm>
            <a:prstGeom prst="line">
              <a:avLst/>
            </a:prstGeom>
            <a:ln w="19050">
              <a:solidFill>
                <a:srgbClr val="E4E4E4"/>
              </a:solidFill>
              <a:prstDash val="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0E43864-AC2A-4CA3-8614-C840E65CA370}"/>
              </a:ext>
            </a:extLst>
          </p:cNvPr>
          <p:cNvGrpSpPr/>
          <p:nvPr/>
        </p:nvGrpSpPr>
        <p:grpSpPr>
          <a:xfrm>
            <a:off x="4775781" y="10886"/>
            <a:ext cx="910257" cy="6860002"/>
            <a:chOff x="7488018" y="1425409"/>
            <a:chExt cx="910257" cy="6860002"/>
          </a:xfrm>
        </p:grpSpPr>
        <p:cxnSp>
          <p:nvCxnSpPr>
            <p:cNvPr id="20" name="Straight Connector 19">
              <a:extLst>
                <a:ext uri="{FF2B5EF4-FFF2-40B4-BE49-F238E27FC236}">
                  <a16:creationId xmlns:a16="http://schemas.microsoft.com/office/drawing/2014/main" id="{5D478627-EE8E-430E-9480-6839973D6565}"/>
                </a:ext>
              </a:extLst>
            </p:cNvPr>
            <p:cNvCxnSpPr>
              <a:cxnSpLocks/>
            </p:cNvCxnSpPr>
            <p:nvPr/>
          </p:nvCxnSpPr>
          <p:spPr>
            <a:xfrm flipH="1">
              <a:off x="7488018" y="1425409"/>
              <a:ext cx="910257" cy="1216679"/>
            </a:xfrm>
            <a:prstGeom prst="line">
              <a:avLst/>
            </a:prstGeom>
            <a:ln w="19050">
              <a:solidFill>
                <a:srgbClr val="7AB6C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E23BA34-7F21-4FDB-82F1-7D147D0A1D57}"/>
                </a:ext>
              </a:extLst>
            </p:cNvPr>
            <p:cNvCxnSpPr>
              <a:cxnSpLocks/>
            </p:cNvCxnSpPr>
            <p:nvPr/>
          </p:nvCxnSpPr>
          <p:spPr>
            <a:xfrm>
              <a:off x="7488018" y="2667890"/>
              <a:ext cx="10523" cy="5617521"/>
            </a:xfrm>
            <a:prstGeom prst="line">
              <a:avLst/>
            </a:prstGeom>
            <a:ln w="19050">
              <a:solidFill>
                <a:srgbClr val="7AB6C1"/>
              </a:solidFill>
              <a:prstDash val="dash"/>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43D022CF-A5A9-417C-8B2F-266DF7FCD869}"/>
              </a:ext>
            </a:extLst>
          </p:cNvPr>
          <p:cNvSpPr>
            <a:spLocks noGrp="1"/>
          </p:cNvSpPr>
          <p:nvPr>
            <p:ph type="sldNum" sz="quarter" idx="12"/>
          </p:nvPr>
        </p:nvSpPr>
        <p:spPr>
          <a:xfrm>
            <a:off x="9304383" y="6390298"/>
            <a:ext cx="2743200" cy="365125"/>
          </a:xfrm>
        </p:spPr>
        <p:txBody>
          <a:bodyPr/>
          <a:lstStyle/>
          <a:p>
            <a:fld id="{DDE62CCE-F150-4067-AD6F-F2ED076E5130}" type="slidenum">
              <a:rPr lang="el-GR" b="1" smtClean="0">
                <a:solidFill>
                  <a:srgbClr val="0D3C46"/>
                </a:solidFill>
                <a:latin typeface="Biome Light" panose="020B0303030204020804" pitchFamily="34" charset="0"/>
                <a:cs typeface="Biome Light" panose="020B0303030204020804" pitchFamily="34" charset="0"/>
              </a:rPr>
              <a:t>11</a:t>
            </a:fld>
            <a:endParaRPr lang="el-GR" b="1">
              <a:solidFill>
                <a:srgbClr val="0D3C46"/>
              </a:solidFill>
              <a:latin typeface="Biome Light" panose="020B0303030204020804" pitchFamily="34" charset="0"/>
              <a:cs typeface="Biome Light" panose="020B0303030204020804" pitchFamily="34" charset="0"/>
            </a:endParaRPr>
          </a:p>
        </p:txBody>
      </p:sp>
      <p:grpSp>
        <p:nvGrpSpPr>
          <p:cNvPr id="3" name="Group 2">
            <a:extLst>
              <a:ext uri="{FF2B5EF4-FFF2-40B4-BE49-F238E27FC236}">
                <a16:creationId xmlns:a16="http://schemas.microsoft.com/office/drawing/2014/main" id="{4D454CF7-3C6F-4E3A-A615-7751D2E232C5}"/>
              </a:ext>
            </a:extLst>
          </p:cNvPr>
          <p:cNvGrpSpPr/>
          <p:nvPr/>
        </p:nvGrpSpPr>
        <p:grpSpPr>
          <a:xfrm>
            <a:off x="0" y="136525"/>
            <a:ext cx="9424188" cy="1288885"/>
            <a:chOff x="0" y="136525"/>
            <a:chExt cx="9424188" cy="1288885"/>
          </a:xfrm>
          <a:effectLst>
            <a:outerShdw blurRad="50800" dist="38100" algn="l" rotWithShape="0">
              <a:prstClr val="black">
                <a:alpha val="40000"/>
              </a:prstClr>
            </a:outerShdw>
          </a:effectLst>
        </p:grpSpPr>
        <p:sp>
          <p:nvSpPr>
            <p:cNvPr id="5" name="Isosceles Triangle 4">
              <a:extLst>
                <a:ext uri="{FF2B5EF4-FFF2-40B4-BE49-F238E27FC236}">
                  <a16:creationId xmlns:a16="http://schemas.microsoft.com/office/drawing/2014/main" id="{0147E693-577B-4D58-95C1-3846502C5523}"/>
                </a:ext>
              </a:extLst>
            </p:cNvPr>
            <p:cNvSpPr/>
            <p:nvPr/>
          </p:nvSpPr>
          <p:spPr>
            <a:xfrm rot="10800000">
              <a:off x="7501646" y="136526"/>
              <a:ext cx="1922542" cy="1288884"/>
            </a:xfrm>
            <a:prstGeom prst="triangle">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C5EB63B8-75A2-486A-B171-ECB473086DDB}"/>
                </a:ext>
              </a:extLst>
            </p:cNvPr>
            <p:cNvSpPr/>
            <p:nvPr/>
          </p:nvSpPr>
          <p:spPr>
            <a:xfrm>
              <a:off x="0" y="136525"/>
              <a:ext cx="8462917" cy="1288885"/>
            </a:xfrm>
            <a:prstGeom prst="rect">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Group 8">
            <a:extLst>
              <a:ext uri="{FF2B5EF4-FFF2-40B4-BE49-F238E27FC236}">
                <a16:creationId xmlns:a16="http://schemas.microsoft.com/office/drawing/2014/main" id="{EA6A8FCC-6DEE-4A4A-BE5F-5D0974EC72C6}"/>
              </a:ext>
            </a:extLst>
          </p:cNvPr>
          <p:cNvGrpSpPr/>
          <p:nvPr/>
        </p:nvGrpSpPr>
        <p:grpSpPr>
          <a:xfrm>
            <a:off x="7794568" y="387772"/>
            <a:ext cx="4397432" cy="787060"/>
            <a:chOff x="7794568" y="387772"/>
            <a:chExt cx="4397432" cy="787060"/>
          </a:xfrm>
          <a:solidFill>
            <a:srgbClr val="0D3C46"/>
          </a:solidFill>
          <a:effectLst>
            <a:outerShdw blurRad="50800" dist="38100" dir="10800000" algn="r" rotWithShape="0">
              <a:prstClr val="black">
                <a:alpha val="40000"/>
              </a:prstClr>
            </a:outerShdw>
          </a:effectLst>
        </p:grpSpPr>
        <p:sp>
          <p:nvSpPr>
            <p:cNvPr id="7" name="Isosceles Triangle 6">
              <a:extLst>
                <a:ext uri="{FF2B5EF4-FFF2-40B4-BE49-F238E27FC236}">
                  <a16:creationId xmlns:a16="http://schemas.microsoft.com/office/drawing/2014/main" id="{2F3C1860-129D-46E1-AD41-B3CCE419D86C}"/>
                </a:ext>
              </a:extLst>
            </p:cNvPr>
            <p:cNvSpPr/>
            <p:nvPr/>
          </p:nvSpPr>
          <p:spPr>
            <a:xfrm>
              <a:off x="7794568" y="387772"/>
              <a:ext cx="1006998" cy="7870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87E6D55A-E173-4868-A523-57554F754887}"/>
                </a:ext>
              </a:extLst>
            </p:cNvPr>
            <p:cNvSpPr/>
            <p:nvPr/>
          </p:nvSpPr>
          <p:spPr>
            <a:xfrm>
              <a:off x="8299048" y="387772"/>
              <a:ext cx="3892952" cy="787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30" name="Picture 29" descr="A person with a triangle logo&#10;&#10;Description automatically generated with medium confidence">
            <a:extLst>
              <a:ext uri="{FF2B5EF4-FFF2-40B4-BE49-F238E27FC236}">
                <a16:creationId xmlns:a16="http://schemas.microsoft.com/office/drawing/2014/main" id="{43E29334-4AC9-42DF-8A45-650EA0D30D34}"/>
              </a:ext>
            </a:extLst>
          </p:cNvPr>
          <p:cNvPicPr>
            <a:picLocks noChangeAspect="1"/>
          </p:cNvPicPr>
          <p:nvPr/>
        </p:nvPicPr>
        <p:blipFill>
          <a:blip r:embed="rId3">
            <a:clrChange>
              <a:clrFrom>
                <a:srgbClr val="E6E5E3"/>
              </a:clrFrom>
              <a:clrTo>
                <a:srgbClr val="E6E5E3">
                  <a:alpha val="0"/>
                </a:srgbClr>
              </a:clrTo>
            </a:clrChange>
            <a:alphaModFix amt="70000"/>
            <a:lum bright="70000" contrast="-70000"/>
            <a:extLst>
              <a:ext uri="{BEBA8EAE-BF5A-486C-A8C5-ECC9F3942E4B}">
                <a14:imgProps xmlns:a14="http://schemas.microsoft.com/office/drawing/2010/main">
                  <a14:imgLayer r:embed="rId4">
                    <a14:imgEffect>
                      <a14:sharpenSoften amount="7000"/>
                    </a14:imgEffect>
                    <a14:imgEffect>
                      <a14:colorTemperature colorTemp="6514"/>
                    </a14:imgEffect>
                    <a14:imgEffect>
                      <a14:saturation sat="114000"/>
                    </a14:imgEffect>
                    <a14:imgEffect>
                      <a14:brightnessContrast bright="-20000" contrast="40000"/>
                    </a14:imgEffect>
                  </a14:imgLayer>
                </a14:imgProps>
              </a:ext>
            </a:extLst>
          </a:blip>
          <a:stretch>
            <a:fillRect/>
          </a:stretch>
        </p:blipFill>
        <p:spPr>
          <a:xfrm>
            <a:off x="9928668" y="278999"/>
            <a:ext cx="2307437" cy="978804"/>
          </a:xfrm>
          <a:prstGeom prst="rect">
            <a:avLst/>
          </a:prstGeom>
          <a:ln>
            <a:noFill/>
          </a:ln>
          <a:effectLst/>
        </p:spPr>
      </p:pic>
      <p:sp>
        <p:nvSpPr>
          <p:cNvPr id="31" name="TextBox 30">
            <a:extLst>
              <a:ext uri="{FF2B5EF4-FFF2-40B4-BE49-F238E27FC236}">
                <a16:creationId xmlns:a16="http://schemas.microsoft.com/office/drawing/2014/main" id="{E5049C76-EC94-4E8A-A89B-12969B2C37A7}"/>
              </a:ext>
            </a:extLst>
          </p:cNvPr>
          <p:cNvSpPr txBox="1"/>
          <p:nvPr/>
        </p:nvSpPr>
        <p:spPr>
          <a:xfrm>
            <a:off x="175088" y="539839"/>
            <a:ext cx="6986335" cy="492443"/>
          </a:xfrm>
          <a:prstGeom prst="rect">
            <a:avLst/>
          </a:prstGeom>
          <a:noFill/>
        </p:spPr>
        <p:txBody>
          <a:bodyPr wrap="square" rtlCol="0">
            <a:spAutoFit/>
          </a:bodyPr>
          <a:lstStyle/>
          <a:p>
            <a:r>
              <a:rPr lang="el-GR" sz="2600" b="1" dirty="0">
                <a:solidFill>
                  <a:srgbClr val="0D3C46"/>
                </a:solidFill>
                <a:latin typeface="Biome Light" panose="020B0303030204020804" pitchFamily="34" charset="0"/>
                <a:ea typeface="Segoe UI" panose="020B0502040204020203" pitchFamily="34" charset="0"/>
                <a:cs typeface="Biome Light" panose="020B0303030204020804" pitchFamily="34" charset="0"/>
              </a:rPr>
              <a:t>Πιλοτική δίκη ΣτΕ</a:t>
            </a:r>
          </a:p>
        </p:txBody>
      </p:sp>
      <p:sp>
        <p:nvSpPr>
          <p:cNvPr id="32" name="Rectangle 31">
            <a:extLst>
              <a:ext uri="{FF2B5EF4-FFF2-40B4-BE49-F238E27FC236}">
                <a16:creationId xmlns:a16="http://schemas.microsoft.com/office/drawing/2014/main" id="{3415DA9B-A503-4BFC-B2D7-A95256705179}"/>
              </a:ext>
            </a:extLst>
          </p:cNvPr>
          <p:cNvSpPr/>
          <p:nvPr/>
        </p:nvSpPr>
        <p:spPr>
          <a:xfrm>
            <a:off x="5101826" y="1804754"/>
            <a:ext cx="6924711" cy="4130233"/>
          </a:xfrm>
          <a:prstGeom prst="rect">
            <a:avLst/>
          </a:prstGeom>
        </p:spPr>
        <p:txBody>
          <a:bodyPr wrap="square">
            <a:spAutoFit/>
          </a:bodyPr>
          <a:lstStyle/>
          <a:p>
            <a:pPr lvl="0">
              <a:lnSpc>
                <a:spcPct val="150000"/>
              </a:lnSpc>
              <a:spcAft>
                <a:spcPts val="1200"/>
              </a:spcAft>
            </a:pPr>
            <a:r>
              <a:rPr lang="el-GR" sz="1600" b="1" dirty="0">
                <a:latin typeface="Segoe UI" panose="020B0502040204020203" pitchFamily="34" charset="0"/>
                <a:ea typeface="Segoe UI" panose="020B0502040204020203" pitchFamily="34" charset="0"/>
                <a:cs typeface="Segoe UI" panose="020B0502040204020203" pitchFamily="34" charset="0"/>
              </a:rPr>
              <a:t>Ειδικότερα ζητήματα ως προς την ερμηνεία και την εφαρμογή:</a:t>
            </a:r>
          </a:p>
          <a:p>
            <a:pPr marL="285750" lvl="0" indent="-285750">
              <a:lnSpc>
                <a:spcPct val="150000"/>
              </a:lnSpc>
              <a:spcAft>
                <a:spcPts val="1200"/>
              </a:spcAft>
              <a:buFont typeface="Arial" panose="020B0604020202020204" pitchFamily="34" charset="0"/>
              <a:buChar char="•"/>
            </a:pPr>
            <a:r>
              <a:rPr lang="el-GR" sz="1600" b="1" dirty="0">
                <a:latin typeface="Segoe UI" panose="020B0502040204020203" pitchFamily="34" charset="0"/>
                <a:ea typeface="Segoe UI" panose="020B0502040204020203" pitchFamily="34" charset="0"/>
                <a:cs typeface="Segoe UI" panose="020B0502040204020203" pitchFamily="34" charset="0"/>
              </a:rPr>
              <a:t>της διάταξης του άρθρου 28Α ΚΦΕ: </a:t>
            </a:r>
          </a:p>
          <a:p>
            <a:pPr marL="263525" lvl="0" algn="just">
              <a:lnSpc>
                <a:spcPct val="150000"/>
              </a:lnSpc>
              <a:spcAft>
                <a:spcPts val="1200"/>
              </a:spcAft>
            </a:pPr>
            <a:r>
              <a:rPr lang="el-GR" sz="1400" dirty="0">
                <a:latin typeface="Segoe UI" panose="020B0502040204020203" pitchFamily="34" charset="0"/>
                <a:ea typeface="Segoe UI" panose="020B0502040204020203" pitchFamily="34" charset="0"/>
                <a:cs typeface="Segoe UI" panose="020B0502040204020203" pitchFamily="34" charset="0"/>
              </a:rPr>
              <a:t>Πρέπει να συνυπολογίζονται και να μειώνουν το τεκμήριο τα έσοδα από την άσκηση δικηγορικού επαγγέλματος μέσω αστικής επαγγελματικής εταιρείας δικηγόρων;</a:t>
            </a:r>
          </a:p>
          <a:p>
            <a:pPr marL="285750" lvl="0" indent="-285750">
              <a:lnSpc>
                <a:spcPct val="150000"/>
              </a:lnSpc>
              <a:spcAft>
                <a:spcPts val="1200"/>
              </a:spcAft>
              <a:buFont typeface="Arial" panose="020B0604020202020204" pitchFamily="34" charset="0"/>
              <a:buChar char="•"/>
            </a:pPr>
            <a:r>
              <a:rPr lang="el-GR" sz="1600" b="1" dirty="0">
                <a:latin typeface="Segoe UI" panose="020B0502040204020203" pitchFamily="34" charset="0"/>
                <a:ea typeface="Segoe UI" panose="020B0502040204020203" pitchFamily="34" charset="0"/>
                <a:cs typeface="Segoe UI" panose="020B0502040204020203" pitchFamily="34" charset="0"/>
              </a:rPr>
              <a:t>των διατάξεων των άρθρων 28Γ &amp; 28Δ ΚΦΕ: </a:t>
            </a:r>
          </a:p>
          <a:p>
            <a:pPr marL="263525" lvl="0" algn="just">
              <a:lnSpc>
                <a:spcPct val="150000"/>
              </a:lnSpc>
              <a:spcAft>
                <a:spcPts val="1200"/>
              </a:spcAft>
            </a:pPr>
            <a:r>
              <a:rPr lang="el-GR" sz="1400" dirty="0">
                <a:latin typeface="Segoe UI" panose="020B0502040204020203" pitchFamily="34" charset="0"/>
                <a:ea typeface="Segoe UI" panose="020B0502040204020203" pitchFamily="34" charset="0"/>
                <a:cs typeface="Segoe UI" panose="020B0502040204020203" pitchFamily="34" charset="0"/>
              </a:rPr>
              <a:t>Για τον υπολογισμό της αρχικής τριετίας από την έναρξη άσκησης της επιχειρηματικής δραστηριότητας, που συνεπάγεται μη εφαρμογή του τεκμηρίου, πρέπει να συνυπολογίζεται και η επαγγελματική διαδρομή σε διαφορετικό επάγγελμα;</a:t>
            </a:r>
          </a:p>
        </p:txBody>
      </p:sp>
      <p:pic>
        <p:nvPicPr>
          <p:cNvPr id="12" name="Picture 11">
            <a:extLst>
              <a:ext uri="{FF2B5EF4-FFF2-40B4-BE49-F238E27FC236}">
                <a16:creationId xmlns:a16="http://schemas.microsoft.com/office/drawing/2014/main" id="{A0BFDB20-D8D5-40E7-BD36-D83AD475FC59}"/>
              </a:ext>
            </a:extLst>
          </p:cNvPr>
          <p:cNvPicPr>
            <a:picLocks noChangeAspect="1"/>
          </p:cNvPicPr>
          <p:nvPr/>
        </p:nvPicPr>
        <p:blipFill>
          <a:blip r:embed="rId5"/>
          <a:stretch>
            <a:fillRect/>
          </a:stretch>
        </p:blipFill>
        <p:spPr>
          <a:xfrm>
            <a:off x="140848" y="2471079"/>
            <a:ext cx="4302658" cy="989672"/>
          </a:xfrm>
          <a:custGeom>
            <a:avLst/>
            <a:gdLst>
              <a:gd name="connsiteX0" fmla="*/ 0 w 4302658"/>
              <a:gd name="connsiteY0" fmla="*/ 0 h 989672"/>
              <a:gd name="connsiteX1" fmla="*/ 451779 w 4302658"/>
              <a:gd name="connsiteY1" fmla="*/ 0 h 989672"/>
              <a:gd name="connsiteX2" fmla="*/ 989611 w 4302658"/>
              <a:gd name="connsiteY2" fmla="*/ 0 h 989672"/>
              <a:gd name="connsiteX3" fmla="*/ 1570470 w 4302658"/>
              <a:gd name="connsiteY3" fmla="*/ 0 h 989672"/>
              <a:gd name="connsiteX4" fmla="*/ 2022249 w 4302658"/>
              <a:gd name="connsiteY4" fmla="*/ 0 h 989672"/>
              <a:gd name="connsiteX5" fmla="*/ 2431002 w 4302658"/>
              <a:gd name="connsiteY5" fmla="*/ 0 h 989672"/>
              <a:gd name="connsiteX6" fmla="*/ 2968834 w 4302658"/>
              <a:gd name="connsiteY6" fmla="*/ 0 h 989672"/>
              <a:gd name="connsiteX7" fmla="*/ 3592719 w 4302658"/>
              <a:gd name="connsiteY7" fmla="*/ 0 h 989672"/>
              <a:gd name="connsiteX8" fmla="*/ 4302658 w 4302658"/>
              <a:gd name="connsiteY8" fmla="*/ 0 h 989672"/>
              <a:gd name="connsiteX9" fmla="*/ 4302658 w 4302658"/>
              <a:gd name="connsiteY9" fmla="*/ 484939 h 989672"/>
              <a:gd name="connsiteX10" fmla="*/ 4302658 w 4302658"/>
              <a:gd name="connsiteY10" fmla="*/ 989672 h 989672"/>
              <a:gd name="connsiteX11" fmla="*/ 3721799 w 4302658"/>
              <a:gd name="connsiteY11" fmla="*/ 989672 h 989672"/>
              <a:gd name="connsiteX12" fmla="*/ 3226994 w 4302658"/>
              <a:gd name="connsiteY12" fmla="*/ 989672 h 989672"/>
              <a:gd name="connsiteX13" fmla="*/ 2689161 w 4302658"/>
              <a:gd name="connsiteY13" fmla="*/ 989672 h 989672"/>
              <a:gd name="connsiteX14" fmla="*/ 2237382 w 4302658"/>
              <a:gd name="connsiteY14" fmla="*/ 989672 h 989672"/>
              <a:gd name="connsiteX15" fmla="*/ 1699550 w 4302658"/>
              <a:gd name="connsiteY15" fmla="*/ 989672 h 989672"/>
              <a:gd name="connsiteX16" fmla="*/ 1161718 w 4302658"/>
              <a:gd name="connsiteY16" fmla="*/ 989672 h 989672"/>
              <a:gd name="connsiteX17" fmla="*/ 580859 w 4302658"/>
              <a:gd name="connsiteY17" fmla="*/ 989672 h 989672"/>
              <a:gd name="connsiteX18" fmla="*/ 0 w 4302658"/>
              <a:gd name="connsiteY18" fmla="*/ 989672 h 989672"/>
              <a:gd name="connsiteX19" fmla="*/ 0 w 4302658"/>
              <a:gd name="connsiteY19" fmla="*/ 475043 h 989672"/>
              <a:gd name="connsiteX20" fmla="*/ 0 w 4302658"/>
              <a:gd name="connsiteY20" fmla="*/ 0 h 989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2658" h="989672" fill="none" extrusionOk="0">
                <a:moveTo>
                  <a:pt x="0" y="0"/>
                </a:moveTo>
                <a:cubicBezTo>
                  <a:pt x="163616" y="-31709"/>
                  <a:pt x="311540" y="24384"/>
                  <a:pt x="451779" y="0"/>
                </a:cubicBezTo>
                <a:cubicBezTo>
                  <a:pt x="592018" y="-24384"/>
                  <a:pt x="783406" y="32340"/>
                  <a:pt x="989611" y="0"/>
                </a:cubicBezTo>
                <a:cubicBezTo>
                  <a:pt x="1195816" y="-32340"/>
                  <a:pt x="1453916" y="37154"/>
                  <a:pt x="1570470" y="0"/>
                </a:cubicBezTo>
                <a:cubicBezTo>
                  <a:pt x="1687024" y="-37154"/>
                  <a:pt x="1920874" y="31219"/>
                  <a:pt x="2022249" y="0"/>
                </a:cubicBezTo>
                <a:cubicBezTo>
                  <a:pt x="2123624" y="-31219"/>
                  <a:pt x="2337896" y="43504"/>
                  <a:pt x="2431002" y="0"/>
                </a:cubicBezTo>
                <a:cubicBezTo>
                  <a:pt x="2524108" y="-43504"/>
                  <a:pt x="2765816" y="46306"/>
                  <a:pt x="2968834" y="0"/>
                </a:cubicBezTo>
                <a:cubicBezTo>
                  <a:pt x="3171852" y="-46306"/>
                  <a:pt x="3378139" y="64266"/>
                  <a:pt x="3592719" y="0"/>
                </a:cubicBezTo>
                <a:cubicBezTo>
                  <a:pt x="3807299" y="-64266"/>
                  <a:pt x="4150416" y="32950"/>
                  <a:pt x="4302658" y="0"/>
                </a:cubicBezTo>
                <a:cubicBezTo>
                  <a:pt x="4331373" y="164258"/>
                  <a:pt x="4275474" y="352285"/>
                  <a:pt x="4302658" y="484939"/>
                </a:cubicBezTo>
                <a:cubicBezTo>
                  <a:pt x="4329842" y="617593"/>
                  <a:pt x="4293407" y="843902"/>
                  <a:pt x="4302658" y="989672"/>
                </a:cubicBezTo>
                <a:cubicBezTo>
                  <a:pt x="4109167" y="1048171"/>
                  <a:pt x="3986249" y="934634"/>
                  <a:pt x="3721799" y="989672"/>
                </a:cubicBezTo>
                <a:cubicBezTo>
                  <a:pt x="3457349" y="1044710"/>
                  <a:pt x="3470796" y="936280"/>
                  <a:pt x="3226994" y="989672"/>
                </a:cubicBezTo>
                <a:cubicBezTo>
                  <a:pt x="2983193" y="1043064"/>
                  <a:pt x="2923862" y="960713"/>
                  <a:pt x="2689161" y="989672"/>
                </a:cubicBezTo>
                <a:cubicBezTo>
                  <a:pt x="2454460" y="1018631"/>
                  <a:pt x="2370869" y="938861"/>
                  <a:pt x="2237382" y="989672"/>
                </a:cubicBezTo>
                <a:cubicBezTo>
                  <a:pt x="2103895" y="1040483"/>
                  <a:pt x="1909420" y="978878"/>
                  <a:pt x="1699550" y="989672"/>
                </a:cubicBezTo>
                <a:cubicBezTo>
                  <a:pt x="1489680" y="1000466"/>
                  <a:pt x="1408249" y="986385"/>
                  <a:pt x="1161718" y="989672"/>
                </a:cubicBezTo>
                <a:cubicBezTo>
                  <a:pt x="915187" y="992959"/>
                  <a:pt x="851239" y="962457"/>
                  <a:pt x="580859" y="989672"/>
                </a:cubicBezTo>
                <a:cubicBezTo>
                  <a:pt x="310479" y="1016887"/>
                  <a:pt x="145688" y="951055"/>
                  <a:pt x="0" y="989672"/>
                </a:cubicBezTo>
                <a:cubicBezTo>
                  <a:pt x="-49138" y="886018"/>
                  <a:pt x="21361" y="686980"/>
                  <a:pt x="0" y="475043"/>
                </a:cubicBezTo>
                <a:cubicBezTo>
                  <a:pt x="-21361" y="263106"/>
                  <a:pt x="49490" y="210964"/>
                  <a:pt x="0" y="0"/>
                </a:cubicBezTo>
                <a:close/>
              </a:path>
              <a:path w="4302658" h="989672" stroke="0" extrusionOk="0">
                <a:moveTo>
                  <a:pt x="0" y="0"/>
                </a:moveTo>
                <a:cubicBezTo>
                  <a:pt x="140022" y="-25837"/>
                  <a:pt x="219663" y="45918"/>
                  <a:pt x="408753" y="0"/>
                </a:cubicBezTo>
                <a:cubicBezTo>
                  <a:pt x="597843" y="-45918"/>
                  <a:pt x="836922" y="30140"/>
                  <a:pt x="989611" y="0"/>
                </a:cubicBezTo>
                <a:cubicBezTo>
                  <a:pt x="1142300" y="-30140"/>
                  <a:pt x="1253298" y="57127"/>
                  <a:pt x="1484417" y="0"/>
                </a:cubicBezTo>
                <a:cubicBezTo>
                  <a:pt x="1715536" y="-57127"/>
                  <a:pt x="1805584" y="20148"/>
                  <a:pt x="2108302" y="0"/>
                </a:cubicBezTo>
                <a:cubicBezTo>
                  <a:pt x="2411020" y="-20148"/>
                  <a:pt x="2429914" y="49362"/>
                  <a:pt x="2603108" y="0"/>
                </a:cubicBezTo>
                <a:cubicBezTo>
                  <a:pt x="2776302" y="-49362"/>
                  <a:pt x="2890848" y="28883"/>
                  <a:pt x="3054887" y="0"/>
                </a:cubicBezTo>
                <a:cubicBezTo>
                  <a:pt x="3218926" y="-28883"/>
                  <a:pt x="3407817" y="17009"/>
                  <a:pt x="3506666" y="0"/>
                </a:cubicBezTo>
                <a:cubicBezTo>
                  <a:pt x="3605515" y="-17009"/>
                  <a:pt x="3956654" y="70010"/>
                  <a:pt x="4302658" y="0"/>
                </a:cubicBezTo>
                <a:cubicBezTo>
                  <a:pt x="4343402" y="132717"/>
                  <a:pt x="4289103" y="370140"/>
                  <a:pt x="4302658" y="484939"/>
                </a:cubicBezTo>
                <a:cubicBezTo>
                  <a:pt x="4316213" y="599738"/>
                  <a:pt x="4274416" y="811593"/>
                  <a:pt x="4302658" y="989672"/>
                </a:cubicBezTo>
                <a:cubicBezTo>
                  <a:pt x="4064489" y="1027108"/>
                  <a:pt x="3877657" y="933698"/>
                  <a:pt x="3721799" y="989672"/>
                </a:cubicBezTo>
                <a:cubicBezTo>
                  <a:pt x="3565941" y="1045646"/>
                  <a:pt x="3472016" y="960002"/>
                  <a:pt x="3226994" y="989672"/>
                </a:cubicBezTo>
                <a:cubicBezTo>
                  <a:pt x="2981972" y="1019342"/>
                  <a:pt x="2931827" y="951361"/>
                  <a:pt x="2818241" y="989672"/>
                </a:cubicBezTo>
                <a:cubicBezTo>
                  <a:pt x="2704655" y="1027983"/>
                  <a:pt x="2560718" y="960207"/>
                  <a:pt x="2366462" y="989672"/>
                </a:cubicBezTo>
                <a:cubicBezTo>
                  <a:pt x="2172206" y="1019137"/>
                  <a:pt x="2070727" y="969975"/>
                  <a:pt x="1957709" y="989672"/>
                </a:cubicBezTo>
                <a:cubicBezTo>
                  <a:pt x="1844691" y="1009369"/>
                  <a:pt x="1625496" y="970822"/>
                  <a:pt x="1419877" y="989672"/>
                </a:cubicBezTo>
                <a:cubicBezTo>
                  <a:pt x="1214258" y="1008522"/>
                  <a:pt x="1066847" y="976593"/>
                  <a:pt x="925071" y="989672"/>
                </a:cubicBezTo>
                <a:cubicBezTo>
                  <a:pt x="783295" y="1002751"/>
                  <a:pt x="280155" y="937866"/>
                  <a:pt x="0" y="989672"/>
                </a:cubicBezTo>
                <a:cubicBezTo>
                  <a:pt x="-55325" y="804168"/>
                  <a:pt x="31899" y="716185"/>
                  <a:pt x="0" y="494836"/>
                </a:cubicBezTo>
                <a:cubicBezTo>
                  <a:pt x="-31899" y="273487"/>
                  <a:pt x="44455" y="185635"/>
                  <a:pt x="0" y="0"/>
                </a:cubicBezTo>
                <a:close/>
              </a:path>
            </a:pathLst>
          </a:custGeom>
          <a:ln w="28575">
            <a:solidFill>
              <a:schemeClr val="bg1"/>
            </a:solidFill>
            <a:extLst>
              <a:ext uri="{C807C97D-BFC1-408E-A445-0C87EB9F89A2}">
                <ask:lineSketchStyleProps xmlns:ask="http://schemas.microsoft.com/office/drawing/2018/sketchyshapes" sd="3911381498">
                  <a:prstGeom prst="rect">
                    <a:avLst/>
                  </a:prstGeom>
                  <ask:type>
                    <ask:lineSketchScribble/>
                  </ask:type>
                </ask:lineSketchStyleProps>
              </a:ext>
            </a:extLst>
          </a:ln>
        </p:spPr>
      </p:pic>
      <p:pic>
        <p:nvPicPr>
          <p:cNvPr id="13" name="Picture 12">
            <a:extLst>
              <a:ext uri="{FF2B5EF4-FFF2-40B4-BE49-F238E27FC236}">
                <a16:creationId xmlns:a16="http://schemas.microsoft.com/office/drawing/2014/main" id="{E3CE1F01-DAEF-4923-9B7F-569471A1C170}"/>
              </a:ext>
            </a:extLst>
          </p:cNvPr>
          <p:cNvPicPr>
            <a:picLocks noChangeAspect="1"/>
          </p:cNvPicPr>
          <p:nvPr/>
        </p:nvPicPr>
        <p:blipFill>
          <a:blip r:embed="rId6"/>
          <a:stretch>
            <a:fillRect/>
          </a:stretch>
        </p:blipFill>
        <p:spPr>
          <a:xfrm>
            <a:off x="140848" y="3649891"/>
            <a:ext cx="4314263" cy="1964315"/>
          </a:xfrm>
          <a:custGeom>
            <a:avLst/>
            <a:gdLst>
              <a:gd name="connsiteX0" fmla="*/ 0 w 4314263"/>
              <a:gd name="connsiteY0" fmla="*/ 0 h 1964315"/>
              <a:gd name="connsiteX1" fmla="*/ 496140 w 4314263"/>
              <a:gd name="connsiteY1" fmla="*/ 0 h 1964315"/>
              <a:gd name="connsiteX2" fmla="*/ 1078566 w 4314263"/>
              <a:gd name="connsiteY2" fmla="*/ 0 h 1964315"/>
              <a:gd name="connsiteX3" fmla="*/ 1704134 w 4314263"/>
              <a:gd name="connsiteY3" fmla="*/ 0 h 1964315"/>
              <a:gd name="connsiteX4" fmla="*/ 2286559 w 4314263"/>
              <a:gd name="connsiteY4" fmla="*/ 0 h 1964315"/>
              <a:gd name="connsiteX5" fmla="*/ 2782700 w 4314263"/>
              <a:gd name="connsiteY5" fmla="*/ 0 h 1964315"/>
              <a:gd name="connsiteX6" fmla="*/ 3408268 w 4314263"/>
              <a:gd name="connsiteY6" fmla="*/ 0 h 1964315"/>
              <a:gd name="connsiteX7" fmla="*/ 3818123 w 4314263"/>
              <a:gd name="connsiteY7" fmla="*/ 0 h 1964315"/>
              <a:gd name="connsiteX8" fmla="*/ 4314263 w 4314263"/>
              <a:gd name="connsiteY8" fmla="*/ 0 h 1964315"/>
              <a:gd name="connsiteX9" fmla="*/ 4314263 w 4314263"/>
              <a:gd name="connsiteY9" fmla="*/ 530365 h 1964315"/>
              <a:gd name="connsiteX10" fmla="*/ 4314263 w 4314263"/>
              <a:gd name="connsiteY10" fmla="*/ 962514 h 1964315"/>
              <a:gd name="connsiteX11" fmla="*/ 4314263 w 4314263"/>
              <a:gd name="connsiteY11" fmla="*/ 1473236 h 1964315"/>
              <a:gd name="connsiteX12" fmla="*/ 4314263 w 4314263"/>
              <a:gd name="connsiteY12" fmla="*/ 1964315 h 1964315"/>
              <a:gd name="connsiteX13" fmla="*/ 3861265 w 4314263"/>
              <a:gd name="connsiteY13" fmla="*/ 1964315 h 1964315"/>
              <a:gd name="connsiteX14" fmla="*/ 3321983 w 4314263"/>
              <a:gd name="connsiteY14" fmla="*/ 1964315 h 1964315"/>
              <a:gd name="connsiteX15" fmla="*/ 2912128 w 4314263"/>
              <a:gd name="connsiteY15" fmla="*/ 1964315 h 1964315"/>
              <a:gd name="connsiteX16" fmla="*/ 2459130 w 4314263"/>
              <a:gd name="connsiteY16" fmla="*/ 1964315 h 1964315"/>
              <a:gd name="connsiteX17" fmla="*/ 2049275 w 4314263"/>
              <a:gd name="connsiteY17" fmla="*/ 1964315 h 1964315"/>
              <a:gd name="connsiteX18" fmla="*/ 1466849 w 4314263"/>
              <a:gd name="connsiteY18" fmla="*/ 1964315 h 1964315"/>
              <a:gd name="connsiteX19" fmla="*/ 841281 w 4314263"/>
              <a:gd name="connsiteY19" fmla="*/ 1964315 h 1964315"/>
              <a:gd name="connsiteX20" fmla="*/ 0 w 4314263"/>
              <a:gd name="connsiteY20" fmla="*/ 1964315 h 1964315"/>
              <a:gd name="connsiteX21" fmla="*/ 0 w 4314263"/>
              <a:gd name="connsiteY21" fmla="*/ 1512523 h 1964315"/>
              <a:gd name="connsiteX22" fmla="*/ 0 w 4314263"/>
              <a:gd name="connsiteY22" fmla="*/ 1001801 h 1964315"/>
              <a:gd name="connsiteX23" fmla="*/ 0 w 4314263"/>
              <a:gd name="connsiteY23" fmla="*/ 491079 h 1964315"/>
              <a:gd name="connsiteX24" fmla="*/ 0 w 4314263"/>
              <a:gd name="connsiteY24" fmla="*/ 0 h 196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14263" h="1964315" fill="none" extrusionOk="0">
                <a:moveTo>
                  <a:pt x="0" y="0"/>
                </a:moveTo>
                <a:cubicBezTo>
                  <a:pt x="180716" y="-5448"/>
                  <a:pt x="252881" y="39233"/>
                  <a:pt x="496140" y="0"/>
                </a:cubicBezTo>
                <a:cubicBezTo>
                  <a:pt x="739399" y="-39233"/>
                  <a:pt x="789766" y="2403"/>
                  <a:pt x="1078566" y="0"/>
                </a:cubicBezTo>
                <a:cubicBezTo>
                  <a:pt x="1367366" y="-2403"/>
                  <a:pt x="1540327" y="73534"/>
                  <a:pt x="1704134" y="0"/>
                </a:cubicBezTo>
                <a:cubicBezTo>
                  <a:pt x="1867941" y="-73534"/>
                  <a:pt x="2151937" y="1931"/>
                  <a:pt x="2286559" y="0"/>
                </a:cubicBezTo>
                <a:cubicBezTo>
                  <a:pt x="2421182" y="-1931"/>
                  <a:pt x="2669711" y="41684"/>
                  <a:pt x="2782700" y="0"/>
                </a:cubicBezTo>
                <a:cubicBezTo>
                  <a:pt x="2895689" y="-41684"/>
                  <a:pt x="3260434" y="29828"/>
                  <a:pt x="3408268" y="0"/>
                </a:cubicBezTo>
                <a:cubicBezTo>
                  <a:pt x="3556102" y="-29828"/>
                  <a:pt x="3689220" y="2495"/>
                  <a:pt x="3818123" y="0"/>
                </a:cubicBezTo>
                <a:cubicBezTo>
                  <a:pt x="3947027" y="-2495"/>
                  <a:pt x="4105154" y="53234"/>
                  <a:pt x="4314263" y="0"/>
                </a:cubicBezTo>
                <a:cubicBezTo>
                  <a:pt x="4317710" y="144053"/>
                  <a:pt x="4313304" y="297367"/>
                  <a:pt x="4314263" y="530365"/>
                </a:cubicBezTo>
                <a:cubicBezTo>
                  <a:pt x="4315222" y="763363"/>
                  <a:pt x="4305904" y="845583"/>
                  <a:pt x="4314263" y="962514"/>
                </a:cubicBezTo>
                <a:cubicBezTo>
                  <a:pt x="4322622" y="1079445"/>
                  <a:pt x="4254489" y="1245467"/>
                  <a:pt x="4314263" y="1473236"/>
                </a:cubicBezTo>
                <a:cubicBezTo>
                  <a:pt x="4374037" y="1701005"/>
                  <a:pt x="4280645" y="1720047"/>
                  <a:pt x="4314263" y="1964315"/>
                </a:cubicBezTo>
                <a:cubicBezTo>
                  <a:pt x="4210440" y="1990117"/>
                  <a:pt x="3997767" y="1952916"/>
                  <a:pt x="3861265" y="1964315"/>
                </a:cubicBezTo>
                <a:cubicBezTo>
                  <a:pt x="3724763" y="1975714"/>
                  <a:pt x="3546951" y="1958650"/>
                  <a:pt x="3321983" y="1964315"/>
                </a:cubicBezTo>
                <a:cubicBezTo>
                  <a:pt x="3097015" y="1969980"/>
                  <a:pt x="2995817" y="1926435"/>
                  <a:pt x="2912128" y="1964315"/>
                </a:cubicBezTo>
                <a:cubicBezTo>
                  <a:pt x="2828439" y="2002195"/>
                  <a:pt x="2658553" y="1916894"/>
                  <a:pt x="2459130" y="1964315"/>
                </a:cubicBezTo>
                <a:cubicBezTo>
                  <a:pt x="2259707" y="2011736"/>
                  <a:pt x="2172832" y="1927817"/>
                  <a:pt x="2049275" y="1964315"/>
                </a:cubicBezTo>
                <a:cubicBezTo>
                  <a:pt x="1925719" y="2000813"/>
                  <a:pt x="1752601" y="1952334"/>
                  <a:pt x="1466849" y="1964315"/>
                </a:cubicBezTo>
                <a:cubicBezTo>
                  <a:pt x="1181097" y="1976296"/>
                  <a:pt x="994653" y="1964259"/>
                  <a:pt x="841281" y="1964315"/>
                </a:cubicBezTo>
                <a:cubicBezTo>
                  <a:pt x="687909" y="1964371"/>
                  <a:pt x="301424" y="1922520"/>
                  <a:pt x="0" y="1964315"/>
                </a:cubicBezTo>
                <a:cubicBezTo>
                  <a:pt x="-43764" y="1801539"/>
                  <a:pt x="43362" y="1618752"/>
                  <a:pt x="0" y="1512523"/>
                </a:cubicBezTo>
                <a:cubicBezTo>
                  <a:pt x="-43362" y="1406294"/>
                  <a:pt x="41901" y="1183698"/>
                  <a:pt x="0" y="1001801"/>
                </a:cubicBezTo>
                <a:cubicBezTo>
                  <a:pt x="-41901" y="819904"/>
                  <a:pt x="50092" y="696796"/>
                  <a:pt x="0" y="491079"/>
                </a:cubicBezTo>
                <a:cubicBezTo>
                  <a:pt x="-50092" y="285362"/>
                  <a:pt x="38936" y="125163"/>
                  <a:pt x="0" y="0"/>
                </a:cubicBezTo>
                <a:close/>
              </a:path>
              <a:path w="4314263" h="1964315" stroke="0" extrusionOk="0">
                <a:moveTo>
                  <a:pt x="0" y="0"/>
                </a:moveTo>
                <a:cubicBezTo>
                  <a:pt x="165949" y="-18176"/>
                  <a:pt x="237372" y="46040"/>
                  <a:pt x="452998" y="0"/>
                </a:cubicBezTo>
                <a:cubicBezTo>
                  <a:pt x="668624" y="-46040"/>
                  <a:pt x="878248" y="49215"/>
                  <a:pt x="992280" y="0"/>
                </a:cubicBezTo>
                <a:cubicBezTo>
                  <a:pt x="1106312" y="-49215"/>
                  <a:pt x="1221713" y="1613"/>
                  <a:pt x="1402135" y="0"/>
                </a:cubicBezTo>
                <a:cubicBezTo>
                  <a:pt x="1582557" y="-1613"/>
                  <a:pt x="1634683" y="5086"/>
                  <a:pt x="1855133" y="0"/>
                </a:cubicBezTo>
                <a:cubicBezTo>
                  <a:pt x="2075583" y="-5086"/>
                  <a:pt x="2347512" y="58415"/>
                  <a:pt x="2480701" y="0"/>
                </a:cubicBezTo>
                <a:cubicBezTo>
                  <a:pt x="2613890" y="-58415"/>
                  <a:pt x="2712262" y="48395"/>
                  <a:pt x="2933699" y="0"/>
                </a:cubicBezTo>
                <a:cubicBezTo>
                  <a:pt x="3155136" y="-48395"/>
                  <a:pt x="3234626" y="22104"/>
                  <a:pt x="3429839" y="0"/>
                </a:cubicBezTo>
                <a:cubicBezTo>
                  <a:pt x="3625052" y="-22104"/>
                  <a:pt x="3924901" y="62303"/>
                  <a:pt x="4314263" y="0"/>
                </a:cubicBezTo>
                <a:cubicBezTo>
                  <a:pt x="4314501" y="108653"/>
                  <a:pt x="4283423" y="383476"/>
                  <a:pt x="4314263" y="530365"/>
                </a:cubicBezTo>
                <a:cubicBezTo>
                  <a:pt x="4345103" y="677254"/>
                  <a:pt x="4286465" y="879401"/>
                  <a:pt x="4314263" y="1021444"/>
                </a:cubicBezTo>
                <a:cubicBezTo>
                  <a:pt x="4342061" y="1163487"/>
                  <a:pt x="4237761" y="1717795"/>
                  <a:pt x="4314263" y="1964315"/>
                </a:cubicBezTo>
                <a:cubicBezTo>
                  <a:pt x="4019148" y="1969862"/>
                  <a:pt x="3920283" y="1922709"/>
                  <a:pt x="3688695" y="1964315"/>
                </a:cubicBezTo>
                <a:cubicBezTo>
                  <a:pt x="3457107" y="2005921"/>
                  <a:pt x="3454775" y="1918842"/>
                  <a:pt x="3235697" y="1964315"/>
                </a:cubicBezTo>
                <a:cubicBezTo>
                  <a:pt x="3016619" y="2009788"/>
                  <a:pt x="2929615" y="1907900"/>
                  <a:pt x="2653272" y="1964315"/>
                </a:cubicBezTo>
                <a:cubicBezTo>
                  <a:pt x="2376929" y="2020730"/>
                  <a:pt x="2283586" y="1953574"/>
                  <a:pt x="2157132" y="1964315"/>
                </a:cubicBezTo>
                <a:cubicBezTo>
                  <a:pt x="2030678" y="1975056"/>
                  <a:pt x="1827271" y="1945706"/>
                  <a:pt x="1660991" y="1964315"/>
                </a:cubicBezTo>
                <a:cubicBezTo>
                  <a:pt x="1494711" y="1982924"/>
                  <a:pt x="1334294" y="1938638"/>
                  <a:pt x="1207994" y="1964315"/>
                </a:cubicBezTo>
                <a:cubicBezTo>
                  <a:pt x="1081694" y="1989992"/>
                  <a:pt x="882755" y="1918163"/>
                  <a:pt x="754996" y="1964315"/>
                </a:cubicBezTo>
                <a:cubicBezTo>
                  <a:pt x="627237" y="2010467"/>
                  <a:pt x="322991" y="1882995"/>
                  <a:pt x="0" y="1964315"/>
                </a:cubicBezTo>
                <a:cubicBezTo>
                  <a:pt x="-4759" y="1821178"/>
                  <a:pt x="35796" y="1572970"/>
                  <a:pt x="0" y="1433950"/>
                </a:cubicBezTo>
                <a:cubicBezTo>
                  <a:pt x="-35796" y="1294931"/>
                  <a:pt x="22124" y="1158393"/>
                  <a:pt x="0" y="1001801"/>
                </a:cubicBezTo>
                <a:cubicBezTo>
                  <a:pt x="-22124" y="845209"/>
                  <a:pt x="33700" y="622741"/>
                  <a:pt x="0" y="491079"/>
                </a:cubicBezTo>
                <a:cubicBezTo>
                  <a:pt x="-33700" y="359417"/>
                  <a:pt x="36962" y="144600"/>
                  <a:pt x="0" y="0"/>
                </a:cubicBezTo>
                <a:close/>
              </a:path>
            </a:pathLst>
          </a:custGeom>
          <a:ln w="28575">
            <a:solidFill>
              <a:schemeClr val="bg1"/>
            </a:solidFill>
            <a:extLst>
              <a:ext uri="{C807C97D-BFC1-408E-A445-0C87EB9F89A2}">
                <ask:lineSketchStyleProps xmlns:ask="http://schemas.microsoft.com/office/drawing/2018/sketchyshapes" sd="2714907116">
                  <a:prstGeom prst="rect">
                    <a:avLst/>
                  </a:prstGeom>
                  <ask:type>
                    <ask:lineSketchScribble/>
                  </ask:type>
                </ask:lineSketchStyleProps>
              </a:ext>
            </a:extLst>
          </a:ln>
        </p:spPr>
      </p:pic>
    </p:spTree>
    <p:extLst>
      <p:ext uri="{BB962C8B-B14F-4D97-AF65-F5344CB8AC3E}">
        <p14:creationId xmlns:p14="http://schemas.microsoft.com/office/powerpoint/2010/main" val="171614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20912A6F-751B-4F37-8196-6BFA5EDCDE2A}"/>
              </a:ext>
            </a:extLst>
          </p:cNvPr>
          <p:cNvSpPr/>
          <p:nvPr/>
        </p:nvSpPr>
        <p:spPr>
          <a:xfrm>
            <a:off x="10156898" y="4180806"/>
            <a:ext cx="3171792" cy="1785104"/>
          </a:xfrm>
          <a:prstGeom prst="rect">
            <a:avLst/>
          </a:prstGeom>
          <a:ln>
            <a:noFill/>
          </a:ln>
        </p:spPr>
        <p:txBody>
          <a:bodyPr wrap="square">
            <a:spAutoFit/>
          </a:bodyPr>
          <a:lstStyle/>
          <a:p>
            <a:r>
              <a:rPr lang="el-GR" sz="1000" dirty="0">
                <a:latin typeface="Biome" panose="020B0503030204020804" pitchFamily="34" charset="0"/>
                <a:ea typeface="Century Gothic" charset="-95"/>
                <a:cs typeface="Biome" panose="020B0503030204020804" pitchFamily="34" charset="0"/>
              </a:rPr>
              <a:t>Χατζηγιάννη Μέξη 5</a:t>
            </a:r>
            <a:r>
              <a:rPr lang="en-US" sz="1000" dirty="0">
                <a:latin typeface="Biome" panose="020B0503030204020804" pitchFamily="34" charset="0"/>
                <a:ea typeface="Century Gothic" charset="-95"/>
                <a:cs typeface="Biome" panose="020B0503030204020804" pitchFamily="34" charset="0"/>
              </a:rPr>
              <a:t>, </a:t>
            </a:r>
          </a:p>
          <a:p>
            <a:r>
              <a:rPr lang="el-GR" sz="1000" dirty="0">
                <a:latin typeface="Biome" panose="020B0503030204020804" pitchFamily="34" charset="0"/>
                <a:ea typeface="Century Gothic" charset="-95"/>
                <a:cs typeface="Biome" panose="020B0503030204020804" pitchFamily="34" charset="0"/>
              </a:rPr>
              <a:t>Αθήνα</a:t>
            </a:r>
            <a:r>
              <a:rPr lang="en-US" sz="1000" dirty="0">
                <a:latin typeface="Biome" panose="020B0503030204020804" pitchFamily="34" charset="0"/>
                <a:ea typeface="Century Gothic" charset="-95"/>
                <a:cs typeface="Biome" panose="020B0503030204020804" pitchFamily="34" charset="0"/>
              </a:rPr>
              <a:t>, </a:t>
            </a:r>
            <a:r>
              <a:rPr lang="el-GR" sz="1000" dirty="0">
                <a:latin typeface="Biome" panose="020B0503030204020804" pitchFamily="34" charset="0"/>
                <a:ea typeface="Century Gothic" charset="-95"/>
                <a:cs typeface="Biome" panose="020B0503030204020804" pitchFamily="34" charset="0"/>
              </a:rPr>
              <a:t> 1</a:t>
            </a:r>
            <a:r>
              <a:rPr lang="en-US" sz="1000" dirty="0">
                <a:latin typeface="Biome" panose="020B0503030204020804" pitchFamily="34" charset="0"/>
                <a:ea typeface="Century Gothic" charset="-95"/>
                <a:cs typeface="Biome" panose="020B0503030204020804" pitchFamily="34" charset="0"/>
              </a:rPr>
              <a:t>15 28</a:t>
            </a:r>
          </a:p>
          <a:p>
            <a:endParaRPr lang="cs-CZ" sz="1000" dirty="0">
              <a:latin typeface="Biome" panose="020B0503030204020804" pitchFamily="34" charset="0"/>
              <a:ea typeface="Century Gothic" charset="-95"/>
              <a:cs typeface="Biome" panose="020B0503030204020804" pitchFamily="34" charset="0"/>
            </a:endParaRPr>
          </a:p>
          <a:p>
            <a:r>
              <a:rPr lang="cs-CZ" sz="1000" dirty="0">
                <a:latin typeface="Biome" panose="020B0503030204020804" pitchFamily="34" charset="0"/>
                <a:ea typeface="Century Gothic" charset="-95"/>
                <a:cs typeface="Biome" panose="020B0503030204020804" pitchFamily="34" charset="0"/>
              </a:rPr>
              <a:t>(+30) 211 000 3456 </a:t>
            </a:r>
          </a:p>
          <a:p>
            <a:endParaRPr lang="en-US" sz="1000" dirty="0">
              <a:latin typeface="Biome" panose="020B0503030204020804" pitchFamily="34" charset="0"/>
              <a:ea typeface="Century Gothic" charset="-95"/>
              <a:cs typeface="Biome" panose="020B0503030204020804" pitchFamily="34" charset="0"/>
            </a:endParaRPr>
          </a:p>
          <a:p>
            <a:endParaRPr lang="cs-CZ" sz="1000" dirty="0">
              <a:latin typeface="Biome" panose="020B0503030204020804" pitchFamily="34" charset="0"/>
              <a:ea typeface="Century Gothic" charset="-95"/>
              <a:cs typeface="Biome" panose="020B0503030204020804" pitchFamily="34" charset="0"/>
            </a:endParaRPr>
          </a:p>
          <a:p>
            <a:r>
              <a:rPr lang="is-IS" sz="1000" dirty="0">
                <a:latin typeface="Biome" panose="020B0503030204020804" pitchFamily="34" charset="0"/>
                <a:ea typeface="Century Gothic" charset="-95"/>
                <a:cs typeface="Biome" panose="020B0503030204020804" pitchFamily="34" charset="0"/>
              </a:rPr>
              <a:t>(+30) 211 000 5200 </a:t>
            </a:r>
          </a:p>
          <a:p>
            <a:endParaRPr lang="is-IS" sz="1000" dirty="0">
              <a:latin typeface="Biome" panose="020B0503030204020804" pitchFamily="34" charset="0"/>
              <a:ea typeface="Century Gothic" charset="-95"/>
              <a:cs typeface="Biome" panose="020B0503030204020804" pitchFamily="34" charset="0"/>
            </a:endParaRPr>
          </a:p>
          <a:p>
            <a:r>
              <a:rPr lang="en-US" sz="1000" dirty="0">
                <a:solidFill>
                  <a:srgbClr val="002060"/>
                </a:solidFill>
                <a:latin typeface="Biome" panose="020B0503030204020804" pitchFamily="34" charset="0"/>
                <a:ea typeface="Century Gothic" charset="-95"/>
                <a:cs typeface="Biome" panose="020B0503030204020804" pitchFamily="34" charset="0"/>
                <a:hlinkClick r:id="rId3">
                  <a:extLst>
                    <a:ext uri="{A12FA001-AC4F-418D-AE19-62706E023703}">
                      <ahyp:hlinkClr xmlns:ahyp="http://schemas.microsoft.com/office/drawing/2018/hyperlinkcolor" val="tx"/>
                    </a:ext>
                  </a:extLst>
                </a:hlinkClick>
              </a:rPr>
              <a:t>lawoffice@dryllerakis.gr</a:t>
            </a:r>
            <a:r>
              <a:rPr lang="el-GR" sz="1000" dirty="0">
                <a:solidFill>
                  <a:srgbClr val="002060"/>
                </a:solidFill>
                <a:latin typeface="Biome" panose="020B0503030204020804" pitchFamily="34" charset="0"/>
                <a:ea typeface="Century Gothic" charset="-95"/>
                <a:cs typeface="Biome" panose="020B0503030204020804" pitchFamily="34" charset="0"/>
              </a:rPr>
              <a:t> </a:t>
            </a:r>
            <a:endParaRPr lang="en-US" sz="1000" dirty="0">
              <a:solidFill>
                <a:srgbClr val="002060"/>
              </a:solidFill>
              <a:latin typeface="Biome" panose="020B0503030204020804" pitchFamily="34" charset="0"/>
              <a:ea typeface="Century Gothic" charset="-95"/>
              <a:cs typeface="Biome" panose="020B0503030204020804" pitchFamily="34" charset="0"/>
            </a:endParaRPr>
          </a:p>
          <a:p>
            <a:endParaRPr lang="en-US" sz="1000" dirty="0">
              <a:solidFill>
                <a:srgbClr val="002060"/>
              </a:solidFill>
              <a:latin typeface="Biome" panose="020B0503030204020804" pitchFamily="34" charset="0"/>
              <a:ea typeface="Century Gothic" charset="-95"/>
              <a:cs typeface="Biome" panose="020B0503030204020804" pitchFamily="34" charset="0"/>
            </a:endParaRPr>
          </a:p>
          <a:p>
            <a:r>
              <a:rPr lang="is-IS" sz="1000" dirty="0">
                <a:solidFill>
                  <a:srgbClr val="002060"/>
                </a:solidFill>
                <a:latin typeface="Biome" panose="020B0503030204020804" pitchFamily="34" charset="0"/>
                <a:ea typeface="Century Gothic" charset="-95"/>
                <a:cs typeface="Biome" panose="020B0503030204020804" pitchFamily="34" charset="0"/>
                <a:hlinkClick r:id="rId4">
                  <a:extLst>
                    <a:ext uri="{A12FA001-AC4F-418D-AE19-62706E023703}">
                      <ahyp:hlinkClr xmlns:ahyp="http://schemas.microsoft.com/office/drawing/2018/hyperlinkcolor" val="tx"/>
                    </a:ext>
                  </a:extLst>
                </a:hlinkClick>
              </a:rPr>
              <a:t>www.dryllerakis.gr</a:t>
            </a:r>
            <a:r>
              <a:rPr lang="el-GR" sz="1000" dirty="0">
                <a:solidFill>
                  <a:srgbClr val="002060"/>
                </a:solidFill>
                <a:latin typeface="Biome" panose="020B0503030204020804" pitchFamily="34" charset="0"/>
                <a:ea typeface="Century Gothic" charset="-95"/>
                <a:cs typeface="Biome" panose="020B0503030204020804" pitchFamily="34" charset="0"/>
              </a:rPr>
              <a:t> </a:t>
            </a:r>
            <a:r>
              <a:rPr lang="is-IS" sz="1000" dirty="0">
                <a:latin typeface="Biome" panose="020B0503030204020804" pitchFamily="34" charset="0"/>
                <a:ea typeface="Century Gothic" charset="-95"/>
                <a:cs typeface="Biome" panose="020B0503030204020804" pitchFamily="34" charset="0"/>
              </a:rPr>
              <a:t>	</a:t>
            </a:r>
          </a:p>
        </p:txBody>
      </p:sp>
      <p:sp>
        <p:nvSpPr>
          <p:cNvPr id="8" name="Rectangle 12">
            <a:extLst>
              <a:ext uri="{FF2B5EF4-FFF2-40B4-BE49-F238E27FC236}">
                <a16:creationId xmlns:a16="http://schemas.microsoft.com/office/drawing/2014/main" id="{51DCE296-C86C-4711-AF3B-7C4DDC6B9612}"/>
              </a:ext>
            </a:extLst>
          </p:cNvPr>
          <p:cNvSpPr/>
          <p:nvPr/>
        </p:nvSpPr>
        <p:spPr>
          <a:xfrm>
            <a:off x="8440843" y="4191957"/>
            <a:ext cx="1508208" cy="1785104"/>
          </a:xfrm>
          <a:prstGeom prst="rect">
            <a:avLst/>
          </a:prstGeom>
          <a:ln>
            <a:noFill/>
          </a:ln>
        </p:spPr>
        <p:txBody>
          <a:bodyPr wrap="square">
            <a:spAutoFit/>
          </a:bodyPr>
          <a:lstStyle/>
          <a:p>
            <a:pPr algn="r"/>
            <a:r>
              <a:rPr lang="el-GR" sz="1000" b="1" dirty="0">
                <a:latin typeface="Biome Light" panose="020B0303030204020804" pitchFamily="34" charset="0"/>
                <a:ea typeface="Century Gothic" charset="-95"/>
                <a:cs typeface="Biome Light" panose="020B0303030204020804" pitchFamily="34" charset="0"/>
              </a:rPr>
              <a:t>ΔΙΕΥΘΥΝΣΗ</a:t>
            </a:r>
            <a:endParaRPr lang="en-US" sz="1000" b="1" dirty="0">
              <a:latin typeface="Biome Light" panose="020B0303030204020804" pitchFamily="34" charset="0"/>
              <a:ea typeface="Century Gothic" charset="-95"/>
              <a:cs typeface="Biome Light" panose="020B0303030204020804" pitchFamily="34" charset="0"/>
            </a:endParaRPr>
          </a:p>
          <a:p>
            <a:pPr algn="r"/>
            <a:endParaRPr lang="cs-CZ" sz="1000" b="1" dirty="0">
              <a:latin typeface="Biome Light" panose="020B0303030204020804" pitchFamily="34" charset="0"/>
              <a:ea typeface="Century Gothic" charset="-95"/>
              <a:cs typeface="Biome Light" panose="020B0303030204020804" pitchFamily="34" charset="0"/>
            </a:endParaRPr>
          </a:p>
          <a:p>
            <a:pPr algn="r"/>
            <a:endParaRPr lang="cs-CZ" sz="1000" b="1" dirty="0">
              <a:latin typeface="Biome Light" panose="020B0303030204020804" pitchFamily="34" charset="0"/>
              <a:ea typeface="Century Gothic" charset="-95"/>
              <a:cs typeface="Biome Light" panose="020B0303030204020804" pitchFamily="34" charset="0"/>
            </a:endParaRPr>
          </a:p>
          <a:p>
            <a:pPr algn="r"/>
            <a:r>
              <a:rPr lang="el-GR" sz="1000" b="1" dirty="0">
                <a:latin typeface="Biome Light" panose="020B0303030204020804" pitchFamily="34" charset="0"/>
                <a:ea typeface="Century Gothic" charset="-95"/>
                <a:cs typeface="Biome Light" panose="020B0303030204020804" pitchFamily="34" charset="0"/>
              </a:rPr>
              <a:t>ΤΗΛΕΦΩΝΟ</a:t>
            </a:r>
            <a:endParaRPr lang="cs-CZ" sz="1000" b="1" dirty="0">
              <a:latin typeface="Biome Light" panose="020B0303030204020804" pitchFamily="34" charset="0"/>
              <a:ea typeface="Century Gothic" charset="-95"/>
              <a:cs typeface="Biome Light" panose="020B0303030204020804" pitchFamily="34" charset="0"/>
            </a:endParaRPr>
          </a:p>
          <a:p>
            <a:pPr algn="r"/>
            <a:endParaRPr lang="is-IS" sz="1000" b="1" dirty="0">
              <a:latin typeface="Biome Light" panose="020B0303030204020804" pitchFamily="34" charset="0"/>
              <a:ea typeface="Century Gothic" charset="-95"/>
              <a:cs typeface="Biome Light" panose="020B0303030204020804" pitchFamily="34" charset="0"/>
            </a:endParaRPr>
          </a:p>
          <a:p>
            <a:pPr algn="r"/>
            <a:endParaRPr lang="el-GR" sz="1000" b="1" dirty="0">
              <a:latin typeface="Biome Light" panose="020B0303030204020804" pitchFamily="34" charset="0"/>
              <a:ea typeface="Century Gothic" charset="-95"/>
              <a:cs typeface="Biome Light" panose="020B0303030204020804" pitchFamily="34" charset="0"/>
            </a:endParaRPr>
          </a:p>
          <a:p>
            <a:pPr algn="r"/>
            <a:r>
              <a:rPr lang="is-IS" sz="1000" b="1" dirty="0">
                <a:latin typeface="Biome Light" panose="020B0303030204020804" pitchFamily="34" charset="0"/>
                <a:ea typeface="Century Gothic" charset="-95"/>
                <a:cs typeface="Biome Light" panose="020B0303030204020804" pitchFamily="34" charset="0"/>
              </a:rPr>
              <a:t>FAX</a:t>
            </a:r>
          </a:p>
          <a:p>
            <a:pPr algn="r"/>
            <a:endParaRPr lang="is-IS" sz="1000" b="1" dirty="0">
              <a:latin typeface="Biome Light" panose="020B0303030204020804" pitchFamily="34" charset="0"/>
              <a:ea typeface="Century Gothic" charset="-95"/>
              <a:cs typeface="Biome Light" panose="020B0303030204020804" pitchFamily="34" charset="0"/>
            </a:endParaRPr>
          </a:p>
          <a:p>
            <a:pPr algn="r"/>
            <a:r>
              <a:rPr lang="is-IS" sz="1000" b="1" dirty="0">
                <a:latin typeface="Biome Light" panose="020B0303030204020804" pitchFamily="34" charset="0"/>
                <a:ea typeface="Century Gothic" charset="-95"/>
                <a:cs typeface="Biome Light" panose="020B0303030204020804" pitchFamily="34" charset="0"/>
              </a:rPr>
              <a:t>E-MAIL</a:t>
            </a:r>
          </a:p>
          <a:p>
            <a:pPr algn="r"/>
            <a:endParaRPr lang="is-IS" sz="1000" b="1" dirty="0">
              <a:latin typeface="Biome Light" panose="020B0303030204020804" pitchFamily="34" charset="0"/>
              <a:ea typeface="Century Gothic" charset="-95"/>
              <a:cs typeface="Biome Light" panose="020B0303030204020804" pitchFamily="34" charset="0"/>
            </a:endParaRPr>
          </a:p>
          <a:p>
            <a:pPr algn="r"/>
            <a:r>
              <a:rPr lang="is-IS" sz="1000" b="1" dirty="0">
                <a:latin typeface="Biome Light" panose="020B0303030204020804" pitchFamily="34" charset="0"/>
                <a:ea typeface="Century Gothic" charset="-95"/>
                <a:cs typeface="Biome Light" panose="020B0303030204020804" pitchFamily="34" charset="0"/>
              </a:rPr>
              <a:t>WEB</a:t>
            </a:r>
          </a:p>
        </p:txBody>
      </p:sp>
      <p:cxnSp>
        <p:nvCxnSpPr>
          <p:cNvPr id="9" name="Straight Connector 13">
            <a:extLst>
              <a:ext uri="{FF2B5EF4-FFF2-40B4-BE49-F238E27FC236}">
                <a16:creationId xmlns:a16="http://schemas.microsoft.com/office/drawing/2014/main" id="{3DB7768B-047E-4612-9949-5FF6331D511C}"/>
              </a:ext>
            </a:extLst>
          </p:cNvPr>
          <p:cNvCxnSpPr>
            <a:cxnSpLocks/>
          </p:cNvCxnSpPr>
          <p:nvPr/>
        </p:nvCxnSpPr>
        <p:spPr>
          <a:xfrm>
            <a:off x="10045887" y="3983509"/>
            <a:ext cx="0" cy="2874491"/>
          </a:xfrm>
          <a:prstGeom prst="line">
            <a:avLst/>
          </a:prstGeom>
          <a:ln w="38100">
            <a:solidFill>
              <a:srgbClr val="707D8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D6E7660-98FC-4515-80ED-4CEB5A591B04}"/>
              </a:ext>
            </a:extLst>
          </p:cNvPr>
          <p:cNvPicPr>
            <a:picLocks noChangeAspect="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8911542" y="2941218"/>
            <a:ext cx="3128971" cy="1170600"/>
          </a:xfrm>
          <a:prstGeom prst="rect">
            <a:avLst/>
          </a:prstGeom>
        </p:spPr>
      </p:pic>
      <p:grpSp>
        <p:nvGrpSpPr>
          <p:cNvPr id="14" name="Group 13">
            <a:extLst>
              <a:ext uri="{FF2B5EF4-FFF2-40B4-BE49-F238E27FC236}">
                <a16:creationId xmlns:a16="http://schemas.microsoft.com/office/drawing/2014/main" id="{CF2B50D6-D50D-40FE-8AD4-2AA76B63D715}"/>
              </a:ext>
            </a:extLst>
          </p:cNvPr>
          <p:cNvGrpSpPr/>
          <p:nvPr/>
        </p:nvGrpSpPr>
        <p:grpSpPr>
          <a:xfrm>
            <a:off x="-3936" y="2354773"/>
            <a:ext cx="9496361" cy="3033025"/>
            <a:chOff x="-3936" y="2354773"/>
            <a:chExt cx="9496361" cy="3033025"/>
          </a:xfrm>
          <a:solidFill>
            <a:srgbClr val="2C4349"/>
          </a:solidFill>
          <a:effectLst>
            <a:outerShdw blurRad="50800" dist="38100" dir="2700000" algn="tl" rotWithShape="0">
              <a:prstClr val="black">
                <a:alpha val="40000"/>
              </a:prstClr>
            </a:outerShdw>
          </a:effectLst>
        </p:grpSpPr>
        <p:sp>
          <p:nvSpPr>
            <p:cNvPr id="11" name="Isosceles Triangle 10">
              <a:extLst>
                <a:ext uri="{FF2B5EF4-FFF2-40B4-BE49-F238E27FC236}">
                  <a16:creationId xmlns:a16="http://schemas.microsoft.com/office/drawing/2014/main" id="{CA307A9C-0136-4139-9F6E-FDFEF3D30890}"/>
                </a:ext>
              </a:extLst>
            </p:cNvPr>
            <p:cNvSpPr>
              <a:spLocks noChangeAspect="1"/>
            </p:cNvSpPr>
            <p:nvPr/>
          </p:nvSpPr>
          <p:spPr>
            <a:xfrm rot="10800000">
              <a:off x="4968265" y="2354773"/>
              <a:ext cx="4524160" cy="303302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a:extLst>
                <a:ext uri="{FF2B5EF4-FFF2-40B4-BE49-F238E27FC236}">
                  <a16:creationId xmlns:a16="http://schemas.microsoft.com/office/drawing/2014/main" id="{34CAB1ED-881D-4B5E-84F5-C381127988B9}"/>
                </a:ext>
              </a:extLst>
            </p:cNvPr>
            <p:cNvSpPr>
              <a:spLocks noChangeAspect="1"/>
            </p:cNvSpPr>
            <p:nvPr/>
          </p:nvSpPr>
          <p:spPr>
            <a:xfrm>
              <a:off x="-3936" y="2354773"/>
              <a:ext cx="7226540" cy="3033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 name="Ορθογώνιο 7">
            <a:extLst>
              <a:ext uri="{FF2B5EF4-FFF2-40B4-BE49-F238E27FC236}">
                <a16:creationId xmlns:a16="http://schemas.microsoft.com/office/drawing/2014/main" id="{E41D376B-2117-4717-A864-13AAA56B04AE}"/>
              </a:ext>
            </a:extLst>
          </p:cNvPr>
          <p:cNvSpPr/>
          <p:nvPr/>
        </p:nvSpPr>
        <p:spPr>
          <a:xfrm>
            <a:off x="217137" y="3197929"/>
            <a:ext cx="5373992" cy="2062103"/>
          </a:xfrm>
          <a:prstGeom prst="rect">
            <a:avLst/>
          </a:prstGeom>
        </p:spPr>
        <p:txBody>
          <a:bodyPr wrap="square">
            <a:spAutoFit/>
          </a:bodyPr>
          <a:lstStyle/>
          <a:p>
            <a:r>
              <a:rPr lang="el-GR" sz="3600" b="1" spc="50" dirty="0">
                <a:ln w="9525" cmpd="sng">
                  <a:solidFill>
                    <a:srgbClr val="6B6B6C"/>
                  </a:solidFill>
                  <a:prstDash val="solid"/>
                </a:ln>
                <a:solidFill>
                  <a:schemeClr val="bg1"/>
                </a:solidFill>
                <a:effectLst>
                  <a:glow rad="38100">
                    <a:schemeClr val="accent1">
                      <a:alpha val="40000"/>
                    </a:schemeClr>
                  </a:glow>
                </a:effectLst>
                <a:latin typeface="Biome" panose="020B0503030204020804" pitchFamily="34" charset="0"/>
                <a:cs typeface="Biome" panose="020B0503030204020804" pitchFamily="34" charset="0"/>
              </a:rPr>
              <a:t>Τέλος </a:t>
            </a:r>
          </a:p>
          <a:p>
            <a:r>
              <a:rPr lang="el-GR" sz="3600" b="1" spc="50" dirty="0">
                <a:ln w="9525" cmpd="sng">
                  <a:solidFill>
                    <a:srgbClr val="6B6B6C"/>
                  </a:solidFill>
                  <a:prstDash val="solid"/>
                </a:ln>
                <a:solidFill>
                  <a:schemeClr val="bg1"/>
                </a:solidFill>
                <a:effectLst>
                  <a:glow rad="38100">
                    <a:schemeClr val="accent1">
                      <a:alpha val="40000"/>
                    </a:schemeClr>
                  </a:glow>
                </a:effectLst>
                <a:latin typeface="Biome" panose="020B0503030204020804" pitchFamily="34" charset="0"/>
                <a:cs typeface="Biome" panose="020B0503030204020804" pitchFamily="34" charset="0"/>
              </a:rPr>
              <a:t>παρουσίασης.</a:t>
            </a:r>
          </a:p>
          <a:p>
            <a:endParaRPr lang="el-GR" sz="2000" b="1" spc="50" dirty="0">
              <a:ln w="9525" cmpd="sng">
                <a:solidFill>
                  <a:srgbClr val="6B6B6C"/>
                </a:solidFill>
                <a:prstDash val="solid"/>
              </a:ln>
              <a:solidFill>
                <a:schemeClr val="bg1"/>
              </a:solidFill>
              <a:effectLst>
                <a:glow rad="38100">
                  <a:schemeClr val="accent1">
                    <a:alpha val="40000"/>
                  </a:schemeClr>
                </a:glow>
              </a:effectLst>
              <a:latin typeface="Biome" panose="020B0503030204020804" pitchFamily="34" charset="0"/>
              <a:cs typeface="Biome" panose="020B0503030204020804" pitchFamily="34" charset="0"/>
            </a:endParaRPr>
          </a:p>
          <a:p>
            <a:r>
              <a:rPr lang="el-GR" sz="3600" b="1" spc="50" dirty="0">
                <a:ln w="9525" cmpd="sng">
                  <a:solidFill>
                    <a:srgbClr val="6B6B6C"/>
                  </a:solidFill>
                  <a:prstDash val="solid"/>
                </a:ln>
                <a:solidFill>
                  <a:schemeClr val="bg1"/>
                </a:solidFill>
                <a:effectLst>
                  <a:glow rad="38100">
                    <a:schemeClr val="accent1">
                      <a:alpha val="40000"/>
                    </a:schemeClr>
                  </a:glow>
                </a:effectLst>
                <a:latin typeface="Biome" panose="020B0503030204020804" pitchFamily="34" charset="0"/>
                <a:cs typeface="Biome" panose="020B0503030204020804" pitchFamily="34" charset="0"/>
              </a:rPr>
              <a:t>Σας ευχαριστώ!</a:t>
            </a:r>
            <a:endParaRPr lang="el-GR" b="1" spc="50" dirty="0">
              <a:ln w="9525" cmpd="sng">
                <a:solidFill>
                  <a:srgbClr val="6B6B6C"/>
                </a:solidFill>
                <a:prstDash val="solid"/>
              </a:ln>
              <a:solidFill>
                <a:schemeClr val="bg1"/>
              </a:solidFill>
              <a:effectLst>
                <a:glow rad="38100">
                  <a:schemeClr val="accent1">
                    <a:alpha val="40000"/>
                  </a:schemeClr>
                </a:glow>
              </a:effectLst>
              <a:latin typeface="Biome" panose="020B0503030204020804" pitchFamily="34" charset="0"/>
              <a:cs typeface="Biome" panose="020B0503030204020804" pitchFamily="34" charset="0"/>
            </a:endParaRPr>
          </a:p>
        </p:txBody>
      </p:sp>
      <p:grpSp>
        <p:nvGrpSpPr>
          <p:cNvPr id="15" name="Group 14">
            <a:extLst>
              <a:ext uri="{FF2B5EF4-FFF2-40B4-BE49-F238E27FC236}">
                <a16:creationId xmlns:a16="http://schemas.microsoft.com/office/drawing/2014/main" id="{8F706FB4-B419-496C-9487-DA6B3D5B82C3}"/>
              </a:ext>
            </a:extLst>
          </p:cNvPr>
          <p:cNvGrpSpPr>
            <a:grpSpLocks noChangeAspect="1"/>
          </p:cNvGrpSpPr>
          <p:nvPr/>
        </p:nvGrpSpPr>
        <p:grpSpPr>
          <a:xfrm>
            <a:off x="-3936" y="-1"/>
            <a:ext cx="10848116" cy="4363656"/>
            <a:chOff x="-1355691" y="2354772"/>
            <a:chExt cx="10848116" cy="4363656"/>
          </a:xfrm>
          <a:blipFill>
            <a:blip r:embed="rId6"/>
            <a:stretch>
              <a:fillRect/>
            </a:stretch>
          </a:blipFill>
          <a:effectLst>
            <a:outerShdw blurRad="50800" dist="38100" dir="2700000" algn="tl" rotWithShape="0">
              <a:prstClr val="black">
                <a:alpha val="40000"/>
              </a:prstClr>
            </a:outerShdw>
          </a:effectLst>
        </p:grpSpPr>
        <p:sp>
          <p:nvSpPr>
            <p:cNvPr id="16" name="Isosceles Triangle 15">
              <a:extLst>
                <a:ext uri="{FF2B5EF4-FFF2-40B4-BE49-F238E27FC236}">
                  <a16:creationId xmlns:a16="http://schemas.microsoft.com/office/drawing/2014/main" id="{5A5FAE49-EBB5-4D37-B5A0-76F37AA44DF0}"/>
                </a:ext>
              </a:extLst>
            </p:cNvPr>
            <p:cNvSpPr>
              <a:spLocks noChangeAspect="1"/>
            </p:cNvSpPr>
            <p:nvPr/>
          </p:nvSpPr>
          <p:spPr>
            <a:xfrm rot="10800000">
              <a:off x="2983452" y="2354772"/>
              <a:ext cx="6508973" cy="436365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Rectangle 16">
              <a:extLst>
                <a:ext uri="{FF2B5EF4-FFF2-40B4-BE49-F238E27FC236}">
                  <a16:creationId xmlns:a16="http://schemas.microsoft.com/office/drawing/2014/main" id="{DFF7A427-4078-4F49-9C05-14DC3A9D9CA3}"/>
                </a:ext>
              </a:extLst>
            </p:cNvPr>
            <p:cNvSpPr>
              <a:spLocks noChangeAspect="1"/>
            </p:cNvSpPr>
            <p:nvPr/>
          </p:nvSpPr>
          <p:spPr>
            <a:xfrm>
              <a:off x="-1355691" y="2354773"/>
              <a:ext cx="8578295" cy="3033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355952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77BA26-363D-4BBA-9CC2-1E5CDB6EE303}"/>
              </a:ext>
            </a:extLst>
          </p:cNvPr>
          <p:cNvGrpSpPr/>
          <p:nvPr/>
        </p:nvGrpSpPr>
        <p:grpSpPr>
          <a:xfrm>
            <a:off x="0" y="136525"/>
            <a:ext cx="9424188" cy="1288885"/>
            <a:chOff x="0" y="136525"/>
            <a:chExt cx="9424188" cy="1288885"/>
          </a:xfrm>
          <a:solidFill>
            <a:srgbClr val="7AB6C1"/>
          </a:solidFill>
          <a:effectLst>
            <a:outerShdw blurRad="50800" dist="38100" algn="l" rotWithShape="0">
              <a:prstClr val="black">
                <a:alpha val="40000"/>
              </a:prstClr>
            </a:outerShdw>
          </a:effectLst>
        </p:grpSpPr>
        <p:sp>
          <p:nvSpPr>
            <p:cNvPr id="5" name="Isosceles Triangle 4">
              <a:extLst>
                <a:ext uri="{FF2B5EF4-FFF2-40B4-BE49-F238E27FC236}">
                  <a16:creationId xmlns:a16="http://schemas.microsoft.com/office/drawing/2014/main" id="{0147E693-577B-4D58-95C1-3846502C5523}"/>
                </a:ext>
              </a:extLst>
            </p:cNvPr>
            <p:cNvSpPr/>
            <p:nvPr/>
          </p:nvSpPr>
          <p:spPr>
            <a:xfrm rot="10800000">
              <a:off x="7501646" y="136526"/>
              <a:ext cx="1922542" cy="12888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D28008"/>
                </a:solidFill>
              </a:endParaRPr>
            </a:p>
          </p:txBody>
        </p:sp>
        <p:sp>
          <p:nvSpPr>
            <p:cNvPr id="6" name="Rectangle 5">
              <a:extLst>
                <a:ext uri="{FF2B5EF4-FFF2-40B4-BE49-F238E27FC236}">
                  <a16:creationId xmlns:a16="http://schemas.microsoft.com/office/drawing/2014/main" id="{C5EB63B8-75A2-486A-B171-ECB473086DDB}"/>
                </a:ext>
              </a:extLst>
            </p:cNvPr>
            <p:cNvSpPr/>
            <p:nvPr/>
          </p:nvSpPr>
          <p:spPr>
            <a:xfrm>
              <a:off x="0" y="136525"/>
              <a:ext cx="8462917" cy="1288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D28008"/>
                </a:solidFill>
              </a:endParaRPr>
            </a:p>
          </p:txBody>
        </p:sp>
      </p:grpSp>
      <p:grpSp>
        <p:nvGrpSpPr>
          <p:cNvPr id="9" name="Group 8">
            <a:extLst>
              <a:ext uri="{FF2B5EF4-FFF2-40B4-BE49-F238E27FC236}">
                <a16:creationId xmlns:a16="http://schemas.microsoft.com/office/drawing/2014/main" id="{EA6A8FCC-6DEE-4A4A-BE5F-5D0974EC72C6}"/>
              </a:ext>
            </a:extLst>
          </p:cNvPr>
          <p:cNvGrpSpPr/>
          <p:nvPr/>
        </p:nvGrpSpPr>
        <p:grpSpPr>
          <a:xfrm>
            <a:off x="7794568" y="387772"/>
            <a:ext cx="4397432" cy="787060"/>
            <a:chOff x="7794568" y="387772"/>
            <a:chExt cx="4397432" cy="787060"/>
          </a:xfrm>
          <a:solidFill>
            <a:srgbClr val="0D3C46"/>
          </a:solidFill>
          <a:effectLst>
            <a:outerShdw blurRad="50800" dist="38100" dir="10800000" algn="r" rotWithShape="0">
              <a:prstClr val="black">
                <a:alpha val="40000"/>
              </a:prstClr>
            </a:outerShdw>
          </a:effectLst>
        </p:grpSpPr>
        <p:sp>
          <p:nvSpPr>
            <p:cNvPr id="7" name="Isosceles Triangle 6">
              <a:extLst>
                <a:ext uri="{FF2B5EF4-FFF2-40B4-BE49-F238E27FC236}">
                  <a16:creationId xmlns:a16="http://schemas.microsoft.com/office/drawing/2014/main" id="{2F3C1860-129D-46E1-AD41-B3CCE419D86C}"/>
                </a:ext>
              </a:extLst>
            </p:cNvPr>
            <p:cNvSpPr/>
            <p:nvPr/>
          </p:nvSpPr>
          <p:spPr>
            <a:xfrm>
              <a:off x="7794568" y="387772"/>
              <a:ext cx="1006998" cy="7870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87E6D55A-E173-4868-A523-57554F754887}"/>
                </a:ext>
              </a:extLst>
            </p:cNvPr>
            <p:cNvSpPr/>
            <p:nvPr/>
          </p:nvSpPr>
          <p:spPr>
            <a:xfrm>
              <a:off x="8299048" y="387772"/>
              <a:ext cx="3892952" cy="787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30" name="Picture 29" descr="A person with a triangle logo&#10;&#10;Description automatically generated with medium confidence">
            <a:extLst>
              <a:ext uri="{FF2B5EF4-FFF2-40B4-BE49-F238E27FC236}">
                <a16:creationId xmlns:a16="http://schemas.microsoft.com/office/drawing/2014/main" id="{43E29334-4AC9-42DF-8A45-650EA0D30D34}"/>
              </a:ext>
            </a:extLst>
          </p:cNvPr>
          <p:cNvPicPr>
            <a:picLocks noChangeAspect="1"/>
          </p:cNvPicPr>
          <p:nvPr/>
        </p:nvPicPr>
        <p:blipFill>
          <a:blip r:embed="rId3">
            <a:clrChange>
              <a:clrFrom>
                <a:srgbClr val="E6E5E3"/>
              </a:clrFrom>
              <a:clrTo>
                <a:srgbClr val="E6E5E3">
                  <a:alpha val="0"/>
                </a:srgbClr>
              </a:clrTo>
            </a:clrChange>
            <a:alphaModFix amt="70000"/>
            <a:lum bright="70000" contrast="-70000"/>
            <a:extLst>
              <a:ext uri="{BEBA8EAE-BF5A-486C-A8C5-ECC9F3942E4B}">
                <a14:imgProps xmlns:a14="http://schemas.microsoft.com/office/drawing/2010/main">
                  <a14:imgLayer r:embed="rId4">
                    <a14:imgEffect>
                      <a14:sharpenSoften amount="7000"/>
                    </a14:imgEffect>
                    <a14:imgEffect>
                      <a14:colorTemperature colorTemp="6514"/>
                    </a14:imgEffect>
                    <a14:imgEffect>
                      <a14:saturation sat="114000"/>
                    </a14:imgEffect>
                    <a14:imgEffect>
                      <a14:brightnessContrast bright="-20000" contrast="40000"/>
                    </a14:imgEffect>
                  </a14:imgLayer>
                </a14:imgProps>
              </a:ext>
            </a:extLst>
          </a:blip>
          <a:stretch>
            <a:fillRect/>
          </a:stretch>
        </p:blipFill>
        <p:spPr>
          <a:xfrm>
            <a:off x="9928668" y="278999"/>
            <a:ext cx="2307437" cy="978804"/>
          </a:xfrm>
          <a:prstGeom prst="rect">
            <a:avLst/>
          </a:prstGeom>
          <a:ln>
            <a:noFill/>
          </a:ln>
          <a:effectLst/>
        </p:spPr>
      </p:pic>
      <p:sp>
        <p:nvSpPr>
          <p:cNvPr id="55" name="Slide Number Placeholder 3">
            <a:extLst>
              <a:ext uri="{FF2B5EF4-FFF2-40B4-BE49-F238E27FC236}">
                <a16:creationId xmlns:a16="http://schemas.microsoft.com/office/drawing/2014/main" id="{61F1AADC-2845-43F0-81AF-CA76275748F5}"/>
              </a:ext>
            </a:extLst>
          </p:cNvPr>
          <p:cNvSpPr>
            <a:spLocks noGrp="1"/>
          </p:cNvSpPr>
          <p:nvPr>
            <p:ph type="sldNum" sz="quarter" idx="12"/>
          </p:nvPr>
        </p:nvSpPr>
        <p:spPr>
          <a:xfrm>
            <a:off x="9311805" y="6424500"/>
            <a:ext cx="2743200" cy="365125"/>
          </a:xfrm>
        </p:spPr>
        <p:txBody>
          <a:bodyPr/>
          <a:lstStyle/>
          <a:p>
            <a:fld id="{DDE62CCE-F150-4067-AD6F-F2ED076E5130}" type="slidenum">
              <a:rPr lang="el-GR" b="1" smtClean="0">
                <a:solidFill>
                  <a:srgbClr val="0D3C46"/>
                </a:solidFill>
                <a:latin typeface="Biome Light" panose="020B0303030204020804" pitchFamily="34" charset="0"/>
                <a:cs typeface="Biome Light" panose="020B0303030204020804" pitchFamily="34" charset="0"/>
              </a:rPr>
              <a:t>2</a:t>
            </a:fld>
            <a:endParaRPr lang="el-GR" b="1">
              <a:solidFill>
                <a:srgbClr val="0D3C46"/>
              </a:solidFill>
              <a:latin typeface="Biome Light" panose="020B0303030204020804" pitchFamily="34" charset="0"/>
              <a:cs typeface="Biome Light" panose="020B0303030204020804" pitchFamily="34" charset="0"/>
            </a:endParaRPr>
          </a:p>
        </p:txBody>
      </p:sp>
      <p:pic>
        <p:nvPicPr>
          <p:cNvPr id="3" name="Picture 2">
            <a:extLst>
              <a:ext uri="{FF2B5EF4-FFF2-40B4-BE49-F238E27FC236}">
                <a16:creationId xmlns:a16="http://schemas.microsoft.com/office/drawing/2014/main" id="{1BAB0B9C-7C5C-47DD-BA72-80744F7ED44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400000"/>
                    </a14:imgEffect>
                  </a14:imgLayer>
                </a14:imgProps>
              </a:ext>
            </a:extLst>
          </a:blip>
          <a:stretch>
            <a:fillRect/>
          </a:stretch>
        </p:blipFill>
        <p:spPr>
          <a:xfrm rot="183487">
            <a:off x="1177221" y="1725380"/>
            <a:ext cx="9837557" cy="4566758"/>
          </a:xfrm>
          <a:prstGeom prst="rect">
            <a:avLst/>
          </a:prstGeom>
        </p:spPr>
      </p:pic>
      <p:sp>
        <p:nvSpPr>
          <p:cNvPr id="11" name="TextBox 10">
            <a:extLst>
              <a:ext uri="{FF2B5EF4-FFF2-40B4-BE49-F238E27FC236}">
                <a16:creationId xmlns:a16="http://schemas.microsoft.com/office/drawing/2014/main" id="{0F60D740-DE42-45F8-9679-465550266F3D}"/>
              </a:ext>
            </a:extLst>
          </p:cNvPr>
          <p:cNvSpPr txBox="1"/>
          <p:nvPr/>
        </p:nvSpPr>
        <p:spPr>
          <a:xfrm>
            <a:off x="185611" y="534745"/>
            <a:ext cx="6986335" cy="492443"/>
          </a:xfrm>
          <a:prstGeom prst="rect">
            <a:avLst/>
          </a:prstGeom>
          <a:noFill/>
        </p:spPr>
        <p:txBody>
          <a:bodyPr wrap="square" rtlCol="0">
            <a:spAutoFit/>
          </a:bodyPr>
          <a:lstStyle/>
          <a:p>
            <a:r>
              <a:rPr lang="el-GR" sz="2600" b="1" dirty="0">
                <a:solidFill>
                  <a:srgbClr val="0D3C46"/>
                </a:solidFill>
                <a:latin typeface="Biome Light" panose="020B0303030204020804" pitchFamily="34" charset="0"/>
                <a:ea typeface="Segoe UI" panose="020B0502040204020203" pitchFamily="34" charset="0"/>
                <a:cs typeface="Biome Light" panose="020B0303030204020804" pitchFamily="34" charset="0"/>
              </a:rPr>
              <a:t>Περί φοροδιαφυγής &amp; φοροαποφυγής</a:t>
            </a:r>
          </a:p>
        </p:txBody>
      </p:sp>
      <p:sp>
        <p:nvSpPr>
          <p:cNvPr id="4" name="TextBox 3">
            <a:extLst>
              <a:ext uri="{FF2B5EF4-FFF2-40B4-BE49-F238E27FC236}">
                <a16:creationId xmlns:a16="http://schemas.microsoft.com/office/drawing/2014/main" id="{AE53ED39-9EEA-45D2-90DD-752C463BD695}"/>
              </a:ext>
            </a:extLst>
          </p:cNvPr>
          <p:cNvSpPr txBox="1"/>
          <p:nvPr/>
        </p:nvSpPr>
        <p:spPr>
          <a:xfrm>
            <a:off x="136994" y="6420493"/>
            <a:ext cx="5586786" cy="253916"/>
          </a:xfrm>
          <a:prstGeom prst="rect">
            <a:avLst/>
          </a:prstGeom>
          <a:noFill/>
        </p:spPr>
        <p:txBody>
          <a:bodyPr wrap="none" rtlCol="0">
            <a:spAutoFit/>
          </a:bodyPr>
          <a:lstStyle/>
          <a:p>
            <a:r>
              <a:rPr lang="el-GR" sz="1050" b="1" dirty="0">
                <a:latin typeface="Segoe UI" panose="020B0502040204020203" pitchFamily="34" charset="0"/>
                <a:ea typeface="Segoe UI" panose="020B0502040204020203" pitchFamily="34" charset="0"/>
                <a:cs typeface="Segoe UI" panose="020B0502040204020203" pitchFamily="34" charset="0"/>
              </a:rPr>
              <a:t>Πηγή: </a:t>
            </a:r>
            <a:r>
              <a:rPr lang="el-GR" sz="1050" dirty="0">
                <a:latin typeface="Segoe UI" panose="020B0502040204020203" pitchFamily="34" charset="0"/>
                <a:ea typeface="Segoe UI" panose="020B0502040204020203" pitchFamily="34" charset="0"/>
                <a:cs typeface="Segoe UI" panose="020B0502040204020203" pitchFamily="34" charset="0"/>
              </a:rPr>
              <a:t>Ανδρεάδης Α. – Αγγελόπουλος Α., Γενικαί Αρχαί Φορολογίας, Αθήνα 1935, σελ. 107</a:t>
            </a:r>
          </a:p>
        </p:txBody>
      </p:sp>
    </p:spTree>
    <p:extLst>
      <p:ext uri="{BB962C8B-B14F-4D97-AF65-F5344CB8AC3E}">
        <p14:creationId xmlns:p14="http://schemas.microsoft.com/office/powerpoint/2010/main" val="2053455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022CF-A5A9-417C-8B2F-266DF7FCD869}"/>
              </a:ext>
            </a:extLst>
          </p:cNvPr>
          <p:cNvSpPr>
            <a:spLocks noGrp="1"/>
          </p:cNvSpPr>
          <p:nvPr>
            <p:ph type="sldNum" sz="quarter" idx="12"/>
          </p:nvPr>
        </p:nvSpPr>
        <p:spPr>
          <a:xfrm>
            <a:off x="9304383" y="6390298"/>
            <a:ext cx="2743200" cy="365125"/>
          </a:xfrm>
        </p:spPr>
        <p:txBody>
          <a:bodyPr/>
          <a:lstStyle/>
          <a:p>
            <a:fld id="{DDE62CCE-F150-4067-AD6F-F2ED076E5130}" type="slidenum">
              <a:rPr lang="el-GR" b="1" smtClean="0">
                <a:solidFill>
                  <a:srgbClr val="0D3C46"/>
                </a:solidFill>
                <a:latin typeface="Biome Light" panose="020B0303030204020804" pitchFamily="34" charset="0"/>
                <a:cs typeface="Biome Light" panose="020B0303030204020804" pitchFamily="34" charset="0"/>
              </a:rPr>
              <a:t>3</a:t>
            </a:fld>
            <a:endParaRPr lang="el-GR" b="1">
              <a:solidFill>
                <a:srgbClr val="0D3C46"/>
              </a:solidFill>
              <a:latin typeface="Biome Light" panose="020B0303030204020804" pitchFamily="34" charset="0"/>
              <a:cs typeface="Biome Light" panose="020B0303030204020804" pitchFamily="34" charset="0"/>
            </a:endParaRPr>
          </a:p>
        </p:txBody>
      </p:sp>
      <p:grpSp>
        <p:nvGrpSpPr>
          <p:cNvPr id="3" name="Group 2">
            <a:extLst>
              <a:ext uri="{FF2B5EF4-FFF2-40B4-BE49-F238E27FC236}">
                <a16:creationId xmlns:a16="http://schemas.microsoft.com/office/drawing/2014/main" id="{4D454CF7-3C6F-4E3A-A615-7751D2E232C5}"/>
              </a:ext>
            </a:extLst>
          </p:cNvPr>
          <p:cNvGrpSpPr/>
          <p:nvPr/>
        </p:nvGrpSpPr>
        <p:grpSpPr>
          <a:xfrm>
            <a:off x="0" y="136525"/>
            <a:ext cx="9424188" cy="1288885"/>
            <a:chOff x="0" y="136525"/>
            <a:chExt cx="9424188" cy="1288885"/>
          </a:xfrm>
          <a:effectLst>
            <a:outerShdw blurRad="50800" dist="38100" algn="l" rotWithShape="0">
              <a:prstClr val="black">
                <a:alpha val="40000"/>
              </a:prstClr>
            </a:outerShdw>
          </a:effectLst>
        </p:grpSpPr>
        <p:sp>
          <p:nvSpPr>
            <p:cNvPr id="5" name="Isosceles Triangle 4">
              <a:extLst>
                <a:ext uri="{FF2B5EF4-FFF2-40B4-BE49-F238E27FC236}">
                  <a16:creationId xmlns:a16="http://schemas.microsoft.com/office/drawing/2014/main" id="{0147E693-577B-4D58-95C1-3846502C5523}"/>
                </a:ext>
              </a:extLst>
            </p:cNvPr>
            <p:cNvSpPr/>
            <p:nvPr/>
          </p:nvSpPr>
          <p:spPr>
            <a:xfrm rot="10800000">
              <a:off x="7501646" y="136526"/>
              <a:ext cx="1922542" cy="1288884"/>
            </a:xfrm>
            <a:prstGeom prst="triangle">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C5EB63B8-75A2-486A-B171-ECB473086DDB}"/>
                </a:ext>
              </a:extLst>
            </p:cNvPr>
            <p:cNvSpPr/>
            <p:nvPr/>
          </p:nvSpPr>
          <p:spPr>
            <a:xfrm>
              <a:off x="0" y="136525"/>
              <a:ext cx="8462917" cy="1288885"/>
            </a:xfrm>
            <a:prstGeom prst="rect">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Group 8">
            <a:extLst>
              <a:ext uri="{FF2B5EF4-FFF2-40B4-BE49-F238E27FC236}">
                <a16:creationId xmlns:a16="http://schemas.microsoft.com/office/drawing/2014/main" id="{EA6A8FCC-6DEE-4A4A-BE5F-5D0974EC72C6}"/>
              </a:ext>
            </a:extLst>
          </p:cNvPr>
          <p:cNvGrpSpPr/>
          <p:nvPr/>
        </p:nvGrpSpPr>
        <p:grpSpPr>
          <a:xfrm>
            <a:off x="7794568" y="387772"/>
            <a:ext cx="4397432" cy="787060"/>
            <a:chOff x="7794568" y="387772"/>
            <a:chExt cx="4397432" cy="787060"/>
          </a:xfrm>
          <a:solidFill>
            <a:srgbClr val="0D3C46"/>
          </a:solidFill>
          <a:effectLst>
            <a:outerShdw blurRad="50800" dist="38100" dir="10800000" algn="r" rotWithShape="0">
              <a:prstClr val="black">
                <a:alpha val="40000"/>
              </a:prstClr>
            </a:outerShdw>
          </a:effectLst>
        </p:grpSpPr>
        <p:sp>
          <p:nvSpPr>
            <p:cNvPr id="7" name="Isosceles Triangle 6">
              <a:extLst>
                <a:ext uri="{FF2B5EF4-FFF2-40B4-BE49-F238E27FC236}">
                  <a16:creationId xmlns:a16="http://schemas.microsoft.com/office/drawing/2014/main" id="{2F3C1860-129D-46E1-AD41-B3CCE419D86C}"/>
                </a:ext>
              </a:extLst>
            </p:cNvPr>
            <p:cNvSpPr/>
            <p:nvPr/>
          </p:nvSpPr>
          <p:spPr>
            <a:xfrm>
              <a:off x="7794568" y="387772"/>
              <a:ext cx="1006998" cy="7870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87E6D55A-E173-4868-A523-57554F754887}"/>
                </a:ext>
              </a:extLst>
            </p:cNvPr>
            <p:cNvSpPr/>
            <p:nvPr/>
          </p:nvSpPr>
          <p:spPr>
            <a:xfrm>
              <a:off x="8299048" y="387772"/>
              <a:ext cx="3892952" cy="787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7" name="Group 26">
            <a:extLst>
              <a:ext uri="{FF2B5EF4-FFF2-40B4-BE49-F238E27FC236}">
                <a16:creationId xmlns:a16="http://schemas.microsoft.com/office/drawing/2014/main" id="{60E43864-AC2A-4CA3-8614-C840E65CA370}"/>
              </a:ext>
            </a:extLst>
          </p:cNvPr>
          <p:cNvGrpSpPr/>
          <p:nvPr/>
        </p:nvGrpSpPr>
        <p:grpSpPr>
          <a:xfrm>
            <a:off x="11281743" y="-2002"/>
            <a:ext cx="910257" cy="6860002"/>
            <a:chOff x="7488018" y="1425409"/>
            <a:chExt cx="910257" cy="6860002"/>
          </a:xfrm>
        </p:grpSpPr>
        <p:cxnSp>
          <p:nvCxnSpPr>
            <p:cNvPr id="20" name="Straight Connector 19">
              <a:extLst>
                <a:ext uri="{FF2B5EF4-FFF2-40B4-BE49-F238E27FC236}">
                  <a16:creationId xmlns:a16="http://schemas.microsoft.com/office/drawing/2014/main" id="{5D478627-EE8E-430E-9480-6839973D6565}"/>
                </a:ext>
              </a:extLst>
            </p:cNvPr>
            <p:cNvCxnSpPr>
              <a:cxnSpLocks/>
            </p:cNvCxnSpPr>
            <p:nvPr/>
          </p:nvCxnSpPr>
          <p:spPr>
            <a:xfrm flipH="1">
              <a:off x="7488018" y="1425409"/>
              <a:ext cx="910257" cy="1216679"/>
            </a:xfrm>
            <a:prstGeom prst="line">
              <a:avLst/>
            </a:prstGeom>
            <a:ln w="19050">
              <a:solidFill>
                <a:srgbClr val="0D3C46"/>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E23BA34-7F21-4FDB-82F1-7D147D0A1D57}"/>
                </a:ext>
              </a:extLst>
            </p:cNvPr>
            <p:cNvCxnSpPr>
              <a:cxnSpLocks/>
            </p:cNvCxnSpPr>
            <p:nvPr/>
          </p:nvCxnSpPr>
          <p:spPr>
            <a:xfrm>
              <a:off x="7488018" y="2667890"/>
              <a:ext cx="10523" cy="5617521"/>
            </a:xfrm>
            <a:prstGeom prst="line">
              <a:avLst/>
            </a:prstGeom>
            <a:ln w="19050">
              <a:solidFill>
                <a:srgbClr val="0D3C46"/>
              </a:solidFill>
              <a:prstDash val="dash"/>
            </a:ln>
          </p:spPr>
          <p:style>
            <a:lnRef idx="1">
              <a:schemeClr val="accent1"/>
            </a:lnRef>
            <a:fillRef idx="0">
              <a:schemeClr val="accent1"/>
            </a:fillRef>
            <a:effectRef idx="0">
              <a:schemeClr val="accent1"/>
            </a:effectRef>
            <a:fontRef idx="minor">
              <a:schemeClr val="tx1"/>
            </a:fontRef>
          </p:style>
        </p:cxnSp>
      </p:grpSp>
      <p:pic>
        <p:nvPicPr>
          <p:cNvPr id="30" name="Picture 29" descr="A person with a triangle logo&#10;&#10;Description automatically generated with medium confidence">
            <a:extLst>
              <a:ext uri="{FF2B5EF4-FFF2-40B4-BE49-F238E27FC236}">
                <a16:creationId xmlns:a16="http://schemas.microsoft.com/office/drawing/2014/main" id="{43E29334-4AC9-42DF-8A45-650EA0D30D34}"/>
              </a:ext>
            </a:extLst>
          </p:cNvPr>
          <p:cNvPicPr>
            <a:picLocks noChangeAspect="1"/>
          </p:cNvPicPr>
          <p:nvPr/>
        </p:nvPicPr>
        <p:blipFill>
          <a:blip r:embed="rId3">
            <a:clrChange>
              <a:clrFrom>
                <a:srgbClr val="E6E5E3"/>
              </a:clrFrom>
              <a:clrTo>
                <a:srgbClr val="E6E5E3">
                  <a:alpha val="0"/>
                </a:srgbClr>
              </a:clrTo>
            </a:clrChange>
            <a:alphaModFix amt="70000"/>
            <a:lum bright="70000" contrast="-70000"/>
            <a:extLst>
              <a:ext uri="{BEBA8EAE-BF5A-486C-A8C5-ECC9F3942E4B}">
                <a14:imgProps xmlns:a14="http://schemas.microsoft.com/office/drawing/2010/main">
                  <a14:imgLayer r:embed="rId4">
                    <a14:imgEffect>
                      <a14:sharpenSoften amount="7000"/>
                    </a14:imgEffect>
                    <a14:imgEffect>
                      <a14:colorTemperature colorTemp="6514"/>
                    </a14:imgEffect>
                    <a14:imgEffect>
                      <a14:saturation sat="114000"/>
                    </a14:imgEffect>
                    <a14:imgEffect>
                      <a14:brightnessContrast bright="-20000" contrast="40000"/>
                    </a14:imgEffect>
                  </a14:imgLayer>
                </a14:imgProps>
              </a:ext>
            </a:extLst>
          </a:blip>
          <a:stretch>
            <a:fillRect/>
          </a:stretch>
        </p:blipFill>
        <p:spPr>
          <a:xfrm>
            <a:off x="9928668" y="278999"/>
            <a:ext cx="2307437" cy="978804"/>
          </a:xfrm>
          <a:prstGeom prst="rect">
            <a:avLst/>
          </a:prstGeom>
          <a:ln>
            <a:noFill/>
          </a:ln>
          <a:effectLst/>
        </p:spPr>
      </p:pic>
      <p:sp>
        <p:nvSpPr>
          <p:cNvPr id="31" name="TextBox 30">
            <a:extLst>
              <a:ext uri="{FF2B5EF4-FFF2-40B4-BE49-F238E27FC236}">
                <a16:creationId xmlns:a16="http://schemas.microsoft.com/office/drawing/2014/main" id="{E5049C76-EC94-4E8A-A89B-12969B2C37A7}"/>
              </a:ext>
            </a:extLst>
          </p:cNvPr>
          <p:cNvSpPr txBox="1"/>
          <p:nvPr/>
        </p:nvSpPr>
        <p:spPr>
          <a:xfrm>
            <a:off x="185611" y="534745"/>
            <a:ext cx="6986335" cy="492443"/>
          </a:xfrm>
          <a:prstGeom prst="rect">
            <a:avLst/>
          </a:prstGeom>
          <a:noFill/>
        </p:spPr>
        <p:txBody>
          <a:bodyPr wrap="square" rtlCol="0">
            <a:spAutoFit/>
          </a:bodyPr>
          <a:lstStyle/>
          <a:p>
            <a:r>
              <a:rPr lang="el-GR" sz="2600" b="1" dirty="0">
                <a:solidFill>
                  <a:srgbClr val="0D3C46"/>
                </a:solidFill>
                <a:latin typeface="Biome Light" panose="020B0303030204020804" pitchFamily="34" charset="0"/>
                <a:ea typeface="Segoe UI" panose="020B0502040204020203" pitchFamily="34" charset="0"/>
                <a:cs typeface="Biome Light" panose="020B0303030204020804" pitchFamily="34" charset="0"/>
              </a:rPr>
              <a:t>Εξωλογιστικός προσδιορισμός φόρου</a:t>
            </a:r>
          </a:p>
        </p:txBody>
      </p:sp>
      <p:sp>
        <p:nvSpPr>
          <p:cNvPr id="26" name="Isosceles Triangle 25">
            <a:extLst>
              <a:ext uri="{FF2B5EF4-FFF2-40B4-BE49-F238E27FC236}">
                <a16:creationId xmlns:a16="http://schemas.microsoft.com/office/drawing/2014/main" id="{800A4500-7A53-4250-9207-F1066846132E}"/>
              </a:ext>
            </a:extLst>
          </p:cNvPr>
          <p:cNvSpPr>
            <a:spLocks noChangeAspect="1"/>
          </p:cNvSpPr>
          <p:nvPr/>
        </p:nvSpPr>
        <p:spPr>
          <a:xfrm>
            <a:off x="456718" y="5154657"/>
            <a:ext cx="1640495" cy="1282194"/>
          </a:xfrm>
          <a:prstGeom prst="triangle">
            <a:avLst/>
          </a:prstGeom>
          <a:solidFill>
            <a:srgbClr val="0D3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Rectangle 27">
            <a:extLst>
              <a:ext uri="{FF2B5EF4-FFF2-40B4-BE49-F238E27FC236}">
                <a16:creationId xmlns:a16="http://schemas.microsoft.com/office/drawing/2014/main" id="{4E13BFFE-4C8A-4A90-BFA5-A1352B24F834}"/>
              </a:ext>
            </a:extLst>
          </p:cNvPr>
          <p:cNvSpPr/>
          <p:nvPr/>
        </p:nvSpPr>
        <p:spPr>
          <a:xfrm>
            <a:off x="1270000" y="5154657"/>
            <a:ext cx="10921019" cy="1282194"/>
          </a:xfrm>
          <a:prstGeom prst="rect">
            <a:avLst/>
          </a:prstGeom>
          <a:solidFill>
            <a:srgbClr val="0D3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14" name="Straight Connector 13">
            <a:extLst>
              <a:ext uri="{FF2B5EF4-FFF2-40B4-BE49-F238E27FC236}">
                <a16:creationId xmlns:a16="http://schemas.microsoft.com/office/drawing/2014/main" id="{7C7D267A-27A5-4594-9BE1-7F9281890360}"/>
              </a:ext>
            </a:extLst>
          </p:cNvPr>
          <p:cNvCxnSpPr>
            <a:cxnSpLocks/>
          </p:cNvCxnSpPr>
          <p:nvPr/>
        </p:nvCxnSpPr>
        <p:spPr>
          <a:xfrm>
            <a:off x="11292266" y="5154657"/>
            <a:ext cx="0" cy="1282194"/>
          </a:xfrm>
          <a:prstGeom prst="line">
            <a:avLst/>
          </a:prstGeom>
          <a:ln w="19050">
            <a:solidFill>
              <a:srgbClr val="7AB6C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DAB5AB7-3011-481D-AF99-4B182964EBBB}"/>
              </a:ext>
            </a:extLst>
          </p:cNvPr>
          <p:cNvSpPr/>
          <p:nvPr/>
        </p:nvSpPr>
        <p:spPr>
          <a:xfrm>
            <a:off x="1276965" y="5194502"/>
            <a:ext cx="10002982" cy="1154162"/>
          </a:xfrm>
          <a:prstGeom prst="rect">
            <a:avLst/>
          </a:prstGeom>
        </p:spPr>
        <p:txBody>
          <a:bodyPr wrap="square">
            <a:spAutoFit/>
          </a:bodyPr>
          <a:lstStyle/>
          <a:p>
            <a:pPr algn="just">
              <a:spcAft>
                <a:spcPts val="600"/>
              </a:spcAft>
            </a:pPr>
            <a:r>
              <a:rPr lang="el-GR" sz="1600" b="1" dirty="0">
                <a:solidFill>
                  <a:schemeClr val="bg1"/>
                </a:solidFill>
                <a:latin typeface="Segoe UI" panose="020B0502040204020203" pitchFamily="34" charset="0"/>
                <a:ea typeface="Segoe UI" panose="020B0502040204020203" pitchFamily="34" charset="0"/>
                <a:cs typeface="Segoe UI" panose="020B0502040204020203" pitchFamily="34" charset="0"/>
              </a:rPr>
              <a:t>ΣτΕ 884/2016</a:t>
            </a:r>
          </a:p>
          <a:p>
            <a:pPr algn="just"/>
            <a:r>
              <a:rPr lang="el-GR" sz="1600" dirty="0">
                <a:solidFill>
                  <a:schemeClr val="bg1"/>
                </a:solidFill>
              </a:rPr>
              <a:t>«</a:t>
            </a:r>
            <a:r>
              <a:rPr lang="el-GR" sz="1600" i="1" dirty="0">
                <a:solidFill>
                  <a:schemeClr val="bg1"/>
                </a:solidFill>
              </a:rPr>
              <a:t>η αποτελεσματική αντιμετώπιση του φαινομένου της φοροδιαφυγής επιβάλλει να μην καθιστούν οι αρχές ή οι κανόνες που διέπουν το είδος και το βαθμό απόδειξης της ύπαρξής της αδύνατη ή υπερβολικά δυσχερή την εφαρμογή της φορολογικής νομοθεσίας από τη Διοίκηση</a:t>
            </a:r>
            <a:r>
              <a:rPr lang="el-GR" sz="1600" dirty="0">
                <a:solidFill>
                  <a:schemeClr val="bg1"/>
                </a:solidFill>
              </a:rPr>
              <a:t>» </a:t>
            </a:r>
            <a:endParaRPr lang="el-GR"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C718CB1D-1409-4A6D-99E7-F6B9263411D5}"/>
              </a:ext>
            </a:extLst>
          </p:cNvPr>
          <p:cNvSpPr/>
          <p:nvPr/>
        </p:nvSpPr>
        <p:spPr>
          <a:xfrm>
            <a:off x="366396" y="1676656"/>
            <a:ext cx="10715990" cy="3305072"/>
          </a:xfrm>
          <a:prstGeom prst="rect">
            <a:avLst/>
          </a:prstGeom>
        </p:spPr>
        <p:txBody>
          <a:bodyPr wrap="square">
            <a:spAutoFit/>
          </a:bodyPr>
          <a:lstStyle/>
          <a:p>
            <a:pPr marL="285750" indent="-285750" algn="just">
              <a:lnSpc>
                <a:spcPct val="105000"/>
              </a:lnSpc>
              <a:spcAft>
                <a:spcPts val="800"/>
              </a:spcAft>
              <a:buFont typeface="Arial" panose="020B0604020202020204" pitchFamily="34" charset="0"/>
              <a:buChar char="•"/>
            </a:pPr>
            <a:r>
              <a:rPr lang="el-GR" dirty="0">
                <a:latin typeface="Segoe UI" panose="020B0502040204020203" pitchFamily="34" charset="0"/>
                <a:ea typeface="Segoe UI" panose="020B0502040204020203" pitchFamily="34" charset="0"/>
                <a:cs typeface="Segoe UI" panose="020B0502040204020203" pitchFamily="34" charset="0"/>
              </a:rPr>
              <a:t>Όχι γενικευμένη δυνατότητα της φορολογικής αρχής </a:t>
            </a:r>
            <a:endParaRPr lang="en-US"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lnSpc>
                <a:spcPct val="105000"/>
              </a:lnSpc>
              <a:spcAft>
                <a:spcPts val="800"/>
              </a:spcAft>
              <a:buFont typeface="Arial" panose="020B0604020202020204" pitchFamily="34" charset="0"/>
              <a:buChar char="•"/>
            </a:pPr>
            <a:r>
              <a:rPr lang="el-GR" dirty="0">
                <a:latin typeface="Segoe UI" panose="020B0502040204020203" pitchFamily="34" charset="0"/>
                <a:ea typeface="Segoe UI" panose="020B0502040204020203" pitchFamily="34" charset="0"/>
                <a:cs typeface="Segoe UI" panose="020B0502040204020203" pitchFamily="34" charset="0"/>
              </a:rPr>
              <a:t>Επιτρεπόταν </a:t>
            </a:r>
            <a:r>
              <a:rPr lang="el-GR" b="1" u="sng" dirty="0">
                <a:latin typeface="Segoe UI" panose="020B0502040204020203" pitchFamily="34" charset="0"/>
                <a:ea typeface="Segoe UI" panose="020B0502040204020203" pitchFamily="34" charset="0"/>
                <a:cs typeface="Segoe UI" panose="020B0502040204020203" pitchFamily="34" charset="0"/>
              </a:rPr>
              <a:t>μόνο</a:t>
            </a:r>
            <a:r>
              <a:rPr lang="el-GR" dirty="0">
                <a:latin typeface="Segoe UI" panose="020B0502040204020203" pitchFamily="34" charset="0"/>
                <a:ea typeface="Segoe UI" panose="020B0502040204020203" pitchFamily="34" charset="0"/>
                <a:cs typeface="Segoe UI" panose="020B0502040204020203" pitchFamily="34" charset="0"/>
              </a:rPr>
              <a:t>: </a:t>
            </a:r>
          </a:p>
          <a:p>
            <a:pPr marL="742950" lvl="1" indent="-285750" algn="just">
              <a:lnSpc>
                <a:spcPct val="105000"/>
              </a:lnSpc>
              <a:spcAft>
                <a:spcPts val="800"/>
              </a:spcAft>
              <a:buFont typeface="Arial" panose="020B0604020202020204" pitchFamily="34" charset="0"/>
              <a:buChar char="•"/>
            </a:pPr>
            <a:r>
              <a:rPr lang="el-GR" b="1" dirty="0">
                <a:latin typeface="Segoe UI" panose="020B0502040204020203" pitchFamily="34" charset="0"/>
                <a:ea typeface="Segoe UI" panose="020B0502040204020203" pitchFamily="34" charset="0"/>
                <a:cs typeface="Segoe UI" panose="020B0502040204020203" pitchFamily="34" charset="0"/>
              </a:rPr>
              <a:t>Μη τήρηση </a:t>
            </a:r>
            <a:r>
              <a:rPr lang="el-GR" dirty="0">
                <a:latin typeface="Segoe UI" panose="020B0502040204020203" pitchFamily="34" charset="0"/>
                <a:ea typeface="Segoe UI" panose="020B0502040204020203" pitchFamily="34" charset="0"/>
                <a:cs typeface="Segoe UI" panose="020B0502040204020203" pitchFamily="34" charset="0"/>
              </a:rPr>
              <a:t>λογιστικών βιβλίων </a:t>
            </a:r>
          </a:p>
          <a:p>
            <a:pPr marL="742950" lvl="1" indent="-285750" algn="just">
              <a:lnSpc>
                <a:spcPct val="105000"/>
              </a:lnSpc>
              <a:spcAft>
                <a:spcPts val="800"/>
              </a:spcAft>
              <a:buFont typeface="Arial" panose="020B0604020202020204" pitchFamily="34" charset="0"/>
              <a:buChar char="•"/>
            </a:pPr>
            <a:r>
              <a:rPr lang="el-GR" dirty="0">
                <a:latin typeface="Segoe UI" panose="020B0502040204020203" pitchFamily="34" charset="0"/>
                <a:ea typeface="Segoe UI" panose="020B0502040204020203" pitchFamily="34" charset="0"/>
                <a:cs typeface="Segoe UI" panose="020B0502040204020203" pitchFamily="34" charset="0"/>
              </a:rPr>
              <a:t>Τήρηση βιβλίων </a:t>
            </a:r>
            <a:r>
              <a:rPr lang="el-GR" b="1" dirty="0">
                <a:latin typeface="Segoe UI" panose="020B0502040204020203" pitchFamily="34" charset="0"/>
                <a:ea typeface="Segoe UI" panose="020B0502040204020203" pitchFamily="34" charset="0"/>
                <a:cs typeface="Segoe UI" panose="020B0502040204020203" pitchFamily="34" charset="0"/>
              </a:rPr>
              <a:t>κατώτερης κατηγορίας </a:t>
            </a:r>
          </a:p>
          <a:p>
            <a:pPr marL="742950" lvl="1" indent="-285750" algn="just">
              <a:lnSpc>
                <a:spcPct val="105000"/>
              </a:lnSpc>
              <a:spcAft>
                <a:spcPts val="800"/>
              </a:spcAft>
              <a:buFont typeface="Arial" panose="020B0604020202020204" pitchFamily="34" charset="0"/>
              <a:buChar char="•"/>
            </a:pPr>
            <a:r>
              <a:rPr lang="el-GR" dirty="0">
                <a:latin typeface="Segoe UI" panose="020B0502040204020203" pitchFamily="34" charset="0"/>
                <a:ea typeface="Segoe UI" panose="020B0502040204020203" pitchFamily="34" charset="0"/>
                <a:cs typeface="Segoe UI" panose="020B0502040204020203" pitchFamily="34" charset="0"/>
              </a:rPr>
              <a:t>Τήρηση βιβλίων </a:t>
            </a:r>
            <a:r>
              <a:rPr lang="el-GR" b="1" dirty="0">
                <a:latin typeface="Segoe UI" panose="020B0502040204020203" pitchFamily="34" charset="0"/>
                <a:ea typeface="Segoe UI" panose="020B0502040204020203" pitchFamily="34" charset="0"/>
                <a:cs typeface="Segoe UI" panose="020B0502040204020203" pitchFamily="34" charset="0"/>
              </a:rPr>
              <a:t>ανεπαρκών ή ανακριβών</a:t>
            </a:r>
            <a:endParaRPr lang="el-GR"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lnSpc>
                <a:spcPct val="105000"/>
              </a:lnSpc>
              <a:spcAft>
                <a:spcPts val="800"/>
              </a:spcAft>
              <a:buFont typeface="Arial" panose="020B0604020202020204" pitchFamily="34" charset="0"/>
              <a:buChar char="•"/>
            </a:pPr>
            <a:r>
              <a:rPr lang="el-GR" dirty="0">
                <a:latin typeface="Segoe UI" panose="020B0502040204020203" pitchFamily="34" charset="0"/>
                <a:ea typeface="Segoe UI" panose="020B0502040204020203" pitchFamily="34" charset="0"/>
                <a:cs typeface="Segoe UI" panose="020B0502040204020203" pitchFamily="34" charset="0"/>
              </a:rPr>
              <a:t>Εξεύρεση φορολογητέου εισοδήματος </a:t>
            </a:r>
            <a:r>
              <a:rPr lang="el-GR" b="1" dirty="0">
                <a:latin typeface="Segoe UI" panose="020B0502040204020203" pitchFamily="34" charset="0"/>
                <a:ea typeface="Segoe UI" panose="020B0502040204020203" pitchFamily="34" charset="0"/>
                <a:cs typeface="Segoe UI" panose="020B0502040204020203" pitchFamily="34" charset="0"/>
              </a:rPr>
              <a:t>με κάθε στοιχείο και πληροφορία </a:t>
            </a:r>
            <a:r>
              <a:rPr lang="el-GR" dirty="0">
                <a:latin typeface="Segoe UI" panose="020B0502040204020203" pitchFamily="34" charset="0"/>
                <a:ea typeface="Segoe UI" panose="020B0502040204020203" pitchFamily="34" charset="0"/>
                <a:cs typeface="Segoe UI" panose="020B0502040204020203" pitchFamily="34" charset="0"/>
              </a:rPr>
              <a:t>της φορολογικής αρχής</a:t>
            </a:r>
          </a:p>
          <a:p>
            <a:pPr marL="285750" indent="-285750" algn="just">
              <a:lnSpc>
                <a:spcPct val="105000"/>
              </a:lnSpc>
              <a:spcAft>
                <a:spcPts val="800"/>
              </a:spcAft>
              <a:buFont typeface="Arial" panose="020B0604020202020204" pitchFamily="34" charset="0"/>
              <a:buChar char="•"/>
            </a:pPr>
            <a:r>
              <a:rPr lang="el-GR" dirty="0">
                <a:latin typeface="Segoe UI" panose="020B0502040204020203" pitchFamily="34" charset="0"/>
                <a:ea typeface="Segoe UI" panose="020B0502040204020203" pitchFamily="34" charset="0"/>
                <a:cs typeface="Segoe UI" panose="020B0502040204020203" pitchFamily="34" charset="0"/>
              </a:rPr>
              <a:t>Δεν αρκούσε οποιαδήποτε πλημμέλεια, αλλά έπρεπε οι πλημμέλειες </a:t>
            </a:r>
            <a:r>
              <a:rPr lang="el-GR" b="1" dirty="0">
                <a:latin typeface="Segoe UI" panose="020B0502040204020203" pitchFamily="34" charset="0"/>
                <a:ea typeface="Segoe UI" panose="020B0502040204020203" pitchFamily="34" charset="0"/>
                <a:cs typeface="Segoe UI" panose="020B0502040204020203" pitchFamily="34" charset="0"/>
              </a:rPr>
              <a:t>να καθιστούν αδύνατη τη διενέργεια των απαιτούμενων ελεγκτικών επαληθεύσεων</a:t>
            </a:r>
            <a:r>
              <a:rPr lang="el-GR" dirty="0">
                <a:latin typeface="Segoe UI" panose="020B0502040204020203" pitchFamily="34" charset="0"/>
                <a:ea typeface="Segoe UI" panose="020B0502040204020203" pitchFamily="34" charset="0"/>
                <a:cs typeface="Segoe UI" panose="020B0502040204020203" pitchFamily="34" charset="0"/>
              </a:rPr>
              <a:t> και ανέφικτο τον λογιστικό προσδιορισμό της φορολογητέας ύλης.</a:t>
            </a:r>
          </a:p>
        </p:txBody>
      </p:sp>
    </p:spTree>
    <p:extLst>
      <p:ext uri="{BB962C8B-B14F-4D97-AF65-F5344CB8AC3E}">
        <p14:creationId xmlns:p14="http://schemas.microsoft.com/office/powerpoint/2010/main" val="239027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022CF-A5A9-417C-8B2F-266DF7FCD869}"/>
              </a:ext>
            </a:extLst>
          </p:cNvPr>
          <p:cNvSpPr>
            <a:spLocks noGrp="1"/>
          </p:cNvSpPr>
          <p:nvPr>
            <p:ph type="sldNum" sz="quarter" idx="12"/>
          </p:nvPr>
        </p:nvSpPr>
        <p:spPr/>
        <p:txBody>
          <a:bodyPr/>
          <a:lstStyle/>
          <a:p>
            <a:fld id="{DDE62CCE-F150-4067-AD6F-F2ED076E5130}" type="slidenum">
              <a:rPr lang="el-GR" smtClean="0"/>
              <a:t>4</a:t>
            </a:fld>
            <a:endParaRPr lang="el-GR"/>
          </a:p>
        </p:txBody>
      </p:sp>
      <p:grpSp>
        <p:nvGrpSpPr>
          <p:cNvPr id="2" name="Group 1">
            <a:extLst>
              <a:ext uri="{FF2B5EF4-FFF2-40B4-BE49-F238E27FC236}">
                <a16:creationId xmlns:a16="http://schemas.microsoft.com/office/drawing/2014/main" id="{596E14AE-7E88-47C2-B802-B7D17A8A6CCE}"/>
              </a:ext>
            </a:extLst>
          </p:cNvPr>
          <p:cNvGrpSpPr/>
          <p:nvPr/>
        </p:nvGrpSpPr>
        <p:grpSpPr>
          <a:xfrm>
            <a:off x="0" y="136525"/>
            <a:ext cx="9424188" cy="1288885"/>
            <a:chOff x="0" y="136525"/>
            <a:chExt cx="9424188" cy="1288885"/>
          </a:xfrm>
          <a:effectLst>
            <a:outerShdw blurRad="50800" dist="38100" algn="l" rotWithShape="0">
              <a:prstClr val="black">
                <a:alpha val="40000"/>
              </a:prstClr>
            </a:outerShdw>
          </a:effectLst>
        </p:grpSpPr>
        <p:sp>
          <p:nvSpPr>
            <p:cNvPr id="5" name="Isosceles Triangle 4">
              <a:extLst>
                <a:ext uri="{FF2B5EF4-FFF2-40B4-BE49-F238E27FC236}">
                  <a16:creationId xmlns:a16="http://schemas.microsoft.com/office/drawing/2014/main" id="{0147E693-577B-4D58-95C1-3846502C5523}"/>
                </a:ext>
              </a:extLst>
            </p:cNvPr>
            <p:cNvSpPr/>
            <p:nvPr/>
          </p:nvSpPr>
          <p:spPr>
            <a:xfrm rot="10800000">
              <a:off x="7501646" y="136526"/>
              <a:ext cx="1922542" cy="1288884"/>
            </a:xfrm>
            <a:prstGeom prst="triangle">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C5EB63B8-75A2-486A-B171-ECB473086DDB}"/>
                </a:ext>
              </a:extLst>
            </p:cNvPr>
            <p:cNvSpPr/>
            <p:nvPr/>
          </p:nvSpPr>
          <p:spPr>
            <a:xfrm>
              <a:off x="0" y="136525"/>
              <a:ext cx="8462917" cy="1288885"/>
            </a:xfrm>
            <a:prstGeom prst="rect">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Group 8">
            <a:extLst>
              <a:ext uri="{FF2B5EF4-FFF2-40B4-BE49-F238E27FC236}">
                <a16:creationId xmlns:a16="http://schemas.microsoft.com/office/drawing/2014/main" id="{EA6A8FCC-6DEE-4A4A-BE5F-5D0974EC72C6}"/>
              </a:ext>
            </a:extLst>
          </p:cNvPr>
          <p:cNvGrpSpPr/>
          <p:nvPr/>
        </p:nvGrpSpPr>
        <p:grpSpPr>
          <a:xfrm>
            <a:off x="7794568" y="387772"/>
            <a:ext cx="4397432" cy="787060"/>
            <a:chOff x="7794568" y="387772"/>
            <a:chExt cx="4397432" cy="787060"/>
          </a:xfrm>
          <a:solidFill>
            <a:srgbClr val="0D3C46"/>
          </a:solidFill>
          <a:effectLst>
            <a:outerShdw blurRad="50800" dist="38100" dir="10800000" algn="r" rotWithShape="0">
              <a:prstClr val="black">
                <a:alpha val="40000"/>
              </a:prstClr>
            </a:outerShdw>
          </a:effectLst>
        </p:grpSpPr>
        <p:sp>
          <p:nvSpPr>
            <p:cNvPr id="7" name="Isosceles Triangle 6">
              <a:extLst>
                <a:ext uri="{FF2B5EF4-FFF2-40B4-BE49-F238E27FC236}">
                  <a16:creationId xmlns:a16="http://schemas.microsoft.com/office/drawing/2014/main" id="{2F3C1860-129D-46E1-AD41-B3CCE419D86C}"/>
                </a:ext>
              </a:extLst>
            </p:cNvPr>
            <p:cNvSpPr/>
            <p:nvPr/>
          </p:nvSpPr>
          <p:spPr>
            <a:xfrm>
              <a:off x="7794568" y="387772"/>
              <a:ext cx="1006998" cy="7870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87E6D55A-E173-4868-A523-57554F754887}"/>
                </a:ext>
              </a:extLst>
            </p:cNvPr>
            <p:cNvSpPr/>
            <p:nvPr/>
          </p:nvSpPr>
          <p:spPr>
            <a:xfrm>
              <a:off x="8299048" y="387772"/>
              <a:ext cx="3892952" cy="787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30" name="Picture 29" descr="A person with a triangle logo&#10;&#10;Description automatically generated with medium confidence">
            <a:extLst>
              <a:ext uri="{FF2B5EF4-FFF2-40B4-BE49-F238E27FC236}">
                <a16:creationId xmlns:a16="http://schemas.microsoft.com/office/drawing/2014/main" id="{43E29334-4AC9-42DF-8A45-650EA0D30D34}"/>
              </a:ext>
            </a:extLst>
          </p:cNvPr>
          <p:cNvPicPr>
            <a:picLocks noChangeAspect="1"/>
          </p:cNvPicPr>
          <p:nvPr/>
        </p:nvPicPr>
        <p:blipFill>
          <a:blip r:embed="rId3">
            <a:clrChange>
              <a:clrFrom>
                <a:srgbClr val="E6E5E3"/>
              </a:clrFrom>
              <a:clrTo>
                <a:srgbClr val="E6E5E3">
                  <a:alpha val="0"/>
                </a:srgbClr>
              </a:clrTo>
            </a:clrChange>
            <a:alphaModFix amt="70000"/>
            <a:lum bright="70000" contrast="-70000"/>
            <a:extLst>
              <a:ext uri="{BEBA8EAE-BF5A-486C-A8C5-ECC9F3942E4B}">
                <a14:imgProps xmlns:a14="http://schemas.microsoft.com/office/drawing/2010/main">
                  <a14:imgLayer r:embed="rId4">
                    <a14:imgEffect>
                      <a14:sharpenSoften amount="7000"/>
                    </a14:imgEffect>
                    <a14:imgEffect>
                      <a14:colorTemperature colorTemp="6514"/>
                    </a14:imgEffect>
                    <a14:imgEffect>
                      <a14:saturation sat="114000"/>
                    </a14:imgEffect>
                    <a14:imgEffect>
                      <a14:brightnessContrast bright="-20000" contrast="40000"/>
                    </a14:imgEffect>
                  </a14:imgLayer>
                </a14:imgProps>
              </a:ext>
            </a:extLst>
          </a:blip>
          <a:stretch>
            <a:fillRect/>
          </a:stretch>
        </p:blipFill>
        <p:spPr>
          <a:xfrm>
            <a:off x="9928668" y="278999"/>
            <a:ext cx="2307437" cy="978804"/>
          </a:xfrm>
          <a:prstGeom prst="rect">
            <a:avLst/>
          </a:prstGeom>
          <a:ln>
            <a:noFill/>
          </a:ln>
          <a:effectLst/>
        </p:spPr>
      </p:pic>
      <p:grpSp>
        <p:nvGrpSpPr>
          <p:cNvPr id="46" name="Group 45">
            <a:extLst>
              <a:ext uri="{FF2B5EF4-FFF2-40B4-BE49-F238E27FC236}">
                <a16:creationId xmlns:a16="http://schemas.microsoft.com/office/drawing/2014/main" id="{F73C5B40-CB1D-48D8-8C28-43496AE85A21}"/>
              </a:ext>
            </a:extLst>
          </p:cNvPr>
          <p:cNvGrpSpPr/>
          <p:nvPr/>
        </p:nvGrpSpPr>
        <p:grpSpPr>
          <a:xfrm>
            <a:off x="7688533" y="1425408"/>
            <a:ext cx="4503467" cy="5432592"/>
            <a:chOff x="7688533" y="1425408"/>
            <a:chExt cx="4503467" cy="5432592"/>
          </a:xfrm>
          <a:solidFill>
            <a:srgbClr val="E4E4E4"/>
          </a:solidFill>
          <a:effectLst>
            <a:outerShdw blurRad="50800" dist="38100" dir="10800000" algn="r" rotWithShape="0">
              <a:prstClr val="black">
                <a:alpha val="40000"/>
              </a:prstClr>
            </a:outerShdw>
          </a:effectLst>
        </p:grpSpPr>
        <p:sp>
          <p:nvSpPr>
            <p:cNvPr id="47" name="Rectangle 46">
              <a:extLst>
                <a:ext uri="{FF2B5EF4-FFF2-40B4-BE49-F238E27FC236}">
                  <a16:creationId xmlns:a16="http://schemas.microsoft.com/office/drawing/2014/main" id="{AB52714E-A6DE-4CD9-92CF-44E97AD62657}"/>
                </a:ext>
              </a:extLst>
            </p:cNvPr>
            <p:cNvSpPr/>
            <p:nvPr/>
          </p:nvSpPr>
          <p:spPr>
            <a:xfrm>
              <a:off x="8462917" y="1425409"/>
              <a:ext cx="3729083" cy="54325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Isosceles Triangle 47">
              <a:extLst>
                <a:ext uri="{FF2B5EF4-FFF2-40B4-BE49-F238E27FC236}">
                  <a16:creationId xmlns:a16="http://schemas.microsoft.com/office/drawing/2014/main" id="{1147E955-DBD5-4718-8ACF-A1C585DBFFDA}"/>
                </a:ext>
              </a:extLst>
            </p:cNvPr>
            <p:cNvSpPr>
              <a:spLocks noChangeAspect="1"/>
            </p:cNvSpPr>
            <p:nvPr/>
          </p:nvSpPr>
          <p:spPr>
            <a:xfrm>
              <a:off x="7688533" y="1425408"/>
              <a:ext cx="1548767" cy="103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Rectangle 48">
              <a:extLst>
                <a:ext uri="{FF2B5EF4-FFF2-40B4-BE49-F238E27FC236}">
                  <a16:creationId xmlns:a16="http://schemas.microsoft.com/office/drawing/2014/main" id="{17EC2084-3113-4CC9-88B3-923BC7DD577B}"/>
                </a:ext>
              </a:extLst>
            </p:cNvPr>
            <p:cNvSpPr/>
            <p:nvPr/>
          </p:nvSpPr>
          <p:spPr>
            <a:xfrm>
              <a:off x="7688533" y="2463711"/>
              <a:ext cx="774384" cy="439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3" name="Slide Number Placeholder 3">
            <a:extLst>
              <a:ext uri="{FF2B5EF4-FFF2-40B4-BE49-F238E27FC236}">
                <a16:creationId xmlns:a16="http://schemas.microsoft.com/office/drawing/2014/main" id="{80D3A8EB-D817-436E-B434-FC1556839D3A}"/>
              </a:ext>
            </a:extLst>
          </p:cNvPr>
          <p:cNvSpPr txBox="1">
            <a:spLocks/>
          </p:cNvSpPr>
          <p:nvPr/>
        </p:nvSpPr>
        <p:spPr>
          <a:xfrm>
            <a:off x="9304383" y="639029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E62CCE-F150-4067-AD6F-F2ED076E5130}" type="slidenum">
              <a:rPr lang="el-GR" b="1" smtClean="0">
                <a:solidFill>
                  <a:schemeClr val="tx1"/>
                </a:solidFill>
                <a:latin typeface="Biome Light" panose="020B0303030204020804" pitchFamily="34" charset="0"/>
                <a:cs typeface="Biome Light" panose="020B0303030204020804" pitchFamily="34" charset="0"/>
              </a:rPr>
              <a:pPr/>
              <a:t>4</a:t>
            </a:fld>
            <a:endParaRPr lang="el-GR" b="1" dirty="0">
              <a:solidFill>
                <a:schemeClr val="tx1"/>
              </a:solidFill>
              <a:latin typeface="Biome Light" panose="020B0303030204020804" pitchFamily="34" charset="0"/>
              <a:cs typeface="Biome Light" panose="020B0303030204020804" pitchFamily="34" charset="0"/>
            </a:endParaRPr>
          </a:p>
        </p:txBody>
      </p:sp>
      <p:sp>
        <p:nvSpPr>
          <p:cNvPr id="3" name="Rectangle 2">
            <a:extLst>
              <a:ext uri="{FF2B5EF4-FFF2-40B4-BE49-F238E27FC236}">
                <a16:creationId xmlns:a16="http://schemas.microsoft.com/office/drawing/2014/main" id="{B2C92D9F-07F7-41A7-8BD5-BDEEE0DE65F7}"/>
              </a:ext>
            </a:extLst>
          </p:cNvPr>
          <p:cNvSpPr/>
          <p:nvPr/>
        </p:nvSpPr>
        <p:spPr>
          <a:xfrm>
            <a:off x="330714" y="2079440"/>
            <a:ext cx="6834844" cy="3755195"/>
          </a:xfrm>
          <a:prstGeom prst="rect">
            <a:avLst/>
          </a:prstGeom>
        </p:spPr>
        <p:txBody>
          <a:bodyPr wrap="square">
            <a:spAutoFit/>
          </a:bodyPr>
          <a:lstStyle/>
          <a:p>
            <a:pPr algn="just">
              <a:lnSpc>
                <a:spcPct val="150000"/>
              </a:lnSpc>
              <a:spcAft>
                <a:spcPts val="600"/>
              </a:spcAft>
            </a:pPr>
            <a:r>
              <a:rPr lang="el-GR" sz="1600" dirty="0">
                <a:latin typeface="Segoe UI" panose="020B0502040204020203" pitchFamily="34" charset="0"/>
                <a:ea typeface="Segoe UI" panose="020B0502040204020203" pitchFamily="34" charset="0"/>
                <a:cs typeface="Segoe UI" panose="020B0502040204020203" pitchFamily="34" charset="0"/>
              </a:rPr>
              <a:t>Ο προσδιορισμός της φορολογητέας βάσης διενεργείται με την εφαρμογή μιας ή περισσοτέρων εμμέσων τεχνικών ελέγχου:</a:t>
            </a:r>
          </a:p>
          <a:p>
            <a:pPr marL="285750" indent="-285750">
              <a:lnSpc>
                <a:spcPct val="150000"/>
              </a:lnSpc>
              <a:spcAft>
                <a:spcPts val="600"/>
              </a:spcAft>
              <a:buFont typeface="Arial" panose="020B0604020202020204" pitchFamily="34" charset="0"/>
              <a:buChar char="•"/>
            </a:pPr>
            <a:r>
              <a:rPr lang="el-GR" sz="1600" b="1" dirty="0">
                <a:latin typeface="Segoe UI" panose="020B0502040204020203" pitchFamily="34" charset="0"/>
                <a:ea typeface="Segoe UI" panose="020B0502040204020203" pitchFamily="34" charset="0"/>
                <a:cs typeface="Segoe UI" panose="020B0502040204020203" pitchFamily="34" charset="0"/>
              </a:rPr>
              <a:t>Αρχή των αναλογιών</a:t>
            </a:r>
            <a:r>
              <a:rPr lang="el-GR" sz="1600" dirty="0">
                <a:latin typeface="Segoe UI" panose="020B0502040204020203" pitchFamily="34" charset="0"/>
                <a:ea typeface="Segoe UI" panose="020B0502040204020203" pitchFamily="34" charset="0"/>
                <a:cs typeface="Segoe UI" panose="020B0502040204020203" pitchFamily="34" charset="0"/>
              </a:rPr>
              <a:t>, </a:t>
            </a:r>
          </a:p>
          <a:p>
            <a:pPr marL="285750" indent="-285750">
              <a:lnSpc>
                <a:spcPct val="150000"/>
              </a:lnSpc>
              <a:spcAft>
                <a:spcPts val="600"/>
              </a:spcAft>
              <a:buFont typeface="Arial" panose="020B0604020202020204" pitchFamily="34" charset="0"/>
              <a:buChar char="•"/>
            </a:pPr>
            <a:r>
              <a:rPr lang="el-GR" sz="1600" b="1" dirty="0">
                <a:latin typeface="Segoe UI" panose="020B0502040204020203" pitchFamily="34" charset="0"/>
                <a:ea typeface="Segoe UI" panose="020B0502040204020203" pitchFamily="34" charset="0"/>
                <a:cs typeface="Segoe UI" panose="020B0502040204020203" pitchFamily="34" charset="0"/>
              </a:rPr>
              <a:t>Ανάλυση ρευστότητας </a:t>
            </a:r>
            <a:r>
              <a:rPr lang="el-GR" sz="1600" dirty="0">
                <a:latin typeface="Segoe UI" panose="020B0502040204020203" pitchFamily="34" charset="0"/>
                <a:ea typeface="Segoe UI" panose="020B0502040204020203" pitchFamily="34" charset="0"/>
                <a:cs typeface="Segoe UI" panose="020B0502040204020203" pitchFamily="34" charset="0"/>
              </a:rPr>
              <a:t>του φορολογούμενου,</a:t>
            </a:r>
          </a:p>
          <a:p>
            <a:pPr marL="285750" indent="-285750">
              <a:lnSpc>
                <a:spcPct val="150000"/>
              </a:lnSpc>
              <a:spcAft>
                <a:spcPts val="600"/>
              </a:spcAft>
              <a:buFont typeface="Arial" panose="020B0604020202020204" pitchFamily="34" charset="0"/>
              <a:buChar char="•"/>
            </a:pPr>
            <a:r>
              <a:rPr lang="el-GR" sz="1600" b="1" dirty="0">
                <a:latin typeface="Segoe UI" panose="020B0502040204020203" pitchFamily="34" charset="0"/>
                <a:ea typeface="Segoe UI" panose="020B0502040204020203" pitchFamily="34" charset="0"/>
                <a:cs typeface="Segoe UI" panose="020B0502040204020203" pitchFamily="34" charset="0"/>
              </a:rPr>
              <a:t>Εξέταση της καθαρής θέσης </a:t>
            </a:r>
            <a:r>
              <a:rPr lang="el-GR" sz="1600" dirty="0">
                <a:latin typeface="Segoe UI" panose="020B0502040204020203" pitchFamily="34" charset="0"/>
                <a:ea typeface="Segoe UI" panose="020B0502040204020203" pitchFamily="34" charset="0"/>
                <a:cs typeface="Segoe UI" panose="020B0502040204020203" pitchFamily="34" charset="0"/>
              </a:rPr>
              <a:t>του φορολογούμενου,</a:t>
            </a:r>
          </a:p>
          <a:p>
            <a:pPr marL="285750" indent="-285750">
              <a:lnSpc>
                <a:spcPct val="150000"/>
              </a:lnSpc>
              <a:spcAft>
                <a:spcPts val="600"/>
              </a:spcAft>
              <a:buFont typeface="Arial" panose="020B0604020202020204" pitchFamily="34" charset="0"/>
              <a:buChar char="•"/>
            </a:pPr>
            <a:r>
              <a:rPr lang="el-GR" sz="1600" b="1" dirty="0">
                <a:latin typeface="Segoe UI" panose="020B0502040204020203" pitchFamily="34" charset="0"/>
                <a:ea typeface="Segoe UI" panose="020B0502040204020203" pitchFamily="34" charset="0"/>
                <a:cs typeface="Segoe UI" panose="020B0502040204020203" pitchFamily="34" charset="0"/>
              </a:rPr>
              <a:t>Σχέση της τιμής πώλησης προς τον συνολικό όγκο κύκλου εργασιών</a:t>
            </a:r>
            <a:r>
              <a:rPr lang="el-GR" sz="1600" dirty="0">
                <a:latin typeface="Segoe UI" panose="020B0502040204020203" pitchFamily="34" charset="0"/>
                <a:ea typeface="Segoe UI" panose="020B0502040204020203" pitchFamily="34" charset="0"/>
                <a:cs typeface="Segoe UI" panose="020B0502040204020203" pitchFamily="34" charset="0"/>
              </a:rPr>
              <a:t>, καθώς και </a:t>
            </a:r>
          </a:p>
          <a:p>
            <a:pPr marL="285750" indent="-285750">
              <a:lnSpc>
                <a:spcPct val="150000"/>
              </a:lnSpc>
              <a:spcAft>
                <a:spcPts val="600"/>
              </a:spcAft>
              <a:buFont typeface="Arial" panose="020B0604020202020204" pitchFamily="34" charset="0"/>
              <a:buChar char="•"/>
            </a:pPr>
            <a:r>
              <a:rPr lang="el-GR" sz="1600" b="1" dirty="0">
                <a:latin typeface="Segoe UI" panose="020B0502040204020203" pitchFamily="34" charset="0"/>
                <a:ea typeface="Segoe UI" panose="020B0502040204020203" pitchFamily="34" charset="0"/>
                <a:cs typeface="Segoe UI" panose="020B0502040204020203" pitchFamily="34" charset="0"/>
              </a:rPr>
              <a:t>Αντιπαραβολή των</a:t>
            </a:r>
            <a:r>
              <a:rPr lang="el-GR" sz="1600" dirty="0">
                <a:latin typeface="Segoe UI" panose="020B0502040204020203" pitchFamily="34" charset="0"/>
                <a:ea typeface="Segoe UI" panose="020B0502040204020203" pitchFamily="34" charset="0"/>
                <a:cs typeface="Segoe UI" panose="020B0502040204020203" pitchFamily="34" charset="0"/>
              </a:rPr>
              <a:t> τραπεζικών </a:t>
            </a:r>
            <a:r>
              <a:rPr lang="el-GR" sz="1600" b="1" dirty="0">
                <a:latin typeface="Segoe UI" panose="020B0502040204020203" pitchFamily="34" charset="0"/>
                <a:ea typeface="Segoe UI" panose="020B0502040204020203" pitchFamily="34" charset="0"/>
                <a:cs typeface="Segoe UI" panose="020B0502040204020203" pitchFamily="34" charset="0"/>
              </a:rPr>
              <a:t>καταθέσεων</a:t>
            </a:r>
            <a:r>
              <a:rPr lang="el-GR" sz="1600" dirty="0">
                <a:latin typeface="Segoe UI" panose="020B0502040204020203" pitchFamily="34" charset="0"/>
                <a:ea typeface="Segoe UI" panose="020B0502040204020203" pitchFamily="34" charset="0"/>
                <a:cs typeface="Segoe UI" panose="020B0502040204020203" pitchFamily="34" charset="0"/>
              </a:rPr>
              <a:t> και των </a:t>
            </a:r>
            <a:r>
              <a:rPr lang="el-GR" sz="1600" b="1" dirty="0">
                <a:latin typeface="Segoe UI" panose="020B0502040204020203" pitchFamily="34" charset="0"/>
                <a:ea typeface="Segoe UI" panose="020B0502040204020203" pitchFamily="34" charset="0"/>
                <a:cs typeface="Segoe UI" panose="020B0502040204020203" pitchFamily="34" charset="0"/>
              </a:rPr>
              <a:t>δαπανών σε μετρητά</a:t>
            </a:r>
            <a:r>
              <a:rPr lang="el-GR" sz="1600" dirty="0">
                <a:latin typeface="Segoe UI" panose="020B0502040204020203" pitchFamily="34" charset="0"/>
                <a:ea typeface="Segoe UI" panose="020B0502040204020203" pitchFamily="34" charset="0"/>
                <a:cs typeface="Segoe UI" panose="020B0502040204020203" pitchFamily="34" charset="0"/>
              </a:rPr>
              <a:t>. </a:t>
            </a:r>
          </a:p>
        </p:txBody>
      </p:sp>
      <p:sp>
        <p:nvSpPr>
          <p:cNvPr id="17" name="TextBox 16">
            <a:extLst>
              <a:ext uri="{FF2B5EF4-FFF2-40B4-BE49-F238E27FC236}">
                <a16:creationId xmlns:a16="http://schemas.microsoft.com/office/drawing/2014/main" id="{A1E26EA2-292C-48DE-9A11-9A2C1CA2A619}"/>
              </a:ext>
            </a:extLst>
          </p:cNvPr>
          <p:cNvSpPr txBox="1"/>
          <p:nvPr/>
        </p:nvSpPr>
        <p:spPr>
          <a:xfrm>
            <a:off x="185611" y="360225"/>
            <a:ext cx="8462917" cy="861774"/>
          </a:xfrm>
          <a:prstGeom prst="rect">
            <a:avLst/>
          </a:prstGeom>
          <a:noFill/>
        </p:spPr>
        <p:txBody>
          <a:bodyPr wrap="square" rtlCol="0">
            <a:spAutoFit/>
          </a:bodyPr>
          <a:lstStyle/>
          <a:p>
            <a:pPr lvl="0"/>
            <a:r>
              <a:rPr lang="el-GR" sz="2600" b="1" dirty="0">
                <a:solidFill>
                  <a:srgbClr val="0D3C46"/>
                </a:solidFill>
                <a:latin typeface="Biome Light" panose="020B0303030204020804" pitchFamily="34" charset="0"/>
                <a:ea typeface="Segoe UI" panose="020B0502040204020203" pitchFamily="34" charset="0"/>
                <a:cs typeface="Biome Light" panose="020B0303030204020804" pitchFamily="34" charset="0"/>
              </a:rPr>
              <a:t>Έμμεσες τεχνικές ελέγχου</a:t>
            </a:r>
          </a:p>
          <a:p>
            <a:pPr lvl="0"/>
            <a:r>
              <a:rPr lang="el-GR" sz="2400" dirty="0">
                <a:solidFill>
                  <a:srgbClr val="E4E4E4"/>
                </a:solidFill>
                <a:latin typeface="Biome Light" panose="020B0303030204020804" pitchFamily="34" charset="0"/>
                <a:ea typeface="Segoe UI" panose="020B0502040204020203" pitchFamily="34" charset="0"/>
                <a:cs typeface="Biome Light" panose="020B0303030204020804" pitchFamily="34" charset="0"/>
              </a:rPr>
              <a:t>Προϊσχύσαν καθεστώς άρθρου 67</a:t>
            </a:r>
            <a:r>
              <a:rPr lang="el-GR" dirty="0">
                <a:solidFill>
                  <a:srgbClr val="E4E4E4"/>
                </a:solidFill>
                <a:latin typeface="Biome Light" panose="020B0303030204020804" pitchFamily="34" charset="0"/>
                <a:ea typeface="Segoe UI" panose="020B0502040204020203" pitchFamily="34" charset="0"/>
                <a:cs typeface="Biome Light" panose="020B0303030204020804" pitchFamily="34" charset="0"/>
              </a:rPr>
              <a:t>Β</a:t>
            </a:r>
            <a:r>
              <a:rPr lang="el-GR" sz="2400" dirty="0">
                <a:solidFill>
                  <a:srgbClr val="E4E4E4"/>
                </a:solidFill>
                <a:latin typeface="Biome Light" panose="020B0303030204020804" pitchFamily="34" charset="0"/>
                <a:ea typeface="Segoe UI" panose="020B0502040204020203" pitchFamily="34" charset="0"/>
                <a:cs typeface="Biome Light" panose="020B0303030204020804" pitchFamily="34" charset="0"/>
              </a:rPr>
              <a:t> Ν. 2238/1994</a:t>
            </a:r>
          </a:p>
        </p:txBody>
      </p:sp>
      <p:sp>
        <p:nvSpPr>
          <p:cNvPr id="21" name="Rectangle 20">
            <a:extLst>
              <a:ext uri="{FF2B5EF4-FFF2-40B4-BE49-F238E27FC236}">
                <a16:creationId xmlns:a16="http://schemas.microsoft.com/office/drawing/2014/main" id="{3E7CDA15-02E1-4F32-9C64-5436A39D5A15}"/>
              </a:ext>
            </a:extLst>
          </p:cNvPr>
          <p:cNvSpPr/>
          <p:nvPr/>
        </p:nvSpPr>
        <p:spPr>
          <a:xfrm>
            <a:off x="7962526" y="2938492"/>
            <a:ext cx="3932283" cy="3283848"/>
          </a:xfrm>
          <a:prstGeom prst="rect">
            <a:avLst/>
          </a:prstGeom>
        </p:spPr>
        <p:txBody>
          <a:bodyPr wrap="square">
            <a:spAutoFit/>
          </a:bodyPr>
          <a:lstStyle/>
          <a:p>
            <a:pPr lvl="0" algn="just">
              <a:lnSpc>
                <a:spcPct val="150000"/>
              </a:lnSpc>
            </a:pPr>
            <a:r>
              <a:rPr lang="el-GR" sz="1400" dirty="0">
                <a:latin typeface="Segoe UI" panose="020B0502040204020203" pitchFamily="34" charset="0"/>
                <a:ea typeface="Segoe UI" panose="020B0502040204020203" pitchFamily="34" charset="0"/>
                <a:cs typeface="Segoe UI" panose="020B0502040204020203" pitchFamily="34" charset="0"/>
              </a:rPr>
              <a:t>Οι έμμεσες τεχνικές ελέγχου εφαρμόζονται </a:t>
            </a:r>
            <a:r>
              <a:rPr lang="el-GR" sz="1400" b="1" u="sng" dirty="0">
                <a:latin typeface="Segoe UI" panose="020B0502040204020203" pitchFamily="34" charset="0"/>
                <a:ea typeface="Segoe UI" panose="020B0502040204020203" pitchFamily="34" charset="0"/>
                <a:cs typeface="Segoe UI" panose="020B0502040204020203" pitchFamily="34" charset="0"/>
              </a:rPr>
              <a:t>ΜΟΝΟ</a:t>
            </a:r>
            <a:r>
              <a:rPr lang="el-GR" sz="1400" dirty="0">
                <a:latin typeface="Segoe UI" panose="020B0502040204020203" pitchFamily="34" charset="0"/>
                <a:ea typeface="Segoe UI" panose="020B0502040204020203" pitchFamily="34" charset="0"/>
                <a:cs typeface="Segoe UI" panose="020B0502040204020203" pitchFamily="34" charset="0"/>
              </a:rPr>
              <a:t> στις περιπτώσεις όπου:</a:t>
            </a:r>
          </a:p>
          <a:p>
            <a:pPr marL="266700" lvl="2" indent="-171450" algn="just">
              <a:lnSpc>
                <a:spcPct val="150000"/>
              </a:lnSpc>
              <a:buFont typeface="Arial" panose="020B0604020202020204" pitchFamily="34" charset="0"/>
              <a:buChar char="•"/>
            </a:pPr>
            <a:r>
              <a:rPr lang="el-GR" sz="1400" dirty="0">
                <a:latin typeface="Segoe UI" panose="020B0502040204020203" pitchFamily="34" charset="0"/>
                <a:ea typeface="Segoe UI" panose="020B0502040204020203" pitchFamily="34" charset="0"/>
                <a:cs typeface="Segoe UI" panose="020B0502040204020203" pitchFamily="34" charset="0"/>
              </a:rPr>
              <a:t>τα τηρούμενα λογιστικά βιβλία </a:t>
            </a:r>
            <a:r>
              <a:rPr lang="el-GR" sz="1400" b="1" dirty="0">
                <a:latin typeface="Segoe UI" panose="020B0502040204020203" pitchFamily="34" charset="0"/>
                <a:ea typeface="Segoe UI" panose="020B0502040204020203" pitchFamily="34" charset="0"/>
                <a:cs typeface="Segoe UI" panose="020B0502040204020203" pitchFamily="34" charset="0"/>
              </a:rPr>
              <a:t>δεν απεικονίζουν την πραγματική οικονομική κατάσταση</a:t>
            </a:r>
            <a:r>
              <a:rPr lang="el-GR" sz="1400" dirty="0">
                <a:latin typeface="Segoe UI" panose="020B0502040204020203" pitchFamily="34" charset="0"/>
                <a:ea typeface="Segoe UI" panose="020B0502040204020203" pitchFamily="34" charset="0"/>
                <a:cs typeface="Segoe UI" panose="020B0502040204020203" pitchFamily="34" charset="0"/>
              </a:rPr>
              <a:t> ή</a:t>
            </a:r>
          </a:p>
          <a:p>
            <a:pPr marL="266700" lvl="2" indent="-171450" algn="just">
              <a:lnSpc>
                <a:spcPct val="150000"/>
              </a:lnSpc>
              <a:buFont typeface="Arial" panose="020B0604020202020204" pitchFamily="34" charset="0"/>
              <a:buChar char="•"/>
            </a:pPr>
            <a:r>
              <a:rPr lang="el-GR" sz="1400" dirty="0">
                <a:latin typeface="Segoe UI" panose="020B0502040204020203" pitchFamily="34" charset="0"/>
                <a:ea typeface="Segoe UI" panose="020B0502040204020203" pitchFamily="34" charset="0"/>
                <a:cs typeface="Segoe UI" panose="020B0502040204020203" pitchFamily="34" charset="0"/>
              </a:rPr>
              <a:t>υφίσταται </a:t>
            </a:r>
            <a:r>
              <a:rPr lang="el-GR" sz="1400" b="1" dirty="0">
                <a:latin typeface="Segoe UI" panose="020B0502040204020203" pitchFamily="34" charset="0"/>
                <a:ea typeface="Segoe UI" panose="020B0502040204020203" pitchFamily="34" charset="0"/>
                <a:cs typeface="Segoe UI" panose="020B0502040204020203" pitchFamily="34" charset="0"/>
              </a:rPr>
              <a:t>αδικαιολόγητος πλουτισμός </a:t>
            </a:r>
            <a:r>
              <a:rPr lang="el-GR" sz="1400" dirty="0">
                <a:latin typeface="Segoe UI" panose="020B0502040204020203" pitchFamily="34" charset="0"/>
                <a:ea typeface="Segoe UI" panose="020B0502040204020203" pitchFamily="34" charset="0"/>
                <a:cs typeface="Segoe UI" panose="020B0502040204020203" pitchFamily="34" charset="0"/>
              </a:rPr>
              <a:t>σε κινητή και ακίνητη περιουσία </a:t>
            </a:r>
          </a:p>
          <a:p>
            <a:pPr marL="266700" lvl="2" indent="-171450" algn="just">
              <a:lnSpc>
                <a:spcPct val="150000"/>
              </a:lnSpc>
              <a:buFont typeface="Arial" panose="020B0604020202020204" pitchFamily="34" charset="0"/>
              <a:buChar char="•"/>
            </a:pPr>
            <a:r>
              <a:rPr lang="el-GR" sz="1400" dirty="0">
                <a:latin typeface="Segoe UI" panose="020B0502040204020203" pitchFamily="34" charset="0"/>
                <a:ea typeface="Segoe UI" panose="020B0502040204020203" pitchFamily="34" charset="0"/>
                <a:cs typeface="Segoe UI" panose="020B0502040204020203" pitchFamily="34" charset="0"/>
              </a:rPr>
              <a:t>υφίστανται </a:t>
            </a:r>
            <a:r>
              <a:rPr lang="el-GR" sz="1400" b="1" dirty="0">
                <a:latin typeface="Segoe UI" panose="020B0502040204020203" pitchFamily="34" charset="0"/>
                <a:ea typeface="Segoe UI" panose="020B0502040204020203" pitchFamily="34" charset="0"/>
                <a:cs typeface="Segoe UI" panose="020B0502040204020203" pitchFamily="34" charset="0"/>
              </a:rPr>
              <a:t>υπερβολικές δαπάνες που δεν δικαιολογούνται </a:t>
            </a:r>
            <a:r>
              <a:rPr lang="el-GR" sz="1400" dirty="0">
                <a:latin typeface="Segoe UI" panose="020B0502040204020203" pitchFamily="34" charset="0"/>
                <a:ea typeface="Segoe UI" panose="020B0502040204020203" pitchFamily="34" charset="0"/>
                <a:cs typeface="Segoe UI" panose="020B0502040204020203" pitchFamily="34" charset="0"/>
              </a:rPr>
              <a:t>από τα δηλωθέντα εισοδήματα</a:t>
            </a:r>
          </a:p>
        </p:txBody>
      </p:sp>
      <p:sp>
        <p:nvSpPr>
          <p:cNvPr id="22" name="Rectangle 21">
            <a:extLst>
              <a:ext uri="{FF2B5EF4-FFF2-40B4-BE49-F238E27FC236}">
                <a16:creationId xmlns:a16="http://schemas.microsoft.com/office/drawing/2014/main" id="{445B9B18-6B9B-47C2-B8F9-A68095A638E4}"/>
              </a:ext>
            </a:extLst>
          </p:cNvPr>
          <p:cNvSpPr/>
          <p:nvPr/>
        </p:nvSpPr>
        <p:spPr>
          <a:xfrm>
            <a:off x="8060462" y="1989478"/>
            <a:ext cx="3334570" cy="646331"/>
          </a:xfrm>
          <a:prstGeom prst="rect">
            <a:avLst/>
          </a:prstGeom>
        </p:spPr>
        <p:txBody>
          <a:bodyPr wrap="square">
            <a:spAutoFit/>
          </a:bodyPr>
          <a:lstStyle/>
          <a:p>
            <a:r>
              <a:rPr lang="el-GR" b="1" dirty="0">
                <a:latin typeface="Segoe UI" panose="020B0502040204020203" pitchFamily="34" charset="0"/>
                <a:ea typeface="Segoe UI" panose="020B0502040204020203" pitchFamily="34" charset="0"/>
                <a:cs typeface="Segoe UI" panose="020B0502040204020203" pitchFamily="34" charset="0"/>
              </a:rPr>
              <a:t>Αιτιολογική Έκθεση</a:t>
            </a:r>
          </a:p>
          <a:p>
            <a:r>
              <a:rPr lang="el-GR" b="1" dirty="0">
                <a:latin typeface="Segoe UI" panose="020B0502040204020203" pitchFamily="34" charset="0"/>
                <a:ea typeface="Segoe UI" panose="020B0502040204020203" pitchFamily="34" charset="0"/>
                <a:cs typeface="Segoe UI" panose="020B0502040204020203" pitchFamily="34" charset="0"/>
              </a:rPr>
              <a:t>Ν. 4038/2012</a:t>
            </a:r>
          </a:p>
        </p:txBody>
      </p:sp>
      <p:cxnSp>
        <p:nvCxnSpPr>
          <p:cNvPr id="23" name="Straight Connector 22">
            <a:extLst>
              <a:ext uri="{FF2B5EF4-FFF2-40B4-BE49-F238E27FC236}">
                <a16:creationId xmlns:a16="http://schemas.microsoft.com/office/drawing/2014/main" id="{F814E6C6-7979-4F72-AF83-624A927BE989}"/>
              </a:ext>
            </a:extLst>
          </p:cNvPr>
          <p:cNvCxnSpPr>
            <a:cxnSpLocks/>
          </p:cNvCxnSpPr>
          <p:nvPr/>
        </p:nvCxnSpPr>
        <p:spPr>
          <a:xfrm>
            <a:off x="8075725" y="2652782"/>
            <a:ext cx="4108336" cy="846"/>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7235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0BAEA8E-679E-485E-B996-1753DC4F3DEF}"/>
              </a:ext>
            </a:extLst>
          </p:cNvPr>
          <p:cNvGrpSpPr/>
          <p:nvPr/>
        </p:nvGrpSpPr>
        <p:grpSpPr>
          <a:xfrm rot="10800000">
            <a:off x="1943049" y="387772"/>
            <a:ext cx="10271003" cy="6509208"/>
            <a:chOff x="0" y="1981634"/>
            <a:chExt cx="7703106" cy="6125424"/>
          </a:xfrm>
          <a:solidFill>
            <a:schemeClr val="bg1">
              <a:lumMod val="85000"/>
            </a:schemeClr>
          </a:solidFill>
          <a:effectLst>
            <a:outerShdw blurRad="50800" dist="38100" dir="10800000" algn="r" rotWithShape="0">
              <a:prstClr val="black">
                <a:alpha val="40000"/>
              </a:prstClr>
            </a:outerShdw>
          </a:effectLst>
        </p:grpSpPr>
        <p:sp>
          <p:nvSpPr>
            <p:cNvPr id="34" name="Isosceles Triangle 33">
              <a:extLst>
                <a:ext uri="{FF2B5EF4-FFF2-40B4-BE49-F238E27FC236}">
                  <a16:creationId xmlns:a16="http://schemas.microsoft.com/office/drawing/2014/main" id="{3EA9C550-391E-45D1-8FA4-31438905A635}"/>
                </a:ext>
              </a:extLst>
            </p:cNvPr>
            <p:cNvSpPr>
              <a:spLocks noChangeAspect="1"/>
            </p:cNvSpPr>
            <p:nvPr/>
          </p:nvSpPr>
          <p:spPr>
            <a:xfrm rot="10800000">
              <a:off x="402332" y="1981634"/>
              <a:ext cx="7300774" cy="59122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Rectangle 34">
              <a:extLst>
                <a:ext uri="{FF2B5EF4-FFF2-40B4-BE49-F238E27FC236}">
                  <a16:creationId xmlns:a16="http://schemas.microsoft.com/office/drawing/2014/main" id="{A45BFA1D-B61C-49DF-81A5-2E26F30A7DA0}"/>
                </a:ext>
              </a:extLst>
            </p:cNvPr>
            <p:cNvSpPr/>
            <p:nvPr/>
          </p:nvSpPr>
          <p:spPr>
            <a:xfrm>
              <a:off x="0" y="2018314"/>
              <a:ext cx="4052717" cy="60887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9" name="Rectangle 28">
            <a:extLst>
              <a:ext uri="{FF2B5EF4-FFF2-40B4-BE49-F238E27FC236}">
                <a16:creationId xmlns:a16="http://schemas.microsoft.com/office/drawing/2014/main" id="{EC65EE0C-EDFA-4239-8BA2-7C87BA32CCB0}"/>
              </a:ext>
            </a:extLst>
          </p:cNvPr>
          <p:cNvSpPr/>
          <p:nvPr/>
        </p:nvSpPr>
        <p:spPr>
          <a:xfrm>
            <a:off x="-9517" y="2326265"/>
            <a:ext cx="5848319" cy="4143949"/>
          </a:xfrm>
          <a:prstGeom prst="rect">
            <a:avLst/>
          </a:prstGeom>
          <a:solidFill>
            <a:srgbClr val="6B6B6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Slide Number Placeholder 3">
            <a:extLst>
              <a:ext uri="{FF2B5EF4-FFF2-40B4-BE49-F238E27FC236}">
                <a16:creationId xmlns:a16="http://schemas.microsoft.com/office/drawing/2014/main" id="{43D022CF-A5A9-417C-8B2F-266DF7FCD869}"/>
              </a:ext>
            </a:extLst>
          </p:cNvPr>
          <p:cNvSpPr>
            <a:spLocks noGrp="1"/>
          </p:cNvSpPr>
          <p:nvPr>
            <p:ph type="sldNum" sz="quarter" idx="12"/>
          </p:nvPr>
        </p:nvSpPr>
        <p:spPr>
          <a:xfrm>
            <a:off x="9304383" y="6390298"/>
            <a:ext cx="2743200" cy="365125"/>
          </a:xfrm>
        </p:spPr>
        <p:txBody>
          <a:bodyPr/>
          <a:lstStyle/>
          <a:p>
            <a:fld id="{DDE62CCE-F150-4067-AD6F-F2ED076E5130}" type="slidenum">
              <a:rPr lang="el-GR" b="1" smtClean="0">
                <a:solidFill>
                  <a:srgbClr val="0D3C46"/>
                </a:solidFill>
                <a:latin typeface="Biome Light" panose="020B0303030204020804" pitchFamily="34" charset="0"/>
                <a:cs typeface="Biome Light" panose="020B0303030204020804" pitchFamily="34" charset="0"/>
              </a:rPr>
              <a:t>5</a:t>
            </a:fld>
            <a:endParaRPr lang="el-GR" b="1">
              <a:solidFill>
                <a:srgbClr val="0D3C46"/>
              </a:solidFill>
              <a:latin typeface="Biome Light" panose="020B0303030204020804" pitchFamily="34" charset="0"/>
              <a:cs typeface="Biome Light" panose="020B0303030204020804" pitchFamily="34" charset="0"/>
            </a:endParaRPr>
          </a:p>
        </p:txBody>
      </p:sp>
      <p:grpSp>
        <p:nvGrpSpPr>
          <p:cNvPr id="3" name="Group 2">
            <a:extLst>
              <a:ext uri="{FF2B5EF4-FFF2-40B4-BE49-F238E27FC236}">
                <a16:creationId xmlns:a16="http://schemas.microsoft.com/office/drawing/2014/main" id="{904924FB-F35E-423E-B779-E2E7C7D76C3A}"/>
              </a:ext>
            </a:extLst>
          </p:cNvPr>
          <p:cNvGrpSpPr/>
          <p:nvPr/>
        </p:nvGrpSpPr>
        <p:grpSpPr>
          <a:xfrm>
            <a:off x="0" y="136525"/>
            <a:ext cx="9424188" cy="1288885"/>
            <a:chOff x="0" y="136525"/>
            <a:chExt cx="9424188" cy="1288885"/>
          </a:xfrm>
          <a:effectLst>
            <a:outerShdw blurRad="50800" dist="38100" algn="l" rotWithShape="0">
              <a:prstClr val="black">
                <a:alpha val="40000"/>
              </a:prstClr>
            </a:outerShdw>
          </a:effectLst>
        </p:grpSpPr>
        <p:sp>
          <p:nvSpPr>
            <p:cNvPr id="5" name="Isosceles Triangle 4">
              <a:extLst>
                <a:ext uri="{FF2B5EF4-FFF2-40B4-BE49-F238E27FC236}">
                  <a16:creationId xmlns:a16="http://schemas.microsoft.com/office/drawing/2014/main" id="{0147E693-577B-4D58-95C1-3846502C5523}"/>
                </a:ext>
              </a:extLst>
            </p:cNvPr>
            <p:cNvSpPr/>
            <p:nvPr/>
          </p:nvSpPr>
          <p:spPr>
            <a:xfrm rot="10800000">
              <a:off x="7501646" y="136526"/>
              <a:ext cx="1922542" cy="1288884"/>
            </a:xfrm>
            <a:prstGeom prst="triangle">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C5EB63B8-75A2-486A-B171-ECB473086DDB}"/>
                </a:ext>
              </a:extLst>
            </p:cNvPr>
            <p:cNvSpPr/>
            <p:nvPr/>
          </p:nvSpPr>
          <p:spPr>
            <a:xfrm>
              <a:off x="0" y="136525"/>
              <a:ext cx="8462917" cy="1288885"/>
            </a:xfrm>
            <a:prstGeom prst="rect">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Group 8">
            <a:extLst>
              <a:ext uri="{FF2B5EF4-FFF2-40B4-BE49-F238E27FC236}">
                <a16:creationId xmlns:a16="http://schemas.microsoft.com/office/drawing/2014/main" id="{EA6A8FCC-6DEE-4A4A-BE5F-5D0974EC72C6}"/>
              </a:ext>
            </a:extLst>
          </p:cNvPr>
          <p:cNvGrpSpPr/>
          <p:nvPr/>
        </p:nvGrpSpPr>
        <p:grpSpPr>
          <a:xfrm>
            <a:off x="7794568" y="387772"/>
            <a:ext cx="4397432" cy="787060"/>
            <a:chOff x="7794568" y="387772"/>
            <a:chExt cx="4397432" cy="787060"/>
          </a:xfrm>
          <a:solidFill>
            <a:srgbClr val="0D3C46"/>
          </a:solidFill>
          <a:effectLst>
            <a:outerShdw blurRad="50800" dist="38100" dir="10800000" algn="r" rotWithShape="0">
              <a:prstClr val="black">
                <a:alpha val="40000"/>
              </a:prstClr>
            </a:outerShdw>
          </a:effectLst>
        </p:grpSpPr>
        <p:sp>
          <p:nvSpPr>
            <p:cNvPr id="7" name="Isosceles Triangle 6">
              <a:extLst>
                <a:ext uri="{FF2B5EF4-FFF2-40B4-BE49-F238E27FC236}">
                  <a16:creationId xmlns:a16="http://schemas.microsoft.com/office/drawing/2014/main" id="{2F3C1860-129D-46E1-AD41-B3CCE419D86C}"/>
                </a:ext>
              </a:extLst>
            </p:cNvPr>
            <p:cNvSpPr/>
            <p:nvPr/>
          </p:nvSpPr>
          <p:spPr>
            <a:xfrm>
              <a:off x="7794568" y="387772"/>
              <a:ext cx="1006998" cy="7870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87E6D55A-E173-4868-A523-57554F754887}"/>
                </a:ext>
              </a:extLst>
            </p:cNvPr>
            <p:cNvSpPr/>
            <p:nvPr/>
          </p:nvSpPr>
          <p:spPr>
            <a:xfrm>
              <a:off x="8299048" y="387772"/>
              <a:ext cx="3892952" cy="787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30" name="Picture 29" descr="A person with a triangle logo&#10;&#10;Description automatically generated with medium confidence">
            <a:extLst>
              <a:ext uri="{FF2B5EF4-FFF2-40B4-BE49-F238E27FC236}">
                <a16:creationId xmlns:a16="http://schemas.microsoft.com/office/drawing/2014/main" id="{43E29334-4AC9-42DF-8A45-650EA0D30D34}"/>
              </a:ext>
            </a:extLst>
          </p:cNvPr>
          <p:cNvPicPr>
            <a:picLocks noChangeAspect="1"/>
          </p:cNvPicPr>
          <p:nvPr/>
        </p:nvPicPr>
        <p:blipFill>
          <a:blip r:embed="rId3">
            <a:clrChange>
              <a:clrFrom>
                <a:srgbClr val="E6E5E3"/>
              </a:clrFrom>
              <a:clrTo>
                <a:srgbClr val="E6E5E3">
                  <a:alpha val="0"/>
                </a:srgbClr>
              </a:clrTo>
            </a:clrChange>
            <a:alphaModFix amt="70000"/>
            <a:lum bright="70000" contrast="-70000"/>
            <a:extLst>
              <a:ext uri="{BEBA8EAE-BF5A-486C-A8C5-ECC9F3942E4B}">
                <a14:imgProps xmlns:a14="http://schemas.microsoft.com/office/drawing/2010/main">
                  <a14:imgLayer r:embed="rId4">
                    <a14:imgEffect>
                      <a14:sharpenSoften amount="7000"/>
                    </a14:imgEffect>
                    <a14:imgEffect>
                      <a14:colorTemperature colorTemp="6514"/>
                    </a14:imgEffect>
                    <a14:imgEffect>
                      <a14:saturation sat="114000"/>
                    </a14:imgEffect>
                    <a14:imgEffect>
                      <a14:brightnessContrast bright="-20000" contrast="40000"/>
                    </a14:imgEffect>
                  </a14:imgLayer>
                </a14:imgProps>
              </a:ext>
            </a:extLst>
          </a:blip>
          <a:stretch>
            <a:fillRect/>
          </a:stretch>
        </p:blipFill>
        <p:spPr>
          <a:xfrm>
            <a:off x="9928668" y="278999"/>
            <a:ext cx="2307437" cy="978804"/>
          </a:xfrm>
          <a:prstGeom prst="rect">
            <a:avLst/>
          </a:prstGeom>
          <a:ln>
            <a:noFill/>
          </a:ln>
          <a:effectLst/>
        </p:spPr>
      </p:pic>
      <p:sp>
        <p:nvSpPr>
          <p:cNvPr id="18" name="Rectangle 17">
            <a:extLst>
              <a:ext uri="{FF2B5EF4-FFF2-40B4-BE49-F238E27FC236}">
                <a16:creationId xmlns:a16="http://schemas.microsoft.com/office/drawing/2014/main" id="{FB62F787-E147-4EA9-8B5C-5550FB7316DB}"/>
              </a:ext>
            </a:extLst>
          </p:cNvPr>
          <p:cNvSpPr/>
          <p:nvPr/>
        </p:nvSpPr>
        <p:spPr>
          <a:xfrm>
            <a:off x="6022859" y="2879450"/>
            <a:ext cx="6191193" cy="3035831"/>
          </a:xfrm>
          <a:prstGeom prst="rect">
            <a:avLst/>
          </a:prstGeom>
        </p:spPr>
        <p:txBody>
          <a:bodyPr wrap="square">
            <a:spAutoFit/>
          </a:bodyPr>
          <a:lstStyle/>
          <a:p>
            <a:pPr lvl="0">
              <a:lnSpc>
                <a:spcPct val="150000"/>
              </a:lnSpc>
              <a:spcAft>
                <a:spcPts val="600"/>
              </a:spcAft>
            </a:pPr>
            <a:r>
              <a:rPr lang="el-GR" sz="2000" dirty="0">
                <a:latin typeface="Segoe UI" panose="020B0502040204020203" pitchFamily="34" charset="0"/>
                <a:ea typeface="Segoe UI" panose="020B0502040204020203" pitchFamily="34" charset="0"/>
                <a:cs typeface="Segoe UI" panose="020B0502040204020203" pitchFamily="34" charset="0"/>
              </a:rPr>
              <a:t>Έλλειψη συμβατότητας των εμμέσων τεχνικών ελέγχου προς:</a:t>
            </a:r>
          </a:p>
          <a:p>
            <a:pPr marL="285750" lvl="0" indent="-285750">
              <a:lnSpc>
                <a:spcPct val="150000"/>
              </a:lnSpc>
              <a:spcAft>
                <a:spcPts val="600"/>
              </a:spcAft>
              <a:buFont typeface="Arial" panose="020B0604020202020204" pitchFamily="34" charset="0"/>
              <a:buChar char="•"/>
            </a:pPr>
            <a:r>
              <a:rPr lang="el-GR" sz="2000" dirty="0">
                <a:latin typeface="Segoe UI" panose="020B0502040204020203" pitchFamily="34" charset="0"/>
                <a:ea typeface="Segoe UI" panose="020B0502040204020203" pitchFamily="34" charset="0"/>
                <a:cs typeface="Segoe UI" panose="020B0502040204020203" pitchFamily="34" charset="0"/>
              </a:rPr>
              <a:t>την </a:t>
            </a:r>
            <a:r>
              <a:rPr lang="el-GR" sz="2000" b="1" dirty="0">
                <a:latin typeface="Segoe UI" panose="020B0502040204020203" pitchFamily="34" charset="0"/>
                <a:ea typeface="Segoe UI" panose="020B0502040204020203" pitchFamily="34" charset="0"/>
                <a:cs typeface="Segoe UI" panose="020B0502040204020203" pitchFamily="34" charset="0"/>
              </a:rPr>
              <a:t>αρχή της ισότητας</a:t>
            </a:r>
            <a:r>
              <a:rPr lang="el-GR" sz="2000" dirty="0">
                <a:latin typeface="Segoe UI" panose="020B0502040204020203" pitchFamily="34" charset="0"/>
                <a:ea typeface="Segoe UI" panose="020B0502040204020203" pitchFamily="34" charset="0"/>
                <a:cs typeface="Segoe UI" panose="020B0502040204020203" pitchFamily="34" charset="0"/>
              </a:rPr>
              <a:t>,</a:t>
            </a:r>
          </a:p>
          <a:p>
            <a:pPr marL="285750" lvl="0" indent="-285750">
              <a:lnSpc>
                <a:spcPct val="150000"/>
              </a:lnSpc>
              <a:spcAft>
                <a:spcPts val="600"/>
              </a:spcAft>
              <a:buFont typeface="Arial" panose="020B0604020202020204" pitchFamily="34" charset="0"/>
              <a:buChar char="•"/>
            </a:pPr>
            <a:r>
              <a:rPr lang="el-GR" sz="2000" dirty="0">
                <a:latin typeface="Segoe UI" panose="020B0502040204020203" pitchFamily="34" charset="0"/>
                <a:ea typeface="Segoe UI" panose="020B0502040204020203" pitchFamily="34" charset="0"/>
                <a:cs typeface="Segoe UI" panose="020B0502040204020203" pitchFamily="34" charset="0"/>
              </a:rPr>
              <a:t>την </a:t>
            </a:r>
            <a:r>
              <a:rPr lang="el-GR" sz="2000" b="1" dirty="0">
                <a:latin typeface="Segoe UI" panose="020B0502040204020203" pitchFamily="34" charset="0"/>
                <a:ea typeface="Segoe UI" panose="020B0502040204020203" pitchFamily="34" charset="0"/>
                <a:cs typeface="Segoe UI" panose="020B0502040204020203" pitchFamily="34" charset="0"/>
              </a:rPr>
              <a:t>αρχή της χρηστής διοίκησης</a:t>
            </a:r>
            <a:r>
              <a:rPr lang="el-GR" sz="2000" dirty="0">
                <a:latin typeface="Segoe UI" panose="020B0502040204020203" pitchFamily="34" charset="0"/>
                <a:ea typeface="Segoe UI" panose="020B0502040204020203" pitchFamily="34" charset="0"/>
                <a:cs typeface="Segoe UI" panose="020B0502040204020203" pitchFamily="34" charset="0"/>
              </a:rPr>
              <a:t>, και </a:t>
            </a:r>
          </a:p>
          <a:p>
            <a:pPr marL="285750" lvl="0" indent="-285750">
              <a:lnSpc>
                <a:spcPct val="150000"/>
              </a:lnSpc>
              <a:spcAft>
                <a:spcPts val="600"/>
              </a:spcAft>
              <a:buFont typeface="Arial" panose="020B0604020202020204" pitchFamily="34" charset="0"/>
              <a:buChar char="•"/>
            </a:pPr>
            <a:r>
              <a:rPr lang="el-GR" sz="2000" dirty="0">
                <a:latin typeface="Segoe UI" panose="020B0502040204020203" pitchFamily="34" charset="0"/>
                <a:ea typeface="Segoe UI" panose="020B0502040204020203" pitchFamily="34" charset="0"/>
                <a:cs typeface="Segoe UI" panose="020B0502040204020203" pitchFamily="34" charset="0"/>
              </a:rPr>
              <a:t>την </a:t>
            </a:r>
            <a:r>
              <a:rPr lang="el-GR" sz="2000" b="1" dirty="0">
                <a:latin typeface="Segoe UI" panose="020B0502040204020203" pitchFamily="34" charset="0"/>
                <a:ea typeface="Segoe UI" panose="020B0502040204020203" pitchFamily="34" charset="0"/>
                <a:cs typeface="Segoe UI" panose="020B0502040204020203" pitchFamily="34" charset="0"/>
              </a:rPr>
              <a:t>αρχή της φορολόγησης </a:t>
            </a:r>
            <a:r>
              <a:rPr lang="el-GR" sz="2000" dirty="0">
                <a:latin typeface="Segoe UI" panose="020B0502040204020203" pitchFamily="34" charset="0"/>
                <a:ea typeface="Segoe UI" panose="020B0502040204020203" pitchFamily="34" charset="0"/>
                <a:cs typeface="Segoe UI" panose="020B0502040204020203" pitchFamily="34" charset="0"/>
              </a:rPr>
              <a:t>βάσει της </a:t>
            </a:r>
            <a:r>
              <a:rPr lang="el-GR" sz="2000" b="1" dirty="0">
                <a:latin typeface="Segoe UI" panose="020B0502040204020203" pitchFamily="34" charset="0"/>
                <a:ea typeface="Segoe UI" panose="020B0502040204020203" pitchFamily="34" charset="0"/>
                <a:cs typeface="Segoe UI" panose="020B0502040204020203" pitchFamily="34" charset="0"/>
              </a:rPr>
              <a:t>φοροδοτικής ικανότητας</a:t>
            </a:r>
          </a:p>
        </p:txBody>
      </p:sp>
      <p:sp>
        <p:nvSpPr>
          <p:cNvPr id="19" name="Rectangle 18">
            <a:extLst>
              <a:ext uri="{FF2B5EF4-FFF2-40B4-BE49-F238E27FC236}">
                <a16:creationId xmlns:a16="http://schemas.microsoft.com/office/drawing/2014/main" id="{E36E5154-0088-46C8-A00A-7982FE114D49}"/>
              </a:ext>
            </a:extLst>
          </p:cNvPr>
          <p:cNvSpPr/>
          <p:nvPr/>
        </p:nvSpPr>
        <p:spPr>
          <a:xfrm>
            <a:off x="6582958" y="1769981"/>
            <a:ext cx="4499428" cy="430887"/>
          </a:xfrm>
          <a:prstGeom prst="rect">
            <a:avLst/>
          </a:prstGeom>
        </p:spPr>
        <p:txBody>
          <a:bodyPr wrap="square">
            <a:spAutoFit/>
          </a:bodyPr>
          <a:lstStyle/>
          <a:p>
            <a:pPr algn="just">
              <a:spcAft>
                <a:spcPts val="1200"/>
              </a:spcAft>
            </a:pPr>
            <a:r>
              <a:rPr lang="el-GR" sz="2200" b="1" dirty="0">
                <a:latin typeface="Segoe UI" panose="020B0502040204020203" pitchFamily="34" charset="0"/>
                <a:ea typeface="Segoe UI" panose="020B0502040204020203" pitchFamily="34" charset="0"/>
                <a:cs typeface="Segoe UI" panose="020B0502040204020203" pitchFamily="34" charset="0"/>
              </a:rPr>
              <a:t>Επιστημονική Υπηρεσία Βουλής</a:t>
            </a:r>
          </a:p>
        </p:txBody>
      </p:sp>
      <p:cxnSp>
        <p:nvCxnSpPr>
          <p:cNvPr id="20" name="Straight Connector 19">
            <a:extLst>
              <a:ext uri="{FF2B5EF4-FFF2-40B4-BE49-F238E27FC236}">
                <a16:creationId xmlns:a16="http://schemas.microsoft.com/office/drawing/2014/main" id="{9E537B51-E40A-4247-A31A-671222165A4D}"/>
              </a:ext>
            </a:extLst>
          </p:cNvPr>
          <p:cNvCxnSpPr>
            <a:cxnSpLocks/>
          </p:cNvCxnSpPr>
          <p:nvPr/>
        </p:nvCxnSpPr>
        <p:spPr>
          <a:xfrm>
            <a:off x="-9516" y="2200868"/>
            <a:ext cx="11060796"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2" name="TextBox 21">
            <a:extLst>
              <a:ext uri="{FF2B5EF4-FFF2-40B4-BE49-F238E27FC236}">
                <a16:creationId xmlns:a16="http://schemas.microsoft.com/office/drawing/2014/main" id="{A06532A2-875E-40D5-8702-FC05067DF5C7}"/>
              </a:ext>
            </a:extLst>
          </p:cNvPr>
          <p:cNvSpPr txBox="1"/>
          <p:nvPr/>
        </p:nvSpPr>
        <p:spPr>
          <a:xfrm>
            <a:off x="185611" y="360225"/>
            <a:ext cx="8462917" cy="861774"/>
          </a:xfrm>
          <a:prstGeom prst="rect">
            <a:avLst/>
          </a:prstGeom>
          <a:noFill/>
        </p:spPr>
        <p:txBody>
          <a:bodyPr wrap="square" rtlCol="0">
            <a:spAutoFit/>
          </a:bodyPr>
          <a:lstStyle/>
          <a:p>
            <a:pPr lvl="0"/>
            <a:r>
              <a:rPr lang="el-GR" sz="2600" b="1" dirty="0">
                <a:solidFill>
                  <a:srgbClr val="0D3C46"/>
                </a:solidFill>
                <a:latin typeface="Biome Light" panose="020B0303030204020804" pitchFamily="34" charset="0"/>
                <a:ea typeface="Segoe UI" panose="020B0502040204020203" pitchFamily="34" charset="0"/>
                <a:cs typeface="Biome Light" panose="020B0303030204020804" pitchFamily="34" charset="0"/>
              </a:rPr>
              <a:t>Έμμεσες τεχνικές ελέγχου</a:t>
            </a:r>
          </a:p>
          <a:p>
            <a:pPr lvl="0"/>
            <a:r>
              <a:rPr lang="el-GR" sz="2400" dirty="0">
                <a:solidFill>
                  <a:srgbClr val="E4E4E4"/>
                </a:solidFill>
                <a:latin typeface="Biome Light" panose="020B0303030204020804" pitchFamily="34" charset="0"/>
                <a:ea typeface="Segoe UI" panose="020B0502040204020203" pitchFamily="34" charset="0"/>
                <a:cs typeface="Biome Light" panose="020B0303030204020804" pitchFamily="34" charset="0"/>
              </a:rPr>
              <a:t>Προϊσχύσαν καθεστώς άρθρου 67</a:t>
            </a:r>
            <a:r>
              <a:rPr lang="el-GR" dirty="0">
                <a:solidFill>
                  <a:srgbClr val="E4E4E4"/>
                </a:solidFill>
                <a:latin typeface="Biome Light" panose="020B0303030204020804" pitchFamily="34" charset="0"/>
                <a:ea typeface="Segoe UI" panose="020B0502040204020203" pitchFamily="34" charset="0"/>
                <a:cs typeface="Biome Light" panose="020B0303030204020804" pitchFamily="34" charset="0"/>
              </a:rPr>
              <a:t>Β</a:t>
            </a:r>
            <a:r>
              <a:rPr lang="el-GR" sz="2400" dirty="0">
                <a:solidFill>
                  <a:srgbClr val="E4E4E4"/>
                </a:solidFill>
                <a:latin typeface="Biome Light" panose="020B0303030204020804" pitchFamily="34" charset="0"/>
                <a:ea typeface="Segoe UI" panose="020B0502040204020203" pitchFamily="34" charset="0"/>
                <a:cs typeface="Biome Light" panose="020B0303030204020804" pitchFamily="34" charset="0"/>
              </a:rPr>
              <a:t> Ν. 2238/1994</a:t>
            </a:r>
          </a:p>
        </p:txBody>
      </p:sp>
      <p:grpSp>
        <p:nvGrpSpPr>
          <p:cNvPr id="23" name="Group 22">
            <a:extLst>
              <a:ext uri="{FF2B5EF4-FFF2-40B4-BE49-F238E27FC236}">
                <a16:creationId xmlns:a16="http://schemas.microsoft.com/office/drawing/2014/main" id="{708C6525-B55C-4B34-BB74-D527F13C4E80}"/>
              </a:ext>
            </a:extLst>
          </p:cNvPr>
          <p:cNvGrpSpPr/>
          <p:nvPr/>
        </p:nvGrpSpPr>
        <p:grpSpPr>
          <a:xfrm>
            <a:off x="245063" y="2545063"/>
            <a:ext cx="3530084" cy="1193070"/>
            <a:chOff x="116011" y="2454955"/>
            <a:chExt cx="3530084" cy="1193070"/>
          </a:xfrm>
          <a:effectLst>
            <a:outerShdw blurRad="50800" dist="38100" dir="2700000" algn="tl" rotWithShape="0">
              <a:prstClr val="black">
                <a:alpha val="40000"/>
              </a:prstClr>
            </a:outerShdw>
          </a:effectLst>
        </p:grpSpPr>
        <p:pic>
          <p:nvPicPr>
            <p:cNvPr id="14" name="Picture 13">
              <a:extLst>
                <a:ext uri="{FF2B5EF4-FFF2-40B4-BE49-F238E27FC236}">
                  <a16:creationId xmlns:a16="http://schemas.microsoft.com/office/drawing/2014/main" id="{41ACF66B-FBFE-4555-BD5D-324ED38B75CA}"/>
                </a:ext>
              </a:extLst>
            </p:cNvPr>
            <p:cNvPicPr>
              <a:picLocks noChangeAspect="1"/>
            </p:cNvPicPr>
            <p:nvPr/>
          </p:nvPicPr>
          <p:blipFill>
            <a:blip r:embed="rId5"/>
            <a:stretch>
              <a:fillRect/>
            </a:stretch>
          </p:blipFill>
          <p:spPr>
            <a:xfrm>
              <a:off x="116011" y="2454955"/>
              <a:ext cx="3530084" cy="1193070"/>
            </a:xfrm>
            <a:custGeom>
              <a:avLst/>
              <a:gdLst>
                <a:gd name="connsiteX0" fmla="*/ 0 w 3530084"/>
                <a:gd name="connsiteY0" fmla="*/ 0 h 1193070"/>
                <a:gd name="connsiteX1" fmla="*/ 588347 w 3530084"/>
                <a:gd name="connsiteY1" fmla="*/ 0 h 1193070"/>
                <a:gd name="connsiteX2" fmla="*/ 1247296 w 3530084"/>
                <a:gd name="connsiteY2" fmla="*/ 0 h 1193070"/>
                <a:gd name="connsiteX3" fmla="*/ 1800343 w 3530084"/>
                <a:gd name="connsiteY3" fmla="*/ 0 h 1193070"/>
                <a:gd name="connsiteX4" fmla="*/ 2423991 w 3530084"/>
                <a:gd name="connsiteY4" fmla="*/ 0 h 1193070"/>
                <a:gd name="connsiteX5" fmla="*/ 2977038 w 3530084"/>
                <a:gd name="connsiteY5" fmla="*/ 0 h 1193070"/>
                <a:gd name="connsiteX6" fmla="*/ 3530084 w 3530084"/>
                <a:gd name="connsiteY6" fmla="*/ 0 h 1193070"/>
                <a:gd name="connsiteX7" fmla="*/ 3530084 w 3530084"/>
                <a:gd name="connsiteY7" fmla="*/ 608466 h 1193070"/>
                <a:gd name="connsiteX8" fmla="*/ 3530084 w 3530084"/>
                <a:gd name="connsiteY8" fmla="*/ 1193070 h 1193070"/>
                <a:gd name="connsiteX9" fmla="*/ 2977038 w 3530084"/>
                <a:gd name="connsiteY9" fmla="*/ 1193070 h 1193070"/>
                <a:gd name="connsiteX10" fmla="*/ 2318088 w 3530084"/>
                <a:gd name="connsiteY10" fmla="*/ 1193070 h 1193070"/>
                <a:gd name="connsiteX11" fmla="*/ 1729741 w 3530084"/>
                <a:gd name="connsiteY11" fmla="*/ 1193070 h 1193070"/>
                <a:gd name="connsiteX12" fmla="*/ 1247296 w 3530084"/>
                <a:gd name="connsiteY12" fmla="*/ 1193070 h 1193070"/>
                <a:gd name="connsiteX13" fmla="*/ 764852 w 3530084"/>
                <a:gd name="connsiteY13" fmla="*/ 1193070 h 1193070"/>
                <a:gd name="connsiteX14" fmla="*/ 0 w 3530084"/>
                <a:gd name="connsiteY14" fmla="*/ 1193070 h 1193070"/>
                <a:gd name="connsiteX15" fmla="*/ 0 w 3530084"/>
                <a:gd name="connsiteY15" fmla="*/ 608466 h 1193070"/>
                <a:gd name="connsiteX16" fmla="*/ 0 w 3530084"/>
                <a:gd name="connsiteY16" fmla="*/ 0 h 119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30084" h="1193070" fill="none" extrusionOk="0">
                  <a:moveTo>
                    <a:pt x="0" y="0"/>
                  </a:moveTo>
                  <a:cubicBezTo>
                    <a:pt x="220551" y="-23242"/>
                    <a:pt x="424640" y="4212"/>
                    <a:pt x="588347" y="0"/>
                  </a:cubicBezTo>
                  <a:cubicBezTo>
                    <a:pt x="752054" y="-4212"/>
                    <a:pt x="1089560" y="-18959"/>
                    <a:pt x="1247296" y="0"/>
                  </a:cubicBezTo>
                  <a:cubicBezTo>
                    <a:pt x="1405032" y="18959"/>
                    <a:pt x="1636640" y="-25735"/>
                    <a:pt x="1800343" y="0"/>
                  </a:cubicBezTo>
                  <a:cubicBezTo>
                    <a:pt x="1964046" y="25735"/>
                    <a:pt x="2288753" y="24665"/>
                    <a:pt x="2423991" y="0"/>
                  </a:cubicBezTo>
                  <a:cubicBezTo>
                    <a:pt x="2559229" y="-24665"/>
                    <a:pt x="2841319" y="8004"/>
                    <a:pt x="2977038" y="0"/>
                  </a:cubicBezTo>
                  <a:cubicBezTo>
                    <a:pt x="3112757" y="-8004"/>
                    <a:pt x="3375657" y="-8051"/>
                    <a:pt x="3530084" y="0"/>
                  </a:cubicBezTo>
                  <a:cubicBezTo>
                    <a:pt x="3537947" y="273792"/>
                    <a:pt x="3559498" y="392730"/>
                    <a:pt x="3530084" y="608466"/>
                  </a:cubicBezTo>
                  <a:cubicBezTo>
                    <a:pt x="3500670" y="824202"/>
                    <a:pt x="3501832" y="915719"/>
                    <a:pt x="3530084" y="1193070"/>
                  </a:cubicBezTo>
                  <a:cubicBezTo>
                    <a:pt x="3273401" y="1171765"/>
                    <a:pt x="3200639" y="1182302"/>
                    <a:pt x="2977038" y="1193070"/>
                  </a:cubicBezTo>
                  <a:cubicBezTo>
                    <a:pt x="2753437" y="1203838"/>
                    <a:pt x="2627529" y="1200739"/>
                    <a:pt x="2318088" y="1193070"/>
                  </a:cubicBezTo>
                  <a:cubicBezTo>
                    <a:pt x="2008647" y="1185402"/>
                    <a:pt x="1963111" y="1164844"/>
                    <a:pt x="1729741" y="1193070"/>
                  </a:cubicBezTo>
                  <a:cubicBezTo>
                    <a:pt x="1496371" y="1221296"/>
                    <a:pt x="1411053" y="1210367"/>
                    <a:pt x="1247296" y="1193070"/>
                  </a:cubicBezTo>
                  <a:cubicBezTo>
                    <a:pt x="1083540" y="1175773"/>
                    <a:pt x="879097" y="1195647"/>
                    <a:pt x="764852" y="1193070"/>
                  </a:cubicBezTo>
                  <a:cubicBezTo>
                    <a:pt x="650607" y="1190493"/>
                    <a:pt x="172506" y="1161085"/>
                    <a:pt x="0" y="1193070"/>
                  </a:cubicBezTo>
                  <a:cubicBezTo>
                    <a:pt x="28207" y="951326"/>
                    <a:pt x="1606" y="863088"/>
                    <a:pt x="0" y="608466"/>
                  </a:cubicBezTo>
                  <a:cubicBezTo>
                    <a:pt x="-1606" y="353844"/>
                    <a:pt x="-4371" y="192872"/>
                    <a:pt x="0" y="0"/>
                  </a:cubicBezTo>
                  <a:close/>
                </a:path>
                <a:path w="3530084" h="1193070" stroke="0" extrusionOk="0">
                  <a:moveTo>
                    <a:pt x="0" y="0"/>
                  </a:moveTo>
                  <a:cubicBezTo>
                    <a:pt x="212050" y="3367"/>
                    <a:pt x="362153" y="-291"/>
                    <a:pt x="517746" y="0"/>
                  </a:cubicBezTo>
                  <a:cubicBezTo>
                    <a:pt x="673339" y="291"/>
                    <a:pt x="1039364" y="7095"/>
                    <a:pt x="1176695" y="0"/>
                  </a:cubicBezTo>
                  <a:cubicBezTo>
                    <a:pt x="1314026" y="-7095"/>
                    <a:pt x="1608316" y="-11852"/>
                    <a:pt x="1835644" y="0"/>
                  </a:cubicBezTo>
                  <a:cubicBezTo>
                    <a:pt x="2062972" y="11852"/>
                    <a:pt x="2240208" y="-24941"/>
                    <a:pt x="2494593" y="0"/>
                  </a:cubicBezTo>
                  <a:cubicBezTo>
                    <a:pt x="2748978" y="24941"/>
                    <a:pt x="3170509" y="44846"/>
                    <a:pt x="3530084" y="0"/>
                  </a:cubicBezTo>
                  <a:cubicBezTo>
                    <a:pt x="3548536" y="185151"/>
                    <a:pt x="3555808" y="435660"/>
                    <a:pt x="3530084" y="620396"/>
                  </a:cubicBezTo>
                  <a:cubicBezTo>
                    <a:pt x="3504360" y="805132"/>
                    <a:pt x="3533518" y="1002633"/>
                    <a:pt x="3530084" y="1193070"/>
                  </a:cubicBezTo>
                  <a:cubicBezTo>
                    <a:pt x="3230337" y="1176694"/>
                    <a:pt x="3177716" y="1171151"/>
                    <a:pt x="2906436" y="1193070"/>
                  </a:cubicBezTo>
                  <a:cubicBezTo>
                    <a:pt x="2635156" y="1214989"/>
                    <a:pt x="2594014" y="1209673"/>
                    <a:pt x="2388690" y="1193070"/>
                  </a:cubicBezTo>
                  <a:cubicBezTo>
                    <a:pt x="2183366" y="1176467"/>
                    <a:pt x="2070827" y="1218444"/>
                    <a:pt x="1800343" y="1193070"/>
                  </a:cubicBezTo>
                  <a:cubicBezTo>
                    <a:pt x="1529859" y="1167696"/>
                    <a:pt x="1433272" y="1189525"/>
                    <a:pt x="1317898" y="1193070"/>
                  </a:cubicBezTo>
                  <a:cubicBezTo>
                    <a:pt x="1202525" y="1196615"/>
                    <a:pt x="964314" y="1169107"/>
                    <a:pt x="729551" y="1193070"/>
                  </a:cubicBezTo>
                  <a:cubicBezTo>
                    <a:pt x="494788" y="1217033"/>
                    <a:pt x="325604" y="1193706"/>
                    <a:pt x="0" y="1193070"/>
                  </a:cubicBezTo>
                  <a:cubicBezTo>
                    <a:pt x="-17815" y="1043443"/>
                    <a:pt x="3338" y="786793"/>
                    <a:pt x="0" y="632327"/>
                  </a:cubicBezTo>
                  <a:cubicBezTo>
                    <a:pt x="-3338" y="477861"/>
                    <a:pt x="21230" y="290763"/>
                    <a:pt x="0" y="0"/>
                  </a:cubicBezTo>
                  <a:close/>
                </a:path>
              </a:pathLst>
            </a:custGeom>
            <a:ln w="28575">
              <a:solidFill>
                <a:srgbClr val="2C4349"/>
              </a:solidFill>
              <a:extLst>
                <a:ext uri="{C807C97D-BFC1-408E-A445-0C87EB9F89A2}">
                  <ask:lineSketchStyleProps xmlns:ask="http://schemas.microsoft.com/office/drawing/2018/sketchyshapes" sd="292547711">
                    <a:prstGeom prst="rect">
                      <a:avLst/>
                    </a:prstGeom>
                    <ask:type>
                      <ask:lineSketchFreehand/>
                    </ask:type>
                  </ask:lineSketchStyleProps>
                </a:ext>
              </a:extLst>
            </a:ln>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id="{9E49CCDE-D0D1-4146-A21D-709D9868E625}"/>
                </a:ext>
              </a:extLst>
            </p:cNvPr>
            <p:cNvSpPr/>
            <p:nvPr/>
          </p:nvSpPr>
          <p:spPr>
            <a:xfrm>
              <a:off x="1578429" y="3472542"/>
              <a:ext cx="1621972" cy="131939"/>
            </a:xfrm>
            <a:custGeom>
              <a:avLst/>
              <a:gdLst>
                <a:gd name="connsiteX0" fmla="*/ 0 w 1621972"/>
                <a:gd name="connsiteY0" fmla="*/ 0 h 131939"/>
                <a:gd name="connsiteX1" fmla="*/ 524438 w 1621972"/>
                <a:gd name="connsiteY1" fmla="*/ 0 h 131939"/>
                <a:gd name="connsiteX2" fmla="*/ 1065095 w 1621972"/>
                <a:gd name="connsiteY2" fmla="*/ 0 h 131939"/>
                <a:gd name="connsiteX3" fmla="*/ 1621972 w 1621972"/>
                <a:gd name="connsiteY3" fmla="*/ 0 h 131939"/>
                <a:gd name="connsiteX4" fmla="*/ 1621972 w 1621972"/>
                <a:gd name="connsiteY4" fmla="*/ 131939 h 131939"/>
                <a:gd name="connsiteX5" fmla="*/ 1113754 w 1621972"/>
                <a:gd name="connsiteY5" fmla="*/ 131939 h 131939"/>
                <a:gd name="connsiteX6" fmla="*/ 589316 w 1621972"/>
                <a:gd name="connsiteY6" fmla="*/ 131939 h 131939"/>
                <a:gd name="connsiteX7" fmla="*/ 0 w 1621972"/>
                <a:gd name="connsiteY7" fmla="*/ 131939 h 131939"/>
                <a:gd name="connsiteX8" fmla="*/ 0 w 1621972"/>
                <a:gd name="connsiteY8" fmla="*/ 0 h 1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1972" h="131939" fill="none" extrusionOk="0">
                  <a:moveTo>
                    <a:pt x="0" y="0"/>
                  </a:moveTo>
                  <a:cubicBezTo>
                    <a:pt x="212505" y="15163"/>
                    <a:pt x="348612" y="1406"/>
                    <a:pt x="524438" y="0"/>
                  </a:cubicBezTo>
                  <a:cubicBezTo>
                    <a:pt x="700264" y="-1406"/>
                    <a:pt x="882832" y="6663"/>
                    <a:pt x="1065095" y="0"/>
                  </a:cubicBezTo>
                  <a:cubicBezTo>
                    <a:pt x="1247358" y="-6663"/>
                    <a:pt x="1486596" y="-25576"/>
                    <a:pt x="1621972" y="0"/>
                  </a:cubicBezTo>
                  <a:cubicBezTo>
                    <a:pt x="1626289" y="27313"/>
                    <a:pt x="1626409" y="68768"/>
                    <a:pt x="1621972" y="131939"/>
                  </a:cubicBezTo>
                  <a:cubicBezTo>
                    <a:pt x="1482217" y="113160"/>
                    <a:pt x="1299837" y="128264"/>
                    <a:pt x="1113754" y="131939"/>
                  </a:cubicBezTo>
                  <a:cubicBezTo>
                    <a:pt x="927671" y="135614"/>
                    <a:pt x="801009" y="137208"/>
                    <a:pt x="589316" y="131939"/>
                  </a:cubicBezTo>
                  <a:cubicBezTo>
                    <a:pt x="377623" y="126670"/>
                    <a:pt x="281237" y="105771"/>
                    <a:pt x="0" y="131939"/>
                  </a:cubicBezTo>
                  <a:cubicBezTo>
                    <a:pt x="-2395" y="101540"/>
                    <a:pt x="-4768" y="35094"/>
                    <a:pt x="0" y="0"/>
                  </a:cubicBezTo>
                  <a:close/>
                </a:path>
                <a:path w="1621972" h="131939" stroke="0" extrusionOk="0">
                  <a:moveTo>
                    <a:pt x="0" y="0"/>
                  </a:moveTo>
                  <a:cubicBezTo>
                    <a:pt x="179275" y="-4301"/>
                    <a:pt x="355714" y="19850"/>
                    <a:pt x="524438" y="0"/>
                  </a:cubicBezTo>
                  <a:cubicBezTo>
                    <a:pt x="693162" y="-19850"/>
                    <a:pt x="803331" y="-9956"/>
                    <a:pt x="1032656" y="0"/>
                  </a:cubicBezTo>
                  <a:cubicBezTo>
                    <a:pt x="1261981" y="9956"/>
                    <a:pt x="1393502" y="23997"/>
                    <a:pt x="1621972" y="0"/>
                  </a:cubicBezTo>
                  <a:cubicBezTo>
                    <a:pt x="1622182" y="50850"/>
                    <a:pt x="1621004" y="94660"/>
                    <a:pt x="1621972" y="131939"/>
                  </a:cubicBezTo>
                  <a:cubicBezTo>
                    <a:pt x="1409279" y="118608"/>
                    <a:pt x="1224483" y="118508"/>
                    <a:pt x="1113754" y="131939"/>
                  </a:cubicBezTo>
                  <a:cubicBezTo>
                    <a:pt x="1003025" y="145370"/>
                    <a:pt x="768951" y="144792"/>
                    <a:pt x="556877" y="131939"/>
                  </a:cubicBezTo>
                  <a:cubicBezTo>
                    <a:pt x="344803" y="119086"/>
                    <a:pt x="122347" y="128116"/>
                    <a:pt x="0" y="131939"/>
                  </a:cubicBezTo>
                  <a:cubicBezTo>
                    <a:pt x="5758" y="84438"/>
                    <a:pt x="-2263" y="44867"/>
                    <a:pt x="0" y="0"/>
                  </a:cubicBezTo>
                  <a:close/>
                </a:path>
              </a:pathLst>
            </a:custGeom>
            <a:solidFill>
              <a:srgbClr val="FFFF00">
                <a:alpha val="30000"/>
              </a:srgbClr>
            </a:solidFill>
            <a:ln w="28575">
              <a:solidFill>
                <a:srgbClr val="2C4349"/>
              </a:solidFill>
              <a:extLst>
                <a:ext uri="{C807C97D-BFC1-408E-A445-0C87EB9F89A2}">
                  <ask:lineSketchStyleProps xmlns:ask="http://schemas.microsoft.com/office/drawing/2018/sketchyshapes" sd="356407340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1" name="Group 20">
            <a:extLst>
              <a:ext uri="{FF2B5EF4-FFF2-40B4-BE49-F238E27FC236}">
                <a16:creationId xmlns:a16="http://schemas.microsoft.com/office/drawing/2014/main" id="{65B3B5DD-AB09-45E7-A7D7-6A64CAEC8322}"/>
              </a:ext>
            </a:extLst>
          </p:cNvPr>
          <p:cNvGrpSpPr/>
          <p:nvPr/>
        </p:nvGrpSpPr>
        <p:grpSpPr>
          <a:xfrm>
            <a:off x="1428648" y="3902111"/>
            <a:ext cx="3661006" cy="799899"/>
            <a:chOff x="935540" y="3773422"/>
            <a:chExt cx="3661006" cy="799899"/>
          </a:xfrm>
          <a:effectLst>
            <a:outerShdw blurRad="50800" dist="38100" dir="13500000" algn="br" rotWithShape="0">
              <a:prstClr val="black">
                <a:alpha val="40000"/>
              </a:prstClr>
            </a:outerShdw>
          </a:effectLst>
        </p:grpSpPr>
        <p:pic>
          <p:nvPicPr>
            <p:cNvPr id="16" name="Picture 15">
              <a:extLst>
                <a:ext uri="{FF2B5EF4-FFF2-40B4-BE49-F238E27FC236}">
                  <a16:creationId xmlns:a16="http://schemas.microsoft.com/office/drawing/2014/main" id="{576F673A-62F9-4710-83CE-C4DC87F8157C}"/>
                </a:ext>
              </a:extLst>
            </p:cNvPr>
            <p:cNvPicPr>
              <a:picLocks noChangeAspect="1"/>
            </p:cNvPicPr>
            <p:nvPr/>
          </p:nvPicPr>
          <p:blipFill>
            <a:blip r:embed="rId6"/>
            <a:stretch>
              <a:fillRect/>
            </a:stretch>
          </p:blipFill>
          <p:spPr>
            <a:xfrm>
              <a:off x="940935" y="3773422"/>
              <a:ext cx="3655611" cy="799899"/>
            </a:xfrm>
            <a:custGeom>
              <a:avLst/>
              <a:gdLst>
                <a:gd name="connsiteX0" fmla="*/ 0 w 3655611"/>
                <a:gd name="connsiteY0" fmla="*/ 0 h 799899"/>
                <a:gd name="connsiteX1" fmla="*/ 536156 w 3655611"/>
                <a:gd name="connsiteY1" fmla="*/ 0 h 799899"/>
                <a:gd name="connsiteX2" fmla="*/ 1108869 w 3655611"/>
                <a:gd name="connsiteY2" fmla="*/ 0 h 799899"/>
                <a:gd name="connsiteX3" fmla="*/ 1791249 w 3655611"/>
                <a:gd name="connsiteY3" fmla="*/ 0 h 799899"/>
                <a:gd name="connsiteX4" fmla="*/ 2400518 w 3655611"/>
                <a:gd name="connsiteY4" fmla="*/ 0 h 799899"/>
                <a:gd name="connsiteX5" fmla="*/ 3046342 w 3655611"/>
                <a:gd name="connsiteY5" fmla="*/ 0 h 799899"/>
                <a:gd name="connsiteX6" fmla="*/ 3655611 w 3655611"/>
                <a:gd name="connsiteY6" fmla="*/ 0 h 799899"/>
                <a:gd name="connsiteX7" fmla="*/ 3655611 w 3655611"/>
                <a:gd name="connsiteY7" fmla="*/ 399950 h 799899"/>
                <a:gd name="connsiteX8" fmla="*/ 3655611 w 3655611"/>
                <a:gd name="connsiteY8" fmla="*/ 799899 h 799899"/>
                <a:gd name="connsiteX9" fmla="*/ 3082899 w 3655611"/>
                <a:gd name="connsiteY9" fmla="*/ 799899 h 799899"/>
                <a:gd name="connsiteX10" fmla="*/ 2400518 w 3655611"/>
                <a:gd name="connsiteY10" fmla="*/ 799899 h 799899"/>
                <a:gd name="connsiteX11" fmla="*/ 1900918 w 3655611"/>
                <a:gd name="connsiteY11" fmla="*/ 799899 h 799899"/>
                <a:gd name="connsiteX12" fmla="*/ 1255093 w 3655611"/>
                <a:gd name="connsiteY12" fmla="*/ 799899 h 799899"/>
                <a:gd name="connsiteX13" fmla="*/ 718937 w 3655611"/>
                <a:gd name="connsiteY13" fmla="*/ 799899 h 799899"/>
                <a:gd name="connsiteX14" fmla="*/ 0 w 3655611"/>
                <a:gd name="connsiteY14" fmla="*/ 799899 h 799899"/>
                <a:gd name="connsiteX15" fmla="*/ 0 w 3655611"/>
                <a:gd name="connsiteY15" fmla="*/ 391951 h 799899"/>
                <a:gd name="connsiteX16" fmla="*/ 0 w 3655611"/>
                <a:gd name="connsiteY16" fmla="*/ 0 h 79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5611" h="799899" fill="none" extrusionOk="0">
                  <a:moveTo>
                    <a:pt x="0" y="0"/>
                  </a:moveTo>
                  <a:cubicBezTo>
                    <a:pt x="121153" y="6697"/>
                    <a:pt x="422583" y="23769"/>
                    <a:pt x="536156" y="0"/>
                  </a:cubicBezTo>
                  <a:cubicBezTo>
                    <a:pt x="649729" y="-23769"/>
                    <a:pt x="868191" y="-16804"/>
                    <a:pt x="1108869" y="0"/>
                  </a:cubicBezTo>
                  <a:cubicBezTo>
                    <a:pt x="1349547" y="16804"/>
                    <a:pt x="1516234" y="-2389"/>
                    <a:pt x="1791249" y="0"/>
                  </a:cubicBezTo>
                  <a:cubicBezTo>
                    <a:pt x="2066264" y="2389"/>
                    <a:pt x="2207922" y="20271"/>
                    <a:pt x="2400518" y="0"/>
                  </a:cubicBezTo>
                  <a:cubicBezTo>
                    <a:pt x="2593114" y="-20271"/>
                    <a:pt x="2782526" y="5858"/>
                    <a:pt x="3046342" y="0"/>
                  </a:cubicBezTo>
                  <a:cubicBezTo>
                    <a:pt x="3310158" y="-5858"/>
                    <a:pt x="3461366" y="-26214"/>
                    <a:pt x="3655611" y="0"/>
                  </a:cubicBezTo>
                  <a:cubicBezTo>
                    <a:pt x="3649290" y="102287"/>
                    <a:pt x="3671224" y="317778"/>
                    <a:pt x="3655611" y="399950"/>
                  </a:cubicBezTo>
                  <a:cubicBezTo>
                    <a:pt x="3639999" y="482122"/>
                    <a:pt x="3647962" y="698449"/>
                    <a:pt x="3655611" y="799899"/>
                  </a:cubicBezTo>
                  <a:cubicBezTo>
                    <a:pt x="3536571" y="789167"/>
                    <a:pt x="3342360" y="779559"/>
                    <a:pt x="3082899" y="799899"/>
                  </a:cubicBezTo>
                  <a:cubicBezTo>
                    <a:pt x="2823438" y="820239"/>
                    <a:pt x="2715294" y="794441"/>
                    <a:pt x="2400518" y="799899"/>
                  </a:cubicBezTo>
                  <a:cubicBezTo>
                    <a:pt x="2085742" y="805357"/>
                    <a:pt x="2128729" y="811025"/>
                    <a:pt x="1900918" y="799899"/>
                  </a:cubicBezTo>
                  <a:cubicBezTo>
                    <a:pt x="1673107" y="788773"/>
                    <a:pt x="1495264" y="808872"/>
                    <a:pt x="1255093" y="799899"/>
                  </a:cubicBezTo>
                  <a:cubicBezTo>
                    <a:pt x="1014923" y="790926"/>
                    <a:pt x="904322" y="782694"/>
                    <a:pt x="718937" y="799899"/>
                  </a:cubicBezTo>
                  <a:cubicBezTo>
                    <a:pt x="533552" y="817104"/>
                    <a:pt x="197125" y="822463"/>
                    <a:pt x="0" y="799899"/>
                  </a:cubicBezTo>
                  <a:cubicBezTo>
                    <a:pt x="-4406" y="596816"/>
                    <a:pt x="-3309" y="512582"/>
                    <a:pt x="0" y="391951"/>
                  </a:cubicBezTo>
                  <a:cubicBezTo>
                    <a:pt x="3309" y="271320"/>
                    <a:pt x="-13804" y="80272"/>
                    <a:pt x="0" y="0"/>
                  </a:cubicBezTo>
                  <a:close/>
                </a:path>
                <a:path w="3655611" h="799899" stroke="0" extrusionOk="0">
                  <a:moveTo>
                    <a:pt x="0" y="0"/>
                  </a:moveTo>
                  <a:cubicBezTo>
                    <a:pt x="107200" y="-13044"/>
                    <a:pt x="376007" y="13312"/>
                    <a:pt x="499600" y="0"/>
                  </a:cubicBezTo>
                  <a:cubicBezTo>
                    <a:pt x="623193" y="-13312"/>
                    <a:pt x="954412" y="20785"/>
                    <a:pt x="1181981" y="0"/>
                  </a:cubicBezTo>
                  <a:cubicBezTo>
                    <a:pt x="1409550" y="-20785"/>
                    <a:pt x="1561391" y="-16283"/>
                    <a:pt x="1791249" y="0"/>
                  </a:cubicBezTo>
                  <a:cubicBezTo>
                    <a:pt x="2021107" y="16283"/>
                    <a:pt x="2281028" y="27439"/>
                    <a:pt x="2437074" y="0"/>
                  </a:cubicBezTo>
                  <a:cubicBezTo>
                    <a:pt x="2593120" y="-27439"/>
                    <a:pt x="2821787" y="1759"/>
                    <a:pt x="2936674" y="0"/>
                  </a:cubicBezTo>
                  <a:cubicBezTo>
                    <a:pt x="3051561" y="-1759"/>
                    <a:pt x="3383963" y="16705"/>
                    <a:pt x="3655611" y="0"/>
                  </a:cubicBezTo>
                  <a:cubicBezTo>
                    <a:pt x="3640857" y="128101"/>
                    <a:pt x="3643986" y="243460"/>
                    <a:pt x="3655611" y="383952"/>
                  </a:cubicBezTo>
                  <a:cubicBezTo>
                    <a:pt x="3667236" y="524444"/>
                    <a:pt x="3655994" y="663946"/>
                    <a:pt x="3655611" y="799899"/>
                  </a:cubicBezTo>
                  <a:cubicBezTo>
                    <a:pt x="3490500" y="778276"/>
                    <a:pt x="3368653" y="806926"/>
                    <a:pt x="3156011" y="799899"/>
                  </a:cubicBezTo>
                  <a:cubicBezTo>
                    <a:pt x="2943369" y="792872"/>
                    <a:pt x="2703677" y="796874"/>
                    <a:pt x="2546742" y="799899"/>
                  </a:cubicBezTo>
                  <a:cubicBezTo>
                    <a:pt x="2389807" y="802924"/>
                    <a:pt x="2245479" y="819393"/>
                    <a:pt x="2010586" y="799899"/>
                  </a:cubicBezTo>
                  <a:cubicBezTo>
                    <a:pt x="1775693" y="780405"/>
                    <a:pt x="1544147" y="803335"/>
                    <a:pt x="1401318" y="799899"/>
                  </a:cubicBezTo>
                  <a:cubicBezTo>
                    <a:pt x="1258489" y="796463"/>
                    <a:pt x="1095944" y="806694"/>
                    <a:pt x="865161" y="799899"/>
                  </a:cubicBezTo>
                  <a:cubicBezTo>
                    <a:pt x="634378" y="793104"/>
                    <a:pt x="255138" y="830027"/>
                    <a:pt x="0" y="799899"/>
                  </a:cubicBezTo>
                  <a:cubicBezTo>
                    <a:pt x="-8029" y="683355"/>
                    <a:pt x="-11464" y="554498"/>
                    <a:pt x="0" y="415947"/>
                  </a:cubicBezTo>
                  <a:cubicBezTo>
                    <a:pt x="11464" y="277396"/>
                    <a:pt x="6796" y="126524"/>
                    <a:pt x="0" y="0"/>
                  </a:cubicBezTo>
                  <a:close/>
                </a:path>
              </a:pathLst>
            </a:custGeom>
            <a:ln w="28575">
              <a:solidFill>
                <a:srgbClr val="2C4349"/>
              </a:solidFill>
              <a:extLst>
                <a:ext uri="{C807C97D-BFC1-408E-A445-0C87EB9F89A2}">
                  <ask:lineSketchStyleProps xmlns:ask="http://schemas.microsoft.com/office/drawing/2018/sketchyshapes" sd="2619133777">
                    <a:prstGeom prst="rect">
                      <a:avLst/>
                    </a:prstGeom>
                    <ask:type>
                      <ask:lineSketchFreehand/>
                    </ask:type>
                  </ask:lineSketchStyleProps>
                </a:ext>
              </a:extLst>
            </a:ln>
          </p:spPr>
        </p:pic>
        <p:sp>
          <p:nvSpPr>
            <p:cNvPr id="27" name="Rectangle 26">
              <a:extLst>
                <a:ext uri="{FF2B5EF4-FFF2-40B4-BE49-F238E27FC236}">
                  <a16:creationId xmlns:a16="http://schemas.microsoft.com/office/drawing/2014/main" id="{92D87B19-7E22-4855-A04C-BF8F063F7130}"/>
                </a:ext>
              </a:extLst>
            </p:cNvPr>
            <p:cNvSpPr/>
            <p:nvPr/>
          </p:nvSpPr>
          <p:spPr>
            <a:xfrm>
              <a:off x="2743829" y="4268677"/>
              <a:ext cx="1819175" cy="150923"/>
            </a:xfrm>
            <a:custGeom>
              <a:avLst/>
              <a:gdLst>
                <a:gd name="connsiteX0" fmla="*/ 0 w 1819175"/>
                <a:gd name="connsiteY0" fmla="*/ 0 h 150923"/>
                <a:gd name="connsiteX1" fmla="*/ 642775 w 1819175"/>
                <a:gd name="connsiteY1" fmla="*/ 0 h 150923"/>
                <a:gd name="connsiteX2" fmla="*/ 1249167 w 1819175"/>
                <a:gd name="connsiteY2" fmla="*/ 0 h 150923"/>
                <a:gd name="connsiteX3" fmla="*/ 1819175 w 1819175"/>
                <a:gd name="connsiteY3" fmla="*/ 0 h 150923"/>
                <a:gd name="connsiteX4" fmla="*/ 1819175 w 1819175"/>
                <a:gd name="connsiteY4" fmla="*/ 150923 h 150923"/>
                <a:gd name="connsiteX5" fmla="*/ 1194592 w 1819175"/>
                <a:gd name="connsiteY5" fmla="*/ 150923 h 150923"/>
                <a:gd name="connsiteX6" fmla="*/ 570008 w 1819175"/>
                <a:gd name="connsiteY6" fmla="*/ 150923 h 150923"/>
                <a:gd name="connsiteX7" fmla="*/ 0 w 1819175"/>
                <a:gd name="connsiteY7" fmla="*/ 150923 h 150923"/>
                <a:gd name="connsiteX8" fmla="*/ 0 w 1819175"/>
                <a:gd name="connsiteY8" fmla="*/ 0 h 1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175" h="150923" fill="none" extrusionOk="0">
                  <a:moveTo>
                    <a:pt x="0" y="0"/>
                  </a:moveTo>
                  <a:cubicBezTo>
                    <a:pt x="290799" y="-1426"/>
                    <a:pt x="478397" y="19968"/>
                    <a:pt x="642775" y="0"/>
                  </a:cubicBezTo>
                  <a:cubicBezTo>
                    <a:pt x="807154" y="-19968"/>
                    <a:pt x="994697" y="-13594"/>
                    <a:pt x="1249167" y="0"/>
                  </a:cubicBezTo>
                  <a:cubicBezTo>
                    <a:pt x="1503637" y="13594"/>
                    <a:pt x="1549850" y="16102"/>
                    <a:pt x="1819175" y="0"/>
                  </a:cubicBezTo>
                  <a:cubicBezTo>
                    <a:pt x="1824117" y="63812"/>
                    <a:pt x="1820780" y="115065"/>
                    <a:pt x="1819175" y="150923"/>
                  </a:cubicBezTo>
                  <a:cubicBezTo>
                    <a:pt x="1527725" y="176539"/>
                    <a:pt x="1360880" y="130310"/>
                    <a:pt x="1194592" y="150923"/>
                  </a:cubicBezTo>
                  <a:cubicBezTo>
                    <a:pt x="1028304" y="171536"/>
                    <a:pt x="774479" y="123193"/>
                    <a:pt x="570008" y="150923"/>
                  </a:cubicBezTo>
                  <a:cubicBezTo>
                    <a:pt x="365537" y="178653"/>
                    <a:pt x="230569" y="152653"/>
                    <a:pt x="0" y="150923"/>
                  </a:cubicBezTo>
                  <a:cubicBezTo>
                    <a:pt x="-7364" y="112162"/>
                    <a:pt x="-539" y="54940"/>
                    <a:pt x="0" y="0"/>
                  </a:cubicBezTo>
                  <a:close/>
                </a:path>
                <a:path w="1819175" h="150923" stroke="0" extrusionOk="0">
                  <a:moveTo>
                    <a:pt x="0" y="0"/>
                  </a:moveTo>
                  <a:cubicBezTo>
                    <a:pt x="169472" y="-24364"/>
                    <a:pt x="452416" y="-6132"/>
                    <a:pt x="624583" y="0"/>
                  </a:cubicBezTo>
                  <a:cubicBezTo>
                    <a:pt x="796750" y="6132"/>
                    <a:pt x="969046" y="-7408"/>
                    <a:pt x="1230975" y="0"/>
                  </a:cubicBezTo>
                  <a:cubicBezTo>
                    <a:pt x="1492904" y="7408"/>
                    <a:pt x="1610929" y="-2367"/>
                    <a:pt x="1819175" y="0"/>
                  </a:cubicBezTo>
                  <a:cubicBezTo>
                    <a:pt x="1813543" y="57172"/>
                    <a:pt x="1820177" y="114129"/>
                    <a:pt x="1819175" y="150923"/>
                  </a:cubicBezTo>
                  <a:cubicBezTo>
                    <a:pt x="1558846" y="129321"/>
                    <a:pt x="1354448" y="153676"/>
                    <a:pt x="1230975" y="150923"/>
                  </a:cubicBezTo>
                  <a:cubicBezTo>
                    <a:pt x="1107502" y="148170"/>
                    <a:pt x="836901" y="167727"/>
                    <a:pt x="624583" y="150923"/>
                  </a:cubicBezTo>
                  <a:cubicBezTo>
                    <a:pt x="412265" y="134119"/>
                    <a:pt x="210912" y="160757"/>
                    <a:pt x="0" y="150923"/>
                  </a:cubicBezTo>
                  <a:cubicBezTo>
                    <a:pt x="2450" y="108915"/>
                    <a:pt x="-1476" y="70098"/>
                    <a:pt x="0" y="0"/>
                  </a:cubicBezTo>
                  <a:close/>
                </a:path>
              </a:pathLst>
            </a:custGeom>
            <a:solidFill>
              <a:srgbClr val="FFFF00">
                <a:alpha val="30000"/>
              </a:srgbClr>
            </a:solidFill>
            <a:ln w="28575">
              <a:solidFill>
                <a:srgbClr val="2C4349"/>
              </a:solidFill>
              <a:extLst>
                <a:ext uri="{C807C97D-BFC1-408E-A445-0C87EB9F89A2}">
                  <ask:lineSketchStyleProps xmlns:ask="http://schemas.microsoft.com/office/drawing/2018/sketchyshapes" sd="69563458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Rectangle 27">
              <a:extLst>
                <a:ext uri="{FF2B5EF4-FFF2-40B4-BE49-F238E27FC236}">
                  <a16:creationId xmlns:a16="http://schemas.microsoft.com/office/drawing/2014/main" id="{481DCE97-14F2-4BF8-BC0D-A4B5DEBB1EE2}"/>
                </a:ext>
              </a:extLst>
            </p:cNvPr>
            <p:cNvSpPr/>
            <p:nvPr/>
          </p:nvSpPr>
          <p:spPr>
            <a:xfrm>
              <a:off x="935540" y="4393335"/>
              <a:ext cx="604305" cy="169099"/>
            </a:xfrm>
            <a:custGeom>
              <a:avLst/>
              <a:gdLst>
                <a:gd name="connsiteX0" fmla="*/ 0 w 604305"/>
                <a:gd name="connsiteY0" fmla="*/ 0 h 169099"/>
                <a:gd name="connsiteX1" fmla="*/ 604305 w 604305"/>
                <a:gd name="connsiteY1" fmla="*/ 0 h 169099"/>
                <a:gd name="connsiteX2" fmla="*/ 604305 w 604305"/>
                <a:gd name="connsiteY2" fmla="*/ 169099 h 169099"/>
                <a:gd name="connsiteX3" fmla="*/ 0 w 604305"/>
                <a:gd name="connsiteY3" fmla="*/ 169099 h 169099"/>
                <a:gd name="connsiteX4" fmla="*/ 0 w 604305"/>
                <a:gd name="connsiteY4" fmla="*/ 0 h 16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05" h="169099" fill="none" extrusionOk="0">
                  <a:moveTo>
                    <a:pt x="0" y="0"/>
                  </a:moveTo>
                  <a:cubicBezTo>
                    <a:pt x="263909" y="-22595"/>
                    <a:pt x="413273" y="341"/>
                    <a:pt x="604305" y="0"/>
                  </a:cubicBezTo>
                  <a:cubicBezTo>
                    <a:pt x="596547" y="52032"/>
                    <a:pt x="610271" y="101820"/>
                    <a:pt x="604305" y="169099"/>
                  </a:cubicBezTo>
                  <a:cubicBezTo>
                    <a:pt x="381426" y="148115"/>
                    <a:pt x="141073" y="152184"/>
                    <a:pt x="0" y="169099"/>
                  </a:cubicBezTo>
                  <a:cubicBezTo>
                    <a:pt x="-3970" y="90198"/>
                    <a:pt x="7171" y="45157"/>
                    <a:pt x="0" y="0"/>
                  </a:cubicBezTo>
                  <a:close/>
                </a:path>
                <a:path w="604305" h="169099" stroke="0" extrusionOk="0">
                  <a:moveTo>
                    <a:pt x="0" y="0"/>
                  </a:moveTo>
                  <a:cubicBezTo>
                    <a:pt x="141255" y="-6044"/>
                    <a:pt x="419834" y="-26364"/>
                    <a:pt x="604305" y="0"/>
                  </a:cubicBezTo>
                  <a:cubicBezTo>
                    <a:pt x="609861" y="42057"/>
                    <a:pt x="607666" y="119474"/>
                    <a:pt x="604305" y="169099"/>
                  </a:cubicBezTo>
                  <a:cubicBezTo>
                    <a:pt x="462296" y="147938"/>
                    <a:pt x="188148" y="192514"/>
                    <a:pt x="0" y="169099"/>
                  </a:cubicBezTo>
                  <a:cubicBezTo>
                    <a:pt x="4201" y="119466"/>
                    <a:pt x="2169" y="58847"/>
                    <a:pt x="0" y="0"/>
                  </a:cubicBezTo>
                  <a:close/>
                </a:path>
              </a:pathLst>
            </a:custGeom>
            <a:solidFill>
              <a:srgbClr val="FFFF00">
                <a:alpha val="30000"/>
              </a:srgbClr>
            </a:solidFill>
            <a:ln w="28575">
              <a:solidFill>
                <a:srgbClr val="2C4349"/>
              </a:solidFill>
              <a:extLst>
                <a:ext uri="{C807C97D-BFC1-408E-A445-0C87EB9F89A2}">
                  <ask:lineSketchStyleProps xmlns:ask="http://schemas.microsoft.com/office/drawing/2018/sketchyshapes" sd="5236373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4" name="Group 23">
            <a:extLst>
              <a:ext uri="{FF2B5EF4-FFF2-40B4-BE49-F238E27FC236}">
                <a16:creationId xmlns:a16="http://schemas.microsoft.com/office/drawing/2014/main" id="{604C820C-6D5F-4763-9EE9-72B0B5CDF05F}"/>
              </a:ext>
            </a:extLst>
          </p:cNvPr>
          <p:cNvGrpSpPr/>
          <p:nvPr/>
        </p:nvGrpSpPr>
        <p:grpSpPr>
          <a:xfrm>
            <a:off x="185611" y="4936054"/>
            <a:ext cx="3734948" cy="1209045"/>
            <a:chOff x="185611" y="4936054"/>
            <a:chExt cx="3734948" cy="1209045"/>
          </a:xfrm>
        </p:grpSpPr>
        <p:pic>
          <p:nvPicPr>
            <p:cNvPr id="17" name="Picture 16">
              <a:extLst>
                <a:ext uri="{FF2B5EF4-FFF2-40B4-BE49-F238E27FC236}">
                  <a16:creationId xmlns:a16="http://schemas.microsoft.com/office/drawing/2014/main" id="{CE4FC9E4-28CD-43E3-96A8-73C74C5E89F9}"/>
                </a:ext>
              </a:extLst>
            </p:cNvPr>
            <p:cNvPicPr>
              <a:picLocks noChangeAspect="1"/>
            </p:cNvPicPr>
            <p:nvPr/>
          </p:nvPicPr>
          <p:blipFill>
            <a:blip r:embed="rId7"/>
            <a:stretch>
              <a:fillRect/>
            </a:stretch>
          </p:blipFill>
          <p:spPr>
            <a:xfrm>
              <a:off x="185611" y="4936054"/>
              <a:ext cx="3734948" cy="1209045"/>
            </a:xfrm>
            <a:custGeom>
              <a:avLst/>
              <a:gdLst>
                <a:gd name="connsiteX0" fmla="*/ 0 w 3734948"/>
                <a:gd name="connsiteY0" fmla="*/ 0 h 1209045"/>
                <a:gd name="connsiteX1" fmla="*/ 697190 w 3734948"/>
                <a:gd name="connsiteY1" fmla="*/ 0 h 1209045"/>
                <a:gd name="connsiteX2" fmla="*/ 1244983 w 3734948"/>
                <a:gd name="connsiteY2" fmla="*/ 0 h 1209045"/>
                <a:gd name="connsiteX3" fmla="*/ 1867474 w 3734948"/>
                <a:gd name="connsiteY3" fmla="*/ 0 h 1209045"/>
                <a:gd name="connsiteX4" fmla="*/ 2377917 w 3734948"/>
                <a:gd name="connsiteY4" fmla="*/ 0 h 1209045"/>
                <a:gd name="connsiteX5" fmla="*/ 2925709 w 3734948"/>
                <a:gd name="connsiteY5" fmla="*/ 0 h 1209045"/>
                <a:gd name="connsiteX6" fmla="*/ 3734948 w 3734948"/>
                <a:gd name="connsiteY6" fmla="*/ 0 h 1209045"/>
                <a:gd name="connsiteX7" fmla="*/ 3734948 w 3734948"/>
                <a:gd name="connsiteY7" fmla="*/ 568251 h 1209045"/>
                <a:gd name="connsiteX8" fmla="*/ 3734948 w 3734948"/>
                <a:gd name="connsiteY8" fmla="*/ 1209045 h 1209045"/>
                <a:gd name="connsiteX9" fmla="*/ 3112457 w 3734948"/>
                <a:gd name="connsiteY9" fmla="*/ 1209045 h 1209045"/>
                <a:gd name="connsiteX10" fmla="*/ 2489965 w 3734948"/>
                <a:gd name="connsiteY10" fmla="*/ 1209045 h 1209045"/>
                <a:gd name="connsiteX11" fmla="*/ 1830125 w 3734948"/>
                <a:gd name="connsiteY11" fmla="*/ 1209045 h 1209045"/>
                <a:gd name="connsiteX12" fmla="*/ 1319682 w 3734948"/>
                <a:gd name="connsiteY12" fmla="*/ 1209045 h 1209045"/>
                <a:gd name="connsiteX13" fmla="*/ 622491 w 3734948"/>
                <a:gd name="connsiteY13" fmla="*/ 1209045 h 1209045"/>
                <a:gd name="connsiteX14" fmla="*/ 0 w 3734948"/>
                <a:gd name="connsiteY14" fmla="*/ 1209045 h 1209045"/>
                <a:gd name="connsiteX15" fmla="*/ 0 w 3734948"/>
                <a:gd name="connsiteY15" fmla="*/ 640794 h 1209045"/>
                <a:gd name="connsiteX16" fmla="*/ 0 w 3734948"/>
                <a:gd name="connsiteY16" fmla="*/ 0 h 120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4948" h="1209045" fill="none" extrusionOk="0">
                  <a:moveTo>
                    <a:pt x="0" y="0"/>
                  </a:moveTo>
                  <a:cubicBezTo>
                    <a:pt x="258928" y="-31535"/>
                    <a:pt x="409304" y="-33642"/>
                    <a:pt x="697190" y="0"/>
                  </a:cubicBezTo>
                  <a:cubicBezTo>
                    <a:pt x="985076" y="33642"/>
                    <a:pt x="1079920" y="4169"/>
                    <a:pt x="1244983" y="0"/>
                  </a:cubicBezTo>
                  <a:cubicBezTo>
                    <a:pt x="1410046" y="-4169"/>
                    <a:pt x="1653072" y="30584"/>
                    <a:pt x="1867474" y="0"/>
                  </a:cubicBezTo>
                  <a:cubicBezTo>
                    <a:pt x="2081876" y="-30584"/>
                    <a:pt x="2210582" y="-7842"/>
                    <a:pt x="2377917" y="0"/>
                  </a:cubicBezTo>
                  <a:cubicBezTo>
                    <a:pt x="2545252" y="7842"/>
                    <a:pt x="2800093" y="-17818"/>
                    <a:pt x="2925709" y="0"/>
                  </a:cubicBezTo>
                  <a:cubicBezTo>
                    <a:pt x="3051325" y="17818"/>
                    <a:pt x="3371403" y="-20049"/>
                    <a:pt x="3734948" y="0"/>
                  </a:cubicBezTo>
                  <a:cubicBezTo>
                    <a:pt x="3714562" y="127529"/>
                    <a:pt x="3713671" y="403026"/>
                    <a:pt x="3734948" y="568251"/>
                  </a:cubicBezTo>
                  <a:cubicBezTo>
                    <a:pt x="3756225" y="733476"/>
                    <a:pt x="3766864" y="922385"/>
                    <a:pt x="3734948" y="1209045"/>
                  </a:cubicBezTo>
                  <a:cubicBezTo>
                    <a:pt x="3425307" y="1225816"/>
                    <a:pt x="3405910" y="1228190"/>
                    <a:pt x="3112457" y="1209045"/>
                  </a:cubicBezTo>
                  <a:cubicBezTo>
                    <a:pt x="2819004" y="1189900"/>
                    <a:pt x="2627874" y="1231294"/>
                    <a:pt x="2489965" y="1209045"/>
                  </a:cubicBezTo>
                  <a:cubicBezTo>
                    <a:pt x="2352056" y="1186796"/>
                    <a:pt x="2069385" y="1224031"/>
                    <a:pt x="1830125" y="1209045"/>
                  </a:cubicBezTo>
                  <a:cubicBezTo>
                    <a:pt x="1590865" y="1194059"/>
                    <a:pt x="1555074" y="1210843"/>
                    <a:pt x="1319682" y="1209045"/>
                  </a:cubicBezTo>
                  <a:cubicBezTo>
                    <a:pt x="1084290" y="1207247"/>
                    <a:pt x="847452" y="1239653"/>
                    <a:pt x="622491" y="1209045"/>
                  </a:cubicBezTo>
                  <a:cubicBezTo>
                    <a:pt x="397530" y="1178437"/>
                    <a:pt x="291596" y="1181461"/>
                    <a:pt x="0" y="1209045"/>
                  </a:cubicBezTo>
                  <a:cubicBezTo>
                    <a:pt x="15288" y="1094946"/>
                    <a:pt x="2654" y="905451"/>
                    <a:pt x="0" y="640794"/>
                  </a:cubicBezTo>
                  <a:cubicBezTo>
                    <a:pt x="-2654" y="376137"/>
                    <a:pt x="-27933" y="218314"/>
                    <a:pt x="0" y="0"/>
                  </a:cubicBezTo>
                  <a:close/>
                </a:path>
                <a:path w="3734948" h="1209045" stroke="0" extrusionOk="0">
                  <a:moveTo>
                    <a:pt x="0" y="0"/>
                  </a:moveTo>
                  <a:cubicBezTo>
                    <a:pt x="302981" y="21227"/>
                    <a:pt x="327604" y="-11899"/>
                    <a:pt x="622491" y="0"/>
                  </a:cubicBezTo>
                  <a:cubicBezTo>
                    <a:pt x="917378" y="11899"/>
                    <a:pt x="969285" y="15442"/>
                    <a:pt x="1207633" y="0"/>
                  </a:cubicBezTo>
                  <a:cubicBezTo>
                    <a:pt x="1445981" y="-15442"/>
                    <a:pt x="1539037" y="25715"/>
                    <a:pt x="1867474" y="0"/>
                  </a:cubicBezTo>
                  <a:cubicBezTo>
                    <a:pt x="2195911" y="-25715"/>
                    <a:pt x="2274108" y="4984"/>
                    <a:pt x="2489965" y="0"/>
                  </a:cubicBezTo>
                  <a:cubicBezTo>
                    <a:pt x="2705822" y="-4984"/>
                    <a:pt x="2906325" y="8760"/>
                    <a:pt x="3112457" y="0"/>
                  </a:cubicBezTo>
                  <a:cubicBezTo>
                    <a:pt x="3318589" y="-8760"/>
                    <a:pt x="3473899" y="-14064"/>
                    <a:pt x="3734948" y="0"/>
                  </a:cubicBezTo>
                  <a:cubicBezTo>
                    <a:pt x="3737549" y="283399"/>
                    <a:pt x="3737862" y="362452"/>
                    <a:pt x="3734948" y="580342"/>
                  </a:cubicBezTo>
                  <a:cubicBezTo>
                    <a:pt x="3732034" y="798232"/>
                    <a:pt x="3711450" y="1081294"/>
                    <a:pt x="3734948" y="1209045"/>
                  </a:cubicBezTo>
                  <a:cubicBezTo>
                    <a:pt x="3528318" y="1222916"/>
                    <a:pt x="3367962" y="1201815"/>
                    <a:pt x="3149806" y="1209045"/>
                  </a:cubicBezTo>
                  <a:cubicBezTo>
                    <a:pt x="2931650" y="1216275"/>
                    <a:pt x="2789117" y="1178574"/>
                    <a:pt x="2452616" y="1209045"/>
                  </a:cubicBezTo>
                  <a:cubicBezTo>
                    <a:pt x="2116115" y="1239517"/>
                    <a:pt x="2084276" y="1213814"/>
                    <a:pt x="1830125" y="1209045"/>
                  </a:cubicBezTo>
                  <a:cubicBezTo>
                    <a:pt x="1575974" y="1204276"/>
                    <a:pt x="1431006" y="1234305"/>
                    <a:pt x="1132934" y="1209045"/>
                  </a:cubicBezTo>
                  <a:cubicBezTo>
                    <a:pt x="834862" y="1183785"/>
                    <a:pt x="774140" y="1194708"/>
                    <a:pt x="622491" y="1209045"/>
                  </a:cubicBezTo>
                  <a:cubicBezTo>
                    <a:pt x="470842" y="1223382"/>
                    <a:pt x="259557" y="1210239"/>
                    <a:pt x="0" y="1209045"/>
                  </a:cubicBezTo>
                  <a:cubicBezTo>
                    <a:pt x="16705" y="1004980"/>
                    <a:pt x="10181" y="889167"/>
                    <a:pt x="0" y="580342"/>
                  </a:cubicBezTo>
                  <a:cubicBezTo>
                    <a:pt x="-10181" y="271517"/>
                    <a:pt x="7416" y="241691"/>
                    <a:pt x="0" y="0"/>
                  </a:cubicBezTo>
                  <a:close/>
                </a:path>
              </a:pathLst>
            </a:custGeom>
            <a:ln w="28575">
              <a:solidFill>
                <a:srgbClr val="2C4349"/>
              </a:solidFill>
              <a:extLst>
                <a:ext uri="{C807C97D-BFC1-408E-A445-0C87EB9F89A2}">
                  <ask:lineSketchStyleProps xmlns:ask="http://schemas.microsoft.com/office/drawing/2018/sketchyshapes" sd="1145186761">
                    <a:prstGeom prst="rect">
                      <a:avLst/>
                    </a:prstGeom>
                    <ask:type>
                      <ask:lineSketchFreehand/>
                    </ask:type>
                  </ask:lineSketchStyleProps>
                </a:ext>
              </a:extLst>
            </a:ln>
            <a:effectLst>
              <a:outerShdw blurRad="50800" dist="38100" dir="2700000" algn="tl" rotWithShape="0">
                <a:prstClr val="black">
                  <a:alpha val="40000"/>
                </a:prstClr>
              </a:outerShdw>
            </a:effectLst>
          </p:spPr>
        </p:pic>
        <p:sp>
          <p:nvSpPr>
            <p:cNvPr id="36" name="Rectangle 35">
              <a:extLst>
                <a:ext uri="{FF2B5EF4-FFF2-40B4-BE49-F238E27FC236}">
                  <a16:creationId xmlns:a16="http://schemas.microsoft.com/office/drawing/2014/main" id="{722E8718-98C2-42DA-A1D5-F81EB60D5D65}"/>
                </a:ext>
              </a:extLst>
            </p:cNvPr>
            <p:cNvSpPr/>
            <p:nvPr/>
          </p:nvSpPr>
          <p:spPr>
            <a:xfrm>
              <a:off x="462468" y="5106697"/>
              <a:ext cx="3447205" cy="152852"/>
            </a:xfrm>
            <a:custGeom>
              <a:avLst/>
              <a:gdLst>
                <a:gd name="connsiteX0" fmla="*/ 0 w 3447205"/>
                <a:gd name="connsiteY0" fmla="*/ 0 h 152852"/>
                <a:gd name="connsiteX1" fmla="*/ 586025 w 3447205"/>
                <a:gd name="connsiteY1" fmla="*/ 0 h 152852"/>
                <a:gd name="connsiteX2" fmla="*/ 1240994 w 3447205"/>
                <a:gd name="connsiteY2" fmla="*/ 0 h 152852"/>
                <a:gd name="connsiteX3" fmla="*/ 1827019 w 3447205"/>
                <a:gd name="connsiteY3" fmla="*/ 0 h 152852"/>
                <a:gd name="connsiteX4" fmla="*/ 2585404 w 3447205"/>
                <a:gd name="connsiteY4" fmla="*/ 0 h 152852"/>
                <a:gd name="connsiteX5" fmla="*/ 3447205 w 3447205"/>
                <a:gd name="connsiteY5" fmla="*/ 0 h 152852"/>
                <a:gd name="connsiteX6" fmla="*/ 3447205 w 3447205"/>
                <a:gd name="connsiteY6" fmla="*/ 152852 h 152852"/>
                <a:gd name="connsiteX7" fmla="*/ 2792236 w 3447205"/>
                <a:gd name="connsiteY7" fmla="*/ 152852 h 152852"/>
                <a:gd name="connsiteX8" fmla="*/ 2171739 w 3447205"/>
                <a:gd name="connsiteY8" fmla="*/ 152852 h 152852"/>
                <a:gd name="connsiteX9" fmla="*/ 1585714 w 3447205"/>
                <a:gd name="connsiteY9" fmla="*/ 152852 h 152852"/>
                <a:gd name="connsiteX10" fmla="*/ 861801 w 3447205"/>
                <a:gd name="connsiteY10" fmla="*/ 152852 h 152852"/>
                <a:gd name="connsiteX11" fmla="*/ 0 w 3447205"/>
                <a:gd name="connsiteY11" fmla="*/ 152852 h 152852"/>
                <a:gd name="connsiteX12" fmla="*/ 0 w 3447205"/>
                <a:gd name="connsiteY12" fmla="*/ 0 h 15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7205" h="152852" fill="none" extrusionOk="0">
                  <a:moveTo>
                    <a:pt x="0" y="0"/>
                  </a:moveTo>
                  <a:cubicBezTo>
                    <a:pt x="253827" y="-26479"/>
                    <a:pt x="309142" y="1126"/>
                    <a:pt x="586025" y="0"/>
                  </a:cubicBezTo>
                  <a:cubicBezTo>
                    <a:pt x="862909" y="-1126"/>
                    <a:pt x="986167" y="-31074"/>
                    <a:pt x="1240994" y="0"/>
                  </a:cubicBezTo>
                  <a:cubicBezTo>
                    <a:pt x="1495821" y="31074"/>
                    <a:pt x="1648211" y="3660"/>
                    <a:pt x="1827019" y="0"/>
                  </a:cubicBezTo>
                  <a:cubicBezTo>
                    <a:pt x="2005828" y="-3660"/>
                    <a:pt x="2290665" y="-547"/>
                    <a:pt x="2585404" y="0"/>
                  </a:cubicBezTo>
                  <a:cubicBezTo>
                    <a:pt x="2880144" y="547"/>
                    <a:pt x="3056460" y="-14799"/>
                    <a:pt x="3447205" y="0"/>
                  </a:cubicBezTo>
                  <a:cubicBezTo>
                    <a:pt x="3447758" y="75671"/>
                    <a:pt x="3445753" y="112452"/>
                    <a:pt x="3447205" y="152852"/>
                  </a:cubicBezTo>
                  <a:cubicBezTo>
                    <a:pt x="3243484" y="148688"/>
                    <a:pt x="3035247" y="168426"/>
                    <a:pt x="2792236" y="152852"/>
                  </a:cubicBezTo>
                  <a:cubicBezTo>
                    <a:pt x="2549225" y="137278"/>
                    <a:pt x="2312585" y="129521"/>
                    <a:pt x="2171739" y="152852"/>
                  </a:cubicBezTo>
                  <a:cubicBezTo>
                    <a:pt x="2030893" y="176183"/>
                    <a:pt x="1861196" y="134817"/>
                    <a:pt x="1585714" y="152852"/>
                  </a:cubicBezTo>
                  <a:cubicBezTo>
                    <a:pt x="1310232" y="170887"/>
                    <a:pt x="1168775" y="145838"/>
                    <a:pt x="861801" y="152852"/>
                  </a:cubicBezTo>
                  <a:cubicBezTo>
                    <a:pt x="554827" y="159866"/>
                    <a:pt x="264738" y="181935"/>
                    <a:pt x="0" y="152852"/>
                  </a:cubicBezTo>
                  <a:cubicBezTo>
                    <a:pt x="-7496" y="117352"/>
                    <a:pt x="-6196" y="50877"/>
                    <a:pt x="0" y="0"/>
                  </a:cubicBezTo>
                  <a:close/>
                </a:path>
                <a:path w="3447205" h="152852" stroke="0" extrusionOk="0">
                  <a:moveTo>
                    <a:pt x="0" y="0"/>
                  </a:moveTo>
                  <a:cubicBezTo>
                    <a:pt x="220081" y="-32415"/>
                    <a:pt x="484488" y="-16606"/>
                    <a:pt x="723913" y="0"/>
                  </a:cubicBezTo>
                  <a:cubicBezTo>
                    <a:pt x="963338" y="16606"/>
                    <a:pt x="1144495" y="-8230"/>
                    <a:pt x="1482298" y="0"/>
                  </a:cubicBezTo>
                  <a:cubicBezTo>
                    <a:pt x="1820101" y="8230"/>
                    <a:pt x="1959395" y="-7278"/>
                    <a:pt x="2102795" y="0"/>
                  </a:cubicBezTo>
                  <a:cubicBezTo>
                    <a:pt x="2246195" y="7278"/>
                    <a:pt x="2414728" y="12250"/>
                    <a:pt x="2688820" y="0"/>
                  </a:cubicBezTo>
                  <a:cubicBezTo>
                    <a:pt x="2962912" y="-12250"/>
                    <a:pt x="3234495" y="19606"/>
                    <a:pt x="3447205" y="0"/>
                  </a:cubicBezTo>
                  <a:cubicBezTo>
                    <a:pt x="3451864" y="62046"/>
                    <a:pt x="3445236" y="98823"/>
                    <a:pt x="3447205" y="152852"/>
                  </a:cubicBezTo>
                  <a:cubicBezTo>
                    <a:pt x="3229312" y="123016"/>
                    <a:pt x="3031056" y="124525"/>
                    <a:pt x="2757764" y="152852"/>
                  </a:cubicBezTo>
                  <a:cubicBezTo>
                    <a:pt x="2484472" y="181179"/>
                    <a:pt x="2290971" y="135223"/>
                    <a:pt x="2137267" y="152852"/>
                  </a:cubicBezTo>
                  <a:cubicBezTo>
                    <a:pt x="1983563" y="170481"/>
                    <a:pt x="1688332" y="164094"/>
                    <a:pt x="1516770" y="152852"/>
                  </a:cubicBezTo>
                  <a:cubicBezTo>
                    <a:pt x="1345208" y="141610"/>
                    <a:pt x="1184437" y="122660"/>
                    <a:pt x="861801" y="152852"/>
                  </a:cubicBezTo>
                  <a:cubicBezTo>
                    <a:pt x="539165" y="183044"/>
                    <a:pt x="373061" y="157927"/>
                    <a:pt x="0" y="152852"/>
                  </a:cubicBezTo>
                  <a:cubicBezTo>
                    <a:pt x="-494" y="121064"/>
                    <a:pt x="4053" y="55214"/>
                    <a:pt x="0" y="0"/>
                  </a:cubicBezTo>
                  <a:close/>
                </a:path>
              </a:pathLst>
            </a:custGeom>
            <a:solidFill>
              <a:srgbClr val="FFFF00">
                <a:alpha val="30000"/>
              </a:srgbClr>
            </a:solidFill>
            <a:ln w="28575">
              <a:solidFill>
                <a:srgbClr val="2C4349"/>
              </a:solidFill>
              <a:extLst>
                <a:ext uri="{C807C97D-BFC1-408E-A445-0C87EB9F89A2}">
                  <ask:lineSketchStyleProps xmlns:ask="http://schemas.microsoft.com/office/drawing/2018/sketchyshapes" sd="159301244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ectangle 36">
              <a:extLst>
                <a:ext uri="{FF2B5EF4-FFF2-40B4-BE49-F238E27FC236}">
                  <a16:creationId xmlns:a16="http://schemas.microsoft.com/office/drawing/2014/main" id="{0C821037-EF68-499A-888C-C4F73A809951}"/>
                </a:ext>
              </a:extLst>
            </p:cNvPr>
            <p:cNvSpPr/>
            <p:nvPr/>
          </p:nvSpPr>
          <p:spPr>
            <a:xfrm>
              <a:off x="185611" y="5269254"/>
              <a:ext cx="482543" cy="152852"/>
            </a:xfrm>
            <a:custGeom>
              <a:avLst/>
              <a:gdLst>
                <a:gd name="connsiteX0" fmla="*/ 0 w 482543"/>
                <a:gd name="connsiteY0" fmla="*/ 0 h 152852"/>
                <a:gd name="connsiteX1" fmla="*/ 482543 w 482543"/>
                <a:gd name="connsiteY1" fmla="*/ 0 h 152852"/>
                <a:gd name="connsiteX2" fmla="*/ 482543 w 482543"/>
                <a:gd name="connsiteY2" fmla="*/ 152852 h 152852"/>
                <a:gd name="connsiteX3" fmla="*/ 0 w 482543"/>
                <a:gd name="connsiteY3" fmla="*/ 152852 h 152852"/>
                <a:gd name="connsiteX4" fmla="*/ 0 w 482543"/>
                <a:gd name="connsiteY4" fmla="*/ 0 h 152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543" h="152852" fill="none" extrusionOk="0">
                  <a:moveTo>
                    <a:pt x="0" y="0"/>
                  </a:moveTo>
                  <a:cubicBezTo>
                    <a:pt x="210528" y="-6613"/>
                    <a:pt x="374285" y="9789"/>
                    <a:pt x="482543" y="0"/>
                  </a:cubicBezTo>
                  <a:cubicBezTo>
                    <a:pt x="476632" y="49344"/>
                    <a:pt x="475813" y="98943"/>
                    <a:pt x="482543" y="152852"/>
                  </a:cubicBezTo>
                  <a:cubicBezTo>
                    <a:pt x="247982" y="160351"/>
                    <a:pt x="158195" y="153728"/>
                    <a:pt x="0" y="152852"/>
                  </a:cubicBezTo>
                  <a:cubicBezTo>
                    <a:pt x="5885" y="115022"/>
                    <a:pt x="6967" y="48653"/>
                    <a:pt x="0" y="0"/>
                  </a:cubicBezTo>
                  <a:close/>
                </a:path>
                <a:path w="482543" h="152852" stroke="0" extrusionOk="0">
                  <a:moveTo>
                    <a:pt x="0" y="0"/>
                  </a:moveTo>
                  <a:cubicBezTo>
                    <a:pt x="132796" y="23850"/>
                    <a:pt x="317046" y="20524"/>
                    <a:pt x="482543" y="0"/>
                  </a:cubicBezTo>
                  <a:cubicBezTo>
                    <a:pt x="474963" y="33603"/>
                    <a:pt x="481182" y="107328"/>
                    <a:pt x="482543" y="152852"/>
                  </a:cubicBezTo>
                  <a:cubicBezTo>
                    <a:pt x="385037" y="158235"/>
                    <a:pt x="226509" y="172312"/>
                    <a:pt x="0" y="152852"/>
                  </a:cubicBezTo>
                  <a:cubicBezTo>
                    <a:pt x="-147" y="100250"/>
                    <a:pt x="6915" y="61074"/>
                    <a:pt x="0" y="0"/>
                  </a:cubicBezTo>
                  <a:close/>
                </a:path>
              </a:pathLst>
            </a:custGeom>
            <a:solidFill>
              <a:srgbClr val="FFFF00">
                <a:alpha val="30000"/>
              </a:srgbClr>
            </a:solidFill>
            <a:ln w="28575">
              <a:solidFill>
                <a:srgbClr val="2C4349"/>
              </a:solidFill>
              <a:extLst>
                <a:ext uri="{C807C97D-BFC1-408E-A445-0C87EB9F89A2}">
                  <ask:lineSketchStyleProps xmlns:ask="http://schemas.microsoft.com/office/drawing/2018/sketchyshapes" sd="198462186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87904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022CF-A5A9-417C-8B2F-266DF7FCD869}"/>
              </a:ext>
            </a:extLst>
          </p:cNvPr>
          <p:cNvSpPr>
            <a:spLocks noGrp="1"/>
          </p:cNvSpPr>
          <p:nvPr>
            <p:ph type="sldNum" sz="quarter" idx="12"/>
          </p:nvPr>
        </p:nvSpPr>
        <p:spPr/>
        <p:txBody>
          <a:bodyPr/>
          <a:lstStyle/>
          <a:p>
            <a:fld id="{DDE62CCE-F150-4067-AD6F-F2ED076E5130}" type="slidenum">
              <a:rPr lang="el-GR" smtClean="0"/>
              <a:t>6</a:t>
            </a:fld>
            <a:endParaRPr lang="el-GR"/>
          </a:p>
        </p:txBody>
      </p:sp>
      <p:grpSp>
        <p:nvGrpSpPr>
          <p:cNvPr id="2" name="Group 1">
            <a:extLst>
              <a:ext uri="{FF2B5EF4-FFF2-40B4-BE49-F238E27FC236}">
                <a16:creationId xmlns:a16="http://schemas.microsoft.com/office/drawing/2014/main" id="{596E14AE-7E88-47C2-B802-B7D17A8A6CCE}"/>
              </a:ext>
            </a:extLst>
          </p:cNvPr>
          <p:cNvGrpSpPr/>
          <p:nvPr/>
        </p:nvGrpSpPr>
        <p:grpSpPr>
          <a:xfrm>
            <a:off x="0" y="136525"/>
            <a:ext cx="9424188" cy="1288885"/>
            <a:chOff x="0" y="136525"/>
            <a:chExt cx="9424188" cy="1288885"/>
          </a:xfrm>
          <a:effectLst>
            <a:outerShdw blurRad="50800" dist="38100" algn="l" rotWithShape="0">
              <a:prstClr val="black">
                <a:alpha val="40000"/>
              </a:prstClr>
            </a:outerShdw>
          </a:effectLst>
        </p:grpSpPr>
        <p:sp>
          <p:nvSpPr>
            <p:cNvPr id="5" name="Isosceles Triangle 4">
              <a:extLst>
                <a:ext uri="{FF2B5EF4-FFF2-40B4-BE49-F238E27FC236}">
                  <a16:creationId xmlns:a16="http://schemas.microsoft.com/office/drawing/2014/main" id="{0147E693-577B-4D58-95C1-3846502C5523}"/>
                </a:ext>
              </a:extLst>
            </p:cNvPr>
            <p:cNvSpPr/>
            <p:nvPr/>
          </p:nvSpPr>
          <p:spPr>
            <a:xfrm rot="10800000">
              <a:off x="7501646" y="136526"/>
              <a:ext cx="1922542" cy="1288884"/>
            </a:xfrm>
            <a:prstGeom prst="triangle">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C5EB63B8-75A2-486A-B171-ECB473086DDB}"/>
                </a:ext>
              </a:extLst>
            </p:cNvPr>
            <p:cNvSpPr/>
            <p:nvPr/>
          </p:nvSpPr>
          <p:spPr>
            <a:xfrm>
              <a:off x="0" y="136525"/>
              <a:ext cx="8462917" cy="1288885"/>
            </a:xfrm>
            <a:prstGeom prst="rect">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Group 8">
            <a:extLst>
              <a:ext uri="{FF2B5EF4-FFF2-40B4-BE49-F238E27FC236}">
                <a16:creationId xmlns:a16="http://schemas.microsoft.com/office/drawing/2014/main" id="{EA6A8FCC-6DEE-4A4A-BE5F-5D0974EC72C6}"/>
              </a:ext>
            </a:extLst>
          </p:cNvPr>
          <p:cNvGrpSpPr/>
          <p:nvPr/>
        </p:nvGrpSpPr>
        <p:grpSpPr>
          <a:xfrm>
            <a:off x="7794568" y="387772"/>
            <a:ext cx="4397432" cy="787060"/>
            <a:chOff x="7794568" y="387772"/>
            <a:chExt cx="4397432" cy="787060"/>
          </a:xfrm>
          <a:solidFill>
            <a:srgbClr val="0D3C46"/>
          </a:solidFill>
          <a:effectLst>
            <a:outerShdw blurRad="50800" dist="38100" dir="10800000" algn="r" rotWithShape="0">
              <a:prstClr val="black">
                <a:alpha val="40000"/>
              </a:prstClr>
            </a:outerShdw>
          </a:effectLst>
        </p:grpSpPr>
        <p:sp>
          <p:nvSpPr>
            <p:cNvPr id="7" name="Isosceles Triangle 6">
              <a:extLst>
                <a:ext uri="{FF2B5EF4-FFF2-40B4-BE49-F238E27FC236}">
                  <a16:creationId xmlns:a16="http://schemas.microsoft.com/office/drawing/2014/main" id="{2F3C1860-129D-46E1-AD41-B3CCE419D86C}"/>
                </a:ext>
              </a:extLst>
            </p:cNvPr>
            <p:cNvSpPr/>
            <p:nvPr/>
          </p:nvSpPr>
          <p:spPr>
            <a:xfrm>
              <a:off x="7794568" y="387772"/>
              <a:ext cx="1006998" cy="7870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87E6D55A-E173-4868-A523-57554F754887}"/>
                </a:ext>
              </a:extLst>
            </p:cNvPr>
            <p:cNvSpPr/>
            <p:nvPr/>
          </p:nvSpPr>
          <p:spPr>
            <a:xfrm>
              <a:off x="8299048" y="387772"/>
              <a:ext cx="3892952" cy="787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30" name="Picture 29" descr="A person with a triangle logo&#10;&#10;Description automatically generated with medium confidence">
            <a:extLst>
              <a:ext uri="{FF2B5EF4-FFF2-40B4-BE49-F238E27FC236}">
                <a16:creationId xmlns:a16="http://schemas.microsoft.com/office/drawing/2014/main" id="{43E29334-4AC9-42DF-8A45-650EA0D30D34}"/>
              </a:ext>
            </a:extLst>
          </p:cNvPr>
          <p:cNvPicPr>
            <a:picLocks noChangeAspect="1"/>
          </p:cNvPicPr>
          <p:nvPr/>
        </p:nvPicPr>
        <p:blipFill>
          <a:blip r:embed="rId3">
            <a:clrChange>
              <a:clrFrom>
                <a:srgbClr val="E6E5E3"/>
              </a:clrFrom>
              <a:clrTo>
                <a:srgbClr val="E6E5E3">
                  <a:alpha val="0"/>
                </a:srgbClr>
              </a:clrTo>
            </a:clrChange>
            <a:alphaModFix amt="70000"/>
            <a:lum bright="70000" contrast="-70000"/>
            <a:extLst>
              <a:ext uri="{BEBA8EAE-BF5A-486C-A8C5-ECC9F3942E4B}">
                <a14:imgProps xmlns:a14="http://schemas.microsoft.com/office/drawing/2010/main">
                  <a14:imgLayer r:embed="rId4">
                    <a14:imgEffect>
                      <a14:sharpenSoften amount="7000"/>
                    </a14:imgEffect>
                    <a14:imgEffect>
                      <a14:colorTemperature colorTemp="6514"/>
                    </a14:imgEffect>
                    <a14:imgEffect>
                      <a14:saturation sat="114000"/>
                    </a14:imgEffect>
                    <a14:imgEffect>
                      <a14:brightnessContrast bright="-20000" contrast="40000"/>
                    </a14:imgEffect>
                  </a14:imgLayer>
                </a14:imgProps>
              </a:ext>
            </a:extLst>
          </a:blip>
          <a:stretch>
            <a:fillRect/>
          </a:stretch>
        </p:blipFill>
        <p:spPr>
          <a:xfrm>
            <a:off x="9928668" y="278999"/>
            <a:ext cx="2307437" cy="978804"/>
          </a:xfrm>
          <a:prstGeom prst="rect">
            <a:avLst/>
          </a:prstGeom>
          <a:ln>
            <a:noFill/>
          </a:ln>
          <a:effectLst/>
        </p:spPr>
      </p:pic>
      <p:grpSp>
        <p:nvGrpSpPr>
          <p:cNvPr id="46" name="Group 45">
            <a:extLst>
              <a:ext uri="{FF2B5EF4-FFF2-40B4-BE49-F238E27FC236}">
                <a16:creationId xmlns:a16="http://schemas.microsoft.com/office/drawing/2014/main" id="{F73C5B40-CB1D-48D8-8C28-43496AE85A21}"/>
              </a:ext>
            </a:extLst>
          </p:cNvPr>
          <p:cNvGrpSpPr/>
          <p:nvPr/>
        </p:nvGrpSpPr>
        <p:grpSpPr>
          <a:xfrm>
            <a:off x="7688533" y="1425408"/>
            <a:ext cx="4503467" cy="5432592"/>
            <a:chOff x="7688533" y="1425408"/>
            <a:chExt cx="4503467" cy="5432592"/>
          </a:xfrm>
          <a:solidFill>
            <a:srgbClr val="E4E4E4"/>
          </a:solidFill>
          <a:effectLst>
            <a:outerShdw blurRad="50800" dist="38100" dir="10800000" algn="r" rotWithShape="0">
              <a:prstClr val="black">
                <a:alpha val="40000"/>
              </a:prstClr>
            </a:outerShdw>
          </a:effectLst>
        </p:grpSpPr>
        <p:sp>
          <p:nvSpPr>
            <p:cNvPr id="47" name="Rectangle 46">
              <a:extLst>
                <a:ext uri="{FF2B5EF4-FFF2-40B4-BE49-F238E27FC236}">
                  <a16:creationId xmlns:a16="http://schemas.microsoft.com/office/drawing/2014/main" id="{AB52714E-A6DE-4CD9-92CF-44E97AD62657}"/>
                </a:ext>
              </a:extLst>
            </p:cNvPr>
            <p:cNvSpPr/>
            <p:nvPr/>
          </p:nvSpPr>
          <p:spPr>
            <a:xfrm>
              <a:off x="8462917" y="1425409"/>
              <a:ext cx="3729083" cy="54325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Isosceles Triangle 47">
              <a:extLst>
                <a:ext uri="{FF2B5EF4-FFF2-40B4-BE49-F238E27FC236}">
                  <a16:creationId xmlns:a16="http://schemas.microsoft.com/office/drawing/2014/main" id="{1147E955-DBD5-4718-8ACF-A1C585DBFFDA}"/>
                </a:ext>
              </a:extLst>
            </p:cNvPr>
            <p:cNvSpPr>
              <a:spLocks noChangeAspect="1"/>
            </p:cNvSpPr>
            <p:nvPr/>
          </p:nvSpPr>
          <p:spPr>
            <a:xfrm>
              <a:off x="7688533" y="1425408"/>
              <a:ext cx="1548767" cy="103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Rectangle 48">
              <a:extLst>
                <a:ext uri="{FF2B5EF4-FFF2-40B4-BE49-F238E27FC236}">
                  <a16:creationId xmlns:a16="http://schemas.microsoft.com/office/drawing/2014/main" id="{17EC2084-3113-4CC9-88B3-923BC7DD577B}"/>
                </a:ext>
              </a:extLst>
            </p:cNvPr>
            <p:cNvSpPr/>
            <p:nvPr/>
          </p:nvSpPr>
          <p:spPr>
            <a:xfrm>
              <a:off x="7688533" y="2463711"/>
              <a:ext cx="774384" cy="439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3" name="Slide Number Placeholder 3">
            <a:extLst>
              <a:ext uri="{FF2B5EF4-FFF2-40B4-BE49-F238E27FC236}">
                <a16:creationId xmlns:a16="http://schemas.microsoft.com/office/drawing/2014/main" id="{80D3A8EB-D817-436E-B434-FC1556839D3A}"/>
              </a:ext>
            </a:extLst>
          </p:cNvPr>
          <p:cNvSpPr txBox="1">
            <a:spLocks/>
          </p:cNvSpPr>
          <p:nvPr/>
        </p:nvSpPr>
        <p:spPr>
          <a:xfrm>
            <a:off x="9304383" y="639029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E62CCE-F150-4067-AD6F-F2ED076E5130}" type="slidenum">
              <a:rPr lang="el-GR" b="1" smtClean="0">
                <a:solidFill>
                  <a:schemeClr val="tx1"/>
                </a:solidFill>
                <a:latin typeface="Biome Light" panose="020B0303030204020804" pitchFamily="34" charset="0"/>
                <a:cs typeface="Biome Light" panose="020B0303030204020804" pitchFamily="34" charset="0"/>
              </a:rPr>
              <a:pPr/>
              <a:t>6</a:t>
            </a:fld>
            <a:endParaRPr lang="el-GR" b="1" dirty="0">
              <a:solidFill>
                <a:schemeClr val="tx1"/>
              </a:solidFill>
              <a:latin typeface="Biome Light" panose="020B0303030204020804" pitchFamily="34" charset="0"/>
              <a:cs typeface="Biome Light" panose="020B0303030204020804" pitchFamily="34" charset="0"/>
            </a:endParaRPr>
          </a:p>
        </p:txBody>
      </p:sp>
      <p:sp>
        <p:nvSpPr>
          <p:cNvPr id="17" name="TextBox 16">
            <a:extLst>
              <a:ext uri="{FF2B5EF4-FFF2-40B4-BE49-F238E27FC236}">
                <a16:creationId xmlns:a16="http://schemas.microsoft.com/office/drawing/2014/main" id="{A1E26EA2-292C-48DE-9A11-9A2C1CA2A619}"/>
              </a:ext>
            </a:extLst>
          </p:cNvPr>
          <p:cNvSpPr txBox="1"/>
          <p:nvPr/>
        </p:nvSpPr>
        <p:spPr>
          <a:xfrm>
            <a:off x="185611" y="360225"/>
            <a:ext cx="8462917" cy="861774"/>
          </a:xfrm>
          <a:prstGeom prst="rect">
            <a:avLst/>
          </a:prstGeom>
          <a:noFill/>
        </p:spPr>
        <p:txBody>
          <a:bodyPr wrap="square" rtlCol="0">
            <a:spAutoFit/>
          </a:bodyPr>
          <a:lstStyle/>
          <a:p>
            <a:pPr lvl="0"/>
            <a:r>
              <a:rPr lang="el-GR" sz="2600" b="1" dirty="0">
                <a:solidFill>
                  <a:srgbClr val="0D3C46"/>
                </a:solidFill>
                <a:latin typeface="Biome Light" panose="020B0303030204020804" pitchFamily="34" charset="0"/>
                <a:ea typeface="Segoe UI" panose="020B0502040204020203" pitchFamily="34" charset="0"/>
                <a:cs typeface="Biome Light" panose="020B0303030204020804" pitchFamily="34" charset="0"/>
              </a:rPr>
              <a:t>(Έμμεση) Μέθοδος προσδιορισμού εσόδων </a:t>
            </a:r>
            <a:r>
              <a:rPr lang="el-GR" sz="2400" dirty="0">
                <a:solidFill>
                  <a:srgbClr val="E4E4E4"/>
                </a:solidFill>
                <a:latin typeface="Biome Light" panose="020B0303030204020804" pitchFamily="34" charset="0"/>
                <a:ea typeface="Segoe UI" panose="020B0502040204020203" pitchFamily="34" charset="0"/>
                <a:cs typeface="Biome Light" panose="020B0303030204020804" pitchFamily="34" charset="0"/>
              </a:rPr>
              <a:t>Καθεστώς άρθρου 28 Ν. 4172/2013</a:t>
            </a:r>
          </a:p>
        </p:txBody>
      </p:sp>
      <p:sp>
        <p:nvSpPr>
          <p:cNvPr id="21" name="Rectangle 20">
            <a:extLst>
              <a:ext uri="{FF2B5EF4-FFF2-40B4-BE49-F238E27FC236}">
                <a16:creationId xmlns:a16="http://schemas.microsoft.com/office/drawing/2014/main" id="{3E7CDA15-02E1-4F32-9C64-5436A39D5A15}"/>
              </a:ext>
            </a:extLst>
          </p:cNvPr>
          <p:cNvSpPr/>
          <p:nvPr/>
        </p:nvSpPr>
        <p:spPr>
          <a:xfrm>
            <a:off x="7962526" y="2655704"/>
            <a:ext cx="3932283" cy="3508653"/>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lvl="0" algn="just">
              <a:spcAft>
                <a:spcPts val="600"/>
              </a:spcAft>
            </a:pPr>
            <a:r>
              <a:rPr lang="el-GR" sz="1200" dirty="0">
                <a:latin typeface="Segoe UI" panose="020B0502040204020203" pitchFamily="34" charset="0"/>
                <a:ea typeface="Segoe UI" panose="020B0502040204020203" pitchFamily="34" charset="0"/>
                <a:cs typeface="Segoe UI" panose="020B0502040204020203" pitchFamily="34" charset="0"/>
              </a:rPr>
              <a:t>Η Φορολογική Διοίκηση δύναται να προβαίνει σε εκτιμώμενο, διορθωτικό ή ενδιάμεσο προσδιορισμό της φορολογητέας ύλης και με την εφαρμογή μιας ή περισσοτέρων από τις κατωτέρω τεχνικές ελέγχου:</a:t>
            </a:r>
          </a:p>
          <a:p>
            <a:pPr marL="263525" lvl="0" indent="-263525" algn="just">
              <a:spcAft>
                <a:spcPts val="600"/>
              </a:spcAft>
            </a:pPr>
            <a:r>
              <a:rPr lang="el-GR" sz="1200" b="1" dirty="0">
                <a:latin typeface="Segoe UI" panose="020B0502040204020203" pitchFamily="34" charset="0"/>
                <a:ea typeface="Segoe UI" panose="020B0502040204020203" pitchFamily="34" charset="0"/>
                <a:cs typeface="Segoe UI" panose="020B0502040204020203" pitchFamily="34" charset="0"/>
              </a:rPr>
              <a:t>α) </a:t>
            </a:r>
            <a:r>
              <a:rPr lang="el-GR" sz="1200" dirty="0">
                <a:latin typeface="Segoe UI" panose="020B0502040204020203" pitchFamily="34" charset="0"/>
                <a:ea typeface="Segoe UI" panose="020B0502040204020203" pitchFamily="34" charset="0"/>
                <a:cs typeface="Segoe UI" panose="020B0502040204020203" pitchFamily="34" charset="0"/>
              </a:rPr>
              <a:t>	της αρχής των αναλογιών,</a:t>
            </a:r>
          </a:p>
          <a:p>
            <a:pPr marL="263525" lvl="0" indent="-263525" algn="just">
              <a:spcAft>
                <a:spcPts val="600"/>
              </a:spcAft>
            </a:pPr>
            <a:r>
              <a:rPr lang="el-GR" sz="1200" b="1" dirty="0">
                <a:latin typeface="Segoe UI" panose="020B0502040204020203" pitchFamily="34" charset="0"/>
                <a:ea typeface="Segoe UI" panose="020B0502040204020203" pitchFamily="34" charset="0"/>
                <a:cs typeface="Segoe UI" panose="020B0502040204020203" pitchFamily="34" charset="0"/>
              </a:rPr>
              <a:t>β) </a:t>
            </a:r>
            <a:r>
              <a:rPr lang="el-GR" sz="1200" dirty="0">
                <a:latin typeface="Segoe UI" panose="020B0502040204020203" pitchFamily="34" charset="0"/>
                <a:ea typeface="Segoe UI" panose="020B0502040204020203" pitchFamily="34" charset="0"/>
                <a:cs typeface="Segoe UI" panose="020B0502040204020203" pitchFamily="34" charset="0"/>
              </a:rPr>
              <a:t>	της ανάλυσης ρευστότητας του φορολογούμενου,</a:t>
            </a:r>
          </a:p>
          <a:p>
            <a:pPr marL="263525" lvl="0" indent="-263525" algn="just">
              <a:spcAft>
                <a:spcPts val="600"/>
              </a:spcAft>
            </a:pPr>
            <a:r>
              <a:rPr lang="el-GR" sz="1200" b="1" dirty="0">
                <a:latin typeface="Segoe UI" panose="020B0502040204020203" pitchFamily="34" charset="0"/>
                <a:ea typeface="Segoe UI" panose="020B0502040204020203" pitchFamily="34" charset="0"/>
                <a:cs typeface="Segoe UI" panose="020B0502040204020203" pitchFamily="34" charset="0"/>
              </a:rPr>
              <a:t>γ) </a:t>
            </a:r>
            <a:r>
              <a:rPr lang="el-GR" sz="1200" dirty="0">
                <a:latin typeface="Segoe UI" panose="020B0502040204020203" pitchFamily="34" charset="0"/>
                <a:ea typeface="Segoe UI" panose="020B0502040204020203" pitchFamily="34" charset="0"/>
                <a:cs typeface="Segoe UI" panose="020B0502040204020203" pitchFamily="34" charset="0"/>
              </a:rPr>
              <a:t>	της καθαρής θέσης του φορολογούμενου,</a:t>
            </a:r>
          </a:p>
          <a:p>
            <a:pPr marL="263525" lvl="0" indent="-263525" algn="just">
              <a:spcAft>
                <a:spcPts val="600"/>
              </a:spcAft>
            </a:pPr>
            <a:r>
              <a:rPr lang="el-GR" sz="1200" b="1" dirty="0">
                <a:latin typeface="Segoe UI" panose="020B0502040204020203" pitchFamily="34" charset="0"/>
                <a:ea typeface="Segoe UI" panose="020B0502040204020203" pitchFamily="34" charset="0"/>
                <a:cs typeface="Segoe UI" panose="020B0502040204020203" pitchFamily="34" charset="0"/>
              </a:rPr>
              <a:t>δ) </a:t>
            </a:r>
            <a:r>
              <a:rPr lang="el-GR" sz="1200" dirty="0">
                <a:latin typeface="Segoe UI" panose="020B0502040204020203" pitchFamily="34" charset="0"/>
                <a:ea typeface="Segoe UI" panose="020B0502040204020203" pitchFamily="34" charset="0"/>
                <a:cs typeface="Segoe UI" panose="020B0502040204020203" pitchFamily="34" charset="0"/>
              </a:rPr>
              <a:t>	της σχέσης της τιμής πώλησης προς τον συνολικό όγκο κύκλου εργασιών και</a:t>
            </a:r>
          </a:p>
          <a:p>
            <a:pPr marL="263525" lvl="0" indent="-263525" algn="just">
              <a:spcAft>
                <a:spcPts val="600"/>
              </a:spcAft>
            </a:pPr>
            <a:r>
              <a:rPr lang="el-GR" sz="1200" b="1" dirty="0">
                <a:latin typeface="Segoe UI" panose="020B0502040204020203" pitchFamily="34" charset="0"/>
                <a:ea typeface="Segoe UI" panose="020B0502040204020203" pitchFamily="34" charset="0"/>
                <a:cs typeface="Segoe UI" panose="020B0502040204020203" pitchFamily="34" charset="0"/>
              </a:rPr>
              <a:t>ε) </a:t>
            </a:r>
            <a:r>
              <a:rPr lang="el-GR" sz="1200" dirty="0">
                <a:latin typeface="Segoe UI" panose="020B0502040204020203" pitchFamily="34" charset="0"/>
                <a:ea typeface="Segoe UI" panose="020B0502040204020203" pitchFamily="34" charset="0"/>
                <a:cs typeface="Segoe UI" panose="020B0502040204020203" pitchFamily="34" charset="0"/>
              </a:rPr>
              <a:t>	του ύψους των τραπεζικών καταθέσεων και των δαπανών σε μετρητά.</a:t>
            </a:r>
          </a:p>
          <a:p>
            <a:pPr lvl="0" algn="just">
              <a:spcAft>
                <a:spcPts val="600"/>
              </a:spcAft>
            </a:pPr>
            <a:r>
              <a:rPr lang="el-GR" sz="1200" dirty="0">
                <a:latin typeface="Segoe UI" panose="020B0502040204020203" pitchFamily="34" charset="0"/>
                <a:ea typeface="Segoe UI" panose="020B0502040204020203" pitchFamily="34" charset="0"/>
                <a:cs typeface="Segoe UI" panose="020B0502040204020203" pitchFamily="34" charset="0"/>
              </a:rPr>
              <a:t>Με τις ως άνω τεχνικές μπορούν να προσδιορίζονται τα φορολογητέα εισοδήματα των φορολογουμένων, τα ακαθάριστα έσοδα, οι εκροές και τα φορολογητέα κέρδη των υπόχρεων βάσει των γενικά παραδεκτών αρχών και τεχνικών της ελεγκτικής. </a:t>
            </a:r>
          </a:p>
        </p:txBody>
      </p:sp>
      <p:sp>
        <p:nvSpPr>
          <p:cNvPr id="22" name="Rectangle 21">
            <a:extLst>
              <a:ext uri="{FF2B5EF4-FFF2-40B4-BE49-F238E27FC236}">
                <a16:creationId xmlns:a16="http://schemas.microsoft.com/office/drawing/2014/main" id="{445B9B18-6B9B-47C2-B8F9-A68095A638E4}"/>
              </a:ext>
            </a:extLst>
          </p:cNvPr>
          <p:cNvSpPr/>
          <p:nvPr/>
        </p:nvSpPr>
        <p:spPr>
          <a:xfrm>
            <a:off x="8060461" y="1989478"/>
            <a:ext cx="3932283" cy="369332"/>
          </a:xfrm>
          <a:prstGeom prst="rect">
            <a:avLst/>
          </a:prstGeom>
        </p:spPr>
        <p:txBody>
          <a:bodyPr wrap="square">
            <a:spAutoFit/>
          </a:bodyPr>
          <a:lstStyle/>
          <a:p>
            <a:r>
              <a:rPr lang="el-GR" b="1" dirty="0">
                <a:latin typeface="Segoe UI" panose="020B0502040204020203" pitchFamily="34" charset="0"/>
                <a:ea typeface="Segoe UI" panose="020B0502040204020203" pitchFamily="34" charset="0"/>
                <a:cs typeface="Segoe UI" panose="020B0502040204020203" pitchFamily="34" charset="0"/>
              </a:rPr>
              <a:t>Άρθρο 32 ΚΦΔ </a:t>
            </a:r>
            <a:r>
              <a:rPr lang="el-GR" sz="1400" b="1" dirty="0">
                <a:latin typeface="Segoe UI" panose="020B0502040204020203" pitchFamily="34" charset="0"/>
                <a:ea typeface="Segoe UI" panose="020B0502040204020203" pitchFamily="34" charset="0"/>
                <a:cs typeface="Segoe UI" panose="020B0502040204020203" pitchFamily="34" charset="0"/>
              </a:rPr>
              <a:t>(πρώην άρθρο 27 ΚΦΔ)</a:t>
            </a:r>
            <a:endParaRPr lang="el-GR"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23" name="Straight Connector 22">
            <a:extLst>
              <a:ext uri="{FF2B5EF4-FFF2-40B4-BE49-F238E27FC236}">
                <a16:creationId xmlns:a16="http://schemas.microsoft.com/office/drawing/2014/main" id="{F814E6C6-7979-4F72-AF83-624A927BE989}"/>
              </a:ext>
            </a:extLst>
          </p:cNvPr>
          <p:cNvCxnSpPr>
            <a:cxnSpLocks/>
          </p:cNvCxnSpPr>
          <p:nvPr/>
        </p:nvCxnSpPr>
        <p:spPr>
          <a:xfrm flipV="1">
            <a:off x="8148320" y="2327186"/>
            <a:ext cx="4043680" cy="1623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0" name="Rectangle 19">
            <a:extLst>
              <a:ext uri="{FF2B5EF4-FFF2-40B4-BE49-F238E27FC236}">
                <a16:creationId xmlns:a16="http://schemas.microsoft.com/office/drawing/2014/main" id="{C5E95A8D-FB54-47AA-B72F-25BFF3457C01}"/>
              </a:ext>
            </a:extLst>
          </p:cNvPr>
          <p:cNvSpPr/>
          <p:nvPr/>
        </p:nvSpPr>
        <p:spPr>
          <a:xfrm>
            <a:off x="896536" y="1684017"/>
            <a:ext cx="4361201" cy="369332"/>
          </a:xfrm>
          <a:prstGeom prst="rect">
            <a:avLst/>
          </a:prstGeom>
        </p:spPr>
        <p:txBody>
          <a:bodyPr wrap="square">
            <a:spAutoFit/>
          </a:bodyPr>
          <a:lstStyle/>
          <a:p>
            <a:pPr algn="r">
              <a:spcAft>
                <a:spcPts val="1200"/>
              </a:spcAft>
            </a:pPr>
            <a:r>
              <a:rPr lang="el-GR" b="1" dirty="0">
                <a:latin typeface="Segoe UI" panose="020B0502040204020203" pitchFamily="34" charset="0"/>
                <a:ea typeface="Segoe UI" panose="020B0502040204020203" pitchFamily="34" charset="0"/>
                <a:cs typeface="Segoe UI" panose="020B0502040204020203" pitchFamily="34" charset="0"/>
              </a:rPr>
              <a:t>Άρθρο 28 </a:t>
            </a:r>
            <a:r>
              <a:rPr lang="el-GR" sz="1400" b="1" dirty="0">
                <a:latin typeface="Segoe UI" panose="020B0502040204020203" pitchFamily="34" charset="0"/>
                <a:ea typeface="Segoe UI" panose="020B0502040204020203" pitchFamily="34" charset="0"/>
                <a:cs typeface="Segoe UI" panose="020B0502040204020203" pitchFamily="34" charset="0"/>
              </a:rPr>
              <a:t>(τροπ. Ν. 4223/2013)</a:t>
            </a:r>
            <a:endParaRPr lang="el-GR"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2EB3FCB6-A5AB-457B-AEAE-61DADDE15943}"/>
              </a:ext>
            </a:extLst>
          </p:cNvPr>
          <p:cNvCxnSpPr>
            <a:cxnSpLocks/>
          </p:cNvCxnSpPr>
          <p:nvPr/>
        </p:nvCxnSpPr>
        <p:spPr>
          <a:xfrm>
            <a:off x="0" y="2037968"/>
            <a:ext cx="5125756" cy="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25" name="Table 9">
            <a:extLst>
              <a:ext uri="{FF2B5EF4-FFF2-40B4-BE49-F238E27FC236}">
                <a16:creationId xmlns:a16="http://schemas.microsoft.com/office/drawing/2014/main" id="{1E4BFE3D-B3B6-4EBA-9EC1-5449D53984B6}"/>
              </a:ext>
            </a:extLst>
          </p:cNvPr>
          <p:cNvGraphicFramePr>
            <a:graphicFrameLocks noGrp="1"/>
          </p:cNvGraphicFramePr>
          <p:nvPr>
            <p:extLst>
              <p:ext uri="{D42A27DB-BD31-4B8C-83A1-F6EECF244321}">
                <p14:modId xmlns:p14="http://schemas.microsoft.com/office/powerpoint/2010/main" val="258659982"/>
              </p:ext>
            </p:extLst>
          </p:nvPr>
        </p:nvGraphicFramePr>
        <p:xfrm>
          <a:off x="269854" y="2472657"/>
          <a:ext cx="7168484" cy="3710940"/>
        </p:xfrm>
        <a:graphic>
          <a:graphicData uri="http://schemas.openxmlformats.org/drawingml/2006/table">
            <a:tbl>
              <a:tblPr firstRow="1" bandRow="1">
                <a:tableStyleId>{5940675A-B579-460E-94D1-54222C63F5DA}</a:tableStyleId>
              </a:tblPr>
              <a:tblGrid>
                <a:gridCol w="786060">
                  <a:extLst>
                    <a:ext uri="{9D8B030D-6E8A-4147-A177-3AD203B41FA5}">
                      <a16:colId xmlns:a16="http://schemas.microsoft.com/office/drawing/2014/main" val="1965449041"/>
                    </a:ext>
                  </a:extLst>
                </a:gridCol>
                <a:gridCol w="6382424">
                  <a:extLst>
                    <a:ext uri="{9D8B030D-6E8A-4147-A177-3AD203B41FA5}">
                      <a16:colId xmlns:a16="http://schemas.microsoft.com/office/drawing/2014/main" val="1216545531"/>
                    </a:ext>
                  </a:extLst>
                </a:gridCol>
              </a:tblGrid>
              <a:tr h="370840">
                <a:tc>
                  <a:txBody>
                    <a:bodyPr/>
                    <a:lstStyle/>
                    <a:p>
                      <a:pPr algn="ctr"/>
                      <a:r>
                        <a:rPr lang="el-GR" sz="1600" b="1" dirty="0"/>
                        <a:t>παρ. 1</a:t>
                      </a:r>
                    </a:p>
                  </a:txBody>
                  <a:tcPr>
                    <a:solidFill>
                      <a:srgbClr val="E4E4E4"/>
                    </a:solidFill>
                  </a:tcPr>
                </a:tc>
                <a:tc>
                  <a:txBody>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lang="el-GR" sz="1400" dirty="0"/>
                        <a:t>Το εισόδημα των φυσικών και νομικών προσώπων […] που ασκούν […] επιχειρηματική δραστηριότητα μπορεί να προσδιορίζεται με βάση κάθε διαθέσιμο στοιχείο ή με έμμεσες μεθόδους ελέγχου κατά τις ειδικότερες προβλέψεις του ΚΦΔ στις ακόλουθες περιπτώσεις:</a:t>
                      </a:r>
                    </a:p>
                    <a:p>
                      <a:pPr marL="263525" marR="0" lvl="0" indent="-263525" algn="just" defTabSz="914400" rtl="0" eaLnBrk="1" fontAlgn="auto" latinLnBrk="0" hangingPunct="1">
                        <a:lnSpc>
                          <a:spcPct val="100000"/>
                        </a:lnSpc>
                        <a:spcBef>
                          <a:spcPts val="0"/>
                        </a:spcBef>
                        <a:spcAft>
                          <a:spcPts val="300"/>
                        </a:spcAft>
                        <a:buClrTx/>
                        <a:buSzTx/>
                        <a:buFontTx/>
                        <a:buNone/>
                        <a:tabLst/>
                        <a:defRPr/>
                      </a:pPr>
                      <a:r>
                        <a:rPr lang="el-GR" sz="1400" b="1" dirty="0"/>
                        <a:t>α)</a:t>
                      </a:r>
                      <a:r>
                        <a:rPr lang="el-GR" sz="1400" dirty="0"/>
                        <a:t> 	όταν τα λογιστικά αρχεία δεν τηρούνται ή οι οικονομικές καταστάσεις δεν συντάσσονται σύμφωνα με τον νόμο για τα λογιστικά πρότυπα, ή</a:t>
                      </a:r>
                    </a:p>
                    <a:p>
                      <a:pPr marL="263525" marR="0" lvl="0" indent="-263525" algn="just" defTabSz="914400" rtl="0" eaLnBrk="1" fontAlgn="auto" latinLnBrk="0" hangingPunct="1">
                        <a:lnSpc>
                          <a:spcPct val="100000"/>
                        </a:lnSpc>
                        <a:spcBef>
                          <a:spcPts val="0"/>
                        </a:spcBef>
                        <a:spcAft>
                          <a:spcPts val="300"/>
                        </a:spcAft>
                        <a:buClrTx/>
                        <a:buSzTx/>
                        <a:buFontTx/>
                        <a:buNone/>
                        <a:tabLst/>
                        <a:defRPr/>
                      </a:pPr>
                      <a:r>
                        <a:rPr lang="el-GR" sz="1400" b="1" dirty="0"/>
                        <a:t>β) </a:t>
                      </a:r>
                      <a:r>
                        <a:rPr lang="el-GR" sz="1400" dirty="0"/>
                        <a:t>	όταν τα φορολογικά στοιχεία ή τα λοιπά προβλεπόμενα σχετικά δικαιολογητικά δεν συντάσσονται σύμφωνα με τον ΚΦΔ, ή</a:t>
                      </a:r>
                    </a:p>
                    <a:p>
                      <a:pPr marL="263525" marR="0" lvl="0" indent="-263525" algn="just" defTabSz="914400" rtl="0" eaLnBrk="1" fontAlgn="auto" latinLnBrk="0" hangingPunct="1">
                        <a:lnSpc>
                          <a:spcPct val="100000"/>
                        </a:lnSpc>
                        <a:spcBef>
                          <a:spcPts val="0"/>
                        </a:spcBef>
                        <a:spcAft>
                          <a:spcPts val="300"/>
                        </a:spcAft>
                        <a:buClrTx/>
                        <a:buSzTx/>
                        <a:buFontTx/>
                        <a:buNone/>
                        <a:tabLst/>
                        <a:defRPr/>
                      </a:pPr>
                      <a:r>
                        <a:rPr lang="el-GR" sz="1400" b="1" dirty="0"/>
                        <a:t>γ) </a:t>
                      </a:r>
                      <a:r>
                        <a:rPr lang="el-GR" sz="1400" dirty="0"/>
                        <a:t>	όταν τα λογιστικά αρχεία ή φορολογικά στοιχεία δεν προσκομίζονται στη Φορολογική Διοίκηση μετά από σχετική πρόσκληση.</a:t>
                      </a:r>
                    </a:p>
                  </a:txBody>
                  <a:tcPr/>
                </a:tc>
                <a:extLst>
                  <a:ext uri="{0D108BD9-81ED-4DB2-BD59-A6C34878D82A}">
                    <a16:rowId xmlns:a16="http://schemas.microsoft.com/office/drawing/2014/main" val="104458377"/>
                  </a:ext>
                </a:extLst>
              </a:tr>
              <a:tr h="370840">
                <a:tc>
                  <a:txBody>
                    <a:bodyPr/>
                    <a:lstStyle/>
                    <a:p>
                      <a:pPr algn="ctr"/>
                      <a:r>
                        <a:rPr lang="el-GR" sz="1600" b="1" dirty="0"/>
                        <a:t>παρ. 2</a:t>
                      </a:r>
                    </a:p>
                  </a:txBody>
                  <a:tcPr>
                    <a:solidFill>
                      <a:srgbClr val="E4E4E4"/>
                    </a:solidFill>
                  </a:tcPr>
                </a:tc>
                <a:tc>
                  <a:txBody>
                    <a:bodyPr/>
                    <a:lstStyle/>
                    <a:p>
                      <a:pPr algn="just"/>
                      <a:r>
                        <a:rPr lang="el-GR" sz="1400" kern="1200" dirty="0">
                          <a:solidFill>
                            <a:schemeClr val="tx1"/>
                          </a:solidFill>
                          <a:latin typeface="+mn-lt"/>
                          <a:ea typeface="+mn-ea"/>
                          <a:cs typeface="+mn-cs"/>
                        </a:rPr>
                        <a:t>Το εισόδημα φυσικών προσώπων, ανεξαρτήτως αν προέρχεται από άσκηση επιχειρηματικής δραστηριότητας, μπορεί επίσης να προσδιορίζεται με βάση κάθε διαθέσιμο στοιχείο ή έμμεσες μεθόδους ελέγχου σύμφωνα με τις σχετικές διατάξεις του ΚΦΔ, </a:t>
                      </a:r>
                      <a:r>
                        <a:rPr lang="el-GR" sz="1400" b="1" kern="1200" dirty="0">
                          <a:solidFill>
                            <a:schemeClr val="tx1"/>
                          </a:solidFill>
                          <a:latin typeface="+mn-lt"/>
                          <a:ea typeface="+mn-ea"/>
                          <a:cs typeface="+mn-cs"/>
                        </a:rPr>
                        <a:t>όταν το ποσό του δηλούμενου εισοδήματος δεν επαρκεί για την κάλυψη των προσωπικών δαπανών διαβίωσης ή σε περίπτωση που υπάρχει προσαύξηση περιουσίας η οποία δεν καλύπτεται από το δηλούμενο εισόδημα.</a:t>
                      </a:r>
                    </a:p>
                  </a:txBody>
                  <a:tcPr/>
                </a:tc>
                <a:extLst>
                  <a:ext uri="{0D108BD9-81ED-4DB2-BD59-A6C34878D82A}">
                    <a16:rowId xmlns:a16="http://schemas.microsoft.com/office/drawing/2014/main" val="1309755175"/>
                  </a:ext>
                </a:extLst>
              </a:tr>
            </a:tbl>
          </a:graphicData>
        </a:graphic>
      </p:graphicFrame>
    </p:spTree>
    <p:extLst>
      <p:ext uri="{BB962C8B-B14F-4D97-AF65-F5344CB8AC3E}">
        <p14:creationId xmlns:p14="http://schemas.microsoft.com/office/powerpoint/2010/main" val="3725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022CF-A5A9-417C-8B2F-266DF7FCD869}"/>
              </a:ext>
            </a:extLst>
          </p:cNvPr>
          <p:cNvSpPr>
            <a:spLocks noGrp="1"/>
          </p:cNvSpPr>
          <p:nvPr>
            <p:ph type="sldNum" sz="quarter" idx="12"/>
          </p:nvPr>
        </p:nvSpPr>
        <p:spPr/>
        <p:txBody>
          <a:bodyPr/>
          <a:lstStyle/>
          <a:p>
            <a:fld id="{DDE62CCE-F150-4067-AD6F-F2ED076E5130}" type="slidenum">
              <a:rPr lang="el-GR" smtClean="0"/>
              <a:t>7</a:t>
            </a:fld>
            <a:endParaRPr lang="el-GR"/>
          </a:p>
        </p:txBody>
      </p:sp>
      <p:grpSp>
        <p:nvGrpSpPr>
          <p:cNvPr id="2" name="Group 1">
            <a:extLst>
              <a:ext uri="{FF2B5EF4-FFF2-40B4-BE49-F238E27FC236}">
                <a16:creationId xmlns:a16="http://schemas.microsoft.com/office/drawing/2014/main" id="{596E14AE-7E88-47C2-B802-B7D17A8A6CCE}"/>
              </a:ext>
            </a:extLst>
          </p:cNvPr>
          <p:cNvGrpSpPr/>
          <p:nvPr/>
        </p:nvGrpSpPr>
        <p:grpSpPr>
          <a:xfrm>
            <a:off x="0" y="136525"/>
            <a:ext cx="9424188" cy="1288885"/>
            <a:chOff x="0" y="136525"/>
            <a:chExt cx="9424188" cy="1288885"/>
          </a:xfrm>
          <a:effectLst>
            <a:outerShdw blurRad="50800" dist="38100" algn="l" rotWithShape="0">
              <a:prstClr val="black">
                <a:alpha val="40000"/>
              </a:prstClr>
            </a:outerShdw>
          </a:effectLst>
        </p:grpSpPr>
        <p:sp>
          <p:nvSpPr>
            <p:cNvPr id="5" name="Isosceles Triangle 4">
              <a:extLst>
                <a:ext uri="{FF2B5EF4-FFF2-40B4-BE49-F238E27FC236}">
                  <a16:creationId xmlns:a16="http://schemas.microsoft.com/office/drawing/2014/main" id="{0147E693-577B-4D58-95C1-3846502C5523}"/>
                </a:ext>
              </a:extLst>
            </p:cNvPr>
            <p:cNvSpPr/>
            <p:nvPr/>
          </p:nvSpPr>
          <p:spPr>
            <a:xfrm rot="10800000">
              <a:off x="7501646" y="136526"/>
              <a:ext cx="1922542" cy="1288884"/>
            </a:xfrm>
            <a:prstGeom prst="triangle">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C5EB63B8-75A2-486A-B171-ECB473086DDB}"/>
                </a:ext>
              </a:extLst>
            </p:cNvPr>
            <p:cNvSpPr/>
            <p:nvPr/>
          </p:nvSpPr>
          <p:spPr>
            <a:xfrm>
              <a:off x="0" y="136525"/>
              <a:ext cx="8462917" cy="1288885"/>
            </a:xfrm>
            <a:prstGeom prst="rect">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Group 8">
            <a:extLst>
              <a:ext uri="{FF2B5EF4-FFF2-40B4-BE49-F238E27FC236}">
                <a16:creationId xmlns:a16="http://schemas.microsoft.com/office/drawing/2014/main" id="{EA6A8FCC-6DEE-4A4A-BE5F-5D0974EC72C6}"/>
              </a:ext>
            </a:extLst>
          </p:cNvPr>
          <p:cNvGrpSpPr/>
          <p:nvPr/>
        </p:nvGrpSpPr>
        <p:grpSpPr>
          <a:xfrm>
            <a:off x="7794568" y="387772"/>
            <a:ext cx="4397432" cy="787060"/>
            <a:chOff x="7794568" y="387772"/>
            <a:chExt cx="4397432" cy="787060"/>
          </a:xfrm>
          <a:solidFill>
            <a:srgbClr val="0D3C46"/>
          </a:solidFill>
          <a:effectLst>
            <a:outerShdw blurRad="50800" dist="38100" dir="10800000" algn="r" rotWithShape="0">
              <a:prstClr val="black">
                <a:alpha val="40000"/>
              </a:prstClr>
            </a:outerShdw>
          </a:effectLst>
        </p:grpSpPr>
        <p:sp>
          <p:nvSpPr>
            <p:cNvPr id="7" name="Isosceles Triangle 6">
              <a:extLst>
                <a:ext uri="{FF2B5EF4-FFF2-40B4-BE49-F238E27FC236}">
                  <a16:creationId xmlns:a16="http://schemas.microsoft.com/office/drawing/2014/main" id="{2F3C1860-129D-46E1-AD41-B3CCE419D86C}"/>
                </a:ext>
              </a:extLst>
            </p:cNvPr>
            <p:cNvSpPr/>
            <p:nvPr/>
          </p:nvSpPr>
          <p:spPr>
            <a:xfrm>
              <a:off x="7794568" y="387772"/>
              <a:ext cx="1006998" cy="7870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87E6D55A-E173-4868-A523-57554F754887}"/>
                </a:ext>
              </a:extLst>
            </p:cNvPr>
            <p:cNvSpPr/>
            <p:nvPr/>
          </p:nvSpPr>
          <p:spPr>
            <a:xfrm>
              <a:off x="8299048" y="387772"/>
              <a:ext cx="3892952" cy="787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30" name="Picture 29" descr="A person with a triangle logo&#10;&#10;Description automatically generated with medium confidence">
            <a:extLst>
              <a:ext uri="{FF2B5EF4-FFF2-40B4-BE49-F238E27FC236}">
                <a16:creationId xmlns:a16="http://schemas.microsoft.com/office/drawing/2014/main" id="{43E29334-4AC9-42DF-8A45-650EA0D30D34}"/>
              </a:ext>
            </a:extLst>
          </p:cNvPr>
          <p:cNvPicPr>
            <a:picLocks noChangeAspect="1"/>
          </p:cNvPicPr>
          <p:nvPr/>
        </p:nvPicPr>
        <p:blipFill>
          <a:blip r:embed="rId3">
            <a:clrChange>
              <a:clrFrom>
                <a:srgbClr val="E6E5E3"/>
              </a:clrFrom>
              <a:clrTo>
                <a:srgbClr val="E6E5E3">
                  <a:alpha val="0"/>
                </a:srgbClr>
              </a:clrTo>
            </a:clrChange>
            <a:alphaModFix amt="70000"/>
            <a:lum bright="70000" contrast="-70000"/>
            <a:extLst>
              <a:ext uri="{BEBA8EAE-BF5A-486C-A8C5-ECC9F3942E4B}">
                <a14:imgProps xmlns:a14="http://schemas.microsoft.com/office/drawing/2010/main">
                  <a14:imgLayer r:embed="rId4">
                    <a14:imgEffect>
                      <a14:sharpenSoften amount="7000"/>
                    </a14:imgEffect>
                    <a14:imgEffect>
                      <a14:colorTemperature colorTemp="6514"/>
                    </a14:imgEffect>
                    <a14:imgEffect>
                      <a14:saturation sat="114000"/>
                    </a14:imgEffect>
                    <a14:imgEffect>
                      <a14:brightnessContrast bright="-20000" contrast="40000"/>
                    </a14:imgEffect>
                  </a14:imgLayer>
                </a14:imgProps>
              </a:ext>
            </a:extLst>
          </a:blip>
          <a:stretch>
            <a:fillRect/>
          </a:stretch>
        </p:blipFill>
        <p:spPr>
          <a:xfrm>
            <a:off x="9928668" y="278999"/>
            <a:ext cx="2307437" cy="978804"/>
          </a:xfrm>
          <a:prstGeom prst="rect">
            <a:avLst/>
          </a:prstGeom>
          <a:ln>
            <a:noFill/>
          </a:ln>
          <a:effectLst/>
        </p:spPr>
      </p:pic>
      <p:grpSp>
        <p:nvGrpSpPr>
          <p:cNvPr id="46" name="Group 45">
            <a:extLst>
              <a:ext uri="{FF2B5EF4-FFF2-40B4-BE49-F238E27FC236}">
                <a16:creationId xmlns:a16="http://schemas.microsoft.com/office/drawing/2014/main" id="{F73C5B40-CB1D-48D8-8C28-43496AE85A21}"/>
              </a:ext>
            </a:extLst>
          </p:cNvPr>
          <p:cNvGrpSpPr/>
          <p:nvPr/>
        </p:nvGrpSpPr>
        <p:grpSpPr>
          <a:xfrm>
            <a:off x="7688533" y="1425408"/>
            <a:ext cx="4503467" cy="5432592"/>
            <a:chOff x="7688533" y="1425408"/>
            <a:chExt cx="4503467" cy="5432592"/>
          </a:xfrm>
          <a:blipFill>
            <a:blip r:embed="rId5"/>
            <a:stretch>
              <a:fillRect/>
            </a:stretch>
          </a:blipFill>
          <a:effectLst>
            <a:outerShdw blurRad="50800" dist="38100" dir="10800000" algn="r" rotWithShape="0">
              <a:prstClr val="black">
                <a:alpha val="40000"/>
              </a:prstClr>
            </a:outerShdw>
          </a:effectLst>
        </p:grpSpPr>
        <p:sp>
          <p:nvSpPr>
            <p:cNvPr id="47" name="Rectangle 46">
              <a:extLst>
                <a:ext uri="{FF2B5EF4-FFF2-40B4-BE49-F238E27FC236}">
                  <a16:creationId xmlns:a16="http://schemas.microsoft.com/office/drawing/2014/main" id="{AB52714E-A6DE-4CD9-92CF-44E97AD62657}"/>
                </a:ext>
              </a:extLst>
            </p:cNvPr>
            <p:cNvSpPr/>
            <p:nvPr/>
          </p:nvSpPr>
          <p:spPr>
            <a:xfrm>
              <a:off x="8462917" y="1425409"/>
              <a:ext cx="3729083" cy="54325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Isosceles Triangle 47">
              <a:extLst>
                <a:ext uri="{FF2B5EF4-FFF2-40B4-BE49-F238E27FC236}">
                  <a16:creationId xmlns:a16="http://schemas.microsoft.com/office/drawing/2014/main" id="{1147E955-DBD5-4718-8ACF-A1C585DBFFDA}"/>
                </a:ext>
              </a:extLst>
            </p:cNvPr>
            <p:cNvSpPr>
              <a:spLocks noChangeAspect="1"/>
            </p:cNvSpPr>
            <p:nvPr/>
          </p:nvSpPr>
          <p:spPr>
            <a:xfrm>
              <a:off x="7688533" y="1425408"/>
              <a:ext cx="1548767" cy="1038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Rectangle 48">
              <a:extLst>
                <a:ext uri="{FF2B5EF4-FFF2-40B4-BE49-F238E27FC236}">
                  <a16:creationId xmlns:a16="http://schemas.microsoft.com/office/drawing/2014/main" id="{17EC2084-3113-4CC9-88B3-923BC7DD577B}"/>
                </a:ext>
              </a:extLst>
            </p:cNvPr>
            <p:cNvSpPr/>
            <p:nvPr/>
          </p:nvSpPr>
          <p:spPr>
            <a:xfrm>
              <a:off x="7688533" y="2463711"/>
              <a:ext cx="774384" cy="439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3" name="Slide Number Placeholder 3">
            <a:extLst>
              <a:ext uri="{FF2B5EF4-FFF2-40B4-BE49-F238E27FC236}">
                <a16:creationId xmlns:a16="http://schemas.microsoft.com/office/drawing/2014/main" id="{80D3A8EB-D817-436E-B434-FC1556839D3A}"/>
              </a:ext>
            </a:extLst>
          </p:cNvPr>
          <p:cNvSpPr txBox="1">
            <a:spLocks/>
          </p:cNvSpPr>
          <p:nvPr/>
        </p:nvSpPr>
        <p:spPr>
          <a:xfrm>
            <a:off x="9304383" y="639029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E62CCE-F150-4067-AD6F-F2ED076E5130}" type="slidenum">
              <a:rPr lang="el-GR" b="1" smtClean="0">
                <a:solidFill>
                  <a:schemeClr val="bg1"/>
                </a:solidFill>
                <a:latin typeface="Biome Light" panose="020B0303030204020804" pitchFamily="34" charset="0"/>
                <a:cs typeface="Biome Light" panose="020B0303030204020804" pitchFamily="34" charset="0"/>
              </a:rPr>
              <a:pPr/>
              <a:t>7</a:t>
            </a:fld>
            <a:endParaRPr lang="el-GR" b="1" dirty="0">
              <a:solidFill>
                <a:schemeClr val="bg1"/>
              </a:solidFill>
              <a:latin typeface="Biome Light" panose="020B0303030204020804" pitchFamily="34" charset="0"/>
              <a:cs typeface="Biome Light" panose="020B0303030204020804" pitchFamily="34" charset="0"/>
            </a:endParaRPr>
          </a:p>
        </p:txBody>
      </p:sp>
      <p:sp>
        <p:nvSpPr>
          <p:cNvPr id="17" name="TextBox 16">
            <a:extLst>
              <a:ext uri="{FF2B5EF4-FFF2-40B4-BE49-F238E27FC236}">
                <a16:creationId xmlns:a16="http://schemas.microsoft.com/office/drawing/2014/main" id="{A1E26EA2-292C-48DE-9A11-9A2C1CA2A619}"/>
              </a:ext>
            </a:extLst>
          </p:cNvPr>
          <p:cNvSpPr txBox="1"/>
          <p:nvPr/>
        </p:nvSpPr>
        <p:spPr>
          <a:xfrm>
            <a:off x="185611" y="360225"/>
            <a:ext cx="8462917" cy="861774"/>
          </a:xfrm>
          <a:prstGeom prst="rect">
            <a:avLst/>
          </a:prstGeom>
          <a:noFill/>
        </p:spPr>
        <p:txBody>
          <a:bodyPr wrap="square" rtlCol="0">
            <a:spAutoFit/>
          </a:bodyPr>
          <a:lstStyle/>
          <a:p>
            <a:pPr lvl="0"/>
            <a:r>
              <a:rPr lang="el-GR" sz="2600" b="1" dirty="0">
                <a:solidFill>
                  <a:srgbClr val="0D3C46"/>
                </a:solidFill>
                <a:latin typeface="Biome Light" panose="020B0303030204020804" pitchFamily="34" charset="0"/>
                <a:ea typeface="Segoe UI" panose="020B0502040204020203" pitchFamily="34" charset="0"/>
                <a:cs typeface="Biome Light" panose="020B0303030204020804" pitchFamily="34" charset="0"/>
              </a:rPr>
              <a:t>(Έμμεση) Μέθοδος προσδιορισμού εσόδων </a:t>
            </a:r>
            <a:r>
              <a:rPr lang="el-GR" sz="2400" dirty="0">
                <a:solidFill>
                  <a:srgbClr val="E4E4E4"/>
                </a:solidFill>
                <a:latin typeface="Biome Light" panose="020B0303030204020804" pitchFamily="34" charset="0"/>
                <a:ea typeface="Segoe UI" panose="020B0502040204020203" pitchFamily="34" charset="0"/>
                <a:cs typeface="Biome Light" panose="020B0303030204020804" pitchFamily="34" charset="0"/>
              </a:rPr>
              <a:t>Καθεστώς άρθρου 28 Ν. 4172/2013</a:t>
            </a:r>
          </a:p>
        </p:txBody>
      </p:sp>
      <p:sp>
        <p:nvSpPr>
          <p:cNvPr id="20" name="Rectangle 19">
            <a:extLst>
              <a:ext uri="{FF2B5EF4-FFF2-40B4-BE49-F238E27FC236}">
                <a16:creationId xmlns:a16="http://schemas.microsoft.com/office/drawing/2014/main" id="{C5E95A8D-FB54-47AA-B72F-25BFF3457C01}"/>
              </a:ext>
            </a:extLst>
          </p:cNvPr>
          <p:cNvSpPr/>
          <p:nvPr/>
        </p:nvSpPr>
        <p:spPr>
          <a:xfrm>
            <a:off x="896536" y="1684017"/>
            <a:ext cx="4361201" cy="369332"/>
          </a:xfrm>
          <a:prstGeom prst="rect">
            <a:avLst/>
          </a:prstGeom>
        </p:spPr>
        <p:txBody>
          <a:bodyPr wrap="square">
            <a:spAutoFit/>
          </a:bodyPr>
          <a:lstStyle/>
          <a:p>
            <a:pPr algn="r">
              <a:spcAft>
                <a:spcPts val="1200"/>
              </a:spcAft>
            </a:pPr>
            <a:r>
              <a:rPr lang="el-GR" b="1" dirty="0">
                <a:latin typeface="Segoe UI" panose="020B0502040204020203" pitchFamily="34" charset="0"/>
                <a:ea typeface="Segoe UI" panose="020B0502040204020203" pitchFamily="34" charset="0"/>
                <a:cs typeface="Segoe UI" panose="020B0502040204020203" pitchFamily="34" charset="0"/>
              </a:rPr>
              <a:t>Άρθρο 28 </a:t>
            </a:r>
            <a:r>
              <a:rPr lang="el-GR" sz="1400" b="1" dirty="0">
                <a:latin typeface="Segoe UI" panose="020B0502040204020203" pitchFamily="34" charset="0"/>
                <a:ea typeface="Segoe UI" panose="020B0502040204020203" pitchFamily="34" charset="0"/>
                <a:cs typeface="Segoe UI" panose="020B0502040204020203" pitchFamily="34" charset="0"/>
              </a:rPr>
              <a:t>(τροπ. Ν. 5073/2023)</a:t>
            </a:r>
            <a:endParaRPr lang="el-GR"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2EB3FCB6-A5AB-457B-AEAE-61DADDE15943}"/>
              </a:ext>
            </a:extLst>
          </p:cNvPr>
          <p:cNvCxnSpPr>
            <a:cxnSpLocks/>
          </p:cNvCxnSpPr>
          <p:nvPr/>
        </p:nvCxnSpPr>
        <p:spPr>
          <a:xfrm>
            <a:off x="0" y="2037968"/>
            <a:ext cx="5125756" cy="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28" name="Table 9">
            <a:extLst>
              <a:ext uri="{FF2B5EF4-FFF2-40B4-BE49-F238E27FC236}">
                <a16:creationId xmlns:a16="http://schemas.microsoft.com/office/drawing/2014/main" id="{E0E54F99-FFD9-475A-A256-D79488CB1E18}"/>
              </a:ext>
            </a:extLst>
          </p:cNvPr>
          <p:cNvGraphicFramePr>
            <a:graphicFrameLocks noGrp="1"/>
          </p:cNvGraphicFramePr>
          <p:nvPr>
            <p:extLst>
              <p:ext uri="{D42A27DB-BD31-4B8C-83A1-F6EECF244321}">
                <p14:modId xmlns:p14="http://schemas.microsoft.com/office/powerpoint/2010/main" val="990584346"/>
              </p:ext>
            </p:extLst>
          </p:nvPr>
        </p:nvGraphicFramePr>
        <p:xfrm>
          <a:off x="294245" y="2335764"/>
          <a:ext cx="6990475" cy="3733800"/>
        </p:xfrm>
        <a:graphic>
          <a:graphicData uri="http://schemas.openxmlformats.org/drawingml/2006/table">
            <a:tbl>
              <a:tblPr firstRow="1" bandRow="1">
                <a:tableStyleId>{5940675A-B579-460E-94D1-54222C63F5DA}</a:tableStyleId>
              </a:tblPr>
              <a:tblGrid>
                <a:gridCol w="772555">
                  <a:extLst>
                    <a:ext uri="{9D8B030D-6E8A-4147-A177-3AD203B41FA5}">
                      <a16:colId xmlns:a16="http://schemas.microsoft.com/office/drawing/2014/main" val="1965449041"/>
                    </a:ext>
                  </a:extLst>
                </a:gridCol>
                <a:gridCol w="6217920">
                  <a:extLst>
                    <a:ext uri="{9D8B030D-6E8A-4147-A177-3AD203B41FA5}">
                      <a16:colId xmlns:a16="http://schemas.microsoft.com/office/drawing/2014/main" val="1216545531"/>
                    </a:ext>
                  </a:extLst>
                </a:gridCol>
              </a:tblGrid>
              <a:tr h="370840">
                <a:tc>
                  <a:txBody>
                    <a:bodyPr/>
                    <a:lstStyle/>
                    <a:p>
                      <a:pPr algn="ctr"/>
                      <a:r>
                        <a:rPr lang="el-GR" sz="1600" b="1" dirty="0"/>
                        <a:t>παρ. 1</a:t>
                      </a:r>
                    </a:p>
                  </a:txBody>
                  <a:tcPr>
                    <a:solidFill>
                      <a:srgbClr val="E4E4E4"/>
                    </a:solidFill>
                  </a:tcPr>
                </a:tc>
                <a:tc>
                  <a:txBody>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lang="el-GR" sz="1400" dirty="0"/>
                        <a:t>Το εισόδημα των φυσικών και νομικών προσώπων και νομικών οντοτήτων που ασκούν ή προκύπτει ότι ασκούν επιχειρηματική δραστηριότητα μπορεί να προσδιορίζεται με βάση κάθε διαθέσιμο στοιχείο ή με έμμεσες μεθόδους ελέγχου κατά τις ειδικότερες προβλέψεις του ΚΦΔ </a:t>
                      </a:r>
                      <a:r>
                        <a:rPr lang="el-GR" sz="1400" b="1" u="sng" dirty="0">
                          <a:solidFill>
                            <a:srgbClr val="FF0000"/>
                          </a:solidFill>
                        </a:rPr>
                        <a:t>ιδίως</a:t>
                      </a:r>
                      <a:r>
                        <a:rPr lang="el-GR" sz="1400" dirty="0"/>
                        <a:t> στις ακόλουθες περιπτώσεις:</a:t>
                      </a:r>
                    </a:p>
                    <a:p>
                      <a:pPr marL="263525" marR="0" lvl="0" indent="-263525" algn="just" defTabSz="914400" rtl="0" eaLnBrk="1" fontAlgn="auto" latinLnBrk="0" hangingPunct="1">
                        <a:lnSpc>
                          <a:spcPct val="100000"/>
                        </a:lnSpc>
                        <a:spcBef>
                          <a:spcPts val="0"/>
                        </a:spcBef>
                        <a:spcAft>
                          <a:spcPts val="300"/>
                        </a:spcAft>
                        <a:buClrTx/>
                        <a:buSzTx/>
                        <a:buFontTx/>
                        <a:buNone/>
                        <a:tabLst/>
                        <a:defRPr/>
                      </a:pPr>
                      <a:r>
                        <a:rPr lang="el-GR" sz="1400" dirty="0"/>
                        <a:t>α) 	[…] ή </a:t>
                      </a:r>
                    </a:p>
                    <a:p>
                      <a:pPr marL="263525" marR="0" lvl="0" indent="-263525" algn="just" defTabSz="914400" rtl="0" eaLnBrk="1" fontAlgn="auto" latinLnBrk="0" hangingPunct="1">
                        <a:lnSpc>
                          <a:spcPct val="100000"/>
                        </a:lnSpc>
                        <a:spcBef>
                          <a:spcPts val="0"/>
                        </a:spcBef>
                        <a:spcAft>
                          <a:spcPts val="300"/>
                        </a:spcAft>
                        <a:buClrTx/>
                        <a:buSzTx/>
                        <a:buFontTx/>
                        <a:buNone/>
                        <a:tabLst/>
                        <a:defRPr/>
                      </a:pPr>
                      <a:r>
                        <a:rPr lang="el-GR" sz="1400" dirty="0"/>
                        <a:t>β) 	[…] ή </a:t>
                      </a:r>
                    </a:p>
                    <a:p>
                      <a:pPr marL="263525" marR="0" lvl="0" indent="-263525" algn="just" defTabSz="914400" rtl="0" eaLnBrk="1" fontAlgn="auto" latinLnBrk="0" hangingPunct="1">
                        <a:lnSpc>
                          <a:spcPct val="100000"/>
                        </a:lnSpc>
                        <a:spcBef>
                          <a:spcPts val="0"/>
                        </a:spcBef>
                        <a:spcAft>
                          <a:spcPts val="300"/>
                        </a:spcAft>
                        <a:buClrTx/>
                        <a:buSzTx/>
                        <a:buFontTx/>
                        <a:buNone/>
                        <a:tabLst/>
                        <a:defRPr/>
                      </a:pPr>
                      <a:r>
                        <a:rPr lang="el-GR" sz="1400" dirty="0"/>
                        <a:t>γ) 	[…] ή</a:t>
                      </a:r>
                    </a:p>
                    <a:p>
                      <a:pPr marL="263525" marR="0" lvl="0" indent="-263525" algn="just" defTabSz="914400" rtl="0" eaLnBrk="1" fontAlgn="auto" latinLnBrk="0" hangingPunct="1">
                        <a:lnSpc>
                          <a:spcPct val="100000"/>
                        </a:lnSpc>
                        <a:spcBef>
                          <a:spcPts val="0"/>
                        </a:spcBef>
                        <a:spcAft>
                          <a:spcPts val="300"/>
                        </a:spcAft>
                        <a:buClrTx/>
                        <a:buSzTx/>
                        <a:buFontTx/>
                        <a:buNone/>
                        <a:tabLst/>
                        <a:defRPr/>
                      </a:pPr>
                      <a:r>
                        <a:rPr lang="el-GR" sz="1400" dirty="0"/>
                        <a:t>δ) 	όταν υπάρχει </a:t>
                      </a:r>
                      <a:r>
                        <a:rPr lang="el-GR" sz="1400" b="1" dirty="0"/>
                        <a:t>σημαντική αναντιστοιχία μεταξύ των δηλούμενων οικονομικών μεγεθών</a:t>
                      </a:r>
                      <a:r>
                        <a:rPr lang="el-GR" sz="1400" dirty="0"/>
                        <a:t>, ιδίως των αγορών, των πωλήσεων και των αποθεμάτων, ή</a:t>
                      </a:r>
                    </a:p>
                    <a:p>
                      <a:pPr marL="263525" marR="0" lvl="0" indent="-263525" algn="just" defTabSz="914400" rtl="0" eaLnBrk="1" fontAlgn="auto" latinLnBrk="0" hangingPunct="1">
                        <a:lnSpc>
                          <a:spcPct val="100000"/>
                        </a:lnSpc>
                        <a:spcBef>
                          <a:spcPts val="0"/>
                        </a:spcBef>
                        <a:spcAft>
                          <a:spcPts val="300"/>
                        </a:spcAft>
                        <a:buClrTx/>
                        <a:buSzTx/>
                        <a:buFontTx/>
                        <a:buNone/>
                        <a:tabLst/>
                        <a:defRPr/>
                      </a:pPr>
                      <a:r>
                        <a:rPr lang="el-GR" sz="1400" dirty="0"/>
                        <a:t>ε) 	όταν </a:t>
                      </a:r>
                      <a:r>
                        <a:rPr lang="el-GR" sz="1400" b="1" dirty="0"/>
                        <a:t>δεν επαληθεύεται ο συντελεστής μικτού κέρδους που προκύπτει από τα δηλούμενα αποτελέσματα </a:t>
                      </a:r>
                      <a:r>
                        <a:rPr lang="el-GR" sz="1400" dirty="0"/>
                        <a:t>με αυτόν που προκύπτει βάσει των παραστατικών αγορών και πωλήσεων ή υπάρχει αδικαιολόγητη μεταβολή αυτού μεταξύ διαδοχικών ετών, ή</a:t>
                      </a:r>
                    </a:p>
                    <a:p>
                      <a:pPr marL="263525" marR="0" lvl="0" indent="-263525" algn="just" defTabSz="914400" rtl="0" eaLnBrk="1" fontAlgn="auto" latinLnBrk="0" hangingPunct="1">
                        <a:lnSpc>
                          <a:spcPct val="100000"/>
                        </a:lnSpc>
                        <a:spcBef>
                          <a:spcPts val="0"/>
                        </a:spcBef>
                        <a:spcAft>
                          <a:spcPts val="300"/>
                        </a:spcAft>
                        <a:buClrTx/>
                        <a:buSzTx/>
                        <a:buFontTx/>
                        <a:buNone/>
                        <a:tabLst/>
                        <a:defRPr/>
                      </a:pPr>
                      <a:r>
                        <a:rPr lang="el-GR" sz="1400" dirty="0"/>
                        <a:t>στ) 	όταν </a:t>
                      </a:r>
                      <a:r>
                        <a:rPr lang="el-GR" sz="1400" b="1" dirty="0"/>
                        <a:t>δηλώνεται ζημία σε τρία (3) τουλάχιστον συνεχόμενα φορολογικά έτη </a:t>
                      </a:r>
                      <a:r>
                        <a:rPr lang="el-GR" sz="1400" dirty="0"/>
                        <a:t>και δεν προκύπτει ο τρόπος χρηματοδότησης της επιχείρησης, με τον οποίο καλύπτονται οι υποχρεώσεις της. </a:t>
                      </a:r>
                    </a:p>
                  </a:txBody>
                  <a:tcPr/>
                </a:tc>
                <a:extLst>
                  <a:ext uri="{0D108BD9-81ED-4DB2-BD59-A6C34878D82A}">
                    <a16:rowId xmlns:a16="http://schemas.microsoft.com/office/drawing/2014/main" val="104458377"/>
                  </a:ext>
                </a:extLst>
              </a:tr>
            </a:tbl>
          </a:graphicData>
        </a:graphic>
      </p:graphicFrame>
    </p:spTree>
    <p:extLst>
      <p:ext uri="{BB962C8B-B14F-4D97-AF65-F5344CB8AC3E}">
        <p14:creationId xmlns:p14="http://schemas.microsoft.com/office/powerpoint/2010/main" val="214970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9AB3B41-8166-44EB-A51B-B6C2A31F2859}"/>
              </a:ext>
            </a:extLst>
          </p:cNvPr>
          <p:cNvSpPr/>
          <p:nvPr/>
        </p:nvSpPr>
        <p:spPr>
          <a:xfrm>
            <a:off x="-10886" y="-10886"/>
            <a:ext cx="5802086" cy="6858000"/>
          </a:xfrm>
          <a:custGeom>
            <a:avLst/>
            <a:gdLst>
              <a:gd name="connsiteX0" fmla="*/ 5802086 w 5802086"/>
              <a:gd name="connsiteY0" fmla="*/ 0 h 6858000"/>
              <a:gd name="connsiteX1" fmla="*/ 10886 w 5802086"/>
              <a:gd name="connsiteY1" fmla="*/ 10886 h 6858000"/>
              <a:gd name="connsiteX2" fmla="*/ 0 w 5802086"/>
              <a:gd name="connsiteY2" fmla="*/ 6858000 h 6858000"/>
              <a:gd name="connsiteX3" fmla="*/ 4909457 w 5802086"/>
              <a:gd name="connsiteY3" fmla="*/ 6858000 h 6858000"/>
              <a:gd name="connsiteX4" fmla="*/ 4876800 w 5802086"/>
              <a:gd name="connsiteY4" fmla="*/ 1164772 h 6858000"/>
              <a:gd name="connsiteX5" fmla="*/ 5802086 w 580208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2086" h="6858000">
                <a:moveTo>
                  <a:pt x="5802086" y="0"/>
                </a:moveTo>
                <a:lnTo>
                  <a:pt x="10886" y="10886"/>
                </a:lnTo>
                <a:cubicBezTo>
                  <a:pt x="7257" y="2293257"/>
                  <a:pt x="3629" y="4575629"/>
                  <a:pt x="0" y="6858000"/>
                </a:cubicBezTo>
                <a:lnTo>
                  <a:pt x="4909457" y="6858000"/>
                </a:lnTo>
                <a:lnTo>
                  <a:pt x="4876800" y="1164772"/>
                </a:lnTo>
                <a:lnTo>
                  <a:pt x="5802086" y="0"/>
                </a:lnTo>
                <a:close/>
              </a:path>
            </a:pathLst>
          </a:custGeom>
          <a:solidFill>
            <a:srgbClr val="1E858B"/>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3" name="Group 22">
            <a:extLst>
              <a:ext uri="{FF2B5EF4-FFF2-40B4-BE49-F238E27FC236}">
                <a16:creationId xmlns:a16="http://schemas.microsoft.com/office/drawing/2014/main" id="{8AED287F-7ECA-4B55-AE09-F15A79056668}"/>
              </a:ext>
            </a:extLst>
          </p:cNvPr>
          <p:cNvGrpSpPr/>
          <p:nvPr/>
        </p:nvGrpSpPr>
        <p:grpSpPr>
          <a:xfrm>
            <a:off x="4646698" y="10886"/>
            <a:ext cx="910257" cy="6860002"/>
            <a:chOff x="7488018" y="1425409"/>
            <a:chExt cx="910257" cy="6860002"/>
          </a:xfrm>
        </p:grpSpPr>
        <p:cxnSp>
          <p:nvCxnSpPr>
            <p:cNvPr id="24" name="Straight Connector 23">
              <a:extLst>
                <a:ext uri="{FF2B5EF4-FFF2-40B4-BE49-F238E27FC236}">
                  <a16:creationId xmlns:a16="http://schemas.microsoft.com/office/drawing/2014/main" id="{E78CCB22-969E-437E-BA53-86063EA8C257}"/>
                </a:ext>
              </a:extLst>
            </p:cNvPr>
            <p:cNvCxnSpPr>
              <a:cxnSpLocks/>
            </p:cNvCxnSpPr>
            <p:nvPr/>
          </p:nvCxnSpPr>
          <p:spPr>
            <a:xfrm flipH="1">
              <a:off x="7488018" y="1425409"/>
              <a:ext cx="910257" cy="1216679"/>
            </a:xfrm>
            <a:prstGeom prst="line">
              <a:avLst/>
            </a:prstGeom>
            <a:ln w="19050">
              <a:solidFill>
                <a:srgbClr val="E4E4E4"/>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B6DBC3-E404-47B1-B3D5-74A79888FB31}"/>
                </a:ext>
              </a:extLst>
            </p:cNvPr>
            <p:cNvCxnSpPr>
              <a:cxnSpLocks/>
            </p:cNvCxnSpPr>
            <p:nvPr/>
          </p:nvCxnSpPr>
          <p:spPr>
            <a:xfrm>
              <a:off x="7488018" y="2667890"/>
              <a:ext cx="10523" cy="5617521"/>
            </a:xfrm>
            <a:prstGeom prst="line">
              <a:avLst/>
            </a:prstGeom>
            <a:ln w="19050">
              <a:solidFill>
                <a:srgbClr val="E4E4E4"/>
              </a:solidFill>
              <a:prstDash val="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0E43864-AC2A-4CA3-8614-C840E65CA370}"/>
              </a:ext>
            </a:extLst>
          </p:cNvPr>
          <p:cNvGrpSpPr/>
          <p:nvPr/>
        </p:nvGrpSpPr>
        <p:grpSpPr>
          <a:xfrm>
            <a:off x="4775781" y="10886"/>
            <a:ext cx="910257" cy="6860002"/>
            <a:chOff x="7488018" y="1425409"/>
            <a:chExt cx="910257" cy="6860002"/>
          </a:xfrm>
        </p:grpSpPr>
        <p:cxnSp>
          <p:nvCxnSpPr>
            <p:cNvPr id="20" name="Straight Connector 19">
              <a:extLst>
                <a:ext uri="{FF2B5EF4-FFF2-40B4-BE49-F238E27FC236}">
                  <a16:creationId xmlns:a16="http://schemas.microsoft.com/office/drawing/2014/main" id="{5D478627-EE8E-430E-9480-6839973D6565}"/>
                </a:ext>
              </a:extLst>
            </p:cNvPr>
            <p:cNvCxnSpPr>
              <a:cxnSpLocks/>
            </p:cNvCxnSpPr>
            <p:nvPr/>
          </p:nvCxnSpPr>
          <p:spPr>
            <a:xfrm flipH="1">
              <a:off x="7488018" y="1425409"/>
              <a:ext cx="910257" cy="1216679"/>
            </a:xfrm>
            <a:prstGeom prst="line">
              <a:avLst/>
            </a:prstGeom>
            <a:ln w="19050">
              <a:solidFill>
                <a:srgbClr val="7AB6C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E23BA34-7F21-4FDB-82F1-7D147D0A1D57}"/>
                </a:ext>
              </a:extLst>
            </p:cNvPr>
            <p:cNvCxnSpPr>
              <a:cxnSpLocks/>
            </p:cNvCxnSpPr>
            <p:nvPr/>
          </p:nvCxnSpPr>
          <p:spPr>
            <a:xfrm>
              <a:off x="7488018" y="2667890"/>
              <a:ext cx="10523" cy="5617521"/>
            </a:xfrm>
            <a:prstGeom prst="line">
              <a:avLst/>
            </a:prstGeom>
            <a:ln w="19050">
              <a:solidFill>
                <a:srgbClr val="7AB6C1"/>
              </a:solidFill>
              <a:prstDash val="dash"/>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43D022CF-A5A9-417C-8B2F-266DF7FCD869}"/>
              </a:ext>
            </a:extLst>
          </p:cNvPr>
          <p:cNvSpPr>
            <a:spLocks noGrp="1"/>
          </p:cNvSpPr>
          <p:nvPr>
            <p:ph type="sldNum" sz="quarter" idx="12"/>
          </p:nvPr>
        </p:nvSpPr>
        <p:spPr>
          <a:xfrm>
            <a:off x="9304383" y="6390298"/>
            <a:ext cx="2743200" cy="365125"/>
          </a:xfrm>
        </p:spPr>
        <p:txBody>
          <a:bodyPr/>
          <a:lstStyle/>
          <a:p>
            <a:fld id="{DDE62CCE-F150-4067-AD6F-F2ED076E5130}" type="slidenum">
              <a:rPr lang="el-GR" b="1" smtClean="0">
                <a:solidFill>
                  <a:srgbClr val="0D3C46"/>
                </a:solidFill>
                <a:latin typeface="Biome Light" panose="020B0303030204020804" pitchFamily="34" charset="0"/>
                <a:cs typeface="Biome Light" panose="020B0303030204020804" pitchFamily="34" charset="0"/>
              </a:rPr>
              <a:t>8</a:t>
            </a:fld>
            <a:endParaRPr lang="el-GR" b="1">
              <a:solidFill>
                <a:srgbClr val="0D3C46"/>
              </a:solidFill>
              <a:latin typeface="Biome Light" panose="020B0303030204020804" pitchFamily="34" charset="0"/>
              <a:cs typeface="Biome Light" panose="020B0303030204020804" pitchFamily="34" charset="0"/>
            </a:endParaRPr>
          </a:p>
        </p:txBody>
      </p:sp>
      <p:grpSp>
        <p:nvGrpSpPr>
          <p:cNvPr id="3" name="Group 2">
            <a:extLst>
              <a:ext uri="{FF2B5EF4-FFF2-40B4-BE49-F238E27FC236}">
                <a16:creationId xmlns:a16="http://schemas.microsoft.com/office/drawing/2014/main" id="{4D454CF7-3C6F-4E3A-A615-7751D2E232C5}"/>
              </a:ext>
            </a:extLst>
          </p:cNvPr>
          <p:cNvGrpSpPr/>
          <p:nvPr/>
        </p:nvGrpSpPr>
        <p:grpSpPr>
          <a:xfrm>
            <a:off x="0" y="136525"/>
            <a:ext cx="9424188" cy="1288885"/>
            <a:chOff x="0" y="136525"/>
            <a:chExt cx="9424188" cy="1288885"/>
          </a:xfrm>
          <a:effectLst>
            <a:outerShdw blurRad="50800" dist="38100" algn="l" rotWithShape="0">
              <a:prstClr val="black">
                <a:alpha val="40000"/>
              </a:prstClr>
            </a:outerShdw>
          </a:effectLst>
        </p:grpSpPr>
        <p:sp>
          <p:nvSpPr>
            <p:cNvPr id="5" name="Isosceles Triangle 4">
              <a:extLst>
                <a:ext uri="{FF2B5EF4-FFF2-40B4-BE49-F238E27FC236}">
                  <a16:creationId xmlns:a16="http://schemas.microsoft.com/office/drawing/2014/main" id="{0147E693-577B-4D58-95C1-3846502C5523}"/>
                </a:ext>
              </a:extLst>
            </p:cNvPr>
            <p:cNvSpPr/>
            <p:nvPr/>
          </p:nvSpPr>
          <p:spPr>
            <a:xfrm rot="10800000">
              <a:off x="7501646" y="136526"/>
              <a:ext cx="1922542" cy="1288884"/>
            </a:xfrm>
            <a:prstGeom prst="triangle">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C5EB63B8-75A2-486A-B171-ECB473086DDB}"/>
                </a:ext>
              </a:extLst>
            </p:cNvPr>
            <p:cNvSpPr/>
            <p:nvPr/>
          </p:nvSpPr>
          <p:spPr>
            <a:xfrm>
              <a:off x="0" y="136525"/>
              <a:ext cx="8462917" cy="1288885"/>
            </a:xfrm>
            <a:prstGeom prst="rect">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Group 8">
            <a:extLst>
              <a:ext uri="{FF2B5EF4-FFF2-40B4-BE49-F238E27FC236}">
                <a16:creationId xmlns:a16="http://schemas.microsoft.com/office/drawing/2014/main" id="{EA6A8FCC-6DEE-4A4A-BE5F-5D0974EC72C6}"/>
              </a:ext>
            </a:extLst>
          </p:cNvPr>
          <p:cNvGrpSpPr/>
          <p:nvPr/>
        </p:nvGrpSpPr>
        <p:grpSpPr>
          <a:xfrm>
            <a:off x="7794568" y="387772"/>
            <a:ext cx="4397432" cy="787060"/>
            <a:chOff x="7794568" y="387772"/>
            <a:chExt cx="4397432" cy="787060"/>
          </a:xfrm>
          <a:solidFill>
            <a:srgbClr val="0D3C46"/>
          </a:solidFill>
          <a:effectLst>
            <a:outerShdw blurRad="50800" dist="38100" dir="10800000" algn="r" rotWithShape="0">
              <a:prstClr val="black">
                <a:alpha val="40000"/>
              </a:prstClr>
            </a:outerShdw>
          </a:effectLst>
        </p:grpSpPr>
        <p:sp>
          <p:nvSpPr>
            <p:cNvPr id="7" name="Isosceles Triangle 6">
              <a:extLst>
                <a:ext uri="{FF2B5EF4-FFF2-40B4-BE49-F238E27FC236}">
                  <a16:creationId xmlns:a16="http://schemas.microsoft.com/office/drawing/2014/main" id="{2F3C1860-129D-46E1-AD41-B3CCE419D86C}"/>
                </a:ext>
              </a:extLst>
            </p:cNvPr>
            <p:cNvSpPr/>
            <p:nvPr/>
          </p:nvSpPr>
          <p:spPr>
            <a:xfrm>
              <a:off x="7794568" y="387772"/>
              <a:ext cx="1006998" cy="7870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87E6D55A-E173-4868-A523-57554F754887}"/>
                </a:ext>
              </a:extLst>
            </p:cNvPr>
            <p:cNvSpPr/>
            <p:nvPr/>
          </p:nvSpPr>
          <p:spPr>
            <a:xfrm>
              <a:off x="8299048" y="387772"/>
              <a:ext cx="3892952" cy="787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30" name="Picture 29" descr="A person with a triangle logo&#10;&#10;Description automatically generated with medium confidence">
            <a:extLst>
              <a:ext uri="{FF2B5EF4-FFF2-40B4-BE49-F238E27FC236}">
                <a16:creationId xmlns:a16="http://schemas.microsoft.com/office/drawing/2014/main" id="{43E29334-4AC9-42DF-8A45-650EA0D30D34}"/>
              </a:ext>
            </a:extLst>
          </p:cNvPr>
          <p:cNvPicPr>
            <a:picLocks noChangeAspect="1"/>
          </p:cNvPicPr>
          <p:nvPr/>
        </p:nvPicPr>
        <p:blipFill>
          <a:blip r:embed="rId3">
            <a:clrChange>
              <a:clrFrom>
                <a:srgbClr val="E6E5E3"/>
              </a:clrFrom>
              <a:clrTo>
                <a:srgbClr val="E6E5E3">
                  <a:alpha val="0"/>
                </a:srgbClr>
              </a:clrTo>
            </a:clrChange>
            <a:alphaModFix amt="70000"/>
            <a:lum bright="70000" contrast="-70000"/>
            <a:extLst>
              <a:ext uri="{BEBA8EAE-BF5A-486C-A8C5-ECC9F3942E4B}">
                <a14:imgProps xmlns:a14="http://schemas.microsoft.com/office/drawing/2010/main">
                  <a14:imgLayer r:embed="rId4">
                    <a14:imgEffect>
                      <a14:sharpenSoften amount="7000"/>
                    </a14:imgEffect>
                    <a14:imgEffect>
                      <a14:colorTemperature colorTemp="6514"/>
                    </a14:imgEffect>
                    <a14:imgEffect>
                      <a14:saturation sat="114000"/>
                    </a14:imgEffect>
                    <a14:imgEffect>
                      <a14:brightnessContrast bright="-20000" contrast="40000"/>
                    </a14:imgEffect>
                  </a14:imgLayer>
                </a14:imgProps>
              </a:ext>
            </a:extLst>
          </a:blip>
          <a:stretch>
            <a:fillRect/>
          </a:stretch>
        </p:blipFill>
        <p:spPr>
          <a:xfrm>
            <a:off x="9928668" y="278999"/>
            <a:ext cx="2307437" cy="978804"/>
          </a:xfrm>
          <a:prstGeom prst="rect">
            <a:avLst/>
          </a:prstGeom>
          <a:ln>
            <a:noFill/>
          </a:ln>
          <a:effectLst/>
        </p:spPr>
      </p:pic>
      <p:sp>
        <p:nvSpPr>
          <p:cNvPr id="31" name="TextBox 30">
            <a:extLst>
              <a:ext uri="{FF2B5EF4-FFF2-40B4-BE49-F238E27FC236}">
                <a16:creationId xmlns:a16="http://schemas.microsoft.com/office/drawing/2014/main" id="{E5049C76-EC94-4E8A-A89B-12969B2C37A7}"/>
              </a:ext>
            </a:extLst>
          </p:cNvPr>
          <p:cNvSpPr txBox="1"/>
          <p:nvPr/>
        </p:nvSpPr>
        <p:spPr>
          <a:xfrm>
            <a:off x="175088" y="539839"/>
            <a:ext cx="6986335" cy="492443"/>
          </a:xfrm>
          <a:prstGeom prst="rect">
            <a:avLst/>
          </a:prstGeom>
          <a:noFill/>
        </p:spPr>
        <p:txBody>
          <a:bodyPr wrap="square" rtlCol="0">
            <a:spAutoFit/>
          </a:bodyPr>
          <a:lstStyle/>
          <a:p>
            <a:r>
              <a:rPr lang="el-GR" sz="2600" b="1" dirty="0">
                <a:solidFill>
                  <a:srgbClr val="0D3C46"/>
                </a:solidFill>
                <a:latin typeface="Biome Light" panose="020B0303030204020804" pitchFamily="34" charset="0"/>
                <a:ea typeface="Segoe UI" panose="020B0502040204020203" pitchFamily="34" charset="0"/>
                <a:cs typeface="Biome Light" panose="020B0303030204020804" pitchFamily="34" charset="0"/>
              </a:rPr>
              <a:t>Πιλοτική δίκη ΣτΕ</a:t>
            </a:r>
          </a:p>
        </p:txBody>
      </p:sp>
      <p:pic>
        <p:nvPicPr>
          <p:cNvPr id="2" name="Picture 1">
            <a:extLst>
              <a:ext uri="{FF2B5EF4-FFF2-40B4-BE49-F238E27FC236}">
                <a16:creationId xmlns:a16="http://schemas.microsoft.com/office/drawing/2014/main" id="{F42A9261-5F05-4BF0-B803-F8DF311D19F4}"/>
              </a:ext>
            </a:extLst>
          </p:cNvPr>
          <p:cNvPicPr>
            <a:picLocks noChangeAspect="1"/>
          </p:cNvPicPr>
          <p:nvPr/>
        </p:nvPicPr>
        <p:blipFill>
          <a:blip r:embed="rId5"/>
          <a:stretch>
            <a:fillRect/>
          </a:stretch>
        </p:blipFill>
        <p:spPr>
          <a:xfrm>
            <a:off x="299776" y="2342414"/>
            <a:ext cx="4051001" cy="980256"/>
          </a:xfrm>
          <a:custGeom>
            <a:avLst/>
            <a:gdLst>
              <a:gd name="connsiteX0" fmla="*/ 0 w 4051001"/>
              <a:gd name="connsiteY0" fmla="*/ 0 h 980256"/>
              <a:gd name="connsiteX1" fmla="*/ 497694 w 4051001"/>
              <a:gd name="connsiteY1" fmla="*/ 0 h 980256"/>
              <a:gd name="connsiteX2" fmla="*/ 954879 w 4051001"/>
              <a:gd name="connsiteY2" fmla="*/ 0 h 980256"/>
              <a:gd name="connsiteX3" fmla="*/ 1493083 w 4051001"/>
              <a:gd name="connsiteY3" fmla="*/ 0 h 980256"/>
              <a:gd name="connsiteX4" fmla="*/ 2031288 w 4051001"/>
              <a:gd name="connsiteY4" fmla="*/ 0 h 980256"/>
              <a:gd name="connsiteX5" fmla="*/ 2610002 w 4051001"/>
              <a:gd name="connsiteY5" fmla="*/ 0 h 980256"/>
              <a:gd name="connsiteX6" fmla="*/ 3229227 w 4051001"/>
              <a:gd name="connsiteY6" fmla="*/ 0 h 980256"/>
              <a:gd name="connsiteX7" fmla="*/ 4051001 w 4051001"/>
              <a:gd name="connsiteY7" fmla="*/ 0 h 980256"/>
              <a:gd name="connsiteX8" fmla="*/ 4051001 w 4051001"/>
              <a:gd name="connsiteY8" fmla="*/ 509733 h 980256"/>
              <a:gd name="connsiteX9" fmla="*/ 4051001 w 4051001"/>
              <a:gd name="connsiteY9" fmla="*/ 980256 h 980256"/>
              <a:gd name="connsiteX10" fmla="*/ 3593817 w 4051001"/>
              <a:gd name="connsiteY10" fmla="*/ 980256 h 980256"/>
              <a:gd name="connsiteX11" fmla="*/ 3015102 w 4051001"/>
              <a:gd name="connsiteY11" fmla="*/ 980256 h 980256"/>
              <a:gd name="connsiteX12" fmla="*/ 2517408 w 4051001"/>
              <a:gd name="connsiteY12" fmla="*/ 980256 h 980256"/>
              <a:gd name="connsiteX13" fmla="*/ 2060223 w 4051001"/>
              <a:gd name="connsiteY13" fmla="*/ 980256 h 980256"/>
              <a:gd name="connsiteX14" fmla="*/ 1522019 w 4051001"/>
              <a:gd name="connsiteY14" fmla="*/ 980256 h 980256"/>
              <a:gd name="connsiteX15" fmla="*/ 862284 w 4051001"/>
              <a:gd name="connsiteY15" fmla="*/ 980256 h 980256"/>
              <a:gd name="connsiteX16" fmla="*/ 0 w 4051001"/>
              <a:gd name="connsiteY16" fmla="*/ 980256 h 980256"/>
              <a:gd name="connsiteX17" fmla="*/ 0 w 4051001"/>
              <a:gd name="connsiteY17" fmla="*/ 519536 h 980256"/>
              <a:gd name="connsiteX18" fmla="*/ 0 w 4051001"/>
              <a:gd name="connsiteY18" fmla="*/ 0 h 9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1001" h="980256" fill="none" extrusionOk="0">
                <a:moveTo>
                  <a:pt x="0" y="0"/>
                </a:moveTo>
                <a:cubicBezTo>
                  <a:pt x="205326" y="-18998"/>
                  <a:pt x="253274" y="25472"/>
                  <a:pt x="497694" y="0"/>
                </a:cubicBezTo>
                <a:cubicBezTo>
                  <a:pt x="742114" y="-25472"/>
                  <a:pt x="773920" y="14100"/>
                  <a:pt x="954879" y="0"/>
                </a:cubicBezTo>
                <a:cubicBezTo>
                  <a:pt x="1135839" y="-14100"/>
                  <a:pt x="1353567" y="58001"/>
                  <a:pt x="1493083" y="0"/>
                </a:cubicBezTo>
                <a:cubicBezTo>
                  <a:pt x="1632599" y="-58001"/>
                  <a:pt x="1908815" y="2967"/>
                  <a:pt x="2031288" y="0"/>
                </a:cubicBezTo>
                <a:cubicBezTo>
                  <a:pt x="2153761" y="-2967"/>
                  <a:pt x="2426588" y="31676"/>
                  <a:pt x="2610002" y="0"/>
                </a:cubicBezTo>
                <a:cubicBezTo>
                  <a:pt x="2793416" y="-31676"/>
                  <a:pt x="2988116" y="28481"/>
                  <a:pt x="3229227" y="0"/>
                </a:cubicBezTo>
                <a:cubicBezTo>
                  <a:pt x="3470339" y="-28481"/>
                  <a:pt x="3706194" y="33056"/>
                  <a:pt x="4051001" y="0"/>
                </a:cubicBezTo>
                <a:cubicBezTo>
                  <a:pt x="4109342" y="252169"/>
                  <a:pt x="3993317" y="363552"/>
                  <a:pt x="4051001" y="509733"/>
                </a:cubicBezTo>
                <a:cubicBezTo>
                  <a:pt x="4108685" y="655914"/>
                  <a:pt x="4038420" y="809299"/>
                  <a:pt x="4051001" y="980256"/>
                </a:cubicBezTo>
                <a:cubicBezTo>
                  <a:pt x="3836152" y="1030003"/>
                  <a:pt x="3712706" y="959590"/>
                  <a:pt x="3593817" y="980256"/>
                </a:cubicBezTo>
                <a:cubicBezTo>
                  <a:pt x="3474928" y="1000922"/>
                  <a:pt x="3177647" y="936097"/>
                  <a:pt x="3015102" y="980256"/>
                </a:cubicBezTo>
                <a:cubicBezTo>
                  <a:pt x="2852558" y="1024415"/>
                  <a:pt x="2762802" y="937424"/>
                  <a:pt x="2517408" y="980256"/>
                </a:cubicBezTo>
                <a:cubicBezTo>
                  <a:pt x="2272014" y="1023088"/>
                  <a:pt x="2238215" y="957517"/>
                  <a:pt x="2060223" y="980256"/>
                </a:cubicBezTo>
                <a:cubicBezTo>
                  <a:pt x="1882231" y="1002995"/>
                  <a:pt x="1737467" y="923699"/>
                  <a:pt x="1522019" y="980256"/>
                </a:cubicBezTo>
                <a:cubicBezTo>
                  <a:pt x="1306571" y="1036813"/>
                  <a:pt x="1008524" y="905958"/>
                  <a:pt x="862284" y="980256"/>
                </a:cubicBezTo>
                <a:cubicBezTo>
                  <a:pt x="716044" y="1054554"/>
                  <a:pt x="204875" y="966767"/>
                  <a:pt x="0" y="980256"/>
                </a:cubicBezTo>
                <a:cubicBezTo>
                  <a:pt x="-52237" y="867177"/>
                  <a:pt x="54714" y="638824"/>
                  <a:pt x="0" y="519536"/>
                </a:cubicBezTo>
                <a:cubicBezTo>
                  <a:pt x="-54714" y="400248"/>
                  <a:pt x="43806" y="138075"/>
                  <a:pt x="0" y="0"/>
                </a:cubicBezTo>
                <a:close/>
              </a:path>
              <a:path w="4051001" h="980256" stroke="0" extrusionOk="0">
                <a:moveTo>
                  <a:pt x="0" y="0"/>
                </a:moveTo>
                <a:cubicBezTo>
                  <a:pt x="210998" y="-2634"/>
                  <a:pt x="344099" y="61111"/>
                  <a:pt x="619224" y="0"/>
                </a:cubicBezTo>
                <a:cubicBezTo>
                  <a:pt x="894349" y="-61111"/>
                  <a:pt x="876713" y="16078"/>
                  <a:pt x="1076409" y="0"/>
                </a:cubicBezTo>
                <a:cubicBezTo>
                  <a:pt x="1276105" y="-16078"/>
                  <a:pt x="1485916" y="35348"/>
                  <a:pt x="1614613" y="0"/>
                </a:cubicBezTo>
                <a:cubicBezTo>
                  <a:pt x="1743310" y="-35348"/>
                  <a:pt x="2017766" y="40244"/>
                  <a:pt x="2274348" y="0"/>
                </a:cubicBezTo>
                <a:cubicBezTo>
                  <a:pt x="2530931" y="-40244"/>
                  <a:pt x="2798521" y="59748"/>
                  <a:pt x="2934082" y="0"/>
                </a:cubicBezTo>
                <a:cubicBezTo>
                  <a:pt x="3069643" y="-59748"/>
                  <a:pt x="3606318" y="125502"/>
                  <a:pt x="4051001" y="0"/>
                </a:cubicBezTo>
                <a:cubicBezTo>
                  <a:pt x="4053506" y="171949"/>
                  <a:pt x="4008105" y="336309"/>
                  <a:pt x="4051001" y="460720"/>
                </a:cubicBezTo>
                <a:cubicBezTo>
                  <a:pt x="4093897" y="585131"/>
                  <a:pt x="4009971" y="721293"/>
                  <a:pt x="4051001" y="980256"/>
                </a:cubicBezTo>
                <a:cubicBezTo>
                  <a:pt x="3883994" y="1001652"/>
                  <a:pt x="3743375" y="915771"/>
                  <a:pt x="3512797" y="980256"/>
                </a:cubicBezTo>
                <a:cubicBezTo>
                  <a:pt x="3282219" y="1044741"/>
                  <a:pt x="3199319" y="944436"/>
                  <a:pt x="2934082" y="980256"/>
                </a:cubicBezTo>
                <a:cubicBezTo>
                  <a:pt x="2668845" y="1016076"/>
                  <a:pt x="2595909" y="913886"/>
                  <a:pt x="2314858" y="980256"/>
                </a:cubicBezTo>
                <a:cubicBezTo>
                  <a:pt x="2033807" y="1046626"/>
                  <a:pt x="1897830" y="942197"/>
                  <a:pt x="1776653" y="980256"/>
                </a:cubicBezTo>
                <a:cubicBezTo>
                  <a:pt x="1655477" y="1018315"/>
                  <a:pt x="1376829" y="962155"/>
                  <a:pt x="1157429" y="980256"/>
                </a:cubicBezTo>
                <a:cubicBezTo>
                  <a:pt x="938029" y="998357"/>
                  <a:pt x="673308" y="926999"/>
                  <a:pt x="497694" y="980256"/>
                </a:cubicBezTo>
                <a:cubicBezTo>
                  <a:pt x="322080" y="1033513"/>
                  <a:pt x="138347" y="973505"/>
                  <a:pt x="0" y="980256"/>
                </a:cubicBezTo>
                <a:cubicBezTo>
                  <a:pt x="-8974" y="749322"/>
                  <a:pt x="57710" y="715780"/>
                  <a:pt x="0" y="480325"/>
                </a:cubicBezTo>
                <a:cubicBezTo>
                  <a:pt x="-57710" y="244870"/>
                  <a:pt x="10972" y="161412"/>
                  <a:pt x="0" y="0"/>
                </a:cubicBezTo>
                <a:close/>
              </a:path>
            </a:pathLst>
          </a:custGeom>
          <a:ln w="28575">
            <a:solidFill>
              <a:schemeClr val="bg1"/>
            </a:solidFill>
            <a:extLst>
              <a:ext uri="{C807C97D-BFC1-408E-A445-0C87EB9F89A2}">
                <ask:lineSketchStyleProps xmlns:ask="http://schemas.microsoft.com/office/drawing/2018/sketchyshapes" sd="3061279735">
                  <a:prstGeom prst="rect">
                    <a:avLst/>
                  </a:prstGeom>
                  <ask:type>
                    <ask:lineSketchScribble/>
                  </ask:type>
                </ask:lineSketchStyleProps>
              </a:ext>
            </a:extLst>
          </a:ln>
          <a:effectLst>
            <a:outerShdw blurRad="50800" dist="38100" dir="2700000" sx="101000" sy="101000" algn="tl" rotWithShape="0">
              <a:prstClr val="black">
                <a:alpha val="40000"/>
              </a:prstClr>
            </a:outerShdw>
          </a:effectLst>
        </p:spPr>
      </p:pic>
      <p:pic>
        <p:nvPicPr>
          <p:cNvPr id="10" name="Picture 9">
            <a:extLst>
              <a:ext uri="{FF2B5EF4-FFF2-40B4-BE49-F238E27FC236}">
                <a16:creationId xmlns:a16="http://schemas.microsoft.com/office/drawing/2014/main" id="{3C35788B-03A1-4757-A0BF-D4B5076FADA6}"/>
              </a:ext>
            </a:extLst>
          </p:cNvPr>
          <p:cNvPicPr>
            <a:picLocks noChangeAspect="1"/>
          </p:cNvPicPr>
          <p:nvPr/>
        </p:nvPicPr>
        <p:blipFill>
          <a:blip r:embed="rId6"/>
          <a:stretch>
            <a:fillRect/>
          </a:stretch>
        </p:blipFill>
        <p:spPr>
          <a:xfrm>
            <a:off x="285035" y="3461196"/>
            <a:ext cx="4052345" cy="1954596"/>
          </a:xfrm>
          <a:custGeom>
            <a:avLst/>
            <a:gdLst>
              <a:gd name="connsiteX0" fmla="*/ 0 w 4052345"/>
              <a:gd name="connsiteY0" fmla="*/ 0 h 1954596"/>
              <a:gd name="connsiteX1" fmla="*/ 538383 w 4052345"/>
              <a:gd name="connsiteY1" fmla="*/ 0 h 1954596"/>
              <a:gd name="connsiteX2" fmla="*/ 1076766 w 4052345"/>
              <a:gd name="connsiteY2" fmla="*/ 0 h 1954596"/>
              <a:gd name="connsiteX3" fmla="*/ 1534102 w 4052345"/>
              <a:gd name="connsiteY3" fmla="*/ 0 h 1954596"/>
              <a:gd name="connsiteX4" fmla="*/ 2194055 w 4052345"/>
              <a:gd name="connsiteY4" fmla="*/ 0 h 1954596"/>
              <a:gd name="connsiteX5" fmla="*/ 2772962 w 4052345"/>
              <a:gd name="connsiteY5" fmla="*/ 0 h 1954596"/>
              <a:gd name="connsiteX6" fmla="*/ 3432915 w 4052345"/>
              <a:gd name="connsiteY6" fmla="*/ 0 h 1954596"/>
              <a:gd name="connsiteX7" fmla="*/ 4052345 w 4052345"/>
              <a:gd name="connsiteY7" fmla="*/ 0 h 1954596"/>
              <a:gd name="connsiteX8" fmla="*/ 4052345 w 4052345"/>
              <a:gd name="connsiteY8" fmla="*/ 488649 h 1954596"/>
              <a:gd name="connsiteX9" fmla="*/ 4052345 w 4052345"/>
              <a:gd name="connsiteY9" fmla="*/ 918660 h 1954596"/>
              <a:gd name="connsiteX10" fmla="*/ 4052345 w 4052345"/>
              <a:gd name="connsiteY10" fmla="*/ 1368217 h 1954596"/>
              <a:gd name="connsiteX11" fmla="*/ 4052345 w 4052345"/>
              <a:gd name="connsiteY11" fmla="*/ 1954596 h 1954596"/>
              <a:gd name="connsiteX12" fmla="*/ 3473439 w 4052345"/>
              <a:gd name="connsiteY12" fmla="*/ 1954596 h 1954596"/>
              <a:gd name="connsiteX13" fmla="*/ 3016102 w 4052345"/>
              <a:gd name="connsiteY13" fmla="*/ 1954596 h 1954596"/>
              <a:gd name="connsiteX14" fmla="*/ 2396673 w 4052345"/>
              <a:gd name="connsiteY14" fmla="*/ 1954596 h 1954596"/>
              <a:gd name="connsiteX15" fmla="*/ 1858290 w 4052345"/>
              <a:gd name="connsiteY15" fmla="*/ 1954596 h 1954596"/>
              <a:gd name="connsiteX16" fmla="*/ 1198336 w 4052345"/>
              <a:gd name="connsiteY16" fmla="*/ 1954596 h 1954596"/>
              <a:gd name="connsiteX17" fmla="*/ 741000 w 4052345"/>
              <a:gd name="connsiteY17" fmla="*/ 1954596 h 1954596"/>
              <a:gd name="connsiteX18" fmla="*/ 0 w 4052345"/>
              <a:gd name="connsiteY18" fmla="*/ 1954596 h 1954596"/>
              <a:gd name="connsiteX19" fmla="*/ 0 w 4052345"/>
              <a:gd name="connsiteY19" fmla="*/ 1426855 h 1954596"/>
              <a:gd name="connsiteX20" fmla="*/ 0 w 4052345"/>
              <a:gd name="connsiteY20" fmla="*/ 996844 h 1954596"/>
              <a:gd name="connsiteX21" fmla="*/ 0 w 4052345"/>
              <a:gd name="connsiteY21" fmla="*/ 508195 h 1954596"/>
              <a:gd name="connsiteX22" fmla="*/ 0 w 4052345"/>
              <a:gd name="connsiteY22" fmla="*/ 0 h 195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345" h="1954596" fill="none" extrusionOk="0">
                <a:moveTo>
                  <a:pt x="0" y="0"/>
                </a:moveTo>
                <a:cubicBezTo>
                  <a:pt x="162599" y="-23411"/>
                  <a:pt x="352294" y="26929"/>
                  <a:pt x="538383" y="0"/>
                </a:cubicBezTo>
                <a:cubicBezTo>
                  <a:pt x="724472" y="-26929"/>
                  <a:pt x="873705" y="35138"/>
                  <a:pt x="1076766" y="0"/>
                </a:cubicBezTo>
                <a:cubicBezTo>
                  <a:pt x="1279827" y="-35138"/>
                  <a:pt x="1384826" y="31273"/>
                  <a:pt x="1534102" y="0"/>
                </a:cubicBezTo>
                <a:cubicBezTo>
                  <a:pt x="1683378" y="-31273"/>
                  <a:pt x="2018658" y="42629"/>
                  <a:pt x="2194055" y="0"/>
                </a:cubicBezTo>
                <a:cubicBezTo>
                  <a:pt x="2369452" y="-42629"/>
                  <a:pt x="2520286" y="42630"/>
                  <a:pt x="2772962" y="0"/>
                </a:cubicBezTo>
                <a:cubicBezTo>
                  <a:pt x="3025638" y="-42630"/>
                  <a:pt x="3147012" y="13324"/>
                  <a:pt x="3432915" y="0"/>
                </a:cubicBezTo>
                <a:cubicBezTo>
                  <a:pt x="3718818" y="-13324"/>
                  <a:pt x="3772000" y="3161"/>
                  <a:pt x="4052345" y="0"/>
                </a:cubicBezTo>
                <a:cubicBezTo>
                  <a:pt x="4086866" y="240538"/>
                  <a:pt x="4042753" y="325501"/>
                  <a:pt x="4052345" y="488649"/>
                </a:cubicBezTo>
                <a:cubicBezTo>
                  <a:pt x="4061937" y="651797"/>
                  <a:pt x="4007078" y="729398"/>
                  <a:pt x="4052345" y="918660"/>
                </a:cubicBezTo>
                <a:cubicBezTo>
                  <a:pt x="4097612" y="1107922"/>
                  <a:pt x="4023917" y="1168718"/>
                  <a:pt x="4052345" y="1368217"/>
                </a:cubicBezTo>
                <a:cubicBezTo>
                  <a:pt x="4080773" y="1567716"/>
                  <a:pt x="3999199" y="1721102"/>
                  <a:pt x="4052345" y="1954596"/>
                </a:cubicBezTo>
                <a:cubicBezTo>
                  <a:pt x="3923959" y="2012451"/>
                  <a:pt x="3595515" y="1950805"/>
                  <a:pt x="3473439" y="1954596"/>
                </a:cubicBezTo>
                <a:cubicBezTo>
                  <a:pt x="3351363" y="1958387"/>
                  <a:pt x="3139225" y="1913908"/>
                  <a:pt x="3016102" y="1954596"/>
                </a:cubicBezTo>
                <a:cubicBezTo>
                  <a:pt x="2892979" y="1995284"/>
                  <a:pt x="2566887" y="1932002"/>
                  <a:pt x="2396673" y="1954596"/>
                </a:cubicBezTo>
                <a:cubicBezTo>
                  <a:pt x="2226459" y="1977190"/>
                  <a:pt x="1985698" y="1928108"/>
                  <a:pt x="1858290" y="1954596"/>
                </a:cubicBezTo>
                <a:cubicBezTo>
                  <a:pt x="1730882" y="1981084"/>
                  <a:pt x="1374452" y="1880368"/>
                  <a:pt x="1198336" y="1954596"/>
                </a:cubicBezTo>
                <a:cubicBezTo>
                  <a:pt x="1022220" y="2028824"/>
                  <a:pt x="882100" y="1937388"/>
                  <a:pt x="741000" y="1954596"/>
                </a:cubicBezTo>
                <a:cubicBezTo>
                  <a:pt x="599900" y="1971804"/>
                  <a:pt x="246243" y="1945175"/>
                  <a:pt x="0" y="1954596"/>
                </a:cubicBezTo>
                <a:cubicBezTo>
                  <a:pt x="-4372" y="1747204"/>
                  <a:pt x="17598" y="1535148"/>
                  <a:pt x="0" y="1426855"/>
                </a:cubicBezTo>
                <a:cubicBezTo>
                  <a:pt x="-17598" y="1318562"/>
                  <a:pt x="1877" y="1103473"/>
                  <a:pt x="0" y="996844"/>
                </a:cubicBezTo>
                <a:cubicBezTo>
                  <a:pt x="-1877" y="890215"/>
                  <a:pt x="58025" y="711922"/>
                  <a:pt x="0" y="508195"/>
                </a:cubicBezTo>
                <a:cubicBezTo>
                  <a:pt x="-58025" y="304468"/>
                  <a:pt x="31686" y="141502"/>
                  <a:pt x="0" y="0"/>
                </a:cubicBezTo>
                <a:close/>
              </a:path>
              <a:path w="4052345" h="1954596" stroke="0" extrusionOk="0">
                <a:moveTo>
                  <a:pt x="0" y="0"/>
                </a:moveTo>
                <a:cubicBezTo>
                  <a:pt x="257581" y="-72278"/>
                  <a:pt x="394270" y="52191"/>
                  <a:pt x="619430" y="0"/>
                </a:cubicBezTo>
                <a:cubicBezTo>
                  <a:pt x="844590" y="-52191"/>
                  <a:pt x="1104379" y="65357"/>
                  <a:pt x="1238860" y="0"/>
                </a:cubicBezTo>
                <a:cubicBezTo>
                  <a:pt x="1373341" y="-65357"/>
                  <a:pt x="1648527" y="62664"/>
                  <a:pt x="1898813" y="0"/>
                </a:cubicBezTo>
                <a:cubicBezTo>
                  <a:pt x="2149099" y="-62664"/>
                  <a:pt x="2265960" y="19503"/>
                  <a:pt x="2437196" y="0"/>
                </a:cubicBezTo>
                <a:cubicBezTo>
                  <a:pt x="2608432" y="-19503"/>
                  <a:pt x="2786925" y="28045"/>
                  <a:pt x="2894532" y="0"/>
                </a:cubicBezTo>
                <a:cubicBezTo>
                  <a:pt x="3002139" y="-28045"/>
                  <a:pt x="3318336" y="4129"/>
                  <a:pt x="3554485" y="0"/>
                </a:cubicBezTo>
                <a:cubicBezTo>
                  <a:pt x="3790634" y="-4129"/>
                  <a:pt x="3880915" y="14375"/>
                  <a:pt x="4052345" y="0"/>
                </a:cubicBezTo>
                <a:cubicBezTo>
                  <a:pt x="4063511" y="163946"/>
                  <a:pt x="4048594" y="332066"/>
                  <a:pt x="4052345" y="508195"/>
                </a:cubicBezTo>
                <a:cubicBezTo>
                  <a:pt x="4056096" y="684324"/>
                  <a:pt x="4029978" y="777519"/>
                  <a:pt x="4052345" y="938206"/>
                </a:cubicBezTo>
                <a:cubicBezTo>
                  <a:pt x="4074712" y="1098893"/>
                  <a:pt x="4051108" y="1240282"/>
                  <a:pt x="4052345" y="1446401"/>
                </a:cubicBezTo>
                <a:cubicBezTo>
                  <a:pt x="4053582" y="1652520"/>
                  <a:pt x="4023211" y="1826668"/>
                  <a:pt x="4052345" y="1954596"/>
                </a:cubicBezTo>
                <a:cubicBezTo>
                  <a:pt x="3870991" y="1998581"/>
                  <a:pt x="3691370" y="1907889"/>
                  <a:pt x="3595009" y="1954596"/>
                </a:cubicBezTo>
                <a:cubicBezTo>
                  <a:pt x="3498648" y="2001303"/>
                  <a:pt x="3201352" y="1902324"/>
                  <a:pt x="2935056" y="1954596"/>
                </a:cubicBezTo>
                <a:cubicBezTo>
                  <a:pt x="2668760" y="2006868"/>
                  <a:pt x="2535783" y="1936671"/>
                  <a:pt x="2396673" y="1954596"/>
                </a:cubicBezTo>
                <a:cubicBezTo>
                  <a:pt x="2257563" y="1972521"/>
                  <a:pt x="2023070" y="1909793"/>
                  <a:pt x="1898813" y="1954596"/>
                </a:cubicBezTo>
                <a:cubicBezTo>
                  <a:pt x="1774556" y="1999399"/>
                  <a:pt x="1580720" y="1891549"/>
                  <a:pt x="1319907" y="1954596"/>
                </a:cubicBezTo>
                <a:cubicBezTo>
                  <a:pt x="1059094" y="2017643"/>
                  <a:pt x="1022792" y="1912027"/>
                  <a:pt x="862571" y="1954596"/>
                </a:cubicBezTo>
                <a:cubicBezTo>
                  <a:pt x="702350" y="1997165"/>
                  <a:pt x="267106" y="1855950"/>
                  <a:pt x="0" y="1954596"/>
                </a:cubicBezTo>
                <a:cubicBezTo>
                  <a:pt x="-43494" y="1711506"/>
                  <a:pt x="61029" y="1672947"/>
                  <a:pt x="0" y="1426855"/>
                </a:cubicBezTo>
                <a:cubicBezTo>
                  <a:pt x="-61029" y="1180763"/>
                  <a:pt x="54970" y="1142323"/>
                  <a:pt x="0" y="899114"/>
                </a:cubicBezTo>
                <a:cubicBezTo>
                  <a:pt x="-54970" y="655905"/>
                  <a:pt x="25738" y="637760"/>
                  <a:pt x="0" y="469103"/>
                </a:cubicBezTo>
                <a:cubicBezTo>
                  <a:pt x="-25738" y="300446"/>
                  <a:pt x="45089" y="114274"/>
                  <a:pt x="0" y="0"/>
                </a:cubicBezTo>
                <a:close/>
              </a:path>
            </a:pathLst>
          </a:custGeom>
          <a:ln w="28575">
            <a:solidFill>
              <a:schemeClr val="bg1"/>
            </a:solidFill>
            <a:extLst>
              <a:ext uri="{C807C97D-BFC1-408E-A445-0C87EB9F89A2}">
                <ask:lineSketchStyleProps xmlns:ask="http://schemas.microsoft.com/office/drawing/2018/sketchyshapes" sd="22310701">
                  <a:prstGeom prst="rect">
                    <a:avLst/>
                  </a:prstGeom>
                  <ask:type>
                    <ask:lineSketchScribble/>
                  </ask:type>
                </ask:lineSketchStyleProps>
              </a:ext>
            </a:extLst>
          </a:ln>
          <a:effectLst>
            <a:outerShdw blurRad="50800" dist="38100" dir="2700000" sx="101000" sy="101000" algn="tl" rotWithShape="0">
              <a:prstClr val="black">
                <a:alpha val="40000"/>
              </a:prstClr>
            </a:outerShdw>
          </a:effectLst>
        </p:spPr>
      </p:pic>
      <p:sp>
        <p:nvSpPr>
          <p:cNvPr id="32" name="Rectangle 31">
            <a:extLst>
              <a:ext uri="{FF2B5EF4-FFF2-40B4-BE49-F238E27FC236}">
                <a16:creationId xmlns:a16="http://schemas.microsoft.com/office/drawing/2014/main" id="{3415DA9B-A503-4BFC-B2D7-A95256705179}"/>
              </a:ext>
            </a:extLst>
          </p:cNvPr>
          <p:cNvSpPr/>
          <p:nvPr/>
        </p:nvSpPr>
        <p:spPr>
          <a:xfrm>
            <a:off x="4966539" y="2021887"/>
            <a:ext cx="7101663" cy="3939540"/>
          </a:xfrm>
          <a:prstGeom prst="rect">
            <a:avLst/>
          </a:prstGeom>
        </p:spPr>
        <p:txBody>
          <a:bodyPr wrap="square">
            <a:spAutoFit/>
          </a:bodyPr>
          <a:lstStyle/>
          <a:p>
            <a:pPr lvl="0">
              <a:lnSpc>
                <a:spcPct val="150000"/>
              </a:lnSpc>
              <a:spcAft>
                <a:spcPts val="1200"/>
              </a:spcAft>
            </a:pPr>
            <a:r>
              <a:rPr lang="el-GR" sz="2000" b="1" dirty="0">
                <a:latin typeface="Segoe UI" panose="020B0502040204020203" pitchFamily="34" charset="0"/>
                <a:ea typeface="Segoe UI" panose="020B0502040204020203" pitchFamily="34" charset="0"/>
                <a:cs typeface="Segoe UI" panose="020B0502040204020203" pitchFamily="34" charset="0"/>
              </a:rPr>
              <a:t>Διευρυμένη εφαρμογή εμμέσων τεχνικών ελέγχου</a:t>
            </a:r>
          </a:p>
          <a:p>
            <a:pPr marL="342900" lvl="0" indent="-342900" algn="just">
              <a:spcAft>
                <a:spcPts val="1200"/>
              </a:spcAft>
              <a:buFont typeface="Arial" panose="020B0604020202020204" pitchFamily="34" charset="0"/>
              <a:buChar char="•"/>
            </a:pPr>
            <a:r>
              <a:rPr lang="el-GR" b="1" dirty="0" err="1">
                <a:latin typeface="Segoe UI" panose="020B0502040204020203" pitchFamily="34" charset="0"/>
                <a:ea typeface="Segoe UI" panose="020B0502040204020203" pitchFamily="34" charset="0"/>
                <a:cs typeface="Segoe UI" panose="020B0502040204020203" pitchFamily="34" charset="0"/>
              </a:rPr>
              <a:t>ΔΠρΧαν</a:t>
            </a:r>
            <a:r>
              <a:rPr lang="el-GR" b="1" dirty="0">
                <a:latin typeface="Segoe UI" panose="020B0502040204020203" pitchFamily="34" charset="0"/>
                <a:ea typeface="Segoe UI" panose="020B0502040204020203" pitchFamily="34" charset="0"/>
                <a:cs typeface="Segoe UI" panose="020B0502040204020203" pitchFamily="34" charset="0"/>
              </a:rPr>
              <a:t> 573/2024: </a:t>
            </a:r>
            <a:r>
              <a:rPr lang="el-GR" dirty="0">
                <a:latin typeface="Segoe UI" panose="020B0502040204020203" pitchFamily="34" charset="0"/>
                <a:ea typeface="Segoe UI" panose="020B0502040204020203" pitchFamily="34" charset="0"/>
                <a:cs typeface="Segoe UI" panose="020B0502040204020203" pitchFamily="34" charset="0"/>
              </a:rPr>
              <a:t>Υποχρεωτική η συνεκτίμηση της έκτασης και του είδους των παραβάσεων για να προκύπτει εάν αυτές καθιστούν αδύνατη τη διενέργεια ελεγκτικών επαληθεύσεων. </a:t>
            </a:r>
          </a:p>
          <a:p>
            <a:pPr marL="285750" lvl="0" indent="-285750" algn="just">
              <a:spcAft>
                <a:spcPts val="1200"/>
              </a:spcAft>
              <a:buFont typeface="Arial" panose="020B0604020202020204" pitchFamily="34" charset="0"/>
              <a:buChar char="•"/>
            </a:pPr>
            <a:r>
              <a:rPr lang="el-GR" b="1" dirty="0">
                <a:latin typeface="Segoe UI" panose="020B0502040204020203" pitchFamily="34" charset="0"/>
                <a:ea typeface="Segoe UI" panose="020B0502040204020203" pitchFamily="34" charset="0"/>
                <a:cs typeface="Segoe UI" panose="020B0502040204020203" pitchFamily="34" charset="0"/>
              </a:rPr>
              <a:t>Πιλοτική δίκη ΣτΕ (φθινόπωρο 2025): </a:t>
            </a:r>
          </a:p>
          <a:p>
            <a:pPr marL="742950" lvl="1" indent="-285750" algn="just">
              <a:spcAft>
                <a:spcPts val="1200"/>
              </a:spcAft>
              <a:buFont typeface="Arial" panose="020B0604020202020204" pitchFamily="34" charset="0"/>
              <a:buChar char="•"/>
            </a:pPr>
            <a:r>
              <a:rPr lang="el-GR" dirty="0">
                <a:latin typeface="Segoe UI" panose="020B0502040204020203" pitchFamily="34" charset="0"/>
                <a:ea typeface="Segoe UI" panose="020B0502040204020203" pitchFamily="34" charset="0"/>
                <a:cs typeface="Segoe UI" panose="020B0502040204020203" pitchFamily="34" charset="0"/>
              </a:rPr>
              <a:t>Συμβατότητα άρθρου 28 ΚΦΕ με τις συνταγματικές αρχές της ισότητας, της χρηστής διοίκησης και της φορολόγησης βάσει φοροδοτικής ικανότητας.</a:t>
            </a:r>
          </a:p>
          <a:p>
            <a:pPr marL="742950" lvl="1" indent="-285750" algn="just">
              <a:spcAft>
                <a:spcPts val="1200"/>
              </a:spcAft>
              <a:buFont typeface="Arial" panose="020B0604020202020204" pitchFamily="34" charset="0"/>
              <a:buChar char="•"/>
            </a:pPr>
            <a:r>
              <a:rPr lang="el-GR" dirty="0">
                <a:latin typeface="Segoe UI" panose="020B0502040204020203" pitchFamily="34" charset="0"/>
                <a:ea typeface="Segoe UI" panose="020B0502040204020203" pitchFamily="34" charset="0"/>
                <a:cs typeface="Segoe UI" panose="020B0502040204020203" pitchFamily="34" charset="0"/>
              </a:rPr>
              <a:t>Εφαρμογή εμμέσων τεχνικών: Θα πρέπει να συνέχεται με τη διαπίστωση συγκεκριμένων πλημμελειών ή αποσυνδέεται από αυτές;</a:t>
            </a:r>
          </a:p>
        </p:txBody>
      </p:sp>
    </p:spTree>
    <p:extLst>
      <p:ext uri="{BB962C8B-B14F-4D97-AF65-F5344CB8AC3E}">
        <p14:creationId xmlns:p14="http://schemas.microsoft.com/office/powerpoint/2010/main" val="263094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9AB3B41-8166-44EB-A51B-B6C2A31F2859}"/>
              </a:ext>
            </a:extLst>
          </p:cNvPr>
          <p:cNvSpPr/>
          <p:nvPr/>
        </p:nvSpPr>
        <p:spPr>
          <a:xfrm>
            <a:off x="-10886" y="-10886"/>
            <a:ext cx="5802086" cy="6858000"/>
          </a:xfrm>
          <a:custGeom>
            <a:avLst/>
            <a:gdLst>
              <a:gd name="connsiteX0" fmla="*/ 5802086 w 5802086"/>
              <a:gd name="connsiteY0" fmla="*/ 0 h 6858000"/>
              <a:gd name="connsiteX1" fmla="*/ 10886 w 5802086"/>
              <a:gd name="connsiteY1" fmla="*/ 10886 h 6858000"/>
              <a:gd name="connsiteX2" fmla="*/ 0 w 5802086"/>
              <a:gd name="connsiteY2" fmla="*/ 6858000 h 6858000"/>
              <a:gd name="connsiteX3" fmla="*/ 4909457 w 5802086"/>
              <a:gd name="connsiteY3" fmla="*/ 6858000 h 6858000"/>
              <a:gd name="connsiteX4" fmla="*/ 4876800 w 5802086"/>
              <a:gd name="connsiteY4" fmla="*/ 1164772 h 6858000"/>
              <a:gd name="connsiteX5" fmla="*/ 5802086 w 580208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2086" h="6858000">
                <a:moveTo>
                  <a:pt x="5802086" y="0"/>
                </a:moveTo>
                <a:lnTo>
                  <a:pt x="10886" y="10886"/>
                </a:lnTo>
                <a:cubicBezTo>
                  <a:pt x="7257" y="2293257"/>
                  <a:pt x="3629" y="4575629"/>
                  <a:pt x="0" y="6858000"/>
                </a:cubicBezTo>
                <a:lnTo>
                  <a:pt x="4909457" y="6858000"/>
                </a:lnTo>
                <a:lnTo>
                  <a:pt x="4876800" y="1164772"/>
                </a:lnTo>
                <a:lnTo>
                  <a:pt x="5802086" y="0"/>
                </a:lnTo>
                <a:close/>
              </a:path>
            </a:pathLst>
          </a:custGeom>
          <a:solidFill>
            <a:srgbClr val="1E858B"/>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3" name="Group 22">
            <a:extLst>
              <a:ext uri="{FF2B5EF4-FFF2-40B4-BE49-F238E27FC236}">
                <a16:creationId xmlns:a16="http://schemas.microsoft.com/office/drawing/2014/main" id="{8AED287F-7ECA-4B55-AE09-F15A79056668}"/>
              </a:ext>
            </a:extLst>
          </p:cNvPr>
          <p:cNvGrpSpPr/>
          <p:nvPr/>
        </p:nvGrpSpPr>
        <p:grpSpPr>
          <a:xfrm>
            <a:off x="4646698" y="10886"/>
            <a:ext cx="910257" cy="6860002"/>
            <a:chOff x="7488018" y="1425409"/>
            <a:chExt cx="910257" cy="6860002"/>
          </a:xfrm>
        </p:grpSpPr>
        <p:cxnSp>
          <p:nvCxnSpPr>
            <p:cNvPr id="24" name="Straight Connector 23">
              <a:extLst>
                <a:ext uri="{FF2B5EF4-FFF2-40B4-BE49-F238E27FC236}">
                  <a16:creationId xmlns:a16="http://schemas.microsoft.com/office/drawing/2014/main" id="{E78CCB22-969E-437E-BA53-86063EA8C257}"/>
                </a:ext>
              </a:extLst>
            </p:cNvPr>
            <p:cNvCxnSpPr>
              <a:cxnSpLocks/>
            </p:cNvCxnSpPr>
            <p:nvPr/>
          </p:nvCxnSpPr>
          <p:spPr>
            <a:xfrm flipH="1">
              <a:off x="7488018" y="1425409"/>
              <a:ext cx="910257" cy="1216679"/>
            </a:xfrm>
            <a:prstGeom prst="line">
              <a:avLst/>
            </a:prstGeom>
            <a:ln w="19050">
              <a:solidFill>
                <a:srgbClr val="E4E4E4"/>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B6DBC3-E404-47B1-B3D5-74A79888FB31}"/>
                </a:ext>
              </a:extLst>
            </p:cNvPr>
            <p:cNvCxnSpPr>
              <a:cxnSpLocks/>
            </p:cNvCxnSpPr>
            <p:nvPr/>
          </p:nvCxnSpPr>
          <p:spPr>
            <a:xfrm>
              <a:off x="7488018" y="2667890"/>
              <a:ext cx="10523" cy="5617521"/>
            </a:xfrm>
            <a:prstGeom prst="line">
              <a:avLst/>
            </a:prstGeom>
            <a:ln w="19050">
              <a:solidFill>
                <a:srgbClr val="E4E4E4"/>
              </a:solidFill>
              <a:prstDash val="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0E43864-AC2A-4CA3-8614-C840E65CA370}"/>
              </a:ext>
            </a:extLst>
          </p:cNvPr>
          <p:cNvGrpSpPr/>
          <p:nvPr/>
        </p:nvGrpSpPr>
        <p:grpSpPr>
          <a:xfrm>
            <a:off x="4775781" y="10886"/>
            <a:ext cx="910257" cy="6860002"/>
            <a:chOff x="7488018" y="1425409"/>
            <a:chExt cx="910257" cy="6860002"/>
          </a:xfrm>
        </p:grpSpPr>
        <p:cxnSp>
          <p:nvCxnSpPr>
            <p:cNvPr id="20" name="Straight Connector 19">
              <a:extLst>
                <a:ext uri="{FF2B5EF4-FFF2-40B4-BE49-F238E27FC236}">
                  <a16:creationId xmlns:a16="http://schemas.microsoft.com/office/drawing/2014/main" id="{5D478627-EE8E-430E-9480-6839973D6565}"/>
                </a:ext>
              </a:extLst>
            </p:cNvPr>
            <p:cNvCxnSpPr>
              <a:cxnSpLocks/>
            </p:cNvCxnSpPr>
            <p:nvPr/>
          </p:nvCxnSpPr>
          <p:spPr>
            <a:xfrm flipH="1">
              <a:off x="7488018" y="1425409"/>
              <a:ext cx="910257" cy="1216679"/>
            </a:xfrm>
            <a:prstGeom prst="line">
              <a:avLst/>
            </a:prstGeom>
            <a:ln w="19050">
              <a:solidFill>
                <a:srgbClr val="7AB6C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E23BA34-7F21-4FDB-82F1-7D147D0A1D57}"/>
                </a:ext>
              </a:extLst>
            </p:cNvPr>
            <p:cNvCxnSpPr>
              <a:cxnSpLocks/>
            </p:cNvCxnSpPr>
            <p:nvPr/>
          </p:nvCxnSpPr>
          <p:spPr>
            <a:xfrm>
              <a:off x="7488018" y="2667890"/>
              <a:ext cx="10523" cy="5617521"/>
            </a:xfrm>
            <a:prstGeom prst="line">
              <a:avLst/>
            </a:prstGeom>
            <a:ln w="19050">
              <a:solidFill>
                <a:srgbClr val="7AB6C1"/>
              </a:solidFill>
              <a:prstDash val="dash"/>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43D022CF-A5A9-417C-8B2F-266DF7FCD869}"/>
              </a:ext>
            </a:extLst>
          </p:cNvPr>
          <p:cNvSpPr>
            <a:spLocks noGrp="1"/>
          </p:cNvSpPr>
          <p:nvPr>
            <p:ph type="sldNum" sz="quarter" idx="12"/>
          </p:nvPr>
        </p:nvSpPr>
        <p:spPr>
          <a:xfrm>
            <a:off x="9304383" y="6390298"/>
            <a:ext cx="2743200" cy="365125"/>
          </a:xfrm>
        </p:spPr>
        <p:txBody>
          <a:bodyPr/>
          <a:lstStyle/>
          <a:p>
            <a:fld id="{DDE62CCE-F150-4067-AD6F-F2ED076E5130}" type="slidenum">
              <a:rPr lang="el-GR" b="1" smtClean="0">
                <a:solidFill>
                  <a:srgbClr val="0D3C46"/>
                </a:solidFill>
                <a:latin typeface="Biome Light" panose="020B0303030204020804" pitchFamily="34" charset="0"/>
                <a:cs typeface="Biome Light" panose="020B0303030204020804" pitchFamily="34" charset="0"/>
              </a:rPr>
              <a:t>9</a:t>
            </a:fld>
            <a:endParaRPr lang="el-GR" b="1">
              <a:solidFill>
                <a:srgbClr val="0D3C46"/>
              </a:solidFill>
              <a:latin typeface="Biome Light" panose="020B0303030204020804" pitchFamily="34" charset="0"/>
              <a:cs typeface="Biome Light" panose="020B0303030204020804" pitchFamily="34" charset="0"/>
            </a:endParaRPr>
          </a:p>
        </p:txBody>
      </p:sp>
      <p:grpSp>
        <p:nvGrpSpPr>
          <p:cNvPr id="3" name="Group 2">
            <a:extLst>
              <a:ext uri="{FF2B5EF4-FFF2-40B4-BE49-F238E27FC236}">
                <a16:creationId xmlns:a16="http://schemas.microsoft.com/office/drawing/2014/main" id="{4D454CF7-3C6F-4E3A-A615-7751D2E232C5}"/>
              </a:ext>
            </a:extLst>
          </p:cNvPr>
          <p:cNvGrpSpPr/>
          <p:nvPr/>
        </p:nvGrpSpPr>
        <p:grpSpPr>
          <a:xfrm>
            <a:off x="0" y="136525"/>
            <a:ext cx="9424188" cy="1288885"/>
            <a:chOff x="0" y="136525"/>
            <a:chExt cx="9424188" cy="1288885"/>
          </a:xfrm>
          <a:effectLst>
            <a:outerShdw blurRad="50800" dist="38100" algn="l" rotWithShape="0">
              <a:prstClr val="black">
                <a:alpha val="40000"/>
              </a:prstClr>
            </a:outerShdw>
          </a:effectLst>
        </p:grpSpPr>
        <p:sp>
          <p:nvSpPr>
            <p:cNvPr id="5" name="Isosceles Triangle 4">
              <a:extLst>
                <a:ext uri="{FF2B5EF4-FFF2-40B4-BE49-F238E27FC236}">
                  <a16:creationId xmlns:a16="http://schemas.microsoft.com/office/drawing/2014/main" id="{0147E693-577B-4D58-95C1-3846502C5523}"/>
                </a:ext>
              </a:extLst>
            </p:cNvPr>
            <p:cNvSpPr/>
            <p:nvPr/>
          </p:nvSpPr>
          <p:spPr>
            <a:xfrm rot="10800000">
              <a:off x="7501646" y="136526"/>
              <a:ext cx="1922542" cy="1288884"/>
            </a:xfrm>
            <a:prstGeom prst="triangle">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C5EB63B8-75A2-486A-B171-ECB473086DDB}"/>
                </a:ext>
              </a:extLst>
            </p:cNvPr>
            <p:cNvSpPr/>
            <p:nvPr/>
          </p:nvSpPr>
          <p:spPr>
            <a:xfrm>
              <a:off x="0" y="136525"/>
              <a:ext cx="8462917" cy="1288885"/>
            </a:xfrm>
            <a:prstGeom prst="rect">
              <a:avLst/>
            </a:prstGeom>
            <a:solidFill>
              <a:srgbClr val="7AB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Group 8">
            <a:extLst>
              <a:ext uri="{FF2B5EF4-FFF2-40B4-BE49-F238E27FC236}">
                <a16:creationId xmlns:a16="http://schemas.microsoft.com/office/drawing/2014/main" id="{EA6A8FCC-6DEE-4A4A-BE5F-5D0974EC72C6}"/>
              </a:ext>
            </a:extLst>
          </p:cNvPr>
          <p:cNvGrpSpPr/>
          <p:nvPr/>
        </p:nvGrpSpPr>
        <p:grpSpPr>
          <a:xfrm>
            <a:off x="7794568" y="387772"/>
            <a:ext cx="4397432" cy="787060"/>
            <a:chOff x="7794568" y="387772"/>
            <a:chExt cx="4397432" cy="787060"/>
          </a:xfrm>
          <a:solidFill>
            <a:srgbClr val="0D3C46"/>
          </a:solidFill>
          <a:effectLst>
            <a:outerShdw blurRad="50800" dist="38100" dir="10800000" algn="r" rotWithShape="0">
              <a:prstClr val="black">
                <a:alpha val="40000"/>
              </a:prstClr>
            </a:outerShdw>
          </a:effectLst>
        </p:grpSpPr>
        <p:sp>
          <p:nvSpPr>
            <p:cNvPr id="7" name="Isosceles Triangle 6">
              <a:extLst>
                <a:ext uri="{FF2B5EF4-FFF2-40B4-BE49-F238E27FC236}">
                  <a16:creationId xmlns:a16="http://schemas.microsoft.com/office/drawing/2014/main" id="{2F3C1860-129D-46E1-AD41-B3CCE419D86C}"/>
                </a:ext>
              </a:extLst>
            </p:cNvPr>
            <p:cNvSpPr/>
            <p:nvPr/>
          </p:nvSpPr>
          <p:spPr>
            <a:xfrm>
              <a:off x="7794568" y="387772"/>
              <a:ext cx="1006998" cy="7870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87E6D55A-E173-4868-A523-57554F754887}"/>
                </a:ext>
              </a:extLst>
            </p:cNvPr>
            <p:cNvSpPr/>
            <p:nvPr/>
          </p:nvSpPr>
          <p:spPr>
            <a:xfrm>
              <a:off x="8299048" y="387772"/>
              <a:ext cx="3892952" cy="787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30" name="Picture 29" descr="A person with a triangle logo&#10;&#10;Description automatically generated with medium confidence">
            <a:extLst>
              <a:ext uri="{FF2B5EF4-FFF2-40B4-BE49-F238E27FC236}">
                <a16:creationId xmlns:a16="http://schemas.microsoft.com/office/drawing/2014/main" id="{43E29334-4AC9-42DF-8A45-650EA0D30D34}"/>
              </a:ext>
            </a:extLst>
          </p:cNvPr>
          <p:cNvPicPr>
            <a:picLocks noChangeAspect="1"/>
          </p:cNvPicPr>
          <p:nvPr/>
        </p:nvPicPr>
        <p:blipFill>
          <a:blip r:embed="rId3">
            <a:clrChange>
              <a:clrFrom>
                <a:srgbClr val="E6E5E3"/>
              </a:clrFrom>
              <a:clrTo>
                <a:srgbClr val="E6E5E3">
                  <a:alpha val="0"/>
                </a:srgbClr>
              </a:clrTo>
            </a:clrChange>
            <a:alphaModFix amt="70000"/>
            <a:lum bright="70000" contrast="-70000"/>
            <a:extLst>
              <a:ext uri="{BEBA8EAE-BF5A-486C-A8C5-ECC9F3942E4B}">
                <a14:imgProps xmlns:a14="http://schemas.microsoft.com/office/drawing/2010/main">
                  <a14:imgLayer r:embed="rId4">
                    <a14:imgEffect>
                      <a14:sharpenSoften amount="7000"/>
                    </a14:imgEffect>
                    <a14:imgEffect>
                      <a14:colorTemperature colorTemp="6514"/>
                    </a14:imgEffect>
                    <a14:imgEffect>
                      <a14:saturation sat="114000"/>
                    </a14:imgEffect>
                    <a14:imgEffect>
                      <a14:brightnessContrast bright="-20000" contrast="40000"/>
                    </a14:imgEffect>
                  </a14:imgLayer>
                </a14:imgProps>
              </a:ext>
            </a:extLst>
          </a:blip>
          <a:stretch>
            <a:fillRect/>
          </a:stretch>
        </p:blipFill>
        <p:spPr>
          <a:xfrm>
            <a:off x="9928668" y="278999"/>
            <a:ext cx="2307437" cy="978804"/>
          </a:xfrm>
          <a:prstGeom prst="rect">
            <a:avLst/>
          </a:prstGeom>
          <a:ln>
            <a:noFill/>
          </a:ln>
          <a:effectLst/>
        </p:spPr>
      </p:pic>
      <p:sp>
        <p:nvSpPr>
          <p:cNvPr id="25" name="TextBox 24">
            <a:extLst>
              <a:ext uri="{FF2B5EF4-FFF2-40B4-BE49-F238E27FC236}">
                <a16:creationId xmlns:a16="http://schemas.microsoft.com/office/drawing/2014/main" id="{DD83D640-E62D-461D-B8CE-3810E098DD56}"/>
              </a:ext>
            </a:extLst>
          </p:cNvPr>
          <p:cNvSpPr txBox="1"/>
          <p:nvPr/>
        </p:nvSpPr>
        <p:spPr>
          <a:xfrm>
            <a:off x="185611" y="360225"/>
            <a:ext cx="8462917" cy="861774"/>
          </a:xfrm>
          <a:prstGeom prst="rect">
            <a:avLst/>
          </a:prstGeom>
          <a:noFill/>
        </p:spPr>
        <p:txBody>
          <a:bodyPr wrap="square" rtlCol="0">
            <a:spAutoFit/>
          </a:bodyPr>
          <a:lstStyle/>
          <a:p>
            <a:pPr lvl="0"/>
            <a:r>
              <a:rPr lang="el-GR" sz="2600" b="1" dirty="0">
                <a:solidFill>
                  <a:srgbClr val="0D3C46"/>
                </a:solidFill>
                <a:latin typeface="Biome Light" panose="020B0303030204020804" pitchFamily="34" charset="0"/>
                <a:ea typeface="Segoe UI" panose="020B0502040204020203" pitchFamily="34" charset="0"/>
                <a:cs typeface="Biome Light" panose="020B0303030204020804" pitchFamily="34" charset="0"/>
              </a:rPr>
              <a:t>(Έμμεση) Μέθοδος προσδιορισμού εσόδων </a:t>
            </a:r>
            <a:r>
              <a:rPr lang="el-GR" sz="2400" dirty="0">
                <a:solidFill>
                  <a:srgbClr val="E4E4E4"/>
                </a:solidFill>
                <a:latin typeface="Biome Light" panose="020B0303030204020804" pitchFamily="34" charset="0"/>
                <a:ea typeface="Segoe UI" panose="020B0502040204020203" pitchFamily="34" charset="0"/>
                <a:cs typeface="Biome Light" panose="020B0303030204020804" pitchFamily="34" charset="0"/>
              </a:rPr>
              <a:t>Εφαρμογή στον ΦΠΑ</a:t>
            </a:r>
          </a:p>
        </p:txBody>
      </p:sp>
      <p:pic>
        <p:nvPicPr>
          <p:cNvPr id="12" name="Picture 11">
            <a:extLst>
              <a:ext uri="{FF2B5EF4-FFF2-40B4-BE49-F238E27FC236}">
                <a16:creationId xmlns:a16="http://schemas.microsoft.com/office/drawing/2014/main" id="{C4637259-CDB2-41FD-A6E6-C76402B33E35}"/>
              </a:ext>
            </a:extLst>
          </p:cNvPr>
          <p:cNvPicPr>
            <a:picLocks noChangeAspect="1"/>
          </p:cNvPicPr>
          <p:nvPr/>
        </p:nvPicPr>
        <p:blipFill>
          <a:blip r:embed="rId5"/>
          <a:stretch>
            <a:fillRect/>
          </a:stretch>
        </p:blipFill>
        <p:spPr>
          <a:xfrm>
            <a:off x="134186" y="4231428"/>
            <a:ext cx="4341755" cy="1382574"/>
          </a:xfrm>
          <a:custGeom>
            <a:avLst/>
            <a:gdLst>
              <a:gd name="connsiteX0" fmla="*/ 0 w 4341755"/>
              <a:gd name="connsiteY0" fmla="*/ 0 h 1382574"/>
              <a:gd name="connsiteX1" fmla="*/ 499302 w 4341755"/>
              <a:gd name="connsiteY1" fmla="*/ 0 h 1382574"/>
              <a:gd name="connsiteX2" fmla="*/ 955186 w 4341755"/>
              <a:gd name="connsiteY2" fmla="*/ 0 h 1382574"/>
              <a:gd name="connsiteX3" fmla="*/ 1454488 w 4341755"/>
              <a:gd name="connsiteY3" fmla="*/ 0 h 1382574"/>
              <a:gd name="connsiteX4" fmla="*/ 1953790 w 4341755"/>
              <a:gd name="connsiteY4" fmla="*/ 0 h 1382574"/>
              <a:gd name="connsiteX5" fmla="*/ 2583344 w 4341755"/>
              <a:gd name="connsiteY5" fmla="*/ 0 h 1382574"/>
              <a:gd name="connsiteX6" fmla="*/ 3039229 w 4341755"/>
              <a:gd name="connsiteY6" fmla="*/ 0 h 1382574"/>
              <a:gd name="connsiteX7" fmla="*/ 3581948 w 4341755"/>
              <a:gd name="connsiteY7" fmla="*/ 0 h 1382574"/>
              <a:gd name="connsiteX8" fmla="*/ 4341755 w 4341755"/>
              <a:gd name="connsiteY8" fmla="*/ 0 h 1382574"/>
              <a:gd name="connsiteX9" fmla="*/ 4341755 w 4341755"/>
              <a:gd name="connsiteY9" fmla="*/ 488509 h 1382574"/>
              <a:gd name="connsiteX10" fmla="*/ 4341755 w 4341755"/>
              <a:gd name="connsiteY10" fmla="*/ 977019 h 1382574"/>
              <a:gd name="connsiteX11" fmla="*/ 4341755 w 4341755"/>
              <a:gd name="connsiteY11" fmla="*/ 1382574 h 1382574"/>
              <a:gd name="connsiteX12" fmla="*/ 3842453 w 4341755"/>
              <a:gd name="connsiteY12" fmla="*/ 1382574 h 1382574"/>
              <a:gd name="connsiteX13" fmla="*/ 3212899 w 4341755"/>
              <a:gd name="connsiteY13" fmla="*/ 1382574 h 1382574"/>
              <a:gd name="connsiteX14" fmla="*/ 2583344 w 4341755"/>
              <a:gd name="connsiteY14" fmla="*/ 1382574 h 1382574"/>
              <a:gd name="connsiteX15" fmla="*/ 1997207 w 4341755"/>
              <a:gd name="connsiteY15" fmla="*/ 1382574 h 1382574"/>
              <a:gd name="connsiteX16" fmla="*/ 1367653 w 4341755"/>
              <a:gd name="connsiteY16" fmla="*/ 1382574 h 1382574"/>
              <a:gd name="connsiteX17" fmla="*/ 911769 w 4341755"/>
              <a:gd name="connsiteY17" fmla="*/ 1382574 h 1382574"/>
              <a:gd name="connsiteX18" fmla="*/ 0 w 4341755"/>
              <a:gd name="connsiteY18" fmla="*/ 1382574 h 1382574"/>
              <a:gd name="connsiteX19" fmla="*/ 0 w 4341755"/>
              <a:gd name="connsiteY19" fmla="*/ 894065 h 1382574"/>
              <a:gd name="connsiteX20" fmla="*/ 0 w 4341755"/>
              <a:gd name="connsiteY20" fmla="*/ 460858 h 1382574"/>
              <a:gd name="connsiteX21" fmla="*/ 0 w 4341755"/>
              <a:gd name="connsiteY21" fmla="*/ 0 h 138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41755" h="1382574" fill="none" extrusionOk="0">
                <a:moveTo>
                  <a:pt x="0" y="0"/>
                </a:moveTo>
                <a:cubicBezTo>
                  <a:pt x="244933" y="-52844"/>
                  <a:pt x="376311" y="21484"/>
                  <a:pt x="499302" y="0"/>
                </a:cubicBezTo>
                <a:cubicBezTo>
                  <a:pt x="622293" y="-21484"/>
                  <a:pt x="761063" y="34693"/>
                  <a:pt x="955186" y="0"/>
                </a:cubicBezTo>
                <a:cubicBezTo>
                  <a:pt x="1149309" y="-34693"/>
                  <a:pt x="1226150" y="31556"/>
                  <a:pt x="1454488" y="0"/>
                </a:cubicBezTo>
                <a:cubicBezTo>
                  <a:pt x="1682826" y="-31556"/>
                  <a:pt x="1840381" y="15510"/>
                  <a:pt x="1953790" y="0"/>
                </a:cubicBezTo>
                <a:cubicBezTo>
                  <a:pt x="2067199" y="-15510"/>
                  <a:pt x="2324775" y="7697"/>
                  <a:pt x="2583344" y="0"/>
                </a:cubicBezTo>
                <a:cubicBezTo>
                  <a:pt x="2841913" y="-7697"/>
                  <a:pt x="2876252" y="7392"/>
                  <a:pt x="3039229" y="0"/>
                </a:cubicBezTo>
                <a:cubicBezTo>
                  <a:pt x="3202206" y="-7392"/>
                  <a:pt x="3330201" y="44380"/>
                  <a:pt x="3581948" y="0"/>
                </a:cubicBezTo>
                <a:cubicBezTo>
                  <a:pt x="3833695" y="-44380"/>
                  <a:pt x="4039661" y="13139"/>
                  <a:pt x="4341755" y="0"/>
                </a:cubicBezTo>
                <a:cubicBezTo>
                  <a:pt x="4390307" y="207931"/>
                  <a:pt x="4283903" y="310055"/>
                  <a:pt x="4341755" y="488509"/>
                </a:cubicBezTo>
                <a:cubicBezTo>
                  <a:pt x="4399607" y="666963"/>
                  <a:pt x="4330257" y="785293"/>
                  <a:pt x="4341755" y="977019"/>
                </a:cubicBezTo>
                <a:cubicBezTo>
                  <a:pt x="4353253" y="1168745"/>
                  <a:pt x="4306638" y="1229667"/>
                  <a:pt x="4341755" y="1382574"/>
                </a:cubicBezTo>
                <a:cubicBezTo>
                  <a:pt x="4205022" y="1420915"/>
                  <a:pt x="3964109" y="1331133"/>
                  <a:pt x="3842453" y="1382574"/>
                </a:cubicBezTo>
                <a:cubicBezTo>
                  <a:pt x="3720797" y="1434015"/>
                  <a:pt x="3360774" y="1364656"/>
                  <a:pt x="3212899" y="1382574"/>
                </a:cubicBezTo>
                <a:cubicBezTo>
                  <a:pt x="3065024" y="1400492"/>
                  <a:pt x="2796846" y="1318521"/>
                  <a:pt x="2583344" y="1382574"/>
                </a:cubicBezTo>
                <a:cubicBezTo>
                  <a:pt x="2369842" y="1446627"/>
                  <a:pt x="2205059" y="1335340"/>
                  <a:pt x="1997207" y="1382574"/>
                </a:cubicBezTo>
                <a:cubicBezTo>
                  <a:pt x="1789355" y="1429808"/>
                  <a:pt x="1513709" y="1325717"/>
                  <a:pt x="1367653" y="1382574"/>
                </a:cubicBezTo>
                <a:cubicBezTo>
                  <a:pt x="1221597" y="1439431"/>
                  <a:pt x="1081634" y="1345068"/>
                  <a:pt x="911769" y="1382574"/>
                </a:cubicBezTo>
                <a:cubicBezTo>
                  <a:pt x="741904" y="1420080"/>
                  <a:pt x="343908" y="1363704"/>
                  <a:pt x="0" y="1382574"/>
                </a:cubicBezTo>
                <a:cubicBezTo>
                  <a:pt x="-35735" y="1154540"/>
                  <a:pt x="22897" y="1051214"/>
                  <a:pt x="0" y="894065"/>
                </a:cubicBezTo>
                <a:cubicBezTo>
                  <a:pt x="-22897" y="736916"/>
                  <a:pt x="46742" y="608423"/>
                  <a:pt x="0" y="460858"/>
                </a:cubicBezTo>
                <a:cubicBezTo>
                  <a:pt x="-46742" y="313293"/>
                  <a:pt x="53048" y="114090"/>
                  <a:pt x="0" y="0"/>
                </a:cubicBezTo>
                <a:close/>
              </a:path>
              <a:path w="4341755" h="1382574" stroke="0" extrusionOk="0">
                <a:moveTo>
                  <a:pt x="0" y="0"/>
                </a:moveTo>
                <a:cubicBezTo>
                  <a:pt x="131843" y="-30321"/>
                  <a:pt x="320668" y="1112"/>
                  <a:pt x="455884" y="0"/>
                </a:cubicBezTo>
                <a:cubicBezTo>
                  <a:pt x="591100" y="-1112"/>
                  <a:pt x="746854" y="29541"/>
                  <a:pt x="911769" y="0"/>
                </a:cubicBezTo>
                <a:cubicBezTo>
                  <a:pt x="1076684" y="-29541"/>
                  <a:pt x="1331682" y="55391"/>
                  <a:pt x="1541323" y="0"/>
                </a:cubicBezTo>
                <a:cubicBezTo>
                  <a:pt x="1750964" y="-55391"/>
                  <a:pt x="1868968" y="13674"/>
                  <a:pt x="1997207" y="0"/>
                </a:cubicBezTo>
                <a:cubicBezTo>
                  <a:pt x="2125446" y="-13674"/>
                  <a:pt x="2282908" y="48027"/>
                  <a:pt x="2539927" y="0"/>
                </a:cubicBezTo>
                <a:cubicBezTo>
                  <a:pt x="2796946" y="-48027"/>
                  <a:pt x="2809004" y="2870"/>
                  <a:pt x="2995811" y="0"/>
                </a:cubicBezTo>
                <a:cubicBezTo>
                  <a:pt x="3182618" y="-2870"/>
                  <a:pt x="3291660" y="47816"/>
                  <a:pt x="3495113" y="0"/>
                </a:cubicBezTo>
                <a:cubicBezTo>
                  <a:pt x="3698566" y="-47816"/>
                  <a:pt x="4150131" y="27067"/>
                  <a:pt x="4341755" y="0"/>
                </a:cubicBezTo>
                <a:cubicBezTo>
                  <a:pt x="4395156" y="185979"/>
                  <a:pt x="4329057" y="277194"/>
                  <a:pt x="4341755" y="488509"/>
                </a:cubicBezTo>
                <a:cubicBezTo>
                  <a:pt x="4354453" y="699824"/>
                  <a:pt x="4338610" y="799701"/>
                  <a:pt x="4341755" y="907890"/>
                </a:cubicBezTo>
                <a:cubicBezTo>
                  <a:pt x="4344900" y="1016079"/>
                  <a:pt x="4332648" y="1216725"/>
                  <a:pt x="4341755" y="1382574"/>
                </a:cubicBezTo>
                <a:cubicBezTo>
                  <a:pt x="4123205" y="1409133"/>
                  <a:pt x="3925454" y="1372443"/>
                  <a:pt x="3712201" y="1382574"/>
                </a:cubicBezTo>
                <a:cubicBezTo>
                  <a:pt x="3498948" y="1392705"/>
                  <a:pt x="3430065" y="1374079"/>
                  <a:pt x="3299734" y="1382574"/>
                </a:cubicBezTo>
                <a:cubicBezTo>
                  <a:pt x="3169403" y="1391069"/>
                  <a:pt x="2925677" y="1345058"/>
                  <a:pt x="2713597" y="1382574"/>
                </a:cubicBezTo>
                <a:cubicBezTo>
                  <a:pt x="2501517" y="1420090"/>
                  <a:pt x="2383792" y="1353271"/>
                  <a:pt x="2084042" y="1382574"/>
                </a:cubicBezTo>
                <a:cubicBezTo>
                  <a:pt x="1784292" y="1411877"/>
                  <a:pt x="1853061" y="1347936"/>
                  <a:pt x="1671576" y="1382574"/>
                </a:cubicBezTo>
                <a:cubicBezTo>
                  <a:pt x="1490091" y="1417212"/>
                  <a:pt x="1436351" y="1354843"/>
                  <a:pt x="1259109" y="1382574"/>
                </a:cubicBezTo>
                <a:cubicBezTo>
                  <a:pt x="1081867" y="1410305"/>
                  <a:pt x="907060" y="1328887"/>
                  <a:pt x="759807" y="1382574"/>
                </a:cubicBezTo>
                <a:cubicBezTo>
                  <a:pt x="612554" y="1436261"/>
                  <a:pt x="248342" y="1322341"/>
                  <a:pt x="0" y="1382574"/>
                </a:cubicBezTo>
                <a:cubicBezTo>
                  <a:pt x="-55155" y="1240309"/>
                  <a:pt x="11911" y="1090126"/>
                  <a:pt x="0" y="894065"/>
                </a:cubicBezTo>
                <a:cubicBezTo>
                  <a:pt x="-11911" y="698004"/>
                  <a:pt x="35040" y="635601"/>
                  <a:pt x="0" y="433207"/>
                </a:cubicBezTo>
                <a:cubicBezTo>
                  <a:pt x="-35040" y="230813"/>
                  <a:pt x="18155" y="164942"/>
                  <a:pt x="0" y="0"/>
                </a:cubicBezTo>
                <a:close/>
              </a:path>
            </a:pathLst>
          </a:custGeom>
          <a:ln w="28575">
            <a:solidFill>
              <a:schemeClr val="bg1"/>
            </a:solidFill>
            <a:extLst>
              <a:ext uri="{C807C97D-BFC1-408E-A445-0C87EB9F89A2}">
                <ask:lineSketchStyleProps xmlns:ask="http://schemas.microsoft.com/office/drawing/2018/sketchyshapes" sd="1013267022">
                  <a:prstGeom prst="rect">
                    <a:avLst/>
                  </a:prstGeom>
                  <ask:type>
                    <ask:lineSketchScribble/>
                  </ask:type>
                </ask:lineSketchStyleProps>
              </a:ext>
            </a:extLst>
          </a:ln>
        </p:spPr>
      </p:pic>
      <p:pic>
        <p:nvPicPr>
          <p:cNvPr id="13" name="Picture 12">
            <a:extLst>
              <a:ext uri="{FF2B5EF4-FFF2-40B4-BE49-F238E27FC236}">
                <a16:creationId xmlns:a16="http://schemas.microsoft.com/office/drawing/2014/main" id="{AB50F476-D59D-4442-98DC-7153CD34B059}"/>
              </a:ext>
            </a:extLst>
          </p:cNvPr>
          <p:cNvPicPr>
            <a:picLocks noChangeAspect="1"/>
          </p:cNvPicPr>
          <p:nvPr/>
        </p:nvPicPr>
        <p:blipFill>
          <a:blip r:embed="rId6"/>
          <a:stretch>
            <a:fillRect/>
          </a:stretch>
        </p:blipFill>
        <p:spPr>
          <a:xfrm>
            <a:off x="144709" y="2476402"/>
            <a:ext cx="4335871" cy="1543539"/>
          </a:xfrm>
          <a:custGeom>
            <a:avLst/>
            <a:gdLst>
              <a:gd name="connsiteX0" fmla="*/ 0 w 4335871"/>
              <a:gd name="connsiteY0" fmla="*/ 0 h 1543539"/>
              <a:gd name="connsiteX1" fmla="*/ 585343 w 4335871"/>
              <a:gd name="connsiteY1" fmla="*/ 0 h 1543539"/>
              <a:gd name="connsiteX2" fmla="*/ 1170685 w 4335871"/>
              <a:gd name="connsiteY2" fmla="*/ 0 h 1543539"/>
              <a:gd name="connsiteX3" fmla="*/ 1799386 w 4335871"/>
              <a:gd name="connsiteY3" fmla="*/ 0 h 1543539"/>
              <a:gd name="connsiteX4" fmla="*/ 2428088 w 4335871"/>
              <a:gd name="connsiteY4" fmla="*/ 0 h 1543539"/>
              <a:gd name="connsiteX5" fmla="*/ 2839996 w 4335871"/>
              <a:gd name="connsiteY5" fmla="*/ 0 h 1543539"/>
              <a:gd name="connsiteX6" fmla="*/ 3468697 w 4335871"/>
              <a:gd name="connsiteY6" fmla="*/ 0 h 1543539"/>
              <a:gd name="connsiteX7" fmla="*/ 4335871 w 4335871"/>
              <a:gd name="connsiteY7" fmla="*/ 0 h 1543539"/>
              <a:gd name="connsiteX8" fmla="*/ 4335871 w 4335871"/>
              <a:gd name="connsiteY8" fmla="*/ 514513 h 1543539"/>
              <a:gd name="connsiteX9" fmla="*/ 4335871 w 4335871"/>
              <a:gd name="connsiteY9" fmla="*/ 1013591 h 1543539"/>
              <a:gd name="connsiteX10" fmla="*/ 4335871 w 4335871"/>
              <a:gd name="connsiteY10" fmla="*/ 1543539 h 1543539"/>
              <a:gd name="connsiteX11" fmla="*/ 3707170 w 4335871"/>
              <a:gd name="connsiteY11" fmla="*/ 1543539 h 1543539"/>
              <a:gd name="connsiteX12" fmla="*/ 3165186 w 4335871"/>
              <a:gd name="connsiteY12" fmla="*/ 1543539 h 1543539"/>
              <a:gd name="connsiteX13" fmla="*/ 2666561 w 4335871"/>
              <a:gd name="connsiteY13" fmla="*/ 1543539 h 1543539"/>
              <a:gd name="connsiteX14" fmla="*/ 2081218 w 4335871"/>
              <a:gd name="connsiteY14" fmla="*/ 1543539 h 1543539"/>
              <a:gd name="connsiteX15" fmla="*/ 1669310 w 4335871"/>
              <a:gd name="connsiteY15" fmla="*/ 1543539 h 1543539"/>
              <a:gd name="connsiteX16" fmla="*/ 1170685 w 4335871"/>
              <a:gd name="connsiteY16" fmla="*/ 1543539 h 1543539"/>
              <a:gd name="connsiteX17" fmla="*/ 585343 w 4335871"/>
              <a:gd name="connsiteY17" fmla="*/ 1543539 h 1543539"/>
              <a:gd name="connsiteX18" fmla="*/ 0 w 4335871"/>
              <a:gd name="connsiteY18" fmla="*/ 1543539 h 1543539"/>
              <a:gd name="connsiteX19" fmla="*/ 0 w 4335871"/>
              <a:gd name="connsiteY19" fmla="*/ 1013591 h 1543539"/>
              <a:gd name="connsiteX20" fmla="*/ 0 w 4335871"/>
              <a:gd name="connsiteY20" fmla="*/ 545384 h 1543539"/>
              <a:gd name="connsiteX21" fmla="*/ 0 w 4335871"/>
              <a:gd name="connsiteY21" fmla="*/ 0 h 154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35871" h="1543539" fill="none" extrusionOk="0">
                <a:moveTo>
                  <a:pt x="0" y="0"/>
                </a:moveTo>
                <a:cubicBezTo>
                  <a:pt x="140779" y="-55071"/>
                  <a:pt x="395824" y="60886"/>
                  <a:pt x="585343" y="0"/>
                </a:cubicBezTo>
                <a:cubicBezTo>
                  <a:pt x="774862" y="-60886"/>
                  <a:pt x="933412" y="6857"/>
                  <a:pt x="1170685" y="0"/>
                </a:cubicBezTo>
                <a:cubicBezTo>
                  <a:pt x="1407958" y="-6857"/>
                  <a:pt x="1645387" y="54680"/>
                  <a:pt x="1799386" y="0"/>
                </a:cubicBezTo>
                <a:cubicBezTo>
                  <a:pt x="1953385" y="-54680"/>
                  <a:pt x="2293571" y="7149"/>
                  <a:pt x="2428088" y="0"/>
                </a:cubicBezTo>
                <a:cubicBezTo>
                  <a:pt x="2562605" y="-7149"/>
                  <a:pt x="2719176" y="26515"/>
                  <a:pt x="2839996" y="0"/>
                </a:cubicBezTo>
                <a:cubicBezTo>
                  <a:pt x="2960816" y="-26515"/>
                  <a:pt x="3257112" y="60823"/>
                  <a:pt x="3468697" y="0"/>
                </a:cubicBezTo>
                <a:cubicBezTo>
                  <a:pt x="3680282" y="-60823"/>
                  <a:pt x="3971057" y="64588"/>
                  <a:pt x="4335871" y="0"/>
                </a:cubicBezTo>
                <a:cubicBezTo>
                  <a:pt x="4337004" y="123069"/>
                  <a:pt x="4311191" y="280086"/>
                  <a:pt x="4335871" y="514513"/>
                </a:cubicBezTo>
                <a:cubicBezTo>
                  <a:pt x="4360551" y="748940"/>
                  <a:pt x="4311688" y="872799"/>
                  <a:pt x="4335871" y="1013591"/>
                </a:cubicBezTo>
                <a:cubicBezTo>
                  <a:pt x="4360054" y="1154383"/>
                  <a:pt x="4331468" y="1279402"/>
                  <a:pt x="4335871" y="1543539"/>
                </a:cubicBezTo>
                <a:cubicBezTo>
                  <a:pt x="4150046" y="1610661"/>
                  <a:pt x="3841412" y="1502869"/>
                  <a:pt x="3707170" y="1543539"/>
                </a:cubicBezTo>
                <a:cubicBezTo>
                  <a:pt x="3572928" y="1584209"/>
                  <a:pt x="3357221" y="1518111"/>
                  <a:pt x="3165186" y="1543539"/>
                </a:cubicBezTo>
                <a:cubicBezTo>
                  <a:pt x="2973151" y="1568967"/>
                  <a:pt x="2837308" y="1491350"/>
                  <a:pt x="2666561" y="1543539"/>
                </a:cubicBezTo>
                <a:cubicBezTo>
                  <a:pt x="2495814" y="1595728"/>
                  <a:pt x="2281526" y="1520854"/>
                  <a:pt x="2081218" y="1543539"/>
                </a:cubicBezTo>
                <a:cubicBezTo>
                  <a:pt x="1880910" y="1566224"/>
                  <a:pt x="1800796" y="1513291"/>
                  <a:pt x="1669310" y="1543539"/>
                </a:cubicBezTo>
                <a:cubicBezTo>
                  <a:pt x="1537824" y="1573787"/>
                  <a:pt x="1385864" y="1521952"/>
                  <a:pt x="1170685" y="1543539"/>
                </a:cubicBezTo>
                <a:cubicBezTo>
                  <a:pt x="955507" y="1565126"/>
                  <a:pt x="762838" y="1526408"/>
                  <a:pt x="585343" y="1543539"/>
                </a:cubicBezTo>
                <a:cubicBezTo>
                  <a:pt x="407848" y="1560670"/>
                  <a:pt x="210451" y="1504283"/>
                  <a:pt x="0" y="1543539"/>
                </a:cubicBezTo>
                <a:cubicBezTo>
                  <a:pt x="-38516" y="1381796"/>
                  <a:pt x="38047" y="1222272"/>
                  <a:pt x="0" y="1013591"/>
                </a:cubicBezTo>
                <a:cubicBezTo>
                  <a:pt x="-38047" y="804910"/>
                  <a:pt x="40972" y="776291"/>
                  <a:pt x="0" y="545384"/>
                </a:cubicBezTo>
                <a:cubicBezTo>
                  <a:pt x="-40972" y="314477"/>
                  <a:pt x="7962" y="143298"/>
                  <a:pt x="0" y="0"/>
                </a:cubicBezTo>
                <a:close/>
              </a:path>
              <a:path w="4335871" h="1543539" stroke="0" extrusionOk="0">
                <a:moveTo>
                  <a:pt x="0" y="0"/>
                </a:moveTo>
                <a:cubicBezTo>
                  <a:pt x="173161" y="-49384"/>
                  <a:pt x="344939" y="27568"/>
                  <a:pt x="455266" y="0"/>
                </a:cubicBezTo>
                <a:cubicBezTo>
                  <a:pt x="565593" y="-27568"/>
                  <a:pt x="744696" y="22456"/>
                  <a:pt x="867174" y="0"/>
                </a:cubicBezTo>
                <a:cubicBezTo>
                  <a:pt x="989652" y="-22456"/>
                  <a:pt x="1192638" y="38194"/>
                  <a:pt x="1279082" y="0"/>
                </a:cubicBezTo>
                <a:cubicBezTo>
                  <a:pt x="1365526" y="-38194"/>
                  <a:pt x="1683770" y="53692"/>
                  <a:pt x="1907783" y="0"/>
                </a:cubicBezTo>
                <a:cubicBezTo>
                  <a:pt x="2131796" y="-53692"/>
                  <a:pt x="2149732" y="7207"/>
                  <a:pt x="2319691" y="0"/>
                </a:cubicBezTo>
                <a:cubicBezTo>
                  <a:pt x="2489650" y="-7207"/>
                  <a:pt x="2588293" y="25938"/>
                  <a:pt x="2731599" y="0"/>
                </a:cubicBezTo>
                <a:cubicBezTo>
                  <a:pt x="2874905" y="-25938"/>
                  <a:pt x="2971564" y="43553"/>
                  <a:pt x="3143506" y="0"/>
                </a:cubicBezTo>
                <a:cubicBezTo>
                  <a:pt x="3315448" y="-43553"/>
                  <a:pt x="3569325" y="65641"/>
                  <a:pt x="3728849" y="0"/>
                </a:cubicBezTo>
                <a:cubicBezTo>
                  <a:pt x="3888373" y="-65641"/>
                  <a:pt x="4068977" y="32761"/>
                  <a:pt x="4335871" y="0"/>
                </a:cubicBezTo>
                <a:cubicBezTo>
                  <a:pt x="4371666" y="113812"/>
                  <a:pt x="4302805" y="263541"/>
                  <a:pt x="4335871" y="499078"/>
                </a:cubicBezTo>
                <a:cubicBezTo>
                  <a:pt x="4368937" y="734615"/>
                  <a:pt x="4319456" y="771956"/>
                  <a:pt x="4335871" y="1029026"/>
                </a:cubicBezTo>
                <a:cubicBezTo>
                  <a:pt x="4352286" y="1286096"/>
                  <a:pt x="4291661" y="1392426"/>
                  <a:pt x="4335871" y="1543539"/>
                </a:cubicBezTo>
                <a:cubicBezTo>
                  <a:pt x="4130861" y="1575242"/>
                  <a:pt x="3992569" y="1538518"/>
                  <a:pt x="3837246" y="1543539"/>
                </a:cubicBezTo>
                <a:cubicBezTo>
                  <a:pt x="3681923" y="1548560"/>
                  <a:pt x="3562551" y="1506985"/>
                  <a:pt x="3338621" y="1543539"/>
                </a:cubicBezTo>
                <a:cubicBezTo>
                  <a:pt x="3114692" y="1580093"/>
                  <a:pt x="3047372" y="1495400"/>
                  <a:pt x="2926713" y="1543539"/>
                </a:cubicBezTo>
                <a:cubicBezTo>
                  <a:pt x="2806054" y="1591678"/>
                  <a:pt x="2631066" y="1518401"/>
                  <a:pt x="2471446" y="1543539"/>
                </a:cubicBezTo>
                <a:cubicBezTo>
                  <a:pt x="2311826" y="1568677"/>
                  <a:pt x="2233746" y="1509160"/>
                  <a:pt x="2016180" y="1543539"/>
                </a:cubicBezTo>
                <a:cubicBezTo>
                  <a:pt x="1798614" y="1577918"/>
                  <a:pt x="1694070" y="1526379"/>
                  <a:pt x="1604272" y="1543539"/>
                </a:cubicBezTo>
                <a:cubicBezTo>
                  <a:pt x="1514474" y="1560699"/>
                  <a:pt x="1238694" y="1535676"/>
                  <a:pt x="975571" y="1543539"/>
                </a:cubicBezTo>
                <a:cubicBezTo>
                  <a:pt x="712448" y="1551402"/>
                  <a:pt x="613110" y="1540722"/>
                  <a:pt x="476946" y="1543539"/>
                </a:cubicBezTo>
                <a:cubicBezTo>
                  <a:pt x="340782" y="1546356"/>
                  <a:pt x="112365" y="1527473"/>
                  <a:pt x="0" y="1543539"/>
                </a:cubicBezTo>
                <a:cubicBezTo>
                  <a:pt x="-1546" y="1337257"/>
                  <a:pt x="34708" y="1243572"/>
                  <a:pt x="0" y="1013591"/>
                </a:cubicBezTo>
                <a:cubicBezTo>
                  <a:pt x="-34708" y="783610"/>
                  <a:pt x="39167" y="639672"/>
                  <a:pt x="0" y="529948"/>
                </a:cubicBezTo>
                <a:cubicBezTo>
                  <a:pt x="-39167" y="420224"/>
                  <a:pt x="24649" y="180663"/>
                  <a:pt x="0" y="0"/>
                </a:cubicBezTo>
                <a:close/>
              </a:path>
            </a:pathLst>
          </a:custGeom>
          <a:ln w="28575">
            <a:solidFill>
              <a:schemeClr val="bg1"/>
            </a:solidFill>
            <a:extLst>
              <a:ext uri="{C807C97D-BFC1-408E-A445-0C87EB9F89A2}">
                <ask:lineSketchStyleProps xmlns:ask="http://schemas.microsoft.com/office/drawing/2018/sketchyshapes" sd="3847239493">
                  <a:prstGeom prst="rect">
                    <a:avLst/>
                  </a:prstGeom>
                  <ask:type>
                    <ask:lineSketchScribble/>
                  </ask:type>
                </ask:lineSketchStyleProps>
              </a:ext>
            </a:extLst>
          </a:ln>
        </p:spPr>
      </p:pic>
      <p:sp>
        <p:nvSpPr>
          <p:cNvPr id="26" name="Rectangle 25">
            <a:extLst>
              <a:ext uri="{FF2B5EF4-FFF2-40B4-BE49-F238E27FC236}">
                <a16:creationId xmlns:a16="http://schemas.microsoft.com/office/drawing/2014/main" id="{63FDE850-64C0-45AD-A886-D54EAC08B14E}"/>
              </a:ext>
            </a:extLst>
          </p:cNvPr>
          <p:cNvSpPr/>
          <p:nvPr/>
        </p:nvSpPr>
        <p:spPr>
          <a:xfrm>
            <a:off x="5101826" y="1770292"/>
            <a:ext cx="6924711" cy="4416594"/>
          </a:xfrm>
          <a:prstGeom prst="rect">
            <a:avLst/>
          </a:prstGeom>
        </p:spPr>
        <p:txBody>
          <a:bodyPr wrap="square">
            <a:spAutoFit/>
          </a:bodyPr>
          <a:lstStyle/>
          <a:p>
            <a:pPr lvl="0">
              <a:lnSpc>
                <a:spcPct val="150000"/>
              </a:lnSpc>
              <a:spcAft>
                <a:spcPts val="1200"/>
              </a:spcAft>
            </a:pPr>
            <a:r>
              <a:rPr lang="el-GR" b="1" dirty="0">
                <a:latin typeface="Segoe UI" panose="020B0502040204020203" pitchFamily="34" charset="0"/>
                <a:ea typeface="Segoe UI" panose="020B0502040204020203" pitchFamily="34" charset="0"/>
                <a:cs typeface="Segoe UI" panose="020B0502040204020203" pitchFamily="34" charset="0"/>
              </a:rPr>
              <a:t>Υπολογισμός ΦΠΑ με έμμεσες τεχνικές ελέγχου</a:t>
            </a:r>
          </a:p>
          <a:p>
            <a:pPr marL="342900" indent="-342900" algn="just">
              <a:spcAft>
                <a:spcPts val="1200"/>
              </a:spcAft>
              <a:buFont typeface="Arial" panose="020B0604020202020204" pitchFamily="34" charset="0"/>
              <a:buChar char="•"/>
            </a:pPr>
            <a:r>
              <a:rPr lang="el-GR" sz="1600" b="1" dirty="0">
                <a:latin typeface="Segoe UI" panose="020B0502040204020203" pitchFamily="34" charset="0"/>
                <a:ea typeface="Segoe UI" panose="020B0502040204020203" pitchFamily="34" charset="0"/>
                <a:cs typeface="Segoe UI" panose="020B0502040204020203" pitchFamily="34" charset="0"/>
              </a:rPr>
              <a:t>Οδηγία 2006/112: </a:t>
            </a:r>
            <a:r>
              <a:rPr lang="el-GR" sz="1600" dirty="0">
                <a:latin typeface="Segoe UI" panose="020B0502040204020203" pitchFamily="34" charset="0"/>
                <a:ea typeface="Segoe UI" panose="020B0502040204020203" pitchFamily="34" charset="0"/>
                <a:cs typeface="Segoe UI" panose="020B0502040204020203" pitchFamily="34" charset="0"/>
              </a:rPr>
              <a:t>Δεν προβλέπει τη δυνατότητα των κρατών µελών να θεσπίζουν εναλλακτική / τεκμαρτή βάση υπολογισμού των ακαθάριστων εσόδων.</a:t>
            </a:r>
          </a:p>
          <a:p>
            <a:pPr marL="800100" lvl="1" indent="-342900" algn="just">
              <a:spcAft>
                <a:spcPts val="1200"/>
              </a:spcAft>
              <a:buFont typeface="Arial" panose="020B0604020202020204" pitchFamily="34" charset="0"/>
              <a:buChar char="•"/>
            </a:pPr>
            <a:r>
              <a:rPr lang="el-GR" sz="1600" b="1" dirty="0">
                <a:latin typeface="Segoe UI" panose="020B0502040204020203" pitchFamily="34" charset="0"/>
                <a:ea typeface="Segoe UI" panose="020B0502040204020203" pitchFamily="34" charset="0"/>
                <a:cs typeface="Segoe UI" panose="020B0502040204020203" pitchFamily="34" charset="0"/>
              </a:rPr>
              <a:t>Άρθρο 73: </a:t>
            </a:r>
            <a:r>
              <a:rPr lang="el-GR" sz="1600" dirty="0">
                <a:latin typeface="Segoe UI" panose="020B0502040204020203" pitchFamily="34" charset="0"/>
                <a:ea typeface="Segoe UI" panose="020B0502040204020203" pitchFamily="34" charset="0"/>
                <a:cs typeface="Segoe UI" panose="020B0502040204020203" pitchFamily="34" charset="0"/>
              </a:rPr>
              <a:t>«</a:t>
            </a:r>
            <a:r>
              <a:rPr lang="el-GR" sz="1600" i="1" dirty="0">
                <a:latin typeface="Segoe UI" panose="020B0502040204020203" pitchFamily="34" charset="0"/>
                <a:ea typeface="Segoe UI" panose="020B0502040204020203" pitchFamily="34" charset="0"/>
                <a:cs typeface="Segoe UI" panose="020B0502040204020203" pitchFamily="34" charset="0"/>
              </a:rPr>
              <a:t>Η βάση επιβολής του φόρου περιλαμβάνει </a:t>
            </a:r>
            <a:r>
              <a:rPr lang="el-GR" sz="1600" i="1" u="sng" dirty="0">
                <a:latin typeface="Segoe UI" panose="020B0502040204020203" pitchFamily="34" charset="0"/>
                <a:ea typeface="Segoe UI" panose="020B0502040204020203" pitchFamily="34" charset="0"/>
                <a:cs typeface="Segoe UI" panose="020B0502040204020203" pitchFamily="34" charset="0"/>
              </a:rPr>
              <a:t>οτιδήποτε αποτελεί την αντιπαροχή</a:t>
            </a:r>
            <a:r>
              <a:rPr lang="el-GR" sz="1600" dirty="0">
                <a:latin typeface="Segoe UI" panose="020B0502040204020203" pitchFamily="34" charset="0"/>
                <a:ea typeface="Segoe UI" panose="020B0502040204020203" pitchFamily="34" charset="0"/>
                <a:cs typeface="Segoe UI" panose="020B0502040204020203" pitchFamily="34" charset="0"/>
              </a:rPr>
              <a:t>»</a:t>
            </a:r>
          </a:p>
          <a:p>
            <a:pPr marL="800100" lvl="1" indent="-342900" algn="just">
              <a:spcAft>
                <a:spcPts val="1200"/>
              </a:spcAft>
              <a:buFont typeface="Arial" panose="020B0604020202020204" pitchFamily="34" charset="0"/>
              <a:buChar char="•"/>
            </a:pPr>
            <a:r>
              <a:rPr lang="el-GR" sz="1600" b="1" dirty="0">
                <a:latin typeface="Segoe UI" panose="020B0502040204020203" pitchFamily="34" charset="0"/>
                <a:ea typeface="Segoe UI" panose="020B0502040204020203" pitchFamily="34" charset="0"/>
                <a:cs typeface="Segoe UI" panose="020B0502040204020203" pitchFamily="34" charset="0"/>
              </a:rPr>
              <a:t>Νομολογία ΔΕΕ: </a:t>
            </a:r>
          </a:p>
          <a:p>
            <a:pPr marL="1257300" lvl="2" indent="-342900" algn="just">
              <a:spcAft>
                <a:spcPts val="1200"/>
              </a:spcAft>
              <a:buFont typeface="Arial" panose="020B0604020202020204" pitchFamily="34" charset="0"/>
              <a:buChar char="•"/>
            </a:pPr>
            <a:r>
              <a:rPr lang="el-GR" sz="1600" dirty="0">
                <a:latin typeface="Segoe UI" panose="020B0502040204020203" pitchFamily="34" charset="0"/>
                <a:ea typeface="Segoe UI" panose="020B0502040204020203" pitchFamily="34" charset="0"/>
                <a:cs typeface="Segoe UI" panose="020B0502040204020203" pitchFamily="34" charset="0"/>
              </a:rPr>
              <a:t>Η αντιπαροχή συνιστά την αξία που πράγματι χρεώθηκε, όχι αξία εκτιμώμενη βάσει αντικειμενικών κριτηρίων </a:t>
            </a:r>
          </a:p>
          <a:p>
            <a:pPr lvl="2" algn="r">
              <a:spcAft>
                <a:spcPts val="1200"/>
              </a:spcAft>
            </a:pPr>
            <a:r>
              <a:rPr lang="en-US" sz="1200" b="1" dirty="0">
                <a:latin typeface="Segoe UI" panose="020B0502040204020203" pitchFamily="34" charset="0"/>
                <a:ea typeface="Segoe UI" panose="020B0502040204020203" pitchFamily="34" charset="0"/>
                <a:cs typeface="Segoe UI" panose="020B0502040204020203" pitchFamily="34" charset="0"/>
              </a:rPr>
              <a:t>C-249</a:t>
            </a:r>
            <a:r>
              <a:rPr lang="el-GR" sz="1200" b="1" dirty="0">
                <a:latin typeface="Segoe UI" panose="020B0502040204020203" pitchFamily="34" charset="0"/>
                <a:ea typeface="Segoe UI" panose="020B0502040204020203" pitchFamily="34" charset="0"/>
                <a:cs typeface="Segoe UI" panose="020B0502040204020203" pitchFamily="34" charset="0"/>
              </a:rPr>
              <a:t> &amp; 250</a:t>
            </a:r>
            <a:r>
              <a:rPr lang="en-US" sz="1200" b="1" dirty="0">
                <a:latin typeface="Segoe UI" panose="020B0502040204020203" pitchFamily="34" charset="0"/>
                <a:ea typeface="Segoe UI" panose="020B0502040204020203" pitchFamily="34" charset="0"/>
                <a:cs typeface="Segoe UI" panose="020B0502040204020203" pitchFamily="34" charset="0"/>
              </a:rPr>
              <a:t>/12</a:t>
            </a:r>
            <a:r>
              <a:rPr lang="el-GR" sz="1200" b="1" dirty="0">
                <a:latin typeface="Segoe UI" panose="020B0502040204020203" pitchFamily="34" charset="0"/>
                <a:ea typeface="Segoe UI" panose="020B0502040204020203" pitchFamily="34" charset="0"/>
                <a:cs typeface="Segoe UI" panose="020B0502040204020203" pitchFamily="34" charset="0"/>
              </a:rPr>
              <a:t>, </a:t>
            </a:r>
            <a:r>
              <a:rPr lang="en-US" sz="1200" b="1" dirty="0">
                <a:latin typeface="Segoe UI" panose="020B0502040204020203" pitchFamily="34" charset="0"/>
                <a:ea typeface="Segoe UI" panose="020B0502040204020203" pitchFamily="34" charset="0"/>
                <a:cs typeface="Segoe UI" panose="020B0502040204020203" pitchFamily="34" charset="0"/>
              </a:rPr>
              <a:t>C-621/10 </a:t>
            </a:r>
            <a:r>
              <a:rPr lang="el-GR" sz="1200" b="1" dirty="0">
                <a:latin typeface="Segoe UI" panose="020B0502040204020203" pitchFamily="34" charset="0"/>
                <a:ea typeface="Segoe UI" panose="020B0502040204020203" pitchFamily="34" charset="0"/>
                <a:cs typeface="Segoe UI" panose="020B0502040204020203" pitchFamily="34" charset="0"/>
              </a:rPr>
              <a:t>&amp; </a:t>
            </a:r>
            <a:r>
              <a:rPr lang="en-US" sz="1200" b="1" dirty="0">
                <a:latin typeface="Segoe UI" panose="020B0502040204020203" pitchFamily="34" charset="0"/>
                <a:ea typeface="Segoe UI" panose="020B0502040204020203" pitchFamily="34" charset="0"/>
                <a:cs typeface="Segoe UI" panose="020B0502040204020203" pitchFamily="34" charset="0"/>
              </a:rPr>
              <a:t>C-129/11</a:t>
            </a:r>
            <a:r>
              <a:rPr lang="el-GR" sz="1200" b="1" dirty="0">
                <a:latin typeface="Segoe UI" panose="020B0502040204020203" pitchFamily="34" charset="0"/>
                <a:ea typeface="Segoe UI" panose="020B0502040204020203" pitchFamily="34" charset="0"/>
                <a:cs typeface="Segoe UI" panose="020B0502040204020203" pitchFamily="34" charset="0"/>
              </a:rPr>
              <a:t>, </a:t>
            </a:r>
            <a:r>
              <a:rPr lang="en-US" sz="1200" b="1" dirty="0">
                <a:latin typeface="Segoe UI" panose="020B0502040204020203" pitchFamily="34" charset="0"/>
                <a:ea typeface="Segoe UI" panose="020B0502040204020203" pitchFamily="34" charset="0"/>
                <a:cs typeface="Segoe UI" panose="020B0502040204020203" pitchFamily="34" charset="0"/>
              </a:rPr>
              <a:t>C-154/80</a:t>
            </a:r>
            <a:endParaRPr lang="el-GR" sz="1200" b="1" dirty="0">
              <a:latin typeface="Segoe UI" panose="020B0502040204020203" pitchFamily="34" charset="0"/>
              <a:ea typeface="Segoe UI" panose="020B0502040204020203" pitchFamily="34" charset="0"/>
              <a:cs typeface="Segoe UI" panose="020B0502040204020203" pitchFamily="34" charset="0"/>
            </a:endParaRPr>
          </a:p>
          <a:p>
            <a:pPr marL="1257300" lvl="2" indent="-342900" algn="just">
              <a:spcAft>
                <a:spcPts val="1200"/>
              </a:spcAft>
              <a:buFont typeface="Arial" panose="020B0604020202020204" pitchFamily="34" charset="0"/>
              <a:buChar char="•"/>
            </a:pPr>
            <a:r>
              <a:rPr lang="el-GR" sz="1600" dirty="0">
                <a:latin typeface="Segoe UI" panose="020B0502040204020203" pitchFamily="34" charset="0"/>
                <a:ea typeface="Segoe UI" panose="020B0502040204020203" pitchFamily="34" charset="0"/>
                <a:cs typeface="Segoe UI" panose="020B0502040204020203" pitchFamily="34" charset="0"/>
              </a:rPr>
              <a:t>Οι φορολογικές αρχές δεν μπορούν να εισπράξουν ως ΦΠΑ ποσό υψηλότερο εκείνου που χρεώθηκε </a:t>
            </a:r>
          </a:p>
          <a:p>
            <a:pPr lvl="2" algn="r">
              <a:spcAft>
                <a:spcPts val="1200"/>
              </a:spcAft>
            </a:pPr>
            <a:r>
              <a:rPr lang="en-US" sz="1200" b="1" dirty="0">
                <a:latin typeface="Segoe UI" panose="020B0502040204020203" pitchFamily="34" charset="0"/>
                <a:ea typeface="Segoe UI" panose="020B0502040204020203" pitchFamily="34" charset="0"/>
                <a:cs typeface="Segoe UI" panose="020B0502040204020203" pitchFamily="34" charset="0"/>
              </a:rPr>
              <a:t>C</a:t>
            </a:r>
            <a:r>
              <a:rPr lang="el-GR" sz="1200" b="1" dirty="0">
                <a:latin typeface="Segoe UI" panose="020B0502040204020203" pitchFamily="34" charset="0"/>
                <a:ea typeface="Segoe UI" panose="020B0502040204020203" pitchFamily="34" charset="0"/>
                <a:cs typeface="Segoe UI" panose="020B0502040204020203" pitchFamily="34" charset="0"/>
              </a:rPr>
              <a:t>‑335/19, C‑127/18, C‑672/17, C‑246/16, </a:t>
            </a:r>
            <a:r>
              <a:rPr lang="en-US" sz="1200" b="1" dirty="0">
                <a:latin typeface="Segoe UI" panose="020B0502040204020203" pitchFamily="34" charset="0"/>
                <a:ea typeface="Segoe UI" panose="020B0502040204020203" pitchFamily="34" charset="0"/>
                <a:cs typeface="Segoe UI" panose="020B0502040204020203" pitchFamily="34" charset="0"/>
              </a:rPr>
              <a:t>C</a:t>
            </a:r>
            <a:r>
              <a:rPr lang="el-GR" sz="1200" b="1" dirty="0">
                <a:latin typeface="Segoe UI" panose="020B0502040204020203" pitchFamily="34" charset="0"/>
                <a:ea typeface="Segoe UI" panose="020B0502040204020203" pitchFamily="34" charset="0"/>
                <a:cs typeface="Segoe UI" panose="020B0502040204020203" pitchFamily="34" charset="0"/>
              </a:rPr>
              <a:t>-330/95, C-317/94,</a:t>
            </a:r>
            <a:r>
              <a:rPr lang="en-US" sz="1200" b="1" dirty="0">
                <a:latin typeface="Segoe UI" panose="020B0502040204020203" pitchFamily="34" charset="0"/>
                <a:ea typeface="Segoe UI" panose="020B0502040204020203" pitchFamily="34" charset="0"/>
                <a:cs typeface="Segoe UI" panose="020B0502040204020203" pitchFamily="34" charset="0"/>
              </a:rPr>
              <a:t> C</a:t>
            </a:r>
            <a:r>
              <a:rPr lang="el-GR" sz="1200" b="1" dirty="0">
                <a:latin typeface="Segoe UI" panose="020B0502040204020203" pitchFamily="34" charset="0"/>
                <a:ea typeface="Segoe UI" panose="020B0502040204020203" pitchFamily="34" charset="0"/>
                <a:cs typeface="Segoe UI" panose="020B0502040204020203" pitchFamily="34" charset="0"/>
              </a:rPr>
              <a:t>- 230/87</a:t>
            </a:r>
          </a:p>
        </p:txBody>
      </p:sp>
    </p:spTree>
    <p:extLst>
      <p:ext uri="{BB962C8B-B14F-4D97-AF65-F5344CB8AC3E}">
        <p14:creationId xmlns:p14="http://schemas.microsoft.com/office/powerpoint/2010/main" val="62189972"/>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8450</TotalTime>
  <Words>1273</Words>
  <Application>Microsoft Office PowerPoint</Application>
  <PresentationFormat>Widescreen</PresentationFormat>
  <Paragraphs>149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Biome</vt:lpstr>
      <vt:lpstr>Biome Light</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Papadakis</dc:creator>
  <cp:lastModifiedBy>John Papadakis</cp:lastModifiedBy>
  <cp:revision>622</cp:revision>
  <cp:lastPrinted>2025-04-02T11:39:16Z</cp:lastPrinted>
  <dcterms:created xsi:type="dcterms:W3CDTF">2024-03-04T12:04:33Z</dcterms:created>
  <dcterms:modified xsi:type="dcterms:W3CDTF">2025-04-03T08:09:51Z</dcterms:modified>
</cp:coreProperties>
</file>