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uel Matta" userId="1148162998106c83" providerId="LiveId" clId="{77023B95-1982-4765-BB8F-C186B38776F6}"/>
    <pc:docChg chg="custSel addSld modSld">
      <pc:chgData name="Manuel Matta" userId="1148162998106c83" providerId="LiveId" clId="{77023B95-1982-4765-BB8F-C186B38776F6}" dt="2025-10-21T19:05:50.933" v="896" actId="20577"/>
      <pc:docMkLst>
        <pc:docMk/>
      </pc:docMkLst>
      <pc:sldChg chg="addSp modSp mod">
        <pc:chgData name="Manuel Matta" userId="1148162998106c83" providerId="LiveId" clId="{77023B95-1982-4765-BB8F-C186B38776F6}" dt="2025-10-21T19:05:50.933" v="896" actId="20577"/>
        <pc:sldMkLst>
          <pc:docMk/>
          <pc:sldMk cId="4030647996" sldId="256"/>
        </pc:sldMkLst>
        <pc:spChg chg="mod">
          <ac:chgData name="Manuel Matta" userId="1148162998106c83" providerId="LiveId" clId="{77023B95-1982-4765-BB8F-C186B38776F6}" dt="2025-10-21T19:05:50.933" v="896" actId="20577"/>
          <ac:spMkLst>
            <pc:docMk/>
            <pc:sldMk cId="4030647996" sldId="256"/>
            <ac:spMk id="2" creationId="{1256E4ED-DE27-5618-4973-36375887DD77}"/>
          </ac:spMkLst>
        </pc:spChg>
        <pc:spChg chg="mod">
          <ac:chgData name="Manuel Matta" userId="1148162998106c83" providerId="LiveId" clId="{77023B95-1982-4765-BB8F-C186B38776F6}" dt="2025-10-21T18:48:18.595" v="468" actId="20577"/>
          <ac:spMkLst>
            <pc:docMk/>
            <pc:sldMk cId="4030647996" sldId="256"/>
            <ac:spMk id="3" creationId="{D549F854-E418-B2EB-205C-03725F09EB69}"/>
          </ac:spMkLst>
        </pc:spChg>
        <pc:picChg chg="add mod">
          <ac:chgData name="Manuel Matta" userId="1148162998106c83" providerId="LiveId" clId="{77023B95-1982-4765-BB8F-C186B38776F6}" dt="2025-10-21T18:47:34.570" v="435" actId="1076"/>
          <ac:picMkLst>
            <pc:docMk/>
            <pc:sldMk cId="4030647996" sldId="256"/>
            <ac:picMk id="5" creationId="{464AD8AC-7ADE-875A-9C37-62078E079DC9}"/>
          </ac:picMkLst>
        </pc:picChg>
      </pc:sldChg>
      <pc:sldChg chg="modSp mod">
        <pc:chgData name="Manuel Matta" userId="1148162998106c83" providerId="LiveId" clId="{77023B95-1982-4765-BB8F-C186B38776F6}" dt="2025-10-21T19:05:34.508" v="888" actId="20577"/>
        <pc:sldMkLst>
          <pc:docMk/>
          <pc:sldMk cId="3473502532" sldId="257"/>
        </pc:sldMkLst>
        <pc:spChg chg="mod">
          <ac:chgData name="Manuel Matta" userId="1148162998106c83" providerId="LiveId" clId="{77023B95-1982-4765-BB8F-C186B38776F6}" dt="2025-10-21T19:05:34.508" v="888" actId="20577"/>
          <ac:spMkLst>
            <pc:docMk/>
            <pc:sldMk cId="3473502532" sldId="257"/>
            <ac:spMk id="2" creationId="{032C7BF8-DB46-4540-B60D-3784BB5B58B4}"/>
          </ac:spMkLst>
        </pc:spChg>
        <pc:spChg chg="mod">
          <ac:chgData name="Manuel Matta" userId="1148162998106c83" providerId="LiveId" clId="{77023B95-1982-4765-BB8F-C186B38776F6}" dt="2025-10-21T18:45:14.045" v="419" actId="20577"/>
          <ac:spMkLst>
            <pc:docMk/>
            <pc:sldMk cId="3473502532" sldId="257"/>
            <ac:spMk id="3" creationId="{674E2454-696B-5AFB-CA6D-B82739EBAF46}"/>
          </ac:spMkLst>
        </pc:spChg>
      </pc:sldChg>
      <pc:sldChg chg="modSp mod">
        <pc:chgData name="Manuel Matta" userId="1148162998106c83" providerId="LiveId" clId="{77023B95-1982-4765-BB8F-C186B38776F6}" dt="2025-10-21T18:41:07.058" v="194" actId="20577"/>
        <pc:sldMkLst>
          <pc:docMk/>
          <pc:sldMk cId="1161538258" sldId="258"/>
        </pc:sldMkLst>
        <pc:spChg chg="mod">
          <ac:chgData name="Manuel Matta" userId="1148162998106c83" providerId="LiveId" clId="{77023B95-1982-4765-BB8F-C186B38776F6}" dt="2025-10-21T18:41:07.058" v="194" actId="20577"/>
          <ac:spMkLst>
            <pc:docMk/>
            <pc:sldMk cId="1161538258" sldId="258"/>
            <ac:spMk id="3" creationId="{DA5CEDB1-4302-6CB4-18E9-E333F928CACB}"/>
          </ac:spMkLst>
        </pc:spChg>
      </pc:sldChg>
      <pc:sldChg chg="modSp mod">
        <pc:chgData name="Manuel Matta" userId="1148162998106c83" providerId="LiveId" clId="{77023B95-1982-4765-BB8F-C186B38776F6}" dt="2025-10-21T18:38:18.570" v="178" actId="20577"/>
        <pc:sldMkLst>
          <pc:docMk/>
          <pc:sldMk cId="2020625569" sldId="259"/>
        </pc:sldMkLst>
        <pc:spChg chg="mod">
          <ac:chgData name="Manuel Matta" userId="1148162998106c83" providerId="LiveId" clId="{77023B95-1982-4765-BB8F-C186B38776F6}" dt="2025-10-21T18:38:18.570" v="178" actId="20577"/>
          <ac:spMkLst>
            <pc:docMk/>
            <pc:sldMk cId="2020625569" sldId="259"/>
            <ac:spMk id="2" creationId="{F99E744B-3BE3-76DC-CDA5-62C6148D12B0}"/>
          </ac:spMkLst>
        </pc:spChg>
        <pc:spChg chg="mod">
          <ac:chgData name="Manuel Matta" userId="1148162998106c83" providerId="LiveId" clId="{77023B95-1982-4765-BB8F-C186B38776F6}" dt="2025-10-21T18:36:57.130" v="150" actId="20577"/>
          <ac:spMkLst>
            <pc:docMk/>
            <pc:sldMk cId="2020625569" sldId="259"/>
            <ac:spMk id="3" creationId="{1CD9F650-6AA1-C41A-53B9-EF048F13328A}"/>
          </ac:spMkLst>
        </pc:spChg>
      </pc:sldChg>
      <pc:sldChg chg="addSp modSp new mod">
        <pc:chgData name="Manuel Matta" userId="1148162998106c83" providerId="LiveId" clId="{77023B95-1982-4765-BB8F-C186B38776F6}" dt="2025-10-21T19:04:19.827" v="886" actId="207"/>
        <pc:sldMkLst>
          <pc:docMk/>
          <pc:sldMk cId="811626446" sldId="260"/>
        </pc:sldMkLst>
        <pc:spChg chg="mod">
          <ac:chgData name="Manuel Matta" userId="1148162998106c83" providerId="LiveId" clId="{77023B95-1982-4765-BB8F-C186B38776F6}" dt="2025-10-21T18:49:59.627" v="537" actId="20577"/>
          <ac:spMkLst>
            <pc:docMk/>
            <pc:sldMk cId="811626446" sldId="260"/>
            <ac:spMk id="2" creationId="{A6D280A1-76D4-505E-9C71-E77757F4E064}"/>
          </ac:spMkLst>
        </pc:spChg>
        <pc:spChg chg="mod">
          <ac:chgData name="Manuel Matta" userId="1148162998106c83" providerId="LiveId" clId="{77023B95-1982-4765-BB8F-C186B38776F6}" dt="2025-10-21T19:04:19.827" v="886" actId="207"/>
          <ac:spMkLst>
            <pc:docMk/>
            <pc:sldMk cId="811626446" sldId="260"/>
            <ac:spMk id="3" creationId="{7BB5C629-F31A-37DA-49CC-46F86EA20D63}"/>
          </ac:spMkLst>
        </pc:spChg>
        <pc:spChg chg="add mod">
          <ac:chgData name="Manuel Matta" userId="1148162998106c83" providerId="LiveId" clId="{77023B95-1982-4765-BB8F-C186B38776F6}" dt="2025-10-21T19:03:21.260" v="882" actId="1076"/>
          <ac:spMkLst>
            <pc:docMk/>
            <pc:sldMk cId="811626446" sldId="260"/>
            <ac:spMk id="17" creationId="{685D4CE2-E850-F998-70C5-36AB4D7905E7}"/>
          </ac:spMkLst>
        </pc:spChg>
        <pc:spChg chg="add mod">
          <ac:chgData name="Manuel Matta" userId="1148162998106c83" providerId="LiveId" clId="{77023B95-1982-4765-BB8F-C186B38776F6}" dt="2025-10-21T19:03:14.621" v="881" actId="1076"/>
          <ac:spMkLst>
            <pc:docMk/>
            <pc:sldMk cId="811626446" sldId="260"/>
            <ac:spMk id="18" creationId="{895473EF-D3CD-4738-8993-6810B7BB0710}"/>
          </ac:spMkLst>
        </pc:spChg>
        <pc:spChg chg="add mod">
          <ac:chgData name="Manuel Matta" userId="1148162998106c83" providerId="LiveId" clId="{77023B95-1982-4765-BB8F-C186B38776F6}" dt="2025-10-21T19:03:02.789" v="877" actId="1076"/>
          <ac:spMkLst>
            <pc:docMk/>
            <pc:sldMk cId="811626446" sldId="260"/>
            <ac:spMk id="20" creationId="{D529C70B-6EF4-9F9C-B205-4B6D9557AE64}"/>
          </ac:spMkLst>
        </pc:spChg>
        <pc:cxnChg chg="add mod">
          <ac:chgData name="Manuel Matta" userId="1148162998106c83" providerId="LiveId" clId="{77023B95-1982-4765-BB8F-C186B38776F6}" dt="2025-10-21T19:02:23.972" v="869" actId="1076"/>
          <ac:cxnSpMkLst>
            <pc:docMk/>
            <pc:sldMk cId="811626446" sldId="260"/>
            <ac:cxnSpMk id="5" creationId="{4C805CC3-CEF8-BE7C-9E09-373297E9624E}"/>
          </ac:cxnSpMkLst>
        </pc:cxnChg>
        <pc:cxnChg chg="add mod">
          <ac:chgData name="Manuel Matta" userId="1148162998106c83" providerId="LiveId" clId="{77023B95-1982-4765-BB8F-C186B38776F6}" dt="2025-10-21T19:03:21.260" v="882" actId="1076"/>
          <ac:cxnSpMkLst>
            <pc:docMk/>
            <pc:sldMk cId="811626446" sldId="260"/>
            <ac:cxnSpMk id="6" creationId="{7D9AE8C7-3BF2-438B-D3C1-4170FA6F8C41}"/>
          </ac:cxnSpMkLst>
        </pc:cxnChg>
        <pc:cxnChg chg="add mod">
          <ac:chgData name="Manuel Matta" userId="1148162998106c83" providerId="LiveId" clId="{77023B95-1982-4765-BB8F-C186B38776F6}" dt="2025-10-21T19:02:13.501" v="866" actId="1076"/>
          <ac:cxnSpMkLst>
            <pc:docMk/>
            <pc:sldMk cId="811626446" sldId="260"/>
            <ac:cxnSpMk id="13" creationId="{34B6D697-AF76-9D88-6FFC-D7B98FBF6E34}"/>
          </ac:cxnSpMkLst>
        </pc:cxnChg>
        <pc:cxnChg chg="add mod">
          <ac:chgData name="Manuel Matta" userId="1148162998106c83" providerId="LiveId" clId="{77023B95-1982-4765-BB8F-C186B38776F6}" dt="2025-10-21T19:03:25.445" v="883" actId="14100"/>
          <ac:cxnSpMkLst>
            <pc:docMk/>
            <pc:sldMk cId="811626446" sldId="260"/>
            <ac:cxnSpMk id="36" creationId="{40B37423-3979-ADC2-2F8A-2B52AE58005C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E2005E-9DE1-40C1-A1D8-20353A9CBA0A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57A7C1-09FA-4F78-BF25-6C9EAA4D6CE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595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57A7C1-09FA-4F78-BF25-6C9EAA4D6CE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91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70B2E-E155-F35B-5BE3-F72D8FA668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2B5E46-8D13-5A0E-49F0-B13E075058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D58C15-E260-071D-4E57-8BD71676A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9D19-7F4C-4527-89E6-AA7622E69AC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AA445-B17D-7295-FAC3-4DDC7E8C0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AC4D1-E117-B8AA-1716-0E821CF85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5545-3C99-410F-8542-74D2EFA22AD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289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D96BD-86AF-3902-CEA8-00E0D0B7E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3FB8CF-358A-A82A-E97F-53B3C91F8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49B59-62F5-1372-1ACF-8137A0075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9D19-7F4C-4527-89E6-AA7622E69AC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AE3896-33D1-6EE1-CC75-E37CCB18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E5AFFB-23AC-4FC8-8AF7-924AE11AB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5545-3C99-410F-8542-74D2EFA22AD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48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1CFD4-5CF0-80E6-27DA-3BFE34A0EE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6BC08B-7F78-CCC4-DB8C-1F88FC3E10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188E6-32C9-E0A2-91D2-801368493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9D19-7F4C-4527-89E6-AA7622E69AC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98D14-5F20-7ADA-B49E-94801FAE9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5C4029-BF20-F73A-88F7-FF4A86D8C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5545-3C99-410F-8542-74D2EFA22AD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03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0CAA0-A457-4CEC-D754-56B151CBB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D25ED-6B60-6597-06C0-929189A18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6EE26E-4BE0-0409-8B15-2E8E1C3A3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9D19-7F4C-4527-89E6-AA7622E69AC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5C8EA-DD3D-1EF2-674C-8DB46D839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D562A-C31D-87B0-2EBF-71C6767C9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5545-3C99-410F-8542-74D2EFA22AD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960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BDA09-7C55-DB38-21DF-A5DD30CC6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FC29AF-27CA-3811-CE1B-9EC8DCDE6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9B6FD4-44E7-9E17-08B7-74311490B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9D19-7F4C-4527-89E6-AA7622E69AC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B43BB-EF13-A2E6-0617-78B1D64EA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FE639-D71F-369B-CE0F-71D0EF36F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5545-3C99-410F-8542-74D2EFA22AD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21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361A7-CDAE-D816-007C-C86823361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9086AB-C0E6-507E-5C96-0A1FF84CF0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F037FB-2A73-E790-3F26-B778B5CE80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8734AD-2DD1-67DB-0DF5-C62DBE5B6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9D19-7F4C-4527-89E6-AA7622E69AC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F2832A-D20F-C705-589D-487F8C49E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D49AAA-818D-F778-0410-6CDC6E950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5545-3C99-410F-8542-74D2EFA22AD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63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5D83E-D8FF-ACAE-86C6-905BF4DA6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37E3D7-E0AC-2DF6-3DD9-A71DF8BAA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78B125-99D5-2F0A-818B-49DF491361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6CFBD0-A34F-9B50-E31C-6DAF92236E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E12F99-44BA-FBEE-CB6E-4EAA45F827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4680DA-B2B8-CAAD-D6A4-80BB0A4FC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9D19-7F4C-4527-89E6-AA7622E69AC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C459FA-D694-166C-D52B-650273649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5E0DEB-37FC-2A6E-C080-55819696D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5545-3C99-410F-8542-74D2EFA22AD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22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2907A-92B1-E31C-7988-6B8E4355D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AE6838-F020-BEE4-0037-AE608EF3D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9D19-7F4C-4527-89E6-AA7622E69AC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9FBE7D-0629-8421-02FD-425E37140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141BB5-4CFA-BAF5-8EEF-5AFD008B1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5545-3C99-410F-8542-74D2EFA22AD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098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563CCB-7980-B297-0142-C9034ACAD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9D19-7F4C-4527-89E6-AA7622E69AC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325E8A-000F-9683-3140-878193C25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7F9895-E52F-5DAD-8B55-05B5EC38E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5545-3C99-410F-8542-74D2EFA22AD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77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7E8A7-25C9-81D7-4600-A098AF07A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4AAC6-124E-0393-45E8-DA4D37E8C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FA1CFF-AE77-AC7C-07A9-7F536A294E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F0EC79-6613-6107-6B41-3BA871CF0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9D19-7F4C-4527-89E6-AA7622E69AC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75DA5D-A6CF-2D1B-9167-BFF75D856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2A321F-452A-3D2E-D8C4-1700BDB6B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5545-3C99-410F-8542-74D2EFA22AD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98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6C0CF-C40A-1B53-DC72-4B084DEDC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44707A-0EAA-43CB-F30D-C7DABF6BA4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0712F-EBD0-7122-FA30-7A10B49CF9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AAA11D-87A3-48E0-F888-FD43CE535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59D19-7F4C-4527-89E6-AA7622E69AC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4A09A1-BC82-5210-8104-367168934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58425-7A7B-2232-E676-9BF9051A5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65545-3C99-410F-8542-74D2EFA22AD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479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9796C-9940-C454-B6A7-E61A7E10A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26B0A9-4E43-D72B-36C3-D4F21488A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65267E-C9C5-2AB0-02D2-BF7447A64F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559D19-7F4C-4527-89E6-AA7622E69AC5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BEB49-335F-1AEC-C211-E02B84F441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3F06E0-43F8-F39F-F78D-55590FED95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865545-3C99-410F-8542-74D2EFA22AD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044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6E4ED-DE27-5618-4973-36375887DD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AI </a:t>
            </a:r>
            <a:br>
              <a:rPr lang="en-US"/>
            </a:br>
            <a:r>
              <a:rPr lang="en-US"/>
              <a:t>Proyecto La Farola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49F854-E418-B2EB-205C-03725F09EB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Minera Altair S.A.</a:t>
            </a:r>
          </a:p>
          <a:p>
            <a:r>
              <a:rPr lang="en-US"/>
              <a:t>Manuel Matta; </a:t>
            </a:r>
            <a:r>
              <a:rPr lang="en-US" err="1"/>
              <a:t>Gerente</a:t>
            </a:r>
            <a:r>
              <a:rPr lang="en-US"/>
              <a:t> General</a:t>
            </a:r>
          </a:p>
          <a:p>
            <a:r>
              <a:rPr lang="en-US" err="1"/>
              <a:t>Octubre</a:t>
            </a:r>
            <a:r>
              <a:rPr lang="en-US"/>
              <a:t> 2025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4AD8AC-7ADE-875A-9C37-62078E079D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9977" y="464162"/>
            <a:ext cx="1629002" cy="1505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647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C7BF8-DB46-4540-B60D-3784BB5B5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Oportunidades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4E2454-696B-5AFB-CA6D-B82739EBA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/>
              <a:t>Proyecto Nuevo: No hay </a:t>
            </a:r>
            <a:r>
              <a:rPr lang="en-US" err="1"/>
              <a:t>sesgos</a:t>
            </a:r>
            <a:r>
              <a:rPr lang="en-US"/>
              <a:t> y se </a:t>
            </a:r>
            <a:r>
              <a:rPr lang="en-US" err="1"/>
              <a:t>puede</a:t>
            </a:r>
            <a:r>
              <a:rPr lang="en-US"/>
              <a:t> </a:t>
            </a:r>
            <a:r>
              <a:rPr lang="en-US" err="1"/>
              <a:t>diseñar</a:t>
            </a:r>
            <a:r>
              <a:rPr lang="en-US"/>
              <a:t> “</a:t>
            </a:r>
            <a:r>
              <a:rPr lang="en-US" i="1"/>
              <a:t>on-purpose</a:t>
            </a:r>
            <a:r>
              <a:rPr lang="en-US"/>
              <a:t>”</a:t>
            </a:r>
          </a:p>
          <a:p>
            <a:r>
              <a:rPr lang="en-US"/>
              <a:t>Mid Tier: Se </a:t>
            </a:r>
            <a:r>
              <a:rPr lang="en-US" err="1"/>
              <a:t>puede</a:t>
            </a:r>
            <a:r>
              <a:rPr lang="en-US"/>
              <a:t> ser </a:t>
            </a:r>
            <a:r>
              <a:rPr lang="en-US" err="1"/>
              <a:t>muy</a:t>
            </a:r>
            <a:r>
              <a:rPr lang="en-US"/>
              <a:t> flexible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diseño</a:t>
            </a:r>
            <a:r>
              <a:rPr lang="en-US"/>
              <a:t> </a:t>
            </a:r>
            <a:r>
              <a:rPr lang="en-US" err="1"/>
              <a:t>ya</a:t>
            </a:r>
            <a:r>
              <a:rPr lang="en-US"/>
              <a:t> </a:t>
            </a:r>
            <a:r>
              <a:rPr lang="en-US" err="1"/>
              <a:t>que</a:t>
            </a:r>
            <a:r>
              <a:rPr lang="en-US"/>
              <a:t> no se </a:t>
            </a:r>
            <a:r>
              <a:rPr lang="en-US" err="1"/>
              <a:t>necesita</a:t>
            </a:r>
            <a:r>
              <a:rPr lang="en-US"/>
              <a:t> nada </a:t>
            </a:r>
            <a:r>
              <a:rPr lang="en-US" err="1"/>
              <a:t>especialmente</a:t>
            </a:r>
            <a:r>
              <a:rPr lang="en-US"/>
              <a:t> </a:t>
            </a:r>
            <a:r>
              <a:rPr lang="en-US" err="1"/>
              <a:t>diseñado</a:t>
            </a:r>
            <a:r>
              <a:rPr lang="en-US"/>
              <a:t> para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proyecto</a:t>
            </a:r>
            <a:endParaRPr lang="en-US"/>
          </a:p>
          <a:p>
            <a:r>
              <a:rPr lang="en-US" err="1"/>
              <a:t>Proceso</a:t>
            </a:r>
            <a:r>
              <a:rPr lang="en-US"/>
              <a:t> simple</a:t>
            </a:r>
          </a:p>
          <a:p>
            <a:r>
              <a:rPr lang="en-US"/>
              <a:t>Owner’s team con </a:t>
            </a:r>
            <a:r>
              <a:rPr lang="en-US" err="1"/>
              <a:t>orientación</a:t>
            </a:r>
            <a:r>
              <a:rPr lang="en-US"/>
              <a:t> </a:t>
            </a:r>
            <a:r>
              <a:rPr lang="en-US" err="1"/>
              <a:t>estratégico</a:t>
            </a:r>
            <a:r>
              <a:rPr lang="en-US"/>
              <a:t>/commercial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uso</a:t>
            </a:r>
            <a:r>
              <a:rPr lang="en-US"/>
              <a:t> de </a:t>
            </a:r>
            <a:r>
              <a:rPr lang="en-US" err="1"/>
              <a:t>tecnología</a:t>
            </a:r>
            <a:endParaRPr lang="en-US"/>
          </a:p>
          <a:p>
            <a:r>
              <a:rPr lang="en-US" err="1"/>
              <a:t>Fenomenología</a:t>
            </a:r>
            <a:r>
              <a:rPr lang="en-US"/>
              <a:t> del </a:t>
            </a:r>
            <a:r>
              <a:rPr lang="en-US" err="1"/>
              <a:t>proceso</a:t>
            </a:r>
            <a:r>
              <a:rPr lang="en-US"/>
              <a:t> </a:t>
            </a:r>
            <a:r>
              <a:rPr lang="en-US" err="1"/>
              <a:t>establecida</a:t>
            </a:r>
            <a:r>
              <a:rPr lang="en-US"/>
              <a:t> </a:t>
            </a:r>
            <a:r>
              <a:rPr lang="en-US" err="1"/>
              <a:t>por</a:t>
            </a:r>
            <a:r>
              <a:rPr lang="en-US"/>
              <a:t> </a:t>
            </a:r>
            <a:r>
              <a:rPr lang="en-US" err="1"/>
              <a:t>extensas</a:t>
            </a:r>
            <a:r>
              <a:rPr lang="en-US"/>
              <a:t> </a:t>
            </a:r>
            <a:r>
              <a:rPr lang="en-US" err="1"/>
              <a:t>pruebas</a:t>
            </a:r>
            <a:r>
              <a:rPr lang="en-US"/>
              <a:t> </a:t>
            </a:r>
            <a:r>
              <a:rPr lang="en-US" err="1"/>
              <a:t>piloto</a:t>
            </a:r>
            <a:r>
              <a:rPr lang="en-US"/>
              <a:t> con variables a </a:t>
            </a:r>
            <a:r>
              <a:rPr lang="en-US" err="1"/>
              <a:t>controlar</a:t>
            </a:r>
            <a:r>
              <a:rPr lang="en-US"/>
              <a:t> bien </a:t>
            </a:r>
            <a:r>
              <a:rPr lang="en-US" err="1"/>
              <a:t>identificadas</a:t>
            </a:r>
            <a:endParaRPr lang="en-US"/>
          </a:p>
          <a:p>
            <a:r>
              <a:rPr lang="en-US"/>
              <a:t>Sistemas de </a:t>
            </a:r>
            <a:r>
              <a:rPr lang="en-US" err="1"/>
              <a:t>medición</a:t>
            </a:r>
            <a:r>
              <a:rPr lang="en-US"/>
              <a:t> con </a:t>
            </a:r>
            <a:r>
              <a:rPr lang="en-US" err="1"/>
              <a:t>fuerte</a:t>
            </a:r>
            <a:r>
              <a:rPr lang="en-US"/>
              <a:t> </a:t>
            </a:r>
            <a:r>
              <a:rPr lang="en-US" err="1"/>
              <a:t>soporte</a:t>
            </a:r>
            <a:r>
              <a:rPr lang="en-US"/>
              <a:t> de vendors </a:t>
            </a:r>
            <a:r>
              <a:rPr lang="en-US" err="1"/>
              <a:t>disponibles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el</a:t>
            </a:r>
            <a:r>
              <a:rPr lang="en-US"/>
              <a:t> mercado regional</a:t>
            </a:r>
          </a:p>
          <a:p>
            <a:r>
              <a:rPr lang="en-US" err="1"/>
              <a:t>Paquetes</a:t>
            </a:r>
            <a:r>
              <a:rPr lang="en-US"/>
              <a:t> de IA </a:t>
            </a:r>
            <a:r>
              <a:rPr lang="en-US" err="1"/>
              <a:t>disponibles</a:t>
            </a:r>
            <a:r>
              <a:rPr lang="en-US"/>
              <a:t>: Vendors de </a:t>
            </a:r>
            <a:r>
              <a:rPr lang="en-US" err="1"/>
              <a:t>equipos</a:t>
            </a:r>
            <a:r>
              <a:rPr lang="en-US"/>
              <a:t> y </a:t>
            </a:r>
            <a:r>
              <a:rPr lang="en-US" err="1"/>
              <a:t>empresas</a:t>
            </a:r>
            <a:r>
              <a:rPr lang="en-US"/>
              <a:t> del </a:t>
            </a:r>
            <a:r>
              <a:rPr lang="en-US" err="1"/>
              <a:t>rubro</a:t>
            </a:r>
            <a:r>
              <a:rPr lang="en-US"/>
              <a:t> lo </a:t>
            </a:r>
            <a:r>
              <a:rPr lang="en-US" err="1"/>
              <a:t>que</a:t>
            </a:r>
            <a:r>
              <a:rPr lang="en-US"/>
              <a:t> define la </a:t>
            </a:r>
            <a:r>
              <a:rPr lang="en-US" err="1"/>
              <a:t>tecnología</a:t>
            </a:r>
            <a:r>
              <a:rPr lang="en-US"/>
              <a:t> de control, </a:t>
            </a:r>
            <a:r>
              <a:rPr lang="en-US" err="1"/>
              <a:t>sistemas</a:t>
            </a:r>
            <a:r>
              <a:rPr lang="en-US"/>
              <a:t> de </a:t>
            </a:r>
            <a:r>
              <a:rPr lang="en-US" err="1"/>
              <a:t>comunicación</a:t>
            </a:r>
            <a:r>
              <a:rPr lang="en-US"/>
              <a:t> y </a:t>
            </a:r>
            <a:r>
              <a:rPr lang="en-US" err="1"/>
              <a:t>conexión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02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5AA49-E465-0AC1-3F0B-5592F46A1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Fundamentos</a:t>
            </a:r>
            <a:r>
              <a:rPr lang="en-US"/>
              <a:t> </a:t>
            </a:r>
            <a:r>
              <a:rPr lang="en-US" err="1"/>
              <a:t>que</a:t>
            </a:r>
            <a:r>
              <a:rPr lang="en-US"/>
              <a:t> </a:t>
            </a:r>
            <a:r>
              <a:rPr lang="en-US" err="1"/>
              <a:t>justifican</a:t>
            </a:r>
            <a:r>
              <a:rPr lang="en-US"/>
              <a:t>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uso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CEDB1-4302-6CB4-18E9-E333F928C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Falta de personal </a:t>
            </a:r>
            <a:r>
              <a:rPr lang="en-US" err="1"/>
              <a:t>calificado</a:t>
            </a:r>
            <a:r>
              <a:rPr lang="en-US"/>
              <a:t> y con </a:t>
            </a:r>
            <a:r>
              <a:rPr lang="en-US" err="1"/>
              <a:t>experiencia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procesos</a:t>
            </a:r>
            <a:r>
              <a:rPr lang="en-US"/>
              <a:t> </a:t>
            </a:r>
            <a:r>
              <a:rPr lang="en-US" err="1"/>
              <a:t>metalúrgicos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este</a:t>
            </a:r>
            <a:r>
              <a:rPr lang="en-US"/>
              <a:t> </a:t>
            </a:r>
            <a:r>
              <a:rPr lang="en-US" err="1"/>
              <a:t>segmento</a:t>
            </a:r>
            <a:r>
              <a:rPr lang="en-US"/>
              <a:t> de la Minería </a:t>
            </a:r>
            <a:r>
              <a:rPr lang="en-US" err="1"/>
              <a:t>en</a:t>
            </a:r>
            <a:r>
              <a:rPr lang="en-US"/>
              <a:t> Chile</a:t>
            </a:r>
          </a:p>
          <a:p>
            <a:r>
              <a:rPr lang="en-US"/>
              <a:t>Mano de </a:t>
            </a:r>
            <a:r>
              <a:rPr lang="en-US" err="1"/>
              <a:t>obra</a:t>
            </a:r>
            <a:r>
              <a:rPr lang="en-US"/>
              <a:t> poco </a:t>
            </a:r>
            <a:r>
              <a:rPr lang="en-US" err="1"/>
              <a:t>productiva</a:t>
            </a:r>
            <a:r>
              <a:rPr lang="en-US"/>
              <a:t> lo </a:t>
            </a:r>
            <a:r>
              <a:rPr lang="en-US" err="1"/>
              <a:t>que</a:t>
            </a:r>
            <a:r>
              <a:rPr lang="en-US"/>
              <a:t> </a:t>
            </a:r>
            <a:r>
              <a:rPr lang="en-US" err="1"/>
              <a:t>lleva</a:t>
            </a:r>
            <a:r>
              <a:rPr lang="en-US"/>
              <a:t> a </a:t>
            </a:r>
            <a:r>
              <a:rPr lang="en-US" err="1"/>
              <a:t>tener</a:t>
            </a:r>
            <a:r>
              <a:rPr lang="en-US"/>
              <a:t> </a:t>
            </a:r>
            <a:r>
              <a:rPr lang="en-US" err="1"/>
              <a:t>paquetes</a:t>
            </a:r>
            <a:r>
              <a:rPr lang="en-US"/>
              <a:t> de </a:t>
            </a:r>
            <a:r>
              <a:rPr lang="en-US" err="1"/>
              <a:t>compensación</a:t>
            </a:r>
            <a:r>
              <a:rPr lang="en-US"/>
              <a:t> poco </a:t>
            </a:r>
            <a:r>
              <a:rPr lang="en-US" err="1"/>
              <a:t>competitivos</a:t>
            </a:r>
            <a:r>
              <a:rPr lang="en-US"/>
              <a:t> con la gran Minería</a:t>
            </a:r>
          </a:p>
          <a:p>
            <a:r>
              <a:rPr lang="en-US" err="1"/>
              <a:t>Legislación</a:t>
            </a:r>
            <a:r>
              <a:rPr lang="en-US"/>
              <a:t> </a:t>
            </a:r>
            <a:r>
              <a:rPr lang="en-US" err="1"/>
              <a:t>laboral</a:t>
            </a:r>
            <a:r>
              <a:rPr lang="en-US"/>
              <a:t> </a:t>
            </a:r>
            <a:r>
              <a:rPr lang="en-US" err="1"/>
              <a:t>compleja</a:t>
            </a:r>
            <a:r>
              <a:rPr lang="en-US"/>
              <a:t> e </a:t>
            </a:r>
            <a:r>
              <a:rPr lang="en-US" err="1"/>
              <a:t>ideologizada</a:t>
            </a:r>
            <a:endParaRPr lang="en-US"/>
          </a:p>
          <a:p>
            <a:r>
              <a:rPr lang="en-US"/>
              <a:t> Alta </a:t>
            </a:r>
            <a:r>
              <a:rPr lang="en-US" err="1"/>
              <a:t>variabiliad</a:t>
            </a:r>
            <a:r>
              <a:rPr lang="en-US"/>
              <a:t> del mineral (Dureza, abrasion y </a:t>
            </a:r>
            <a:r>
              <a:rPr lang="en-US" err="1"/>
              <a:t>mineralogía</a:t>
            </a:r>
            <a:r>
              <a:rPr lang="en-US"/>
              <a:t>): Skarn de Cu-Au-Fe</a:t>
            </a:r>
          </a:p>
          <a:p>
            <a:r>
              <a:rPr lang="en-US"/>
              <a:t>Leyes </a:t>
            </a:r>
            <a:r>
              <a:rPr lang="en-US" err="1"/>
              <a:t>bajas</a:t>
            </a:r>
            <a:r>
              <a:rPr lang="en-US"/>
              <a:t>: Avg 0.5% CuT</a:t>
            </a:r>
          </a:p>
          <a:p>
            <a:r>
              <a:rPr lang="en-US" err="1"/>
              <a:t>Requiere</a:t>
            </a:r>
            <a:r>
              <a:rPr lang="en-US"/>
              <a:t> </a:t>
            </a:r>
            <a:r>
              <a:rPr lang="en-US" err="1"/>
              <a:t>tasas</a:t>
            </a:r>
            <a:r>
              <a:rPr lang="en-US"/>
              <a:t> de </a:t>
            </a:r>
            <a:r>
              <a:rPr lang="en-US" err="1"/>
              <a:t>tratamiento</a:t>
            </a:r>
            <a:r>
              <a:rPr lang="en-US"/>
              <a:t> </a:t>
            </a:r>
            <a:r>
              <a:rPr lang="en-US" err="1"/>
              <a:t>altas</a:t>
            </a:r>
            <a:r>
              <a:rPr lang="en-US"/>
              <a:t> (15,000 tpd) lo </a:t>
            </a:r>
            <a:r>
              <a:rPr lang="en-US" err="1"/>
              <a:t>que</a:t>
            </a:r>
            <a:r>
              <a:rPr lang="en-US"/>
              <a:t> no da </a:t>
            </a:r>
            <a:r>
              <a:rPr lang="en-US" err="1"/>
              <a:t>tiempo</a:t>
            </a:r>
            <a:r>
              <a:rPr lang="en-US"/>
              <a:t> de </a:t>
            </a:r>
            <a:r>
              <a:rPr lang="en-US" err="1"/>
              <a:t>ajustar</a:t>
            </a:r>
            <a:r>
              <a:rPr lang="en-US"/>
              <a:t> </a:t>
            </a:r>
            <a:r>
              <a:rPr lang="en-US" err="1"/>
              <a:t>los</a:t>
            </a:r>
            <a:r>
              <a:rPr lang="en-US"/>
              <a:t> </a:t>
            </a:r>
            <a:r>
              <a:rPr lang="en-US" err="1"/>
              <a:t>parámetros</a:t>
            </a:r>
            <a:r>
              <a:rPr lang="en-US"/>
              <a:t> </a:t>
            </a:r>
            <a:r>
              <a:rPr lang="en-US" err="1"/>
              <a:t>operacionales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forma manual</a:t>
            </a:r>
          </a:p>
        </p:txBody>
      </p:sp>
    </p:spTree>
    <p:extLst>
      <p:ext uri="{BB962C8B-B14F-4D97-AF65-F5344CB8AC3E}">
        <p14:creationId xmlns:p14="http://schemas.microsoft.com/office/powerpoint/2010/main" val="1161538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E744B-3BE3-76DC-CDA5-62C6148D1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Estrategia</a:t>
            </a:r>
            <a:r>
              <a:rPr lang="en-US"/>
              <a:t> de </a:t>
            </a:r>
            <a:r>
              <a:rPr lang="en-US" err="1"/>
              <a:t>implementación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9F650-6AA1-C41A-53B9-EF048F133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Personal</a:t>
            </a:r>
          </a:p>
          <a:p>
            <a:pPr lvl="1"/>
            <a:r>
              <a:rPr lang="en-US" err="1"/>
              <a:t>Comenzar</a:t>
            </a:r>
            <a:r>
              <a:rPr lang="en-US"/>
              <a:t> la </a:t>
            </a:r>
            <a:r>
              <a:rPr lang="en-US" err="1"/>
              <a:t>contratación</a:t>
            </a:r>
            <a:r>
              <a:rPr lang="en-US"/>
              <a:t> y </a:t>
            </a:r>
            <a:r>
              <a:rPr lang="en-US" err="1"/>
              <a:t>entrenamiento</a:t>
            </a:r>
            <a:r>
              <a:rPr lang="en-US"/>
              <a:t> del personal de </a:t>
            </a:r>
            <a:r>
              <a:rPr lang="en-US" err="1"/>
              <a:t>operación</a:t>
            </a:r>
            <a:r>
              <a:rPr lang="en-US"/>
              <a:t> con 20 meses de </a:t>
            </a:r>
            <a:r>
              <a:rPr lang="en-US" err="1"/>
              <a:t>anticipación</a:t>
            </a:r>
            <a:r>
              <a:rPr lang="en-US"/>
              <a:t> (Early operational readiness program). Este </a:t>
            </a:r>
            <a:r>
              <a:rPr lang="en-US" err="1"/>
              <a:t>gasto</a:t>
            </a:r>
            <a:r>
              <a:rPr lang="en-US"/>
              <a:t> es </a:t>
            </a:r>
            <a:r>
              <a:rPr lang="en-US" err="1"/>
              <a:t>parte</a:t>
            </a:r>
            <a:r>
              <a:rPr lang="en-US"/>
              <a:t> del CAPEX</a:t>
            </a:r>
          </a:p>
          <a:p>
            <a:pPr lvl="1"/>
            <a:r>
              <a:rPr lang="en-US" err="1"/>
              <a:t>Implementar</a:t>
            </a:r>
            <a:r>
              <a:rPr lang="en-US"/>
              <a:t> </a:t>
            </a:r>
            <a:r>
              <a:rPr lang="en-US" err="1"/>
              <a:t>programa</a:t>
            </a:r>
            <a:r>
              <a:rPr lang="en-US"/>
              <a:t> de scholarship con </a:t>
            </a:r>
            <a:r>
              <a:rPr lang="en-US" err="1"/>
              <a:t>universidades</a:t>
            </a:r>
            <a:r>
              <a:rPr lang="en-US"/>
              <a:t> e </a:t>
            </a:r>
            <a:r>
              <a:rPr lang="en-US" err="1"/>
              <a:t>institutos</a:t>
            </a:r>
            <a:r>
              <a:rPr lang="en-US"/>
              <a:t> </a:t>
            </a:r>
            <a:r>
              <a:rPr lang="en-US" err="1"/>
              <a:t>profesionales</a:t>
            </a:r>
            <a:r>
              <a:rPr lang="en-US"/>
              <a:t> de la </a:t>
            </a:r>
            <a:r>
              <a:rPr lang="en-US" err="1"/>
              <a:t>región</a:t>
            </a:r>
            <a:r>
              <a:rPr lang="en-US"/>
              <a:t> </a:t>
            </a:r>
            <a:r>
              <a:rPr lang="en-US" err="1"/>
              <a:t>tomando</a:t>
            </a:r>
            <a:r>
              <a:rPr lang="en-US"/>
              <a:t> </a:t>
            </a:r>
            <a:r>
              <a:rPr lang="en-US" err="1"/>
              <a:t>los</a:t>
            </a:r>
            <a:r>
              <a:rPr lang="en-US"/>
              <a:t> </a:t>
            </a:r>
            <a:r>
              <a:rPr lang="en-US" err="1"/>
              <a:t>mejores</a:t>
            </a:r>
            <a:r>
              <a:rPr lang="en-US"/>
              <a:t> </a:t>
            </a:r>
            <a:r>
              <a:rPr lang="en-US" err="1"/>
              <a:t>talentos</a:t>
            </a:r>
            <a:r>
              <a:rPr lang="en-US"/>
              <a:t> a un </a:t>
            </a:r>
            <a:r>
              <a:rPr lang="en-US" err="1"/>
              <a:t>año</a:t>
            </a:r>
            <a:r>
              <a:rPr lang="en-US"/>
              <a:t> de </a:t>
            </a:r>
            <a:r>
              <a:rPr lang="en-US" err="1"/>
              <a:t>su</a:t>
            </a:r>
            <a:r>
              <a:rPr lang="en-US"/>
              <a:t> </a:t>
            </a:r>
            <a:r>
              <a:rPr lang="en-US" err="1"/>
              <a:t>egreso</a:t>
            </a:r>
            <a:endParaRPr lang="en-US"/>
          </a:p>
          <a:p>
            <a:pPr lvl="1"/>
            <a:r>
              <a:rPr lang="en-US" err="1"/>
              <a:t>Paquete</a:t>
            </a:r>
            <a:r>
              <a:rPr lang="en-US"/>
              <a:t> de </a:t>
            </a:r>
            <a:r>
              <a:rPr lang="en-US" err="1"/>
              <a:t>compensación</a:t>
            </a:r>
            <a:r>
              <a:rPr lang="en-US"/>
              <a:t> 50% </a:t>
            </a:r>
            <a:r>
              <a:rPr lang="en-US" err="1"/>
              <a:t>más</a:t>
            </a:r>
            <a:r>
              <a:rPr lang="en-US"/>
              <a:t> alto </a:t>
            </a:r>
            <a:r>
              <a:rPr lang="en-US" err="1"/>
              <a:t>que</a:t>
            </a:r>
            <a:r>
              <a:rPr lang="en-US"/>
              <a:t>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cuartil</a:t>
            </a:r>
            <a:r>
              <a:rPr lang="en-US"/>
              <a:t> superior de </a:t>
            </a:r>
            <a:r>
              <a:rPr lang="en-US" err="1"/>
              <a:t>sueldos</a:t>
            </a:r>
            <a:r>
              <a:rPr lang="en-US"/>
              <a:t> de la </a:t>
            </a:r>
            <a:r>
              <a:rPr lang="en-US" err="1"/>
              <a:t>mediana</a:t>
            </a:r>
            <a:r>
              <a:rPr lang="en-US"/>
              <a:t> Minería</a:t>
            </a:r>
          </a:p>
          <a:p>
            <a:r>
              <a:rPr lang="en-US" err="1"/>
              <a:t>Tecnología</a:t>
            </a:r>
            <a:endParaRPr lang="en-US"/>
          </a:p>
          <a:p>
            <a:pPr lvl="1"/>
            <a:r>
              <a:rPr lang="en-US" err="1"/>
              <a:t>Definir</a:t>
            </a:r>
            <a:r>
              <a:rPr lang="en-US"/>
              <a:t> variables claves a </a:t>
            </a:r>
            <a:r>
              <a:rPr lang="en-US" err="1"/>
              <a:t>medir</a:t>
            </a:r>
            <a:r>
              <a:rPr lang="en-US"/>
              <a:t>: OK En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mediano</a:t>
            </a:r>
            <a:r>
              <a:rPr lang="en-US"/>
              <a:t> </a:t>
            </a:r>
            <a:r>
              <a:rPr lang="en-US" err="1"/>
              <a:t>plazo</a:t>
            </a:r>
            <a:r>
              <a:rPr lang="en-US"/>
              <a:t> la </a:t>
            </a:r>
            <a:r>
              <a:rPr lang="en-US" err="1"/>
              <a:t>optimización</a:t>
            </a:r>
            <a:r>
              <a:rPr lang="en-US"/>
              <a:t> no </a:t>
            </a:r>
            <a:r>
              <a:rPr lang="en-US" err="1"/>
              <a:t>va</a:t>
            </a:r>
            <a:r>
              <a:rPr lang="en-US"/>
              <a:t> a </a:t>
            </a:r>
            <a:r>
              <a:rPr lang="en-US" err="1"/>
              <a:t>requerir</a:t>
            </a:r>
            <a:r>
              <a:rPr lang="en-US"/>
              <a:t> </a:t>
            </a:r>
            <a:r>
              <a:rPr lang="en-US" err="1"/>
              <a:t>más</a:t>
            </a:r>
            <a:r>
              <a:rPr lang="en-US"/>
              <a:t> de 5 variables</a:t>
            </a:r>
          </a:p>
          <a:p>
            <a:pPr lvl="1"/>
            <a:r>
              <a:rPr lang="en-US" err="1"/>
              <a:t>Seleccionar</a:t>
            </a:r>
            <a:r>
              <a:rPr lang="en-US"/>
              <a:t> </a:t>
            </a:r>
            <a:r>
              <a:rPr lang="en-US" err="1"/>
              <a:t>tecnologías</a:t>
            </a:r>
            <a:r>
              <a:rPr lang="en-US"/>
              <a:t> de </a:t>
            </a:r>
            <a:r>
              <a:rPr lang="en-US" err="1"/>
              <a:t>medición</a:t>
            </a:r>
            <a:r>
              <a:rPr lang="en-US"/>
              <a:t>: En </a:t>
            </a:r>
            <a:r>
              <a:rPr lang="en-US" err="1"/>
              <a:t>Curso</a:t>
            </a:r>
            <a:endParaRPr lang="en-US"/>
          </a:p>
          <a:p>
            <a:pPr lvl="1"/>
            <a:r>
              <a:rPr lang="en-US" err="1"/>
              <a:t>Seleccionar</a:t>
            </a:r>
            <a:r>
              <a:rPr lang="en-US"/>
              <a:t> </a:t>
            </a:r>
            <a:r>
              <a:rPr lang="en-US" err="1"/>
              <a:t>paquetes</a:t>
            </a:r>
            <a:r>
              <a:rPr lang="en-US"/>
              <a:t> de AI o Machine Learning: </a:t>
            </a:r>
            <a:r>
              <a:rPr lang="en-US" err="1"/>
              <a:t>próximo</a:t>
            </a:r>
            <a:r>
              <a:rPr lang="en-US"/>
              <a:t> </a:t>
            </a:r>
            <a:r>
              <a:rPr lang="en-US" err="1"/>
              <a:t>año</a:t>
            </a:r>
            <a:endParaRPr lang="en-US"/>
          </a:p>
          <a:p>
            <a:pPr lvl="1"/>
            <a:r>
              <a:rPr lang="en-US" err="1"/>
              <a:t>Procesos</a:t>
            </a:r>
            <a:r>
              <a:rPr lang="en-US"/>
              <a:t> y </a:t>
            </a:r>
            <a:r>
              <a:rPr lang="en-US" err="1"/>
              <a:t>metalurgia</a:t>
            </a:r>
            <a:r>
              <a:rPr lang="en-US"/>
              <a:t> </a:t>
            </a:r>
            <a:r>
              <a:rPr lang="en-US" err="1"/>
              <a:t>validan</a:t>
            </a:r>
            <a:r>
              <a:rPr lang="en-US"/>
              <a:t> la </a:t>
            </a:r>
            <a:r>
              <a:rPr lang="en-US" err="1"/>
              <a:t>ingeniería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forma </a:t>
            </a:r>
            <a:r>
              <a:rPr lang="en-US" err="1"/>
              <a:t>temprana</a:t>
            </a:r>
            <a:r>
              <a:rPr lang="en-US"/>
              <a:t> para </a:t>
            </a:r>
            <a:r>
              <a:rPr lang="en-US" err="1"/>
              <a:t>permitir</a:t>
            </a:r>
            <a:r>
              <a:rPr lang="en-US"/>
              <a:t> la </a:t>
            </a:r>
            <a:r>
              <a:rPr lang="en-US" err="1"/>
              <a:t>implementación</a:t>
            </a:r>
            <a:r>
              <a:rPr lang="en-US"/>
              <a:t> de IA/ML</a:t>
            </a:r>
          </a:p>
        </p:txBody>
      </p:sp>
    </p:spTree>
    <p:extLst>
      <p:ext uri="{BB962C8B-B14F-4D97-AF65-F5344CB8AC3E}">
        <p14:creationId xmlns:p14="http://schemas.microsoft.com/office/powerpoint/2010/main" val="2020625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280A1-76D4-505E-9C71-E77757F4E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Objetivos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5C629-F31A-37DA-49CC-46F86EA20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4786"/>
            <a:ext cx="10515600" cy="2323587"/>
          </a:xfrm>
          <a:solidFill>
            <a:schemeClr val="bg2">
              <a:lumMod val="9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err="1"/>
              <a:t>Productividad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HH </a:t>
            </a:r>
            <a:r>
              <a:rPr lang="en-US" err="1"/>
              <a:t>por</a:t>
            </a:r>
            <a:r>
              <a:rPr lang="en-US"/>
              <a:t> libra </a:t>
            </a:r>
            <a:r>
              <a:rPr lang="en-US" err="1"/>
              <a:t>equivalente</a:t>
            </a:r>
            <a:r>
              <a:rPr lang="en-US"/>
              <a:t> a la gran Minería</a:t>
            </a:r>
          </a:p>
          <a:p>
            <a:r>
              <a:rPr lang="en-US" err="1"/>
              <a:t>Maximizar</a:t>
            </a:r>
            <a:r>
              <a:rPr lang="en-US"/>
              <a:t> </a:t>
            </a:r>
            <a:r>
              <a:rPr lang="en-US" err="1"/>
              <a:t>recuperación</a:t>
            </a:r>
            <a:r>
              <a:rPr lang="en-US"/>
              <a:t> y </a:t>
            </a:r>
            <a:r>
              <a:rPr lang="en-US" err="1"/>
              <a:t>tasa</a:t>
            </a:r>
            <a:r>
              <a:rPr lang="en-US"/>
              <a:t> de </a:t>
            </a:r>
            <a:r>
              <a:rPr lang="en-US" err="1"/>
              <a:t>tratamiento</a:t>
            </a:r>
            <a:endParaRPr lang="en-US"/>
          </a:p>
          <a:p>
            <a:r>
              <a:rPr lang="en-US" err="1"/>
              <a:t>Minimizar</a:t>
            </a:r>
            <a:r>
              <a:rPr lang="en-US"/>
              <a:t> </a:t>
            </a:r>
            <a:r>
              <a:rPr lang="en-US" err="1"/>
              <a:t>mantenimiento</a:t>
            </a:r>
            <a:r>
              <a:rPr lang="en-US"/>
              <a:t> y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uso</a:t>
            </a:r>
            <a:r>
              <a:rPr lang="en-US"/>
              <a:t> de </a:t>
            </a:r>
            <a:r>
              <a:rPr lang="en-US" err="1"/>
              <a:t>contratistas</a:t>
            </a:r>
            <a:r>
              <a:rPr lang="en-US"/>
              <a:t> </a:t>
            </a:r>
            <a:r>
              <a:rPr lang="en-US" err="1"/>
              <a:t>en</a:t>
            </a:r>
            <a:r>
              <a:rPr lang="en-US"/>
              <a:t> </a:t>
            </a:r>
            <a:r>
              <a:rPr lang="en-US" err="1"/>
              <a:t>tareas</a:t>
            </a:r>
            <a:r>
              <a:rPr lang="en-US"/>
              <a:t> de bajo valor </a:t>
            </a:r>
            <a:r>
              <a:rPr lang="en-US" err="1"/>
              <a:t>agregado</a:t>
            </a:r>
            <a:endParaRPr lang="en-US"/>
          </a:p>
          <a:p>
            <a:r>
              <a:rPr lang="en-US" err="1"/>
              <a:t>Maximizar</a:t>
            </a:r>
            <a:r>
              <a:rPr lang="en-US"/>
              <a:t> </a:t>
            </a:r>
            <a:r>
              <a:rPr lang="en-US" err="1"/>
              <a:t>el</a:t>
            </a:r>
            <a:r>
              <a:rPr lang="en-US"/>
              <a:t> Runtime: </a:t>
            </a:r>
            <a:r>
              <a:rPr lang="en-US" err="1"/>
              <a:t>Optimiza</a:t>
            </a:r>
            <a:r>
              <a:rPr lang="en-US"/>
              <a:t> </a:t>
            </a:r>
            <a:r>
              <a:rPr lang="en-US" err="1"/>
              <a:t>el</a:t>
            </a:r>
            <a:r>
              <a:rPr lang="en-US"/>
              <a:t> </a:t>
            </a:r>
            <a:r>
              <a:rPr lang="en-US" err="1"/>
              <a:t>uso</a:t>
            </a:r>
            <a:r>
              <a:rPr lang="en-US"/>
              <a:t> de </a:t>
            </a:r>
            <a:r>
              <a:rPr lang="en-US" err="1"/>
              <a:t>activos</a:t>
            </a:r>
            <a:endParaRPr lang="en-US"/>
          </a:p>
          <a:p>
            <a:endParaRPr lang="en-US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C805CC3-CEF8-BE7C-9E09-373297E9624E}"/>
              </a:ext>
            </a:extLst>
          </p:cNvPr>
          <p:cNvCxnSpPr>
            <a:cxnSpLocks/>
          </p:cNvCxnSpPr>
          <p:nvPr/>
        </p:nvCxnSpPr>
        <p:spPr>
          <a:xfrm>
            <a:off x="2380639" y="4283030"/>
            <a:ext cx="0" cy="461755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D9AE8C7-3BF2-438B-D3C1-4170FA6F8C41}"/>
              </a:ext>
            </a:extLst>
          </p:cNvPr>
          <p:cNvCxnSpPr>
            <a:cxnSpLocks/>
            <a:stCxn id="17" idx="3"/>
          </p:cNvCxnSpPr>
          <p:nvPr/>
        </p:nvCxnSpPr>
        <p:spPr>
          <a:xfrm>
            <a:off x="3182581" y="5111418"/>
            <a:ext cx="1293861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4B6D697-AF76-9D88-6FFC-D7B98FBF6E34}"/>
              </a:ext>
            </a:extLst>
          </p:cNvPr>
          <p:cNvCxnSpPr>
            <a:cxnSpLocks/>
          </p:cNvCxnSpPr>
          <p:nvPr/>
        </p:nvCxnSpPr>
        <p:spPr>
          <a:xfrm>
            <a:off x="9052436" y="4304164"/>
            <a:ext cx="0" cy="419489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685D4CE2-E850-F998-70C5-36AB4D7905E7}"/>
              </a:ext>
            </a:extLst>
          </p:cNvPr>
          <p:cNvSpPr/>
          <p:nvPr/>
        </p:nvSpPr>
        <p:spPr>
          <a:xfrm>
            <a:off x="1452103" y="4924400"/>
            <a:ext cx="1730478" cy="3740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err="1"/>
              <a:t>Seguridad</a:t>
            </a:r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95473EF-D3CD-4738-8993-6810B7BB0710}"/>
              </a:ext>
            </a:extLst>
          </p:cNvPr>
          <p:cNvSpPr/>
          <p:nvPr/>
        </p:nvSpPr>
        <p:spPr>
          <a:xfrm>
            <a:off x="7364975" y="4960209"/>
            <a:ext cx="3374922" cy="34450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err="1"/>
              <a:t>Excelencia</a:t>
            </a:r>
            <a:r>
              <a:rPr lang="en-US"/>
              <a:t> </a:t>
            </a:r>
            <a:r>
              <a:rPr lang="en-US" err="1"/>
              <a:t>Operacional</a:t>
            </a:r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529C70B-6EF4-9F9C-B205-4B6D9557AE64}"/>
              </a:ext>
            </a:extLst>
          </p:cNvPr>
          <p:cNvSpPr/>
          <p:nvPr/>
        </p:nvSpPr>
        <p:spPr>
          <a:xfrm>
            <a:off x="4414684" y="4628601"/>
            <a:ext cx="1730478" cy="10077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err="1"/>
              <a:t>Rentabilidad</a:t>
            </a:r>
            <a:endParaRPr lang="en-US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0B37423-3979-ADC2-2F8A-2B52AE58005C}"/>
              </a:ext>
            </a:extLst>
          </p:cNvPr>
          <p:cNvCxnSpPr>
            <a:cxnSpLocks/>
            <a:stCxn id="18" idx="1"/>
          </p:cNvCxnSpPr>
          <p:nvPr/>
        </p:nvCxnSpPr>
        <p:spPr>
          <a:xfrm flipH="1">
            <a:off x="6145162" y="5132460"/>
            <a:ext cx="1219813" cy="0"/>
          </a:xfrm>
          <a:prstGeom prst="straightConnector1">
            <a:avLst/>
          </a:prstGeom>
          <a:ln w="762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1626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6ca8165-8028-4611-8e6f-e1f46d8baa55" xsi:nil="true"/>
    <lcf76f155ced4ddcb4097134ff3c332f xmlns="0f13f387-f99b-47f7-a520-201012914e9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CD28515B50541409D6FFCF7FF15D20A" ma:contentTypeVersion="19" ma:contentTypeDescription="Crear nuevo documento." ma:contentTypeScope="" ma:versionID="a8bf4b836887c380ae0b0ac541543702">
  <xsd:schema xmlns:xsd="http://www.w3.org/2001/XMLSchema" xmlns:xs="http://www.w3.org/2001/XMLSchema" xmlns:p="http://schemas.microsoft.com/office/2006/metadata/properties" xmlns:ns2="0f13f387-f99b-47f7-a520-201012914e9a" xmlns:ns3="66ca8165-8028-4611-8e6f-e1f46d8baa55" targetNamespace="http://schemas.microsoft.com/office/2006/metadata/properties" ma:root="true" ma:fieldsID="41170e1865ecbe04c5ba54376190f79e" ns2:_="" ns3:_="">
    <xsd:import namespace="0f13f387-f99b-47f7-a520-201012914e9a"/>
    <xsd:import namespace="66ca8165-8028-4611-8e6f-e1f46d8baa5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13f387-f99b-47f7-a520-201012914e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30db8f57-128b-44c2-8a27-6fcb0f7605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ca8165-8028-4611-8e6f-e1f46d8baa55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5d6b777-90dc-41ab-a39b-cf1d3497d108}" ma:internalName="TaxCatchAll" ma:showField="CatchAllData" ma:web="66ca8165-8028-4611-8e6f-e1f46d8baa5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0976758-15AD-4855-9FB8-2F86BF74D65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6985F1-6A3D-4F8C-9AF5-5D4D79A358E5}">
  <ds:schemaRefs>
    <ds:schemaRef ds:uri="0f13f387-f99b-47f7-a520-201012914e9a"/>
    <ds:schemaRef ds:uri="66ca8165-8028-4611-8e6f-e1f46d8baa55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0AD004E-7E3D-45DE-B892-318B19997C1A}">
  <ds:schemaRefs>
    <ds:schemaRef ds:uri="0f13f387-f99b-47f7-a520-201012914e9a"/>
    <ds:schemaRef ds:uri="66ca8165-8028-4611-8e6f-e1f46d8baa5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379</Words>
  <Application>Microsoft Office PowerPoint</Application>
  <PresentationFormat>Panorámica</PresentationFormat>
  <Paragraphs>38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AI  Proyecto La Farola</vt:lpstr>
      <vt:lpstr>Oportunidades</vt:lpstr>
      <vt:lpstr>Fundamentos que justifican el uso</vt:lpstr>
      <vt:lpstr>Estrategia de implementación</vt:lpstr>
      <vt:lpstr>Objetivos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Manuel Matta</dc:creator>
  <cp:lastModifiedBy>Antonella Castiglione</cp:lastModifiedBy>
  <cp:revision>1</cp:revision>
  <dcterms:created xsi:type="dcterms:W3CDTF">2025-10-21T17:47:57Z</dcterms:created>
  <dcterms:modified xsi:type="dcterms:W3CDTF">2025-10-23T19:55:57Z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0x010100ACD28515B50541409D6FFCF7FF15D20A</vt:lpwstr>
  </property>
  <property fmtid="{D5CDD505-2E9C-101B-9397-08002B2CF9AE}" pid="3" name="MediaServiceImageTags">
    <vt:lpwstr/>
  </property>
</Properties>
</file>