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3" r:id="rId6"/>
    <p:sldId id="259" r:id="rId7"/>
  </p:sldIdLst>
  <p:sldSz cx="12192000" cy="6858000"/>
  <p:notesSz cx="6858000" cy="9144000"/>
  <p:embeddedFontLst>
    <p:embeddedFont>
      <p:font typeface="Montserrat" panose="00000500000000000000" pitchFamily="50" charset="0"/>
      <p:regular r:id="rId8"/>
      <p:bold r:id="rId9"/>
      <p:italic r:id="rId10"/>
      <p:boldItalic r:id="rId11"/>
    </p:embeddedFont>
    <p:embeddedFont>
      <p:font typeface="Montserrat Medium" panose="00000600000000000000" pitchFamily="50" charset="0"/>
      <p:regular r:id="rId12"/>
      <p: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305"/>
    <a:srgbClr val="4E2568"/>
    <a:srgbClr val="431E5F"/>
    <a:srgbClr val="260C48"/>
    <a:srgbClr val="6D3B81"/>
    <a:srgbClr val="5C326C"/>
    <a:srgbClr val="E7A819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124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4C0C-155B-4F8F-942E-50E98DABA212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89A3-43BF-4CA9-8213-CB0BF25E1F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0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4C0C-155B-4F8F-942E-50E98DABA212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89A3-43BF-4CA9-8213-CB0BF25E1F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05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4C0C-155B-4F8F-942E-50E98DABA212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89A3-43BF-4CA9-8213-CB0BF25E1F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9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4C0C-155B-4F8F-942E-50E98DABA212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89A3-43BF-4CA9-8213-CB0BF25E1F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4C0C-155B-4F8F-942E-50E98DABA212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89A3-43BF-4CA9-8213-CB0BF25E1F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61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4C0C-155B-4F8F-942E-50E98DABA212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89A3-43BF-4CA9-8213-CB0BF25E1F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72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4C0C-155B-4F8F-942E-50E98DABA212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89A3-43BF-4CA9-8213-CB0BF25E1F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16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4C0C-155B-4F8F-942E-50E98DABA212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89A3-43BF-4CA9-8213-CB0BF25E1F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0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4C0C-155B-4F8F-942E-50E98DABA212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89A3-43BF-4CA9-8213-CB0BF25E1F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50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4C0C-155B-4F8F-942E-50E98DABA212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89A3-43BF-4CA9-8213-CB0BF25E1F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1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4C0C-155B-4F8F-942E-50E98DABA212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89A3-43BF-4CA9-8213-CB0BF25E1F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95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D4C0C-155B-4F8F-942E-50E98DABA212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189A3-43BF-4CA9-8213-CB0BF25E1F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8017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 flipV="1">
            <a:off x="638016" y="0"/>
            <a:ext cx="11553983" cy="1977656"/>
          </a:xfrm>
          <a:prstGeom prst="rect">
            <a:avLst/>
          </a:prstGeom>
          <a:solidFill>
            <a:srgbClr val="260C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/>
          <p:cNvSpPr txBox="1"/>
          <p:nvPr/>
        </p:nvSpPr>
        <p:spPr>
          <a:xfrm>
            <a:off x="1055509" y="337741"/>
            <a:ext cx="70310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  <a:latin typeface="Montserrat Medium" panose="00000600000000000000" pitchFamily="2" charset="0"/>
              </a:rPr>
              <a:t>Plan de gestión social </a:t>
            </a:r>
            <a:r>
              <a:rPr lang="es-MX" sz="4000" b="1" dirty="0" err="1">
                <a:solidFill>
                  <a:schemeClr val="bg1"/>
                </a:solidFill>
                <a:latin typeface="Montserrat Medium" panose="00000600000000000000" pitchFamily="2" charset="0"/>
              </a:rPr>
              <a:t>Eramet</a:t>
            </a:r>
            <a:r>
              <a:rPr lang="es-MX" sz="4000" b="1" dirty="0">
                <a:solidFill>
                  <a:schemeClr val="bg1"/>
                </a:solidFill>
                <a:latin typeface="Montserrat Medium" panose="00000600000000000000" pitchFamily="2" charset="0"/>
              </a:rPr>
              <a:t> Chile</a:t>
            </a:r>
            <a:endParaRPr lang="en-US" sz="4000" b="1" dirty="0">
              <a:solidFill>
                <a:schemeClr val="bg1"/>
              </a:solidFill>
              <a:latin typeface="Montserrat Medium" panose="00000600000000000000" pitchFamily="2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055509" y="2198149"/>
            <a:ext cx="3356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chemeClr val="accent2"/>
                </a:solidFill>
                <a:latin typeface="Montserrat Medium" panose="00000600000000000000" pitchFamily="2" charset="0"/>
              </a:rPr>
              <a:t>Hoja</a:t>
            </a:r>
            <a:r>
              <a:rPr lang="fr-FR" sz="2400" dirty="0">
                <a:solidFill>
                  <a:schemeClr val="accent2"/>
                </a:solidFill>
                <a:latin typeface="Montserrat Medium" panose="00000600000000000000" pitchFamily="2" charset="0"/>
              </a:rPr>
              <a:t> de </a:t>
            </a:r>
            <a:r>
              <a:rPr lang="fr-FR" sz="2400" dirty="0" err="1">
                <a:solidFill>
                  <a:schemeClr val="accent2"/>
                </a:solidFill>
                <a:latin typeface="Montserrat Medium" panose="00000600000000000000" pitchFamily="2" charset="0"/>
              </a:rPr>
              <a:t>ruta</a:t>
            </a:r>
            <a:endParaRPr lang="en-US" sz="2400" dirty="0">
              <a:solidFill>
                <a:schemeClr val="accent2"/>
              </a:solidFill>
              <a:latin typeface="Montserrat Medium" panose="00000600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452" y="489099"/>
            <a:ext cx="2197186" cy="87002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787401" y="2785966"/>
            <a:ext cx="535869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Eramet en Chile, previo a comenzar las exploraciones ha establecido un enfoque de minería responsable alineado con los Objetivos de Desarrollo Sostenible (ODS) y los estándares IRMA, el Convenio 169 de la OIT y las normativas nacionales. 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ERAMET, empresa líder en minería responsable, ha definido una estrategia de relacionamiento temprano con las comunidades locales, priorizando el diálogo, la transparencia y la inclusión desde las etapas iniciales del proyecto, todo enmarcado en la hoja de ruta de RSE.</a:t>
            </a:r>
          </a:p>
          <a:p>
            <a:endParaRPr lang="en-US" dirty="0"/>
          </a:p>
        </p:txBody>
      </p:sp>
      <p:pic>
        <p:nvPicPr>
          <p:cNvPr id="9" name="Imagen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094" y="2150279"/>
            <a:ext cx="5960766" cy="4263953"/>
          </a:xfrm>
          <a:prstGeom prst="rect">
            <a:avLst/>
          </a:prstGeom>
          <a:effectLst>
            <a:softEdge rad="213549"/>
          </a:effectLst>
        </p:spPr>
      </p:pic>
    </p:spTree>
    <p:extLst>
      <p:ext uri="{BB962C8B-B14F-4D97-AF65-F5344CB8AC3E}">
        <p14:creationId xmlns:p14="http://schemas.microsoft.com/office/powerpoint/2010/main" val="1492615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8017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 flipV="1">
            <a:off x="0" y="-3"/>
            <a:ext cx="12191999" cy="837283"/>
          </a:xfrm>
          <a:prstGeom prst="rect">
            <a:avLst/>
          </a:prstGeom>
          <a:solidFill>
            <a:srgbClr val="260C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/>
          <p:cNvSpPr txBox="1"/>
          <p:nvPr/>
        </p:nvSpPr>
        <p:spPr>
          <a:xfrm>
            <a:off x="1055508" y="238588"/>
            <a:ext cx="7868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bg1"/>
                </a:solidFill>
                <a:latin typeface="Montserrat Medium" panose="00000600000000000000" pitchFamily="2" charset="0"/>
              </a:rPr>
              <a:t>Plan de gestión social </a:t>
            </a:r>
            <a:r>
              <a:rPr lang="es-MX" sz="2000" dirty="0" err="1">
                <a:solidFill>
                  <a:schemeClr val="bg1"/>
                </a:solidFill>
                <a:latin typeface="Montserrat Medium" panose="00000600000000000000" pitchFamily="2" charset="0"/>
              </a:rPr>
              <a:t>Eramet</a:t>
            </a:r>
            <a:r>
              <a:rPr lang="es-MX" sz="2000" dirty="0">
                <a:solidFill>
                  <a:schemeClr val="bg1"/>
                </a:solidFill>
                <a:latin typeface="Montserrat Medium" panose="00000600000000000000" pitchFamily="2" charset="0"/>
              </a:rPr>
              <a:t> Chile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169838" y="1595306"/>
            <a:ext cx="4701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chemeClr val="accent2"/>
                </a:solidFill>
                <a:latin typeface="Montserrat Medium" panose="00000600000000000000" pitchFamily="2" charset="0"/>
              </a:rPr>
              <a:t>Nuestro</a:t>
            </a:r>
            <a:r>
              <a:rPr lang="fr-FR" sz="2400" dirty="0">
                <a:solidFill>
                  <a:schemeClr val="accent2"/>
                </a:solidFill>
                <a:latin typeface="Montserrat Medium" panose="00000600000000000000" pitchFamily="2" charset="0"/>
              </a:rPr>
              <a:t> </a:t>
            </a:r>
            <a:r>
              <a:rPr lang="fr-FR" sz="2400" dirty="0" err="1">
                <a:solidFill>
                  <a:schemeClr val="accent2"/>
                </a:solidFill>
                <a:latin typeface="Montserrat Medium" panose="00000600000000000000" pitchFamily="2" charset="0"/>
              </a:rPr>
              <a:t>accionar</a:t>
            </a:r>
            <a:r>
              <a:rPr lang="fr-FR" sz="2400" dirty="0">
                <a:solidFill>
                  <a:schemeClr val="accent2"/>
                </a:solidFill>
                <a:latin typeface="Montserrat Medium" panose="00000600000000000000" pitchFamily="2" charset="0"/>
              </a:rPr>
              <a:t> </a:t>
            </a:r>
            <a:r>
              <a:rPr lang="fr-FR" sz="2400" dirty="0" err="1">
                <a:solidFill>
                  <a:schemeClr val="accent2"/>
                </a:solidFill>
                <a:latin typeface="Montserrat Medium" panose="00000600000000000000" pitchFamily="2" charset="0"/>
              </a:rPr>
              <a:t>temprano</a:t>
            </a:r>
            <a:endParaRPr lang="en-US" sz="2400" dirty="0">
              <a:solidFill>
                <a:schemeClr val="accent2"/>
              </a:solidFill>
              <a:latin typeface="Montserrat Medium" panose="00000600000000000000" pitchFamily="2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3" b="35738"/>
          <a:stretch/>
        </p:blipFill>
        <p:spPr>
          <a:xfrm>
            <a:off x="10074111" y="175044"/>
            <a:ext cx="1273697" cy="51751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101330" y="945302"/>
            <a:ext cx="10867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/>
              <a:t>Previo al inicio de cualquier actividad o acción de Eramet en Chile, se desarrolla una estrategia que permite generar lazos de largo plazo, establecer confianzas y disminuir los riesgos asociados a futuros proyectos.</a:t>
            </a:r>
            <a:endParaRPr lang="en-US" b="1" i="1" dirty="0"/>
          </a:p>
        </p:txBody>
      </p:sp>
      <p:pic>
        <p:nvPicPr>
          <p:cNvPr id="11" name="Imagen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38" y="2235517"/>
            <a:ext cx="10610086" cy="438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82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57021" y="-4586687"/>
            <a:ext cx="1277957" cy="1219199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 flipV="1">
            <a:off x="0" y="-3"/>
            <a:ext cx="12191999" cy="837283"/>
          </a:xfrm>
          <a:prstGeom prst="rect">
            <a:avLst/>
          </a:prstGeom>
          <a:solidFill>
            <a:srgbClr val="260C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/>
          <p:cNvSpPr txBox="1"/>
          <p:nvPr/>
        </p:nvSpPr>
        <p:spPr>
          <a:xfrm>
            <a:off x="1055508" y="238588"/>
            <a:ext cx="7868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bg1"/>
                </a:solidFill>
                <a:latin typeface="Montserrat Medium" panose="00000600000000000000" pitchFamily="2" charset="0"/>
              </a:rPr>
              <a:t>Plan de gestión social </a:t>
            </a:r>
            <a:r>
              <a:rPr lang="es-MX" sz="2000" dirty="0" err="1">
                <a:solidFill>
                  <a:schemeClr val="bg1"/>
                </a:solidFill>
                <a:latin typeface="Montserrat Medium" panose="00000600000000000000" pitchFamily="2" charset="0"/>
              </a:rPr>
              <a:t>Eramet</a:t>
            </a:r>
            <a:r>
              <a:rPr lang="es-MX" sz="2000" dirty="0">
                <a:solidFill>
                  <a:schemeClr val="bg1"/>
                </a:solidFill>
                <a:latin typeface="Montserrat Medium" panose="00000600000000000000" pitchFamily="2" charset="0"/>
              </a:rPr>
              <a:t> Chile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055506" y="1108922"/>
            <a:ext cx="9320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Montserrat Medium" panose="00000600000000000000" pitchFamily="2" charset="0"/>
              </a:rPr>
              <a:t>Líneas Estratégicas del Relacionamiento Temprano en Chile desde el año 2024</a:t>
            </a:r>
            <a:endParaRPr lang="en-US" sz="2400" b="1" dirty="0">
              <a:solidFill>
                <a:schemeClr val="bg1"/>
              </a:solidFill>
              <a:latin typeface="Montserrat Medium" panose="00000600000000000000" pitchFamily="2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3" b="35738"/>
          <a:stretch/>
        </p:blipFill>
        <p:spPr>
          <a:xfrm>
            <a:off x="10074111" y="175044"/>
            <a:ext cx="1273697" cy="51751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055507" y="2408914"/>
            <a:ext cx="450801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b="1" dirty="0"/>
              <a:t>Diálogo Permanente: </a:t>
            </a:r>
            <a:r>
              <a:rPr lang="es-MX" dirty="0"/>
              <a:t>Comunicación bidireccional y oportuna con comunidades, autoridades y servicios públicos.</a:t>
            </a:r>
          </a:p>
          <a:p>
            <a:pPr lvl="0"/>
            <a:endParaRPr lang="es-MX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b="1" dirty="0"/>
              <a:t>Desarrollo en los Territorios: </a:t>
            </a:r>
            <a:r>
              <a:rPr lang="es-MX" dirty="0"/>
              <a:t>Promoción de empleo local, capacitación laboral y encadenamiento productivo regional.</a:t>
            </a:r>
          </a:p>
          <a:p>
            <a:pPr lvl="0"/>
            <a:endParaRPr lang="es-MX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b="1" dirty="0"/>
              <a:t>Instalación Responsable: </a:t>
            </a:r>
            <a:r>
              <a:rPr lang="es-MX" dirty="0"/>
              <a:t>Relacionamiento progresivo y transparente desde las fases tempranas del proyecto.</a:t>
            </a:r>
          </a:p>
          <a:p>
            <a:pPr lvl="0"/>
            <a:endParaRPr lang="es-MX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b="1" dirty="0"/>
              <a:t>Exploraciones Chile: </a:t>
            </a:r>
            <a:r>
              <a:rPr lang="es-MX" dirty="0"/>
              <a:t>Exploraciones mineras responsables con respeto al medio ambiente y comunidades.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6325878" y="2333685"/>
            <a:ext cx="50219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b="1" dirty="0"/>
              <a:t>Diversidad:</a:t>
            </a:r>
            <a:r>
              <a:rPr lang="es-MX" dirty="0"/>
              <a:t> Valoración de la diversidad como imperativo ético y estratégico en todas las operaciones.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b="1" dirty="0"/>
              <a:t>Compromisos y Acuerdos Voluntarios: </a:t>
            </a:r>
            <a:r>
              <a:rPr lang="es-MX" dirty="0"/>
              <a:t>Relaciones no transaccionales con comunidades, basadas en responsabilidad social.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b="1" dirty="0"/>
              <a:t>Innovación y Ciencia: </a:t>
            </a:r>
            <a:r>
              <a:rPr lang="es-MX" dirty="0"/>
              <a:t>Alianzas con universidades para fomentar investigación y desarrollo tecnológico.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b="1" dirty="0"/>
              <a:t>Patrimonio Cultural: </a:t>
            </a:r>
            <a:r>
              <a:rPr lang="es-MX" dirty="0"/>
              <a:t>Preservación del patrimonio tangible e intangible en los territorios intervenidos.</a:t>
            </a:r>
          </a:p>
        </p:txBody>
      </p:sp>
    </p:spTree>
    <p:extLst>
      <p:ext uri="{BB962C8B-B14F-4D97-AF65-F5344CB8AC3E}">
        <p14:creationId xmlns:p14="http://schemas.microsoft.com/office/powerpoint/2010/main" val="2319138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 flipV="1">
            <a:off x="6435520" y="4715219"/>
            <a:ext cx="5756479" cy="2142781"/>
          </a:xfrm>
          <a:prstGeom prst="rect">
            <a:avLst/>
          </a:prstGeom>
          <a:solidFill>
            <a:srgbClr val="E7A8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8017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 flipV="1">
            <a:off x="638017" y="0"/>
            <a:ext cx="5797504" cy="1977656"/>
          </a:xfrm>
          <a:prstGeom prst="rect">
            <a:avLst/>
          </a:prstGeom>
          <a:solidFill>
            <a:srgbClr val="5C32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/>
          <p:cNvSpPr txBox="1"/>
          <p:nvPr/>
        </p:nvSpPr>
        <p:spPr>
          <a:xfrm>
            <a:off x="1055509" y="557766"/>
            <a:ext cx="49616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Modelo</a:t>
            </a:r>
            <a:r>
              <a:rPr lang="en-US" sz="4800" b="1" dirty="0">
                <a:solidFill>
                  <a:schemeClr val="bg1"/>
                </a:solidFill>
                <a:latin typeface="Montserrat" panose="00000500000000000000" pitchFamily="50" charset="0"/>
              </a:rPr>
              <a:t> HORUS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60734" y="2030951"/>
            <a:ext cx="52563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accent2"/>
                </a:solidFill>
                <a:latin typeface="Montserrat Medium" panose="00000600000000000000" pitchFamily="2" charset="0"/>
              </a:rPr>
              <a:t>Presentamos</a:t>
            </a:r>
            <a:r>
              <a:rPr lang="en-US" sz="2000" b="1" dirty="0">
                <a:solidFill>
                  <a:schemeClr val="accent2"/>
                </a:solidFill>
                <a:latin typeface="Montserrat Medium" panose="00000600000000000000" pitchFamily="2" charset="0"/>
              </a:rPr>
              <a:t> el </a:t>
            </a:r>
            <a:r>
              <a:rPr lang="en-US" sz="2100" dirty="0">
                <a:solidFill>
                  <a:schemeClr val="accent2"/>
                </a:solidFill>
                <a:latin typeface="Montserrat Medium" panose="00000600000000000000" pitchFamily="2" charset="0"/>
              </a:rPr>
              <a:t>Primer Sistema Vivo de </a:t>
            </a:r>
            <a:r>
              <a:rPr lang="en-US" sz="2100" dirty="0" err="1">
                <a:solidFill>
                  <a:schemeClr val="accent2"/>
                </a:solidFill>
                <a:latin typeface="Montserrat Medium" panose="00000600000000000000" pitchFamily="2" charset="0"/>
              </a:rPr>
              <a:t>Inteligencia</a:t>
            </a:r>
            <a:r>
              <a:rPr lang="en-US" sz="2100" dirty="0">
                <a:solidFill>
                  <a:schemeClr val="accent2"/>
                </a:solidFill>
                <a:latin typeface="Montserrat Medium" panose="00000600000000000000" pitchFamily="2" charset="0"/>
              </a:rPr>
              <a:t> Social </a:t>
            </a:r>
            <a:r>
              <a:rPr lang="en-US" sz="2000" b="1" dirty="0">
                <a:solidFill>
                  <a:schemeClr val="accent2"/>
                </a:solidFill>
                <a:latin typeface="Montserrat Medium" panose="00000600000000000000" pitchFamily="2" charset="0"/>
              </a:rPr>
              <a:t>de Atacama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60734" y="3002908"/>
            <a:ext cx="52563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Se levantó información territorial en las localidades de Diego de Almagro, Inca de Oro y comunidades cercanas, alcanzando a </a:t>
            </a:r>
            <a:r>
              <a:rPr lang="es-MX" b="1" dirty="0"/>
              <a:t>1.995 personas en 857 viviendas</a:t>
            </a:r>
            <a:r>
              <a:rPr lang="es-MX" dirty="0"/>
              <a:t>, lo que representa aproximadamente </a:t>
            </a:r>
            <a:r>
              <a:rPr lang="es-MX" b="1" dirty="0"/>
              <a:t>el 50% de las viviendas ocupadas</a:t>
            </a:r>
            <a:r>
              <a:rPr lang="es-MX" dirty="0"/>
              <a:t>.</a:t>
            </a:r>
          </a:p>
          <a:p>
            <a:endParaRPr lang="es-MX" dirty="0"/>
          </a:p>
          <a:p>
            <a:r>
              <a:rPr lang="es-MX" dirty="0"/>
              <a:t>El estudio combinó un </a:t>
            </a:r>
            <a:r>
              <a:rPr lang="es-MX" b="1" dirty="0"/>
              <a:t>enfoque cuantitativo y cualitativo</a:t>
            </a:r>
            <a:r>
              <a:rPr lang="es-MX" dirty="0"/>
              <a:t>, incluyendo el </a:t>
            </a:r>
            <a:r>
              <a:rPr lang="es-MX" b="1" dirty="0"/>
              <a:t>análisis con Inteligencia Artificial de más de 3.000 registros de audio</a:t>
            </a:r>
            <a:r>
              <a:rPr lang="es-MX" dirty="0"/>
              <a:t>, lo que permitió captar tanto los datos objetivos como las percepciones y relatos de la comunidad.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892048" y="5126475"/>
            <a:ext cx="4962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 partir de este trabajo se obtuvo:</a:t>
            </a:r>
          </a:p>
          <a:p>
            <a:r>
              <a:rPr lang="es-MX" dirty="0"/>
              <a:t>     </a:t>
            </a:r>
            <a:r>
              <a:rPr lang="es-MX" b="1" dirty="0"/>
              <a:t>- Diagnóstico socio-territorial integral.</a:t>
            </a:r>
          </a:p>
          <a:p>
            <a:r>
              <a:rPr lang="es-MX" b="1" dirty="0"/>
              <a:t>- Perfil de empleabilidad local.</a:t>
            </a:r>
          </a:p>
          <a:p>
            <a:r>
              <a:rPr lang="es-MX" b="1" dirty="0"/>
              <a:t>     - Recomendaciones estratégicas de acción. 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519" y="0"/>
            <a:ext cx="5756480" cy="487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31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8017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 flipV="1">
            <a:off x="638017" y="0"/>
            <a:ext cx="5797504" cy="6858000"/>
          </a:xfrm>
          <a:prstGeom prst="rect">
            <a:avLst/>
          </a:prstGeom>
          <a:solidFill>
            <a:srgbClr val="5C32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dondear rectángulo de esquina del mismo lado 18"/>
          <p:cNvSpPr/>
          <p:nvPr/>
        </p:nvSpPr>
        <p:spPr>
          <a:xfrm rot="5400000">
            <a:off x="2722553" y="2113852"/>
            <a:ext cx="1628431" cy="70735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/>
          <p:cNvSpPr txBox="1"/>
          <p:nvPr/>
        </p:nvSpPr>
        <p:spPr>
          <a:xfrm>
            <a:off x="1055509" y="432431"/>
            <a:ext cx="48702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AD305"/>
                </a:solidFill>
                <a:latin typeface="Montserrat" panose="00000500000000000000" pitchFamily="50" charset="0"/>
              </a:rPr>
              <a:t>Un </a:t>
            </a:r>
            <a:r>
              <a:rPr lang="en-US" sz="4800" b="1" dirty="0" err="1">
                <a:solidFill>
                  <a:srgbClr val="FAD305"/>
                </a:solidFill>
                <a:latin typeface="Montserrat" panose="00000500000000000000" pitchFamily="50" charset="0"/>
              </a:rPr>
              <a:t>sistema</a:t>
            </a:r>
            <a:r>
              <a:rPr lang="en-US" sz="4800" b="1" dirty="0">
                <a:solidFill>
                  <a:srgbClr val="FAD305"/>
                </a:solidFill>
                <a:latin typeface="Montserrat" panose="00000500000000000000" pitchFamily="50" charset="0"/>
              </a:rPr>
              <a:t> </a:t>
            </a:r>
            <a:r>
              <a:rPr lang="en-US" sz="4800" b="1" dirty="0" err="1">
                <a:solidFill>
                  <a:srgbClr val="FAD305"/>
                </a:solidFill>
                <a:latin typeface="Montserrat" panose="00000500000000000000" pitchFamily="50" charset="0"/>
              </a:rPr>
              <a:t>Dinámico</a:t>
            </a:r>
            <a:endParaRPr lang="en-US" sz="4800" b="1" dirty="0">
              <a:solidFill>
                <a:srgbClr val="FAD305"/>
              </a:solidFill>
              <a:latin typeface="Montserrat" panose="00000500000000000000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55508" y="2512677"/>
            <a:ext cx="51307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latin typeface="Montserrat Medium" panose="00000600000000000000" pitchFamily="2" charset="0"/>
              </a:rPr>
              <a:t>Más que un diagnóstico estático, Horus es un modelo dinámico de gestión social y territorial,</a:t>
            </a:r>
            <a:r>
              <a:rPr lang="es-MX" b="1" dirty="0">
                <a:solidFill>
                  <a:srgbClr val="FAD305"/>
                </a:solidFill>
                <a:latin typeface="Montserrat Medium" panose="00000600000000000000" pitchFamily="2" charset="0"/>
              </a:rPr>
              <a:t> sustentado en una base de datos geo-referenciada y en permanente crecimiento. </a:t>
            </a:r>
            <a:endParaRPr lang="en-US" b="1" dirty="0">
              <a:solidFill>
                <a:srgbClr val="FAD305"/>
              </a:solidFill>
              <a:latin typeface="Montserrat Medium" panose="00000600000000000000" pitchFamily="2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073538" y="832525"/>
            <a:ext cx="491526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>
                <a:solidFill>
                  <a:srgbClr val="5C326C"/>
                </a:solidFill>
              </a:rPr>
              <a:t>Su plataforma tecnológica permite actualizar la información y generar análisis en tiempo real mediante diversas herramientas:</a:t>
            </a:r>
            <a:endParaRPr lang="en-US" sz="2400" b="1" dirty="0">
              <a:solidFill>
                <a:srgbClr val="5C326C"/>
              </a:solidFill>
            </a:endParaRPr>
          </a:p>
          <a:p>
            <a:r>
              <a:rPr lang="en-US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/>
              <a:t>App de captura y actualización de datos, offline, con formularios adaptativos, carga multimedia (audio, imágenes, video) y geolocalización (punto, línea o polígono).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/>
              <a:t>Tableros interactivos </a:t>
            </a:r>
            <a:r>
              <a:rPr lang="es-MX" dirty="0" err="1"/>
              <a:t>Power</a:t>
            </a:r>
            <a:r>
              <a:rPr lang="es-MX" dirty="0"/>
              <a:t> Bi, mapas GIS y fichas individuales.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/>
              <a:t>Módulos SRM (</a:t>
            </a:r>
            <a:r>
              <a:rPr lang="es-MX" dirty="0" err="1"/>
              <a:t>Stakeholder</a:t>
            </a:r>
            <a:r>
              <a:rPr lang="es-MX" dirty="0"/>
              <a:t> </a:t>
            </a:r>
            <a:r>
              <a:rPr lang="es-MX" dirty="0" err="1"/>
              <a:t>Relationship</a:t>
            </a:r>
            <a:r>
              <a:rPr lang="es-MX" dirty="0"/>
              <a:t> Management).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/>
              <a:t>Indicadores (KPI) y aplicación de IA sobre la propia base de datos.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/>
              <a:t>Comunicación bidireccional con las comunidades locales.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/>
              <a:t>Medición de impactos con trazabilidad y escalabilidad.</a:t>
            </a:r>
          </a:p>
        </p:txBody>
      </p:sp>
      <p:cxnSp>
        <p:nvCxnSpPr>
          <p:cNvPr id="10" name="Conector recto 9"/>
          <p:cNvCxnSpPr/>
          <p:nvPr/>
        </p:nvCxnSpPr>
        <p:spPr>
          <a:xfrm>
            <a:off x="638016" y="2280494"/>
            <a:ext cx="11553984" cy="0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3" y="3740552"/>
            <a:ext cx="6995765" cy="325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03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8017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 flipV="1">
            <a:off x="638017" y="0"/>
            <a:ext cx="11553982" cy="1977656"/>
          </a:xfrm>
          <a:prstGeom prst="rect">
            <a:avLst/>
          </a:prstGeom>
          <a:solidFill>
            <a:srgbClr val="4E2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/>
          <p:cNvSpPr txBox="1"/>
          <p:nvPr/>
        </p:nvSpPr>
        <p:spPr>
          <a:xfrm>
            <a:off x="1055509" y="557766"/>
            <a:ext cx="72362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Desafío</a:t>
            </a:r>
            <a:r>
              <a:rPr lang="en-US" sz="4800" b="1" dirty="0">
                <a:solidFill>
                  <a:schemeClr val="bg1"/>
                </a:solidFill>
                <a:latin typeface="Montserrat" panose="00000500000000000000" pitchFamily="50" charset="0"/>
              </a:rPr>
              <a:t> para Atacama: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57988" y="2845667"/>
            <a:ext cx="1155398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>
                <a:solidFill>
                  <a:srgbClr val="FFC000"/>
                </a:solidFill>
              </a:rPr>
              <a:t>Este modelo tiene como propósito:</a:t>
            </a:r>
            <a:r>
              <a:rPr lang="es-AR" sz="2400" dirty="0">
                <a:solidFill>
                  <a:srgbClr val="FFC000"/>
                </a:solidFill>
              </a:rPr>
              <a:t> </a:t>
            </a:r>
            <a:endParaRPr lang="en-US" sz="2400" dirty="0">
              <a:solidFill>
                <a:srgbClr val="FFC000"/>
              </a:solidFill>
            </a:endParaRPr>
          </a:p>
          <a:p>
            <a:pPr lvl="0"/>
            <a:endParaRPr lang="es-MX" b="1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bg1"/>
                </a:solidFill>
              </a:rPr>
              <a:t>Definir planes de acción concretos y medibles.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bg1"/>
                </a:solidFill>
              </a:rPr>
              <a:t>Facilitar la coordinación efectiva de iniciativas entre los actores del territorio.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bg1"/>
                </a:solidFill>
              </a:rPr>
              <a:t>Apalancar financiamiento cruzado y optimizar recursos.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bg1"/>
                </a:solidFill>
              </a:rPr>
              <a:t>Fortalecer el ecosistema colaborativo de información y acción de Horus, garantizando su continuidad y crecimiento.</a:t>
            </a:r>
          </a:p>
        </p:txBody>
      </p:sp>
    </p:spTree>
    <p:extLst>
      <p:ext uri="{BB962C8B-B14F-4D97-AF65-F5344CB8AC3E}">
        <p14:creationId xmlns:p14="http://schemas.microsoft.com/office/powerpoint/2010/main" val="21129720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CD28515B50541409D6FFCF7FF15D20A" ma:contentTypeVersion="19" ma:contentTypeDescription="Crear nuevo documento." ma:contentTypeScope="" ma:versionID="a8bf4b836887c380ae0b0ac541543702">
  <xsd:schema xmlns:xsd="http://www.w3.org/2001/XMLSchema" xmlns:xs="http://www.w3.org/2001/XMLSchema" xmlns:p="http://schemas.microsoft.com/office/2006/metadata/properties" xmlns:ns2="0f13f387-f99b-47f7-a520-201012914e9a" xmlns:ns3="66ca8165-8028-4611-8e6f-e1f46d8baa55" targetNamespace="http://schemas.microsoft.com/office/2006/metadata/properties" ma:root="true" ma:fieldsID="41170e1865ecbe04c5ba54376190f79e" ns2:_="" ns3:_="">
    <xsd:import namespace="0f13f387-f99b-47f7-a520-201012914e9a"/>
    <xsd:import namespace="66ca8165-8028-4611-8e6f-e1f46d8baa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13f387-f99b-47f7-a520-201012914e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30db8f57-128b-44c2-8a27-6fcb0f7605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ca8165-8028-4611-8e6f-e1f46d8baa55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5d6b777-90dc-41ab-a39b-cf1d3497d108}" ma:internalName="TaxCatchAll" ma:showField="CatchAllData" ma:web="66ca8165-8028-4611-8e6f-e1f46d8baa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6ca8165-8028-4611-8e6f-e1f46d8baa55" xsi:nil="true"/>
    <lcf76f155ced4ddcb4097134ff3c332f xmlns="0f13f387-f99b-47f7-a520-201012914e9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FF127F6-3E3E-47EE-B77D-A91F6F50D34D}"/>
</file>

<file path=customXml/itemProps2.xml><?xml version="1.0" encoding="utf-8"?>
<ds:datastoreItem xmlns:ds="http://schemas.openxmlformats.org/officeDocument/2006/customXml" ds:itemID="{C693FE17-BC66-48FB-B001-404E6608FD8F}"/>
</file>

<file path=customXml/itemProps3.xml><?xml version="1.0" encoding="utf-8"?>
<ds:datastoreItem xmlns:ds="http://schemas.openxmlformats.org/officeDocument/2006/customXml" ds:itemID="{057B2B6F-4860-452B-A499-76269091F2AD}"/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581</Words>
  <Application>Microsoft Office PowerPoint</Application>
  <PresentationFormat>Panorámica</PresentationFormat>
  <Paragraphs>50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Calibri Light</vt:lpstr>
      <vt:lpstr>Montserrat Medium</vt:lpstr>
      <vt:lpstr>Montserrat</vt:lpstr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Verona</dc:creator>
  <cp:lastModifiedBy>ACUA RETAMAR Andrea Rosa</cp:lastModifiedBy>
  <cp:revision>21</cp:revision>
  <dcterms:created xsi:type="dcterms:W3CDTF">2025-10-21T12:12:39Z</dcterms:created>
  <dcterms:modified xsi:type="dcterms:W3CDTF">2025-10-21T15:37:20Z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0x010100ACD28515B50541409D6FFCF7FF15D20A</vt:lpwstr>
  </property>
</Properties>
</file>