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viewProps" Target="viewProps.xml"/><Relationship Id="rId21" Type="http://schemas.openxmlformats.org/officeDocument/2006/relationships/customXml" Target="../customXml/item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theme" Target="theme/theme1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tableStyles" Target="tableStyles.xml"/><Relationship Id="rId15" Type="http://schemas.openxmlformats.org/officeDocument/2006/relationships/slide" Target="slides/slide10.xml"/><Relationship Id="rId23" Type="http://schemas.openxmlformats.org/officeDocument/2006/relationships/customXml" Target="../customXml/item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presProps" Target="presProps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7" cy="685799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56291" y="5600699"/>
            <a:ext cx="2235707" cy="12572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864866" y="1170889"/>
            <a:ext cx="6493509" cy="1671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836798" y="3473907"/>
            <a:ext cx="6518402" cy="148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871135" y="6318287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4">
                <a:moveTo>
                  <a:pt x="41186" y="41008"/>
                </a:moveTo>
                <a:lnTo>
                  <a:pt x="35839" y="32740"/>
                </a:lnTo>
                <a:lnTo>
                  <a:pt x="34874" y="31127"/>
                </a:lnTo>
                <a:lnTo>
                  <a:pt x="33782" y="29870"/>
                </a:lnTo>
                <a:lnTo>
                  <a:pt x="32613" y="28778"/>
                </a:lnTo>
                <a:lnTo>
                  <a:pt x="32245" y="28409"/>
                </a:lnTo>
                <a:lnTo>
                  <a:pt x="32004" y="28270"/>
                </a:lnTo>
                <a:lnTo>
                  <a:pt x="31000" y="27673"/>
                </a:lnTo>
                <a:lnTo>
                  <a:pt x="33413" y="27241"/>
                </a:lnTo>
                <a:lnTo>
                  <a:pt x="35255" y="26365"/>
                </a:lnTo>
                <a:lnTo>
                  <a:pt x="36487" y="25044"/>
                </a:lnTo>
                <a:lnTo>
                  <a:pt x="37236" y="24307"/>
                </a:lnTo>
                <a:lnTo>
                  <a:pt x="37884" y="23660"/>
                </a:lnTo>
                <a:lnTo>
                  <a:pt x="38442" y="22110"/>
                </a:lnTo>
                <a:lnTo>
                  <a:pt x="38544" y="18097"/>
                </a:lnTo>
                <a:lnTo>
                  <a:pt x="38188" y="16548"/>
                </a:lnTo>
                <a:lnTo>
                  <a:pt x="37363" y="15227"/>
                </a:lnTo>
                <a:lnTo>
                  <a:pt x="36487" y="13843"/>
                </a:lnTo>
                <a:lnTo>
                  <a:pt x="35394" y="12814"/>
                </a:lnTo>
                <a:lnTo>
                  <a:pt x="34074" y="12331"/>
                </a:lnTo>
                <a:lnTo>
                  <a:pt x="34074" y="20586"/>
                </a:lnTo>
                <a:lnTo>
                  <a:pt x="33858" y="21386"/>
                </a:lnTo>
                <a:lnTo>
                  <a:pt x="28943" y="24307"/>
                </a:lnTo>
                <a:lnTo>
                  <a:pt x="19265" y="24307"/>
                </a:lnTo>
                <a:lnTo>
                  <a:pt x="19265" y="15227"/>
                </a:lnTo>
                <a:lnTo>
                  <a:pt x="30187" y="15227"/>
                </a:lnTo>
                <a:lnTo>
                  <a:pt x="31737" y="15671"/>
                </a:lnTo>
                <a:lnTo>
                  <a:pt x="32677" y="16548"/>
                </a:lnTo>
                <a:lnTo>
                  <a:pt x="33642" y="17360"/>
                </a:lnTo>
                <a:lnTo>
                  <a:pt x="33947" y="18097"/>
                </a:lnTo>
                <a:lnTo>
                  <a:pt x="34074" y="20586"/>
                </a:lnTo>
                <a:lnTo>
                  <a:pt x="34074" y="12331"/>
                </a:lnTo>
                <a:lnTo>
                  <a:pt x="32613" y="11785"/>
                </a:lnTo>
                <a:lnTo>
                  <a:pt x="30556" y="11493"/>
                </a:lnTo>
                <a:lnTo>
                  <a:pt x="14871" y="11493"/>
                </a:lnTo>
                <a:lnTo>
                  <a:pt x="14871" y="41008"/>
                </a:lnTo>
                <a:lnTo>
                  <a:pt x="19265" y="41008"/>
                </a:lnTo>
                <a:lnTo>
                  <a:pt x="19265" y="28270"/>
                </a:lnTo>
                <a:lnTo>
                  <a:pt x="25501" y="28270"/>
                </a:lnTo>
                <a:lnTo>
                  <a:pt x="30632" y="33172"/>
                </a:lnTo>
                <a:lnTo>
                  <a:pt x="31800" y="34861"/>
                </a:lnTo>
                <a:lnTo>
                  <a:pt x="35687" y="41008"/>
                </a:lnTo>
                <a:lnTo>
                  <a:pt x="41186" y="41008"/>
                </a:lnTo>
                <a:close/>
              </a:path>
              <a:path w="52704" h="52704">
                <a:moveTo>
                  <a:pt x="52552" y="26289"/>
                </a:moveTo>
                <a:lnTo>
                  <a:pt x="50482" y="16065"/>
                </a:lnTo>
                <a:lnTo>
                  <a:pt x="48882" y="13690"/>
                </a:lnTo>
                <a:lnTo>
                  <a:pt x="48882" y="26289"/>
                </a:lnTo>
                <a:lnTo>
                  <a:pt x="47104" y="35064"/>
                </a:lnTo>
                <a:lnTo>
                  <a:pt x="42265" y="42240"/>
                </a:lnTo>
                <a:lnTo>
                  <a:pt x="35090" y="47066"/>
                </a:lnTo>
                <a:lnTo>
                  <a:pt x="26314" y="48844"/>
                </a:lnTo>
                <a:lnTo>
                  <a:pt x="17475" y="47066"/>
                </a:lnTo>
                <a:lnTo>
                  <a:pt x="10287" y="42240"/>
                </a:lnTo>
                <a:lnTo>
                  <a:pt x="5435" y="35064"/>
                </a:lnTo>
                <a:lnTo>
                  <a:pt x="3657" y="26289"/>
                </a:lnTo>
                <a:lnTo>
                  <a:pt x="5435" y="17500"/>
                </a:lnTo>
                <a:lnTo>
                  <a:pt x="10287" y="10312"/>
                </a:lnTo>
                <a:lnTo>
                  <a:pt x="17475" y="5448"/>
                </a:lnTo>
                <a:lnTo>
                  <a:pt x="26314" y="3657"/>
                </a:lnTo>
                <a:lnTo>
                  <a:pt x="35090" y="5448"/>
                </a:lnTo>
                <a:lnTo>
                  <a:pt x="42265" y="10312"/>
                </a:lnTo>
                <a:lnTo>
                  <a:pt x="47104" y="17500"/>
                </a:lnTo>
                <a:lnTo>
                  <a:pt x="48882" y="26289"/>
                </a:lnTo>
                <a:lnTo>
                  <a:pt x="48882" y="13690"/>
                </a:lnTo>
                <a:lnTo>
                  <a:pt x="44869" y="7708"/>
                </a:lnTo>
                <a:lnTo>
                  <a:pt x="38887" y="3657"/>
                </a:lnTo>
                <a:lnTo>
                  <a:pt x="36525" y="2070"/>
                </a:lnTo>
                <a:lnTo>
                  <a:pt x="26314" y="0"/>
                </a:lnTo>
                <a:lnTo>
                  <a:pt x="16065" y="2070"/>
                </a:lnTo>
                <a:lnTo>
                  <a:pt x="7708" y="7708"/>
                </a:lnTo>
                <a:lnTo>
                  <a:pt x="2057" y="16065"/>
                </a:lnTo>
                <a:lnTo>
                  <a:pt x="0" y="26289"/>
                </a:lnTo>
                <a:lnTo>
                  <a:pt x="2057" y="36512"/>
                </a:lnTo>
                <a:lnTo>
                  <a:pt x="7708" y="44869"/>
                </a:lnTo>
                <a:lnTo>
                  <a:pt x="16065" y="50507"/>
                </a:lnTo>
                <a:lnTo>
                  <a:pt x="26314" y="52578"/>
                </a:lnTo>
                <a:lnTo>
                  <a:pt x="36525" y="50507"/>
                </a:lnTo>
                <a:lnTo>
                  <a:pt x="39001" y="48844"/>
                </a:lnTo>
                <a:lnTo>
                  <a:pt x="44869" y="44869"/>
                </a:lnTo>
                <a:lnTo>
                  <a:pt x="50482" y="36512"/>
                </a:lnTo>
                <a:lnTo>
                  <a:pt x="52552" y="262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1369675" y="6092659"/>
            <a:ext cx="480059" cy="278130"/>
          </a:xfrm>
          <a:custGeom>
            <a:avLst/>
            <a:gdLst/>
            <a:ahLst/>
            <a:cxnLst/>
            <a:rect l="l" t="t" r="r" b="b"/>
            <a:pathLst>
              <a:path w="480059" h="278129">
                <a:moveTo>
                  <a:pt x="215722" y="152615"/>
                </a:moveTo>
                <a:lnTo>
                  <a:pt x="214858" y="107962"/>
                </a:lnTo>
                <a:lnTo>
                  <a:pt x="201498" y="59893"/>
                </a:lnTo>
                <a:lnTo>
                  <a:pt x="195694" y="50088"/>
                </a:lnTo>
                <a:lnTo>
                  <a:pt x="193522" y="46405"/>
                </a:lnTo>
                <a:lnTo>
                  <a:pt x="184010" y="34518"/>
                </a:lnTo>
                <a:lnTo>
                  <a:pt x="172999" y="24282"/>
                </a:lnTo>
                <a:lnTo>
                  <a:pt x="161772" y="16598"/>
                </a:lnTo>
                <a:lnTo>
                  <a:pt x="161772" y="125590"/>
                </a:lnTo>
                <a:lnTo>
                  <a:pt x="161772" y="152615"/>
                </a:lnTo>
                <a:lnTo>
                  <a:pt x="152463" y="199161"/>
                </a:lnTo>
                <a:lnTo>
                  <a:pt x="113271" y="226987"/>
                </a:lnTo>
                <a:lnTo>
                  <a:pt x="98958" y="228117"/>
                </a:lnTo>
                <a:lnTo>
                  <a:pt x="53873" y="228117"/>
                </a:lnTo>
                <a:lnTo>
                  <a:pt x="53873" y="50088"/>
                </a:lnTo>
                <a:lnTo>
                  <a:pt x="98958" y="50088"/>
                </a:lnTo>
                <a:lnTo>
                  <a:pt x="136766" y="60502"/>
                </a:lnTo>
                <a:lnTo>
                  <a:pt x="157721" y="92583"/>
                </a:lnTo>
                <a:lnTo>
                  <a:pt x="160693" y="107645"/>
                </a:lnTo>
                <a:lnTo>
                  <a:pt x="160756" y="107962"/>
                </a:lnTo>
                <a:lnTo>
                  <a:pt x="161772" y="16598"/>
                </a:lnTo>
                <a:lnTo>
                  <a:pt x="116039" y="1257"/>
                </a:lnTo>
                <a:lnTo>
                  <a:pt x="99098" y="292"/>
                </a:lnTo>
                <a:lnTo>
                  <a:pt x="0" y="292"/>
                </a:lnTo>
                <a:lnTo>
                  <a:pt x="0" y="277914"/>
                </a:lnTo>
                <a:lnTo>
                  <a:pt x="99098" y="277914"/>
                </a:lnTo>
                <a:lnTo>
                  <a:pt x="146812" y="269265"/>
                </a:lnTo>
                <a:lnTo>
                  <a:pt x="184010" y="243687"/>
                </a:lnTo>
                <a:lnTo>
                  <a:pt x="207721" y="203619"/>
                </a:lnTo>
                <a:lnTo>
                  <a:pt x="214833" y="170624"/>
                </a:lnTo>
                <a:lnTo>
                  <a:pt x="215722" y="152615"/>
                </a:lnTo>
                <a:close/>
              </a:path>
              <a:path w="480059" h="278129">
                <a:moveTo>
                  <a:pt x="479602" y="277990"/>
                </a:moveTo>
                <a:lnTo>
                  <a:pt x="457492" y="221449"/>
                </a:lnTo>
                <a:lnTo>
                  <a:pt x="437362" y="169964"/>
                </a:lnTo>
                <a:lnTo>
                  <a:pt x="400342" y="75285"/>
                </a:lnTo>
                <a:lnTo>
                  <a:pt x="378599" y="19685"/>
                </a:lnTo>
                <a:lnTo>
                  <a:pt x="378599" y="169964"/>
                </a:lnTo>
                <a:lnTo>
                  <a:pt x="305892" y="169964"/>
                </a:lnTo>
                <a:lnTo>
                  <a:pt x="342379" y="75285"/>
                </a:lnTo>
                <a:lnTo>
                  <a:pt x="378599" y="169964"/>
                </a:lnTo>
                <a:lnTo>
                  <a:pt x="378599" y="19685"/>
                </a:lnTo>
                <a:lnTo>
                  <a:pt x="370903" y="0"/>
                </a:lnTo>
                <a:lnTo>
                  <a:pt x="317754" y="0"/>
                </a:lnTo>
                <a:lnTo>
                  <a:pt x="208978" y="277990"/>
                </a:lnTo>
                <a:lnTo>
                  <a:pt x="264185" y="277990"/>
                </a:lnTo>
                <a:lnTo>
                  <a:pt x="285800" y="221449"/>
                </a:lnTo>
                <a:lnTo>
                  <a:pt x="398322" y="221449"/>
                </a:lnTo>
                <a:lnTo>
                  <a:pt x="420306" y="277990"/>
                </a:lnTo>
                <a:lnTo>
                  <a:pt x="479602" y="277990"/>
                </a:lnTo>
                <a:close/>
              </a:path>
            </a:pathLst>
          </a:custGeom>
          <a:solidFill>
            <a:srgbClr val="005AF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75090" y="6092940"/>
            <a:ext cx="983487" cy="452658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2881883" y="6723888"/>
            <a:ext cx="9310370" cy="134620"/>
          </a:xfrm>
          <a:custGeom>
            <a:avLst/>
            <a:gdLst/>
            <a:ahLst/>
            <a:cxnLst/>
            <a:rect l="l" t="t" r="r" b="b"/>
            <a:pathLst>
              <a:path w="9310370" h="134620">
                <a:moveTo>
                  <a:pt x="9310116" y="0"/>
                </a:moveTo>
                <a:lnTo>
                  <a:pt x="0" y="0"/>
                </a:lnTo>
                <a:lnTo>
                  <a:pt x="0" y="134108"/>
                </a:lnTo>
                <a:lnTo>
                  <a:pt x="9310116" y="134108"/>
                </a:lnTo>
                <a:lnTo>
                  <a:pt x="9310116" y="0"/>
                </a:lnTo>
                <a:close/>
              </a:path>
            </a:pathLst>
          </a:custGeom>
          <a:solidFill>
            <a:srgbClr val="1D5C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0" y="6723888"/>
            <a:ext cx="1687195" cy="134620"/>
          </a:xfrm>
          <a:custGeom>
            <a:avLst/>
            <a:gdLst/>
            <a:ahLst/>
            <a:cxnLst/>
            <a:rect l="l" t="t" r="r" b="b"/>
            <a:pathLst>
              <a:path w="1687195" h="134620">
                <a:moveTo>
                  <a:pt x="1687068" y="0"/>
                </a:moveTo>
                <a:lnTo>
                  <a:pt x="0" y="0"/>
                </a:lnTo>
                <a:lnTo>
                  <a:pt x="0" y="134112"/>
                </a:lnTo>
                <a:lnTo>
                  <a:pt x="1687068" y="134112"/>
                </a:lnTo>
                <a:lnTo>
                  <a:pt x="1687068" y="0"/>
                </a:lnTo>
                <a:close/>
              </a:path>
            </a:pathLst>
          </a:custGeom>
          <a:solidFill>
            <a:srgbClr val="3C3C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1687067" y="6723888"/>
            <a:ext cx="1195070" cy="134620"/>
          </a:xfrm>
          <a:custGeom>
            <a:avLst/>
            <a:gdLst/>
            <a:ahLst/>
            <a:cxnLst/>
            <a:rect l="l" t="t" r="r" b="b"/>
            <a:pathLst>
              <a:path w="1195070" h="134620">
                <a:moveTo>
                  <a:pt x="1194816" y="0"/>
                </a:moveTo>
                <a:lnTo>
                  <a:pt x="0" y="0"/>
                </a:lnTo>
                <a:lnTo>
                  <a:pt x="0" y="134111"/>
                </a:lnTo>
                <a:lnTo>
                  <a:pt x="1194816" y="134111"/>
                </a:lnTo>
                <a:lnTo>
                  <a:pt x="1194816" y="0"/>
                </a:lnTo>
                <a:close/>
              </a:path>
            </a:pathLst>
          </a:custGeom>
          <a:solidFill>
            <a:srgbClr val="B0B0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881883" y="6723888"/>
            <a:ext cx="9310370" cy="134620"/>
          </a:xfrm>
          <a:custGeom>
            <a:avLst/>
            <a:gdLst/>
            <a:ahLst/>
            <a:cxnLst/>
            <a:rect l="l" t="t" r="r" b="b"/>
            <a:pathLst>
              <a:path w="9310370" h="134620">
                <a:moveTo>
                  <a:pt x="9310116" y="0"/>
                </a:moveTo>
                <a:lnTo>
                  <a:pt x="0" y="0"/>
                </a:lnTo>
                <a:lnTo>
                  <a:pt x="0" y="134108"/>
                </a:lnTo>
                <a:lnTo>
                  <a:pt x="9310116" y="134108"/>
                </a:lnTo>
                <a:lnTo>
                  <a:pt x="9310116" y="0"/>
                </a:lnTo>
                <a:close/>
              </a:path>
            </a:pathLst>
          </a:custGeom>
          <a:solidFill>
            <a:srgbClr val="1D5C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6723888"/>
            <a:ext cx="1687195" cy="134620"/>
          </a:xfrm>
          <a:custGeom>
            <a:avLst/>
            <a:gdLst/>
            <a:ahLst/>
            <a:cxnLst/>
            <a:rect l="l" t="t" r="r" b="b"/>
            <a:pathLst>
              <a:path w="1687195" h="134620">
                <a:moveTo>
                  <a:pt x="1687068" y="0"/>
                </a:moveTo>
                <a:lnTo>
                  <a:pt x="0" y="0"/>
                </a:lnTo>
                <a:lnTo>
                  <a:pt x="0" y="134112"/>
                </a:lnTo>
                <a:lnTo>
                  <a:pt x="1687068" y="134112"/>
                </a:lnTo>
                <a:lnTo>
                  <a:pt x="1687068" y="0"/>
                </a:lnTo>
                <a:close/>
              </a:path>
            </a:pathLst>
          </a:custGeom>
          <a:solidFill>
            <a:srgbClr val="3C3C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687067" y="6723888"/>
            <a:ext cx="1195070" cy="134620"/>
          </a:xfrm>
          <a:custGeom>
            <a:avLst/>
            <a:gdLst/>
            <a:ahLst/>
            <a:cxnLst/>
            <a:rect l="l" t="t" r="r" b="b"/>
            <a:pathLst>
              <a:path w="1195070" h="134620">
                <a:moveTo>
                  <a:pt x="1194816" y="0"/>
                </a:moveTo>
                <a:lnTo>
                  <a:pt x="0" y="0"/>
                </a:lnTo>
                <a:lnTo>
                  <a:pt x="0" y="134111"/>
                </a:lnTo>
                <a:lnTo>
                  <a:pt x="1194816" y="134111"/>
                </a:lnTo>
                <a:lnTo>
                  <a:pt x="1194816" y="0"/>
                </a:lnTo>
                <a:close/>
              </a:path>
            </a:pathLst>
          </a:custGeom>
          <a:solidFill>
            <a:srgbClr val="B0B0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75035" y="6092952"/>
            <a:ext cx="1347216" cy="45262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75035" y="6092952"/>
            <a:ext cx="1347216" cy="45262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7586" y="227838"/>
            <a:ext cx="11596827" cy="830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jpg"/><Relationship Id="rId4" Type="http://schemas.openxmlformats.org/officeDocument/2006/relationships/image" Target="../media/image44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jpg"/><Relationship Id="rId6" Type="http://schemas.openxmlformats.org/officeDocument/2006/relationships/image" Target="../media/image51.png"/><Relationship Id="rId7" Type="http://schemas.openxmlformats.org/officeDocument/2006/relationships/image" Target="../media/image52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jpg"/><Relationship Id="rId6" Type="http://schemas.openxmlformats.org/officeDocument/2006/relationships/hyperlink" Target="https://www.consultor365.com/ia/impacto-economico-total-de-microsoft-365-copilot/" TargetMode="External"/><Relationship Id="rId7" Type="http://schemas.openxmlformats.org/officeDocument/2006/relationships/image" Target="../media/image53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Relationship Id="rId3" Type="http://schemas.openxmlformats.org/officeDocument/2006/relationships/image" Target="../media/image2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hyperlink" Target="http://www.cepal.org/es/noticias/america-latina-caribe-representa-73-pib-global" TargetMode="Externa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4" Type="http://schemas.openxmlformats.org/officeDocument/2006/relationships/image" Target="../media/image24.png"/><Relationship Id="rId15" Type="http://schemas.openxmlformats.org/officeDocument/2006/relationships/image" Target="../media/image25.png"/><Relationship Id="rId16" Type="http://schemas.openxmlformats.org/officeDocument/2006/relationships/image" Target="../media/image26.png"/><Relationship Id="rId17" Type="http://schemas.openxmlformats.org/officeDocument/2006/relationships/image" Target="../media/image27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16.png"/><Relationship Id="rId7" Type="http://schemas.openxmlformats.org/officeDocument/2006/relationships/image" Target="../media/image23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png"/><Relationship Id="rId3" Type="http://schemas.openxmlformats.org/officeDocument/2006/relationships/image" Target="../media/image35.jp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jpg"/><Relationship Id="rId8" Type="http://schemas.openxmlformats.org/officeDocument/2006/relationships/image" Target="../media/image40.png"/><Relationship Id="rId9" Type="http://schemas.openxmlformats.org/officeDocument/2006/relationships/image" Target="../media/image41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70976" y="2482595"/>
              <a:ext cx="1962912" cy="65989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7411" y="192481"/>
            <a:ext cx="4545330" cy="16719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r" marL="672465" marR="5080" indent="-660400">
              <a:lnSpc>
                <a:spcPct val="100000"/>
              </a:lnSpc>
              <a:spcBef>
                <a:spcPts val="100"/>
              </a:spcBef>
            </a:pPr>
            <a:r>
              <a:rPr dirty="0" sz="3600" spc="-140">
                <a:solidFill>
                  <a:srgbClr val="FFFFFF"/>
                </a:solidFill>
                <a:latin typeface="Verdana"/>
                <a:cs typeface="Verdana"/>
              </a:rPr>
              <a:t>El</a:t>
            </a:r>
            <a:r>
              <a:rPr dirty="0" sz="3600" spc="-3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75">
                <a:solidFill>
                  <a:srgbClr val="FFFFFF"/>
                </a:solidFill>
                <a:latin typeface="Verdana"/>
                <a:cs typeface="Verdana"/>
              </a:rPr>
              <a:t>poder</a:t>
            </a:r>
            <a:r>
              <a:rPr dirty="0" sz="3600" spc="-3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5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3600" spc="-3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195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dirty="0" sz="3600" spc="-3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250">
                <a:solidFill>
                  <a:srgbClr val="FFFFFF"/>
                </a:solidFill>
                <a:latin typeface="Verdana"/>
                <a:cs typeface="Verdana"/>
              </a:rPr>
              <a:t>IA</a:t>
            </a:r>
            <a:r>
              <a:rPr dirty="0" sz="3600" spc="-3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125">
                <a:solidFill>
                  <a:srgbClr val="FFFFFF"/>
                </a:solidFill>
                <a:latin typeface="Verdana"/>
                <a:cs typeface="Verdana"/>
              </a:rPr>
              <a:t>para </a:t>
            </a:r>
            <a:r>
              <a:rPr dirty="0" sz="3600" spc="-155">
                <a:solidFill>
                  <a:srgbClr val="FFFFFF"/>
                </a:solidFill>
                <a:latin typeface="Verdana"/>
                <a:cs typeface="Verdana"/>
              </a:rPr>
              <a:t>acelerar</a:t>
            </a:r>
            <a:r>
              <a:rPr dirty="0" sz="3600" spc="-3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135">
                <a:solidFill>
                  <a:srgbClr val="FFFFFF"/>
                </a:solidFill>
                <a:latin typeface="Verdana"/>
                <a:cs typeface="Verdana"/>
              </a:rPr>
              <a:t>el</a:t>
            </a:r>
            <a:r>
              <a:rPr dirty="0" sz="3600" spc="-3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105">
                <a:solidFill>
                  <a:srgbClr val="FFFFFF"/>
                </a:solidFill>
                <a:latin typeface="Verdana"/>
                <a:cs typeface="Verdana"/>
              </a:rPr>
              <a:t>cambio</a:t>
            </a:r>
            <a:endParaRPr sz="3600">
              <a:latin typeface="Verdana"/>
              <a:cs typeface="Verdana"/>
            </a:endParaRPr>
          </a:p>
          <a:p>
            <a:pPr algn="r" marR="6350">
              <a:lnSpc>
                <a:spcPct val="100000"/>
              </a:lnSpc>
              <a:spcBef>
                <a:spcPts val="5"/>
              </a:spcBef>
            </a:pPr>
            <a:r>
              <a:rPr dirty="0" sz="3600" spc="-85">
                <a:solidFill>
                  <a:srgbClr val="FFFFFF"/>
                </a:solidFill>
                <a:latin typeface="Verdana"/>
                <a:cs typeface="Verdana"/>
              </a:rPr>
              <a:t>empresarial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881883" y="6708647"/>
            <a:ext cx="9310370" cy="149860"/>
          </a:xfrm>
          <a:custGeom>
            <a:avLst/>
            <a:gdLst/>
            <a:ahLst/>
            <a:cxnLst/>
            <a:rect l="l" t="t" r="r" b="b"/>
            <a:pathLst>
              <a:path w="9310370" h="149859">
                <a:moveTo>
                  <a:pt x="9310116" y="0"/>
                </a:moveTo>
                <a:lnTo>
                  <a:pt x="0" y="0"/>
                </a:lnTo>
                <a:lnTo>
                  <a:pt x="0" y="149352"/>
                </a:lnTo>
                <a:lnTo>
                  <a:pt x="9310116" y="149352"/>
                </a:lnTo>
                <a:lnTo>
                  <a:pt x="9310116" y="0"/>
                </a:lnTo>
                <a:close/>
              </a:path>
            </a:pathLst>
          </a:custGeom>
          <a:solidFill>
            <a:srgbClr val="1D5CF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6708647"/>
            <a:ext cx="2882265" cy="149860"/>
            <a:chOff x="0" y="6708647"/>
            <a:chExt cx="2882265" cy="149860"/>
          </a:xfrm>
        </p:grpSpPr>
        <p:sp>
          <p:nvSpPr>
            <p:cNvPr id="4" name="object 4" descr=""/>
            <p:cNvSpPr/>
            <p:nvPr/>
          </p:nvSpPr>
          <p:spPr>
            <a:xfrm>
              <a:off x="0" y="6708647"/>
              <a:ext cx="1687195" cy="149860"/>
            </a:xfrm>
            <a:custGeom>
              <a:avLst/>
              <a:gdLst/>
              <a:ahLst/>
              <a:cxnLst/>
              <a:rect l="l" t="t" r="r" b="b"/>
              <a:pathLst>
                <a:path w="1687195" h="149859">
                  <a:moveTo>
                    <a:pt x="1687068" y="0"/>
                  </a:moveTo>
                  <a:lnTo>
                    <a:pt x="0" y="0"/>
                  </a:lnTo>
                  <a:lnTo>
                    <a:pt x="0" y="149352"/>
                  </a:lnTo>
                  <a:lnTo>
                    <a:pt x="1687068" y="149352"/>
                  </a:lnTo>
                  <a:lnTo>
                    <a:pt x="1687068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687067" y="6708647"/>
              <a:ext cx="1195070" cy="149860"/>
            </a:xfrm>
            <a:custGeom>
              <a:avLst/>
              <a:gdLst/>
              <a:ahLst/>
              <a:cxnLst/>
              <a:rect l="l" t="t" r="r" b="b"/>
              <a:pathLst>
                <a:path w="1195070" h="149859">
                  <a:moveTo>
                    <a:pt x="1194816" y="0"/>
                  </a:moveTo>
                  <a:lnTo>
                    <a:pt x="0" y="0"/>
                  </a:lnTo>
                  <a:lnTo>
                    <a:pt x="0" y="149352"/>
                  </a:lnTo>
                  <a:lnTo>
                    <a:pt x="1194816" y="149352"/>
                  </a:lnTo>
                  <a:lnTo>
                    <a:pt x="1194816" y="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10564421" y="263348"/>
            <a:ext cx="1348740" cy="453390"/>
            <a:chOff x="10564421" y="263348"/>
            <a:chExt cx="1348740" cy="453390"/>
          </a:xfrm>
        </p:grpSpPr>
        <p:sp>
          <p:nvSpPr>
            <p:cNvPr id="7" name="object 7" descr=""/>
            <p:cNvSpPr/>
            <p:nvPr/>
          </p:nvSpPr>
          <p:spPr>
            <a:xfrm>
              <a:off x="11860466" y="488987"/>
              <a:ext cx="52705" cy="52705"/>
            </a:xfrm>
            <a:custGeom>
              <a:avLst/>
              <a:gdLst/>
              <a:ahLst/>
              <a:cxnLst/>
              <a:rect l="l" t="t" r="r" b="b"/>
              <a:pathLst>
                <a:path w="52704" h="52704">
                  <a:moveTo>
                    <a:pt x="41186" y="41008"/>
                  </a:moveTo>
                  <a:lnTo>
                    <a:pt x="35839" y="32740"/>
                  </a:lnTo>
                  <a:lnTo>
                    <a:pt x="34874" y="31127"/>
                  </a:lnTo>
                  <a:lnTo>
                    <a:pt x="33782" y="29870"/>
                  </a:lnTo>
                  <a:lnTo>
                    <a:pt x="32613" y="28778"/>
                  </a:lnTo>
                  <a:lnTo>
                    <a:pt x="32245" y="28409"/>
                  </a:lnTo>
                  <a:lnTo>
                    <a:pt x="32004" y="28270"/>
                  </a:lnTo>
                  <a:lnTo>
                    <a:pt x="31000" y="27673"/>
                  </a:lnTo>
                  <a:lnTo>
                    <a:pt x="33413" y="27241"/>
                  </a:lnTo>
                  <a:lnTo>
                    <a:pt x="35255" y="26365"/>
                  </a:lnTo>
                  <a:lnTo>
                    <a:pt x="36487" y="25044"/>
                  </a:lnTo>
                  <a:lnTo>
                    <a:pt x="37236" y="24307"/>
                  </a:lnTo>
                  <a:lnTo>
                    <a:pt x="37884" y="23660"/>
                  </a:lnTo>
                  <a:lnTo>
                    <a:pt x="38442" y="22110"/>
                  </a:lnTo>
                  <a:lnTo>
                    <a:pt x="38544" y="18097"/>
                  </a:lnTo>
                  <a:lnTo>
                    <a:pt x="38188" y="16548"/>
                  </a:lnTo>
                  <a:lnTo>
                    <a:pt x="37363" y="15227"/>
                  </a:lnTo>
                  <a:lnTo>
                    <a:pt x="36487" y="13843"/>
                  </a:lnTo>
                  <a:lnTo>
                    <a:pt x="35394" y="12827"/>
                  </a:lnTo>
                  <a:lnTo>
                    <a:pt x="34074" y="12344"/>
                  </a:lnTo>
                  <a:lnTo>
                    <a:pt x="34074" y="20586"/>
                  </a:lnTo>
                  <a:lnTo>
                    <a:pt x="33858" y="21386"/>
                  </a:lnTo>
                  <a:lnTo>
                    <a:pt x="28943" y="24307"/>
                  </a:lnTo>
                  <a:lnTo>
                    <a:pt x="19265" y="24307"/>
                  </a:lnTo>
                  <a:lnTo>
                    <a:pt x="19265" y="15227"/>
                  </a:lnTo>
                  <a:lnTo>
                    <a:pt x="30187" y="15227"/>
                  </a:lnTo>
                  <a:lnTo>
                    <a:pt x="31737" y="15671"/>
                  </a:lnTo>
                  <a:lnTo>
                    <a:pt x="32677" y="16548"/>
                  </a:lnTo>
                  <a:lnTo>
                    <a:pt x="33642" y="17360"/>
                  </a:lnTo>
                  <a:lnTo>
                    <a:pt x="33947" y="18097"/>
                  </a:lnTo>
                  <a:lnTo>
                    <a:pt x="34074" y="20586"/>
                  </a:lnTo>
                  <a:lnTo>
                    <a:pt x="34074" y="12344"/>
                  </a:lnTo>
                  <a:lnTo>
                    <a:pt x="32613" y="11785"/>
                  </a:lnTo>
                  <a:lnTo>
                    <a:pt x="30556" y="11493"/>
                  </a:lnTo>
                  <a:lnTo>
                    <a:pt x="14871" y="11493"/>
                  </a:lnTo>
                  <a:lnTo>
                    <a:pt x="14871" y="41008"/>
                  </a:lnTo>
                  <a:lnTo>
                    <a:pt x="19265" y="41008"/>
                  </a:lnTo>
                  <a:lnTo>
                    <a:pt x="19265" y="28270"/>
                  </a:lnTo>
                  <a:lnTo>
                    <a:pt x="25501" y="28270"/>
                  </a:lnTo>
                  <a:lnTo>
                    <a:pt x="30632" y="33172"/>
                  </a:lnTo>
                  <a:lnTo>
                    <a:pt x="31800" y="34861"/>
                  </a:lnTo>
                  <a:lnTo>
                    <a:pt x="35687" y="41008"/>
                  </a:lnTo>
                  <a:lnTo>
                    <a:pt x="41186" y="41008"/>
                  </a:lnTo>
                  <a:close/>
                </a:path>
                <a:path w="52704" h="52704">
                  <a:moveTo>
                    <a:pt x="52552" y="26289"/>
                  </a:moveTo>
                  <a:lnTo>
                    <a:pt x="50482" y="16065"/>
                  </a:lnTo>
                  <a:lnTo>
                    <a:pt x="48882" y="13690"/>
                  </a:lnTo>
                  <a:lnTo>
                    <a:pt x="48882" y="26289"/>
                  </a:lnTo>
                  <a:lnTo>
                    <a:pt x="47104" y="35064"/>
                  </a:lnTo>
                  <a:lnTo>
                    <a:pt x="42265" y="42240"/>
                  </a:lnTo>
                  <a:lnTo>
                    <a:pt x="35090" y="47066"/>
                  </a:lnTo>
                  <a:lnTo>
                    <a:pt x="26314" y="48844"/>
                  </a:lnTo>
                  <a:lnTo>
                    <a:pt x="17475" y="47066"/>
                  </a:lnTo>
                  <a:lnTo>
                    <a:pt x="10287" y="42240"/>
                  </a:lnTo>
                  <a:lnTo>
                    <a:pt x="5435" y="35064"/>
                  </a:lnTo>
                  <a:lnTo>
                    <a:pt x="3657" y="26289"/>
                  </a:lnTo>
                  <a:lnTo>
                    <a:pt x="5435" y="17500"/>
                  </a:lnTo>
                  <a:lnTo>
                    <a:pt x="10287" y="10312"/>
                  </a:lnTo>
                  <a:lnTo>
                    <a:pt x="17475" y="5448"/>
                  </a:lnTo>
                  <a:lnTo>
                    <a:pt x="26314" y="3670"/>
                  </a:lnTo>
                  <a:lnTo>
                    <a:pt x="35090" y="5448"/>
                  </a:lnTo>
                  <a:lnTo>
                    <a:pt x="42265" y="10312"/>
                  </a:lnTo>
                  <a:lnTo>
                    <a:pt x="47104" y="17500"/>
                  </a:lnTo>
                  <a:lnTo>
                    <a:pt x="48882" y="26289"/>
                  </a:lnTo>
                  <a:lnTo>
                    <a:pt x="48882" y="13690"/>
                  </a:lnTo>
                  <a:lnTo>
                    <a:pt x="44869" y="7708"/>
                  </a:lnTo>
                  <a:lnTo>
                    <a:pt x="38887" y="3670"/>
                  </a:lnTo>
                  <a:lnTo>
                    <a:pt x="36525" y="2070"/>
                  </a:lnTo>
                  <a:lnTo>
                    <a:pt x="26314" y="0"/>
                  </a:lnTo>
                  <a:lnTo>
                    <a:pt x="16065" y="2070"/>
                  </a:lnTo>
                  <a:lnTo>
                    <a:pt x="7708" y="7708"/>
                  </a:lnTo>
                  <a:lnTo>
                    <a:pt x="2057" y="16065"/>
                  </a:lnTo>
                  <a:lnTo>
                    <a:pt x="0" y="26289"/>
                  </a:lnTo>
                  <a:lnTo>
                    <a:pt x="2057" y="36512"/>
                  </a:lnTo>
                  <a:lnTo>
                    <a:pt x="7708" y="44869"/>
                  </a:lnTo>
                  <a:lnTo>
                    <a:pt x="16065" y="50507"/>
                  </a:lnTo>
                  <a:lnTo>
                    <a:pt x="26314" y="52578"/>
                  </a:lnTo>
                  <a:lnTo>
                    <a:pt x="36525" y="50507"/>
                  </a:lnTo>
                  <a:lnTo>
                    <a:pt x="39001" y="48844"/>
                  </a:lnTo>
                  <a:lnTo>
                    <a:pt x="44869" y="44869"/>
                  </a:lnTo>
                  <a:lnTo>
                    <a:pt x="50482" y="36512"/>
                  </a:lnTo>
                  <a:lnTo>
                    <a:pt x="52552" y="262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1359007" y="263359"/>
              <a:ext cx="480059" cy="278130"/>
            </a:xfrm>
            <a:custGeom>
              <a:avLst/>
              <a:gdLst/>
              <a:ahLst/>
              <a:cxnLst/>
              <a:rect l="l" t="t" r="r" b="b"/>
              <a:pathLst>
                <a:path w="480059" h="278130">
                  <a:moveTo>
                    <a:pt x="215722" y="152615"/>
                  </a:moveTo>
                  <a:lnTo>
                    <a:pt x="214858" y="107962"/>
                  </a:lnTo>
                  <a:lnTo>
                    <a:pt x="201498" y="59893"/>
                  </a:lnTo>
                  <a:lnTo>
                    <a:pt x="195694" y="50088"/>
                  </a:lnTo>
                  <a:lnTo>
                    <a:pt x="193522" y="46405"/>
                  </a:lnTo>
                  <a:lnTo>
                    <a:pt x="184010" y="34518"/>
                  </a:lnTo>
                  <a:lnTo>
                    <a:pt x="172999" y="24282"/>
                  </a:lnTo>
                  <a:lnTo>
                    <a:pt x="161772" y="16598"/>
                  </a:lnTo>
                  <a:lnTo>
                    <a:pt x="161772" y="125590"/>
                  </a:lnTo>
                  <a:lnTo>
                    <a:pt x="161772" y="152615"/>
                  </a:lnTo>
                  <a:lnTo>
                    <a:pt x="152463" y="199161"/>
                  </a:lnTo>
                  <a:lnTo>
                    <a:pt x="113271" y="226987"/>
                  </a:lnTo>
                  <a:lnTo>
                    <a:pt x="98958" y="228117"/>
                  </a:lnTo>
                  <a:lnTo>
                    <a:pt x="53873" y="228117"/>
                  </a:lnTo>
                  <a:lnTo>
                    <a:pt x="53873" y="50088"/>
                  </a:lnTo>
                  <a:lnTo>
                    <a:pt x="98958" y="50088"/>
                  </a:lnTo>
                  <a:lnTo>
                    <a:pt x="136766" y="60502"/>
                  </a:lnTo>
                  <a:lnTo>
                    <a:pt x="157721" y="92583"/>
                  </a:lnTo>
                  <a:lnTo>
                    <a:pt x="160693" y="107645"/>
                  </a:lnTo>
                  <a:lnTo>
                    <a:pt x="160756" y="107962"/>
                  </a:lnTo>
                  <a:lnTo>
                    <a:pt x="161772" y="16598"/>
                  </a:lnTo>
                  <a:lnTo>
                    <a:pt x="116039" y="1257"/>
                  </a:lnTo>
                  <a:lnTo>
                    <a:pt x="99098" y="292"/>
                  </a:lnTo>
                  <a:lnTo>
                    <a:pt x="0" y="292"/>
                  </a:lnTo>
                  <a:lnTo>
                    <a:pt x="0" y="277914"/>
                  </a:lnTo>
                  <a:lnTo>
                    <a:pt x="99098" y="277914"/>
                  </a:lnTo>
                  <a:lnTo>
                    <a:pt x="146812" y="269265"/>
                  </a:lnTo>
                  <a:lnTo>
                    <a:pt x="184010" y="243687"/>
                  </a:lnTo>
                  <a:lnTo>
                    <a:pt x="207721" y="203619"/>
                  </a:lnTo>
                  <a:lnTo>
                    <a:pt x="214833" y="170624"/>
                  </a:lnTo>
                  <a:lnTo>
                    <a:pt x="215722" y="152615"/>
                  </a:lnTo>
                  <a:close/>
                </a:path>
                <a:path w="480059" h="278130">
                  <a:moveTo>
                    <a:pt x="479602" y="277990"/>
                  </a:moveTo>
                  <a:lnTo>
                    <a:pt x="457492" y="221449"/>
                  </a:lnTo>
                  <a:lnTo>
                    <a:pt x="437362" y="169964"/>
                  </a:lnTo>
                  <a:lnTo>
                    <a:pt x="400342" y="75285"/>
                  </a:lnTo>
                  <a:lnTo>
                    <a:pt x="378599" y="19685"/>
                  </a:lnTo>
                  <a:lnTo>
                    <a:pt x="378599" y="169964"/>
                  </a:lnTo>
                  <a:lnTo>
                    <a:pt x="305892" y="169964"/>
                  </a:lnTo>
                  <a:lnTo>
                    <a:pt x="342379" y="75285"/>
                  </a:lnTo>
                  <a:lnTo>
                    <a:pt x="378599" y="169964"/>
                  </a:lnTo>
                  <a:lnTo>
                    <a:pt x="378599" y="19685"/>
                  </a:lnTo>
                  <a:lnTo>
                    <a:pt x="370903" y="0"/>
                  </a:lnTo>
                  <a:lnTo>
                    <a:pt x="317754" y="0"/>
                  </a:lnTo>
                  <a:lnTo>
                    <a:pt x="208978" y="277990"/>
                  </a:lnTo>
                  <a:lnTo>
                    <a:pt x="264185" y="277990"/>
                  </a:lnTo>
                  <a:lnTo>
                    <a:pt x="285800" y="221449"/>
                  </a:lnTo>
                  <a:lnTo>
                    <a:pt x="398322" y="221449"/>
                  </a:lnTo>
                  <a:lnTo>
                    <a:pt x="420306" y="277990"/>
                  </a:lnTo>
                  <a:lnTo>
                    <a:pt x="479602" y="277990"/>
                  </a:lnTo>
                  <a:close/>
                </a:path>
              </a:pathLst>
            </a:custGeom>
            <a:solidFill>
              <a:srgbClr val="005AF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64421" y="263640"/>
              <a:ext cx="983487" cy="452658"/>
            </a:xfrm>
            <a:prstGeom prst="rect">
              <a:avLst/>
            </a:prstGeom>
          </p:spPr>
        </p:pic>
      </p:grpSp>
      <p:grpSp>
        <p:nvGrpSpPr>
          <p:cNvPr id="10" name="object 10" descr=""/>
          <p:cNvGrpSpPr/>
          <p:nvPr/>
        </p:nvGrpSpPr>
        <p:grpSpPr>
          <a:xfrm>
            <a:off x="3686555" y="1414272"/>
            <a:ext cx="8414385" cy="5227320"/>
            <a:chOff x="3686555" y="1414272"/>
            <a:chExt cx="8414385" cy="5227320"/>
          </a:xfrm>
        </p:grpSpPr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86555" y="1414272"/>
              <a:ext cx="8414004" cy="4607052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90659" y="5422392"/>
              <a:ext cx="3009900" cy="1219200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Los</a:t>
            </a:r>
            <a:r>
              <a:rPr dirty="0" spc="-70"/>
              <a:t> </a:t>
            </a:r>
            <a:r>
              <a:rPr dirty="0"/>
              <a:t>casos</a:t>
            </a:r>
            <a:r>
              <a:rPr dirty="0" spc="-70"/>
              <a:t> </a:t>
            </a:r>
            <a:r>
              <a:rPr dirty="0"/>
              <a:t>de</a:t>
            </a:r>
            <a:r>
              <a:rPr dirty="0" spc="-55"/>
              <a:t> </a:t>
            </a:r>
            <a:r>
              <a:rPr dirty="0"/>
              <a:t>uso</a:t>
            </a:r>
            <a:r>
              <a:rPr dirty="0" spc="-60"/>
              <a:t> </a:t>
            </a:r>
            <a:r>
              <a:rPr dirty="0" spc="-10"/>
              <a:t>actuales</a:t>
            </a:r>
            <a:r>
              <a:rPr dirty="0" spc="-50"/>
              <a:t> </a:t>
            </a:r>
            <a:r>
              <a:rPr dirty="0"/>
              <a:t>con</a:t>
            </a:r>
            <a:r>
              <a:rPr dirty="0" spc="-55"/>
              <a:t> </a:t>
            </a:r>
            <a:r>
              <a:rPr dirty="0"/>
              <a:t>AI</a:t>
            </a:r>
            <a:r>
              <a:rPr dirty="0" spc="-75"/>
              <a:t> </a:t>
            </a:r>
            <a:r>
              <a:rPr dirty="0"/>
              <a:t>se</a:t>
            </a:r>
            <a:r>
              <a:rPr dirty="0" spc="-65"/>
              <a:t> </a:t>
            </a:r>
            <a:r>
              <a:rPr dirty="0"/>
              <a:t>pueden</a:t>
            </a:r>
            <a:r>
              <a:rPr dirty="0" spc="-50"/>
              <a:t> </a:t>
            </a:r>
            <a:r>
              <a:rPr dirty="0" spc="-10"/>
              <a:t>dividir</a:t>
            </a:r>
            <a:r>
              <a:rPr dirty="0" spc="-80"/>
              <a:t> </a:t>
            </a:r>
            <a:r>
              <a:rPr dirty="0"/>
              <a:t>en</a:t>
            </a:r>
            <a:r>
              <a:rPr dirty="0" spc="-60"/>
              <a:t> </a:t>
            </a:r>
            <a:r>
              <a:rPr dirty="0"/>
              <a:t>3</a:t>
            </a:r>
            <a:r>
              <a:rPr dirty="0" spc="-65"/>
              <a:t> </a:t>
            </a:r>
            <a:r>
              <a:rPr dirty="0" spc="-10"/>
              <a:t>principales</a:t>
            </a:r>
            <a:r>
              <a:rPr dirty="0" spc="-35"/>
              <a:t> </a:t>
            </a:r>
            <a:r>
              <a:rPr dirty="0" spc="-10"/>
              <a:t>áreas</a:t>
            </a:r>
          </a:p>
        </p:txBody>
      </p:sp>
      <p:sp>
        <p:nvSpPr>
          <p:cNvPr id="14" name="object 14" descr=""/>
          <p:cNvSpPr/>
          <p:nvPr/>
        </p:nvSpPr>
        <p:spPr>
          <a:xfrm>
            <a:off x="483108" y="4751832"/>
            <a:ext cx="2976880" cy="541020"/>
          </a:xfrm>
          <a:custGeom>
            <a:avLst/>
            <a:gdLst/>
            <a:ahLst/>
            <a:cxnLst/>
            <a:rect l="l" t="t" r="r" b="b"/>
            <a:pathLst>
              <a:path w="2976879" h="541020">
                <a:moveTo>
                  <a:pt x="2976372" y="0"/>
                </a:moveTo>
                <a:lnTo>
                  <a:pt x="0" y="0"/>
                </a:lnTo>
                <a:lnTo>
                  <a:pt x="0" y="541020"/>
                </a:lnTo>
                <a:lnTo>
                  <a:pt x="2976372" y="541020"/>
                </a:lnTo>
                <a:lnTo>
                  <a:pt x="2976372" y="0"/>
                </a:lnTo>
                <a:close/>
              </a:path>
            </a:pathLst>
          </a:custGeom>
          <a:solidFill>
            <a:srgbClr val="1D5CF6">
              <a:alpha val="6588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1258950" y="4895215"/>
            <a:ext cx="142303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FFFFFF"/>
                </a:solidFill>
                <a:latin typeface="Roboto"/>
                <a:cs typeface="Roboto"/>
              </a:rPr>
              <a:t>SOSTENIBILIDAD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483108" y="1242060"/>
            <a:ext cx="2976880" cy="523240"/>
          </a:xfrm>
          <a:custGeom>
            <a:avLst/>
            <a:gdLst/>
            <a:ahLst/>
            <a:cxnLst/>
            <a:rect l="l" t="t" r="r" b="b"/>
            <a:pathLst>
              <a:path w="2976879" h="523239">
                <a:moveTo>
                  <a:pt x="2976372" y="0"/>
                </a:moveTo>
                <a:lnTo>
                  <a:pt x="0" y="0"/>
                </a:lnTo>
                <a:lnTo>
                  <a:pt x="0" y="522732"/>
                </a:lnTo>
                <a:lnTo>
                  <a:pt x="2976372" y="522732"/>
                </a:lnTo>
                <a:lnTo>
                  <a:pt x="2976372" y="0"/>
                </a:lnTo>
                <a:close/>
              </a:path>
            </a:pathLst>
          </a:custGeom>
          <a:solidFill>
            <a:srgbClr val="1D5CF6">
              <a:alpha val="6588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995273" y="1268095"/>
            <a:ext cx="1951355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90855" marR="5080" indent="-47879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FFFFFF"/>
                </a:solidFill>
                <a:latin typeface="Roboto"/>
                <a:cs typeface="Roboto"/>
              </a:rPr>
              <a:t>GESTIÓN</a:t>
            </a:r>
            <a:r>
              <a:rPr dirty="0" sz="1400" spc="-10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400" b="1">
                <a:solidFill>
                  <a:srgbClr val="FFFFFF"/>
                </a:solidFill>
                <a:latin typeface="Roboto"/>
                <a:cs typeface="Roboto"/>
              </a:rPr>
              <a:t>DE</a:t>
            </a:r>
            <a:r>
              <a:rPr dirty="0" sz="1400" spc="5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400" b="1">
                <a:solidFill>
                  <a:srgbClr val="FFFFFF"/>
                </a:solidFill>
                <a:latin typeface="Roboto"/>
                <a:cs typeface="Roboto"/>
              </a:rPr>
              <a:t>RIESGOS</a:t>
            </a:r>
            <a:r>
              <a:rPr dirty="0" sz="1400" spc="-10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400" spc="-50" b="1">
                <a:solidFill>
                  <a:srgbClr val="FFFFFF"/>
                </a:solidFill>
                <a:latin typeface="Roboto"/>
                <a:cs typeface="Roboto"/>
              </a:rPr>
              <a:t>Y </a:t>
            </a:r>
            <a:r>
              <a:rPr dirty="0" sz="1400" spc="-10" b="1">
                <a:solidFill>
                  <a:srgbClr val="FFFFFF"/>
                </a:solidFill>
                <a:latin typeface="Roboto"/>
                <a:cs typeface="Roboto"/>
              </a:rPr>
              <a:t>SEGURIDAD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483108" y="3005327"/>
            <a:ext cx="2976880" cy="541020"/>
          </a:xfrm>
          <a:custGeom>
            <a:avLst/>
            <a:gdLst/>
            <a:ahLst/>
            <a:cxnLst/>
            <a:rect l="l" t="t" r="r" b="b"/>
            <a:pathLst>
              <a:path w="2976879" h="541020">
                <a:moveTo>
                  <a:pt x="2976372" y="0"/>
                </a:moveTo>
                <a:lnTo>
                  <a:pt x="0" y="0"/>
                </a:lnTo>
                <a:lnTo>
                  <a:pt x="0" y="541020"/>
                </a:lnTo>
                <a:lnTo>
                  <a:pt x="2976372" y="541020"/>
                </a:lnTo>
                <a:lnTo>
                  <a:pt x="2976372" y="0"/>
                </a:lnTo>
                <a:close/>
              </a:path>
            </a:pathLst>
          </a:custGeom>
          <a:solidFill>
            <a:srgbClr val="1D5CF6">
              <a:alpha val="6588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868781" y="3148330"/>
            <a:ext cx="220408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FFFFFF"/>
                </a:solidFill>
                <a:latin typeface="Roboto"/>
                <a:cs typeface="Roboto"/>
              </a:rPr>
              <a:t>EFICIENCIA</a:t>
            </a:r>
            <a:r>
              <a:rPr dirty="0" sz="1400" spc="85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Roboto"/>
                <a:cs typeface="Roboto"/>
              </a:rPr>
              <a:t>OPERACIONAL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25830" y="1833829"/>
            <a:ext cx="2227580" cy="9277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9085" indent="-286385">
              <a:lnSpc>
                <a:spcPts val="1825"/>
              </a:lnSpc>
              <a:spcBef>
                <a:spcPts val="95"/>
              </a:spcBef>
              <a:buFont typeface="Arial MT"/>
              <a:buChar char="•"/>
              <a:tabLst>
                <a:tab pos="299085" algn="l"/>
              </a:tabLst>
            </a:pPr>
            <a:r>
              <a:rPr dirty="0" sz="1600" spc="-10">
                <a:latin typeface="Roboto"/>
                <a:cs typeface="Roboto"/>
              </a:rPr>
              <a:t>Procesamiento</a:t>
            </a:r>
            <a:r>
              <a:rPr dirty="0" sz="1600" spc="-15">
                <a:latin typeface="Roboto"/>
                <a:cs typeface="Roboto"/>
              </a:rPr>
              <a:t> </a:t>
            </a:r>
            <a:r>
              <a:rPr dirty="0" sz="1600" spc="-25">
                <a:latin typeface="Roboto"/>
                <a:cs typeface="Roboto"/>
              </a:rPr>
              <a:t>de</a:t>
            </a:r>
            <a:endParaRPr sz="1600">
              <a:latin typeface="Roboto"/>
              <a:cs typeface="Roboto"/>
            </a:endParaRPr>
          </a:p>
          <a:p>
            <a:pPr marL="299085">
              <a:lnSpc>
                <a:spcPts val="1730"/>
              </a:lnSpc>
            </a:pPr>
            <a:r>
              <a:rPr dirty="0" sz="1600" spc="-10">
                <a:latin typeface="Roboto"/>
                <a:cs typeface="Roboto"/>
              </a:rPr>
              <a:t>imágenes</a:t>
            </a:r>
            <a:endParaRPr sz="1600">
              <a:latin typeface="Roboto"/>
              <a:cs typeface="Roboto"/>
            </a:endParaRPr>
          </a:p>
          <a:p>
            <a:pPr marL="299085" marR="5080" indent="-287020">
              <a:lnSpc>
                <a:spcPts val="1730"/>
              </a:lnSpc>
              <a:spcBef>
                <a:spcPts val="120"/>
              </a:spcBef>
              <a:buFont typeface="Arial MT"/>
              <a:buChar char="•"/>
              <a:tabLst>
                <a:tab pos="299085" algn="l"/>
              </a:tabLst>
            </a:pPr>
            <a:r>
              <a:rPr dirty="0" sz="1600" spc="-10">
                <a:latin typeface="Roboto"/>
                <a:cs typeface="Roboto"/>
              </a:rPr>
              <a:t>Integración</a:t>
            </a:r>
            <a:r>
              <a:rPr dirty="0" sz="1600" spc="-75">
                <a:latin typeface="Roboto"/>
                <a:cs typeface="Roboto"/>
              </a:rPr>
              <a:t> </a:t>
            </a:r>
            <a:r>
              <a:rPr dirty="0" sz="1600" spc="-10">
                <a:latin typeface="Roboto"/>
                <a:cs typeface="Roboto"/>
              </a:rPr>
              <a:t>controles perimetrales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725830" y="3620261"/>
            <a:ext cx="2320925" cy="7080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9085" indent="-286385">
              <a:lnSpc>
                <a:spcPts val="1825"/>
              </a:lnSpc>
              <a:spcBef>
                <a:spcPts val="95"/>
              </a:spcBef>
              <a:buFont typeface="Arial MT"/>
              <a:buChar char="•"/>
              <a:tabLst>
                <a:tab pos="299085" algn="l"/>
              </a:tabLst>
            </a:pPr>
            <a:r>
              <a:rPr dirty="0" sz="1600">
                <a:latin typeface="Roboto"/>
                <a:cs typeface="Roboto"/>
              </a:rPr>
              <a:t>Gestión</a:t>
            </a:r>
            <a:r>
              <a:rPr dirty="0" sz="1600" spc="-40">
                <a:latin typeface="Roboto"/>
                <a:cs typeface="Roboto"/>
              </a:rPr>
              <a:t> </a:t>
            </a:r>
            <a:r>
              <a:rPr dirty="0" sz="1600">
                <a:latin typeface="Roboto"/>
                <a:cs typeface="Roboto"/>
              </a:rPr>
              <a:t>de</a:t>
            </a:r>
            <a:r>
              <a:rPr dirty="0" sz="1600" spc="-60">
                <a:latin typeface="Roboto"/>
                <a:cs typeface="Roboto"/>
              </a:rPr>
              <a:t> </a:t>
            </a:r>
            <a:r>
              <a:rPr dirty="0" sz="1600" spc="-10">
                <a:latin typeface="Roboto"/>
                <a:cs typeface="Roboto"/>
              </a:rPr>
              <a:t>activos</a:t>
            </a:r>
            <a:endParaRPr sz="1600">
              <a:latin typeface="Roboto"/>
              <a:cs typeface="Roboto"/>
            </a:endParaRPr>
          </a:p>
          <a:p>
            <a:pPr marL="299085" indent="-286385">
              <a:lnSpc>
                <a:spcPts val="1730"/>
              </a:lnSpc>
              <a:buFont typeface="Arial MT"/>
              <a:buChar char="•"/>
              <a:tabLst>
                <a:tab pos="299085" algn="l"/>
              </a:tabLst>
            </a:pPr>
            <a:r>
              <a:rPr dirty="0" sz="1600">
                <a:latin typeface="Roboto"/>
                <a:cs typeface="Roboto"/>
              </a:rPr>
              <a:t>Gestión</a:t>
            </a:r>
            <a:r>
              <a:rPr dirty="0" sz="1600" spc="-35">
                <a:latin typeface="Roboto"/>
                <a:cs typeface="Roboto"/>
              </a:rPr>
              <a:t> </a:t>
            </a:r>
            <a:r>
              <a:rPr dirty="0" sz="1600">
                <a:latin typeface="Roboto"/>
                <a:cs typeface="Roboto"/>
              </a:rPr>
              <a:t>de</a:t>
            </a:r>
            <a:r>
              <a:rPr dirty="0" sz="1600" spc="-50">
                <a:latin typeface="Roboto"/>
                <a:cs typeface="Roboto"/>
              </a:rPr>
              <a:t> </a:t>
            </a:r>
            <a:r>
              <a:rPr dirty="0" sz="1600" spc="-10">
                <a:latin typeface="Roboto"/>
                <a:cs typeface="Roboto"/>
              </a:rPr>
              <a:t>inventarios</a:t>
            </a:r>
            <a:endParaRPr sz="1600">
              <a:latin typeface="Roboto"/>
              <a:cs typeface="Roboto"/>
            </a:endParaRPr>
          </a:p>
          <a:p>
            <a:pPr marL="299085" indent="-286385">
              <a:lnSpc>
                <a:spcPts val="1825"/>
              </a:lnSpc>
              <a:buFont typeface="Arial MT"/>
              <a:buChar char="•"/>
              <a:tabLst>
                <a:tab pos="299085" algn="l"/>
              </a:tabLst>
            </a:pPr>
            <a:r>
              <a:rPr dirty="0" sz="1600" spc="-10">
                <a:latin typeface="Roboto"/>
                <a:cs typeface="Roboto"/>
              </a:rPr>
              <a:t>Reportabilidad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725830" y="5365496"/>
            <a:ext cx="1929764" cy="7080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9085" indent="-286385">
              <a:lnSpc>
                <a:spcPts val="1825"/>
              </a:lnSpc>
              <a:spcBef>
                <a:spcPts val="95"/>
              </a:spcBef>
              <a:buFont typeface="Arial MT"/>
              <a:buChar char="•"/>
              <a:tabLst>
                <a:tab pos="299085" algn="l"/>
              </a:tabLst>
            </a:pPr>
            <a:r>
              <a:rPr dirty="0" sz="1600" spc="-10">
                <a:latin typeface="Roboto"/>
                <a:cs typeface="Roboto"/>
              </a:rPr>
              <a:t>Recursos</a:t>
            </a:r>
            <a:r>
              <a:rPr dirty="0" sz="1600" spc="-70">
                <a:latin typeface="Roboto"/>
                <a:cs typeface="Roboto"/>
              </a:rPr>
              <a:t> </a:t>
            </a:r>
            <a:r>
              <a:rPr dirty="0" sz="1600" spc="-10">
                <a:latin typeface="Roboto"/>
                <a:cs typeface="Roboto"/>
              </a:rPr>
              <a:t>hídricos</a:t>
            </a:r>
            <a:endParaRPr sz="1600">
              <a:latin typeface="Roboto"/>
              <a:cs typeface="Roboto"/>
            </a:endParaRPr>
          </a:p>
          <a:p>
            <a:pPr marL="299085" indent="-286385">
              <a:lnSpc>
                <a:spcPts val="1730"/>
              </a:lnSpc>
              <a:buFont typeface="Arial MT"/>
              <a:buChar char="•"/>
              <a:tabLst>
                <a:tab pos="299085" algn="l"/>
              </a:tabLst>
            </a:pPr>
            <a:r>
              <a:rPr dirty="0" sz="1600" spc="-10">
                <a:latin typeface="Roboto"/>
                <a:cs typeface="Roboto"/>
              </a:rPr>
              <a:t>Medioambiental</a:t>
            </a:r>
            <a:endParaRPr sz="1600">
              <a:latin typeface="Roboto"/>
              <a:cs typeface="Roboto"/>
            </a:endParaRPr>
          </a:p>
          <a:p>
            <a:pPr marL="299085" indent="-286385">
              <a:lnSpc>
                <a:spcPts val="1825"/>
              </a:lnSpc>
              <a:buFont typeface="Arial MT"/>
              <a:buChar char="•"/>
              <a:tabLst>
                <a:tab pos="299085" algn="l"/>
              </a:tabLst>
            </a:pPr>
            <a:r>
              <a:rPr dirty="0" sz="1600" spc="-10">
                <a:latin typeface="Roboto"/>
                <a:cs typeface="Roboto"/>
              </a:rPr>
              <a:t>Descarbonización</a:t>
            </a:r>
            <a:endParaRPr sz="1600">
              <a:latin typeface="Roboto"/>
              <a:cs typeface="Roboto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207263" y="1237488"/>
            <a:ext cx="551815" cy="553720"/>
            <a:chOff x="207263" y="1237488"/>
            <a:chExt cx="551815" cy="553720"/>
          </a:xfrm>
        </p:grpSpPr>
        <p:sp>
          <p:nvSpPr>
            <p:cNvPr id="24" name="object 24" descr=""/>
            <p:cNvSpPr/>
            <p:nvPr/>
          </p:nvSpPr>
          <p:spPr>
            <a:xfrm>
              <a:off x="213359" y="1243584"/>
              <a:ext cx="539750" cy="541020"/>
            </a:xfrm>
            <a:custGeom>
              <a:avLst/>
              <a:gdLst/>
              <a:ahLst/>
              <a:cxnLst/>
              <a:rect l="l" t="t" r="r" b="b"/>
              <a:pathLst>
                <a:path w="539750" h="541019">
                  <a:moveTo>
                    <a:pt x="269748" y="0"/>
                  </a:moveTo>
                  <a:lnTo>
                    <a:pt x="221258" y="4359"/>
                  </a:lnTo>
                  <a:lnTo>
                    <a:pt x="175621" y="16929"/>
                  </a:lnTo>
                  <a:lnTo>
                    <a:pt x="133598" y="36942"/>
                  </a:lnTo>
                  <a:lnTo>
                    <a:pt x="95950" y="63635"/>
                  </a:lnTo>
                  <a:lnTo>
                    <a:pt x="63439" y="96243"/>
                  </a:lnTo>
                  <a:lnTo>
                    <a:pt x="36827" y="133999"/>
                  </a:lnTo>
                  <a:lnTo>
                    <a:pt x="16875" y="176139"/>
                  </a:lnTo>
                  <a:lnTo>
                    <a:pt x="4345" y="221897"/>
                  </a:lnTo>
                  <a:lnTo>
                    <a:pt x="0" y="270510"/>
                  </a:lnTo>
                  <a:lnTo>
                    <a:pt x="4345" y="319122"/>
                  </a:lnTo>
                  <a:lnTo>
                    <a:pt x="16875" y="364880"/>
                  </a:lnTo>
                  <a:lnTo>
                    <a:pt x="36827" y="407020"/>
                  </a:lnTo>
                  <a:lnTo>
                    <a:pt x="63439" y="444776"/>
                  </a:lnTo>
                  <a:lnTo>
                    <a:pt x="95950" y="477384"/>
                  </a:lnTo>
                  <a:lnTo>
                    <a:pt x="133598" y="504077"/>
                  </a:lnTo>
                  <a:lnTo>
                    <a:pt x="175621" y="524090"/>
                  </a:lnTo>
                  <a:lnTo>
                    <a:pt x="221258" y="536660"/>
                  </a:lnTo>
                  <a:lnTo>
                    <a:pt x="269748" y="541019"/>
                  </a:lnTo>
                  <a:lnTo>
                    <a:pt x="318237" y="536660"/>
                  </a:lnTo>
                  <a:lnTo>
                    <a:pt x="363874" y="524090"/>
                  </a:lnTo>
                  <a:lnTo>
                    <a:pt x="405897" y="504077"/>
                  </a:lnTo>
                  <a:lnTo>
                    <a:pt x="443545" y="477384"/>
                  </a:lnTo>
                  <a:lnTo>
                    <a:pt x="476056" y="444776"/>
                  </a:lnTo>
                  <a:lnTo>
                    <a:pt x="502668" y="407020"/>
                  </a:lnTo>
                  <a:lnTo>
                    <a:pt x="522620" y="364880"/>
                  </a:lnTo>
                  <a:lnTo>
                    <a:pt x="535150" y="319122"/>
                  </a:lnTo>
                  <a:lnTo>
                    <a:pt x="539496" y="270510"/>
                  </a:lnTo>
                  <a:lnTo>
                    <a:pt x="535150" y="221897"/>
                  </a:lnTo>
                  <a:lnTo>
                    <a:pt x="522620" y="176139"/>
                  </a:lnTo>
                  <a:lnTo>
                    <a:pt x="502668" y="133999"/>
                  </a:lnTo>
                  <a:lnTo>
                    <a:pt x="476056" y="96243"/>
                  </a:lnTo>
                  <a:lnTo>
                    <a:pt x="443545" y="63635"/>
                  </a:lnTo>
                  <a:lnTo>
                    <a:pt x="405897" y="36942"/>
                  </a:lnTo>
                  <a:lnTo>
                    <a:pt x="363874" y="16929"/>
                  </a:lnTo>
                  <a:lnTo>
                    <a:pt x="318237" y="4359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1D5C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213359" y="1243584"/>
              <a:ext cx="539750" cy="541020"/>
            </a:xfrm>
            <a:custGeom>
              <a:avLst/>
              <a:gdLst/>
              <a:ahLst/>
              <a:cxnLst/>
              <a:rect l="l" t="t" r="r" b="b"/>
              <a:pathLst>
                <a:path w="539750" h="541019">
                  <a:moveTo>
                    <a:pt x="0" y="270510"/>
                  </a:moveTo>
                  <a:lnTo>
                    <a:pt x="4345" y="221897"/>
                  </a:lnTo>
                  <a:lnTo>
                    <a:pt x="16875" y="176139"/>
                  </a:lnTo>
                  <a:lnTo>
                    <a:pt x="36827" y="133999"/>
                  </a:lnTo>
                  <a:lnTo>
                    <a:pt x="63439" y="96243"/>
                  </a:lnTo>
                  <a:lnTo>
                    <a:pt x="95950" y="63635"/>
                  </a:lnTo>
                  <a:lnTo>
                    <a:pt x="133598" y="36942"/>
                  </a:lnTo>
                  <a:lnTo>
                    <a:pt x="175621" y="16929"/>
                  </a:lnTo>
                  <a:lnTo>
                    <a:pt x="221258" y="4359"/>
                  </a:lnTo>
                  <a:lnTo>
                    <a:pt x="269748" y="0"/>
                  </a:lnTo>
                  <a:lnTo>
                    <a:pt x="318237" y="4359"/>
                  </a:lnTo>
                  <a:lnTo>
                    <a:pt x="363874" y="16929"/>
                  </a:lnTo>
                  <a:lnTo>
                    <a:pt x="405897" y="36942"/>
                  </a:lnTo>
                  <a:lnTo>
                    <a:pt x="443545" y="63635"/>
                  </a:lnTo>
                  <a:lnTo>
                    <a:pt x="476056" y="96243"/>
                  </a:lnTo>
                  <a:lnTo>
                    <a:pt x="502668" y="133999"/>
                  </a:lnTo>
                  <a:lnTo>
                    <a:pt x="522620" y="176139"/>
                  </a:lnTo>
                  <a:lnTo>
                    <a:pt x="535150" y="221897"/>
                  </a:lnTo>
                  <a:lnTo>
                    <a:pt x="539496" y="270510"/>
                  </a:lnTo>
                  <a:lnTo>
                    <a:pt x="535150" y="319122"/>
                  </a:lnTo>
                  <a:lnTo>
                    <a:pt x="522620" y="364880"/>
                  </a:lnTo>
                  <a:lnTo>
                    <a:pt x="502668" y="407020"/>
                  </a:lnTo>
                  <a:lnTo>
                    <a:pt x="476056" y="444776"/>
                  </a:lnTo>
                  <a:lnTo>
                    <a:pt x="443545" y="477384"/>
                  </a:lnTo>
                  <a:lnTo>
                    <a:pt x="405897" y="504077"/>
                  </a:lnTo>
                  <a:lnTo>
                    <a:pt x="363874" y="524090"/>
                  </a:lnTo>
                  <a:lnTo>
                    <a:pt x="318237" y="536660"/>
                  </a:lnTo>
                  <a:lnTo>
                    <a:pt x="269748" y="541019"/>
                  </a:lnTo>
                  <a:lnTo>
                    <a:pt x="221258" y="536660"/>
                  </a:lnTo>
                  <a:lnTo>
                    <a:pt x="175621" y="524090"/>
                  </a:lnTo>
                  <a:lnTo>
                    <a:pt x="133598" y="504077"/>
                  </a:lnTo>
                  <a:lnTo>
                    <a:pt x="95950" y="477384"/>
                  </a:lnTo>
                  <a:lnTo>
                    <a:pt x="63439" y="444776"/>
                  </a:lnTo>
                  <a:lnTo>
                    <a:pt x="36827" y="407020"/>
                  </a:lnTo>
                  <a:lnTo>
                    <a:pt x="16875" y="364880"/>
                  </a:lnTo>
                  <a:lnTo>
                    <a:pt x="4345" y="319122"/>
                  </a:lnTo>
                  <a:lnTo>
                    <a:pt x="0" y="270510"/>
                  </a:lnTo>
                  <a:close/>
                </a:path>
              </a:pathLst>
            </a:custGeom>
            <a:ln w="12192">
              <a:solidFill>
                <a:srgbClr val="1241B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406095" y="1354073"/>
            <a:ext cx="1543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FFFFFF"/>
                </a:solidFill>
                <a:latin typeface="Roboto"/>
                <a:cs typeface="Roboto"/>
              </a:rPr>
              <a:t>1</a:t>
            </a:r>
            <a:endParaRPr sz="1800">
              <a:latin typeface="Roboto"/>
              <a:cs typeface="Roboto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207263" y="2999232"/>
            <a:ext cx="551815" cy="553720"/>
            <a:chOff x="207263" y="2999232"/>
            <a:chExt cx="551815" cy="553720"/>
          </a:xfrm>
        </p:grpSpPr>
        <p:sp>
          <p:nvSpPr>
            <p:cNvPr id="28" name="object 28" descr=""/>
            <p:cNvSpPr/>
            <p:nvPr/>
          </p:nvSpPr>
          <p:spPr>
            <a:xfrm>
              <a:off x="213359" y="3005328"/>
              <a:ext cx="539750" cy="541020"/>
            </a:xfrm>
            <a:custGeom>
              <a:avLst/>
              <a:gdLst/>
              <a:ahLst/>
              <a:cxnLst/>
              <a:rect l="l" t="t" r="r" b="b"/>
              <a:pathLst>
                <a:path w="539750" h="541020">
                  <a:moveTo>
                    <a:pt x="269748" y="0"/>
                  </a:moveTo>
                  <a:lnTo>
                    <a:pt x="221258" y="4359"/>
                  </a:lnTo>
                  <a:lnTo>
                    <a:pt x="175621" y="16929"/>
                  </a:lnTo>
                  <a:lnTo>
                    <a:pt x="133598" y="36942"/>
                  </a:lnTo>
                  <a:lnTo>
                    <a:pt x="95950" y="63635"/>
                  </a:lnTo>
                  <a:lnTo>
                    <a:pt x="63439" y="96243"/>
                  </a:lnTo>
                  <a:lnTo>
                    <a:pt x="36827" y="133999"/>
                  </a:lnTo>
                  <a:lnTo>
                    <a:pt x="16875" y="176139"/>
                  </a:lnTo>
                  <a:lnTo>
                    <a:pt x="4345" y="221897"/>
                  </a:lnTo>
                  <a:lnTo>
                    <a:pt x="0" y="270510"/>
                  </a:lnTo>
                  <a:lnTo>
                    <a:pt x="4345" y="319122"/>
                  </a:lnTo>
                  <a:lnTo>
                    <a:pt x="16875" y="364880"/>
                  </a:lnTo>
                  <a:lnTo>
                    <a:pt x="36827" y="407020"/>
                  </a:lnTo>
                  <a:lnTo>
                    <a:pt x="63439" y="444776"/>
                  </a:lnTo>
                  <a:lnTo>
                    <a:pt x="95950" y="477384"/>
                  </a:lnTo>
                  <a:lnTo>
                    <a:pt x="133598" y="504077"/>
                  </a:lnTo>
                  <a:lnTo>
                    <a:pt x="175621" y="524090"/>
                  </a:lnTo>
                  <a:lnTo>
                    <a:pt x="221258" y="536660"/>
                  </a:lnTo>
                  <a:lnTo>
                    <a:pt x="269748" y="541020"/>
                  </a:lnTo>
                  <a:lnTo>
                    <a:pt x="318237" y="536660"/>
                  </a:lnTo>
                  <a:lnTo>
                    <a:pt x="363874" y="524090"/>
                  </a:lnTo>
                  <a:lnTo>
                    <a:pt x="405897" y="504077"/>
                  </a:lnTo>
                  <a:lnTo>
                    <a:pt x="443545" y="477384"/>
                  </a:lnTo>
                  <a:lnTo>
                    <a:pt x="476056" y="444776"/>
                  </a:lnTo>
                  <a:lnTo>
                    <a:pt x="502668" y="407020"/>
                  </a:lnTo>
                  <a:lnTo>
                    <a:pt x="522620" y="364880"/>
                  </a:lnTo>
                  <a:lnTo>
                    <a:pt x="535150" y="319122"/>
                  </a:lnTo>
                  <a:lnTo>
                    <a:pt x="539496" y="270510"/>
                  </a:lnTo>
                  <a:lnTo>
                    <a:pt x="535150" y="221897"/>
                  </a:lnTo>
                  <a:lnTo>
                    <a:pt x="522620" y="176139"/>
                  </a:lnTo>
                  <a:lnTo>
                    <a:pt x="502668" y="133999"/>
                  </a:lnTo>
                  <a:lnTo>
                    <a:pt x="476056" y="96243"/>
                  </a:lnTo>
                  <a:lnTo>
                    <a:pt x="443545" y="63635"/>
                  </a:lnTo>
                  <a:lnTo>
                    <a:pt x="405897" y="36942"/>
                  </a:lnTo>
                  <a:lnTo>
                    <a:pt x="363874" y="16929"/>
                  </a:lnTo>
                  <a:lnTo>
                    <a:pt x="318237" y="4359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1D5C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213359" y="3005328"/>
              <a:ext cx="539750" cy="541020"/>
            </a:xfrm>
            <a:custGeom>
              <a:avLst/>
              <a:gdLst/>
              <a:ahLst/>
              <a:cxnLst/>
              <a:rect l="l" t="t" r="r" b="b"/>
              <a:pathLst>
                <a:path w="539750" h="541020">
                  <a:moveTo>
                    <a:pt x="0" y="270510"/>
                  </a:moveTo>
                  <a:lnTo>
                    <a:pt x="4345" y="221897"/>
                  </a:lnTo>
                  <a:lnTo>
                    <a:pt x="16875" y="176139"/>
                  </a:lnTo>
                  <a:lnTo>
                    <a:pt x="36827" y="133999"/>
                  </a:lnTo>
                  <a:lnTo>
                    <a:pt x="63439" y="96243"/>
                  </a:lnTo>
                  <a:lnTo>
                    <a:pt x="95950" y="63635"/>
                  </a:lnTo>
                  <a:lnTo>
                    <a:pt x="133598" y="36942"/>
                  </a:lnTo>
                  <a:lnTo>
                    <a:pt x="175621" y="16929"/>
                  </a:lnTo>
                  <a:lnTo>
                    <a:pt x="221258" y="4359"/>
                  </a:lnTo>
                  <a:lnTo>
                    <a:pt x="269748" y="0"/>
                  </a:lnTo>
                  <a:lnTo>
                    <a:pt x="318237" y="4359"/>
                  </a:lnTo>
                  <a:lnTo>
                    <a:pt x="363874" y="16929"/>
                  </a:lnTo>
                  <a:lnTo>
                    <a:pt x="405897" y="36942"/>
                  </a:lnTo>
                  <a:lnTo>
                    <a:pt x="443545" y="63635"/>
                  </a:lnTo>
                  <a:lnTo>
                    <a:pt x="476056" y="96243"/>
                  </a:lnTo>
                  <a:lnTo>
                    <a:pt x="502668" y="133999"/>
                  </a:lnTo>
                  <a:lnTo>
                    <a:pt x="522620" y="176139"/>
                  </a:lnTo>
                  <a:lnTo>
                    <a:pt x="535150" y="221897"/>
                  </a:lnTo>
                  <a:lnTo>
                    <a:pt x="539496" y="270510"/>
                  </a:lnTo>
                  <a:lnTo>
                    <a:pt x="535150" y="319122"/>
                  </a:lnTo>
                  <a:lnTo>
                    <a:pt x="522620" y="364880"/>
                  </a:lnTo>
                  <a:lnTo>
                    <a:pt x="502668" y="407020"/>
                  </a:lnTo>
                  <a:lnTo>
                    <a:pt x="476056" y="444776"/>
                  </a:lnTo>
                  <a:lnTo>
                    <a:pt x="443545" y="477384"/>
                  </a:lnTo>
                  <a:lnTo>
                    <a:pt x="405897" y="504077"/>
                  </a:lnTo>
                  <a:lnTo>
                    <a:pt x="363874" y="524090"/>
                  </a:lnTo>
                  <a:lnTo>
                    <a:pt x="318237" y="536660"/>
                  </a:lnTo>
                  <a:lnTo>
                    <a:pt x="269748" y="541020"/>
                  </a:lnTo>
                  <a:lnTo>
                    <a:pt x="221258" y="536660"/>
                  </a:lnTo>
                  <a:lnTo>
                    <a:pt x="175621" y="524090"/>
                  </a:lnTo>
                  <a:lnTo>
                    <a:pt x="133598" y="504077"/>
                  </a:lnTo>
                  <a:lnTo>
                    <a:pt x="95950" y="477384"/>
                  </a:lnTo>
                  <a:lnTo>
                    <a:pt x="63439" y="444776"/>
                  </a:lnTo>
                  <a:lnTo>
                    <a:pt x="36827" y="407020"/>
                  </a:lnTo>
                  <a:lnTo>
                    <a:pt x="16875" y="364880"/>
                  </a:lnTo>
                  <a:lnTo>
                    <a:pt x="4345" y="319122"/>
                  </a:lnTo>
                  <a:lnTo>
                    <a:pt x="0" y="270510"/>
                  </a:lnTo>
                  <a:close/>
                </a:path>
              </a:pathLst>
            </a:custGeom>
            <a:ln w="12192">
              <a:solidFill>
                <a:srgbClr val="1241B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 descr=""/>
          <p:cNvSpPr txBox="1"/>
          <p:nvPr/>
        </p:nvSpPr>
        <p:spPr>
          <a:xfrm>
            <a:off x="406095" y="3116326"/>
            <a:ext cx="1543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FFFFFF"/>
                </a:solidFill>
                <a:latin typeface="Roboto"/>
                <a:cs typeface="Roboto"/>
              </a:rPr>
              <a:t>2</a:t>
            </a:r>
            <a:endParaRPr sz="1800">
              <a:latin typeface="Roboto"/>
              <a:cs typeface="Roboto"/>
            </a:endParaRPr>
          </a:p>
        </p:txBody>
      </p:sp>
      <p:grpSp>
        <p:nvGrpSpPr>
          <p:cNvPr id="31" name="object 31" descr=""/>
          <p:cNvGrpSpPr/>
          <p:nvPr/>
        </p:nvGrpSpPr>
        <p:grpSpPr>
          <a:xfrm>
            <a:off x="207263" y="4745735"/>
            <a:ext cx="551815" cy="553720"/>
            <a:chOff x="207263" y="4745735"/>
            <a:chExt cx="551815" cy="553720"/>
          </a:xfrm>
        </p:grpSpPr>
        <p:sp>
          <p:nvSpPr>
            <p:cNvPr id="32" name="object 32" descr=""/>
            <p:cNvSpPr/>
            <p:nvPr/>
          </p:nvSpPr>
          <p:spPr>
            <a:xfrm>
              <a:off x="213359" y="4751831"/>
              <a:ext cx="539750" cy="541020"/>
            </a:xfrm>
            <a:custGeom>
              <a:avLst/>
              <a:gdLst/>
              <a:ahLst/>
              <a:cxnLst/>
              <a:rect l="l" t="t" r="r" b="b"/>
              <a:pathLst>
                <a:path w="539750" h="541020">
                  <a:moveTo>
                    <a:pt x="269748" y="0"/>
                  </a:moveTo>
                  <a:lnTo>
                    <a:pt x="221258" y="4359"/>
                  </a:lnTo>
                  <a:lnTo>
                    <a:pt x="175621" y="16929"/>
                  </a:lnTo>
                  <a:lnTo>
                    <a:pt x="133598" y="36942"/>
                  </a:lnTo>
                  <a:lnTo>
                    <a:pt x="95950" y="63635"/>
                  </a:lnTo>
                  <a:lnTo>
                    <a:pt x="63439" y="96243"/>
                  </a:lnTo>
                  <a:lnTo>
                    <a:pt x="36827" y="133999"/>
                  </a:lnTo>
                  <a:lnTo>
                    <a:pt x="16875" y="176139"/>
                  </a:lnTo>
                  <a:lnTo>
                    <a:pt x="4345" y="221897"/>
                  </a:lnTo>
                  <a:lnTo>
                    <a:pt x="0" y="270510"/>
                  </a:lnTo>
                  <a:lnTo>
                    <a:pt x="4345" y="319122"/>
                  </a:lnTo>
                  <a:lnTo>
                    <a:pt x="16875" y="364880"/>
                  </a:lnTo>
                  <a:lnTo>
                    <a:pt x="36827" y="407020"/>
                  </a:lnTo>
                  <a:lnTo>
                    <a:pt x="63439" y="444776"/>
                  </a:lnTo>
                  <a:lnTo>
                    <a:pt x="95950" y="477384"/>
                  </a:lnTo>
                  <a:lnTo>
                    <a:pt x="133598" y="504077"/>
                  </a:lnTo>
                  <a:lnTo>
                    <a:pt x="175621" y="524090"/>
                  </a:lnTo>
                  <a:lnTo>
                    <a:pt x="221258" y="536660"/>
                  </a:lnTo>
                  <a:lnTo>
                    <a:pt x="269748" y="541020"/>
                  </a:lnTo>
                  <a:lnTo>
                    <a:pt x="318237" y="536660"/>
                  </a:lnTo>
                  <a:lnTo>
                    <a:pt x="363874" y="524090"/>
                  </a:lnTo>
                  <a:lnTo>
                    <a:pt x="405897" y="504077"/>
                  </a:lnTo>
                  <a:lnTo>
                    <a:pt x="443545" y="477384"/>
                  </a:lnTo>
                  <a:lnTo>
                    <a:pt x="476056" y="444776"/>
                  </a:lnTo>
                  <a:lnTo>
                    <a:pt x="502668" y="407020"/>
                  </a:lnTo>
                  <a:lnTo>
                    <a:pt x="522620" y="364880"/>
                  </a:lnTo>
                  <a:lnTo>
                    <a:pt x="535150" y="319122"/>
                  </a:lnTo>
                  <a:lnTo>
                    <a:pt x="539496" y="270510"/>
                  </a:lnTo>
                  <a:lnTo>
                    <a:pt x="535150" y="221897"/>
                  </a:lnTo>
                  <a:lnTo>
                    <a:pt x="522620" y="176139"/>
                  </a:lnTo>
                  <a:lnTo>
                    <a:pt x="502668" y="133999"/>
                  </a:lnTo>
                  <a:lnTo>
                    <a:pt x="476056" y="96243"/>
                  </a:lnTo>
                  <a:lnTo>
                    <a:pt x="443545" y="63635"/>
                  </a:lnTo>
                  <a:lnTo>
                    <a:pt x="405897" y="36942"/>
                  </a:lnTo>
                  <a:lnTo>
                    <a:pt x="363874" y="16929"/>
                  </a:lnTo>
                  <a:lnTo>
                    <a:pt x="318237" y="4359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1D5C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213359" y="4751831"/>
              <a:ext cx="539750" cy="541020"/>
            </a:xfrm>
            <a:custGeom>
              <a:avLst/>
              <a:gdLst/>
              <a:ahLst/>
              <a:cxnLst/>
              <a:rect l="l" t="t" r="r" b="b"/>
              <a:pathLst>
                <a:path w="539750" h="541020">
                  <a:moveTo>
                    <a:pt x="0" y="270510"/>
                  </a:moveTo>
                  <a:lnTo>
                    <a:pt x="4345" y="221897"/>
                  </a:lnTo>
                  <a:lnTo>
                    <a:pt x="16875" y="176139"/>
                  </a:lnTo>
                  <a:lnTo>
                    <a:pt x="36827" y="133999"/>
                  </a:lnTo>
                  <a:lnTo>
                    <a:pt x="63439" y="96243"/>
                  </a:lnTo>
                  <a:lnTo>
                    <a:pt x="95950" y="63635"/>
                  </a:lnTo>
                  <a:lnTo>
                    <a:pt x="133598" y="36942"/>
                  </a:lnTo>
                  <a:lnTo>
                    <a:pt x="175621" y="16929"/>
                  </a:lnTo>
                  <a:lnTo>
                    <a:pt x="221258" y="4359"/>
                  </a:lnTo>
                  <a:lnTo>
                    <a:pt x="269748" y="0"/>
                  </a:lnTo>
                  <a:lnTo>
                    <a:pt x="318237" y="4359"/>
                  </a:lnTo>
                  <a:lnTo>
                    <a:pt x="363874" y="16929"/>
                  </a:lnTo>
                  <a:lnTo>
                    <a:pt x="405897" y="36942"/>
                  </a:lnTo>
                  <a:lnTo>
                    <a:pt x="443545" y="63635"/>
                  </a:lnTo>
                  <a:lnTo>
                    <a:pt x="476056" y="96243"/>
                  </a:lnTo>
                  <a:lnTo>
                    <a:pt x="502668" y="133999"/>
                  </a:lnTo>
                  <a:lnTo>
                    <a:pt x="522620" y="176139"/>
                  </a:lnTo>
                  <a:lnTo>
                    <a:pt x="535150" y="221897"/>
                  </a:lnTo>
                  <a:lnTo>
                    <a:pt x="539496" y="270510"/>
                  </a:lnTo>
                  <a:lnTo>
                    <a:pt x="535150" y="319122"/>
                  </a:lnTo>
                  <a:lnTo>
                    <a:pt x="522620" y="364880"/>
                  </a:lnTo>
                  <a:lnTo>
                    <a:pt x="502668" y="407020"/>
                  </a:lnTo>
                  <a:lnTo>
                    <a:pt x="476056" y="444776"/>
                  </a:lnTo>
                  <a:lnTo>
                    <a:pt x="443545" y="477384"/>
                  </a:lnTo>
                  <a:lnTo>
                    <a:pt x="405897" y="504077"/>
                  </a:lnTo>
                  <a:lnTo>
                    <a:pt x="363874" y="524090"/>
                  </a:lnTo>
                  <a:lnTo>
                    <a:pt x="318237" y="536660"/>
                  </a:lnTo>
                  <a:lnTo>
                    <a:pt x="269748" y="541020"/>
                  </a:lnTo>
                  <a:lnTo>
                    <a:pt x="221258" y="536660"/>
                  </a:lnTo>
                  <a:lnTo>
                    <a:pt x="175621" y="524090"/>
                  </a:lnTo>
                  <a:lnTo>
                    <a:pt x="133598" y="504077"/>
                  </a:lnTo>
                  <a:lnTo>
                    <a:pt x="95950" y="477384"/>
                  </a:lnTo>
                  <a:lnTo>
                    <a:pt x="63439" y="444776"/>
                  </a:lnTo>
                  <a:lnTo>
                    <a:pt x="36827" y="407020"/>
                  </a:lnTo>
                  <a:lnTo>
                    <a:pt x="16875" y="364880"/>
                  </a:lnTo>
                  <a:lnTo>
                    <a:pt x="4345" y="319122"/>
                  </a:lnTo>
                  <a:lnTo>
                    <a:pt x="0" y="270510"/>
                  </a:lnTo>
                  <a:close/>
                </a:path>
              </a:pathLst>
            </a:custGeom>
            <a:ln w="12192">
              <a:solidFill>
                <a:srgbClr val="1241B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 descr=""/>
          <p:cNvSpPr txBox="1"/>
          <p:nvPr/>
        </p:nvSpPr>
        <p:spPr>
          <a:xfrm>
            <a:off x="406095" y="4862906"/>
            <a:ext cx="15430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FFFFFF"/>
                </a:solidFill>
                <a:latin typeface="Roboto"/>
                <a:cs typeface="Roboto"/>
              </a:rPr>
              <a:t>3</a:t>
            </a:r>
            <a:endParaRPr sz="180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1897"/>
            <a:ext cx="12192000" cy="665609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23" y="314727"/>
            <a:ext cx="12106656" cy="653412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63525">
              <a:lnSpc>
                <a:spcPct val="100000"/>
              </a:lnSpc>
              <a:spcBef>
                <a:spcPts val="100"/>
              </a:spcBef>
            </a:pPr>
            <a:r>
              <a:rPr dirty="0" spc="-10">
                <a:solidFill>
                  <a:srgbClr val="1D5CF6"/>
                </a:solidFill>
              </a:rPr>
              <a:t>RoboDog</a:t>
            </a:r>
            <a:r>
              <a:rPr dirty="0" spc="-35">
                <a:solidFill>
                  <a:srgbClr val="1D5CF6"/>
                </a:solidFill>
              </a:rPr>
              <a:t> </a:t>
            </a:r>
            <a:r>
              <a:rPr dirty="0">
                <a:solidFill>
                  <a:srgbClr val="1D5CF6"/>
                </a:solidFill>
              </a:rPr>
              <a:t>&amp;</a:t>
            </a:r>
            <a:r>
              <a:rPr dirty="0" spc="-60">
                <a:solidFill>
                  <a:srgbClr val="1D5CF6"/>
                </a:solidFill>
              </a:rPr>
              <a:t> </a:t>
            </a:r>
            <a:r>
              <a:rPr dirty="0" spc="-20">
                <a:solidFill>
                  <a:srgbClr val="1D5CF6"/>
                </a:solidFill>
              </a:rPr>
              <a:t>Digitalización</a:t>
            </a:r>
            <a:r>
              <a:rPr dirty="0" spc="-35">
                <a:solidFill>
                  <a:srgbClr val="1D5CF6"/>
                </a:solidFill>
              </a:rPr>
              <a:t> </a:t>
            </a:r>
            <a:r>
              <a:rPr dirty="0"/>
              <a:t>proceso</a:t>
            </a:r>
            <a:r>
              <a:rPr dirty="0" spc="-40"/>
              <a:t> </a:t>
            </a:r>
            <a:r>
              <a:rPr dirty="0"/>
              <a:t>de</a:t>
            </a:r>
            <a:r>
              <a:rPr dirty="0" spc="-60"/>
              <a:t> </a:t>
            </a:r>
            <a:r>
              <a:rPr dirty="0" spc="-20"/>
              <a:t>mantención</a:t>
            </a:r>
            <a:r>
              <a:rPr dirty="0" spc="-35"/>
              <a:t> </a:t>
            </a:r>
            <a:r>
              <a:rPr dirty="0" spc="-10"/>
              <a:t>preventivo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0266" y="4573923"/>
            <a:ext cx="2660263" cy="26677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00371" y="2734608"/>
            <a:ext cx="1078436" cy="24096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295010" y="2717545"/>
            <a:ext cx="107759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280"/>
              </a:lnSpc>
            </a:pPr>
            <a:r>
              <a:rPr dirty="0" sz="2400" spc="-10" b="1">
                <a:solidFill>
                  <a:srgbClr val="1D5CF6"/>
                </a:solidFill>
                <a:latin typeface="Calibri"/>
                <a:cs typeface="Calibri"/>
              </a:rPr>
              <a:t>Solución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292608" y="1094232"/>
            <a:ext cx="7914640" cy="3126105"/>
            <a:chOff x="292608" y="1094232"/>
            <a:chExt cx="7914640" cy="3126105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82053" y="2555988"/>
              <a:ext cx="381561" cy="46129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2608" y="1094232"/>
              <a:ext cx="7914132" cy="3125724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3749040" y="1348739"/>
            <a:ext cx="4152900" cy="923925"/>
          </a:xfrm>
          <a:prstGeom prst="rect">
            <a:avLst/>
          </a:prstGeom>
          <a:solidFill>
            <a:srgbClr val="D9D9D9"/>
          </a:solidFill>
        </p:spPr>
        <p:txBody>
          <a:bodyPr wrap="square" lIns="0" tIns="34925" rIns="0" bIns="0" rtlCol="0" vert="horz">
            <a:spAutoFit/>
          </a:bodyPr>
          <a:lstStyle/>
          <a:p>
            <a:pPr algn="ctr" marL="203200" marR="198755">
              <a:lnSpc>
                <a:spcPct val="100000"/>
              </a:lnSpc>
              <a:spcBef>
                <a:spcPts val="275"/>
              </a:spcBef>
            </a:pPr>
            <a:r>
              <a:rPr dirty="0" sz="1800" b="1">
                <a:latin typeface="Roboto"/>
                <a:cs typeface="Roboto"/>
              </a:rPr>
              <a:t>Necesidad</a:t>
            </a:r>
            <a:r>
              <a:rPr dirty="0" sz="1800">
                <a:latin typeface="Roboto"/>
                <a:cs typeface="Roboto"/>
              </a:rPr>
              <a:t>:</a:t>
            </a:r>
            <a:r>
              <a:rPr dirty="0" sz="1800" spc="-40">
                <a:latin typeface="Roboto"/>
                <a:cs typeface="Roboto"/>
              </a:rPr>
              <a:t> </a:t>
            </a:r>
            <a:r>
              <a:rPr dirty="0" sz="1800" spc="-10">
                <a:latin typeface="Roboto"/>
                <a:cs typeface="Roboto"/>
              </a:rPr>
              <a:t>Realizar</a:t>
            </a:r>
            <a:r>
              <a:rPr dirty="0" sz="1800" spc="-25">
                <a:latin typeface="Roboto"/>
                <a:cs typeface="Roboto"/>
              </a:rPr>
              <a:t> </a:t>
            </a:r>
            <a:r>
              <a:rPr dirty="0" sz="1800">
                <a:latin typeface="Roboto"/>
                <a:cs typeface="Roboto"/>
              </a:rPr>
              <a:t>el</a:t>
            </a:r>
            <a:r>
              <a:rPr dirty="0" sz="1800" spc="-30">
                <a:latin typeface="Roboto"/>
                <a:cs typeface="Roboto"/>
              </a:rPr>
              <a:t> </a:t>
            </a:r>
            <a:r>
              <a:rPr dirty="0" sz="1800" spc="-10">
                <a:latin typeface="Roboto"/>
                <a:cs typeface="Roboto"/>
              </a:rPr>
              <a:t>levantamiento </a:t>
            </a:r>
            <a:r>
              <a:rPr dirty="0" sz="1800">
                <a:latin typeface="Roboto"/>
                <a:cs typeface="Roboto"/>
              </a:rPr>
              <a:t>en</a:t>
            </a:r>
            <a:r>
              <a:rPr dirty="0" sz="1800" spc="-70">
                <a:latin typeface="Roboto"/>
                <a:cs typeface="Roboto"/>
              </a:rPr>
              <a:t> </a:t>
            </a:r>
            <a:r>
              <a:rPr dirty="0" sz="1800" spc="-10">
                <a:latin typeface="Roboto"/>
                <a:cs typeface="Roboto"/>
              </a:rPr>
              <a:t>condiciones</a:t>
            </a:r>
            <a:r>
              <a:rPr dirty="0" sz="1800" spc="-90">
                <a:latin typeface="Roboto"/>
                <a:cs typeface="Roboto"/>
              </a:rPr>
              <a:t> </a:t>
            </a:r>
            <a:r>
              <a:rPr dirty="0" sz="1800">
                <a:latin typeface="Roboto"/>
                <a:cs typeface="Roboto"/>
              </a:rPr>
              <a:t>extremas</a:t>
            </a:r>
            <a:r>
              <a:rPr dirty="0" sz="1800" spc="-70">
                <a:latin typeface="Roboto"/>
                <a:cs typeface="Roboto"/>
              </a:rPr>
              <a:t> </a:t>
            </a:r>
            <a:r>
              <a:rPr dirty="0" sz="1800" spc="-25">
                <a:latin typeface="Roboto"/>
                <a:cs typeface="Roboto"/>
              </a:rPr>
              <a:t>de </a:t>
            </a:r>
            <a:r>
              <a:rPr dirty="0" sz="1800" spc="-10">
                <a:latin typeface="Roboto"/>
                <a:cs typeface="Roboto"/>
              </a:rPr>
              <a:t>información</a:t>
            </a:r>
            <a:r>
              <a:rPr dirty="0" sz="1800" spc="-50">
                <a:latin typeface="Roboto"/>
                <a:cs typeface="Roboto"/>
              </a:rPr>
              <a:t> </a:t>
            </a:r>
            <a:r>
              <a:rPr dirty="0" sz="1800">
                <a:latin typeface="Roboto"/>
                <a:cs typeface="Roboto"/>
              </a:rPr>
              <a:t>y</a:t>
            </a:r>
            <a:r>
              <a:rPr dirty="0" sz="1800" spc="-30">
                <a:latin typeface="Roboto"/>
                <a:cs typeface="Roboto"/>
              </a:rPr>
              <a:t> </a:t>
            </a:r>
            <a:r>
              <a:rPr dirty="0" sz="1800" spc="-10">
                <a:latin typeface="Roboto"/>
                <a:cs typeface="Roboto"/>
              </a:rPr>
              <a:t>sensores</a:t>
            </a:r>
            <a:r>
              <a:rPr dirty="0" sz="1800" spc="-35">
                <a:latin typeface="Roboto"/>
                <a:cs typeface="Roboto"/>
              </a:rPr>
              <a:t> </a:t>
            </a:r>
            <a:r>
              <a:rPr dirty="0" sz="1800">
                <a:latin typeface="Roboto"/>
                <a:cs typeface="Roboto"/>
              </a:rPr>
              <a:t>de</a:t>
            </a:r>
            <a:r>
              <a:rPr dirty="0" sz="1800" spc="-35">
                <a:latin typeface="Roboto"/>
                <a:cs typeface="Roboto"/>
              </a:rPr>
              <a:t> </a:t>
            </a:r>
            <a:r>
              <a:rPr dirty="0" sz="1800">
                <a:latin typeface="Roboto"/>
                <a:cs typeface="Roboto"/>
              </a:rPr>
              <a:t>red</a:t>
            </a:r>
            <a:r>
              <a:rPr dirty="0" sz="1800" spc="-30">
                <a:latin typeface="Roboto"/>
                <a:cs typeface="Roboto"/>
              </a:rPr>
              <a:t> </a:t>
            </a:r>
            <a:r>
              <a:rPr dirty="0" sz="1800" spc="-25">
                <a:latin typeface="Roboto"/>
                <a:cs typeface="Roboto"/>
              </a:rPr>
              <a:t>OT</a:t>
            </a:r>
            <a:endParaRPr sz="1800">
              <a:latin typeface="Roboto"/>
              <a:cs typeface="Roboto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65987" y="2674620"/>
            <a:ext cx="4302760" cy="1236345"/>
          </a:xfrm>
          <a:prstGeom prst="rect">
            <a:avLst/>
          </a:prstGeom>
          <a:solidFill>
            <a:srgbClr val="D9D9D9"/>
          </a:solidFill>
        </p:spPr>
        <p:txBody>
          <a:bodyPr wrap="square" lIns="0" tIns="60325" rIns="0" bIns="0" rtlCol="0" vert="horz">
            <a:spAutoFit/>
          </a:bodyPr>
          <a:lstStyle/>
          <a:p>
            <a:pPr algn="ctr" marL="170815" marR="158750" indent="-7620">
              <a:lnSpc>
                <a:spcPct val="90000"/>
              </a:lnSpc>
              <a:spcBef>
                <a:spcPts val="475"/>
              </a:spcBef>
            </a:pPr>
            <a:r>
              <a:rPr dirty="0" sz="1600" b="1">
                <a:solidFill>
                  <a:srgbClr val="3C3C3C"/>
                </a:solidFill>
                <a:latin typeface="Roboto"/>
                <a:cs typeface="Roboto"/>
              </a:rPr>
              <a:t>Mediante</a:t>
            </a:r>
            <a:r>
              <a:rPr dirty="0" sz="1600" spc="-45" b="1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600" b="1">
                <a:solidFill>
                  <a:srgbClr val="3C3C3C"/>
                </a:solidFill>
                <a:latin typeface="Roboto"/>
                <a:cs typeface="Roboto"/>
              </a:rPr>
              <a:t>nuestros</a:t>
            </a:r>
            <a:r>
              <a:rPr dirty="0" sz="1600" spc="-30" b="1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600" b="1">
                <a:solidFill>
                  <a:srgbClr val="3C3C3C"/>
                </a:solidFill>
                <a:latin typeface="Roboto"/>
                <a:cs typeface="Roboto"/>
              </a:rPr>
              <a:t>RoboDog</a:t>
            </a:r>
            <a:r>
              <a:rPr dirty="0" sz="1600" spc="-40" b="1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3C3C3C"/>
                </a:solidFill>
                <a:latin typeface="Roboto"/>
                <a:cs typeface="Roboto"/>
              </a:rPr>
              <a:t>logramos levantar</a:t>
            </a:r>
            <a:r>
              <a:rPr dirty="0" sz="1600" spc="-45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3C3C3C"/>
                </a:solidFill>
                <a:latin typeface="Roboto"/>
                <a:cs typeface="Roboto"/>
              </a:rPr>
              <a:t>los</a:t>
            </a:r>
            <a:r>
              <a:rPr dirty="0" sz="1600" spc="-75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3C3C3C"/>
                </a:solidFill>
                <a:latin typeface="Roboto"/>
                <a:cs typeface="Roboto"/>
              </a:rPr>
              <a:t>distintos</a:t>
            </a:r>
            <a:r>
              <a:rPr dirty="0" sz="1600" spc="-55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3C3C3C"/>
                </a:solidFill>
                <a:latin typeface="Roboto"/>
                <a:cs typeface="Roboto"/>
              </a:rPr>
              <a:t>indicadores</a:t>
            </a:r>
            <a:r>
              <a:rPr dirty="0" sz="1600" spc="-55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3C3C3C"/>
                </a:solidFill>
                <a:latin typeface="Roboto"/>
                <a:cs typeface="Roboto"/>
              </a:rPr>
              <a:t>para</a:t>
            </a:r>
            <a:r>
              <a:rPr dirty="0" sz="1600" spc="-70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600" spc="-25">
                <a:solidFill>
                  <a:srgbClr val="3C3C3C"/>
                </a:solidFill>
                <a:latin typeface="Roboto"/>
                <a:cs typeface="Roboto"/>
              </a:rPr>
              <a:t>vía </a:t>
            </a:r>
            <a:r>
              <a:rPr dirty="0" sz="1600" spc="-10">
                <a:solidFill>
                  <a:srgbClr val="3C3C3C"/>
                </a:solidFill>
                <a:latin typeface="Roboto"/>
                <a:cs typeface="Roboto"/>
              </a:rPr>
              <a:t>procesos</a:t>
            </a:r>
            <a:r>
              <a:rPr dirty="0" sz="1600" spc="-60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3C3C3C"/>
                </a:solidFill>
                <a:latin typeface="Roboto"/>
                <a:cs typeface="Roboto"/>
              </a:rPr>
              <a:t>analíticos</a:t>
            </a:r>
            <a:r>
              <a:rPr dirty="0" sz="1600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3C3C3C"/>
                </a:solidFill>
                <a:latin typeface="Roboto"/>
                <a:cs typeface="Roboto"/>
              </a:rPr>
              <a:t>tomar</a:t>
            </a:r>
            <a:r>
              <a:rPr dirty="0" sz="1600" spc="-50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3C3C3C"/>
                </a:solidFill>
                <a:latin typeface="Roboto"/>
                <a:cs typeface="Roboto"/>
              </a:rPr>
              <a:t>decisiones </a:t>
            </a:r>
            <a:r>
              <a:rPr dirty="0" sz="1600">
                <a:solidFill>
                  <a:srgbClr val="3C3C3C"/>
                </a:solidFill>
                <a:latin typeface="Roboto"/>
                <a:cs typeface="Roboto"/>
              </a:rPr>
              <a:t>respecto</a:t>
            </a:r>
            <a:r>
              <a:rPr dirty="0" sz="1600" spc="-50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3C3C3C"/>
                </a:solidFill>
                <a:latin typeface="Roboto"/>
                <a:cs typeface="Roboto"/>
              </a:rPr>
              <a:t>a</a:t>
            </a:r>
            <a:r>
              <a:rPr dirty="0" sz="1600" spc="-55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3C3C3C"/>
                </a:solidFill>
                <a:latin typeface="Roboto"/>
                <a:cs typeface="Roboto"/>
              </a:rPr>
              <a:t>mantenimiento</a:t>
            </a:r>
            <a:r>
              <a:rPr dirty="0" sz="1600" spc="-5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3C3C3C"/>
                </a:solidFill>
                <a:latin typeface="Roboto"/>
                <a:cs typeface="Roboto"/>
              </a:rPr>
              <a:t>y</a:t>
            </a:r>
            <a:r>
              <a:rPr dirty="0" sz="1600" spc="-55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3C3C3C"/>
                </a:solidFill>
                <a:latin typeface="Roboto"/>
                <a:cs typeface="Roboto"/>
              </a:rPr>
              <a:t>operación</a:t>
            </a:r>
            <a:r>
              <a:rPr dirty="0" sz="1600" spc="-35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3C3C3C"/>
                </a:solidFill>
                <a:latin typeface="Roboto"/>
                <a:cs typeface="Roboto"/>
              </a:rPr>
              <a:t>de</a:t>
            </a:r>
            <a:r>
              <a:rPr dirty="0" sz="1600" spc="-60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600" spc="-25">
                <a:solidFill>
                  <a:srgbClr val="3C3C3C"/>
                </a:solidFill>
                <a:latin typeface="Roboto"/>
                <a:cs typeface="Roboto"/>
              </a:rPr>
              <a:t>la </a:t>
            </a:r>
            <a:r>
              <a:rPr dirty="0" sz="1600">
                <a:solidFill>
                  <a:srgbClr val="3C3C3C"/>
                </a:solidFill>
                <a:latin typeface="Roboto"/>
                <a:cs typeface="Roboto"/>
              </a:rPr>
              <a:t>red</a:t>
            </a:r>
            <a:r>
              <a:rPr dirty="0" sz="1600" spc="-50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600" spc="-25">
                <a:solidFill>
                  <a:srgbClr val="3C3C3C"/>
                </a:solidFill>
                <a:latin typeface="Roboto"/>
                <a:cs typeface="Roboto"/>
              </a:rPr>
              <a:t>OT</a:t>
            </a:r>
            <a:endParaRPr sz="1600">
              <a:latin typeface="Roboto"/>
              <a:cs typeface="Roboto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8426195" y="923544"/>
            <a:ext cx="3199765" cy="5934710"/>
            <a:chOff x="8426195" y="923544"/>
            <a:chExt cx="3199765" cy="5934710"/>
          </a:xfrm>
        </p:grpSpPr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26195" y="3959351"/>
              <a:ext cx="3199638" cy="2898648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41435" y="923544"/>
              <a:ext cx="3171444" cy="3046475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500278" y="4891506"/>
            <a:ext cx="7411720" cy="1687195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600"/>
              </a:spcBef>
              <a:buClr>
                <a:srgbClr val="0066FF"/>
              </a:buClr>
              <a:buFont typeface="Wingdings"/>
              <a:buChar char=""/>
              <a:tabLst>
                <a:tab pos="184150" algn="l"/>
              </a:tabLst>
            </a:pPr>
            <a:r>
              <a:rPr dirty="0" sz="1400" spc="-10">
                <a:solidFill>
                  <a:srgbClr val="3C3C3C"/>
                </a:solidFill>
                <a:latin typeface="Roboto"/>
                <a:cs typeface="Roboto"/>
              </a:rPr>
              <a:t>Permitir</a:t>
            </a:r>
            <a:r>
              <a:rPr dirty="0" sz="1400" spc="-45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3C3C3C"/>
                </a:solidFill>
                <a:latin typeface="Roboto"/>
                <a:cs typeface="Roboto"/>
              </a:rPr>
              <a:t>realizar</a:t>
            </a:r>
            <a:r>
              <a:rPr dirty="0" sz="1400" spc="-55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3C3C3C"/>
                </a:solidFill>
                <a:latin typeface="Roboto"/>
                <a:cs typeface="Roboto"/>
              </a:rPr>
              <a:t>inspección</a:t>
            </a:r>
            <a:r>
              <a:rPr dirty="0" sz="1400" spc="-35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C3C3C"/>
                </a:solidFill>
                <a:latin typeface="Roboto"/>
                <a:cs typeface="Roboto"/>
              </a:rPr>
              <a:t>remota</a:t>
            </a:r>
            <a:r>
              <a:rPr dirty="0" sz="1400" spc="-60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C3C3C"/>
                </a:solidFill>
                <a:latin typeface="Roboto"/>
                <a:cs typeface="Roboto"/>
              </a:rPr>
              <a:t>de</a:t>
            </a:r>
            <a:r>
              <a:rPr dirty="0" sz="1400" spc="-50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3C3C3C"/>
                </a:solidFill>
                <a:latin typeface="Roboto"/>
                <a:cs typeface="Roboto"/>
              </a:rPr>
              <a:t>subestación</a:t>
            </a:r>
            <a:r>
              <a:rPr dirty="0" sz="1400" spc="-30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C3C3C"/>
                </a:solidFill>
                <a:latin typeface="Roboto"/>
                <a:cs typeface="Roboto"/>
              </a:rPr>
              <a:t>sin</a:t>
            </a:r>
            <a:r>
              <a:rPr dirty="0" sz="1400" spc="-40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 spc="-20">
                <a:solidFill>
                  <a:srgbClr val="3C3C3C"/>
                </a:solidFill>
                <a:latin typeface="Roboto"/>
                <a:cs typeface="Roboto"/>
              </a:rPr>
              <a:t>intervención</a:t>
            </a:r>
            <a:r>
              <a:rPr dirty="0" sz="1400" spc="-55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3C3C3C"/>
                </a:solidFill>
                <a:latin typeface="Roboto"/>
                <a:cs typeface="Roboto"/>
              </a:rPr>
              <a:t>humana</a:t>
            </a:r>
            <a:endParaRPr sz="1400">
              <a:latin typeface="Roboto"/>
              <a:cs typeface="Roboto"/>
            </a:endParaRPr>
          </a:p>
          <a:p>
            <a:pPr lvl="1" marL="640715" indent="-171450">
              <a:lnSpc>
                <a:spcPct val="100000"/>
              </a:lnSpc>
              <a:spcBef>
                <a:spcPts val="505"/>
              </a:spcBef>
              <a:buClr>
                <a:srgbClr val="0066FF"/>
              </a:buClr>
              <a:buFont typeface="Wingdings"/>
              <a:buChar char=""/>
              <a:tabLst>
                <a:tab pos="640715" algn="l"/>
              </a:tabLst>
            </a:pPr>
            <a:r>
              <a:rPr dirty="0" sz="1400" spc="-10">
                <a:solidFill>
                  <a:srgbClr val="3C3C3C"/>
                </a:solidFill>
                <a:latin typeface="Roboto"/>
                <a:cs typeface="Roboto"/>
              </a:rPr>
              <a:t>Aumentar</a:t>
            </a:r>
            <a:r>
              <a:rPr dirty="0" sz="1400" spc="-40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C3C3C"/>
                </a:solidFill>
                <a:latin typeface="Roboto"/>
                <a:cs typeface="Roboto"/>
              </a:rPr>
              <a:t>la</a:t>
            </a:r>
            <a:r>
              <a:rPr dirty="0" sz="1400" spc="-25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 spc="-20">
                <a:solidFill>
                  <a:srgbClr val="3C3C3C"/>
                </a:solidFill>
                <a:latin typeface="Roboto"/>
                <a:cs typeface="Roboto"/>
              </a:rPr>
              <a:t>automatización</a:t>
            </a:r>
            <a:r>
              <a:rPr dirty="0" sz="1400" spc="-25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C3C3C"/>
                </a:solidFill>
                <a:latin typeface="Roboto"/>
                <a:cs typeface="Roboto"/>
              </a:rPr>
              <a:t>de</a:t>
            </a:r>
            <a:r>
              <a:rPr dirty="0" sz="1400" spc="-35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C3C3C"/>
                </a:solidFill>
                <a:latin typeface="Roboto"/>
                <a:cs typeface="Roboto"/>
              </a:rPr>
              <a:t>una</a:t>
            </a:r>
            <a:r>
              <a:rPr dirty="0" sz="1400" spc="-25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C3C3C"/>
                </a:solidFill>
                <a:latin typeface="Roboto"/>
                <a:cs typeface="Roboto"/>
              </a:rPr>
              <a:t>tarea</a:t>
            </a:r>
            <a:r>
              <a:rPr dirty="0" sz="1400" spc="-25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3C3C3C"/>
                </a:solidFill>
                <a:latin typeface="Roboto"/>
                <a:cs typeface="Roboto"/>
              </a:rPr>
              <a:t>recurrente</a:t>
            </a:r>
            <a:r>
              <a:rPr dirty="0" sz="1400" spc="-55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C3C3C"/>
                </a:solidFill>
                <a:latin typeface="Roboto"/>
                <a:cs typeface="Roboto"/>
              </a:rPr>
              <a:t>y</a:t>
            </a:r>
            <a:r>
              <a:rPr dirty="0" sz="1400" spc="-15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 spc="-20">
                <a:solidFill>
                  <a:srgbClr val="3C3C3C"/>
                </a:solidFill>
                <a:latin typeface="Roboto"/>
                <a:cs typeface="Roboto"/>
              </a:rPr>
              <a:t>parametrizada,</a:t>
            </a:r>
            <a:r>
              <a:rPr dirty="0" sz="1400" spc="-55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C3C3C"/>
                </a:solidFill>
                <a:latin typeface="Roboto"/>
                <a:cs typeface="Roboto"/>
              </a:rPr>
              <a:t>lo</a:t>
            </a:r>
            <a:r>
              <a:rPr dirty="0" sz="1400" spc="-20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C3C3C"/>
                </a:solidFill>
                <a:latin typeface="Roboto"/>
                <a:cs typeface="Roboto"/>
              </a:rPr>
              <a:t>que</a:t>
            </a:r>
            <a:r>
              <a:rPr dirty="0" sz="1400" spc="-30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3C3C3C"/>
                </a:solidFill>
                <a:latin typeface="Roboto"/>
                <a:cs typeface="Roboto"/>
              </a:rPr>
              <a:t>permitirá</a:t>
            </a:r>
            <a:endParaRPr sz="1400">
              <a:latin typeface="Roboto"/>
              <a:cs typeface="Roboto"/>
            </a:endParaRPr>
          </a:p>
          <a:p>
            <a:pPr lvl="1" marL="640715" indent="-171450">
              <a:lnSpc>
                <a:spcPct val="100000"/>
              </a:lnSpc>
              <a:spcBef>
                <a:spcPts val="495"/>
              </a:spcBef>
              <a:buClr>
                <a:srgbClr val="0066FF"/>
              </a:buClr>
              <a:buFont typeface="Wingdings"/>
              <a:buChar char=""/>
              <a:tabLst>
                <a:tab pos="640715" algn="l"/>
              </a:tabLst>
            </a:pPr>
            <a:r>
              <a:rPr dirty="0" sz="1400" spc="-10">
                <a:solidFill>
                  <a:srgbClr val="3C3C3C"/>
                </a:solidFill>
                <a:latin typeface="Roboto"/>
                <a:cs typeface="Roboto"/>
              </a:rPr>
              <a:t>Eficientar</a:t>
            </a:r>
            <a:r>
              <a:rPr dirty="0" sz="1400" spc="-25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C3C3C"/>
                </a:solidFill>
                <a:latin typeface="Roboto"/>
                <a:cs typeface="Roboto"/>
              </a:rPr>
              <a:t>la</a:t>
            </a:r>
            <a:r>
              <a:rPr dirty="0" sz="1400" spc="-20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3C3C3C"/>
                </a:solidFill>
                <a:latin typeface="Roboto"/>
                <a:cs typeface="Roboto"/>
              </a:rPr>
              <a:t>operación.</a:t>
            </a:r>
            <a:endParaRPr sz="1400">
              <a:latin typeface="Roboto"/>
              <a:cs typeface="Roboto"/>
            </a:endParaRPr>
          </a:p>
          <a:p>
            <a:pPr marL="184150" indent="-171450">
              <a:lnSpc>
                <a:spcPct val="100000"/>
              </a:lnSpc>
              <a:spcBef>
                <a:spcPts val="505"/>
              </a:spcBef>
              <a:buClr>
                <a:srgbClr val="0066FF"/>
              </a:buClr>
              <a:buFont typeface="Wingdings"/>
              <a:buChar char=""/>
              <a:tabLst>
                <a:tab pos="184150" algn="l"/>
              </a:tabLst>
            </a:pPr>
            <a:r>
              <a:rPr dirty="0" sz="1400" spc="-20">
                <a:solidFill>
                  <a:srgbClr val="3C3C3C"/>
                </a:solidFill>
                <a:latin typeface="Roboto"/>
                <a:cs typeface="Roboto"/>
              </a:rPr>
              <a:t>Disminuir</a:t>
            </a:r>
            <a:r>
              <a:rPr dirty="0" sz="1400" spc="-40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3C3C3C"/>
                </a:solidFill>
                <a:latin typeface="Roboto"/>
                <a:cs typeface="Roboto"/>
              </a:rPr>
              <a:t>tiempos</a:t>
            </a:r>
            <a:r>
              <a:rPr dirty="0" sz="1400" spc="-45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C3C3C"/>
                </a:solidFill>
                <a:latin typeface="Roboto"/>
                <a:cs typeface="Roboto"/>
              </a:rPr>
              <a:t>de</a:t>
            </a:r>
            <a:r>
              <a:rPr dirty="0" sz="1400" spc="-40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3C3C3C"/>
                </a:solidFill>
                <a:latin typeface="Roboto"/>
                <a:cs typeface="Roboto"/>
              </a:rPr>
              <a:t>inspección</a:t>
            </a:r>
            <a:r>
              <a:rPr dirty="0" sz="1400" spc="-20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C3C3C"/>
                </a:solidFill>
                <a:latin typeface="Roboto"/>
                <a:cs typeface="Roboto"/>
              </a:rPr>
              <a:t>y</a:t>
            </a:r>
            <a:r>
              <a:rPr dirty="0" sz="1400" spc="-30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3C3C3C"/>
                </a:solidFill>
                <a:latin typeface="Roboto"/>
                <a:cs typeface="Roboto"/>
              </a:rPr>
              <a:t>recursos</a:t>
            </a:r>
            <a:r>
              <a:rPr dirty="0" sz="1400" spc="-25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C3C3C"/>
                </a:solidFill>
                <a:latin typeface="Roboto"/>
                <a:cs typeface="Roboto"/>
              </a:rPr>
              <a:t>de</a:t>
            </a:r>
            <a:r>
              <a:rPr dirty="0" sz="1400" spc="-40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3C3C3C"/>
                </a:solidFill>
                <a:latin typeface="Roboto"/>
                <a:cs typeface="Roboto"/>
              </a:rPr>
              <a:t>inspección</a:t>
            </a:r>
            <a:endParaRPr sz="1400">
              <a:latin typeface="Roboto"/>
              <a:cs typeface="Roboto"/>
            </a:endParaRPr>
          </a:p>
          <a:p>
            <a:pPr lvl="1" marL="640715" indent="-171450">
              <a:lnSpc>
                <a:spcPct val="100000"/>
              </a:lnSpc>
              <a:spcBef>
                <a:spcPts val="505"/>
              </a:spcBef>
              <a:buClr>
                <a:srgbClr val="0066FF"/>
              </a:buClr>
              <a:buFont typeface="Wingdings"/>
              <a:buChar char=""/>
              <a:tabLst>
                <a:tab pos="640715" algn="l"/>
              </a:tabLst>
            </a:pPr>
            <a:r>
              <a:rPr dirty="0" sz="1400" spc="-10">
                <a:solidFill>
                  <a:srgbClr val="3C3C3C"/>
                </a:solidFill>
                <a:latin typeface="Roboto"/>
                <a:cs typeface="Roboto"/>
              </a:rPr>
              <a:t>Permitir</a:t>
            </a:r>
            <a:r>
              <a:rPr dirty="0" sz="1400" spc="-55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C3C3C"/>
                </a:solidFill>
                <a:latin typeface="Roboto"/>
                <a:cs typeface="Roboto"/>
              </a:rPr>
              <a:t>que</a:t>
            </a:r>
            <a:r>
              <a:rPr dirty="0" sz="1400" spc="-65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C3C3C"/>
                </a:solidFill>
                <a:latin typeface="Roboto"/>
                <a:cs typeface="Roboto"/>
              </a:rPr>
              <a:t>las</a:t>
            </a:r>
            <a:r>
              <a:rPr dirty="0" sz="1400" spc="-40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3C3C3C"/>
                </a:solidFill>
                <a:latin typeface="Roboto"/>
                <a:cs typeface="Roboto"/>
              </a:rPr>
              <a:t>subestaciones</a:t>
            </a:r>
            <a:r>
              <a:rPr dirty="0" sz="1400" spc="-60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3C3C3C"/>
                </a:solidFill>
                <a:latin typeface="Roboto"/>
                <a:cs typeface="Roboto"/>
              </a:rPr>
              <a:t>robotizadas</a:t>
            </a:r>
            <a:r>
              <a:rPr dirty="0" sz="1400" spc="-60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C3C3C"/>
                </a:solidFill>
                <a:latin typeface="Roboto"/>
                <a:cs typeface="Roboto"/>
              </a:rPr>
              <a:t>se</a:t>
            </a:r>
            <a:r>
              <a:rPr dirty="0" sz="1400" spc="-40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3C3C3C"/>
                </a:solidFill>
                <a:latin typeface="Roboto"/>
                <a:cs typeface="Roboto"/>
              </a:rPr>
              <a:t>inspeccionen</a:t>
            </a:r>
            <a:r>
              <a:rPr dirty="0" sz="1400" spc="-55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C3C3C"/>
                </a:solidFill>
                <a:latin typeface="Roboto"/>
                <a:cs typeface="Roboto"/>
              </a:rPr>
              <a:t>en</a:t>
            </a:r>
            <a:r>
              <a:rPr dirty="0" sz="1400" spc="-50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C3C3C"/>
                </a:solidFill>
                <a:latin typeface="Roboto"/>
                <a:cs typeface="Roboto"/>
              </a:rPr>
              <a:t>lapsos</a:t>
            </a:r>
            <a:r>
              <a:rPr dirty="0" sz="1400" spc="-15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3C3C3C"/>
                </a:solidFill>
                <a:latin typeface="Roboto"/>
                <a:cs typeface="Roboto"/>
              </a:rPr>
              <a:t>menores</a:t>
            </a:r>
            <a:endParaRPr sz="1400">
              <a:latin typeface="Roboto"/>
              <a:cs typeface="Roboto"/>
            </a:endParaRPr>
          </a:p>
          <a:p>
            <a:pPr marL="184150" indent="-171450">
              <a:lnSpc>
                <a:spcPct val="100000"/>
              </a:lnSpc>
              <a:spcBef>
                <a:spcPts val="490"/>
              </a:spcBef>
              <a:buClr>
                <a:srgbClr val="0066FF"/>
              </a:buClr>
              <a:buFont typeface="Wingdings"/>
              <a:buChar char=""/>
              <a:tabLst>
                <a:tab pos="184150" algn="l"/>
              </a:tabLst>
            </a:pPr>
            <a:r>
              <a:rPr dirty="0" sz="1400" spc="-10">
                <a:solidFill>
                  <a:srgbClr val="3C3C3C"/>
                </a:solidFill>
                <a:latin typeface="Roboto"/>
                <a:cs typeface="Roboto"/>
              </a:rPr>
              <a:t>Aumentar</a:t>
            </a:r>
            <a:r>
              <a:rPr dirty="0" sz="1400" spc="-30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 spc="-20">
                <a:solidFill>
                  <a:srgbClr val="3C3C3C"/>
                </a:solidFill>
                <a:latin typeface="Roboto"/>
                <a:cs typeface="Roboto"/>
              </a:rPr>
              <a:t>seguridad</a:t>
            </a:r>
            <a:r>
              <a:rPr dirty="0" sz="1400" spc="-55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C3C3C"/>
                </a:solidFill>
                <a:latin typeface="Roboto"/>
                <a:cs typeface="Roboto"/>
              </a:rPr>
              <a:t>de</a:t>
            </a:r>
            <a:r>
              <a:rPr dirty="0" sz="1400" spc="-10">
                <a:solidFill>
                  <a:srgbClr val="3C3C3C"/>
                </a:solidFill>
                <a:latin typeface="Roboto"/>
                <a:cs typeface="Roboto"/>
              </a:rPr>
              <a:t> personal</a:t>
            </a:r>
            <a:r>
              <a:rPr dirty="0" sz="1400" spc="-45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3C3C3C"/>
                </a:solidFill>
                <a:latin typeface="Roboto"/>
                <a:cs typeface="Roboto"/>
              </a:rPr>
              <a:t>destinado</a:t>
            </a:r>
            <a:r>
              <a:rPr dirty="0" sz="1400" spc="-25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C3C3C"/>
                </a:solidFill>
                <a:latin typeface="Roboto"/>
                <a:cs typeface="Roboto"/>
              </a:rPr>
              <a:t>a</a:t>
            </a:r>
            <a:r>
              <a:rPr dirty="0" sz="1400" spc="-10">
                <a:solidFill>
                  <a:srgbClr val="3C3C3C"/>
                </a:solidFill>
                <a:latin typeface="Roboto"/>
                <a:cs typeface="Roboto"/>
              </a:rPr>
              <a:t> inspecciones</a:t>
            </a:r>
            <a:endParaRPr sz="140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8741" y="64134"/>
            <a:ext cx="8585835" cy="720725"/>
          </a:xfrm>
          <a:prstGeom prst="rect"/>
        </p:spPr>
        <p:txBody>
          <a:bodyPr wrap="square" lIns="0" tIns="53975" rIns="0" bIns="0" rtlCol="0" vert="horz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dirty="0">
                <a:solidFill>
                  <a:srgbClr val="1D5CF6"/>
                </a:solidFill>
              </a:rPr>
              <a:t>Agentic</a:t>
            </a:r>
            <a:r>
              <a:rPr dirty="0" spc="-40">
                <a:solidFill>
                  <a:srgbClr val="1D5CF6"/>
                </a:solidFill>
              </a:rPr>
              <a:t> </a:t>
            </a:r>
            <a:r>
              <a:rPr dirty="0">
                <a:solidFill>
                  <a:srgbClr val="1D5CF6"/>
                </a:solidFill>
              </a:rPr>
              <a:t>AI</a:t>
            </a:r>
            <a:r>
              <a:rPr dirty="0" spc="-65">
                <a:solidFill>
                  <a:srgbClr val="1D5CF6"/>
                </a:solidFill>
              </a:rPr>
              <a:t> </a:t>
            </a:r>
            <a:r>
              <a:rPr dirty="0"/>
              <a:t>para</a:t>
            </a:r>
            <a:r>
              <a:rPr dirty="0" spc="-85"/>
              <a:t> </a:t>
            </a:r>
            <a:r>
              <a:rPr dirty="0"/>
              <a:t>lograr</a:t>
            </a:r>
            <a:r>
              <a:rPr dirty="0" spc="-65"/>
              <a:t> </a:t>
            </a:r>
            <a:r>
              <a:rPr dirty="0" spc="-10"/>
              <a:t>incorporar</a:t>
            </a:r>
            <a:r>
              <a:rPr dirty="0" spc="-55"/>
              <a:t> </a:t>
            </a:r>
            <a:r>
              <a:rPr dirty="0"/>
              <a:t>40</a:t>
            </a:r>
            <a:r>
              <a:rPr dirty="0" spc="-65"/>
              <a:t> </a:t>
            </a:r>
            <a:r>
              <a:rPr dirty="0"/>
              <a:t>horas</a:t>
            </a:r>
            <a:r>
              <a:rPr dirty="0" spc="-60"/>
              <a:t> </a:t>
            </a:r>
            <a:r>
              <a:rPr dirty="0"/>
              <a:t>en</a:t>
            </a:r>
            <a:r>
              <a:rPr dirty="0" spc="-65"/>
              <a:t> </a:t>
            </a:r>
            <a:r>
              <a:rPr dirty="0"/>
              <a:t>el</a:t>
            </a:r>
            <a:r>
              <a:rPr dirty="0" spc="-65"/>
              <a:t> </a:t>
            </a:r>
            <a:r>
              <a:rPr dirty="0"/>
              <a:t>equipo</a:t>
            </a:r>
            <a:r>
              <a:rPr dirty="0" spc="-60"/>
              <a:t> </a:t>
            </a:r>
            <a:r>
              <a:rPr dirty="0"/>
              <a:t>de</a:t>
            </a:r>
            <a:r>
              <a:rPr dirty="0" spc="-65"/>
              <a:t> </a:t>
            </a:r>
            <a:r>
              <a:rPr dirty="0" spc="-20"/>
              <a:t>Back </a:t>
            </a:r>
            <a:r>
              <a:rPr dirty="0" spc="-10"/>
              <a:t>corporativo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0266" y="4573923"/>
            <a:ext cx="2660263" cy="26677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00371" y="2734608"/>
            <a:ext cx="1078436" cy="24096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295010" y="2717545"/>
            <a:ext cx="107759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280"/>
              </a:lnSpc>
            </a:pPr>
            <a:r>
              <a:rPr dirty="0" sz="2400" spc="-10" b="1">
                <a:solidFill>
                  <a:srgbClr val="1D5CF6"/>
                </a:solidFill>
                <a:latin typeface="Calibri"/>
                <a:cs typeface="Calibri"/>
              </a:rPr>
              <a:t>Solución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292608" y="1094232"/>
            <a:ext cx="7914640" cy="3126105"/>
            <a:chOff x="292608" y="1094232"/>
            <a:chExt cx="7914640" cy="3126105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82053" y="2555988"/>
              <a:ext cx="381561" cy="46129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2608" y="1094232"/>
              <a:ext cx="7914132" cy="3125724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3749040" y="1348739"/>
            <a:ext cx="4152900" cy="923925"/>
          </a:xfrm>
          <a:prstGeom prst="rect">
            <a:avLst/>
          </a:prstGeom>
          <a:solidFill>
            <a:srgbClr val="D9D9D9"/>
          </a:solidFill>
        </p:spPr>
        <p:txBody>
          <a:bodyPr wrap="square" lIns="0" tIns="34925" rIns="0" bIns="0" rtlCol="0" vert="horz">
            <a:spAutoFit/>
          </a:bodyPr>
          <a:lstStyle/>
          <a:p>
            <a:pPr algn="ctr" marL="116205" marR="109855" indent="635">
              <a:lnSpc>
                <a:spcPct val="100000"/>
              </a:lnSpc>
              <a:spcBef>
                <a:spcPts val="275"/>
              </a:spcBef>
            </a:pPr>
            <a:r>
              <a:rPr dirty="0" sz="1800" b="1">
                <a:latin typeface="Roboto"/>
                <a:cs typeface="Roboto"/>
              </a:rPr>
              <a:t>Necesidad</a:t>
            </a:r>
            <a:r>
              <a:rPr dirty="0" sz="1800">
                <a:latin typeface="Roboto"/>
                <a:cs typeface="Roboto"/>
              </a:rPr>
              <a:t>:</a:t>
            </a:r>
            <a:r>
              <a:rPr dirty="0" sz="1800" spc="-25">
                <a:latin typeface="Roboto"/>
                <a:cs typeface="Roboto"/>
              </a:rPr>
              <a:t> </a:t>
            </a:r>
            <a:r>
              <a:rPr dirty="0" sz="1800" spc="-20">
                <a:latin typeface="Roboto"/>
                <a:cs typeface="Roboto"/>
              </a:rPr>
              <a:t>aumentar</a:t>
            </a:r>
            <a:r>
              <a:rPr dirty="0" sz="1800" spc="-35">
                <a:latin typeface="Roboto"/>
                <a:cs typeface="Roboto"/>
              </a:rPr>
              <a:t> </a:t>
            </a:r>
            <a:r>
              <a:rPr dirty="0" sz="1800">
                <a:latin typeface="Roboto"/>
                <a:cs typeface="Roboto"/>
              </a:rPr>
              <a:t>la </a:t>
            </a:r>
            <a:r>
              <a:rPr dirty="0" sz="1800" spc="-10">
                <a:latin typeface="Roboto"/>
                <a:cs typeface="Roboto"/>
              </a:rPr>
              <a:t>productividad </a:t>
            </a:r>
            <a:r>
              <a:rPr dirty="0" sz="1800">
                <a:latin typeface="Roboto"/>
                <a:cs typeface="Roboto"/>
              </a:rPr>
              <a:t>de</a:t>
            </a:r>
            <a:r>
              <a:rPr dirty="0" sz="1800" spc="-45">
                <a:latin typeface="Roboto"/>
                <a:cs typeface="Roboto"/>
              </a:rPr>
              <a:t> </a:t>
            </a:r>
            <a:r>
              <a:rPr dirty="0" sz="1800">
                <a:latin typeface="Roboto"/>
                <a:cs typeface="Roboto"/>
              </a:rPr>
              <a:t>los</a:t>
            </a:r>
            <a:r>
              <a:rPr dirty="0" sz="1800" spc="-40">
                <a:latin typeface="Roboto"/>
                <a:cs typeface="Roboto"/>
              </a:rPr>
              <a:t> </a:t>
            </a:r>
            <a:r>
              <a:rPr dirty="0" sz="1800">
                <a:latin typeface="Roboto"/>
                <a:cs typeface="Roboto"/>
              </a:rPr>
              <a:t>equipos</a:t>
            </a:r>
            <a:r>
              <a:rPr dirty="0" sz="1800" spc="-40">
                <a:latin typeface="Roboto"/>
                <a:cs typeface="Roboto"/>
              </a:rPr>
              <a:t> </a:t>
            </a:r>
            <a:r>
              <a:rPr dirty="0" sz="1800">
                <a:latin typeface="Roboto"/>
                <a:cs typeface="Roboto"/>
              </a:rPr>
              <a:t>de</a:t>
            </a:r>
            <a:r>
              <a:rPr dirty="0" sz="1800" spc="-40">
                <a:latin typeface="Roboto"/>
                <a:cs typeface="Roboto"/>
              </a:rPr>
              <a:t> </a:t>
            </a:r>
            <a:r>
              <a:rPr dirty="0" sz="1800">
                <a:latin typeface="Roboto"/>
                <a:cs typeface="Roboto"/>
              </a:rPr>
              <a:t>Backoffice,</a:t>
            </a:r>
            <a:r>
              <a:rPr dirty="0" sz="1800" spc="-55">
                <a:latin typeface="Roboto"/>
                <a:cs typeface="Roboto"/>
              </a:rPr>
              <a:t> </a:t>
            </a:r>
            <a:r>
              <a:rPr dirty="0" sz="1800">
                <a:latin typeface="Roboto"/>
                <a:cs typeface="Roboto"/>
              </a:rPr>
              <a:t>con</a:t>
            </a:r>
            <a:r>
              <a:rPr dirty="0" sz="1800" spc="-50">
                <a:latin typeface="Roboto"/>
                <a:cs typeface="Roboto"/>
              </a:rPr>
              <a:t> </a:t>
            </a:r>
            <a:r>
              <a:rPr dirty="0" sz="1800" spc="-20">
                <a:latin typeface="Roboto"/>
                <a:cs typeface="Roboto"/>
              </a:rPr>
              <a:t>foco </a:t>
            </a:r>
            <a:r>
              <a:rPr dirty="0" sz="1800">
                <a:latin typeface="Roboto"/>
                <a:cs typeface="Roboto"/>
              </a:rPr>
              <a:t>en</a:t>
            </a:r>
            <a:r>
              <a:rPr dirty="0" sz="1800" spc="-65">
                <a:latin typeface="Roboto"/>
                <a:cs typeface="Roboto"/>
              </a:rPr>
              <a:t> </a:t>
            </a:r>
            <a:r>
              <a:rPr dirty="0" sz="1800">
                <a:latin typeface="Roboto"/>
                <a:cs typeface="Roboto"/>
              </a:rPr>
              <a:t>lograr</a:t>
            </a:r>
            <a:r>
              <a:rPr dirty="0" sz="1800" spc="-60">
                <a:latin typeface="Roboto"/>
                <a:cs typeface="Roboto"/>
              </a:rPr>
              <a:t> </a:t>
            </a:r>
            <a:r>
              <a:rPr dirty="0" sz="1800" spc="-10">
                <a:latin typeface="Roboto"/>
                <a:cs typeface="Roboto"/>
              </a:rPr>
              <a:t>implementar</a:t>
            </a:r>
            <a:r>
              <a:rPr dirty="0" sz="1800" spc="-50">
                <a:latin typeface="Roboto"/>
                <a:cs typeface="Roboto"/>
              </a:rPr>
              <a:t> </a:t>
            </a:r>
            <a:r>
              <a:rPr dirty="0" sz="1800">
                <a:latin typeface="Roboto"/>
                <a:cs typeface="Roboto"/>
              </a:rPr>
              <a:t>ley</a:t>
            </a:r>
            <a:r>
              <a:rPr dirty="0" sz="1800" spc="-50">
                <a:latin typeface="Roboto"/>
                <a:cs typeface="Roboto"/>
              </a:rPr>
              <a:t> </a:t>
            </a:r>
            <a:r>
              <a:rPr dirty="0" sz="1800">
                <a:latin typeface="Roboto"/>
                <a:cs typeface="Roboto"/>
              </a:rPr>
              <a:t>40</a:t>
            </a:r>
            <a:r>
              <a:rPr dirty="0" sz="1800" spc="-60">
                <a:latin typeface="Roboto"/>
                <a:cs typeface="Roboto"/>
              </a:rPr>
              <a:t> </a:t>
            </a:r>
            <a:r>
              <a:rPr dirty="0" sz="1800" spc="-10">
                <a:latin typeface="Roboto"/>
                <a:cs typeface="Roboto"/>
              </a:rPr>
              <a:t>horas</a:t>
            </a:r>
            <a:endParaRPr sz="1800">
              <a:latin typeface="Roboto"/>
              <a:cs typeface="Roboto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65987" y="2674620"/>
            <a:ext cx="4302760" cy="1236345"/>
          </a:xfrm>
          <a:prstGeom prst="rect">
            <a:avLst/>
          </a:prstGeom>
          <a:solidFill>
            <a:srgbClr val="D9D9D9"/>
          </a:solidFill>
        </p:spPr>
        <p:txBody>
          <a:bodyPr wrap="square" lIns="0" tIns="60325" rIns="0" bIns="0" rtlCol="0" vert="horz">
            <a:spAutoFit/>
          </a:bodyPr>
          <a:lstStyle/>
          <a:p>
            <a:pPr algn="ctr" marL="111760" marR="109220" indent="2540">
              <a:lnSpc>
                <a:spcPct val="90000"/>
              </a:lnSpc>
              <a:spcBef>
                <a:spcPts val="475"/>
              </a:spcBef>
            </a:pPr>
            <a:r>
              <a:rPr dirty="0" sz="1600" b="1">
                <a:solidFill>
                  <a:srgbClr val="3C3C3C"/>
                </a:solidFill>
                <a:latin typeface="Roboto"/>
                <a:cs typeface="Roboto"/>
              </a:rPr>
              <a:t>Mediante</a:t>
            </a:r>
            <a:r>
              <a:rPr dirty="0" sz="1600" spc="-25" b="1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600" b="1">
                <a:solidFill>
                  <a:srgbClr val="3C3C3C"/>
                </a:solidFill>
                <a:latin typeface="Roboto"/>
                <a:cs typeface="Roboto"/>
              </a:rPr>
              <a:t>nuestros</a:t>
            </a:r>
            <a:r>
              <a:rPr dirty="0" sz="1600" spc="-15" b="1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600" b="1">
                <a:solidFill>
                  <a:srgbClr val="3C3C3C"/>
                </a:solidFill>
                <a:latin typeface="Roboto"/>
                <a:cs typeface="Roboto"/>
              </a:rPr>
              <a:t>agentes</a:t>
            </a:r>
            <a:r>
              <a:rPr dirty="0" sz="1600" spc="-15" b="1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3C3C3C"/>
                </a:solidFill>
                <a:latin typeface="Roboto"/>
                <a:cs typeface="Roboto"/>
              </a:rPr>
              <a:t>logramos automatizar</a:t>
            </a:r>
            <a:r>
              <a:rPr dirty="0" sz="1600" spc="-25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3C3C3C"/>
                </a:solidFill>
                <a:latin typeface="Roboto"/>
                <a:cs typeface="Roboto"/>
              </a:rPr>
              <a:t>distintos</a:t>
            </a:r>
            <a:r>
              <a:rPr dirty="0" sz="1600" spc="-35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3C3C3C"/>
                </a:solidFill>
                <a:latin typeface="Roboto"/>
                <a:cs typeface="Roboto"/>
              </a:rPr>
              <a:t>procesos</a:t>
            </a:r>
            <a:r>
              <a:rPr dirty="0" sz="1600" spc="-70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3C3C3C"/>
                </a:solidFill>
                <a:latin typeface="Roboto"/>
                <a:cs typeface="Roboto"/>
              </a:rPr>
              <a:t>del</a:t>
            </a:r>
            <a:r>
              <a:rPr dirty="0" sz="1600" spc="-55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3C3C3C"/>
                </a:solidFill>
                <a:latin typeface="Roboto"/>
                <a:cs typeface="Roboto"/>
              </a:rPr>
              <a:t>equipo</a:t>
            </a:r>
            <a:r>
              <a:rPr dirty="0" sz="1600" spc="-50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600" spc="-25">
                <a:solidFill>
                  <a:srgbClr val="3C3C3C"/>
                </a:solidFill>
                <a:latin typeface="Roboto"/>
                <a:cs typeface="Roboto"/>
              </a:rPr>
              <a:t>de </a:t>
            </a:r>
            <a:r>
              <a:rPr dirty="0" sz="1600">
                <a:solidFill>
                  <a:srgbClr val="3C3C3C"/>
                </a:solidFill>
                <a:latin typeface="Roboto"/>
                <a:cs typeface="Roboto"/>
              </a:rPr>
              <a:t>Backoffice</a:t>
            </a:r>
            <a:r>
              <a:rPr dirty="0" sz="1600" spc="-60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3C3C3C"/>
                </a:solidFill>
                <a:latin typeface="Roboto"/>
                <a:cs typeface="Roboto"/>
              </a:rPr>
              <a:t>corporativo,</a:t>
            </a:r>
            <a:r>
              <a:rPr dirty="0" sz="1600" spc="-60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3C3C3C"/>
                </a:solidFill>
                <a:latin typeface="Roboto"/>
                <a:cs typeface="Roboto"/>
              </a:rPr>
              <a:t>tales</a:t>
            </a:r>
            <a:r>
              <a:rPr dirty="0" sz="1600" spc="-50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3C3C3C"/>
                </a:solidFill>
                <a:latin typeface="Roboto"/>
                <a:cs typeface="Roboto"/>
              </a:rPr>
              <a:t>como:</a:t>
            </a:r>
            <a:r>
              <a:rPr dirty="0" sz="1600" spc="-80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3C3C3C"/>
                </a:solidFill>
                <a:latin typeface="Roboto"/>
                <a:cs typeface="Roboto"/>
              </a:rPr>
              <a:t>Proceso </a:t>
            </a:r>
            <a:r>
              <a:rPr dirty="0" sz="1600">
                <a:solidFill>
                  <a:srgbClr val="3C3C3C"/>
                </a:solidFill>
                <a:latin typeface="Roboto"/>
                <a:cs typeface="Roboto"/>
              </a:rPr>
              <a:t>de</a:t>
            </a:r>
            <a:r>
              <a:rPr dirty="0" sz="1600" spc="-60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3C3C3C"/>
                </a:solidFill>
                <a:latin typeface="Roboto"/>
                <a:cs typeface="Roboto"/>
              </a:rPr>
              <a:t>Ventas,</a:t>
            </a:r>
            <a:r>
              <a:rPr dirty="0" sz="1600" spc="-35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3C3C3C"/>
                </a:solidFill>
                <a:latin typeface="Roboto"/>
                <a:cs typeface="Roboto"/>
              </a:rPr>
              <a:t>Contratos,</a:t>
            </a:r>
            <a:r>
              <a:rPr dirty="0" sz="1600" spc="-30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3C3C3C"/>
                </a:solidFill>
                <a:latin typeface="Roboto"/>
                <a:cs typeface="Roboto"/>
              </a:rPr>
              <a:t>Mantención</a:t>
            </a:r>
            <a:r>
              <a:rPr dirty="0" sz="1600" spc="-15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3C3C3C"/>
                </a:solidFill>
                <a:latin typeface="Roboto"/>
                <a:cs typeface="Roboto"/>
              </a:rPr>
              <a:t>Externos, </a:t>
            </a:r>
            <a:r>
              <a:rPr dirty="0" sz="1600" spc="-20">
                <a:solidFill>
                  <a:srgbClr val="3C3C3C"/>
                </a:solidFill>
                <a:latin typeface="Roboto"/>
                <a:cs typeface="Roboto"/>
              </a:rPr>
              <a:t>etc…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00278" y="4954904"/>
            <a:ext cx="7932420" cy="17748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3515" marR="5080" indent="-171450">
              <a:lnSpc>
                <a:spcPct val="100000"/>
              </a:lnSpc>
              <a:spcBef>
                <a:spcPts val="100"/>
              </a:spcBef>
              <a:buClr>
                <a:srgbClr val="0066FF"/>
              </a:buClr>
              <a:buFont typeface="Wingdings"/>
              <a:buChar char=""/>
              <a:tabLst>
                <a:tab pos="184785" algn="l"/>
              </a:tabLst>
            </a:pPr>
            <a:r>
              <a:rPr dirty="0" sz="1400">
                <a:solidFill>
                  <a:srgbClr val="3C3C3C"/>
                </a:solidFill>
                <a:latin typeface="Roboto"/>
                <a:cs typeface="Roboto"/>
              </a:rPr>
              <a:t>La</a:t>
            </a:r>
            <a:r>
              <a:rPr dirty="0" sz="1400" spc="-40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3C3C3C"/>
                </a:solidFill>
                <a:latin typeface="Roboto"/>
                <a:cs typeface="Roboto"/>
              </a:rPr>
              <a:t>nueva</a:t>
            </a:r>
            <a:r>
              <a:rPr dirty="0" sz="1400" spc="-50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3C3C3C"/>
                </a:solidFill>
                <a:latin typeface="Roboto"/>
                <a:cs typeface="Roboto"/>
              </a:rPr>
              <a:t>legislación</a:t>
            </a:r>
            <a:r>
              <a:rPr dirty="0" sz="1400" spc="-35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3C3C3C"/>
                </a:solidFill>
                <a:latin typeface="Roboto"/>
                <a:cs typeface="Roboto"/>
              </a:rPr>
              <a:t>laboral</a:t>
            </a:r>
            <a:r>
              <a:rPr dirty="0" sz="1400" spc="-50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C3C3C"/>
                </a:solidFill>
                <a:latin typeface="Roboto"/>
                <a:cs typeface="Roboto"/>
              </a:rPr>
              <a:t>que</a:t>
            </a:r>
            <a:r>
              <a:rPr dirty="0" sz="1400" spc="-50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C3C3C"/>
                </a:solidFill>
                <a:latin typeface="Roboto"/>
                <a:cs typeface="Roboto"/>
              </a:rPr>
              <a:t>busca</a:t>
            </a:r>
            <a:r>
              <a:rPr dirty="0" sz="1400" spc="-30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3C3C3C"/>
                </a:solidFill>
                <a:latin typeface="Roboto"/>
                <a:cs typeface="Roboto"/>
              </a:rPr>
              <a:t>implementar</a:t>
            </a:r>
            <a:r>
              <a:rPr dirty="0" sz="1400" spc="-35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C3C3C"/>
                </a:solidFill>
                <a:latin typeface="Roboto"/>
                <a:cs typeface="Roboto"/>
              </a:rPr>
              <a:t>40</a:t>
            </a:r>
            <a:r>
              <a:rPr dirty="0" sz="1400" spc="-65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3C3C3C"/>
                </a:solidFill>
                <a:latin typeface="Roboto"/>
                <a:cs typeface="Roboto"/>
              </a:rPr>
              <a:t>horas,</a:t>
            </a:r>
            <a:r>
              <a:rPr dirty="0" sz="1400" spc="-30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3C3C3C"/>
                </a:solidFill>
                <a:latin typeface="Roboto"/>
                <a:cs typeface="Roboto"/>
              </a:rPr>
              <a:t>obliga</a:t>
            </a:r>
            <a:r>
              <a:rPr dirty="0" sz="1400" spc="-40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C3C3C"/>
                </a:solidFill>
                <a:latin typeface="Roboto"/>
                <a:cs typeface="Roboto"/>
              </a:rPr>
              <a:t>a</a:t>
            </a:r>
            <a:r>
              <a:rPr dirty="0" sz="1400" spc="-30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3C3C3C"/>
                </a:solidFill>
                <a:latin typeface="Roboto"/>
                <a:cs typeface="Roboto"/>
              </a:rPr>
              <a:t>mejorar</a:t>
            </a:r>
            <a:r>
              <a:rPr dirty="0" sz="1400" spc="-60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C3C3C"/>
                </a:solidFill>
                <a:latin typeface="Roboto"/>
                <a:cs typeface="Roboto"/>
              </a:rPr>
              <a:t>la</a:t>
            </a:r>
            <a:r>
              <a:rPr dirty="0" sz="1400" spc="-30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 spc="-20">
                <a:solidFill>
                  <a:srgbClr val="3C3C3C"/>
                </a:solidFill>
                <a:latin typeface="Roboto"/>
                <a:cs typeface="Roboto"/>
              </a:rPr>
              <a:t>productividad</a:t>
            </a:r>
            <a:r>
              <a:rPr dirty="0" sz="1400" spc="-65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 spc="-25">
                <a:solidFill>
                  <a:srgbClr val="3C3C3C"/>
                </a:solidFill>
                <a:latin typeface="Roboto"/>
                <a:cs typeface="Roboto"/>
              </a:rPr>
              <a:t>de </a:t>
            </a:r>
            <a:r>
              <a:rPr dirty="0" sz="1400" spc="-25">
                <a:solidFill>
                  <a:srgbClr val="3C3C3C"/>
                </a:solidFill>
                <a:latin typeface="Roboto"/>
                <a:cs typeface="Roboto"/>
              </a:rPr>
              <a:t>	</a:t>
            </a:r>
            <a:r>
              <a:rPr dirty="0" sz="1400" spc="-10">
                <a:solidFill>
                  <a:srgbClr val="3C3C3C"/>
                </a:solidFill>
                <a:latin typeface="Roboto"/>
                <a:cs typeface="Roboto"/>
              </a:rPr>
              <a:t>manera</a:t>
            </a:r>
            <a:r>
              <a:rPr dirty="0" sz="1400" spc="-70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C3C3C"/>
                </a:solidFill>
                <a:latin typeface="Roboto"/>
                <a:cs typeface="Roboto"/>
              </a:rPr>
              <a:t>tal,</a:t>
            </a:r>
            <a:r>
              <a:rPr dirty="0" sz="1400" spc="-40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C3C3C"/>
                </a:solidFill>
                <a:latin typeface="Roboto"/>
                <a:cs typeface="Roboto"/>
              </a:rPr>
              <a:t>que</a:t>
            </a:r>
            <a:r>
              <a:rPr dirty="0" sz="1400" spc="-50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C3C3C"/>
                </a:solidFill>
                <a:latin typeface="Roboto"/>
                <a:cs typeface="Roboto"/>
              </a:rPr>
              <a:t>la</a:t>
            </a:r>
            <a:r>
              <a:rPr dirty="0" sz="1400" spc="-40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3C3C3C"/>
                </a:solidFill>
                <a:latin typeface="Roboto"/>
                <a:cs typeface="Roboto"/>
              </a:rPr>
              <a:t>reducción</a:t>
            </a:r>
            <a:r>
              <a:rPr dirty="0" sz="1400" spc="-40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C3C3C"/>
                </a:solidFill>
                <a:latin typeface="Roboto"/>
                <a:cs typeface="Roboto"/>
              </a:rPr>
              <a:t>desde</a:t>
            </a:r>
            <a:r>
              <a:rPr dirty="0" sz="1400" spc="-60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C3C3C"/>
                </a:solidFill>
                <a:latin typeface="Roboto"/>
                <a:cs typeface="Roboto"/>
              </a:rPr>
              <a:t>44</a:t>
            </a:r>
            <a:r>
              <a:rPr dirty="0" sz="1400" spc="-30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3C3C3C"/>
                </a:solidFill>
                <a:latin typeface="Roboto"/>
                <a:cs typeface="Roboto"/>
              </a:rPr>
              <a:t>horas,</a:t>
            </a:r>
            <a:r>
              <a:rPr dirty="0" sz="1400" spc="-40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C3C3C"/>
                </a:solidFill>
                <a:latin typeface="Roboto"/>
                <a:cs typeface="Roboto"/>
              </a:rPr>
              <a:t>no</a:t>
            </a:r>
            <a:r>
              <a:rPr dirty="0" sz="1400" spc="-50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C3C3C"/>
                </a:solidFill>
                <a:latin typeface="Roboto"/>
                <a:cs typeface="Roboto"/>
              </a:rPr>
              <a:t>tenga</a:t>
            </a:r>
            <a:r>
              <a:rPr dirty="0" sz="1400" spc="-45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3C3C3C"/>
                </a:solidFill>
                <a:latin typeface="Roboto"/>
                <a:cs typeface="Roboto"/>
              </a:rPr>
              <a:t>impactos</a:t>
            </a:r>
            <a:r>
              <a:rPr dirty="0" sz="1400" spc="-35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3C3C3C"/>
                </a:solidFill>
                <a:latin typeface="Roboto"/>
                <a:cs typeface="Roboto"/>
              </a:rPr>
              <a:t>financieros</a:t>
            </a:r>
            <a:endParaRPr sz="1400">
              <a:latin typeface="Roboto"/>
              <a:cs typeface="Roboto"/>
            </a:endParaRPr>
          </a:p>
          <a:p>
            <a:pPr marL="184150" indent="-171450">
              <a:lnSpc>
                <a:spcPct val="100000"/>
              </a:lnSpc>
              <a:spcBef>
                <a:spcPts val="509"/>
              </a:spcBef>
              <a:buClr>
                <a:srgbClr val="0066FF"/>
              </a:buClr>
              <a:buFont typeface="Wingdings"/>
              <a:buChar char=""/>
              <a:tabLst>
                <a:tab pos="184150" algn="l"/>
              </a:tabLst>
            </a:pPr>
            <a:r>
              <a:rPr dirty="0" sz="1400">
                <a:solidFill>
                  <a:srgbClr val="3C3C3C"/>
                </a:solidFill>
                <a:latin typeface="Roboto"/>
                <a:cs typeface="Roboto"/>
              </a:rPr>
              <a:t>Ahorro</a:t>
            </a:r>
            <a:r>
              <a:rPr dirty="0" sz="1400" spc="-50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C3C3C"/>
                </a:solidFill>
                <a:latin typeface="Roboto"/>
                <a:cs typeface="Roboto"/>
              </a:rPr>
              <a:t>de</a:t>
            </a:r>
            <a:r>
              <a:rPr dirty="0" sz="1400" spc="-45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3C3C3C"/>
                </a:solidFill>
                <a:latin typeface="Roboto"/>
                <a:cs typeface="Roboto"/>
              </a:rPr>
              <a:t>tiempo:</a:t>
            </a:r>
            <a:r>
              <a:rPr dirty="0" sz="1400" spc="-60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3C3C3C"/>
                </a:solidFill>
                <a:latin typeface="Roboto"/>
                <a:cs typeface="Roboto"/>
              </a:rPr>
              <a:t>hasta</a:t>
            </a:r>
            <a:r>
              <a:rPr dirty="0" sz="1400" spc="-35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C3C3C"/>
                </a:solidFill>
                <a:latin typeface="Roboto"/>
                <a:cs typeface="Roboto"/>
              </a:rPr>
              <a:t>9</a:t>
            </a:r>
            <a:r>
              <a:rPr dirty="0" sz="1400" spc="-40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C3C3C"/>
                </a:solidFill>
                <a:latin typeface="Roboto"/>
                <a:cs typeface="Roboto"/>
              </a:rPr>
              <a:t>horas</a:t>
            </a:r>
            <a:r>
              <a:rPr dirty="0" sz="1400" spc="-45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3C3C3C"/>
                </a:solidFill>
                <a:latin typeface="Roboto"/>
                <a:cs typeface="Roboto"/>
              </a:rPr>
              <a:t>mensuales</a:t>
            </a:r>
            <a:r>
              <a:rPr dirty="0" sz="1400" spc="-65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C3C3C"/>
                </a:solidFill>
                <a:latin typeface="Roboto"/>
                <a:cs typeface="Roboto"/>
              </a:rPr>
              <a:t>por</a:t>
            </a:r>
            <a:r>
              <a:rPr dirty="0" sz="1400" spc="-45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C3C3C"/>
                </a:solidFill>
                <a:latin typeface="Roboto"/>
                <a:cs typeface="Roboto"/>
              </a:rPr>
              <a:t>empleado.</a:t>
            </a:r>
            <a:r>
              <a:rPr dirty="0" sz="1400" spc="-45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u="sng" sz="1400" spc="-10">
                <a:solidFill>
                  <a:srgbClr val="3B3B3B"/>
                </a:solidFill>
                <a:uFill>
                  <a:solidFill>
                    <a:srgbClr val="3B3B3B"/>
                  </a:solidFill>
                </a:uFill>
                <a:latin typeface="Roboto"/>
                <a:cs typeface="Roboto"/>
                <a:hlinkClick r:id="rId6"/>
              </a:rPr>
              <a:t>[consultor365.com]</a:t>
            </a:r>
            <a:endParaRPr sz="1400">
              <a:latin typeface="Roboto"/>
              <a:cs typeface="Roboto"/>
            </a:endParaRPr>
          </a:p>
          <a:p>
            <a:pPr marL="184150" indent="-171450">
              <a:lnSpc>
                <a:spcPct val="100000"/>
              </a:lnSpc>
              <a:spcBef>
                <a:spcPts val="490"/>
              </a:spcBef>
              <a:buClr>
                <a:srgbClr val="0066FF"/>
              </a:buClr>
              <a:buFont typeface="Wingdings"/>
              <a:buChar char=""/>
              <a:tabLst>
                <a:tab pos="184150" algn="l"/>
              </a:tabLst>
            </a:pPr>
            <a:r>
              <a:rPr dirty="0" sz="1400" spc="-10">
                <a:solidFill>
                  <a:srgbClr val="3C3C3C"/>
                </a:solidFill>
                <a:latin typeface="Roboto"/>
                <a:cs typeface="Roboto"/>
              </a:rPr>
              <a:t>Reducción</a:t>
            </a:r>
            <a:r>
              <a:rPr dirty="0" sz="1400" spc="-25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C3C3C"/>
                </a:solidFill>
                <a:latin typeface="Roboto"/>
                <a:cs typeface="Roboto"/>
              </a:rPr>
              <a:t>de</a:t>
            </a:r>
            <a:r>
              <a:rPr dirty="0" sz="1400" spc="-30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3C3C3C"/>
                </a:solidFill>
                <a:latin typeface="Roboto"/>
                <a:cs typeface="Roboto"/>
              </a:rPr>
              <a:t>errores</a:t>
            </a:r>
            <a:r>
              <a:rPr dirty="0" sz="1400" spc="-45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 spc="-20">
                <a:solidFill>
                  <a:srgbClr val="3C3C3C"/>
                </a:solidFill>
                <a:latin typeface="Roboto"/>
                <a:cs typeface="Roboto"/>
              </a:rPr>
              <a:t>humanos:</a:t>
            </a:r>
            <a:r>
              <a:rPr dirty="0" sz="1400" spc="-35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C3C3C"/>
                </a:solidFill>
                <a:latin typeface="Roboto"/>
                <a:cs typeface="Roboto"/>
              </a:rPr>
              <a:t>al</a:t>
            </a:r>
            <a:r>
              <a:rPr dirty="0" sz="1400" spc="-25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 spc="-20">
                <a:solidFill>
                  <a:srgbClr val="3C3C3C"/>
                </a:solidFill>
                <a:latin typeface="Roboto"/>
                <a:cs typeface="Roboto"/>
              </a:rPr>
              <a:t>estandarizar</a:t>
            </a:r>
            <a:r>
              <a:rPr dirty="0" sz="1400" spc="-35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3C3C3C"/>
                </a:solidFill>
                <a:latin typeface="Roboto"/>
                <a:cs typeface="Roboto"/>
              </a:rPr>
              <a:t>procesos</a:t>
            </a:r>
            <a:r>
              <a:rPr dirty="0" sz="1400" spc="-30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C3C3C"/>
                </a:solidFill>
                <a:latin typeface="Roboto"/>
                <a:cs typeface="Roboto"/>
              </a:rPr>
              <a:t>y</a:t>
            </a:r>
            <a:r>
              <a:rPr dirty="0" sz="1400" spc="-15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 spc="-20">
                <a:solidFill>
                  <a:srgbClr val="3C3C3C"/>
                </a:solidFill>
                <a:latin typeface="Roboto"/>
                <a:cs typeface="Roboto"/>
              </a:rPr>
              <a:t>minimizar</a:t>
            </a:r>
            <a:r>
              <a:rPr dirty="0" sz="1400" spc="-45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C3C3C"/>
                </a:solidFill>
                <a:latin typeface="Roboto"/>
                <a:cs typeface="Roboto"/>
              </a:rPr>
              <a:t>la</a:t>
            </a:r>
            <a:r>
              <a:rPr dirty="0" sz="1400" spc="-15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3C3C3C"/>
                </a:solidFill>
                <a:latin typeface="Roboto"/>
                <a:cs typeface="Roboto"/>
              </a:rPr>
              <a:t>intervención</a:t>
            </a:r>
            <a:r>
              <a:rPr dirty="0" sz="1400" spc="5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3C3C3C"/>
                </a:solidFill>
                <a:latin typeface="Roboto"/>
                <a:cs typeface="Roboto"/>
              </a:rPr>
              <a:t>manual.</a:t>
            </a:r>
            <a:endParaRPr sz="1400">
              <a:latin typeface="Roboto"/>
              <a:cs typeface="Roboto"/>
            </a:endParaRPr>
          </a:p>
          <a:p>
            <a:pPr marL="184150" indent="-171450">
              <a:lnSpc>
                <a:spcPct val="100000"/>
              </a:lnSpc>
              <a:spcBef>
                <a:spcPts val="505"/>
              </a:spcBef>
              <a:buClr>
                <a:srgbClr val="0066FF"/>
              </a:buClr>
              <a:buFont typeface="Wingdings"/>
              <a:buChar char=""/>
              <a:tabLst>
                <a:tab pos="184150" algn="l"/>
              </a:tabLst>
            </a:pPr>
            <a:r>
              <a:rPr dirty="0" sz="1400" spc="-10">
                <a:solidFill>
                  <a:srgbClr val="3C3C3C"/>
                </a:solidFill>
                <a:latin typeface="Roboto"/>
                <a:cs typeface="Roboto"/>
              </a:rPr>
              <a:t>Mayor</a:t>
            </a:r>
            <a:r>
              <a:rPr dirty="0" sz="1400" spc="-25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 spc="-20">
                <a:solidFill>
                  <a:srgbClr val="3C3C3C"/>
                </a:solidFill>
                <a:latin typeface="Roboto"/>
                <a:cs typeface="Roboto"/>
              </a:rPr>
              <a:t>trazabilidad</a:t>
            </a:r>
            <a:r>
              <a:rPr dirty="0" sz="1400" spc="-30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C3C3C"/>
                </a:solidFill>
                <a:latin typeface="Roboto"/>
                <a:cs typeface="Roboto"/>
              </a:rPr>
              <a:t>y</a:t>
            </a:r>
            <a:r>
              <a:rPr dirty="0" sz="1400" spc="-20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3C3C3C"/>
                </a:solidFill>
                <a:latin typeface="Roboto"/>
                <a:cs typeface="Roboto"/>
              </a:rPr>
              <a:t>control:</a:t>
            </a:r>
            <a:r>
              <a:rPr dirty="0" sz="1400" spc="-15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3C3C3C"/>
                </a:solidFill>
                <a:latin typeface="Roboto"/>
                <a:cs typeface="Roboto"/>
              </a:rPr>
              <a:t>especialmente</a:t>
            </a:r>
            <a:r>
              <a:rPr dirty="0" sz="1400" spc="-50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C3C3C"/>
                </a:solidFill>
                <a:latin typeface="Roboto"/>
                <a:cs typeface="Roboto"/>
              </a:rPr>
              <a:t>en</a:t>
            </a:r>
            <a:r>
              <a:rPr dirty="0" sz="1400" spc="-25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C3C3C"/>
                </a:solidFill>
                <a:latin typeface="Roboto"/>
                <a:cs typeface="Roboto"/>
              </a:rPr>
              <a:t>áreas</a:t>
            </a:r>
            <a:r>
              <a:rPr dirty="0" sz="1400" spc="-40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C3C3C"/>
                </a:solidFill>
                <a:latin typeface="Roboto"/>
                <a:cs typeface="Roboto"/>
              </a:rPr>
              <a:t>como</a:t>
            </a:r>
            <a:r>
              <a:rPr dirty="0" sz="1400" spc="-20">
                <a:solidFill>
                  <a:srgbClr val="3C3C3C"/>
                </a:solidFill>
                <a:latin typeface="Roboto"/>
                <a:cs typeface="Roboto"/>
              </a:rPr>
              <a:t> infraestructura,</a:t>
            </a:r>
            <a:r>
              <a:rPr dirty="0" sz="1400" spc="-55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C3C3C"/>
                </a:solidFill>
                <a:latin typeface="Roboto"/>
                <a:cs typeface="Roboto"/>
              </a:rPr>
              <a:t>TI</a:t>
            </a:r>
            <a:r>
              <a:rPr dirty="0" sz="1400" spc="-15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C3C3C"/>
                </a:solidFill>
                <a:latin typeface="Roboto"/>
                <a:cs typeface="Roboto"/>
              </a:rPr>
              <a:t>y</a:t>
            </a:r>
            <a:r>
              <a:rPr dirty="0" sz="1400" spc="10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3C3C3C"/>
                </a:solidFill>
                <a:latin typeface="Roboto"/>
                <a:cs typeface="Roboto"/>
              </a:rPr>
              <a:t>operaciones.</a:t>
            </a:r>
            <a:endParaRPr sz="1400">
              <a:latin typeface="Roboto"/>
              <a:cs typeface="Roboto"/>
            </a:endParaRPr>
          </a:p>
          <a:p>
            <a:pPr marL="183515" marR="485775" indent="-171450">
              <a:lnSpc>
                <a:spcPct val="100000"/>
              </a:lnSpc>
              <a:spcBef>
                <a:spcPts val="505"/>
              </a:spcBef>
              <a:buClr>
                <a:srgbClr val="0066FF"/>
              </a:buClr>
              <a:buFont typeface="Wingdings"/>
              <a:buChar char=""/>
              <a:tabLst>
                <a:tab pos="184785" algn="l"/>
              </a:tabLst>
            </a:pPr>
            <a:r>
              <a:rPr dirty="0" sz="1400">
                <a:solidFill>
                  <a:srgbClr val="3C3C3C"/>
                </a:solidFill>
                <a:latin typeface="Roboto"/>
                <a:cs typeface="Roboto"/>
              </a:rPr>
              <a:t>Mejora</a:t>
            </a:r>
            <a:r>
              <a:rPr dirty="0" sz="1400" spc="-45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C3C3C"/>
                </a:solidFill>
                <a:latin typeface="Roboto"/>
                <a:cs typeface="Roboto"/>
              </a:rPr>
              <a:t>en</a:t>
            </a:r>
            <a:r>
              <a:rPr dirty="0" sz="1400" spc="-45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C3C3C"/>
                </a:solidFill>
                <a:latin typeface="Roboto"/>
                <a:cs typeface="Roboto"/>
              </a:rPr>
              <a:t>la</a:t>
            </a:r>
            <a:r>
              <a:rPr dirty="0" sz="1400" spc="-40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C3C3C"/>
                </a:solidFill>
                <a:latin typeface="Roboto"/>
                <a:cs typeface="Roboto"/>
              </a:rPr>
              <a:t>toma</a:t>
            </a:r>
            <a:r>
              <a:rPr dirty="0" sz="1400" spc="-45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C3C3C"/>
                </a:solidFill>
                <a:latin typeface="Roboto"/>
                <a:cs typeface="Roboto"/>
              </a:rPr>
              <a:t>de</a:t>
            </a:r>
            <a:r>
              <a:rPr dirty="0" sz="1400" spc="-55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3C3C3C"/>
                </a:solidFill>
                <a:latin typeface="Roboto"/>
                <a:cs typeface="Roboto"/>
              </a:rPr>
              <a:t>decisiones:</a:t>
            </a:r>
            <a:r>
              <a:rPr dirty="0" sz="1400" spc="-35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3C3C3C"/>
                </a:solidFill>
                <a:latin typeface="Roboto"/>
                <a:cs typeface="Roboto"/>
              </a:rPr>
              <a:t>gracias</a:t>
            </a:r>
            <a:r>
              <a:rPr dirty="0" sz="1400" spc="-55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C3C3C"/>
                </a:solidFill>
                <a:latin typeface="Roboto"/>
                <a:cs typeface="Roboto"/>
              </a:rPr>
              <a:t>a</a:t>
            </a:r>
            <a:r>
              <a:rPr dirty="0" sz="1400" spc="-40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C3C3C"/>
                </a:solidFill>
                <a:latin typeface="Roboto"/>
                <a:cs typeface="Roboto"/>
              </a:rPr>
              <a:t>la</a:t>
            </a:r>
            <a:r>
              <a:rPr dirty="0" sz="1400" spc="-40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3C3C3C"/>
                </a:solidFill>
                <a:latin typeface="Roboto"/>
                <a:cs typeface="Roboto"/>
              </a:rPr>
              <a:t>capacidad</a:t>
            </a:r>
            <a:r>
              <a:rPr dirty="0" sz="1400" spc="-60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C3C3C"/>
                </a:solidFill>
                <a:latin typeface="Roboto"/>
                <a:cs typeface="Roboto"/>
              </a:rPr>
              <a:t>de</a:t>
            </a:r>
            <a:r>
              <a:rPr dirty="0" sz="1400" spc="-20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C3C3C"/>
                </a:solidFill>
                <a:latin typeface="Roboto"/>
                <a:cs typeface="Roboto"/>
              </a:rPr>
              <a:t>para</a:t>
            </a:r>
            <a:r>
              <a:rPr dirty="0" sz="1400" spc="-55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C3C3C"/>
                </a:solidFill>
                <a:latin typeface="Roboto"/>
                <a:cs typeface="Roboto"/>
              </a:rPr>
              <a:t>extraer</a:t>
            </a:r>
            <a:r>
              <a:rPr dirty="0" sz="1400" spc="-40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 spc="-20">
                <a:solidFill>
                  <a:srgbClr val="3C3C3C"/>
                </a:solidFill>
                <a:latin typeface="Roboto"/>
                <a:cs typeface="Roboto"/>
              </a:rPr>
              <a:t>insights</a:t>
            </a:r>
            <a:r>
              <a:rPr dirty="0" sz="1400" spc="-35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C3C3C"/>
                </a:solidFill>
                <a:latin typeface="Roboto"/>
                <a:cs typeface="Roboto"/>
              </a:rPr>
              <a:t>de</a:t>
            </a:r>
            <a:r>
              <a:rPr dirty="0" sz="1400" spc="-50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3C3C3C"/>
                </a:solidFill>
                <a:latin typeface="Roboto"/>
                <a:cs typeface="Roboto"/>
              </a:rPr>
              <a:t>grandes 	volúmenes</a:t>
            </a:r>
            <a:r>
              <a:rPr dirty="0" sz="1400" spc="-75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C3C3C"/>
                </a:solidFill>
                <a:latin typeface="Roboto"/>
                <a:cs typeface="Roboto"/>
              </a:rPr>
              <a:t>de</a:t>
            </a:r>
            <a:r>
              <a:rPr dirty="0" sz="1400" spc="-60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C3C3C"/>
                </a:solidFill>
                <a:latin typeface="Roboto"/>
                <a:cs typeface="Roboto"/>
              </a:rPr>
              <a:t>datos</a:t>
            </a:r>
            <a:r>
              <a:rPr dirty="0" sz="1400" spc="-45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C3C3C"/>
                </a:solidFill>
                <a:latin typeface="Roboto"/>
                <a:cs typeface="Roboto"/>
              </a:rPr>
              <a:t>en</a:t>
            </a:r>
            <a:r>
              <a:rPr dirty="0" sz="1400" spc="-60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C3C3C"/>
                </a:solidFill>
                <a:latin typeface="Roboto"/>
                <a:cs typeface="Roboto"/>
              </a:rPr>
              <a:t>tiempo</a:t>
            </a:r>
            <a:r>
              <a:rPr dirty="0" sz="1400" spc="-40">
                <a:solidFill>
                  <a:srgbClr val="3C3C3C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3C3C3C"/>
                </a:solidFill>
                <a:latin typeface="Roboto"/>
                <a:cs typeface="Roboto"/>
              </a:rPr>
              <a:t>real.</a:t>
            </a:r>
            <a:endParaRPr sz="1400">
              <a:latin typeface="Roboto"/>
              <a:cs typeface="Roboto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573103" y="1012071"/>
            <a:ext cx="3133561" cy="386128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FFFFFF"/>
                </a:solidFill>
                <a:latin typeface="Verdana"/>
                <a:cs typeface="Verdana"/>
              </a:rPr>
              <a:t>El</a:t>
            </a:r>
            <a:r>
              <a:rPr dirty="0" sz="3600" spc="755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dirty="0" sz="3600">
                <a:solidFill>
                  <a:srgbClr val="FFFFFF"/>
                </a:solidFill>
                <a:latin typeface="Verdana"/>
                <a:cs typeface="Verdana"/>
              </a:rPr>
              <a:t>mejor</a:t>
            </a:r>
            <a:r>
              <a:rPr dirty="0" sz="3600" spc="75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dirty="0" sz="3600">
                <a:solidFill>
                  <a:srgbClr val="FFFFFF"/>
                </a:solidFill>
                <a:latin typeface="Verdana"/>
                <a:cs typeface="Verdana"/>
              </a:rPr>
              <a:t>momento</a:t>
            </a:r>
            <a:r>
              <a:rPr dirty="0" sz="3600" spc="75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dirty="0" sz="3600" spc="-105">
                <a:solidFill>
                  <a:srgbClr val="FFFFFF"/>
                </a:solidFill>
                <a:latin typeface="Verdana"/>
                <a:cs typeface="Verdana"/>
              </a:rPr>
              <a:t>para </a:t>
            </a:r>
            <a:r>
              <a:rPr dirty="0" sz="3600">
                <a:solidFill>
                  <a:srgbClr val="FFFFFF"/>
                </a:solidFill>
                <a:latin typeface="Verdana"/>
                <a:cs typeface="Verdana"/>
              </a:rPr>
              <a:t>adoptar</a:t>
            </a:r>
            <a:r>
              <a:rPr dirty="0" sz="3600" spc="-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65">
                <a:solidFill>
                  <a:srgbClr val="FFFFFF"/>
                </a:solidFill>
                <a:latin typeface="Verdana"/>
                <a:cs typeface="Verdana"/>
              </a:rPr>
              <a:t>Inteligencia</a:t>
            </a:r>
            <a:r>
              <a:rPr dirty="0" sz="3600" spc="-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50">
                <a:solidFill>
                  <a:srgbClr val="FFFFFF"/>
                </a:solidFill>
                <a:latin typeface="Verdana"/>
                <a:cs typeface="Verdana"/>
              </a:rPr>
              <a:t>Artificial </a:t>
            </a:r>
            <a:r>
              <a:rPr dirty="0" sz="3600" spc="-25">
                <a:solidFill>
                  <a:srgbClr val="FFFFFF"/>
                </a:solidFill>
                <a:latin typeface="Verdana"/>
                <a:cs typeface="Verdana"/>
              </a:rPr>
              <a:t>fue</a:t>
            </a:r>
            <a:r>
              <a:rPr dirty="0" sz="3600" spc="-3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45">
                <a:solidFill>
                  <a:srgbClr val="FFFFFF"/>
                </a:solidFill>
                <a:latin typeface="Verdana"/>
                <a:cs typeface="Verdana"/>
              </a:rPr>
              <a:t>ayer…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0640" marR="5080">
              <a:lnSpc>
                <a:spcPct val="100000"/>
              </a:lnSpc>
              <a:spcBef>
                <a:spcPts val="100"/>
              </a:spcBef>
              <a:tabLst>
                <a:tab pos="1482090" algn="l"/>
                <a:tab pos="4862830" algn="l"/>
              </a:tabLst>
            </a:pPr>
            <a:r>
              <a:rPr dirty="0" sz="4800" spc="-25">
                <a:solidFill>
                  <a:srgbClr val="FFFFFF"/>
                </a:solidFill>
                <a:latin typeface="Verdana"/>
                <a:cs typeface="Verdana"/>
              </a:rPr>
              <a:t>El</a:t>
            </a:r>
            <a:r>
              <a:rPr dirty="0" sz="48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4800" spc="-10">
                <a:solidFill>
                  <a:srgbClr val="FFFFFF"/>
                </a:solidFill>
                <a:latin typeface="Verdana"/>
                <a:cs typeface="Verdana"/>
              </a:rPr>
              <a:t>segundo</a:t>
            </a:r>
            <a:r>
              <a:rPr dirty="0" sz="48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4800" spc="-275">
                <a:solidFill>
                  <a:srgbClr val="FFFFFF"/>
                </a:solidFill>
                <a:latin typeface="Verdana"/>
                <a:cs typeface="Verdana"/>
              </a:rPr>
              <a:t>mejor </a:t>
            </a:r>
            <a:r>
              <a:rPr dirty="0" sz="4800" spc="-175">
                <a:solidFill>
                  <a:srgbClr val="FFFFFF"/>
                </a:solidFill>
                <a:latin typeface="Verdana"/>
                <a:cs typeface="Verdana"/>
              </a:rPr>
              <a:t>momento</a:t>
            </a:r>
            <a:r>
              <a:rPr dirty="0" sz="4800" spc="-48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800" spc="-320">
                <a:solidFill>
                  <a:srgbClr val="FFFFFF"/>
                </a:solidFill>
                <a:latin typeface="Verdana"/>
                <a:cs typeface="Verdana"/>
              </a:rPr>
              <a:t>es</a:t>
            </a:r>
            <a:r>
              <a:rPr dirty="0" sz="4800" spc="-5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800" spc="-315">
                <a:solidFill>
                  <a:srgbClr val="FFFFFF"/>
                </a:solidFill>
                <a:latin typeface="Verdana"/>
                <a:cs typeface="Verdana"/>
              </a:rPr>
              <a:t>hoy!</a:t>
            </a:r>
            <a:endParaRPr sz="4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3046"/>
            <a:ext cx="12192000" cy="6855459"/>
            <a:chOff x="0" y="3046"/>
            <a:chExt cx="12192000" cy="685545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046"/>
              <a:ext cx="12191999" cy="68549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56291" y="5600699"/>
              <a:ext cx="2235707" cy="12572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6708647"/>
            <a:ext cx="12192000" cy="149860"/>
          </a:xfrm>
          <a:custGeom>
            <a:avLst/>
            <a:gdLst/>
            <a:ahLst/>
            <a:cxnLst/>
            <a:rect l="l" t="t" r="r" b="b"/>
            <a:pathLst>
              <a:path w="12192000" h="149859">
                <a:moveTo>
                  <a:pt x="12192000" y="0"/>
                </a:moveTo>
                <a:lnTo>
                  <a:pt x="0" y="0"/>
                </a:lnTo>
                <a:lnTo>
                  <a:pt x="0" y="149352"/>
                </a:lnTo>
                <a:lnTo>
                  <a:pt x="12192000" y="149352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18288" y="1904059"/>
            <a:ext cx="12163425" cy="3733800"/>
            <a:chOff x="18288" y="1904059"/>
            <a:chExt cx="12163425" cy="37338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" y="1904059"/>
              <a:ext cx="6807707" cy="370429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19799" y="1905000"/>
              <a:ext cx="6161532" cy="3732276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5647943" y="4233672"/>
              <a:ext cx="1225550" cy="1089660"/>
            </a:xfrm>
            <a:custGeom>
              <a:avLst/>
              <a:gdLst/>
              <a:ahLst/>
              <a:cxnLst/>
              <a:rect l="l" t="t" r="r" b="b"/>
              <a:pathLst>
                <a:path w="1225550" h="1089660">
                  <a:moveTo>
                    <a:pt x="1138808" y="0"/>
                  </a:moveTo>
                  <a:lnTo>
                    <a:pt x="86486" y="0"/>
                  </a:lnTo>
                  <a:lnTo>
                    <a:pt x="52828" y="6798"/>
                  </a:lnTo>
                  <a:lnTo>
                    <a:pt x="25336" y="25336"/>
                  </a:lnTo>
                  <a:lnTo>
                    <a:pt x="6798" y="52828"/>
                  </a:lnTo>
                  <a:lnTo>
                    <a:pt x="0" y="86486"/>
                  </a:lnTo>
                  <a:lnTo>
                    <a:pt x="0" y="1003172"/>
                  </a:lnTo>
                  <a:lnTo>
                    <a:pt x="6798" y="1036831"/>
                  </a:lnTo>
                  <a:lnTo>
                    <a:pt x="25336" y="1064323"/>
                  </a:lnTo>
                  <a:lnTo>
                    <a:pt x="52828" y="1082861"/>
                  </a:lnTo>
                  <a:lnTo>
                    <a:pt x="86486" y="1089659"/>
                  </a:lnTo>
                  <a:lnTo>
                    <a:pt x="1138808" y="1089659"/>
                  </a:lnTo>
                  <a:lnTo>
                    <a:pt x="1172467" y="1082861"/>
                  </a:lnTo>
                  <a:lnTo>
                    <a:pt x="1199959" y="1064323"/>
                  </a:lnTo>
                  <a:lnTo>
                    <a:pt x="1218497" y="1036831"/>
                  </a:lnTo>
                  <a:lnTo>
                    <a:pt x="1225296" y="1003172"/>
                  </a:lnTo>
                  <a:lnTo>
                    <a:pt x="1225296" y="86486"/>
                  </a:lnTo>
                  <a:lnTo>
                    <a:pt x="1218497" y="52828"/>
                  </a:lnTo>
                  <a:lnTo>
                    <a:pt x="1199959" y="25336"/>
                  </a:lnTo>
                  <a:lnTo>
                    <a:pt x="1172467" y="6798"/>
                  </a:lnTo>
                  <a:lnTo>
                    <a:pt x="11388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35965" y="295732"/>
            <a:ext cx="10125075" cy="1050290"/>
          </a:xfrm>
          <a:prstGeom prst="rect"/>
        </p:spPr>
        <p:txBody>
          <a:bodyPr wrap="square" lIns="0" tIns="48895" rIns="0" bIns="0" rtlCol="0" vert="horz">
            <a:spAutoFit/>
          </a:bodyPr>
          <a:lstStyle/>
          <a:p>
            <a:pPr marL="12700" marR="5080">
              <a:lnSpc>
                <a:spcPct val="90100"/>
              </a:lnSpc>
              <a:spcBef>
                <a:spcPts val="385"/>
              </a:spcBef>
            </a:pPr>
            <a:r>
              <a:rPr dirty="0"/>
              <a:t>La</a:t>
            </a:r>
            <a:r>
              <a:rPr dirty="0" spc="-65"/>
              <a:t> </a:t>
            </a:r>
            <a:r>
              <a:rPr dirty="0" spc="-10"/>
              <a:t>explosión</a:t>
            </a:r>
            <a:r>
              <a:rPr dirty="0" spc="-45"/>
              <a:t> </a:t>
            </a:r>
            <a:r>
              <a:rPr dirty="0"/>
              <a:t>de</a:t>
            </a:r>
            <a:r>
              <a:rPr dirty="0" spc="-60"/>
              <a:t> </a:t>
            </a:r>
            <a:r>
              <a:rPr dirty="0"/>
              <a:t>la</a:t>
            </a:r>
            <a:r>
              <a:rPr dirty="0" spc="-65"/>
              <a:t> </a:t>
            </a:r>
            <a:r>
              <a:rPr dirty="0" spc="-20"/>
              <a:t>Inteligencia</a:t>
            </a:r>
            <a:r>
              <a:rPr dirty="0" spc="-30"/>
              <a:t> </a:t>
            </a:r>
            <a:r>
              <a:rPr dirty="0"/>
              <a:t>Artificial</a:t>
            </a:r>
            <a:r>
              <a:rPr dirty="0" spc="-40"/>
              <a:t> </a:t>
            </a:r>
            <a:r>
              <a:rPr dirty="0"/>
              <a:t>se</a:t>
            </a:r>
            <a:r>
              <a:rPr dirty="0" spc="-65"/>
              <a:t> </a:t>
            </a:r>
            <a:r>
              <a:rPr dirty="0"/>
              <a:t>genera</a:t>
            </a:r>
            <a:r>
              <a:rPr dirty="0" spc="-45"/>
              <a:t> </a:t>
            </a:r>
            <a:r>
              <a:rPr dirty="0"/>
              <a:t>con</a:t>
            </a:r>
            <a:r>
              <a:rPr dirty="0" spc="-50"/>
              <a:t> </a:t>
            </a:r>
            <a:r>
              <a:rPr dirty="0"/>
              <a:t>el</a:t>
            </a:r>
            <a:r>
              <a:rPr dirty="0" spc="-60"/>
              <a:t> </a:t>
            </a:r>
            <a:r>
              <a:rPr dirty="0" spc="-10"/>
              <a:t>nacimiento</a:t>
            </a:r>
            <a:r>
              <a:rPr dirty="0" spc="-45"/>
              <a:t> </a:t>
            </a:r>
            <a:r>
              <a:rPr dirty="0" spc="-25"/>
              <a:t>del </a:t>
            </a:r>
            <a:r>
              <a:rPr dirty="0"/>
              <a:t>procesamiento</a:t>
            </a:r>
            <a:r>
              <a:rPr dirty="0" spc="-45"/>
              <a:t> </a:t>
            </a:r>
            <a:r>
              <a:rPr dirty="0"/>
              <a:t>en</a:t>
            </a:r>
            <a:r>
              <a:rPr dirty="0" spc="-80"/>
              <a:t> </a:t>
            </a:r>
            <a:r>
              <a:rPr dirty="0"/>
              <a:t>Nube,</a:t>
            </a:r>
            <a:r>
              <a:rPr dirty="0" spc="-55"/>
              <a:t> </a:t>
            </a:r>
            <a:r>
              <a:rPr dirty="0"/>
              <a:t>lo</a:t>
            </a:r>
            <a:r>
              <a:rPr dirty="0" spc="-70"/>
              <a:t> </a:t>
            </a:r>
            <a:r>
              <a:rPr dirty="0"/>
              <a:t>que</a:t>
            </a:r>
            <a:r>
              <a:rPr dirty="0" spc="-55"/>
              <a:t> </a:t>
            </a:r>
            <a:r>
              <a:rPr dirty="0">
                <a:solidFill>
                  <a:srgbClr val="0066FF"/>
                </a:solidFill>
              </a:rPr>
              <a:t>permitió</a:t>
            </a:r>
            <a:r>
              <a:rPr dirty="0" spc="-55">
                <a:solidFill>
                  <a:srgbClr val="0066FF"/>
                </a:solidFill>
              </a:rPr>
              <a:t> </a:t>
            </a:r>
            <a:r>
              <a:rPr dirty="0">
                <a:solidFill>
                  <a:srgbClr val="0066FF"/>
                </a:solidFill>
              </a:rPr>
              <a:t>llegar</a:t>
            </a:r>
            <a:r>
              <a:rPr dirty="0" spc="-70">
                <a:solidFill>
                  <a:srgbClr val="0066FF"/>
                </a:solidFill>
              </a:rPr>
              <a:t> </a:t>
            </a:r>
            <a:r>
              <a:rPr dirty="0">
                <a:solidFill>
                  <a:srgbClr val="0066FF"/>
                </a:solidFill>
              </a:rPr>
              <a:t>a</a:t>
            </a:r>
            <a:r>
              <a:rPr dirty="0" spc="-80">
                <a:solidFill>
                  <a:srgbClr val="0066FF"/>
                </a:solidFill>
              </a:rPr>
              <a:t> </a:t>
            </a:r>
            <a:r>
              <a:rPr dirty="0">
                <a:solidFill>
                  <a:srgbClr val="0066FF"/>
                </a:solidFill>
              </a:rPr>
              <a:t>los</a:t>
            </a:r>
            <a:r>
              <a:rPr dirty="0" spc="-65">
                <a:solidFill>
                  <a:srgbClr val="0066FF"/>
                </a:solidFill>
              </a:rPr>
              <a:t> </a:t>
            </a:r>
            <a:r>
              <a:rPr dirty="0">
                <a:solidFill>
                  <a:srgbClr val="0066FF"/>
                </a:solidFill>
              </a:rPr>
              <a:t>modelos</a:t>
            </a:r>
            <a:r>
              <a:rPr dirty="0" spc="-60">
                <a:solidFill>
                  <a:srgbClr val="0066FF"/>
                </a:solidFill>
              </a:rPr>
              <a:t> </a:t>
            </a:r>
            <a:r>
              <a:rPr dirty="0" spc="-20">
                <a:solidFill>
                  <a:srgbClr val="0066FF"/>
                </a:solidFill>
              </a:rPr>
              <a:t>generativos</a:t>
            </a:r>
            <a:r>
              <a:rPr dirty="0" spc="-65">
                <a:solidFill>
                  <a:srgbClr val="0066FF"/>
                </a:solidFill>
              </a:rPr>
              <a:t> </a:t>
            </a:r>
            <a:r>
              <a:rPr dirty="0" spc="-50">
                <a:solidFill>
                  <a:srgbClr val="0066FF"/>
                </a:solidFill>
              </a:rPr>
              <a:t>y </a:t>
            </a:r>
            <a:r>
              <a:rPr dirty="0" spc="-10">
                <a:solidFill>
                  <a:srgbClr val="0066FF"/>
                </a:solidFill>
              </a:rPr>
              <a:t>autónomos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75035" y="6092952"/>
            <a:ext cx="1347216" cy="452628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37184" y="6284467"/>
            <a:ext cx="4613275" cy="37909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1000" spc="-20">
                <a:solidFill>
                  <a:srgbClr val="BEBEBE"/>
                </a:solidFill>
                <a:latin typeface="Roboto"/>
                <a:cs typeface="Roboto"/>
              </a:rPr>
              <a:t>https://</a:t>
            </a:r>
            <a:r>
              <a:rPr dirty="0" sz="1000" spc="-20">
                <a:solidFill>
                  <a:srgbClr val="BEBEBE"/>
                </a:solidFill>
                <a:latin typeface="Roboto"/>
                <a:cs typeface="Roboto"/>
                <a:hlinkClick r:id="rId3"/>
              </a:rPr>
              <a:t>www.cepal.org/es/noticias/america-</a:t>
            </a:r>
            <a:r>
              <a:rPr dirty="0" sz="1000" spc="-45">
                <a:solidFill>
                  <a:srgbClr val="BEBEBE"/>
                </a:solidFill>
                <a:latin typeface="Roboto"/>
                <a:cs typeface="Roboto"/>
                <a:hlinkClick r:id="rId3"/>
              </a:rPr>
              <a:t>latina-</a:t>
            </a:r>
            <a:r>
              <a:rPr dirty="0" sz="1000" spc="-40">
                <a:solidFill>
                  <a:srgbClr val="BEBEBE"/>
                </a:solidFill>
                <a:latin typeface="Roboto"/>
                <a:cs typeface="Roboto"/>
                <a:hlinkClick r:id="rId3"/>
              </a:rPr>
              <a:t>caribe-</a:t>
            </a:r>
            <a:r>
              <a:rPr dirty="0" sz="1000" spc="-30">
                <a:solidFill>
                  <a:srgbClr val="BEBEBE"/>
                </a:solidFill>
                <a:latin typeface="Roboto"/>
                <a:cs typeface="Roboto"/>
                <a:hlinkClick r:id="rId3"/>
              </a:rPr>
              <a:t>representa-</a:t>
            </a:r>
            <a:r>
              <a:rPr dirty="0" sz="1000" spc="-70">
                <a:solidFill>
                  <a:srgbClr val="BEBEBE"/>
                </a:solidFill>
                <a:latin typeface="Roboto"/>
                <a:cs typeface="Roboto"/>
                <a:hlinkClick r:id="rId3"/>
              </a:rPr>
              <a:t>73-</a:t>
            </a:r>
            <a:r>
              <a:rPr dirty="0" sz="1000" spc="-55">
                <a:solidFill>
                  <a:srgbClr val="BEBEBE"/>
                </a:solidFill>
                <a:latin typeface="Roboto"/>
                <a:cs typeface="Roboto"/>
                <a:hlinkClick r:id="rId3"/>
              </a:rPr>
              <a:t>pib-</a:t>
            </a:r>
            <a:r>
              <a:rPr dirty="0" sz="1000" spc="-10">
                <a:solidFill>
                  <a:srgbClr val="BEBEBE"/>
                </a:solidFill>
                <a:latin typeface="Roboto"/>
                <a:cs typeface="Roboto"/>
                <a:hlinkClick r:id="rId3"/>
              </a:rPr>
              <a:t>global</a:t>
            </a:r>
            <a:endParaRPr sz="10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000" spc="-10" i="1">
                <a:solidFill>
                  <a:srgbClr val="BEBEBE"/>
                </a:solidFill>
                <a:latin typeface="Roboto"/>
                <a:cs typeface="Roboto"/>
              </a:rPr>
              <a:t>https://my.idc.com/getdoc.jsp?containerId=prUS53290725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7170" rIns="0" bIns="0" rtlCol="0" vert="horz">
            <a:spAutoFit/>
          </a:bodyPr>
          <a:lstStyle/>
          <a:p>
            <a:pPr marL="150495">
              <a:lnSpc>
                <a:spcPct val="100000"/>
              </a:lnSpc>
              <a:spcBef>
                <a:spcPts val="100"/>
              </a:spcBef>
            </a:pPr>
            <a:r>
              <a:rPr dirty="0"/>
              <a:t>La</a:t>
            </a:r>
            <a:r>
              <a:rPr dirty="0" spc="-95"/>
              <a:t> </a:t>
            </a:r>
            <a:r>
              <a:rPr dirty="0" spc="-20"/>
              <a:t>inteligencia</a:t>
            </a:r>
            <a:r>
              <a:rPr dirty="0" spc="-80"/>
              <a:t> </a:t>
            </a:r>
            <a:r>
              <a:rPr dirty="0" spc="-10"/>
              <a:t>artificial</a:t>
            </a:r>
            <a:r>
              <a:rPr dirty="0" spc="-85"/>
              <a:t> </a:t>
            </a:r>
            <a:r>
              <a:rPr dirty="0"/>
              <a:t>tendrá</a:t>
            </a:r>
            <a:r>
              <a:rPr dirty="0" spc="-85"/>
              <a:t> </a:t>
            </a:r>
            <a:r>
              <a:rPr dirty="0"/>
              <a:t>un</a:t>
            </a:r>
            <a:r>
              <a:rPr dirty="0" spc="-90"/>
              <a:t> </a:t>
            </a:r>
            <a:r>
              <a:rPr dirty="0"/>
              <a:t>impacto</a:t>
            </a:r>
            <a:r>
              <a:rPr dirty="0" spc="-85"/>
              <a:t> </a:t>
            </a:r>
            <a:r>
              <a:rPr dirty="0"/>
              <a:t>económico</a:t>
            </a:r>
            <a:r>
              <a:rPr dirty="0" spc="-65"/>
              <a:t> </a:t>
            </a:r>
            <a:r>
              <a:rPr dirty="0" spc="-20"/>
              <a:t>acumulado</a:t>
            </a:r>
            <a:r>
              <a:rPr dirty="0" spc="-85"/>
              <a:t> </a:t>
            </a:r>
            <a:r>
              <a:rPr dirty="0"/>
              <a:t>a</a:t>
            </a:r>
            <a:r>
              <a:rPr dirty="0" spc="-95"/>
              <a:t> </a:t>
            </a:r>
            <a:r>
              <a:rPr dirty="0"/>
              <a:t>nivel</a:t>
            </a:r>
            <a:r>
              <a:rPr dirty="0" spc="-75"/>
              <a:t> </a:t>
            </a:r>
            <a:r>
              <a:rPr dirty="0" spc="-10"/>
              <a:t>mundial</a:t>
            </a:r>
          </a:p>
          <a:p>
            <a:pPr marL="150495">
              <a:lnSpc>
                <a:spcPct val="100000"/>
              </a:lnSpc>
              <a:spcBef>
                <a:spcPts val="5"/>
              </a:spcBef>
            </a:pPr>
            <a:r>
              <a:rPr dirty="0"/>
              <a:t>de</a:t>
            </a:r>
            <a:r>
              <a:rPr dirty="0" spc="-55"/>
              <a:t> </a:t>
            </a:r>
            <a:r>
              <a:rPr dirty="0">
                <a:solidFill>
                  <a:srgbClr val="1D5CF6"/>
                </a:solidFill>
              </a:rPr>
              <a:t>22,3</a:t>
            </a:r>
            <a:r>
              <a:rPr dirty="0" spc="-40">
                <a:solidFill>
                  <a:srgbClr val="1D5CF6"/>
                </a:solidFill>
              </a:rPr>
              <a:t> </a:t>
            </a:r>
            <a:r>
              <a:rPr dirty="0">
                <a:solidFill>
                  <a:srgbClr val="1D5CF6"/>
                </a:solidFill>
              </a:rPr>
              <a:t>billones</a:t>
            </a:r>
            <a:r>
              <a:rPr dirty="0" spc="-45">
                <a:solidFill>
                  <a:srgbClr val="1D5CF6"/>
                </a:solidFill>
              </a:rPr>
              <a:t> </a:t>
            </a:r>
            <a:r>
              <a:rPr dirty="0">
                <a:solidFill>
                  <a:srgbClr val="1D5CF6"/>
                </a:solidFill>
              </a:rPr>
              <a:t>de</a:t>
            </a:r>
            <a:r>
              <a:rPr dirty="0" spc="-60">
                <a:solidFill>
                  <a:srgbClr val="1D5CF6"/>
                </a:solidFill>
              </a:rPr>
              <a:t> </a:t>
            </a:r>
            <a:r>
              <a:rPr dirty="0" spc="-10">
                <a:solidFill>
                  <a:srgbClr val="1D5CF6"/>
                </a:solidFill>
              </a:rPr>
              <a:t>dólares</a:t>
            </a:r>
            <a:r>
              <a:rPr dirty="0" spc="-60">
                <a:solidFill>
                  <a:srgbClr val="1D5CF6"/>
                </a:solidFill>
              </a:rPr>
              <a:t> </a:t>
            </a:r>
            <a:r>
              <a:rPr dirty="0">
                <a:solidFill>
                  <a:srgbClr val="1D5CF6"/>
                </a:solidFill>
              </a:rPr>
              <a:t>hasta</a:t>
            </a:r>
            <a:r>
              <a:rPr dirty="0" spc="-60">
                <a:solidFill>
                  <a:srgbClr val="1D5CF6"/>
                </a:solidFill>
              </a:rPr>
              <a:t> </a:t>
            </a:r>
            <a:r>
              <a:rPr dirty="0">
                <a:solidFill>
                  <a:srgbClr val="1D5CF6"/>
                </a:solidFill>
              </a:rPr>
              <a:t>2030</a:t>
            </a:r>
            <a:r>
              <a:rPr dirty="0" spc="-40">
                <a:solidFill>
                  <a:srgbClr val="1D5CF6"/>
                </a:solidFill>
              </a:rPr>
              <a:t> </a:t>
            </a:r>
            <a:r>
              <a:rPr dirty="0">
                <a:solidFill>
                  <a:srgbClr val="1D5CF6"/>
                </a:solidFill>
              </a:rPr>
              <a:t>(3,7%</a:t>
            </a:r>
            <a:r>
              <a:rPr dirty="0" spc="-25">
                <a:solidFill>
                  <a:srgbClr val="1D5CF6"/>
                </a:solidFill>
              </a:rPr>
              <a:t> </a:t>
            </a:r>
            <a:r>
              <a:rPr dirty="0">
                <a:solidFill>
                  <a:srgbClr val="1D5CF6"/>
                </a:solidFill>
              </a:rPr>
              <a:t>del</a:t>
            </a:r>
            <a:r>
              <a:rPr dirty="0" spc="-60">
                <a:solidFill>
                  <a:srgbClr val="1D5CF6"/>
                </a:solidFill>
              </a:rPr>
              <a:t> </a:t>
            </a:r>
            <a:r>
              <a:rPr dirty="0">
                <a:solidFill>
                  <a:srgbClr val="1D5CF6"/>
                </a:solidFill>
              </a:rPr>
              <a:t>PIB</a:t>
            </a:r>
            <a:r>
              <a:rPr dirty="0" spc="-55">
                <a:solidFill>
                  <a:srgbClr val="1D5CF6"/>
                </a:solidFill>
              </a:rPr>
              <a:t> </a:t>
            </a:r>
            <a:r>
              <a:rPr dirty="0">
                <a:solidFill>
                  <a:srgbClr val="1D5CF6"/>
                </a:solidFill>
              </a:rPr>
              <a:t>del</a:t>
            </a:r>
            <a:r>
              <a:rPr dirty="0" spc="-60">
                <a:solidFill>
                  <a:srgbClr val="1D5CF6"/>
                </a:solidFill>
              </a:rPr>
              <a:t> </a:t>
            </a:r>
            <a:r>
              <a:rPr dirty="0" spc="-10">
                <a:solidFill>
                  <a:srgbClr val="1D5CF6"/>
                </a:solidFill>
              </a:rPr>
              <a:t>planeta)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2087117" y="1543558"/>
            <a:ext cx="3261360" cy="485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Roboto"/>
                <a:cs typeface="Roboto"/>
              </a:rPr>
              <a:t>Proxy</a:t>
            </a:r>
            <a:r>
              <a:rPr dirty="0" sz="1800" spc="5" b="1">
                <a:latin typeface="Roboto"/>
                <a:cs typeface="Roboto"/>
              </a:rPr>
              <a:t> </a:t>
            </a:r>
            <a:r>
              <a:rPr dirty="0" sz="1800" b="1">
                <a:latin typeface="Roboto"/>
                <a:cs typeface="Roboto"/>
              </a:rPr>
              <a:t>Inversión</a:t>
            </a:r>
            <a:r>
              <a:rPr dirty="0" sz="1800" spc="25" b="1">
                <a:latin typeface="Roboto"/>
                <a:cs typeface="Roboto"/>
              </a:rPr>
              <a:t> </a:t>
            </a:r>
            <a:r>
              <a:rPr dirty="0" sz="1800" b="1">
                <a:latin typeface="Roboto"/>
                <a:cs typeface="Roboto"/>
              </a:rPr>
              <a:t>AI</a:t>
            </a:r>
            <a:r>
              <a:rPr dirty="0" sz="1800" spc="20" b="1">
                <a:latin typeface="Roboto"/>
                <a:cs typeface="Roboto"/>
              </a:rPr>
              <a:t> </a:t>
            </a:r>
            <a:r>
              <a:rPr dirty="0" sz="1800" spc="-30" b="1">
                <a:latin typeface="Roboto"/>
                <a:cs typeface="Roboto"/>
              </a:rPr>
              <a:t>(2022-</a:t>
            </a:r>
            <a:r>
              <a:rPr dirty="0" sz="1800" spc="-10" b="1">
                <a:latin typeface="Roboto"/>
                <a:cs typeface="Roboto"/>
              </a:rPr>
              <a:t>2023)</a:t>
            </a:r>
            <a:endParaRPr sz="180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dirty="0" sz="1200" spc="-10" i="1">
                <a:latin typeface="Roboto"/>
                <a:cs typeface="Roboto"/>
              </a:rPr>
              <a:t>(mil</a:t>
            </a:r>
            <a:r>
              <a:rPr dirty="0" sz="1200" spc="-35" i="1">
                <a:latin typeface="Roboto"/>
                <a:cs typeface="Roboto"/>
              </a:rPr>
              <a:t> </a:t>
            </a:r>
            <a:r>
              <a:rPr dirty="0" sz="1200" spc="-20" i="1">
                <a:latin typeface="Roboto"/>
                <a:cs typeface="Roboto"/>
              </a:rPr>
              <a:t>millones</a:t>
            </a:r>
            <a:r>
              <a:rPr dirty="0" sz="1200" spc="-30" i="1">
                <a:latin typeface="Roboto"/>
                <a:cs typeface="Roboto"/>
              </a:rPr>
              <a:t> </a:t>
            </a:r>
            <a:r>
              <a:rPr dirty="0" sz="1200" spc="-20" i="1">
                <a:latin typeface="Roboto"/>
                <a:cs typeface="Roboto"/>
              </a:rPr>
              <a:t>USD)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367016" y="2388107"/>
            <a:ext cx="4825365" cy="2105025"/>
          </a:xfrm>
          <a:prstGeom prst="rect">
            <a:avLst/>
          </a:prstGeom>
          <a:solidFill>
            <a:srgbClr val="EEEEEE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5"/>
              </a:spcBef>
            </a:pPr>
            <a:endParaRPr sz="1600">
              <a:latin typeface="Times New Roman"/>
              <a:cs typeface="Times New Roman"/>
            </a:endParaRPr>
          </a:p>
          <a:p>
            <a:pPr marL="504825" marR="519430">
              <a:lnSpc>
                <a:spcPct val="100000"/>
              </a:lnSpc>
            </a:pPr>
            <a:r>
              <a:rPr dirty="0" sz="1600" spc="-10">
                <a:latin typeface="Roboto"/>
                <a:cs typeface="Roboto"/>
              </a:rPr>
              <a:t>Latinoamérica</a:t>
            </a:r>
            <a:r>
              <a:rPr dirty="0" sz="1600" spc="-5">
                <a:latin typeface="Roboto"/>
                <a:cs typeface="Roboto"/>
              </a:rPr>
              <a:t> </a:t>
            </a:r>
            <a:r>
              <a:rPr dirty="0" sz="1600">
                <a:latin typeface="Roboto"/>
                <a:cs typeface="Roboto"/>
              </a:rPr>
              <a:t>+</a:t>
            </a:r>
            <a:r>
              <a:rPr dirty="0" sz="1600" spc="-35">
                <a:latin typeface="Roboto"/>
                <a:cs typeface="Roboto"/>
              </a:rPr>
              <a:t> </a:t>
            </a:r>
            <a:r>
              <a:rPr dirty="0" sz="1600">
                <a:latin typeface="Roboto"/>
                <a:cs typeface="Roboto"/>
              </a:rPr>
              <a:t>Caribe</a:t>
            </a:r>
            <a:r>
              <a:rPr dirty="0" sz="1600" spc="-40">
                <a:latin typeface="Roboto"/>
                <a:cs typeface="Roboto"/>
              </a:rPr>
              <a:t> </a:t>
            </a:r>
            <a:r>
              <a:rPr dirty="0" sz="1600" spc="-10">
                <a:latin typeface="Roboto"/>
                <a:cs typeface="Roboto"/>
              </a:rPr>
              <a:t>representa</a:t>
            </a:r>
            <a:r>
              <a:rPr dirty="0" sz="1600" spc="-5">
                <a:latin typeface="Roboto"/>
                <a:cs typeface="Roboto"/>
              </a:rPr>
              <a:t> </a:t>
            </a:r>
            <a:r>
              <a:rPr dirty="0" sz="1600">
                <a:latin typeface="Roboto"/>
                <a:cs typeface="Roboto"/>
              </a:rPr>
              <a:t>el</a:t>
            </a:r>
            <a:r>
              <a:rPr dirty="0" sz="1600" spc="-35">
                <a:latin typeface="Roboto"/>
                <a:cs typeface="Roboto"/>
              </a:rPr>
              <a:t> </a:t>
            </a:r>
            <a:r>
              <a:rPr dirty="0" sz="1600" spc="-20">
                <a:latin typeface="Roboto"/>
                <a:cs typeface="Roboto"/>
              </a:rPr>
              <a:t>7,3% </a:t>
            </a:r>
            <a:r>
              <a:rPr dirty="0" sz="1600">
                <a:latin typeface="Roboto"/>
                <a:cs typeface="Roboto"/>
              </a:rPr>
              <a:t>del</a:t>
            </a:r>
            <a:r>
              <a:rPr dirty="0" sz="1600" spc="-50">
                <a:latin typeface="Roboto"/>
                <a:cs typeface="Roboto"/>
              </a:rPr>
              <a:t> </a:t>
            </a:r>
            <a:r>
              <a:rPr dirty="0" sz="1600">
                <a:latin typeface="Roboto"/>
                <a:cs typeface="Roboto"/>
              </a:rPr>
              <a:t>PIB</a:t>
            </a:r>
            <a:r>
              <a:rPr dirty="0" sz="1600" spc="-35">
                <a:latin typeface="Roboto"/>
                <a:cs typeface="Roboto"/>
              </a:rPr>
              <a:t> </a:t>
            </a:r>
            <a:r>
              <a:rPr dirty="0" sz="1600" spc="-10">
                <a:latin typeface="Roboto"/>
                <a:cs typeface="Roboto"/>
              </a:rPr>
              <a:t>Mundial</a:t>
            </a:r>
            <a:r>
              <a:rPr dirty="0" sz="1600" spc="-20">
                <a:latin typeface="Roboto"/>
                <a:cs typeface="Roboto"/>
              </a:rPr>
              <a:t> </a:t>
            </a:r>
            <a:r>
              <a:rPr dirty="0" sz="1600">
                <a:latin typeface="Roboto"/>
                <a:cs typeface="Roboto"/>
              </a:rPr>
              <a:t>sin</a:t>
            </a:r>
            <a:r>
              <a:rPr dirty="0" sz="1600" spc="-40">
                <a:latin typeface="Roboto"/>
                <a:cs typeface="Roboto"/>
              </a:rPr>
              <a:t> </a:t>
            </a:r>
            <a:r>
              <a:rPr dirty="0" sz="1600" spc="-10">
                <a:latin typeface="Roboto"/>
                <a:cs typeface="Roboto"/>
              </a:rPr>
              <a:t>embargo</a:t>
            </a:r>
            <a:r>
              <a:rPr dirty="0" sz="1600" spc="-45">
                <a:latin typeface="Roboto"/>
                <a:cs typeface="Roboto"/>
              </a:rPr>
              <a:t> </a:t>
            </a:r>
            <a:r>
              <a:rPr dirty="0" sz="1600">
                <a:latin typeface="Roboto"/>
                <a:cs typeface="Roboto"/>
              </a:rPr>
              <a:t>su</a:t>
            </a:r>
            <a:r>
              <a:rPr dirty="0" sz="1600" spc="-50">
                <a:latin typeface="Roboto"/>
                <a:cs typeface="Roboto"/>
              </a:rPr>
              <a:t> </a:t>
            </a:r>
            <a:r>
              <a:rPr dirty="0" sz="1600" spc="-10">
                <a:latin typeface="Roboto"/>
                <a:cs typeface="Roboto"/>
              </a:rPr>
              <a:t>inversión </a:t>
            </a:r>
            <a:r>
              <a:rPr dirty="0" sz="1600">
                <a:latin typeface="Roboto"/>
                <a:cs typeface="Roboto"/>
              </a:rPr>
              <a:t>en</a:t>
            </a:r>
            <a:r>
              <a:rPr dirty="0" sz="1600" spc="-30"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1D5CF6"/>
                </a:solidFill>
                <a:latin typeface="Roboto"/>
                <a:cs typeface="Roboto"/>
              </a:rPr>
              <a:t>AI</a:t>
            </a:r>
            <a:r>
              <a:rPr dirty="0" sz="1600" spc="-40">
                <a:solidFill>
                  <a:srgbClr val="1D5CF6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1D5CF6"/>
                </a:solidFill>
                <a:latin typeface="Roboto"/>
                <a:cs typeface="Roboto"/>
              </a:rPr>
              <a:t>representa</a:t>
            </a:r>
            <a:r>
              <a:rPr dirty="0" sz="1600">
                <a:solidFill>
                  <a:srgbClr val="1D5CF6"/>
                </a:solidFill>
                <a:latin typeface="Roboto"/>
                <a:cs typeface="Roboto"/>
              </a:rPr>
              <a:t> sólo</a:t>
            </a:r>
            <a:r>
              <a:rPr dirty="0" sz="1600" spc="-35">
                <a:solidFill>
                  <a:srgbClr val="1D5CF6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1D5CF6"/>
                </a:solidFill>
                <a:latin typeface="Roboto"/>
                <a:cs typeface="Roboto"/>
              </a:rPr>
              <a:t>el</a:t>
            </a:r>
            <a:r>
              <a:rPr dirty="0" sz="1600" spc="-40">
                <a:solidFill>
                  <a:srgbClr val="1D5CF6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1D5CF6"/>
                </a:solidFill>
                <a:latin typeface="Roboto"/>
                <a:cs typeface="Roboto"/>
              </a:rPr>
              <a:t>5%</a:t>
            </a:r>
            <a:r>
              <a:rPr dirty="0" sz="1600" spc="-40">
                <a:solidFill>
                  <a:srgbClr val="1D5CF6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1D5CF6"/>
                </a:solidFill>
                <a:latin typeface="Roboto"/>
                <a:cs typeface="Roboto"/>
              </a:rPr>
              <a:t>de</a:t>
            </a:r>
            <a:r>
              <a:rPr dirty="0" sz="1600" spc="-35">
                <a:solidFill>
                  <a:srgbClr val="1D5CF6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1D5CF6"/>
                </a:solidFill>
                <a:latin typeface="Roboto"/>
                <a:cs typeface="Roboto"/>
              </a:rPr>
              <a:t>China</a:t>
            </a:r>
            <a:r>
              <a:rPr dirty="0" sz="1600" spc="-25">
                <a:solidFill>
                  <a:srgbClr val="1D5CF6"/>
                </a:solidFill>
                <a:latin typeface="Roboto"/>
                <a:cs typeface="Roboto"/>
              </a:rPr>
              <a:t> </a:t>
            </a:r>
            <a:r>
              <a:rPr dirty="0" sz="1600" spc="-50">
                <a:solidFill>
                  <a:srgbClr val="1D5CF6"/>
                </a:solidFill>
                <a:latin typeface="Roboto"/>
                <a:cs typeface="Roboto"/>
              </a:rPr>
              <a:t>y </a:t>
            </a:r>
            <a:r>
              <a:rPr dirty="0" sz="1600">
                <a:solidFill>
                  <a:srgbClr val="1D5CF6"/>
                </a:solidFill>
                <a:latin typeface="Roboto"/>
                <a:cs typeface="Roboto"/>
              </a:rPr>
              <a:t>1,7%</a:t>
            </a:r>
            <a:r>
              <a:rPr dirty="0" sz="1600" spc="-35">
                <a:solidFill>
                  <a:srgbClr val="1D5CF6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1D5CF6"/>
                </a:solidFill>
                <a:latin typeface="Roboto"/>
                <a:cs typeface="Roboto"/>
              </a:rPr>
              <a:t>de</a:t>
            </a:r>
            <a:r>
              <a:rPr dirty="0" sz="1600" spc="-35">
                <a:solidFill>
                  <a:srgbClr val="1D5CF6"/>
                </a:solidFill>
                <a:latin typeface="Roboto"/>
                <a:cs typeface="Roboto"/>
              </a:rPr>
              <a:t> </a:t>
            </a:r>
            <a:r>
              <a:rPr dirty="0" sz="1600" spc="-20">
                <a:solidFill>
                  <a:srgbClr val="1D5CF6"/>
                </a:solidFill>
                <a:latin typeface="Roboto"/>
                <a:cs typeface="Roboto"/>
              </a:rPr>
              <a:t>EEUU</a:t>
            </a:r>
            <a:r>
              <a:rPr dirty="0" sz="1600" spc="-20">
                <a:latin typeface="Roboto"/>
                <a:cs typeface="Roboto"/>
              </a:rPr>
              <a:t>.</a:t>
            </a:r>
            <a:endParaRPr sz="1600">
              <a:latin typeface="Roboto"/>
              <a:cs typeface="Roboto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732853" y="2426144"/>
            <a:ext cx="5968365" cy="2655570"/>
            <a:chOff x="732853" y="2426144"/>
            <a:chExt cx="5968365" cy="2655570"/>
          </a:xfrm>
        </p:grpSpPr>
        <p:sp>
          <p:nvSpPr>
            <p:cNvPr id="8" name="object 8" descr=""/>
            <p:cNvSpPr/>
            <p:nvPr/>
          </p:nvSpPr>
          <p:spPr>
            <a:xfrm>
              <a:off x="1400556" y="2427732"/>
              <a:ext cx="4632960" cy="2647315"/>
            </a:xfrm>
            <a:custGeom>
              <a:avLst/>
              <a:gdLst/>
              <a:ahLst/>
              <a:cxnLst/>
              <a:rect l="l" t="t" r="r" b="b"/>
              <a:pathLst>
                <a:path w="4632960" h="2647315">
                  <a:moveTo>
                    <a:pt x="0" y="0"/>
                  </a:moveTo>
                  <a:lnTo>
                    <a:pt x="377825" y="0"/>
                  </a:lnTo>
                </a:path>
                <a:path w="4632960" h="2647315">
                  <a:moveTo>
                    <a:pt x="2554223" y="2616707"/>
                  </a:moveTo>
                  <a:lnTo>
                    <a:pt x="2932048" y="2616707"/>
                  </a:lnTo>
                </a:path>
                <a:path w="4632960" h="2647315">
                  <a:moveTo>
                    <a:pt x="3404616" y="2636519"/>
                  </a:moveTo>
                  <a:lnTo>
                    <a:pt x="3782441" y="2636519"/>
                  </a:lnTo>
                </a:path>
                <a:path w="4632960" h="2647315">
                  <a:moveTo>
                    <a:pt x="4255008" y="2647187"/>
                  </a:moveTo>
                  <a:lnTo>
                    <a:pt x="4632833" y="2647187"/>
                  </a:lnTo>
                </a:path>
              </a:pathLst>
            </a:custGeom>
            <a:ln w="3175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926592" y="2427731"/>
              <a:ext cx="5581015" cy="2649220"/>
            </a:xfrm>
            <a:custGeom>
              <a:avLst/>
              <a:gdLst/>
              <a:ahLst/>
              <a:cxnLst/>
              <a:rect l="l" t="t" r="r" b="b"/>
              <a:pathLst>
                <a:path w="5581015" h="2649220">
                  <a:moveTo>
                    <a:pt x="473964" y="0"/>
                  </a:moveTo>
                  <a:lnTo>
                    <a:pt x="0" y="0"/>
                  </a:lnTo>
                  <a:lnTo>
                    <a:pt x="0" y="2648712"/>
                  </a:lnTo>
                  <a:lnTo>
                    <a:pt x="473964" y="2648712"/>
                  </a:lnTo>
                  <a:lnTo>
                    <a:pt x="473964" y="0"/>
                  </a:lnTo>
                  <a:close/>
                </a:path>
                <a:path w="5581015" h="2649220">
                  <a:moveTo>
                    <a:pt x="3878580" y="2616708"/>
                  </a:moveTo>
                  <a:lnTo>
                    <a:pt x="3404616" y="2616708"/>
                  </a:lnTo>
                  <a:lnTo>
                    <a:pt x="3404616" y="2634996"/>
                  </a:lnTo>
                  <a:lnTo>
                    <a:pt x="3878580" y="2634996"/>
                  </a:lnTo>
                  <a:lnTo>
                    <a:pt x="3878580" y="2616708"/>
                  </a:lnTo>
                  <a:close/>
                </a:path>
                <a:path w="5581015" h="2649220">
                  <a:moveTo>
                    <a:pt x="4728972" y="2634996"/>
                  </a:moveTo>
                  <a:lnTo>
                    <a:pt x="4256532" y="2634996"/>
                  </a:lnTo>
                  <a:lnTo>
                    <a:pt x="4256532" y="2636520"/>
                  </a:lnTo>
                  <a:lnTo>
                    <a:pt x="4256532" y="2647188"/>
                  </a:lnTo>
                  <a:lnTo>
                    <a:pt x="4728972" y="2647188"/>
                  </a:lnTo>
                  <a:lnTo>
                    <a:pt x="4728972" y="2636520"/>
                  </a:lnTo>
                  <a:lnTo>
                    <a:pt x="4728972" y="2634996"/>
                  </a:lnTo>
                  <a:close/>
                </a:path>
                <a:path w="5581015" h="2649220">
                  <a:moveTo>
                    <a:pt x="5580888" y="2647188"/>
                  </a:moveTo>
                  <a:lnTo>
                    <a:pt x="5106924" y="2647188"/>
                  </a:lnTo>
                  <a:lnTo>
                    <a:pt x="5106924" y="2648712"/>
                  </a:lnTo>
                  <a:lnTo>
                    <a:pt x="5580888" y="2648712"/>
                  </a:lnTo>
                  <a:lnTo>
                    <a:pt x="5580888" y="2647188"/>
                  </a:lnTo>
                  <a:close/>
                </a:path>
              </a:pathLst>
            </a:custGeom>
            <a:solidFill>
              <a:srgbClr val="1D5C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37616" y="5076444"/>
              <a:ext cx="5958840" cy="0"/>
            </a:xfrm>
            <a:custGeom>
              <a:avLst/>
              <a:gdLst/>
              <a:ahLst/>
              <a:cxnLst/>
              <a:rect l="l" t="t" r="r" b="b"/>
              <a:pathLst>
                <a:path w="5958840" h="0">
                  <a:moveTo>
                    <a:pt x="0" y="0"/>
                  </a:moveTo>
                  <a:lnTo>
                    <a:pt x="3692652" y="0"/>
                  </a:lnTo>
                </a:path>
                <a:path w="5958840" h="0">
                  <a:moveTo>
                    <a:pt x="3970019" y="0"/>
                  </a:moveTo>
                  <a:lnTo>
                    <a:pt x="4544568" y="0"/>
                  </a:lnTo>
                </a:path>
                <a:path w="5958840" h="0">
                  <a:moveTo>
                    <a:pt x="4820412" y="0"/>
                  </a:moveTo>
                  <a:lnTo>
                    <a:pt x="595884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/>
          <p:nvPr/>
        </p:nvSpPr>
        <p:spPr>
          <a:xfrm>
            <a:off x="2250948" y="4223003"/>
            <a:ext cx="377825" cy="0"/>
          </a:xfrm>
          <a:custGeom>
            <a:avLst/>
            <a:gdLst/>
            <a:ahLst/>
            <a:cxnLst/>
            <a:rect l="l" t="t" r="r" b="b"/>
            <a:pathLst>
              <a:path w="377825" h="0">
                <a:moveTo>
                  <a:pt x="0" y="0"/>
                </a:moveTo>
                <a:lnTo>
                  <a:pt x="377825" y="0"/>
                </a:lnTo>
              </a:path>
            </a:pathLst>
          </a:custGeom>
          <a:ln w="3175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3101339" y="4738115"/>
            <a:ext cx="377825" cy="0"/>
          </a:xfrm>
          <a:custGeom>
            <a:avLst/>
            <a:gdLst/>
            <a:ahLst/>
            <a:cxnLst/>
            <a:rect l="l" t="t" r="r" b="b"/>
            <a:pathLst>
              <a:path w="377825" h="0">
                <a:moveTo>
                  <a:pt x="0" y="0"/>
                </a:moveTo>
                <a:lnTo>
                  <a:pt x="377825" y="0"/>
                </a:lnTo>
              </a:path>
            </a:pathLst>
          </a:custGeom>
          <a:ln w="3175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993749" y="2169668"/>
            <a:ext cx="33972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0">
                <a:latin typeface="Calibri"/>
                <a:cs typeface="Calibri"/>
              </a:rPr>
              <a:t>69,4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778507" y="2427732"/>
            <a:ext cx="472440" cy="1795780"/>
          </a:xfrm>
          <a:prstGeom prst="rect">
            <a:avLst/>
          </a:prstGeom>
          <a:solidFill>
            <a:srgbClr val="1D5CF6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70"/>
              </a:spcBef>
            </a:pPr>
            <a:endParaRPr sz="1400">
              <a:latin typeface="Times New Roman"/>
              <a:cs typeface="Times New Roman"/>
            </a:endParaRPr>
          </a:p>
          <a:p>
            <a:pPr marL="78740">
              <a:lnSpc>
                <a:spcPct val="100000"/>
              </a:lnSpc>
            </a:pP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47,0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628900" y="4223003"/>
            <a:ext cx="474345" cy="515620"/>
          </a:xfrm>
          <a:prstGeom prst="rect">
            <a:avLst/>
          </a:prstGeom>
          <a:solidFill>
            <a:srgbClr val="1D5CF6"/>
          </a:solidFill>
        </p:spPr>
        <p:txBody>
          <a:bodyPr wrap="square" lIns="0" tIns="135255" rIns="0" bIns="0" rtlCol="0" vert="horz">
            <a:spAutoFit/>
          </a:bodyPr>
          <a:lstStyle/>
          <a:p>
            <a:pPr marL="80010">
              <a:lnSpc>
                <a:spcPct val="100000"/>
              </a:lnSpc>
              <a:spcBef>
                <a:spcPts val="1065"/>
              </a:spcBef>
            </a:pP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13,5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480815" y="4738115"/>
            <a:ext cx="472440" cy="334010"/>
          </a:xfrm>
          <a:prstGeom prst="rect">
            <a:avLst/>
          </a:prstGeom>
          <a:solidFill>
            <a:srgbClr val="1D5CF6"/>
          </a:solidFill>
        </p:spPr>
        <p:txBody>
          <a:bodyPr wrap="square" lIns="0" tIns="32384" rIns="0" bIns="0" rtlCol="0" vert="horz">
            <a:spAutoFit/>
          </a:bodyPr>
          <a:lstStyle/>
          <a:p>
            <a:pPr marL="123825">
              <a:lnSpc>
                <a:spcPct val="100000"/>
              </a:lnSpc>
              <a:spcBef>
                <a:spcPts val="254"/>
              </a:spcBef>
            </a:pP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8,0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820623" y="5200903"/>
            <a:ext cx="68580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3180" marR="5080" indent="-3048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Calibri"/>
                <a:cs typeface="Calibri"/>
              </a:rPr>
              <a:t>Inversión </a:t>
            </a:r>
            <a:r>
              <a:rPr dirty="0" sz="1400" spc="-10">
                <a:latin typeface="Calibri"/>
                <a:cs typeface="Calibri"/>
              </a:rPr>
              <a:t>Mundial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660651" y="5200903"/>
            <a:ext cx="70802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3815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Calibri"/>
                <a:cs typeface="Calibri"/>
              </a:rPr>
              <a:t>América </a:t>
            </a:r>
            <a:r>
              <a:rPr dirty="0" sz="1400">
                <a:latin typeface="Calibri"/>
                <a:cs typeface="Calibri"/>
              </a:rPr>
              <a:t>del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Norte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703702" y="5200903"/>
            <a:ext cx="32575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Calibri"/>
                <a:cs typeface="Calibri"/>
              </a:rPr>
              <a:t>Asia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3448303" y="5200903"/>
            <a:ext cx="53784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Calibri"/>
                <a:cs typeface="Calibri"/>
              </a:rPr>
              <a:t>Europa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4259326" y="5200903"/>
            <a:ext cx="62230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1440" marR="5080" indent="-79375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Calibri"/>
                <a:cs typeface="Calibri"/>
              </a:rPr>
              <a:t>América Latina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5196332" y="5200903"/>
            <a:ext cx="44577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Calibri"/>
                <a:cs typeface="Calibri"/>
              </a:rPr>
              <a:t>África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 descr=""/>
          <p:cNvSpPr/>
          <p:nvPr/>
        </p:nvSpPr>
        <p:spPr>
          <a:xfrm>
            <a:off x="4430267" y="4959096"/>
            <a:ext cx="277495" cy="192405"/>
          </a:xfrm>
          <a:custGeom>
            <a:avLst/>
            <a:gdLst/>
            <a:ahLst/>
            <a:cxnLst/>
            <a:rect l="l" t="t" r="r" b="b"/>
            <a:pathLst>
              <a:path w="277495" h="192404">
                <a:moveTo>
                  <a:pt x="277367" y="0"/>
                </a:moveTo>
                <a:lnTo>
                  <a:pt x="0" y="0"/>
                </a:lnTo>
                <a:lnTo>
                  <a:pt x="0" y="192023"/>
                </a:lnTo>
                <a:lnTo>
                  <a:pt x="277367" y="192023"/>
                </a:lnTo>
                <a:lnTo>
                  <a:pt x="277367" y="0"/>
                </a:lnTo>
                <a:close/>
              </a:path>
            </a:pathLst>
          </a:custGeom>
          <a:solidFill>
            <a:srgbClr val="1D5C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 txBox="1"/>
          <p:nvPr/>
        </p:nvSpPr>
        <p:spPr>
          <a:xfrm>
            <a:off x="4430267" y="4966715"/>
            <a:ext cx="277495" cy="100965"/>
          </a:xfrm>
          <a:prstGeom prst="rect">
            <a:avLst/>
          </a:prstGeom>
          <a:solidFill>
            <a:srgbClr val="1D5CF6"/>
          </a:solidFill>
        </p:spPr>
        <p:txBody>
          <a:bodyPr wrap="square" lIns="0" tIns="0" rIns="0" bIns="0" rtlCol="0" vert="horz">
            <a:spAutoFit/>
          </a:bodyPr>
          <a:lstStyle/>
          <a:p>
            <a:pPr marL="26034">
              <a:lnSpc>
                <a:spcPts val="790"/>
              </a:lnSpc>
            </a:pP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0,5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5966205" y="5200903"/>
            <a:ext cx="61087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Calibri"/>
                <a:cs typeface="Calibri"/>
              </a:rPr>
              <a:t>Oceanía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 descr=""/>
          <p:cNvSpPr/>
          <p:nvPr/>
        </p:nvSpPr>
        <p:spPr>
          <a:xfrm>
            <a:off x="5282184" y="4974335"/>
            <a:ext cx="276225" cy="192405"/>
          </a:xfrm>
          <a:custGeom>
            <a:avLst/>
            <a:gdLst/>
            <a:ahLst/>
            <a:cxnLst/>
            <a:rect l="l" t="t" r="r" b="b"/>
            <a:pathLst>
              <a:path w="276225" h="192404">
                <a:moveTo>
                  <a:pt x="275843" y="0"/>
                </a:moveTo>
                <a:lnTo>
                  <a:pt x="0" y="0"/>
                </a:lnTo>
                <a:lnTo>
                  <a:pt x="0" y="192024"/>
                </a:lnTo>
                <a:lnTo>
                  <a:pt x="275843" y="192024"/>
                </a:lnTo>
                <a:lnTo>
                  <a:pt x="275843" y="0"/>
                </a:lnTo>
                <a:close/>
              </a:path>
            </a:pathLst>
          </a:custGeom>
          <a:solidFill>
            <a:srgbClr val="1D5C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 txBox="1"/>
          <p:nvPr/>
        </p:nvSpPr>
        <p:spPr>
          <a:xfrm>
            <a:off x="5295138" y="4928742"/>
            <a:ext cx="2495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0,3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848104" y="2164207"/>
            <a:ext cx="332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>
                <a:latin typeface="Calibri"/>
                <a:cs typeface="Calibri"/>
              </a:rPr>
              <a:t>68%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2699130" y="3960114"/>
            <a:ext cx="3327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latin typeface="Calibri"/>
                <a:cs typeface="Calibri"/>
              </a:rPr>
              <a:t>19%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3550158" y="4476115"/>
            <a:ext cx="3327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latin typeface="Calibri"/>
                <a:cs typeface="Calibri"/>
              </a:rPr>
              <a:t>12%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4448683" y="4722367"/>
            <a:ext cx="24257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latin typeface="Calibri"/>
                <a:cs typeface="Calibri"/>
              </a:rPr>
              <a:t>1%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5299709" y="4736719"/>
            <a:ext cx="24257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latin typeface="Calibri"/>
                <a:cs typeface="Calibri"/>
              </a:rPr>
              <a:t>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6150609" y="4812919"/>
            <a:ext cx="24257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latin typeface="Calibri"/>
                <a:cs typeface="Calibri"/>
              </a:rPr>
              <a:t>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4" name="object 34" descr=""/>
          <p:cNvSpPr/>
          <p:nvPr/>
        </p:nvSpPr>
        <p:spPr>
          <a:xfrm>
            <a:off x="0" y="6708647"/>
            <a:ext cx="12192000" cy="149860"/>
          </a:xfrm>
          <a:custGeom>
            <a:avLst/>
            <a:gdLst/>
            <a:ahLst/>
            <a:cxnLst/>
            <a:rect l="l" t="t" r="r" b="b"/>
            <a:pathLst>
              <a:path w="12192000" h="149859">
                <a:moveTo>
                  <a:pt x="12192000" y="0"/>
                </a:moveTo>
                <a:lnTo>
                  <a:pt x="0" y="0"/>
                </a:lnTo>
                <a:lnTo>
                  <a:pt x="0" y="149352"/>
                </a:lnTo>
                <a:lnTo>
                  <a:pt x="12192000" y="149352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35965" y="295732"/>
            <a:ext cx="10535285" cy="721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740"/>
              </a:lnSpc>
              <a:spcBef>
                <a:spcPts val="100"/>
              </a:spcBef>
            </a:pPr>
            <a:r>
              <a:rPr dirty="0" sz="2400">
                <a:solidFill>
                  <a:srgbClr val="1D5CF6"/>
                </a:solidFill>
                <a:latin typeface="Roboto"/>
                <a:cs typeface="Roboto"/>
              </a:rPr>
              <a:t>Sólo</a:t>
            </a:r>
            <a:r>
              <a:rPr dirty="0" sz="2400" spc="-45">
                <a:solidFill>
                  <a:srgbClr val="1D5CF6"/>
                </a:solidFill>
                <a:latin typeface="Roboto"/>
                <a:cs typeface="Roboto"/>
              </a:rPr>
              <a:t> </a:t>
            </a:r>
            <a:r>
              <a:rPr dirty="0" sz="2400">
                <a:solidFill>
                  <a:srgbClr val="1D5CF6"/>
                </a:solidFill>
                <a:latin typeface="Roboto"/>
                <a:cs typeface="Roboto"/>
              </a:rPr>
              <a:t>el</a:t>
            </a:r>
            <a:r>
              <a:rPr dirty="0" sz="2400" spc="-55">
                <a:solidFill>
                  <a:srgbClr val="1D5CF6"/>
                </a:solidFill>
                <a:latin typeface="Roboto"/>
                <a:cs typeface="Roboto"/>
              </a:rPr>
              <a:t> </a:t>
            </a:r>
            <a:r>
              <a:rPr dirty="0" sz="2400">
                <a:solidFill>
                  <a:srgbClr val="1D5CF6"/>
                </a:solidFill>
                <a:latin typeface="Roboto"/>
                <a:cs typeface="Roboto"/>
              </a:rPr>
              <a:t>16%</a:t>
            </a:r>
            <a:r>
              <a:rPr dirty="0" sz="2400" spc="-50">
                <a:solidFill>
                  <a:srgbClr val="1D5CF6"/>
                </a:solidFill>
                <a:latin typeface="Roboto"/>
                <a:cs typeface="Roboto"/>
              </a:rPr>
              <a:t> </a:t>
            </a:r>
            <a:r>
              <a:rPr dirty="0" sz="2400">
                <a:solidFill>
                  <a:srgbClr val="1D5CF6"/>
                </a:solidFill>
                <a:latin typeface="Roboto"/>
                <a:cs typeface="Roboto"/>
              </a:rPr>
              <a:t>es</a:t>
            </a:r>
            <a:r>
              <a:rPr dirty="0" sz="2400" spc="-55">
                <a:solidFill>
                  <a:srgbClr val="1D5CF6"/>
                </a:solidFill>
                <a:latin typeface="Roboto"/>
                <a:cs typeface="Roboto"/>
              </a:rPr>
              <a:t> </a:t>
            </a:r>
            <a:r>
              <a:rPr dirty="0" sz="2400" spc="-10">
                <a:solidFill>
                  <a:srgbClr val="1D5CF6"/>
                </a:solidFill>
                <a:latin typeface="Roboto"/>
                <a:cs typeface="Roboto"/>
              </a:rPr>
              <a:t>clasificado</a:t>
            </a:r>
            <a:r>
              <a:rPr dirty="0" sz="2400" spc="-55">
                <a:solidFill>
                  <a:srgbClr val="1D5CF6"/>
                </a:solidFill>
                <a:latin typeface="Roboto"/>
                <a:cs typeface="Roboto"/>
              </a:rPr>
              <a:t> </a:t>
            </a:r>
            <a:r>
              <a:rPr dirty="0" sz="2400">
                <a:solidFill>
                  <a:srgbClr val="1D5CF6"/>
                </a:solidFill>
                <a:latin typeface="Roboto"/>
                <a:cs typeface="Roboto"/>
              </a:rPr>
              <a:t>como</a:t>
            </a:r>
            <a:r>
              <a:rPr dirty="0" sz="2400" spc="-40">
                <a:solidFill>
                  <a:srgbClr val="1D5CF6"/>
                </a:solidFill>
                <a:latin typeface="Roboto"/>
                <a:cs typeface="Roboto"/>
              </a:rPr>
              <a:t> </a:t>
            </a:r>
            <a:r>
              <a:rPr dirty="0" sz="2400">
                <a:solidFill>
                  <a:srgbClr val="1D5CF6"/>
                </a:solidFill>
                <a:latin typeface="Roboto"/>
                <a:cs typeface="Roboto"/>
              </a:rPr>
              <a:t>pionero</a:t>
            </a:r>
            <a:r>
              <a:rPr dirty="0" sz="2400">
                <a:latin typeface="Roboto"/>
                <a:cs typeface="Roboto"/>
              </a:rPr>
              <a:t>,</a:t>
            </a:r>
            <a:r>
              <a:rPr dirty="0" sz="2400" spc="-35">
                <a:latin typeface="Roboto"/>
                <a:cs typeface="Roboto"/>
              </a:rPr>
              <a:t> </a:t>
            </a:r>
            <a:r>
              <a:rPr dirty="0" sz="2400">
                <a:latin typeface="Roboto"/>
                <a:cs typeface="Roboto"/>
              </a:rPr>
              <a:t>lo</a:t>
            </a:r>
            <a:r>
              <a:rPr dirty="0" sz="2400" spc="-45">
                <a:latin typeface="Roboto"/>
                <a:cs typeface="Roboto"/>
              </a:rPr>
              <a:t> </a:t>
            </a:r>
            <a:r>
              <a:rPr dirty="0" sz="2400">
                <a:latin typeface="Roboto"/>
                <a:cs typeface="Roboto"/>
              </a:rPr>
              <a:t>que</a:t>
            </a:r>
            <a:r>
              <a:rPr dirty="0" sz="2400" spc="-60">
                <a:latin typeface="Roboto"/>
                <a:cs typeface="Roboto"/>
              </a:rPr>
              <a:t> </a:t>
            </a:r>
            <a:r>
              <a:rPr dirty="0" sz="2400">
                <a:latin typeface="Roboto"/>
                <a:cs typeface="Roboto"/>
              </a:rPr>
              <a:t>nos</a:t>
            </a:r>
            <a:r>
              <a:rPr dirty="0" sz="2400" spc="-50">
                <a:latin typeface="Roboto"/>
                <a:cs typeface="Roboto"/>
              </a:rPr>
              <a:t> </a:t>
            </a:r>
            <a:r>
              <a:rPr dirty="0" sz="2400">
                <a:latin typeface="Roboto"/>
                <a:cs typeface="Roboto"/>
              </a:rPr>
              <a:t>muestra</a:t>
            </a:r>
            <a:r>
              <a:rPr dirty="0" sz="2400" spc="-40">
                <a:latin typeface="Roboto"/>
                <a:cs typeface="Roboto"/>
              </a:rPr>
              <a:t> </a:t>
            </a:r>
            <a:r>
              <a:rPr dirty="0" sz="2400">
                <a:latin typeface="Roboto"/>
                <a:cs typeface="Roboto"/>
              </a:rPr>
              <a:t>una</a:t>
            </a:r>
            <a:r>
              <a:rPr dirty="0" sz="2400" spc="-65">
                <a:latin typeface="Roboto"/>
                <a:cs typeface="Roboto"/>
              </a:rPr>
              <a:t> </a:t>
            </a:r>
            <a:r>
              <a:rPr dirty="0" sz="2400" spc="-10">
                <a:latin typeface="Roboto"/>
                <a:cs typeface="Roboto"/>
              </a:rPr>
              <a:t>oportunidad</a:t>
            </a:r>
            <a:endParaRPr sz="2400">
              <a:latin typeface="Roboto"/>
              <a:cs typeface="Roboto"/>
            </a:endParaRPr>
          </a:p>
          <a:p>
            <a:pPr marL="12700">
              <a:lnSpc>
                <a:spcPts val="2740"/>
              </a:lnSpc>
            </a:pPr>
            <a:r>
              <a:rPr dirty="0" sz="2400" spc="-10">
                <a:latin typeface="Roboto"/>
                <a:cs typeface="Roboto"/>
              </a:rPr>
              <a:t>importante</a:t>
            </a:r>
            <a:r>
              <a:rPr dirty="0" sz="2400" spc="-65">
                <a:latin typeface="Roboto"/>
                <a:cs typeface="Roboto"/>
              </a:rPr>
              <a:t> </a:t>
            </a:r>
            <a:r>
              <a:rPr dirty="0" sz="2400">
                <a:latin typeface="Roboto"/>
                <a:cs typeface="Roboto"/>
              </a:rPr>
              <a:t>en</a:t>
            </a:r>
            <a:r>
              <a:rPr dirty="0" sz="2400" spc="-85">
                <a:latin typeface="Roboto"/>
                <a:cs typeface="Roboto"/>
              </a:rPr>
              <a:t> </a:t>
            </a:r>
            <a:r>
              <a:rPr dirty="0" sz="2400">
                <a:latin typeface="Roboto"/>
                <a:cs typeface="Roboto"/>
              </a:rPr>
              <a:t>la</a:t>
            </a:r>
            <a:r>
              <a:rPr dirty="0" sz="2400" spc="-90">
                <a:latin typeface="Roboto"/>
                <a:cs typeface="Roboto"/>
              </a:rPr>
              <a:t> </a:t>
            </a:r>
            <a:r>
              <a:rPr dirty="0" sz="2400" spc="-10">
                <a:latin typeface="Roboto"/>
                <a:cs typeface="Roboto"/>
              </a:rPr>
              <a:t>región,</a:t>
            </a:r>
            <a:r>
              <a:rPr dirty="0" sz="2400" spc="-65">
                <a:latin typeface="Roboto"/>
                <a:cs typeface="Roboto"/>
              </a:rPr>
              <a:t> </a:t>
            </a:r>
            <a:r>
              <a:rPr dirty="0" sz="2400" spc="-10">
                <a:latin typeface="Roboto"/>
                <a:cs typeface="Roboto"/>
              </a:rPr>
              <a:t>según</a:t>
            </a:r>
            <a:r>
              <a:rPr dirty="0" sz="2400" spc="-70">
                <a:latin typeface="Roboto"/>
                <a:cs typeface="Roboto"/>
              </a:rPr>
              <a:t> </a:t>
            </a:r>
            <a:r>
              <a:rPr dirty="0" sz="2400" spc="-20">
                <a:latin typeface="Roboto"/>
                <a:cs typeface="Roboto"/>
              </a:rPr>
              <a:t>ILIA</a:t>
            </a:r>
            <a:endParaRPr sz="2400">
              <a:latin typeface="Roboto"/>
              <a:cs typeface="Roboto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37184" y="6496913"/>
            <a:ext cx="128524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BEBEBE"/>
                </a:solidFill>
                <a:latin typeface="Roboto"/>
                <a:cs typeface="Roboto"/>
              </a:rPr>
              <a:t>https://indicelatam.cl/</a:t>
            </a:r>
            <a:endParaRPr sz="1000">
              <a:latin typeface="Roboto"/>
              <a:cs typeface="Roboto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510540" y="1667255"/>
            <a:ext cx="6227445" cy="3759835"/>
            <a:chOff x="510540" y="1667255"/>
            <a:chExt cx="6227445" cy="3759835"/>
          </a:xfrm>
        </p:grpSpPr>
        <p:sp>
          <p:nvSpPr>
            <p:cNvPr id="5" name="object 5" descr=""/>
            <p:cNvSpPr/>
            <p:nvPr/>
          </p:nvSpPr>
          <p:spPr>
            <a:xfrm>
              <a:off x="583692" y="1667255"/>
              <a:ext cx="838200" cy="3755390"/>
            </a:xfrm>
            <a:custGeom>
              <a:avLst/>
              <a:gdLst/>
              <a:ahLst/>
              <a:cxnLst/>
              <a:rect l="l" t="t" r="r" b="b"/>
              <a:pathLst>
                <a:path w="838200" h="3755390">
                  <a:moveTo>
                    <a:pt x="182880" y="0"/>
                  </a:moveTo>
                  <a:lnTo>
                    <a:pt x="0" y="0"/>
                  </a:lnTo>
                  <a:lnTo>
                    <a:pt x="0" y="3755136"/>
                  </a:lnTo>
                  <a:lnTo>
                    <a:pt x="182880" y="3755136"/>
                  </a:lnTo>
                  <a:lnTo>
                    <a:pt x="182880" y="0"/>
                  </a:lnTo>
                  <a:close/>
                </a:path>
                <a:path w="838200" h="3755390">
                  <a:moveTo>
                    <a:pt x="510540" y="190500"/>
                  </a:moveTo>
                  <a:lnTo>
                    <a:pt x="327660" y="190500"/>
                  </a:lnTo>
                  <a:lnTo>
                    <a:pt x="327660" y="3755136"/>
                  </a:lnTo>
                  <a:lnTo>
                    <a:pt x="510540" y="3755136"/>
                  </a:lnTo>
                  <a:lnTo>
                    <a:pt x="510540" y="190500"/>
                  </a:lnTo>
                  <a:close/>
                </a:path>
                <a:path w="838200" h="3755390">
                  <a:moveTo>
                    <a:pt x="838200" y="416052"/>
                  </a:moveTo>
                  <a:lnTo>
                    <a:pt x="655320" y="416052"/>
                  </a:lnTo>
                  <a:lnTo>
                    <a:pt x="655320" y="3755136"/>
                  </a:lnTo>
                  <a:lnTo>
                    <a:pt x="838200" y="3755136"/>
                  </a:lnTo>
                  <a:lnTo>
                    <a:pt x="838200" y="416052"/>
                  </a:lnTo>
                  <a:close/>
                </a:path>
              </a:pathLst>
            </a:custGeom>
            <a:solidFill>
              <a:srgbClr val="DD77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187952" y="3761231"/>
              <a:ext cx="2476500" cy="1661160"/>
            </a:xfrm>
            <a:custGeom>
              <a:avLst/>
              <a:gdLst/>
              <a:ahLst/>
              <a:cxnLst/>
              <a:rect l="l" t="t" r="r" b="b"/>
              <a:pathLst>
                <a:path w="2476500" h="1661160">
                  <a:moveTo>
                    <a:pt x="182867" y="0"/>
                  </a:moveTo>
                  <a:lnTo>
                    <a:pt x="0" y="0"/>
                  </a:lnTo>
                  <a:lnTo>
                    <a:pt x="0" y="1661160"/>
                  </a:lnTo>
                  <a:lnTo>
                    <a:pt x="182867" y="1661160"/>
                  </a:lnTo>
                  <a:lnTo>
                    <a:pt x="182867" y="0"/>
                  </a:lnTo>
                  <a:close/>
                </a:path>
                <a:path w="2476500" h="1661160">
                  <a:moveTo>
                    <a:pt x="510540" y="41148"/>
                  </a:moveTo>
                  <a:lnTo>
                    <a:pt x="327660" y="41148"/>
                  </a:lnTo>
                  <a:lnTo>
                    <a:pt x="327660" y="1661160"/>
                  </a:lnTo>
                  <a:lnTo>
                    <a:pt x="510540" y="1661160"/>
                  </a:lnTo>
                  <a:lnTo>
                    <a:pt x="510540" y="41148"/>
                  </a:lnTo>
                  <a:close/>
                </a:path>
                <a:path w="2476500" h="1661160">
                  <a:moveTo>
                    <a:pt x="838200" y="67056"/>
                  </a:moveTo>
                  <a:lnTo>
                    <a:pt x="655320" y="67056"/>
                  </a:lnTo>
                  <a:lnTo>
                    <a:pt x="655320" y="1661160"/>
                  </a:lnTo>
                  <a:lnTo>
                    <a:pt x="838200" y="1661160"/>
                  </a:lnTo>
                  <a:lnTo>
                    <a:pt x="838200" y="67056"/>
                  </a:lnTo>
                  <a:close/>
                </a:path>
                <a:path w="2476500" h="1661160">
                  <a:moveTo>
                    <a:pt x="1165847" y="225552"/>
                  </a:moveTo>
                  <a:lnTo>
                    <a:pt x="984504" y="225552"/>
                  </a:lnTo>
                  <a:lnTo>
                    <a:pt x="984504" y="1661160"/>
                  </a:lnTo>
                  <a:lnTo>
                    <a:pt x="1165847" y="1661160"/>
                  </a:lnTo>
                  <a:lnTo>
                    <a:pt x="1165847" y="225552"/>
                  </a:lnTo>
                  <a:close/>
                </a:path>
                <a:path w="2476500" h="1661160">
                  <a:moveTo>
                    <a:pt x="1493507" y="324612"/>
                  </a:moveTo>
                  <a:lnTo>
                    <a:pt x="1312164" y="324612"/>
                  </a:lnTo>
                  <a:lnTo>
                    <a:pt x="1312164" y="1661160"/>
                  </a:lnTo>
                  <a:lnTo>
                    <a:pt x="1493507" y="1661160"/>
                  </a:lnTo>
                  <a:lnTo>
                    <a:pt x="1493507" y="324612"/>
                  </a:lnTo>
                  <a:close/>
                </a:path>
                <a:path w="2476500" h="1661160">
                  <a:moveTo>
                    <a:pt x="1821167" y="329184"/>
                  </a:moveTo>
                  <a:lnTo>
                    <a:pt x="1639824" y="329184"/>
                  </a:lnTo>
                  <a:lnTo>
                    <a:pt x="1639824" y="1661160"/>
                  </a:lnTo>
                  <a:lnTo>
                    <a:pt x="1821167" y="1661160"/>
                  </a:lnTo>
                  <a:lnTo>
                    <a:pt x="1821167" y="329184"/>
                  </a:lnTo>
                  <a:close/>
                </a:path>
                <a:path w="2476500" h="1661160">
                  <a:moveTo>
                    <a:pt x="2148840" y="339852"/>
                  </a:moveTo>
                  <a:lnTo>
                    <a:pt x="1967484" y="339852"/>
                  </a:lnTo>
                  <a:lnTo>
                    <a:pt x="1967484" y="1661160"/>
                  </a:lnTo>
                  <a:lnTo>
                    <a:pt x="2148840" y="1661160"/>
                  </a:lnTo>
                  <a:lnTo>
                    <a:pt x="2148840" y="339852"/>
                  </a:lnTo>
                  <a:close/>
                </a:path>
                <a:path w="2476500" h="1661160">
                  <a:moveTo>
                    <a:pt x="2476500" y="441960"/>
                  </a:moveTo>
                  <a:lnTo>
                    <a:pt x="2295144" y="441960"/>
                  </a:lnTo>
                  <a:lnTo>
                    <a:pt x="2295144" y="1661160"/>
                  </a:lnTo>
                  <a:lnTo>
                    <a:pt x="2476500" y="1661160"/>
                  </a:lnTo>
                  <a:lnTo>
                    <a:pt x="2476500" y="441960"/>
                  </a:lnTo>
                  <a:close/>
                </a:path>
              </a:pathLst>
            </a:custGeom>
            <a:solidFill>
              <a:srgbClr val="1190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566672" y="2557271"/>
              <a:ext cx="2476500" cy="2865755"/>
            </a:xfrm>
            <a:custGeom>
              <a:avLst/>
              <a:gdLst/>
              <a:ahLst/>
              <a:cxnLst/>
              <a:rect l="l" t="t" r="r" b="b"/>
              <a:pathLst>
                <a:path w="2476500" h="2865754">
                  <a:moveTo>
                    <a:pt x="182880" y="0"/>
                  </a:moveTo>
                  <a:lnTo>
                    <a:pt x="0" y="0"/>
                  </a:lnTo>
                  <a:lnTo>
                    <a:pt x="0" y="2865120"/>
                  </a:lnTo>
                  <a:lnTo>
                    <a:pt x="182880" y="2865120"/>
                  </a:lnTo>
                  <a:lnTo>
                    <a:pt x="182880" y="0"/>
                  </a:lnTo>
                  <a:close/>
                </a:path>
                <a:path w="2476500" h="2865754">
                  <a:moveTo>
                    <a:pt x="510540" y="158496"/>
                  </a:moveTo>
                  <a:lnTo>
                    <a:pt x="327660" y="158496"/>
                  </a:lnTo>
                  <a:lnTo>
                    <a:pt x="327660" y="2865120"/>
                  </a:lnTo>
                  <a:lnTo>
                    <a:pt x="510540" y="2865120"/>
                  </a:lnTo>
                  <a:lnTo>
                    <a:pt x="510540" y="158496"/>
                  </a:lnTo>
                  <a:close/>
                </a:path>
                <a:path w="2476500" h="2865754">
                  <a:moveTo>
                    <a:pt x="838200" y="220980"/>
                  </a:moveTo>
                  <a:lnTo>
                    <a:pt x="655320" y="220980"/>
                  </a:lnTo>
                  <a:lnTo>
                    <a:pt x="655320" y="2865120"/>
                  </a:lnTo>
                  <a:lnTo>
                    <a:pt x="838200" y="2865120"/>
                  </a:lnTo>
                  <a:lnTo>
                    <a:pt x="838200" y="220980"/>
                  </a:lnTo>
                  <a:close/>
                </a:path>
                <a:path w="2476500" h="2865754">
                  <a:moveTo>
                    <a:pt x="1165860" y="457200"/>
                  </a:moveTo>
                  <a:lnTo>
                    <a:pt x="982980" y="457200"/>
                  </a:lnTo>
                  <a:lnTo>
                    <a:pt x="982980" y="2865120"/>
                  </a:lnTo>
                  <a:lnTo>
                    <a:pt x="1165860" y="2865120"/>
                  </a:lnTo>
                  <a:lnTo>
                    <a:pt x="1165860" y="457200"/>
                  </a:lnTo>
                  <a:close/>
                </a:path>
                <a:path w="2476500" h="2865754">
                  <a:moveTo>
                    <a:pt x="1493520" y="524256"/>
                  </a:moveTo>
                  <a:lnTo>
                    <a:pt x="1310640" y="524256"/>
                  </a:lnTo>
                  <a:lnTo>
                    <a:pt x="1310640" y="2865120"/>
                  </a:lnTo>
                  <a:lnTo>
                    <a:pt x="1493520" y="2865120"/>
                  </a:lnTo>
                  <a:lnTo>
                    <a:pt x="1493520" y="524256"/>
                  </a:lnTo>
                  <a:close/>
                </a:path>
                <a:path w="2476500" h="2865754">
                  <a:moveTo>
                    <a:pt x="1821180" y="621792"/>
                  </a:moveTo>
                  <a:lnTo>
                    <a:pt x="1638300" y="621792"/>
                  </a:lnTo>
                  <a:lnTo>
                    <a:pt x="1638300" y="2865120"/>
                  </a:lnTo>
                  <a:lnTo>
                    <a:pt x="1821180" y="2865120"/>
                  </a:lnTo>
                  <a:lnTo>
                    <a:pt x="1821180" y="621792"/>
                  </a:lnTo>
                  <a:close/>
                </a:path>
                <a:path w="2476500" h="2865754">
                  <a:moveTo>
                    <a:pt x="2148840" y="941832"/>
                  </a:moveTo>
                  <a:lnTo>
                    <a:pt x="1965960" y="941832"/>
                  </a:lnTo>
                  <a:lnTo>
                    <a:pt x="1965960" y="2865120"/>
                  </a:lnTo>
                  <a:lnTo>
                    <a:pt x="2148840" y="2865120"/>
                  </a:lnTo>
                  <a:lnTo>
                    <a:pt x="2148840" y="941832"/>
                  </a:lnTo>
                  <a:close/>
                </a:path>
                <a:path w="2476500" h="2865754">
                  <a:moveTo>
                    <a:pt x="2476500" y="1091184"/>
                  </a:moveTo>
                  <a:lnTo>
                    <a:pt x="2293620" y="1091184"/>
                  </a:lnTo>
                  <a:lnTo>
                    <a:pt x="2293620" y="2865120"/>
                  </a:lnTo>
                  <a:lnTo>
                    <a:pt x="2476500" y="2865132"/>
                  </a:lnTo>
                  <a:lnTo>
                    <a:pt x="2476500" y="1091184"/>
                  </a:lnTo>
                  <a:close/>
                </a:path>
              </a:pathLst>
            </a:custGeom>
            <a:solidFill>
              <a:srgbClr val="F9B3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10540" y="5422391"/>
              <a:ext cx="6227445" cy="0"/>
            </a:xfrm>
            <a:custGeom>
              <a:avLst/>
              <a:gdLst/>
              <a:ahLst/>
              <a:cxnLst/>
              <a:rect l="l" t="t" r="r" b="b"/>
              <a:pathLst>
                <a:path w="6227445" h="0">
                  <a:moveTo>
                    <a:pt x="0" y="0"/>
                  </a:moveTo>
                  <a:lnTo>
                    <a:pt x="6227064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572211" y="1409826"/>
            <a:ext cx="205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>
                <a:latin typeface="Calibri"/>
                <a:cs typeface="Calibri"/>
              </a:rPr>
              <a:t>73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899871" y="1600326"/>
            <a:ext cx="20637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>
                <a:latin typeface="Calibri"/>
                <a:cs typeface="Calibri"/>
              </a:rPr>
              <a:t>69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227836" y="1828038"/>
            <a:ext cx="205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>
                <a:latin typeface="Calibri"/>
                <a:cs typeface="Calibri"/>
              </a:rPr>
              <a:t>65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555496" y="2301367"/>
            <a:ext cx="205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>
                <a:latin typeface="Calibri"/>
                <a:cs typeface="Calibri"/>
              </a:rPr>
              <a:t>56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883155" y="2458974"/>
            <a:ext cx="205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>
                <a:latin typeface="Calibri"/>
                <a:cs typeface="Calibri"/>
              </a:rPr>
              <a:t>53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210816" y="2521457"/>
            <a:ext cx="205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>
                <a:latin typeface="Calibri"/>
                <a:cs typeface="Calibri"/>
              </a:rPr>
              <a:t>51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538729" y="2757297"/>
            <a:ext cx="205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>
                <a:latin typeface="Calibri"/>
                <a:cs typeface="Calibri"/>
              </a:rPr>
              <a:t>47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866389" y="2824099"/>
            <a:ext cx="205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>
                <a:latin typeface="Calibri"/>
                <a:cs typeface="Calibri"/>
              </a:rPr>
              <a:t>46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194050" y="2923489"/>
            <a:ext cx="20574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>
                <a:latin typeface="Calibri"/>
                <a:cs typeface="Calibri"/>
              </a:rPr>
              <a:t>44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3521709" y="3242310"/>
            <a:ext cx="205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>
                <a:latin typeface="Calibri"/>
                <a:cs typeface="Calibri"/>
              </a:rPr>
              <a:t>37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3849751" y="3391661"/>
            <a:ext cx="205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>
                <a:latin typeface="Calibri"/>
                <a:cs typeface="Calibri"/>
              </a:rPr>
              <a:t>35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177410" y="3503802"/>
            <a:ext cx="205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>
                <a:latin typeface="Calibri"/>
                <a:cs typeface="Calibri"/>
              </a:rPr>
              <a:t>32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4505071" y="3544951"/>
            <a:ext cx="205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>
                <a:latin typeface="Calibri"/>
                <a:cs typeface="Calibri"/>
              </a:rPr>
              <a:t>32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832730" y="3570477"/>
            <a:ext cx="205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>
                <a:latin typeface="Calibri"/>
                <a:cs typeface="Calibri"/>
              </a:rPr>
              <a:t>31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5160645" y="3731133"/>
            <a:ext cx="2057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latin typeface="Calibri"/>
                <a:cs typeface="Calibri"/>
              </a:rPr>
              <a:t>28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5488304" y="3827779"/>
            <a:ext cx="2057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latin typeface="Calibri"/>
                <a:cs typeface="Calibri"/>
              </a:rPr>
              <a:t>26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5815965" y="3843273"/>
            <a:ext cx="53340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9725" algn="l"/>
              </a:tabLst>
            </a:pPr>
            <a:r>
              <a:rPr dirty="0" baseline="1984" sz="2100" spc="-37">
                <a:latin typeface="Calibri"/>
                <a:cs typeface="Calibri"/>
              </a:rPr>
              <a:t>26</a:t>
            </a:r>
            <a:r>
              <a:rPr dirty="0" baseline="1984" sz="2100">
                <a:latin typeface="Calibri"/>
                <a:cs typeface="Calibri"/>
              </a:rPr>
              <a:t>	</a:t>
            </a:r>
            <a:r>
              <a:rPr dirty="0" sz="1400" spc="-25">
                <a:latin typeface="Calibri"/>
                <a:cs typeface="Calibri"/>
              </a:rPr>
              <a:t>26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6471284" y="3947286"/>
            <a:ext cx="20637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latin typeface="Calibri"/>
                <a:cs typeface="Calibri"/>
              </a:rPr>
              <a:t>24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598728" y="5462899"/>
            <a:ext cx="177800" cy="33337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10">
                <a:latin typeface="Calibri"/>
                <a:cs typeface="Calibri"/>
              </a:rPr>
              <a:t>Chile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927074" y="5461579"/>
            <a:ext cx="178435" cy="36131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10">
                <a:latin typeface="Calibri"/>
                <a:cs typeface="Calibri"/>
              </a:rPr>
              <a:t>Brasil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254633" y="5462056"/>
            <a:ext cx="177800" cy="54800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10">
                <a:latin typeface="Calibri"/>
                <a:cs typeface="Calibri"/>
              </a:rPr>
              <a:t>Uruguay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583181" y="5462840"/>
            <a:ext cx="177800" cy="6318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10">
                <a:latin typeface="Calibri"/>
                <a:cs typeface="Calibri"/>
              </a:rPr>
              <a:t>Argentina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910333" y="5463782"/>
            <a:ext cx="177800" cy="61341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10">
                <a:latin typeface="Calibri"/>
                <a:cs typeface="Calibri"/>
              </a:rPr>
              <a:t>Colombia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2238882" y="5462729"/>
            <a:ext cx="177800" cy="47498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10">
                <a:latin typeface="Calibri"/>
                <a:cs typeface="Calibri"/>
              </a:rPr>
              <a:t>México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2565907" y="5464549"/>
            <a:ext cx="177800" cy="106997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>
                <a:latin typeface="Calibri"/>
                <a:cs typeface="Calibri"/>
              </a:rPr>
              <a:t>Rep.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Dominicana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2892932" y="5463898"/>
            <a:ext cx="177800" cy="31115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20">
                <a:latin typeface="Calibri"/>
                <a:cs typeface="Calibri"/>
              </a:rPr>
              <a:t>Perú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3221482" y="5462118"/>
            <a:ext cx="177800" cy="65659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>
                <a:latin typeface="Calibri"/>
                <a:cs typeface="Calibri"/>
              </a:rPr>
              <a:t>Costa</a:t>
            </a:r>
            <a:r>
              <a:rPr dirty="0" sz="1200" spc="-5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Rica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3548405" y="5462580"/>
            <a:ext cx="178435" cy="52387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10">
                <a:latin typeface="Calibri"/>
                <a:cs typeface="Calibri"/>
              </a:rPr>
              <a:t>Panamá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3877436" y="5463592"/>
            <a:ext cx="177800" cy="53086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10">
                <a:latin typeface="Calibri"/>
                <a:cs typeface="Calibri"/>
              </a:rPr>
              <a:t>Ecuador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4204461" y="5462423"/>
            <a:ext cx="177800" cy="51308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10">
                <a:latin typeface="Calibri"/>
                <a:cs typeface="Calibri"/>
              </a:rPr>
              <a:t>Jamaica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4531614" y="5462538"/>
            <a:ext cx="177800" cy="66040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10">
                <a:latin typeface="Calibri"/>
                <a:cs typeface="Calibri"/>
              </a:rPr>
              <a:t>Venezuela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4860163" y="5461975"/>
            <a:ext cx="177800" cy="58991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10">
                <a:latin typeface="Calibri"/>
                <a:cs typeface="Calibri"/>
              </a:rPr>
              <a:t>Paraguay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5187188" y="5463183"/>
            <a:ext cx="177800" cy="34099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20">
                <a:latin typeface="Calibri"/>
                <a:cs typeface="Calibri"/>
              </a:rPr>
              <a:t>Cuba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5515736" y="5462656"/>
            <a:ext cx="177800" cy="43497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10">
                <a:latin typeface="Calibri"/>
                <a:cs typeface="Calibri"/>
              </a:rPr>
              <a:t>Bolivia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5842761" y="5462828"/>
            <a:ext cx="177800" cy="7029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10">
                <a:latin typeface="Calibri"/>
                <a:cs typeface="Calibri"/>
              </a:rPr>
              <a:t>Guatemala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6171691" y="5462711"/>
            <a:ext cx="177800" cy="70358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>
                <a:latin typeface="Calibri"/>
                <a:cs typeface="Calibri"/>
              </a:rPr>
              <a:t>El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Salvador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6498716" y="5462598"/>
            <a:ext cx="177800" cy="62547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10">
                <a:latin typeface="Calibri"/>
                <a:cs typeface="Calibri"/>
              </a:rPr>
              <a:t>Honduras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6" name="object 46" descr=""/>
          <p:cNvSpPr/>
          <p:nvPr/>
        </p:nvSpPr>
        <p:spPr>
          <a:xfrm>
            <a:off x="7367016" y="1667255"/>
            <a:ext cx="4825365" cy="1009015"/>
          </a:xfrm>
          <a:custGeom>
            <a:avLst/>
            <a:gdLst/>
            <a:ahLst/>
            <a:cxnLst/>
            <a:rect l="l" t="t" r="r" b="b"/>
            <a:pathLst>
              <a:path w="4825365" h="1009014">
                <a:moveTo>
                  <a:pt x="4824983" y="0"/>
                </a:moveTo>
                <a:lnTo>
                  <a:pt x="0" y="0"/>
                </a:lnTo>
                <a:lnTo>
                  <a:pt x="0" y="1008888"/>
                </a:lnTo>
                <a:lnTo>
                  <a:pt x="4824983" y="1008888"/>
                </a:lnTo>
                <a:lnTo>
                  <a:pt x="4824983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 txBox="1"/>
          <p:nvPr/>
        </p:nvSpPr>
        <p:spPr>
          <a:xfrm>
            <a:off x="7447026" y="1905711"/>
            <a:ext cx="3613150" cy="5105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910"/>
              </a:lnSpc>
              <a:spcBef>
                <a:spcPts val="95"/>
              </a:spcBef>
            </a:pPr>
            <a:r>
              <a:rPr dirty="0" sz="1600">
                <a:latin typeface="Roboto"/>
                <a:cs typeface="Roboto"/>
              </a:rPr>
              <a:t>Países</a:t>
            </a:r>
            <a:r>
              <a:rPr dirty="0" sz="1600" spc="-45">
                <a:latin typeface="Roboto"/>
                <a:cs typeface="Roboto"/>
              </a:rPr>
              <a:t> </a:t>
            </a:r>
            <a:r>
              <a:rPr dirty="0" sz="1600">
                <a:latin typeface="Roboto"/>
                <a:cs typeface="Roboto"/>
              </a:rPr>
              <a:t>con</a:t>
            </a:r>
            <a:r>
              <a:rPr dirty="0" sz="1600" spc="-60">
                <a:latin typeface="Roboto"/>
                <a:cs typeface="Roboto"/>
              </a:rPr>
              <a:t> </a:t>
            </a:r>
            <a:r>
              <a:rPr dirty="0" sz="1600">
                <a:latin typeface="Roboto"/>
                <a:cs typeface="Roboto"/>
              </a:rPr>
              <a:t>un</a:t>
            </a:r>
            <a:r>
              <a:rPr dirty="0" sz="1600" spc="-45">
                <a:latin typeface="Roboto"/>
                <a:cs typeface="Roboto"/>
              </a:rPr>
              <a:t> </a:t>
            </a:r>
            <a:r>
              <a:rPr dirty="0" sz="1600" spc="-10">
                <a:latin typeface="Roboto"/>
                <a:cs typeface="Roboto"/>
              </a:rPr>
              <a:t>importante</a:t>
            </a:r>
            <a:r>
              <a:rPr dirty="0" sz="1600" spc="-30">
                <a:latin typeface="Roboto"/>
                <a:cs typeface="Roboto"/>
              </a:rPr>
              <a:t> </a:t>
            </a:r>
            <a:r>
              <a:rPr dirty="0" sz="1600" spc="-10">
                <a:latin typeface="Roboto"/>
                <a:cs typeface="Roboto"/>
              </a:rPr>
              <a:t>desarrollo</a:t>
            </a:r>
            <a:r>
              <a:rPr dirty="0" sz="1600" spc="-45">
                <a:latin typeface="Roboto"/>
                <a:cs typeface="Roboto"/>
              </a:rPr>
              <a:t> </a:t>
            </a:r>
            <a:r>
              <a:rPr dirty="0" sz="1600" spc="-25">
                <a:latin typeface="Roboto"/>
                <a:cs typeface="Roboto"/>
              </a:rPr>
              <a:t>del</a:t>
            </a:r>
            <a:endParaRPr sz="1600">
              <a:latin typeface="Roboto"/>
              <a:cs typeface="Roboto"/>
            </a:endParaRPr>
          </a:p>
          <a:p>
            <a:pPr marL="12700">
              <a:lnSpc>
                <a:spcPts val="1910"/>
              </a:lnSpc>
            </a:pPr>
            <a:r>
              <a:rPr dirty="0" sz="1600" spc="-10">
                <a:latin typeface="Roboto"/>
                <a:cs typeface="Roboto"/>
              </a:rPr>
              <a:t>ecosistema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48" name="object 48" descr=""/>
          <p:cNvSpPr/>
          <p:nvPr/>
        </p:nvSpPr>
        <p:spPr>
          <a:xfrm>
            <a:off x="7367016" y="3040379"/>
            <a:ext cx="4825365" cy="1009015"/>
          </a:xfrm>
          <a:custGeom>
            <a:avLst/>
            <a:gdLst/>
            <a:ahLst/>
            <a:cxnLst/>
            <a:rect l="l" t="t" r="r" b="b"/>
            <a:pathLst>
              <a:path w="4825365" h="1009014">
                <a:moveTo>
                  <a:pt x="4824983" y="0"/>
                </a:moveTo>
                <a:lnTo>
                  <a:pt x="0" y="0"/>
                </a:lnTo>
                <a:lnTo>
                  <a:pt x="0" y="1008888"/>
                </a:lnTo>
                <a:lnTo>
                  <a:pt x="4824983" y="1008888"/>
                </a:lnTo>
                <a:lnTo>
                  <a:pt x="4824983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 descr=""/>
          <p:cNvSpPr txBox="1"/>
          <p:nvPr/>
        </p:nvSpPr>
        <p:spPr>
          <a:xfrm>
            <a:off x="7447026" y="3401644"/>
            <a:ext cx="45085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Roboto"/>
                <a:cs typeface="Roboto"/>
              </a:rPr>
              <a:t>Países</a:t>
            </a:r>
            <a:r>
              <a:rPr dirty="0" sz="1600" spc="-40">
                <a:latin typeface="Roboto"/>
                <a:cs typeface="Roboto"/>
              </a:rPr>
              <a:t> </a:t>
            </a:r>
            <a:r>
              <a:rPr dirty="0" sz="1600">
                <a:latin typeface="Roboto"/>
                <a:cs typeface="Roboto"/>
              </a:rPr>
              <a:t>que</a:t>
            </a:r>
            <a:r>
              <a:rPr dirty="0" sz="1600" spc="-45">
                <a:latin typeface="Roboto"/>
                <a:cs typeface="Roboto"/>
              </a:rPr>
              <a:t> </a:t>
            </a:r>
            <a:r>
              <a:rPr dirty="0" sz="1600">
                <a:latin typeface="Roboto"/>
                <a:cs typeface="Roboto"/>
              </a:rPr>
              <a:t>con</a:t>
            </a:r>
            <a:r>
              <a:rPr dirty="0" sz="1600" spc="-40">
                <a:latin typeface="Roboto"/>
                <a:cs typeface="Roboto"/>
              </a:rPr>
              <a:t> </a:t>
            </a:r>
            <a:r>
              <a:rPr dirty="0" sz="1600">
                <a:latin typeface="Roboto"/>
                <a:cs typeface="Roboto"/>
              </a:rPr>
              <a:t>una</a:t>
            </a:r>
            <a:r>
              <a:rPr dirty="0" sz="1600" spc="-30">
                <a:latin typeface="Roboto"/>
                <a:cs typeface="Roboto"/>
              </a:rPr>
              <a:t> </a:t>
            </a:r>
            <a:r>
              <a:rPr dirty="0" sz="1600" spc="-10">
                <a:latin typeface="Roboto"/>
                <a:cs typeface="Roboto"/>
              </a:rPr>
              <a:t>integración</a:t>
            </a:r>
            <a:r>
              <a:rPr dirty="0" sz="1600" spc="-15">
                <a:latin typeface="Roboto"/>
                <a:cs typeface="Roboto"/>
              </a:rPr>
              <a:t> </a:t>
            </a:r>
            <a:r>
              <a:rPr dirty="0" sz="1600" spc="-10">
                <a:latin typeface="Roboto"/>
                <a:cs typeface="Roboto"/>
              </a:rPr>
              <a:t>incipiente </a:t>
            </a:r>
            <a:r>
              <a:rPr dirty="0" sz="1600">
                <a:latin typeface="Roboto"/>
                <a:cs typeface="Roboto"/>
              </a:rPr>
              <a:t>de</a:t>
            </a:r>
            <a:r>
              <a:rPr dirty="0" sz="1600" spc="-55">
                <a:latin typeface="Roboto"/>
                <a:cs typeface="Roboto"/>
              </a:rPr>
              <a:t> </a:t>
            </a:r>
            <a:r>
              <a:rPr dirty="0" sz="1600">
                <a:latin typeface="Roboto"/>
                <a:cs typeface="Roboto"/>
              </a:rPr>
              <a:t>la</a:t>
            </a:r>
            <a:r>
              <a:rPr dirty="0" sz="1600" spc="-45">
                <a:latin typeface="Roboto"/>
                <a:cs typeface="Roboto"/>
              </a:rPr>
              <a:t> </a:t>
            </a:r>
            <a:r>
              <a:rPr dirty="0" sz="1600" spc="-25">
                <a:latin typeface="Roboto"/>
                <a:cs typeface="Roboto"/>
              </a:rPr>
              <a:t>IA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50" name="object 50" descr=""/>
          <p:cNvSpPr/>
          <p:nvPr/>
        </p:nvSpPr>
        <p:spPr>
          <a:xfrm>
            <a:off x="7367016" y="4413503"/>
            <a:ext cx="4825365" cy="1009015"/>
          </a:xfrm>
          <a:custGeom>
            <a:avLst/>
            <a:gdLst/>
            <a:ahLst/>
            <a:cxnLst/>
            <a:rect l="l" t="t" r="r" b="b"/>
            <a:pathLst>
              <a:path w="4825365" h="1009014">
                <a:moveTo>
                  <a:pt x="4824983" y="0"/>
                </a:moveTo>
                <a:lnTo>
                  <a:pt x="0" y="0"/>
                </a:lnTo>
                <a:lnTo>
                  <a:pt x="0" y="1008888"/>
                </a:lnTo>
                <a:lnTo>
                  <a:pt x="4824983" y="1008888"/>
                </a:lnTo>
                <a:lnTo>
                  <a:pt x="4824983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 descr=""/>
          <p:cNvSpPr txBox="1"/>
          <p:nvPr/>
        </p:nvSpPr>
        <p:spPr>
          <a:xfrm>
            <a:off x="7447026" y="4775961"/>
            <a:ext cx="41287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Roboto"/>
                <a:cs typeface="Roboto"/>
              </a:rPr>
              <a:t>Países</a:t>
            </a:r>
            <a:r>
              <a:rPr dirty="0" sz="1600" spc="-45">
                <a:latin typeface="Roboto"/>
                <a:cs typeface="Roboto"/>
              </a:rPr>
              <a:t> </a:t>
            </a:r>
            <a:r>
              <a:rPr dirty="0" sz="1600">
                <a:latin typeface="Roboto"/>
                <a:cs typeface="Roboto"/>
              </a:rPr>
              <a:t>que</a:t>
            </a:r>
            <a:r>
              <a:rPr dirty="0" sz="1600" spc="-50">
                <a:latin typeface="Roboto"/>
                <a:cs typeface="Roboto"/>
              </a:rPr>
              <a:t> </a:t>
            </a:r>
            <a:r>
              <a:rPr dirty="0" sz="1600">
                <a:latin typeface="Roboto"/>
                <a:cs typeface="Roboto"/>
              </a:rPr>
              <a:t>están</a:t>
            </a:r>
            <a:r>
              <a:rPr dirty="0" sz="1600" spc="-25">
                <a:latin typeface="Roboto"/>
                <a:cs typeface="Roboto"/>
              </a:rPr>
              <a:t> </a:t>
            </a:r>
            <a:r>
              <a:rPr dirty="0" sz="1600">
                <a:latin typeface="Roboto"/>
                <a:cs typeface="Roboto"/>
              </a:rPr>
              <a:t>en</a:t>
            </a:r>
            <a:r>
              <a:rPr dirty="0" sz="1600" spc="-45">
                <a:latin typeface="Roboto"/>
                <a:cs typeface="Roboto"/>
              </a:rPr>
              <a:t> </a:t>
            </a:r>
            <a:r>
              <a:rPr dirty="0" sz="1600">
                <a:latin typeface="Roboto"/>
                <a:cs typeface="Roboto"/>
              </a:rPr>
              <a:t>las</a:t>
            </a:r>
            <a:r>
              <a:rPr dirty="0" sz="1600" spc="-50">
                <a:latin typeface="Roboto"/>
                <a:cs typeface="Roboto"/>
              </a:rPr>
              <a:t> </a:t>
            </a:r>
            <a:r>
              <a:rPr dirty="0" sz="1600">
                <a:latin typeface="Roboto"/>
                <a:cs typeface="Roboto"/>
              </a:rPr>
              <a:t>etapas</a:t>
            </a:r>
            <a:r>
              <a:rPr dirty="0" sz="1600" spc="-20">
                <a:latin typeface="Roboto"/>
                <a:cs typeface="Roboto"/>
              </a:rPr>
              <a:t> </a:t>
            </a:r>
            <a:r>
              <a:rPr dirty="0" sz="1600" spc="-10">
                <a:latin typeface="Roboto"/>
                <a:cs typeface="Roboto"/>
              </a:rPr>
              <a:t>iniciales</a:t>
            </a:r>
            <a:r>
              <a:rPr dirty="0" sz="1600" spc="-15">
                <a:latin typeface="Roboto"/>
                <a:cs typeface="Roboto"/>
              </a:rPr>
              <a:t> </a:t>
            </a:r>
            <a:r>
              <a:rPr dirty="0" sz="1600">
                <a:latin typeface="Roboto"/>
                <a:cs typeface="Roboto"/>
              </a:rPr>
              <a:t>de</a:t>
            </a:r>
            <a:r>
              <a:rPr dirty="0" sz="1600" spc="-60">
                <a:latin typeface="Roboto"/>
                <a:cs typeface="Roboto"/>
              </a:rPr>
              <a:t> </a:t>
            </a:r>
            <a:r>
              <a:rPr dirty="0" sz="1600" spc="-25">
                <a:latin typeface="Roboto"/>
                <a:cs typeface="Roboto"/>
              </a:rPr>
              <a:t>IA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7450328" y="1378661"/>
            <a:ext cx="145415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DE77FB"/>
                </a:solidFill>
                <a:latin typeface="Roboto"/>
                <a:cs typeface="Roboto"/>
              </a:rPr>
              <a:t>Pioneros</a:t>
            </a:r>
            <a:endParaRPr sz="2800">
              <a:latin typeface="Roboto"/>
              <a:cs typeface="Roboto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7450328" y="2758820"/>
            <a:ext cx="187007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EBA91A"/>
                </a:solidFill>
                <a:latin typeface="Roboto"/>
                <a:cs typeface="Roboto"/>
              </a:rPr>
              <a:t>Adoptantes</a:t>
            </a:r>
            <a:endParaRPr sz="2800">
              <a:latin typeface="Roboto"/>
              <a:cs typeface="Roboto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7450328" y="4153027"/>
            <a:ext cx="212598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119073"/>
                </a:solidFill>
                <a:latin typeface="Roboto"/>
                <a:cs typeface="Roboto"/>
              </a:rPr>
              <a:t>Exploradores</a:t>
            </a:r>
            <a:endParaRPr sz="2800">
              <a:latin typeface="Roboto"/>
              <a:cs typeface="Roboto"/>
            </a:endParaRPr>
          </a:p>
        </p:txBody>
      </p:sp>
      <p:sp>
        <p:nvSpPr>
          <p:cNvPr id="55" name="object 55" descr=""/>
          <p:cNvSpPr/>
          <p:nvPr/>
        </p:nvSpPr>
        <p:spPr>
          <a:xfrm>
            <a:off x="0" y="6708647"/>
            <a:ext cx="12192000" cy="149860"/>
          </a:xfrm>
          <a:custGeom>
            <a:avLst/>
            <a:gdLst/>
            <a:ahLst/>
            <a:cxnLst/>
            <a:rect l="l" t="t" r="r" b="b"/>
            <a:pathLst>
              <a:path w="12192000" h="149859">
                <a:moveTo>
                  <a:pt x="12192000" y="0"/>
                </a:moveTo>
                <a:lnTo>
                  <a:pt x="0" y="0"/>
                </a:lnTo>
                <a:lnTo>
                  <a:pt x="0" y="149352"/>
                </a:lnTo>
                <a:lnTo>
                  <a:pt x="12192000" y="149352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87711" y="5561075"/>
              <a:ext cx="2304288" cy="12969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881883" y="6723888"/>
            <a:ext cx="9310370" cy="134620"/>
          </a:xfrm>
          <a:custGeom>
            <a:avLst/>
            <a:gdLst/>
            <a:ahLst/>
            <a:cxnLst/>
            <a:rect l="l" t="t" r="r" b="b"/>
            <a:pathLst>
              <a:path w="9310370" h="134620">
                <a:moveTo>
                  <a:pt x="9310116" y="0"/>
                </a:moveTo>
                <a:lnTo>
                  <a:pt x="0" y="0"/>
                </a:lnTo>
                <a:lnTo>
                  <a:pt x="0" y="134108"/>
                </a:lnTo>
                <a:lnTo>
                  <a:pt x="9310116" y="134108"/>
                </a:lnTo>
                <a:lnTo>
                  <a:pt x="9310116" y="0"/>
                </a:lnTo>
                <a:close/>
              </a:path>
            </a:pathLst>
          </a:custGeom>
          <a:solidFill>
            <a:srgbClr val="1D5CF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6723888"/>
            <a:ext cx="2882265" cy="134620"/>
            <a:chOff x="0" y="6723888"/>
            <a:chExt cx="2882265" cy="134620"/>
          </a:xfrm>
        </p:grpSpPr>
        <p:sp>
          <p:nvSpPr>
            <p:cNvPr id="4" name="object 4" descr=""/>
            <p:cNvSpPr/>
            <p:nvPr/>
          </p:nvSpPr>
          <p:spPr>
            <a:xfrm>
              <a:off x="0" y="6723888"/>
              <a:ext cx="1687195" cy="134620"/>
            </a:xfrm>
            <a:custGeom>
              <a:avLst/>
              <a:gdLst/>
              <a:ahLst/>
              <a:cxnLst/>
              <a:rect l="l" t="t" r="r" b="b"/>
              <a:pathLst>
                <a:path w="1687195" h="134620">
                  <a:moveTo>
                    <a:pt x="1687068" y="0"/>
                  </a:moveTo>
                  <a:lnTo>
                    <a:pt x="0" y="0"/>
                  </a:lnTo>
                  <a:lnTo>
                    <a:pt x="0" y="134112"/>
                  </a:lnTo>
                  <a:lnTo>
                    <a:pt x="1687068" y="134112"/>
                  </a:lnTo>
                  <a:lnTo>
                    <a:pt x="1687068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687067" y="6723888"/>
              <a:ext cx="1195070" cy="134620"/>
            </a:xfrm>
            <a:custGeom>
              <a:avLst/>
              <a:gdLst/>
              <a:ahLst/>
              <a:cxnLst/>
              <a:rect l="l" t="t" r="r" b="b"/>
              <a:pathLst>
                <a:path w="1195070" h="134620">
                  <a:moveTo>
                    <a:pt x="1194816" y="0"/>
                  </a:moveTo>
                  <a:lnTo>
                    <a:pt x="0" y="0"/>
                  </a:lnTo>
                  <a:lnTo>
                    <a:pt x="0" y="134111"/>
                  </a:lnTo>
                  <a:lnTo>
                    <a:pt x="1194816" y="134111"/>
                  </a:lnTo>
                  <a:lnTo>
                    <a:pt x="1194816" y="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6440423" y="1556003"/>
            <a:ext cx="4772025" cy="771525"/>
            <a:chOff x="6440423" y="1556003"/>
            <a:chExt cx="4772025" cy="771525"/>
          </a:xfrm>
        </p:grpSpPr>
        <p:sp>
          <p:nvSpPr>
            <p:cNvPr id="7" name="object 7" descr=""/>
            <p:cNvSpPr/>
            <p:nvPr/>
          </p:nvSpPr>
          <p:spPr>
            <a:xfrm>
              <a:off x="6450329" y="1565909"/>
              <a:ext cx="4752340" cy="751840"/>
            </a:xfrm>
            <a:custGeom>
              <a:avLst/>
              <a:gdLst/>
              <a:ahLst/>
              <a:cxnLst/>
              <a:rect l="l" t="t" r="r" b="b"/>
              <a:pathLst>
                <a:path w="4752340" h="751839">
                  <a:moveTo>
                    <a:pt x="4751832" y="0"/>
                  </a:moveTo>
                  <a:lnTo>
                    <a:pt x="0" y="0"/>
                  </a:lnTo>
                  <a:lnTo>
                    <a:pt x="0" y="475106"/>
                  </a:lnTo>
                  <a:lnTo>
                    <a:pt x="2375916" y="751331"/>
                  </a:lnTo>
                  <a:lnTo>
                    <a:pt x="4751832" y="475106"/>
                  </a:lnTo>
                  <a:lnTo>
                    <a:pt x="4751832" y="0"/>
                  </a:lnTo>
                  <a:close/>
                </a:path>
              </a:pathLst>
            </a:custGeom>
            <a:solidFill>
              <a:srgbClr val="1D5C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450329" y="1565909"/>
              <a:ext cx="4752340" cy="751840"/>
            </a:xfrm>
            <a:custGeom>
              <a:avLst/>
              <a:gdLst/>
              <a:ahLst/>
              <a:cxnLst/>
              <a:rect l="l" t="t" r="r" b="b"/>
              <a:pathLst>
                <a:path w="4752340" h="751839">
                  <a:moveTo>
                    <a:pt x="0" y="475106"/>
                  </a:moveTo>
                  <a:lnTo>
                    <a:pt x="0" y="0"/>
                  </a:lnTo>
                  <a:lnTo>
                    <a:pt x="4751832" y="0"/>
                  </a:lnTo>
                  <a:lnTo>
                    <a:pt x="4751832" y="475106"/>
                  </a:lnTo>
                  <a:lnTo>
                    <a:pt x="2375916" y="751331"/>
                  </a:lnTo>
                  <a:lnTo>
                    <a:pt x="0" y="475106"/>
                  </a:lnTo>
                  <a:close/>
                </a:path>
              </a:pathLst>
            </a:custGeom>
            <a:ln w="19812">
              <a:solidFill>
                <a:srgbClr val="1D5CF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 descr=""/>
          <p:cNvGrpSpPr/>
          <p:nvPr/>
        </p:nvGrpSpPr>
        <p:grpSpPr>
          <a:xfrm>
            <a:off x="-1524" y="1459991"/>
            <a:ext cx="2482850" cy="5046345"/>
            <a:chOff x="-1524" y="1459991"/>
            <a:chExt cx="2482850" cy="5046345"/>
          </a:xfrm>
        </p:grpSpPr>
        <p:sp>
          <p:nvSpPr>
            <p:cNvPr id="10" name="object 10" descr=""/>
            <p:cNvSpPr/>
            <p:nvPr/>
          </p:nvSpPr>
          <p:spPr>
            <a:xfrm>
              <a:off x="-1524" y="2013203"/>
              <a:ext cx="1939925" cy="3939540"/>
            </a:xfrm>
            <a:custGeom>
              <a:avLst/>
              <a:gdLst/>
              <a:ahLst/>
              <a:cxnLst/>
              <a:rect l="l" t="t" r="r" b="b"/>
              <a:pathLst>
                <a:path w="1939925" h="3939540">
                  <a:moveTo>
                    <a:pt x="1101852" y="3580269"/>
                  </a:moveTo>
                  <a:lnTo>
                    <a:pt x="506971" y="2758440"/>
                  </a:lnTo>
                  <a:lnTo>
                    <a:pt x="466026" y="2786519"/>
                  </a:lnTo>
                  <a:lnTo>
                    <a:pt x="423710" y="2812084"/>
                  </a:lnTo>
                  <a:lnTo>
                    <a:pt x="380149" y="2835135"/>
                  </a:lnTo>
                  <a:lnTo>
                    <a:pt x="335445" y="2855607"/>
                  </a:lnTo>
                  <a:lnTo>
                    <a:pt x="289712" y="2873476"/>
                  </a:lnTo>
                  <a:lnTo>
                    <a:pt x="243065" y="2888691"/>
                  </a:lnTo>
                  <a:lnTo>
                    <a:pt x="195618" y="2901226"/>
                  </a:lnTo>
                  <a:lnTo>
                    <a:pt x="147472" y="2911043"/>
                  </a:lnTo>
                  <a:lnTo>
                    <a:pt x="98742" y="2918104"/>
                  </a:lnTo>
                  <a:lnTo>
                    <a:pt x="49542" y="2922371"/>
                  </a:lnTo>
                  <a:lnTo>
                    <a:pt x="0" y="2923794"/>
                  </a:lnTo>
                  <a:lnTo>
                    <a:pt x="0" y="3939540"/>
                  </a:lnTo>
                  <a:lnTo>
                    <a:pt x="49428" y="3938892"/>
                  </a:lnTo>
                  <a:lnTo>
                    <a:pt x="98729" y="3936936"/>
                  </a:lnTo>
                  <a:lnTo>
                    <a:pt x="147878" y="3933685"/>
                  </a:lnTo>
                  <a:lnTo>
                    <a:pt x="196837" y="3929151"/>
                  </a:lnTo>
                  <a:lnTo>
                    <a:pt x="245605" y="3923334"/>
                  </a:lnTo>
                  <a:lnTo>
                    <a:pt x="294144" y="3916248"/>
                  </a:lnTo>
                  <a:lnTo>
                    <a:pt x="342430" y="3907891"/>
                  </a:lnTo>
                  <a:lnTo>
                    <a:pt x="390436" y="3898290"/>
                  </a:lnTo>
                  <a:lnTo>
                    <a:pt x="438150" y="3887444"/>
                  </a:lnTo>
                  <a:lnTo>
                    <a:pt x="485546" y="3875341"/>
                  </a:lnTo>
                  <a:lnTo>
                    <a:pt x="532587" y="3862019"/>
                  </a:lnTo>
                  <a:lnTo>
                    <a:pt x="579259" y="3847477"/>
                  </a:lnTo>
                  <a:lnTo>
                    <a:pt x="625551" y="3831704"/>
                  </a:lnTo>
                  <a:lnTo>
                    <a:pt x="671410" y="3814737"/>
                  </a:lnTo>
                  <a:lnTo>
                    <a:pt x="716838" y="3796563"/>
                  </a:lnTo>
                  <a:lnTo>
                    <a:pt x="761796" y="3777196"/>
                  </a:lnTo>
                  <a:lnTo>
                    <a:pt x="806259" y="3756647"/>
                  </a:lnTo>
                  <a:lnTo>
                    <a:pt x="850214" y="3734917"/>
                  </a:lnTo>
                  <a:lnTo>
                    <a:pt x="893635" y="3712019"/>
                  </a:lnTo>
                  <a:lnTo>
                    <a:pt x="936498" y="3687965"/>
                  </a:lnTo>
                  <a:lnTo>
                    <a:pt x="978763" y="3662756"/>
                  </a:lnTo>
                  <a:lnTo>
                    <a:pt x="1020432" y="3636391"/>
                  </a:lnTo>
                  <a:lnTo>
                    <a:pt x="1061466" y="3608895"/>
                  </a:lnTo>
                  <a:lnTo>
                    <a:pt x="1101852" y="3580269"/>
                  </a:lnTo>
                  <a:close/>
                </a:path>
                <a:path w="1939925" h="3939540">
                  <a:moveTo>
                    <a:pt x="1101852" y="359283"/>
                  </a:moveTo>
                  <a:lnTo>
                    <a:pt x="1061478" y="330657"/>
                  </a:lnTo>
                  <a:lnTo>
                    <a:pt x="1020445" y="303161"/>
                  </a:lnTo>
                  <a:lnTo>
                    <a:pt x="978789" y="276796"/>
                  </a:lnTo>
                  <a:lnTo>
                    <a:pt x="936510" y="251587"/>
                  </a:lnTo>
                  <a:lnTo>
                    <a:pt x="893660" y="227520"/>
                  </a:lnTo>
                  <a:lnTo>
                    <a:pt x="850239" y="204622"/>
                  </a:lnTo>
                  <a:lnTo>
                    <a:pt x="806284" y="182892"/>
                  </a:lnTo>
                  <a:lnTo>
                    <a:pt x="761809" y="162344"/>
                  </a:lnTo>
                  <a:lnTo>
                    <a:pt x="716851" y="142976"/>
                  </a:lnTo>
                  <a:lnTo>
                    <a:pt x="671423" y="124802"/>
                  </a:lnTo>
                  <a:lnTo>
                    <a:pt x="625551" y="107823"/>
                  </a:lnTo>
                  <a:lnTo>
                    <a:pt x="579259" y="92062"/>
                  </a:lnTo>
                  <a:lnTo>
                    <a:pt x="532587" y="77520"/>
                  </a:lnTo>
                  <a:lnTo>
                    <a:pt x="485533" y="64198"/>
                  </a:lnTo>
                  <a:lnTo>
                    <a:pt x="438137" y="52108"/>
                  </a:lnTo>
                  <a:lnTo>
                    <a:pt x="390423" y="41249"/>
                  </a:lnTo>
                  <a:lnTo>
                    <a:pt x="342404" y="31648"/>
                  </a:lnTo>
                  <a:lnTo>
                    <a:pt x="294119" y="23304"/>
                  </a:lnTo>
                  <a:lnTo>
                    <a:pt x="245579" y="16217"/>
                  </a:lnTo>
                  <a:lnTo>
                    <a:pt x="196824" y="10401"/>
                  </a:lnTo>
                  <a:lnTo>
                    <a:pt x="147853" y="5867"/>
                  </a:lnTo>
                  <a:lnTo>
                    <a:pt x="98717" y="2616"/>
                  </a:lnTo>
                  <a:lnTo>
                    <a:pt x="49415" y="660"/>
                  </a:lnTo>
                  <a:lnTo>
                    <a:pt x="0" y="0"/>
                  </a:lnTo>
                  <a:lnTo>
                    <a:pt x="0" y="1015873"/>
                  </a:lnTo>
                  <a:lnTo>
                    <a:pt x="49517" y="1017308"/>
                  </a:lnTo>
                  <a:lnTo>
                    <a:pt x="98704" y="1021575"/>
                  </a:lnTo>
                  <a:lnTo>
                    <a:pt x="147434" y="1028623"/>
                  </a:lnTo>
                  <a:lnTo>
                    <a:pt x="195580" y="1038440"/>
                  </a:lnTo>
                  <a:lnTo>
                    <a:pt x="243039" y="1050975"/>
                  </a:lnTo>
                  <a:lnTo>
                    <a:pt x="289687" y="1066190"/>
                  </a:lnTo>
                  <a:lnTo>
                    <a:pt x="335419" y="1084046"/>
                  </a:lnTo>
                  <a:lnTo>
                    <a:pt x="380123" y="1104493"/>
                  </a:lnTo>
                  <a:lnTo>
                    <a:pt x="423684" y="1127518"/>
                  </a:lnTo>
                  <a:lnTo>
                    <a:pt x="465975" y="1153071"/>
                  </a:lnTo>
                  <a:lnTo>
                    <a:pt x="506907" y="1181100"/>
                  </a:lnTo>
                  <a:lnTo>
                    <a:pt x="1101852" y="359283"/>
                  </a:lnTo>
                  <a:close/>
                </a:path>
                <a:path w="1939925" h="3939540">
                  <a:moveTo>
                    <a:pt x="1828800" y="2606929"/>
                  </a:moveTo>
                  <a:lnTo>
                    <a:pt x="866330" y="2293620"/>
                  </a:lnTo>
                  <a:lnTo>
                    <a:pt x="849642" y="2340368"/>
                  </a:lnTo>
                  <a:lnTo>
                    <a:pt x="830389" y="2385923"/>
                  </a:lnTo>
                  <a:lnTo>
                    <a:pt x="808647" y="2430170"/>
                  </a:lnTo>
                  <a:lnTo>
                    <a:pt x="784479" y="2473020"/>
                  </a:lnTo>
                  <a:lnTo>
                    <a:pt x="757948" y="2514371"/>
                  </a:lnTo>
                  <a:lnTo>
                    <a:pt x="729132" y="2554147"/>
                  </a:lnTo>
                  <a:lnTo>
                    <a:pt x="698106" y="2592222"/>
                  </a:lnTo>
                  <a:lnTo>
                    <a:pt x="664921" y="2628506"/>
                  </a:lnTo>
                  <a:lnTo>
                    <a:pt x="629666" y="2662923"/>
                  </a:lnTo>
                  <a:lnTo>
                    <a:pt x="592404" y="2695333"/>
                  </a:lnTo>
                  <a:lnTo>
                    <a:pt x="553212" y="2725674"/>
                  </a:lnTo>
                  <a:lnTo>
                    <a:pt x="1147927" y="3546348"/>
                  </a:lnTo>
                  <a:lnTo>
                    <a:pt x="1187513" y="3516706"/>
                  </a:lnTo>
                  <a:lnTo>
                    <a:pt x="1226248" y="3486099"/>
                  </a:lnTo>
                  <a:lnTo>
                    <a:pt x="1264094" y="3454514"/>
                  </a:lnTo>
                  <a:lnTo>
                    <a:pt x="1301038" y="3422002"/>
                  </a:lnTo>
                  <a:lnTo>
                    <a:pt x="1337081" y="3388576"/>
                  </a:lnTo>
                  <a:lnTo>
                    <a:pt x="1372184" y="3354260"/>
                  </a:lnTo>
                  <a:lnTo>
                    <a:pt x="1406359" y="3319068"/>
                  </a:lnTo>
                  <a:lnTo>
                    <a:pt x="1439570" y="3283013"/>
                  </a:lnTo>
                  <a:lnTo>
                    <a:pt x="1471815" y="3246132"/>
                  </a:lnTo>
                  <a:lnTo>
                    <a:pt x="1503070" y="3208439"/>
                  </a:lnTo>
                  <a:lnTo>
                    <a:pt x="1533321" y="3169958"/>
                  </a:lnTo>
                  <a:lnTo>
                    <a:pt x="1562569" y="3130702"/>
                  </a:lnTo>
                  <a:lnTo>
                    <a:pt x="1590776" y="3090697"/>
                  </a:lnTo>
                  <a:lnTo>
                    <a:pt x="1617941" y="3049955"/>
                  </a:lnTo>
                  <a:lnTo>
                    <a:pt x="1644040" y="3008503"/>
                  </a:lnTo>
                  <a:lnTo>
                    <a:pt x="1669072" y="2966364"/>
                  </a:lnTo>
                  <a:lnTo>
                    <a:pt x="1693011" y="2923565"/>
                  </a:lnTo>
                  <a:lnTo>
                    <a:pt x="1715833" y="2880106"/>
                  </a:lnTo>
                  <a:lnTo>
                    <a:pt x="1737550" y="2836024"/>
                  </a:lnTo>
                  <a:lnTo>
                    <a:pt x="1758124" y="2791345"/>
                  </a:lnTo>
                  <a:lnTo>
                    <a:pt x="1777555" y="2746070"/>
                  </a:lnTo>
                  <a:lnTo>
                    <a:pt x="1795818" y="2700223"/>
                  </a:lnTo>
                  <a:lnTo>
                    <a:pt x="1812899" y="2653842"/>
                  </a:lnTo>
                  <a:lnTo>
                    <a:pt x="1828800" y="2606929"/>
                  </a:lnTo>
                  <a:close/>
                </a:path>
                <a:path w="1939925" h="3939540">
                  <a:moveTo>
                    <a:pt x="1828800" y="1334770"/>
                  </a:moveTo>
                  <a:lnTo>
                    <a:pt x="1812899" y="1287754"/>
                  </a:lnTo>
                  <a:lnTo>
                    <a:pt x="1795818" y="1241259"/>
                  </a:lnTo>
                  <a:lnTo>
                    <a:pt x="1777555" y="1195311"/>
                  </a:lnTo>
                  <a:lnTo>
                    <a:pt x="1758124" y="1149934"/>
                  </a:lnTo>
                  <a:lnTo>
                    <a:pt x="1737550" y="1105141"/>
                  </a:lnTo>
                  <a:lnTo>
                    <a:pt x="1715846" y="1060958"/>
                  </a:lnTo>
                  <a:lnTo>
                    <a:pt x="1693011" y="1017409"/>
                  </a:lnTo>
                  <a:lnTo>
                    <a:pt x="1669072" y="974496"/>
                  </a:lnTo>
                  <a:lnTo>
                    <a:pt x="1644053" y="932268"/>
                  </a:lnTo>
                  <a:lnTo>
                    <a:pt x="1617941" y="890727"/>
                  </a:lnTo>
                  <a:lnTo>
                    <a:pt x="1590789" y="849884"/>
                  </a:lnTo>
                  <a:lnTo>
                    <a:pt x="1562582" y="809790"/>
                  </a:lnTo>
                  <a:lnTo>
                    <a:pt x="1533347" y="770445"/>
                  </a:lnTo>
                  <a:lnTo>
                    <a:pt x="1503095" y="731862"/>
                  </a:lnTo>
                  <a:lnTo>
                    <a:pt x="1471841" y="694093"/>
                  </a:lnTo>
                  <a:lnTo>
                    <a:pt x="1439608" y="657123"/>
                  </a:lnTo>
                  <a:lnTo>
                    <a:pt x="1406410" y="620991"/>
                  </a:lnTo>
                  <a:lnTo>
                    <a:pt x="1372247" y="585724"/>
                  </a:lnTo>
                  <a:lnTo>
                    <a:pt x="1337144" y="551319"/>
                  </a:lnTo>
                  <a:lnTo>
                    <a:pt x="1301115" y="517817"/>
                  </a:lnTo>
                  <a:lnTo>
                    <a:pt x="1264170" y="485241"/>
                  </a:lnTo>
                  <a:lnTo>
                    <a:pt x="1226337" y="453593"/>
                  </a:lnTo>
                  <a:lnTo>
                    <a:pt x="1187627" y="422910"/>
                  </a:lnTo>
                  <a:lnTo>
                    <a:pt x="1148054" y="393192"/>
                  </a:lnTo>
                  <a:lnTo>
                    <a:pt x="553212" y="1215898"/>
                  </a:lnTo>
                  <a:lnTo>
                    <a:pt x="592429" y="1246289"/>
                  </a:lnTo>
                  <a:lnTo>
                    <a:pt x="629716" y="1278763"/>
                  </a:lnTo>
                  <a:lnTo>
                    <a:pt x="664997" y="1313230"/>
                  </a:lnTo>
                  <a:lnTo>
                    <a:pt x="698182" y="1349590"/>
                  </a:lnTo>
                  <a:lnTo>
                    <a:pt x="729221" y="1387754"/>
                  </a:lnTo>
                  <a:lnTo>
                    <a:pt x="758037" y="1427619"/>
                  </a:lnTo>
                  <a:lnTo>
                    <a:pt x="784567" y="1469085"/>
                  </a:lnTo>
                  <a:lnTo>
                    <a:pt x="808723" y="1512049"/>
                  </a:lnTo>
                  <a:lnTo>
                    <a:pt x="830453" y="1556423"/>
                  </a:lnTo>
                  <a:lnTo>
                    <a:pt x="849668" y="1602092"/>
                  </a:lnTo>
                  <a:lnTo>
                    <a:pt x="866330" y="1648968"/>
                  </a:lnTo>
                  <a:lnTo>
                    <a:pt x="1828800" y="1334770"/>
                  </a:lnTo>
                  <a:close/>
                </a:path>
                <a:path w="1939925" h="3939540">
                  <a:moveTo>
                    <a:pt x="1939925" y="1969770"/>
                  </a:moveTo>
                  <a:lnTo>
                    <a:pt x="1939277" y="1920722"/>
                  </a:lnTo>
                  <a:lnTo>
                    <a:pt x="1937372" y="1871687"/>
                  </a:lnTo>
                  <a:lnTo>
                    <a:pt x="1934184" y="1822704"/>
                  </a:lnTo>
                  <a:lnTo>
                    <a:pt x="1929714" y="1773796"/>
                  </a:lnTo>
                  <a:lnTo>
                    <a:pt x="1923973" y="1725002"/>
                  </a:lnTo>
                  <a:lnTo>
                    <a:pt x="1916963" y="1676323"/>
                  </a:lnTo>
                  <a:lnTo>
                    <a:pt x="1908670" y="1627797"/>
                  </a:lnTo>
                  <a:lnTo>
                    <a:pt x="1899107" y="1579460"/>
                  </a:lnTo>
                  <a:lnTo>
                    <a:pt x="1888274" y="1531315"/>
                  </a:lnTo>
                  <a:lnTo>
                    <a:pt x="1876158" y="1483398"/>
                  </a:lnTo>
                  <a:lnTo>
                    <a:pt x="1862759" y="1435747"/>
                  </a:lnTo>
                  <a:lnTo>
                    <a:pt x="1848104" y="1388364"/>
                  </a:lnTo>
                  <a:lnTo>
                    <a:pt x="885444" y="1702181"/>
                  </a:lnTo>
                  <a:lnTo>
                    <a:pt x="899388" y="1749920"/>
                  </a:lnTo>
                  <a:lnTo>
                    <a:pt x="910551" y="1798193"/>
                  </a:lnTo>
                  <a:lnTo>
                    <a:pt x="918921" y="1846897"/>
                  </a:lnTo>
                  <a:lnTo>
                    <a:pt x="924509" y="1895906"/>
                  </a:lnTo>
                  <a:lnTo>
                    <a:pt x="927290" y="1945093"/>
                  </a:lnTo>
                  <a:lnTo>
                    <a:pt x="927290" y="1994331"/>
                  </a:lnTo>
                  <a:lnTo>
                    <a:pt x="924509" y="2043518"/>
                  </a:lnTo>
                  <a:lnTo>
                    <a:pt x="918921" y="2092528"/>
                  </a:lnTo>
                  <a:lnTo>
                    <a:pt x="910551" y="2141232"/>
                  </a:lnTo>
                  <a:lnTo>
                    <a:pt x="899388" y="2189505"/>
                  </a:lnTo>
                  <a:lnTo>
                    <a:pt x="885444" y="2237232"/>
                  </a:lnTo>
                  <a:lnTo>
                    <a:pt x="1848104" y="2551176"/>
                  </a:lnTo>
                  <a:lnTo>
                    <a:pt x="1862759" y="2503805"/>
                  </a:lnTo>
                  <a:lnTo>
                    <a:pt x="1876158" y="2456154"/>
                  </a:lnTo>
                  <a:lnTo>
                    <a:pt x="1888274" y="2408237"/>
                  </a:lnTo>
                  <a:lnTo>
                    <a:pt x="1899107" y="2360091"/>
                  </a:lnTo>
                  <a:lnTo>
                    <a:pt x="1908670" y="2311755"/>
                  </a:lnTo>
                  <a:lnTo>
                    <a:pt x="1916963" y="2263229"/>
                  </a:lnTo>
                  <a:lnTo>
                    <a:pt x="1923973" y="2214549"/>
                  </a:lnTo>
                  <a:lnTo>
                    <a:pt x="1929714" y="2165756"/>
                  </a:lnTo>
                  <a:lnTo>
                    <a:pt x="1934184" y="2116848"/>
                  </a:lnTo>
                  <a:lnTo>
                    <a:pt x="1937372" y="2067864"/>
                  </a:lnTo>
                  <a:lnTo>
                    <a:pt x="1939277" y="2018830"/>
                  </a:lnTo>
                  <a:lnTo>
                    <a:pt x="1939925" y="1969770"/>
                  </a:lnTo>
                  <a:close/>
                </a:path>
              </a:pathLst>
            </a:custGeom>
            <a:solidFill>
              <a:srgbClr val="D2DE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-1524" y="1459991"/>
              <a:ext cx="2482850" cy="5046345"/>
            </a:xfrm>
            <a:custGeom>
              <a:avLst/>
              <a:gdLst/>
              <a:ahLst/>
              <a:cxnLst/>
              <a:rect l="l" t="t" r="r" b="b"/>
              <a:pathLst>
                <a:path w="2482850" h="5046345">
                  <a:moveTo>
                    <a:pt x="1423416" y="4581080"/>
                  </a:moveTo>
                  <a:lnTo>
                    <a:pt x="1141450" y="4191000"/>
                  </a:lnTo>
                  <a:lnTo>
                    <a:pt x="1056170" y="4250791"/>
                  </a:lnTo>
                  <a:lnTo>
                    <a:pt x="1014984" y="4276293"/>
                  </a:lnTo>
                  <a:lnTo>
                    <a:pt x="973175" y="4300829"/>
                  </a:lnTo>
                  <a:lnTo>
                    <a:pt x="930732" y="4324388"/>
                  </a:lnTo>
                  <a:lnTo>
                    <a:pt x="887679" y="4346943"/>
                  </a:lnTo>
                  <a:lnTo>
                    <a:pt x="844029" y="4368495"/>
                  </a:lnTo>
                  <a:lnTo>
                    <a:pt x="799807" y="4389018"/>
                  </a:lnTo>
                  <a:lnTo>
                    <a:pt x="755015" y="4408500"/>
                  </a:lnTo>
                  <a:lnTo>
                    <a:pt x="709676" y="4426915"/>
                  </a:lnTo>
                  <a:lnTo>
                    <a:pt x="663790" y="4444263"/>
                  </a:lnTo>
                  <a:lnTo>
                    <a:pt x="617397" y="4460532"/>
                  </a:lnTo>
                  <a:lnTo>
                    <a:pt x="570509" y="4475696"/>
                  </a:lnTo>
                  <a:lnTo>
                    <a:pt x="523125" y="4489729"/>
                  </a:lnTo>
                  <a:lnTo>
                    <a:pt x="475259" y="4502645"/>
                  </a:lnTo>
                  <a:lnTo>
                    <a:pt x="426948" y="4514393"/>
                  </a:lnTo>
                  <a:lnTo>
                    <a:pt x="378193" y="4524997"/>
                  </a:lnTo>
                  <a:lnTo>
                    <a:pt x="329006" y="4534408"/>
                  </a:lnTo>
                  <a:lnTo>
                    <a:pt x="279412" y="4542625"/>
                  </a:lnTo>
                  <a:lnTo>
                    <a:pt x="229425" y="4549622"/>
                  </a:lnTo>
                  <a:lnTo>
                    <a:pt x="179057" y="4555401"/>
                  </a:lnTo>
                  <a:lnTo>
                    <a:pt x="0" y="4564481"/>
                  </a:lnTo>
                  <a:lnTo>
                    <a:pt x="0" y="5045964"/>
                  </a:lnTo>
                  <a:lnTo>
                    <a:pt x="100469" y="5043411"/>
                  </a:lnTo>
                  <a:lnTo>
                    <a:pt x="152146" y="5040249"/>
                  </a:lnTo>
                  <a:lnTo>
                    <a:pt x="203530" y="5036045"/>
                  </a:lnTo>
                  <a:lnTo>
                    <a:pt x="254609" y="5030813"/>
                  </a:lnTo>
                  <a:lnTo>
                    <a:pt x="305396" y="5024552"/>
                  </a:lnTo>
                  <a:lnTo>
                    <a:pt x="355854" y="5017274"/>
                  </a:lnTo>
                  <a:lnTo>
                    <a:pt x="405980" y="5009007"/>
                  </a:lnTo>
                  <a:lnTo>
                    <a:pt x="455777" y="4999748"/>
                  </a:lnTo>
                  <a:lnTo>
                    <a:pt x="505231" y="4989512"/>
                  </a:lnTo>
                  <a:lnTo>
                    <a:pt x="554316" y="4978298"/>
                  </a:lnTo>
                  <a:lnTo>
                    <a:pt x="603034" y="4966132"/>
                  </a:lnTo>
                  <a:lnTo>
                    <a:pt x="651370" y="4953012"/>
                  </a:lnTo>
                  <a:lnTo>
                    <a:pt x="699312" y="4938954"/>
                  </a:lnTo>
                  <a:lnTo>
                    <a:pt x="746861" y="4923980"/>
                  </a:lnTo>
                  <a:lnTo>
                    <a:pt x="793991" y="4908080"/>
                  </a:lnTo>
                  <a:lnTo>
                    <a:pt x="840701" y="4891265"/>
                  </a:lnTo>
                  <a:lnTo>
                    <a:pt x="886993" y="4873574"/>
                  </a:lnTo>
                  <a:lnTo>
                    <a:pt x="932827" y="4854981"/>
                  </a:lnTo>
                  <a:lnTo>
                    <a:pt x="978217" y="4835512"/>
                  </a:lnTo>
                  <a:lnTo>
                    <a:pt x="1023137" y="4815192"/>
                  </a:lnTo>
                  <a:lnTo>
                    <a:pt x="1067587" y="4794008"/>
                  </a:lnTo>
                  <a:lnTo>
                    <a:pt x="1111554" y="4771974"/>
                  </a:lnTo>
                  <a:lnTo>
                    <a:pt x="1155026" y="4749114"/>
                  </a:lnTo>
                  <a:lnTo>
                    <a:pt x="1197991" y="4725428"/>
                  </a:lnTo>
                  <a:lnTo>
                    <a:pt x="1240447" y="4700930"/>
                  </a:lnTo>
                  <a:lnTo>
                    <a:pt x="1423416" y="4581080"/>
                  </a:lnTo>
                  <a:close/>
                </a:path>
                <a:path w="2482850" h="5046345">
                  <a:moveTo>
                    <a:pt x="1423416" y="465836"/>
                  </a:moveTo>
                  <a:lnTo>
                    <a:pt x="1240193" y="345567"/>
                  </a:lnTo>
                  <a:lnTo>
                    <a:pt x="1197737" y="321043"/>
                  </a:lnTo>
                  <a:lnTo>
                    <a:pt x="1154785" y="297319"/>
                  </a:lnTo>
                  <a:lnTo>
                    <a:pt x="1111326" y="274421"/>
                  </a:lnTo>
                  <a:lnTo>
                    <a:pt x="1067358" y="252361"/>
                  </a:lnTo>
                  <a:lnTo>
                    <a:pt x="1022921" y="231140"/>
                  </a:lnTo>
                  <a:lnTo>
                    <a:pt x="978014" y="210781"/>
                  </a:lnTo>
                  <a:lnTo>
                    <a:pt x="932637" y="191300"/>
                  </a:lnTo>
                  <a:lnTo>
                    <a:pt x="886802" y="172681"/>
                  </a:lnTo>
                  <a:lnTo>
                    <a:pt x="840524" y="154952"/>
                  </a:lnTo>
                  <a:lnTo>
                    <a:pt x="793826" y="138125"/>
                  </a:lnTo>
                  <a:lnTo>
                    <a:pt x="746696" y="122199"/>
                  </a:lnTo>
                  <a:lnTo>
                    <a:pt x="699160" y="107188"/>
                  </a:lnTo>
                  <a:lnTo>
                    <a:pt x="651230" y="93116"/>
                  </a:lnTo>
                  <a:lnTo>
                    <a:pt x="602907" y="79984"/>
                  </a:lnTo>
                  <a:lnTo>
                    <a:pt x="554189" y="67792"/>
                  </a:lnTo>
                  <a:lnTo>
                    <a:pt x="505117" y="56565"/>
                  </a:lnTo>
                  <a:lnTo>
                    <a:pt x="455676" y="46316"/>
                  </a:lnTo>
                  <a:lnTo>
                    <a:pt x="405892" y="37033"/>
                  </a:lnTo>
                  <a:lnTo>
                    <a:pt x="355777" y="28752"/>
                  </a:lnTo>
                  <a:lnTo>
                    <a:pt x="305320" y="21463"/>
                  </a:lnTo>
                  <a:lnTo>
                    <a:pt x="254558" y="15189"/>
                  </a:lnTo>
                  <a:lnTo>
                    <a:pt x="203479" y="9944"/>
                  </a:lnTo>
                  <a:lnTo>
                    <a:pt x="152107" y="5727"/>
                  </a:lnTo>
                  <a:lnTo>
                    <a:pt x="100444" y="2540"/>
                  </a:lnTo>
                  <a:lnTo>
                    <a:pt x="0" y="0"/>
                  </a:lnTo>
                  <a:lnTo>
                    <a:pt x="0" y="482219"/>
                  </a:lnTo>
                  <a:lnTo>
                    <a:pt x="179019" y="491363"/>
                  </a:lnTo>
                  <a:lnTo>
                    <a:pt x="229374" y="497141"/>
                  </a:lnTo>
                  <a:lnTo>
                    <a:pt x="279349" y="504151"/>
                  </a:lnTo>
                  <a:lnTo>
                    <a:pt x="328942" y="512368"/>
                  </a:lnTo>
                  <a:lnTo>
                    <a:pt x="378117" y="521792"/>
                  </a:lnTo>
                  <a:lnTo>
                    <a:pt x="426859" y="532396"/>
                  </a:lnTo>
                  <a:lnTo>
                    <a:pt x="475170" y="544182"/>
                  </a:lnTo>
                  <a:lnTo>
                    <a:pt x="523011" y="557110"/>
                  </a:lnTo>
                  <a:lnTo>
                    <a:pt x="570382" y="571169"/>
                  </a:lnTo>
                  <a:lnTo>
                    <a:pt x="617270" y="586359"/>
                  </a:lnTo>
                  <a:lnTo>
                    <a:pt x="663663" y="602653"/>
                  </a:lnTo>
                  <a:lnTo>
                    <a:pt x="709523" y="620026"/>
                  </a:lnTo>
                  <a:lnTo>
                    <a:pt x="754862" y="638492"/>
                  </a:lnTo>
                  <a:lnTo>
                    <a:pt x="799642" y="657999"/>
                  </a:lnTo>
                  <a:lnTo>
                    <a:pt x="843851" y="678561"/>
                  </a:lnTo>
                  <a:lnTo>
                    <a:pt x="887501" y="700138"/>
                  </a:lnTo>
                  <a:lnTo>
                    <a:pt x="930541" y="722731"/>
                  </a:lnTo>
                  <a:lnTo>
                    <a:pt x="972972" y="746328"/>
                  </a:lnTo>
                  <a:lnTo>
                    <a:pt x="1014780" y="770890"/>
                  </a:lnTo>
                  <a:lnTo>
                    <a:pt x="1055954" y="796417"/>
                  </a:lnTo>
                  <a:lnTo>
                    <a:pt x="1141501" y="856488"/>
                  </a:lnTo>
                  <a:lnTo>
                    <a:pt x="1423416" y="465836"/>
                  </a:lnTo>
                  <a:close/>
                </a:path>
                <a:path w="2482850" h="5046345">
                  <a:moveTo>
                    <a:pt x="2348484" y="3330575"/>
                  </a:moveTo>
                  <a:lnTo>
                    <a:pt x="1893443" y="3182112"/>
                  </a:lnTo>
                  <a:lnTo>
                    <a:pt x="1862709" y="3272536"/>
                  </a:lnTo>
                  <a:lnTo>
                    <a:pt x="1843493" y="3319665"/>
                  </a:lnTo>
                  <a:lnTo>
                    <a:pt x="1823173" y="3366198"/>
                  </a:lnTo>
                  <a:lnTo>
                    <a:pt x="1801736" y="3412109"/>
                  </a:lnTo>
                  <a:lnTo>
                    <a:pt x="1779206" y="3457397"/>
                  </a:lnTo>
                  <a:lnTo>
                    <a:pt x="1755597" y="3502025"/>
                  </a:lnTo>
                  <a:lnTo>
                    <a:pt x="1730933" y="3546005"/>
                  </a:lnTo>
                  <a:lnTo>
                    <a:pt x="1705229" y="3589286"/>
                  </a:lnTo>
                  <a:lnTo>
                    <a:pt x="1678495" y="3631882"/>
                  </a:lnTo>
                  <a:lnTo>
                    <a:pt x="1650771" y="3673754"/>
                  </a:lnTo>
                  <a:lnTo>
                    <a:pt x="1622044" y="3714902"/>
                  </a:lnTo>
                  <a:lnTo>
                    <a:pt x="1592338" y="3755288"/>
                  </a:lnTo>
                  <a:lnTo>
                    <a:pt x="1561680" y="3794912"/>
                  </a:lnTo>
                  <a:lnTo>
                    <a:pt x="1530096" y="3833749"/>
                  </a:lnTo>
                  <a:lnTo>
                    <a:pt x="1497571" y="3871785"/>
                  </a:lnTo>
                  <a:lnTo>
                    <a:pt x="1464157" y="3909009"/>
                  </a:lnTo>
                  <a:lnTo>
                    <a:pt x="1429842" y="3945382"/>
                  </a:lnTo>
                  <a:lnTo>
                    <a:pt x="1394663" y="3980916"/>
                  </a:lnTo>
                  <a:lnTo>
                    <a:pt x="1358620" y="4015575"/>
                  </a:lnTo>
                  <a:lnTo>
                    <a:pt x="1321752" y="4049344"/>
                  </a:lnTo>
                  <a:lnTo>
                    <a:pt x="1284058" y="4082211"/>
                  </a:lnTo>
                  <a:lnTo>
                    <a:pt x="1245565" y="4114165"/>
                  </a:lnTo>
                  <a:lnTo>
                    <a:pt x="1206284" y="4145165"/>
                  </a:lnTo>
                  <a:lnTo>
                    <a:pt x="1190244" y="4156405"/>
                  </a:lnTo>
                  <a:lnTo>
                    <a:pt x="1471168" y="4544568"/>
                  </a:lnTo>
                  <a:lnTo>
                    <a:pt x="1619885" y="4426153"/>
                  </a:lnTo>
                  <a:lnTo>
                    <a:pt x="1657832" y="4392269"/>
                  </a:lnTo>
                  <a:lnTo>
                    <a:pt x="1695094" y="4357636"/>
                  </a:lnTo>
                  <a:lnTo>
                    <a:pt x="1731657" y="4322254"/>
                  </a:lnTo>
                  <a:lnTo>
                    <a:pt x="1767497" y="4286135"/>
                  </a:lnTo>
                  <a:lnTo>
                    <a:pt x="1802612" y="4249305"/>
                  </a:lnTo>
                  <a:lnTo>
                    <a:pt x="1836991" y="4211777"/>
                  </a:lnTo>
                  <a:lnTo>
                    <a:pt x="1870608" y="4173550"/>
                  </a:lnTo>
                  <a:lnTo>
                    <a:pt x="1903463" y="4134637"/>
                  </a:lnTo>
                  <a:lnTo>
                    <a:pt x="1935556" y="4095064"/>
                  </a:lnTo>
                  <a:lnTo>
                    <a:pt x="1966849" y="4054818"/>
                  </a:lnTo>
                  <a:lnTo>
                    <a:pt x="1997341" y="4013936"/>
                  </a:lnTo>
                  <a:lnTo>
                    <a:pt x="2027034" y="3972420"/>
                  </a:lnTo>
                  <a:lnTo>
                    <a:pt x="2055901" y="3930281"/>
                  </a:lnTo>
                  <a:lnTo>
                    <a:pt x="2083930" y="3887533"/>
                  </a:lnTo>
                  <a:lnTo>
                    <a:pt x="2111121" y="3844175"/>
                  </a:lnTo>
                  <a:lnTo>
                    <a:pt x="2137448" y="3800246"/>
                  </a:lnTo>
                  <a:lnTo>
                    <a:pt x="2162911" y="3755733"/>
                  </a:lnTo>
                  <a:lnTo>
                    <a:pt x="2187498" y="3710660"/>
                  </a:lnTo>
                  <a:lnTo>
                    <a:pt x="2211184" y="3665029"/>
                  </a:lnTo>
                  <a:lnTo>
                    <a:pt x="2233968" y="3618865"/>
                  </a:lnTo>
                  <a:lnTo>
                    <a:pt x="2255837" y="3572179"/>
                  </a:lnTo>
                  <a:lnTo>
                    <a:pt x="2276779" y="3524974"/>
                  </a:lnTo>
                  <a:lnTo>
                    <a:pt x="2296795" y="3477260"/>
                  </a:lnTo>
                  <a:lnTo>
                    <a:pt x="2348484" y="3330575"/>
                  </a:lnTo>
                  <a:close/>
                </a:path>
                <a:path w="2482850" h="5046345">
                  <a:moveTo>
                    <a:pt x="2348484" y="1716786"/>
                  </a:moveTo>
                  <a:lnTo>
                    <a:pt x="2296541" y="1569339"/>
                  </a:lnTo>
                  <a:lnTo>
                    <a:pt x="2276551" y="1521599"/>
                  </a:lnTo>
                  <a:lnTo>
                    <a:pt x="2255621" y="1474368"/>
                  </a:lnTo>
                  <a:lnTo>
                    <a:pt x="2233752" y="1427645"/>
                  </a:lnTo>
                  <a:lnTo>
                    <a:pt x="2210981" y="1381442"/>
                  </a:lnTo>
                  <a:lnTo>
                    <a:pt x="2187295" y="1335786"/>
                  </a:lnTo>
                  <a:lnTo>
                    <a:pt x="2162721" y="1290675"/>
                  </a:lnTo>
                  <a:lnTo>
                    <a:pt x="2137257" y="1246136"/>
                  </a:lnTo>
                  <a:lnTo>
                    <a:pt x="2110930" y="1202169"/>
                  </a:lnTo>
                  <a:lnTo>
                    <a:pt x="2083739" y="1158773"/>
                  </a:lnTo>
                  <a:lnTo>
                    <a:pt x="2055698" y="1115999"/>
                  </a:lnTo>
                  <a:lnTo>
                    <a:pt x="2026831" y="1073823"/>
                  </a:lnTo>
                  <a:lnTo>
                    <a:pt x="1997138" y="1032268"/>
                  </a:lnTo>
                  <a:lnTo>
                    <a:pt x="1966633" y="991349"/>
                  </a:lnTo>
                  <a:lnTo>
                    <a:pt x="1935327" y="951077"/>
                  </a:lnTo>
                  <a:lnTo>
                    <a:pt x="1903247" y="911453"/>
                  </a:lnTo>
                  <a:lnTo>
                    <a:pt x="1870379" y="872515"/>
                  </a:lnTo>
                  <a:lnTo>
                    <a:pt x="1836750" y="834250"/>
                  </a:lnTo>
                  <a:lnTo>
                    <a:pt x="1802371" y="796671"/>
                  </a:lnTo>
                  <a:lnTo>
                    <a:pt x="1767255" y="759815"/>
                  </a:lnTo>
                  <a:lnTo>
                    <a:pt x="1731403" y="723658"/>
                  </a:lnTo>
                  <a:lnTo>
                    <a:pt x="1694840" y="688238"/>
                  </a:lnTo>
                  <a:lnTo>
                    <a:pt x="1657578" y="653567"/>
                  </a:lnTo>
                  <a:lnTo>
                    <a:pt x="1619631" y="619633"/>
                  </a:lnTo>
                  <a:lnTo>
                    <a:pt x="1471168" y="501396"/>
                  </a:lnTo>
                  <a:lnTo>
                    <a:pt x="1190244" y="889889"/>
                  </a:lnTo>
                  <a:lnTo>
                    <a:pt x="1205992" y="900938"/>
                  </a:lnTo>
                  <a:lnTo>
                    <a:pt x="1245273" y="931964"/>
                  </a:lnTo>
                  <a:lnTo>
                    <a:pt x="1283779" y="963942"/>
                  </a:lnTo>
                  <a:lnTo>
                    <a:pt x="1321473" y="996823"/>
                  </a:lnTo>
                  <a:lnTo>
                    <a:pt x="1358353" y="1030630"/>
                  </a:lnTo>
                  <a:lnTo>
                    <a:pt x="1394383" y="1065314"/>
                  </a:lnTo>
                  <a:lnTo>
                    <a:pt x="1429575" y="1100874"/>
                  </a:lnTo>
                  <a:lnTo>
                    <a:pt x="1463890" y="1137285"/>
                  </a:lnTo>
                  <a:lnTo>
                    <a:pt x="1497304" y="1174546"/>
                  </a:lnTo>
                  <a:lnTo>
                    <a:pt x="1529829" y="1212608"/>
                  </a:lnTo>
                  <a:lnTo>
                    <a:pt x="1561426" y="1251496"/>
                  </a:lnTo>
                  <a:lnTo>
                    <a:pt x="1592084" y="1291145"/>
                  </a:lnTo>
                  <a:lnTo>
                    <a:pt x="1621777" y="1331582"/>
                  </a:lnTo>
                  <a:lnTo>
                    <a:pt x="1650504" y="1372755"/>
                  </a:lnTo>
                  <a:lnTo>
                    <a:pt x="1678241" y="1414678"/>
                  </a:lnTo>
                  <a:lnTo>
                    <a:pt x="1704975" y="1457312"/>
                  </a:lnTo>
                  <a:lnTo>
                    <a:pt x="1730679" y="1500632"/>
                  </a:lnTo>
                  <a:lnTo>
                    <a:pt x="1755343" y="1544650"/>
                  </a:lnTo>
                  <a:lnTo>
                    <a:pt x="1778952" y="1589328"/>
                  </a:lnTo>
                  <a:lnTo>
                    <a:pt x="1801482" y="1634642"/>
                  </a:lnTo>
                  <a:lnTo>
                    <a:pt x="1822919" y="1680603"/>
                  </a:lnTo>
                  <a:lnTo>
                    <a:pt x="1843239" y="1727161"/>
                  </a:lnTo>
                  <a:lnTo>
                    <a:pt x="1862455" y="1774317"/>
                  </a:lnTo>
                  <a:lnTo>
                    <a:pt x="1893443" y="1865376"/>
                  </a:lnTo>
                  <a:lnTo>
                    <a:pt x="2348484" y="1716786"/>
                  </a:lnTo>
                  <a:close/>
                </a:path>
                <a:path w="2482850" h="5046345">
                  <a:moveTo>
                    <a:pt x="2482596" y="2523490"/>
                  </a:moveTo>
                  <a:lnTo>
                    <a:pt x="2482100" y="2472994"/>
                  </a:lnTo>
                  <a:lnTo>
                    <a:pt x="2480627" y="2422728"/>
                  </a:lnTo>
                  <a:lnTo>
                    <a:pt x="2478176" y="2372728"/>
                  </a:lnTo>
                  <a:lnTo>
                    <a:pt x="2474772" y="2322969"/>
                  </a:lnTo>
                  <a:lnTo>
                    <a:pt x="2470416" y="2273503"/>
                  </a:lnTo>
                  <a:lnTo>
                    <a:pt x="2465120" y="2224303"/>
                  </a:lnTo>
                  <a:lnTo>
                    <a:pt x="2458872" y="2175395"/>
                  </a:lnTo>
                  <a:lnTo>
                    <a:pt x="2451709" y="2126780"/>
                  </a:lnTo>
                  <a:lnTo>
                    <a:pt x="2443632" y="2078482"/>
                  </a:lnTo>
                  <a:lnTo>
                    <a:pt x="2434653" y="2030501"/>
                  </a:lnTo>
                  <a:lnTo>
                    <a:pt x="2424760" y="1982838"/>
                  </a:lnTo>
                  <a:lnTo>
                    <a:pt x="2413990" y="1935518"/>
                  </a:lnTo>
                  <a:lnTo>
                    <a:pt x="2402332" y="1888540"/>
                  </a:lnTo>
                  <a:lnTo>
                    <a:pt x="2389809" y="1841919"/>
                  </a:lnTo>
                  <a:lnTo>
                    <a:pt x="2376424" y="1795653"/>
                  </a:lnTo>
                  <a:lnTo>
                    <a:pt x="2368677" y="1773936"/>
                  </a:lnTo>
                  <a:lnTo>
                    <a:pt x="1912747" y="1922526"/>
                  </a:lnTo>
                  <a:lnTo>
                    <a:pt x="1922907" y="1952371"/>
                  </a:lnTo>
                  <a:lnTo>
                    <a:pt x="1936635" y="2002053"/>
                  </a:lnTo>
                  <a:lnTo>
                    <a:pt x="1949132" y="2052243"/>
                  </a:lnTo>
                  <a:lnTo>
                    <a:pt x="1960372" y="2102904"/>
                  </a:lnTo>
                  <a:lnTo>
                    <a:pt x="1970366" y="2154034"/>
                  </a:lnTo>
                  <a:lnTo>
                    <a:pt x="1979066" y="2205609"/>
                  </a:lnTo>
                  <a:lnTo>
                    <a:pt x="1986483" y="2257615"/>
                  </a:lnTo>
                  <a:lnTo>
                    <a:pt x="1992579" y="2310028"/>
                  </a:lnTo>
                  <a:lnTo>
                    <a:pt x="1997354" y="2362847"/>
                  </a:lnTo>
                  <a:lnTo>
                    <a:pt x="2000783" y="2416035"/>
                  </a:lnTo>
                  <a:lnTo>
                    <a:pt x="2002853" y="2469591"/>
                  </a:lnTo>
                  <a:lnTo>
                    <a:pt x="2003552" y="2523490"/>
                  </a:lnTo>
                  <a:lnTo>
                    <a:pt x="2002853" y="2577401"/>
                  </a:lnTo>
                  <a:lnTo>
                    <a:pt x="2000783" y="2630957"/>
                  </a:lnTo>
                  <a:lnTo>
                    <a:pt x="1997354" y="2684145"/>
                  </a:lnTo>
                  <a:lnTo>
                    <a:pt x="1992579" y="2736964"/>
                  </a:lnTo>
                  <a:lnTo>
                    <a:pt x="1986483" y="2789377"/>
                  </a:lnTo>
                  <a:lnTo>
                    <a:pt x="1979066" y="2841383"/>
                  </a:lnTo>
                  <a:lnTo>
                    <a:pt x="1970366" y="2892958"/>
                  </a:lnTo>
                  <a:lnTo>
                    <a:pt x="1960372" y="2944088"/>
                  </a:lnTo>
                  <a:lnTo>
                    <a:pt x="1949132" y="2994749"/>
                  </a:lnTo>
                  <a:lnTo>
                    <a:pt x="1936635" y="3044939"/>
                  </a:lnTo>
                  <a:lnTo>
                    <a:pt x="1922907" y="3094609"/>
                  </a:lnTo>
                  <a:lnTo>
                    <a:pt x="1912620" y="3124962"/>
                  </a:lnTo>
                  <a:lnTo>
                    <a:pt x="2368550" y="3273552"/>
                  </a:lnTo>
                  <a:lnTo>
                    <a:pt x="2389809" y="3205048"/>
                  </a:lnTo>
                  <a:lnTo>
                    <a:pt x="2402332" y="3158401"/>
                  </a:lnTo>
                  <a:lnTo>
                    <a:pt x="2413990" y="3111411"/>
                  </a:lnTo>
                  <a:lnTo>
                    <a:pt x="2424760" y="3064078"/>
                  </a:lnTo>
                  <a:lnTo>
                    <a:pt x="2434653" y="3016402"/>
                  </a:lnTo>
                  <a:lnTo>
                    <a:pt x="2443632" y="2968421"/>
                  </a:lnTo>
                  <a:lnTo>
                    <a:pt x="2451709" y="2920111"/>
                  </a:lnTo>
                  <a:lnTo>
                    <a:pt x="2458872" y="2871508"/>
                  </a:lnTo>
                  <a:lnTo>
                    <a:pt x="2465108" y="2822600"/>
                  </a:lnTo>
                  <a:lnTo>
                    <a:pt x="2470416" y="2773413"/>
                  </a:lnTo>
                  <a:lnTo>
                    <a:pt x="2474772" y="2723946"/>
                  </a:lnTo>
                  <a:lnTo>
                    <a:pt x="2478176" y="2674213"/>
                  </a:lnTo>
                  <a:lnTo>
                    <a:pt x="2480627" y="2624213"/>
                  </a:lnTo>
                  <a:lnTo>
                    <a:pt x="2482100" y="2573972"/>
                  </a:lnTo>
                  <a:lnTo>
                    <a:pt x="2482596" y="252349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0" y="3086330"/>
              <a:ext cx="861060" cy="1787525"/>
            </a:xfrm>
            <a:custGeom>
              <a:avLst/>
              <a:gdLst/>
              <a:ahLst/>
              <a:cxnLst/>
              <a:rect l="l" t="t" r="r" b="b"/>
              <a:pathLst>
                <a:path w="861060" h="1787525">
                  <a:moveTo>
                    <a:pt x="0" y="0"/>
                  </a:moveTo>
                  <a:lnTo>
                    <a:pt x="0" y="1787190"/>
                  </a:lnTo>
                  <a:lnTo>
                    <a:pt x="60883" y="1784119"/>
                  </a:lnTo>
                  <a:lnTo>
                    <a:pt x="108650" y="1777935"/>
                  </a:lnTo>
                  <a:lnTo>
                    <a:pt x="155592" y="1769253"/>
                  </a:lnTo>
                  <a:lnTo>
                    <a:pt x="201640" y="1758143"/>
                  </a:lnTo>
                  <a:lnTo>
                    <a:pt x="246727" y="1744673"/>
                  </a:lnTo>
                  <a:lnTo>
                    <a:pt x="290782" y="1728914"/>
                  </a:lnTo>
                  <a:lnTo>
                    <a:pt x="333737" y="1710934"/>
                  </a:lnTo>
                  <a:lnTo>
                    <a:pt x="375524" y="1690802"/>
                  </a:lnTo>
                  <a:lnTo>
                    <a:pt x="416073" y="1668587"/>
                  </a:lnTo>
                  <a:lnTo>
                    <a:pt x="455315" y="1644360"/>
                  </a:lnTo>
                  <a:lnTo>
                    <a:pt x="493182" y="1618189"/>
                  </a:lnTo>
                  <a:lnTo>
                    <a:pt x="529604" y="1590142"/>
                  </a:lnTo>
                  <a:lnTo>
                    <a:pt x="564513" y="1560291"/>
                  </a:lnTo>
                  <a:lnTo>
                    <a:pt x="597840" y="1528703"/>
                  </a:lnTo>
                  <a:lnTo>
                    <a:pt x="629516" y="1495448"/>
                  </a:lnTo>
                  <a:lnTo>
                    <a:pt x="659473" y="1460595"/>
                  </a:lnTo>
                  <a:lnTo>
                    <a:pt x="687640" y="1424213"/>
                  </a:lnTo>
                  <a:lnTo>
                    <a:pt x="713950" y="1386372"/>
                  </a:lnTo>
                  <a:lnTo>
                    <a:pt x="738333" y="1347141"/>
                  </a:lnTo>
                  <a:lnTo>
                    <a:pt x="760722" y="1306589"/>
                  </a:lnTo>
                  <a:lnTo>
                    <a:pt x="781046" y="1264785"/>
                  </a:lnTo>
                  <a:lnTo>
                    <a:pt x="799236" y="1221799"/>
                  </a:lnTo>
                  <a:lnTo>
                    <a:pt x="815225" y="1177699"/>
                  </a:lnTo>
                  <a:lnTo>
                    <a:pt x="828943" y="1132555"/>
                  </a:lnTo>
                  <a:lnTo>
                    <a:pt x="840321" y="1086436"/>
                  </a:lnTo>
                  <a:lnTo>
                    <a:pt x="849291" y="1039411"/>
                  </a:lnTo>
                  <a:lnTo>
                    <a:pt x="855783" y="991550"/>
                  </a:lnTo>
                  <a:lnTo>
                    <a:pt x="859729" y="942921"/>
                  </a:lnTo>
                  <a:lnTo>
                    <a:pt x="861060" y="893595"/>
                  </a:lnTo>
                  <a:lnTo>
                    <a:pt x="859729" y="844268"/>
                  </a:lnTo>
                  <a:lnTo>
                    <a:pt x="855783" y="795640"/>
                  </a:lnTo>
                  <a:lnTo>
                    <a:pt x="849291" y="747779"/>
                  </a:lnTo>
                  <a:lnTo>
                    <a:pt x="840321" y="700754"/>
                  </a:lnTo>
                  <a:lnTo>
                    <a:pt x="828943" y="654635"/>
                  </a:lnTo>
                  <a:lnTo>
                    <a:pt x="815225" y="609491"/>
                  </a:lnTo>
                  <a:lnTo>
                    <a:pt x="799236" y="565391"/>
                  </a:lnTo>
                  <a:lnTo>
                    <a:pt x="781046" y="522405"/>
                  </a:lnTo>
                  <a:lnTo>
                    <a:pt x="760722" y="480601"/>
                  </a:lnTo>
                  <a:lnTo>
                    <a:pt x="738333" y="440048"/>
                  </a:lnTo>
                  <a:lnTo>
                    <a:pt x="713950" y="400817"/>
                  </a:lnTo>
                  <a:lnTo>
                    <a:pt x="687640" y="362976"/>
                  </a:lnTo>
                  <a:lnTo>
                    <a:pt x="659473" y="326595"/>
                  </a:lnTo>
                  <a:lnTo>
                    <a:pt x="629516" y="291742"/>
                  </a:lnTo>
                  <a:lnTo>
                    <a:pt x="597840" y="258487"/>
                  </a:lnTo>
                  <a:lnTo>
                    <a:pt x="564513" y="226899"/>
                  </a:lnTo>
                  <a:lnTo>
                    <a:pt x="529604" y="197047"/>
                  </a:lnTo>
                  <a:lnTo>
                    <a:pt x="493182" y="169001"/>
                  </a:lnTo>
                  <a:lnTo>
                    <a:pt x="455315" y="142830"/>
                  </a:lnTo>
                  <a:lnTo>
                    <a:pt x="416073" y="118602"/>
                  </a:lnTo>
                  <a:lnTo>
                    <a:pt x="375524" y="96388"/>
                  </a:lnTo>
                  <a:lnTo>
                    <a:pt x="333737" y="76256"/>
                  </a:lnTo>
                  <a:lnTo>
                    <a:pt x="290782" y="58276"/>
                  </a:lnTo>
                  <a:lnTo>
                    <a:pt x="246727" y="42516"/>
                  </a:lnTo>
                  <a:lnTo>
                    <a:pt x="201640" y="29047"/>
                  </a:lnTo>
                  <a:lnTo>
                    <a:pt x="155592" y="17937"/>
                  </a:lnTo>
                  <a:lnTo>
                    <a:pt x="108650" y="9255"/>
                  </a:lnTo>
                  <a:lnTo>
                    <a:pt x="60883" y="30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284219"/>
              <a:ext cx="838200" cy="1412747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1428750" y="1421130"/>
            <a:ext cx="233299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1D5CF6"/>
                </a:solidFill>
                <a:latin typeface="Roboto"/>
                <a:cs typeface="Roboto"/>
              </a:rPr>
              <a:t>Asistentes</a:t>
            </a:r>
            <a:r>
              <a:rPr dirty="0" sz="1400" spc="50" b="1">
                <a:solidFill>
                  <a:srgbClr val="1D5CF6"/>
                </a:solidFill>
                <a:latin typeface="Roboto"/>
                <a:cs typeface="Roboto"/>
              </a:rPr>
              <a:t> </a:t>
            </a:r>
            <a:r>
              <a:rPr dirty="0" sz="1400" spc="-10" b="1">
                <a:solidFill>
                  <a:srgbClr val="1D5CF6"/>
                </a:solidFill>
                <a:latin typeface="Roboto"/>
                <a:cs typeface="Roboto"/>
              </a:rPr>
              <a:t>conversacionales</a:t>
            </a:r>
            <a:endParaRPr sz="1400">
              <a:latin typeface="Roboto"/>
              <a:cs typeface="Roboto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18288" y="1677923"/>
            <a:ext cx="7239000" cy="4686300"/>
            <a:chOff x="18288" y="1677923"/>
            <a:chExt cx="7239000" cy="4686300"/>
          </a:xfrm>
        </p:grpSpPr>
        <p:pic>
          <p:nvPicPr>
            <p:cNvPr id="16" name="object 1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5779" y="1677923"/>
              <a:ext cx="152399" cy="152400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672083" y="1754123"/>
              <a:ext cx="2511425" cy="0"/>
            </a:xfrm>
            <a:custGeom>
              <a:avLst/>
              <a:gdLst/>
              <a:ahLst/>
              <a:cxnLst/>
              <a:rect l="l" t="t" r="r" b="b"/>
              <a:pathLst>
                <a:path w="2511425" h="0">
                  <a:moveTo>
                    <a:pt x="0" y="0"/>
                  </a:moveTo>
                  <a:lnTo>
                    <a:pt x="2511043" y="0"/>
                  </a:lnTo>
                </a:path>
              </a:pathLst>
            </a:custGeom>
            <a:ln w="6096">
              <a:solidFill>
                <a:srgbClr val="779DF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6904" y="3643883"/>
              <a:ext cx="594360" cy="630936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44980" y="2670047"/>
              <a:ext cx="140207" cy="141731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1744980" y="2740151"/>
              <a:ext cx="1978025" cy="0"/>
            </a:xfrm>
            <a:custGeom>
              <a:avLst/>
              <a:gdLst/>
              <a:ahLst/>
              <a:cxnLst/>
              <a:rect l="l" t="t" r="r" b="b"/>
              <a:pathLst>
                <a:path w="1978025" h="0">
                  <a:moveTo>
                    <a:pt x="0" y="0"/>
                  </a:moveTo>
                  <a:lnTo>
                    <a:pt x="1977644" y="0"/>
                  </a:lnTo>
                </a:path>
              </a:pathLst>
            </a:custGeom>
            <a:ln w="6096">
              <a:solidFill>
                <a:srgbClr val="779DF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3147" y="2843783"/>
              <a:ext cx="592836" cy="594360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86939" y="4069079"/>
              <a:ext cx="140208" cy="141731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2327148" y="4140707"/>
              <a:ext cx="1489710" cy="0"/>
            </a:xfrm>
            <a:custGeom>
              <a:avLst/>
              <a:gdLst/>
              <a:ahLst/>
              <a:cxnLst/>
              <a:rect l="l" t="t" r="r" b="b"/>
              <a:pathLst>
                <a:path w="1489710" h="0">
                  <a:moveTo>
                    <a:pt x="0" y="0"/>
                  </a:moveTo>
                  <a:lnTo>
                    <a:pt x="1489328" y="0"/>
                  </a:lnTo>
                </a:path>
              </a:pathLst>
            </a:custGeom>
            <a:ln w="6096">
              <a:solidFill>
                <a:srgbClr val="779DF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288" y="2252471"/>
              <a:ext cx="592836" cy="594360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2771" y="4556759"/>
              <a:ext cx="594360" cy="594359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88592" y="5301995"/>
              <a:ext cx="152399" cy="153924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1834895" y="5378195"/>
              <a:ext cx="1778635" cy="0"/>
            </a:xfrm>
            <a:custGeom>
              <a:avLst/>
              <a:gdLst/>
              <a:ahLst/>
              <a:cxnLst/>
              <a:rect l="l" t="t" r="r" b="b"/>
              <a:pathLst>
                <a:path w="1778635" h="0">
                  <a:moveTo>
                    <a:pt x="0" y="0"/>
                  </a:moveTo>
                  <a:lnTo>
                    <a:pt x="1778634" y="0"/>
                  </a:lnTo>
                </a:path>
              </a:pathLst>
            </a:custGeom>
            <a:ln w="6096">
              <a:solidFill>
                <a:srgbClr val="779DF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8431" y="6222491"/>
              <a:ext cx="140208" cy="141731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548639" y="6292595"/>
              <a:ext cx="2611755" cy="0"/>
            </a:xfrm>
            <a:custGeom>
              <a:avLst/>
              <a:gdLst/>
              <a:ahLst/>
              <a:cxnLst/>
              <a:rect l="l" t="t" r="r" b="b"/>
              <a:pathLst>
                <a:path w="2611755" h="0">
                  <a:moveTo>
                    <a:pt x="0" y="0"/>
                  </a:moveTo>
                  <a:lnTo>
                    <a:pt x="2611628" y="0"/>
                  </a:lnTo>
                </a:path>
              </a:pathLst>
            </a:custGeom>
            <a:ln w="6096">
              <a:solidFill>
                <a:srgbClr val="779DF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7535" y="5166359"/>
              <a:ext cx="594360" cy="594359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531875" y="1744979"/>
              <a:ext cx="4953000" cy="4549140"/>
            </a:xfrm>
            <a:custGeom>
              <a:avLst/>
              <a:gdLst/>
              <a:ahLst/>
              <a:cxnLst/>
              <a:rect l="l" t="t" r="r" b="b"/>
              <a:pathLst>
                <a:path w="4953000" h="4549140">
                  <a:moveTo>
                    <a:pt x="0" y="9144"/>
                  </a:moveTo>
                  <a:lnTo>
                    <a:pt x="4952619" y="10287"/>
                  </a:lnTo>
                </a:path>
                <a:path w="4953000" h="4549140">
                  <a:moveTo>
                    <a:pt x="1353312" y="995172"/>
                  </a:moveTo>
                  <a:lnTo>
                    <a:pt x="4951476" y="998347"/>
                  </a:lnTo>
                </a:path>
                <a:path w="4953000" h="4549140">
                  <a:moveTo>
                    <a:pt x="1795272" y="2395093"/>
                  </a:moveTo>
                  <a:lnTo>
                    <a:pt x="4952111" y="2391156"/>
                  </a:lnTo>
                </a:path>
                <a:path w="4953000" h="4549140">
                  <a:moveTo>
                    <a:pt x="1322832" y="3639312"/>
                  </a:moveTo>
                  <a:lnTo>
                    <a:pt x="4951349" y="3639312"/>
                  </a:lnTo>
                </a:path>
                <a:path w="4953000" h="4549140">
                  <a:moveTo>
                    <a:pt x="310895" y="4549140"/>
                  </a:moveTo>
                  <a:lnTo>
                    <a:pt x="4951603" y="4549140"/>
                  </a:lnTo>
                </a:path>
                <a:path w="4953000" h="4549140">
                  <a:moveTo>
                    <a:pt x="4951476" y="0"/>
                  </a:moveTo>
                  <a:lnTo>
                    <a:pt x="4951476" y="4548124"/>
                  </a:lnTo>
                </a:path>
              </a:pathLst>
            </a:custGeom>
            <a:ln w="6096">
              <a:solidFill>
                <a:srgbClr val="1D5CF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6449567" y="2406395"/>
              <a:ext cx="795655" cy="3903345"/>
            </a:xfrm>
            <a:custGeom>
              <a:avLst/>
              <a:gdLst/>
              <a:ahLst/>
              <a:cxnLst/>
              <a:rect l="l" t="t" r="r" b="b"/>
              <a:pathLst>
                <a:path w="795654" h="3903345">
                  <a:moveTo>
                    <a:pt x="0" y="118617"/>
                  </a:moveTo>
                  <a:lnTo>
                    <a:pt x="9318" y="72437"/>
                  </a:lnTo>
                  <a:lnTo>
                    <a:pt x="34734" y="34734"/>
                  </a:lnTo>
                  <a:lnTo>
                    <a:pt x="72437" y="9318"/>
                  </a:lnTo>
                  <a:lnTo>
                    <a:pt x="118617" y="0"/>
                  </a:lnTo>
                  <a:lnTo>
                    <a:pt x="676910" y="0"/>
                  </a:lnTo>
                  <a:lnTo>
                    <a:pt x="723090" y="9318"/>
                  </a:lnTo>
                  <a:lnTo>
                    <a:pt x="760793" y="34734"/>
                  </a:lnTo>
                  <a:lnTo>
                    <a:pt x="786209" y="72437"/>
                  </a:lnTo>
                  <a:lnTo>
                    <a:pt x="795528" y="118617"/>
                  </a:lnTo>
                  <a:lnTo>
                    <a:pt x="795528" y="593089"/>
                  </a:lnTo>
                  <a:lnTo>
                    <a:pt x="786209" y="639270"/>
                  </a:lnTo>
                  <a:lnTo>
                    <a:pt x="760793" y="676973"/>
                  </a:lnTo>
                  <a:lnTo>
                    <a:pt x="723090" y="702389"/>
                  </a:lnTo>
                  <a:lnTo>
                    <a:pt x="676910" y="711707"/>
                  </a:lnTo>
                  <a:lnTo>
                    <a:pt x="118617" y="711707"/>
                  </a:lnTo>
                  <a:lnTo>
                    <a:pt x="72437" y="702389"/>
                  </a:lnTo>
                  <a:lnTo>
                    <a:pt x="34734" y="676973"/>
                  </a:lnTo>
                  <a:lnTo>
                    <a:pt x="9318" y="639270"/>
                  </a:lnTo>
                  <a:lnTo>
                    <a:pt x="0" y="593089"/>
                  </a:lnTo>
                  <a:lnTo>
                    <a:pt x="0" y="118617"/>
                  </a:lnTo>
                  <a:close/>
                </a:path>
                <a:path w="795654" h="3903345">
                  <a:moveTo>
                    <a:pt x="0" y="916939"/>
                  </a:moveTo>
                  <a:lnTo>
                    <a:pt x="9296" y="870852"/>
                  </a:lnTo>
                  <a:lnTo>
                    <a:pt x="34655" y="833231"/>
                  </a:lnTo>
                  <a:lnTo>
                    <a:pt x="72276" y="807872"/>
                  </a:lnTo>
                  <a:lnTo>
                    <a:pt x="118363" y="798576"/>
                  </a:lnTo>
                  <a:lnTo>
                    <a:pt x="677163" y="798576"/>
                  </a:lnTo>
                  <a:lnTo>
                    <a:pt x="723251" y="807872"/>
                  </a:lnTo>
                  <a:lnTo>
                    <a:pt x="760872" y="833231"/>
                  </a:lnTo>
                  <a:lnTo>
                    <a:pt x="786231" y="870852"/>
                  </a:lnTo>
                  <a:lnTo>
                    <a:pt x="795528" y="916939"/>
                  </a:lnTo>
                  <a:lnTo>
                    <a:pt x="795528" y="1390395"/>
                  </a:lnTo>
                  <a:lnTo>
                    <a:pt x="786231" y="1436483"/>
                  </a:lnTo>
                  <a:lnTo>
                    <a:pt x="760872" y="1474104"/>
                  </a:lnTo>
                  <a:lnTo>
                    <a:pt x="723251" y="1499463"/>
                  </a:lnTo>
                  <a:lnTo>
                    <a:pt x="677163" y="1508759"/>
                  </a:lnTo>
                  <a:lnTo>
                    <a:pt x="118363" y="1508759"/>
                  </a:lnTo>
                  <a:lnTo>
                    <a:pt x="72276" y="1499463"/>
                  </a:lnTo>
                  <a:lnTo>
                    <a:pt x="34655" y="1474104"/>
                  </a:lnTo>
                  <a:lnTo>
                    <a:pt x="9296" y="1436483"/>
                  </a:lnTo>
                  <a:lnTo>
                    <a:pt x="0" y="1390395"/>
                  </a:lnTo>
                  <a:lnTo>
                    <a:pt x="0" y="916939"/>
                  </a:lnTo>
                  <a:close/>
                </a:path>
                <a:path w="795654" h="3903345">
                  <a:moveTo>
                    <a:pt x="0" y="1714245"/>
                  </a:moveTo>
                  <a:lnTo>
                    <a:pt x="9318" y="1668065"/>
                  </a:lnTo>
                  <a:lnTo>
                    <a:pt x="34734" y="1630362"/>
                  </a:lnTo>
                  <a:lnTo>
                    <a:pt x="72437" y="1604946"/>
                  </a:lnTo>
                  <a:lnTo>
                    <a:pt x="118617" y="1595627"/>
                  </a:lnTo>
                  <a:lnTo>
                    <a:pt x="676910" y="1595627"/>
                  </a:lnTo>
                  <a:lnTo>
                    <a:pt x="723090" y="1604946"/>
                  </a:lnTo>
                  <a:lnTo>
                    <a:pt x="760793" y="1630362"/>
                  </a:lnTo>
                  <a:lnTo>
                    <a:pt x="786209" y="1668065"/>
                  </a:lnTo>
                  <a:lnTo>
                    <a:pt x="795528" y="1714245"/>
                  </a:lnTo>
                  <a:lnTo>
                    <a:pt x="795528" y="2188717"/>
                  </a:lnTo>
                  <a:lnTo>
                    <a:pt x="786209" y="2234898"/>
                  </a:lnTo>
                  <a:lnTo>
                    <a:pt x="760793" y="2272601"/>
                  </a:lnTo>
                  <a:lnTo>
                    <a:pt x="723090" y="2298017"/>
                  </a:lnTo>
                  <a:lnTo>
                    <a:pt x="676910" y="2307335"/>
                  </a:lnTo>
                  <a:lnTo>
                    <a:pt x="118617" y="2307335"/>
                  </a:lnTo>
                  <a:lnTo>
                    <a:pt x="72437" y="2298017"/>
                  </a:lnTo>
                  <a:lnTo>
                    <a:pt x="34734" y="2272601"/>
                  </a:lnTo>
                  <a:lnTo>
                    <a:pt x="9318" y="2234898"/>
                  </a:lnTo>
                  <a:lnTo>
                    <a:pt x="0" y="2188717"/>
                  </a:lnTo>
                  <a:lnTo>
                    <a:pt x="0" y="1714245"/>
                  </a:lnTo>
                  <a:close/>
                </a:path>
                <a:path w="795654" h="3903345">
                  <a:moveTo>
                    <a:pt x="0" y="2512567"/>
                  </a:moveTo>
                  <a:lnTo>
                    <a:pt x="9296" y="2466480"/>
                  </a:lnTo>
                  <a:lnTo>
                    <a:pt x="34655" y="2428859"/>
                  </a:lnTo>
                  <a:lnTo>
                    <a:pt x="72276" y="2403500"/>
                  </a:lnTo>
                  <a:lnTo>
                    <a:pt x="118363" y="2394204"/>
                  </a:lnTo>
                  <a:lnTo>
                    <a:pt x="677163" y="2394204"/>
                  </a:lnTo>
                  <a:lnTo>
                    <a:pt x="723251" y="2403500"/>
                  </a:lnTo>
                  <a:lnTo>
                    <a:pt x="760872" y="2428859"/>
                  </a:lnTo>
                  <a:lnTo>
                    <a:pt x="786231" y="2466480"/>
                  </a:lnTo>
                  <a:lnTo>
                    <a:pt x="795528" y="2512567"/>
                  </a:lnTo>
                  <a:lnTo>
                    <a:pt x="795528" y="2986023"/>
                  </a:lnTo>
                  <a:lnTo>
                    <a:pt x="786231" y="3032111"/>
                  </a:lnTo>
                  <a:lnTo>
                    <a:pt x="760872" y="3069732"/>
                  </a:lnTo>
                  <a:lnTo>
                    <a:pt x="723251" y="3095091"/>
                  </a:lnTo>
                  <a:lnTo>
                    <a:pt x="677163" y="3104388"/>
                  </a:lnTo>
                  <a:lnTo>
                    <a:pt x="118363" y="3104388"/>
                  </a:lnTo>
                  <a:lnTo>
                    <a:pt x="72276" y="3095091"/>
                  </a:lnTo>
                  <a:lnTo>
                    <a:pt x="34655" y="3069732"/>
                  </a:lnTo>
                  <a:lnTo>
                    <a:pt x="9296" y="3032111"/>
                  </a:lnTo>
                  <a:lnTo>
                    <a:pt x="0" y="2986023"/>
                  </a:lnTo>
                  <a:lnTo>
                    <a:pt x="0" y="2512567"/>
                  </a:lnTo>
                  <a:close/>
                </a:path>
                <a:path w="795654" h="3903345">
                  <a:moveTo>
                    <a:pt x="0" y="3309874"/>
                  </a:moveTo>
                  <a:lnTo>
                    <a:pt x="9318" y="3263704"/>
                  </a:lnTo>
                  <a:lnTo>
                    <a:pt x="34734" y="3226000"/>
                  </a:lnTo>
                  <a:lnTo>
                    <a:pt x="72437" y="3200578"/>
                  </a:lnTo>
                  <a:lnTo>
                    <a:pt x="118617" y="3191255"/>
                  </a:lnTo>
                  <a:lnTo>
                    <a:pt x="676910" y="3191255"/>
                  </a:lnTo>
                  <a:lnTo>
                    <a:pt x="723090" y="3200578"/>
                  </a:lnTo>
                  <a:lnTo>
                    <a:pt x="760793" y="3226000"/>
                  </a:lnTo>
                  <a:lnTo>
                    <a:pt x="786209" y="3263704"/>
                  </a:lnTo>
                  <a:lnTo>
                    <a:pt x="795528" y="3309874"/>
                  </a:lnTo>
                  <a:lnTo>
                    <a:pt x="795528" y="3784345"/>
                  </a:lnTo>
                  <a:lnTo>
                    <a:pt x="786209" y="3830515"/>
                  </a:lnTo>
                  <a:lnTo>
                    <a:pt x="760793" y="3868219"/>
                  </a:lnTo>
                  <a:lnTo>
                    <a:pt x="723090" y="3893641"/>
                  </a:lnTo>
                  <a:lnTo>
                    <a:pt x="676910" y="3902964"/>
                  </a:lnTo>
                  <a:lnTo>
                    <a:pt x="118617" y="3902964"/>
                  </a:lnTo>
                  <a:lnTo>
                    <a:pt x="72437" y="3893641"/>
                  </a:lnTo>
                  <a:lnTo>
                    <a:pt x="34734" y="3868219"/>
                  </a:lnTo>
                  <a:lnTo>
                    <a:pt x="9318" y="3830515"/>
                  </a:lnTo>
                  <a:lnTo>
                    <a:pt x="0" y="3784345"/>
                  </a:lnTo>
                  <a:lnTo>
                    <a:pt x="0" y="3309874"/>
                  </a:lnTo>
                  <a:close/>
                </a:path>
              </a:pathLst>
            </a:custGeom>
            <a:ln w="12192">
              <a:solidFill>
                <a:srgbClr val="1D5CF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5483352" y="2761487"/>
              <a:ext cx="967105" cy="3192780"/>
            </a:xfrm>
            <a:custGeom>
              <a:avLst/>
              <a:gdLst/>
              <a:ahLst/>
              <a:cxnLst/>
              <a:rect l="l" t="t" r="r" b="b"/>
              <a:pathLst>
                <a:path w="967104" h="3192779">
                  <a:moveTo>
                    <a:pt x="0" y="1378077"/>
                  </a:moveTo>
                  <a:lnTo>
                    <a:pt x="966470" y="0"/>
                  </a:lnTo>
                </a:path>
                <a:path w="967104" h="3192779">
                  <a:moveTo>
                    <a:pt x="0" y="1378839"/>
                  </a:moveTo>
                  <a:lnTo>
                    <a:pt x="966470" y="798576"/>
                  </a:lnTo>
                </a:path>
                <a:path w="967104" h="3192779">
                  <a:moveTo>
                    <a:pt x="0" y="1379220"/>
                  </a:moveTo>
                  <a:lnTo>
                    <a:pt x="966470" y="1596770"/>
                  </a:lnTo>
                </a:path>
                <a:path w="967104" h="3192779">
                  <a:moveTo>
                    <a:pt x="0" y="1379220"/>
                  </a:moveTo>
                  <a:lnTo>
                    <a:pt x="966470" y="2394585"/>
                  </a:lnTo>
                </a:path>
                <a:path w="967104" h="3192779">
                  <a:moveTo>
                    <a:pt x="15239" y="1379220"/>
                  </a:moveTo>
                  <a:lnTo>
                    <a:pt x="966724" y="3192373"/>
                  </a:lnTo>
                </a:path>
              </a:pathLst>
            </a:custGeom>
            <a:ln w="6096">
              <a:solidFill>
                <a:srgbClr val="1D5CF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66332" y="2366771"/>
              <a:ext cx="790956" cy="790955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64571" y="3231934"/>
              <a:ext cx="594477" cy="647113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547901" y="4167041"/>
              <a:ext cx="626293" cy="409104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69905" y="5661601"/>
              <a:ext cx="583809" cy="583809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573258" y="4906330"/>
              <a:ext cx="577103" cy="539871"/>
            </a:xfrm>
            <a:prstGeom prst="rect">
              <a:avLst/>
            </a:prstGeom>
          </p:spPr>
        </p:pic>
      </p:grpSp>
      <p:sp>
        <p:nvSpPr>
          <p:cNvPr id="39" name="object 39" descr=""/>
          <p:cNvSpPr txBox="1"/>
          <p:nvPr/>
        </p:nvSpPr>
        <p:spPr>
          <a:xfrm>
            <a:off x="2352801" y="2415286"/>
            <a:ext cx="170243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1D5CF6"/>
                </a:solidFill>
                <a:latin typeface="Roboto"/>
                <a:cs typeface="Roboto"/>
              </a:rPr>
              <a:t>Hiperautomatización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2994151" y="3853052"/>
            <a:ext cx="146113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1D5CF6"/>
                </a:solidFill>
                <a:latin typeface="Roboto"/>
                <a:cs typeface="Roboto"/>
              </a:rPr>
              <a:t>Machine </a:t>
            </a:r>
            <a:r>
              <a:rPr dirty="0" sz="1400" spc="-10" b="1">
                <a:solidFill>
                  <a:srgbClr val="1D5CF6"/>
                </a:solidFill>
                <a:latin typeface="Roboto"/>
                <a:cs typeface="Roboto"/>
              </a:rPr>
              <a:t>Learning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2247645" y="5044821"/>
            <a:ext cx="189928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1D5CF6"/>
                </a:solidFill>
                <a:latin typeface="Roboto"/>
                <a:cs typeface="Roboto"/>
              </a:rPr>
              <a:t>Datos</a:t>
            </a:r>
            <a:r>
              <a:rPr dirty="0" sz="1400" spc="-45" b="1">
                <a:solidFill>
                  <a:srgbClr val="1D5CF6"/>
                </a:solidFill>
                <a:latin typeface="Roboto"/>
                <a:cs typeface="Roboto"/>
              </a:rPr>
              <a:t> </a:t>
            </a:r>
            <a:r>
              <a:rPr dirty="0" sz="1400" b="1">
                <a:solidFill>
                  <a:srgbClr val="1D5CF6"/>
                </a:solidFill>
                <a:latin typeface="Roboto"/>
                <a:cs typeface="Roboto"/>
              </a:rPr>
              <a:t>no</a:t>
            </a:r>
            <a:r>
              <a:rPr dirty="0" sz="1400" spc="-30" b="1">
                <a:solidFill>
                  <a:srgbClr val="1D5CF6"/>
                </a:solidFill>
                <a:latin typeface="Roboto"/>
                <a:cs typeface="Roboto"/>
              </a:rPr>
              <a:t> </a:t>
            </a:r>
            <a:r>
              <a:rPr dirty="0" sz="1400" spc="-10" b="1">
                <a:solidFill>
                  <a:srgbClr val="1D5CF6"/>
                </a:solidFill>
                <a:latin typeface="Roboto"/>
                <a:cs typeface="Roboto"/>
              </a:rPr>
              <a:t>estructurados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1658239" y="5974181"/>
            <a:ext cx="173545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1D5CF6"/>
                </a:solidFill>
                <a:latin typeface="Roboto"/>
                <a:cs typeface="Roboto"/>
              </a:rPr>
              <a:t>Análisis de </a:t>
            </a:r>
            <a:r>
              <a:rPr dirty="0" sz="1400" spc="-10" b="1">
                <a:solidFill>
                  <a:srgbClr val="1D5CF6"/>
                </a:solidFill>
                <a:latin typeface="Roboto"/>
                <a:cs typeface="Roboto"/>
              </a:rPr>
              <a:t>imágenes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86385" marR="5080">
              <a:lnSpc>
                <a:spcPct val="110000"/>
              </a:lnSpc>
              <a:spcBef>
                <a:spcPts val="95"/>
              </a:spcBef>
            </a:pPr>
            <a:r>
              <a:rPr dirty="0">
                <a:solidFill>
                  <a:srgbClr val="1D5CF6"/>
                </a:solidFill>
              </a:rPr>
              <a:t>Orientamos</a:t>
            </a:r>
            <a:r>
              <a:rPr dirty="0" spc="-75">
                <a:solidFill>
                  <a:srgbClr val="1D5CF6"/>
                </a:solidFill>
              </a:rPr>
              <a:t> </a:t>
            </a:r>
            <a:r>
              <a:rPr dirty="0">
                <a:solidFill>
                  <a:srgbClr val="1D5CF6"/>
                </a:solidFill>
              </a:rPr>
              <a:t>la</a:t>
            </a:r>
            <a:r>
              <a:rPr dirty="0" spc="-75">
                <a:solidFill>
                  <a:srgbClr val="1D5CF6"/>
                </a:solidFill>
              </a:rPr>
              <a:t> </a:t>
            </a:r>
            <a:r>
              <a:rPr dirty="0">
                <a:solidFill>
                  <a:srgbClr val="1D5CF6"/>
                </a:solidFill>
              </a:rPr>
              <a:t>AI</a:t>
            </a:r>
            <a:r>
              <a:rPr dirty="0" spc="-90">
                <a:solidFill>
                  <a:srgbClr val="1D5CF6"/>
                </a:solidFill>
              </a:rPr>
              <a:t> </a:t>
            </a:r>
            <a:r>
              <a:rPr dirty="0">
                <a:solidFill>
                  <a:srgbClr val="1D5CF6"/>
                </a:solidFill>
              </a:rPr>
              <a:t>por</a:t>
            </a:r>
            <a:r>
              <a:rPr dirty="0" spc="-60">
                <a:solidFill>
                  <a:srgbClr val="1D5CF6"/>
                </a:solidFill>
              </a:rPr>
              <a:t> </a:t>
            </a:r>
            <a:r>
              <a:rPr dirty="0" spc="-10">
                <a:solidFill>
                  <a:srgbClr val="1D5CF6"/>
                </a:solidFill>
              </a:rPr>
              <a:t>tipologías</a:t>
            </a:r>
            <a:r>
              <a:rPr dirty="0" spc="-55">
                <a:solidFill>
                  <a:srgbClr val="1D5CF6"/>
                </a:solidFill>
              </a:rPr>
              <a:t> </a:t>
            </a:r>
            <a:r>
              <a:rPr dirty="0">
                <a:solidFill>
                  <a:srgbClr val="3C3C3C"/>
                </a:solidFill>
              </a:rPr>
              <a:t>para</a:t>
            </a:r>
            <a:r>
              <a:rPr dirty="0" spc="-75">
                <a:solidFill>
                  <a:srgbClr val="3C3C3C"/>
                </a:solidFill>
              </a:rPr>
              <a:t> </a:t>
            </a:r>
            <a:r>
              <a:rPr dirty="0">
                <a:solidFill>
                  <a:srgbClr val="3C3C3C"/>
                </a:solidFill>
              </a:rPr>
              <a:t>mejorar</a:t>
            </a:r>
            <a:r>
              <a:rPr dirty="0" spc="-75">
                <a:solidFill>
                  <a:srgbClr val="3C3C3C"/>
                </a:solidFill>
              </a:rPr>
              <a:t> </a:t>
            </a:r>
            <a:r>
              <a:rPr dirty="0">
                <a:solidFill>
                  <a:srgbClr val="3C3C3C"/>
                </a:solidFill>
              </a:rPr>
              <a:t>su</a:t>
            </a:r>
            <a:r>
              <a:rPr dirty="0" spc="-65">
                <a:solidFill>
                  <a:srgbClr val="3C3C3C"/>
                </a:solidFill>
              </a:rPr>
              <a:t> </a:t>
            </a:r>
            <a:r>
              <a:rPr dirty="0">
                <a:solidFill>
                  <a:srgbClr val="3C3C3C"/>
                </a:solidFill>
              </a:rPr>
              <a:t>desempeño,</a:t>
            </a:r>
            <a:r>
              <a:rPr dirty="0" spc="-55">
                <a:solidFill>
                  <a:srgbClr val="3C3C3C"/>
                </a:solidFill>
              </a:rPr>
              <a:t> </a:t>
            </a:r>
            <a:r>
              <a:rPr dirty="0">
                <a:solidFill>
                  <a:srgbClr val="3C3C3C"/>
                </a:solidFill>
              </a:rPr>
              <a:t>toma</a:t>
            </a:r>
            <a:r>
              <a:rPr dirty="0" spc="-60">
                <a:solidFill>
                  <a:srgbClr val="3C3C3C"/>
                </a:solidFill>
              </a:rPr>
              <a:t> </a:t>
            </a:r>
            <a:r>
              <a:rPr dirty="0">
                <a:solidFill>
                  <a:srgbClr val="3C3C3C"/>
                </a:solidFill>
              </a:rPr>
              <a:t>de</a:t>
            </a:r>
            <a:r>
              <a:rPr dirty="0" spc="-75">
                <a:solidFill>
                  <a:srgbClr val="3C3C3C"/>
                </a:solidFill>
              </a:rPr>
              <a:t> </a:t>
            </a:r>
            <a:r>
              <a:rPr dirty="0">
                <a:solidFill>
                  <a:srgbClr val="3C3C3C"/>
                </a:solidFill>
              </a:rPr>
              <a:t>decisión</a:t>
            </a:r>
            <a:r>
              <a:rPr dirty="0" spc="-65">
                <a:solidFill>
                  <a:srgbClr val="3C3C3C"/>
                </a:solidFill>
              </a:rPr>
              <a:t> </a:t>
            </a:r>
            <a:r>
              <a:rPr dirty="0" spc="-50">
                <a:solidFill>
                  <a:srgbClr val="3C3C3C"/>
                </a:solidFill>
              </a:rPr>
              <a:t>e </a:t>
            </a:r>
            <a:r>
              <a:rPr dirty="0" spc="-20">
                <a:solidFill>
                  <a:srgbClr val="3C3C3C"/>
                </a:solidFill>
              </a:rPr>
              <a:t>impulsar</a:t>
            </a:r>
            <a:r>
              <a:rPr dirty="0" spc="-40">
                <a:solidFill>
                  <a:srgbClr val="3C3C3C"/>
                </a:solidFill>
              </a:rPr>
              <a:t> </a:t>
            </a:r>
            <a:r>
              <a:rPr dirty="0">
                <a:solidFill>
                  <a:srgbClr val="3C3C3C"/>
                </a:solidFill>
              </a:rPr>
              <a:t>el</a:t>
            </a:r>
            <a:r>
              <a:rPr dirty="0" spc="-45">
                <a:solidFill>
                  <a:srgbClr val="3C3C3C"/>
                </a:solidFill>
              </a:rPr>
              <a:t> </a:t>
            </a:r>
            <a:r>
              <a:rPr dirty="0" spc="-10">
                <a:solidFill>
                  <a:srgbClr val="3C3C3C"/>
                </a:solidFill>
              </a:rPr>
              <a:t>negocio</a:t>
            </a:r>
          </a:p>
        </p:txBody>
      </p:sp>
      <p:sp>
        <p:nvSpPr>
          <p:cNvPr id="44" name="object 44" descr=""/>
          <p:cNvSpPr txBox="1"/>
          <p:nvPr/>
        </p:nvSpPr>
        <p:spPr>
          <a:xfrm>
            <a:off x="6730110" y="1587753"/>
            <a:ext cx="419798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Roboto"/>
                <a:cs typeface="Roboto"/>
              </a:rPr>
              <a:t>La</a:t>
            </a:r>
            <a:r>
              <a:rPr dirty="0" sz="1800" spc="-5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800">
                <a:solidFill>
                  <a:srgbClr val="FFFFFF"/>
                </a:solidFill>
                <a:latin typeface="Roboto"/>
                <a:cs typeface="Roboto"/>
              </a:rPr>
              <a:t>IA</a:t>
            </a:r>
            <a:r>
              <a:rPr dirty="0" sz="1800" spc="-4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800">
                <a:solidFill>
                  <a:srgbClr val="FFFFFF"/>
                </a:solidFill>
                <a:latin typeface="Roboto"/>
                <a:cs typeface="Roboto"/>
              </a:rPr>
              <a:t>puede</a:t>
            </a:r>
            <a:r>
              <a:rPr dirty="0" sz="1800" spc="-5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Roboto"/>
                <a:cs typeface="Roboto"/>
              </a:rPr>
              <a:t>generar</a:t>
            </a:r>
            <a:r>
              <a:rPr dirty="0" sz="1800" spc="-4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800">
                <a:solidFill>
                  <a:srgbClr val="FFFFFF"/>
                </a:solidFill>
                <a:latin typeface="Roboto"/>
                <a:cs typeface="Roboto"/>
              </a:rPr>
              <a:t>valor</a:t>
            </a:r>
            <a:r>
              <a:rPr dirty="0" sz="1800" spc="-5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800">
                <a:solidFill>
                  <a:srgbClr val="FFFFFF"/>
                </a:solidFill>
                <a:latin typeface="Roboto"/>
                <a:cs typeface="Roboto"/>
              </a:rPr>
              <a:t>en</a:t>
            </a:r>
            <a:r>
              <a:rPr dirty="0" sz="1800" spc="-4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800">
                <a:solidFill>
                  <a:srgbClr val="FFFFFF"/>
                </a:solidFill>
                <a:latin typeface="Roboto"/>
                <a:cs typeface="Roboto"/>
              </a:rPr>
              <a:t>las</a:t>
            </a:r>
            <a:r>
              <a:rPr dirty="0" sz="1800" spc="-4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Roboto"/>
                <a:cs typeface="Roboto"/>
              </a:rPr>
              <a:t>distintas</a:t>
            </a:r>
            <a:endParaRPr sz="1800">
              <a:latin typeface="Roboto"/>
              <a:cs typeface="Roboto"/>
            </a:endParaRPr>
          </a:p>
          <a:p>
            <a:pPr algn="ctr" marL="1270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Roboto"/>
                <a:cs typeface="Roboto"/>
              </a:rPr>
              <a:t>capas</a:t>
            </a:r>
            <a:r>
              <a:rPr dirty="0" sz="1800" spc="-5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800">
                <a:solidFill>
                  <a:srgbClr val="FFFFFF"/>
                </a:solidFill>
                <a:latin typeface="Roboto"/>
                <a:cs typeface="Roboto"/>
              </a:rPr>
              <a:t>de</a:t>
            </a:r>
            <a:r>
              <a:rPr dirty="0" sz="1800" spc="-3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800">
                <a:solidFill>
                  <a:srgbClr val="FFFFFF"/>
                </a:solidFill>
                <a:latin typeface="Roboto"/>
                <a:cs typeface="Roboto"/>
              </a:rPr>
              <a:t>las</a:t>
            </a:r>
            <a:r>
              <a:rPr dirty="0" sz="1800" spc="-4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Roboto"/>
                <a:cs typeface="Roboto"/>
              </a:rPr>
              <a:t>organizaciones</a:t>
            </a:r>
            <a:endParaRPr sz="1800">
              <a:latin typeface="Roboto"/>
              <a:cs typeface="Roboto"/>
            </a:endParaRPr>
          </a:p>
        </p:txBody>
      </p:sp>
      <p:sp>
        <p:nvSpPr>
          <p:cNvPr id="45" name="object 45" descr=""/>
          <p:cNvSpPr/>
          <p:nvPr/>
        </p:nvSpPr>
        <p:spPr>
          <a:xfrm>
            <a:off x="7348728" y="2409444"/>
            <a:ext cx="3853179" cy="711835"/>
          </a:xfrm>
          <a:custGeom>
            <a:avLst/>
            <a:gdLst/>
            <a:ahLst/>
            <a:cxnLst/>
            <a:rect l="l" t="t" r="r" b="b"/>
            <a:pathLst>
              <a:path w="3853179" h="711835">
                <a:moveTo>
                  <a:pt x="3734054" y="0"/>
                </a:moveTo>
                <a:lnTo>
                  <a:pt x="118618" y="0"/>
                </a:lnTo>
                <a:lnTo>
                  <a:pt x="72437" y="9318"/>
                </a:lnTo>
                <a:lnTo>
                  <a:pt x="34734" y="34734"/>
                </a:lnTo>
                <a:lnTo>
                  <a:pt x="9318" y="72437"/>
                </a:lnTo>
                <a:lnTo>
                  <a:pt x="0" y="118617"/>
                </a:lnTo>
                <a:lnTo>
                  <a:pt x="0" y="593089"/>
                </a:lnTo>
                <a:lnTo>
                  <a:pt x="9318" y="639270"/>
                </a:lnTo>
                <a:lnTo>
                  <a:pt x="34734" y="676973"/>
                </a:lnTo>
                <a:lnTo>
                  <a:pt x="72437" y="702389"/>
                </a:lnTo>
                <a:lnTo>
                  <a:pt x="118618" y="711707"/>
                </a:lnTo>
                <a:lnTo>
                  <a:pt x="3734054" y="711707"/>
                </a:lnTo>
                <a:lnTo>
                  <a:pt x="3780234" y="702389"/>
                </a:lnTo>
                <a:lnTo>
                  <a:pt x="3817937" y="676973"/>
                </a:lnTo>
                <a:lnTo>
                  <a:pt x="3843353" y="639270"/>
                </a:lnTo>
                <a:lnTo>
                  <a:pt x="3852672" y="593089"/>
                </a:lnTo>
                <a:lnTo>
                  <a:pt x="3852672" y="118617"/>
                </a:lnTo>
                <a:lnTo>
                  <a:pt x="3843353" y="72437"/>
                </a:lnTo>
                <a:lnTo>
                  <a:pt x="3817937" y="34734"/>
                </a:lnTo>
                <a:lnTo>
                  <a:pt x="3780234" y="9318"/>
                </a:lnTo>
                <a:lnTo>
                  <a:pt x="3734054" y="0"/>
                </a:lnTo>
                <a:close/>
              </a:path>
            </a:pathLst>
          </a:custGeom>
          <a:solidFill>
            <a:srgbClr val="D2DEF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/>
          <p:nvPr/>
        </p:nvSpPr>
        <p:spPr>
          <a:xfrm>
            <a:off x="7348728" y="3208020"/>
            <a:ext cx="3853179" cy="710565"/>
          </a:xfrm>
          <a:custGeom>
            <a:avLst/>
            <a:gdLst/>
            <a:ahLst/>
            <a:cxnLst/>
            <a:rect l="l" t="t" r="r" b="b"/>
            <a:pathLst>
              <a:path w="3853179" h="710564">
                <a:moveTo>
                  <a:pt x="3734307" y="0"/>
                </a:moveTo>
                <a:lnTo>
                  <a:pt x="118364" y="0"/>
                </a:lnTo>
                <a:lnTo>
                  <a:pt x="72276" y="9296"/>
                </a:lnTo>
                <a:lnTo>
                  <a:pt x="34655" y="34655"/>
                </a:lnTo>
                <a:lnTo>
                  <a:pt x="9296" y="72276"/>
                </a:lnTo>
                <a:lnTo>
                  <a:pt x="0" y="118363"/>
                </a:lnTo>
                <a:lnTo>
                  <a:pt x="0" y="591819"/>
                </a:lnTo>
                <a:lnTo>
                  <a:pt x="9296" y="637907"/>
                </a:lnTo>
                <a:lnTo>
                  <a:pt x="34655" y="675528"/>
                </a:lnTo>
                <a:lnTo>
                  <a:pt x="72276" y="700887"/>
                </a:lnTo>
                <a:lnTo>
                  <a:pt x="118364" y="710183"/>
                </a:lnTo>
                <a:lnTo>
                  <a:pt x="3734307" y="710183"/>
                </a:lnTo>
                <a:lnTo>
                  <a:pt x="3780395" y="700887"/>
                </a:lnTo>
                <a:lnTo>
                  <a:pt x="3818016" y="675528"/>
                </a:lnTo>
                <a:lnTo>
                  <a:pt x="3843375" y="637907"/>
                </a:lnTo>
                <a:lnTo>
                  <a:pt x="3852672" y="591819"/>
                </a:lnTo>
                <a:lnTo>
                  <a:pt x="3852672" y="118363"/>
                </a:lnTo>
                <a:lnTo>
                  <a:pt x="3843375" y="72276"/>
                </a:lnTo>
                <a:lnTo>
                  <a:pt x="3818016" y="34655"/>
                </a:lnTo>
                <a:lnTo>
                  <a:pt x="3780395" y="9296"/>
                </a:lnTo>
                <a:lnTo>
                  <a:pt x="3734307" y="0"/>
                </a:lnTo>
                <a:close/>
              </a:path>
            </a:pathLst>
          </a:custGeom>
          <a:solidFill>
            <a:srgbClr val="D2DEF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 txBox="1"/>
          <p:nvPr/>
        </p:nvSpPr>
        <p:spPr>
          <a:xfrm>
            <a:off x="8814561" y="2600959"/>
            <a:ext cx="922019" cy="1097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096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Analítica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925"/>
              </a:spcBef>
            </a:pP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Ofimática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8" name="object 48" descr=""/>
          <p:cNvSpPr/>
          <p:nvPr/>
        </p:nvSpPr>
        <p:spPr>
          <a:xfrm>
            <a:off x="7348728" y="4005071"/>
            <a:ext cx="3853179" cy="711835"/>
          </a:xfrm>
          <a:custGeom>
            <a:avLst/>
            <a:gdLst/>
            <a:ahLst/>
            <a:cxnLst/>
            <a:rect l="l" t="t" r="r" b="b"/>
            <a:pathLst>
              <a:path w="3853179" h="711835">
                <a:moveTo>
                  <a:pt x="3734054" y="0"/>
                </a:moveTo>
                <a:lnTo>
                  <a:pt x="118618" y="0"/>
                </a:lnTo>
                <a:lnTo>
                  <a:pt x="72437" y="9318"/>
                </a:lnTo>
                <a:lnTo>
                  <a:pt x="34734" y="34734"/>
                </a:lnTo>
                <a:lnTo>
                  <a:pt x="9318" y="72437"/>
                </a:lnTo>
                <a:lnTo>
                  <a:pt x="0" y="118617"/>
                </a:lnTo>
                <a:lnTo>
                  <a:pt x="0" y="593089"/>
                </a:lnTo>
                <a:lnTo>
                  <a:pt x="9318" y="639270"/>
                </a:lnTo>
                <a:lnTo>
                  <a:pt x="34734" y="676973"/>
                </a:lnTo>
                <a:lnTo>
                  <a:pt x="72437" y="702389"/>
                </a:lnTo>
                <a:lnTo>
                  <a:pt x="118618" y="711707"/>
                </a:lnTo>
                <a:lnTo>
                  <a:pt x="3734054" y="711707"/>
                </a:lnTo>
                <a:lnTo>
                  <a:pt x="3780234" y="702389"/>
                </a:lnTo>
                <a:lnTo>
                  <a:pt x="3817937" y="676973"/>
                </a:lnTo>
                <a:lnTo>
                  <a:pt x="3843353" y="639270"/>
                </a:lnTo>
                <a:lnTo>
                  <a:pt x="3852672" y="593089"/>
                </a:lnTo>
                <a:lnTo>
                  <a:pt x="3852672" y="118617"/>
                </a:lnTo>
                <a:lnTo>
                  <a:pt x="3843353" y="72437"/>
                </a:lnTo>
                <a:lnTo>
                  <a:pt x="3817937" y="34734"/>
                </a:lnTo>
                <a:lnTo>
                  <a:pt x="3780234" y="9318"/>
                </a:lnTo>
                <a:lnTo>
                  <a:pt x="3734054" y="0"/>
                </a:lnTo>
                <a:close/>
              </a:path>
            </a:pathLst>
          </a:custGeom>
          <a:solidFill>
            <a:srgbClr val="D2DEF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 descr=""/>
          <p:cNvSpPr txBox="1"/>
          <p:nvPr/>
        </p:nvSpPr>
        <p:spPr>
          <a:xfrm>
            <a:off x="8686545" y="4196842"/>
            <a:ext cx="11791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Aplicaciones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0" name="object 50" descr=""/>
          <p:cNvSpPr/>
          <p:nvPr/>
        </p:nvSpPr>
        <p:spPr>
          <a:xfrm>
            <a:off x="7348728" y="4803647"/>
            <a:ext cx="3853179" cy="710565"/>
          </a:xfrm>
          <a:custGeom>
            <a:avLst/>
            <a:gdLst/>
            <a:ahLst/>
            <a:cxnLst/>
            <a:rect l="l" t="t" r="r" b="b"/>
            <a:pathLst>
              <a:path w="3853179" h="710564">
                <a:moveTo>
                  <a:pt x="3734307" y="0"/>
                </a:moveTo>
                <a:lnTo>
                  <a:pt x="118364" y="0"/>
                </a:lnTo>
                <a:lnTo>
                  <a:pt x="72276" y="9296"/>
                </a:lnTo>
                <a:lnTo>
                  <a:pt x="34655" y="34655"/>
                </a:lnTo>
                <a:lnTo>
                  <a:pt x="9296" y="72276"/>
                </a:lnTo>
                <a:lnTo>
                  <a:pt x="0" y="118363"/>
                </a:lnTo>
                <a:lnTo>
                  <a:pt x="0" y="591819"/>
                </a:lnTo>
                <a:lnTo>
                  <a:pt x="9296" y="637907"/>
                </a:lnTo>
                <a:lnTo>
                  <a:pt x="34655" y="675528"/>
                </a:lnTo>
                <a:lnTo>
                  <a:pt x="72276" y="700887"/>
                </a:lnTo>
                <a:lnTo>
                  <a:pt x="118364" y="710183"/>
                </a:lnTo>
                <a:lnTo>
                  <a:pt x="3734307" y="710183"/>
                </a:lnTo>
                <a:lnTo>
                  <a:pt x="3780395" y="700887"/>
                </a:lnTo>
                <a:lnTo>
                  <a:pt x="3818016" y="675528"/>
                </a:lnTo>
                <a:lnTo>
                  <a:pt x="3843375" y="637907"/>
                </a:lnTo>
                <a:lnTo>
                  <a:pt x="3852672" y="591819"/>
                </a:lnTo>
                <a:lnTo>
                  <a:pt x="3852672" y="118363"/>
                </a:lnTo>
                <a:lnTo>
                  <a:pt x="3843375" y="72276"/>
                </a:lnTo>
                <a:lnTo>
                  <a:pt x="3818016" y="34655"/>
                </a:lnTo>
                <a:lnTo>
                  <a:pt x="3780395" y="9296"/>
                </a:lnTo>
                <a:lnTo>
                  <a:pt x="3734307" y="0"/>
                </a:lnTo>
                <a:close/>
              </a:path>
            </a:pathLst>
          </a:custGeom>
          <a:solidFill>
            <a:srgbClr val="D2DEF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 descr=""/>
          <p:cNvSpPr txBox="1"/>
          <p:nvPr/>
        </p:nvSpPr>
        <p:spPr>
          <a:xfrm>
            <a:off x="8750554" y="4994605"/>
            <a:ext cx="105092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Red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IT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/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OT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2" name="object 52" descr=""/>
          <p:cNvSpPr/>
          <p:nvPr/>
        </p:nvSpPr>
        <p:spPr>
          <a:xfrm>
            <a:off x="7348728" y="5600700"/>
            <a:ext cx="3853179" cy="711835"/>
          </a:xfrm>
          <a:custGeom>
            <a:avLst/>
            <a:gdLst/>
            <a:ahLst/>
            <a:cxnLst/>
            <a:rect l="l" t="t" r="r" b="b"/>
            <a:pathLst>
              <a:path w="3853179" h="711835">
                <a:moveTo>
                  <a:pt x="3734054" y="0"/>
                </a:moveTo>
                <a:lnTo>
                  <a:pt x="118618" y="0"/>
                </a:lnTo>
                <a:lnTo>
                  <a:pt x="72437" y="9322"/>
                </a:lnTo>
                <a:lnTo>
                  <a:pt x="34734" y="34744"/>
                </a:lnTo>
                <a:lnTo>
                  <a:pt x="9318" y="72448"/>
                </a:lnTo>
                <a:lnTo>
                  <a:pt x="0" y="118618"/>
                </a:lnTo>
                <a:lnTo>
                  <a:pt x="0" y="593090"/>
                </a:lnTo>
                <a:lnTo>
                  <a:pt x="9318" y="639259"/>
                </a:lnTo>
                <a:lnTo>
                  <a:pt x="34734" y="676963"/>
                </a:lnTo>
                <a:lnTo>
                  <a:pt x="72437" y="702385"/>
                </a:lnTo>
                <a:lnTo>
                  <a:pt x="118618" y="711708"/>
                </a:lnTo>
                <a:lnTo>
                  <a:pt x="3734054" y="711708"/>
                </a:lnTo>
                <a:lnTo>
                  <a:pt x="3780234" y="702385"/>
                </a:lnTo>
                <a:lnTo>
                  <a:pt x="3817937" y="676963"/>
                </a:lnTo>
                <a:lnTo>
                  <a:pt x="3843353" y="639259"/>
                </a:lnTo>
                <a:lnTo>
                  <a:pt x="3852672" y="593090"/>
                </a:lnTo>
                <a:lnTo>
                  <a:pt x="3852672" y="118618"/>
                </a:lnTo>
                <a:lnTo>
                  <a:pt x="3843353" y="72448"/>
                </a:lnTo>
                <a:lnTo>
                  <a:pt x="3817937" y="34744"/>
                </a:lnTo>
                <a:lnTo>
                  <a:pt x="3780234" y="9322"/>
                </a:lnTo>
                <a:lnTo>
                  <a:pt x="3734054" y="0"/>
                </a:lnTo>
                <a:close/>
              </a:path>
            </a:pathLst>
          </a:custGeom>
          <a:solidFill>
            <a:srgbClr val="D2DEF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 descr=""/>
          <p:cNvSpPr txBox="1"/>
          <p:nvPr/>
        </p:nvSpPr>
        <p:spPr>
          <a:xfrm>
            <a:off x="8797797" y="5793130"/>
            <a:ext cx="9544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Seguridad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586" y="227838"/>
            <a:ext cx="10368280" cy="8305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dirty="0">
                <a:solidFill>
                  <a:srgbClr val="1D5CF6"/>
                </a:solidFill>
              </a:rPr>
              <a:t>La</a:t>
            </a:r>
            <a:r>
              <a:rPr dirty="0" spc="-60">
                <a:solidFill>
                  <a:srgbClr val="1D5CF6"/>
                </a:solidFill>
              </a:rPr>
              <a:t> </a:t>
            </a:r>
            <a:r>
              <a:rPr dirty="0" spc="-10">
                <a:solidFill>
                  <a:srgbClr val="1D5CF6"/>
                </a:solidFill>
              </a:rPr>
              <a:t>generalidad</a:t>
            </a:r>
            <a:r>
              <a:rPr dirty="0" spc="-65">
                <a:solidFill>
                  <a:srgbClr val="1D5CF6"/>
                </a:solidFill>
              </a:rPr>
              <a:t> </a:t>
            </a:r>
            <a:r>
              <a:rPr dirty="0">
                <a:solidFill>
                  <a:srgbClr val="1D5CF6"/>
                </a:solidFill>
              </a:rPr>
              <a:t>de</a:t>
            </a:r>
            <a:r>
              <a:rPr dirty="0" spc="-50">
                <a:solidFill>
                  <a:srgbClr val="1D5CF6"/>
                </a:solidFill>
              </a:rPr>
              <a:t> </a:t>
            </a:r>
            <a:r>
              <a:rPr dirty="0">
                <a:solidFill>
                  <a:srgbClr val="1D5CF6"/>
                </a:solidFill>
              </a:rPr>
              <a:t>los</a:t>
            </a:r>
            <a:r>
              <a:rPr dirty="0" spc="-40">
                <a:solidFill>
                  <a:srgbClr val="1D5CF6"/>
                </a:solidFill>
              </a:rPr>
              <a:t> </a:t>
            </a:r>
            <a:r>
              <a:rPr dirty="0" spc="-10">
                <a:solidFill>
                  <a:srgbClr val="1D5CF6"/>
                </a:solidFill>
              </a:rPr>
              <a:t>proyectos</a:t>
            </a:r>
            <a:r>
              <a:rPr dirty="0" spc="-35">
                <a:solidFill>
                  <a:srgbClr val="1D5CF6"/>
                </a:solidFill>
              </a:rPr>
              <a:t> </a:t>
            </a:r>
            <a:r>
              <a:rPr dirty="0">
                <a:solidFill>
                  <a:srgbClr val="1D5CF6"/>
                </a:solidFill>
              </a:rPr>
              <a:t>de</a:t>
            </a:r>
            <a:r>
              <a:rPr dirty="0" spc="-50">
                <a:solidFill>
                  <a:srgbClr val="1D5CF6"/>
                </a:solidFill>
              </a:rPr>
              <a:t> </a:t>
            </a:r>
            <a:r>
              <a:rPr dirty="0">
                <a:solidFill>
                  <a:srgbClr val="1D5CF6"/>
                </a:solidFill>
              </a:rPr>
              <a:t>AI</a:t>
            </a:r>
            <a:r>
              <a:rPr dirty="0" spc="-50">
                <a:solidFill>
                  <a:srgbClr val="1D5CF6"/>
                </a:solidFill>
              </a:rPr>
              <a:t> </a:t>
            </a:r>
            <a:r>
              <a:rPr dirty="0" spc="-10"/>
              <a:t>requieren</a:t>
            </a:r>
            <a:r>
              <a:rPr dirty="0" spc="-45"/>
              <a:t> </a:t>
            </a:r>
            <a:r>
              <a:rPr dirty="0"/>
              <a:t>una</a:t>
            </a:r>
            <a:r>
              <a:rPr dirty="0" spc="-60"/>
              <a:t> </a:t>
            </a:r>
            <a:r>
              <a:rPr dirty="0" spc="-20"/>
              <a:t>infraestructura</a:t>
            </a:r>
            <a:r>
              <a:rPr dirty="0" spc="-30"/>
              <a:t> </a:t>
            </a:r>
            <a:r>
              <a:rPr dirty="0"/>
              <a:t>de</a:t>
            </a:r>
            <a:r>
              <a:rPr dirty="0" spc="-55"/>
              <a:t> </a:t>
            </a:r>
            <a:r>
              <a:rPr dirty="0" spc="-10"/>
              <a:t>datos </a:t>
            </a:r>
            <a:r>
              <a:rPr dirty="0"/>
              <a:t>fuertes</a:t>
            </a:r>
            <a:r>
              <a:rPr dirty="0" spc="-55"/>
              <a:t> </a:t>
            </a:r>
            <a:r>
              <a:rPr dirty="0"/>
              <a:t>para</a:t>
            </a:r>
            <a:r>
              <a:rPr dirty="0" spc="-75"/>
              <a:t> </a:t>
            </a:r>
            <a:r>
              <a:rPr dirty="0" spc="-10"/>
              <a:t>abordar</a:t>
            </a:r>
            <a:r>
              <a:rPr dirty="0" spc="-75"/>
              <a:t> </a:t>
            </a:r>
            <a:r>
              <a:rPr dirty="0"/>
              <a:t>los</a:t>
            </a:r>
            <a:r>
              <a:rPr dirty="0" spc="-75"/>
              <a:t> </a:t>
            </a:r>
            <a:r>
              <a:rPr dirty="0" spc="-10"/>
              <a:t>distintos</a:t>
            </a:r>
            <a:r>
              <a:rPr dirty="0" spc="-55"/>
              <a:t> </a:t>
            </a:r>
            <a:r>
              <a:rPr dirty="0"/>
              <a:t>tipos</a:t>
            </a:r>
            <a:r>
              <a:rPr dirty="0" spc="-50"/>
              <a:t> </a:t>
            </a:r>
            <a:r>
              <a:rPr dirty="0"/>
              <a:t>de</a:t>
            </a:r>
            <a:r>
              <a:rPr dirty="0" spc="-70"/>
              <a:t> </a:t>
            </a:r>
            <a:r>
              <a:rPr dirty="0" spc="-10"/>
              <a:t>proyectos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5850635" y="2915411"/>
            <a:ext cx="1807845" cy="2384425"/>
            <a:chOff x="5850635" y="2915411"/>
            <a:chExt cx="1807845" cy="2384425"/>
          </a:xfrm>
        </p:grpSpPr>
        <p:sp>
          <p:nvSpPr>
            <p:cNvPr id="4" name="object 4" descr=""/>
            <p:cNvSpPr/>
            <p:nvPr/>
          </p:nvSpPr>
          <p:spPr>
            <a:xfrm>
              <a:off x="5850635" y="2915411"/>
              <a:ext cx="1807845" cy="861060"/>
            </a:xfrm>
            <a:custGeom>
              <a:avLst/>
              <a:gdLst/>
              <a:ahLst/>
              <a:cxnLst/>
              <a:rect l="l" t="t" r="r" b="b"/>
              <a:pathLst>
                <a:path w="1807845" h="861060">
                  <a:moveTo>
                    <a:pt x="903732" y="0"/>
                  </a:moveTo>
                  <a:lnTo>
                    <a:pt x="854147" y="1274"/>
                  </a:lnTo>
                  <a:lnTo>
                    <a:pt x="805261" y="5053"/>
                  </a:lnTo>
                  <a:lnTo>
                    <a:pt x="757143" y="11271"/>
                  </a:lnTo>
                  <a:lnTo>
                    <a:pt x="709862" y="19863"/>
                  </a:lnTo>
                  <a:lnTo>
                    <a:pt x="663486" y="30762"/>
                  </a:lnTo>
                  <a:lnTo>
                    <a:pt x="618085" y="43903"/>
                  </a:lnTo>
                  <a:lnTo>
                    <a:pt x="573727" y="59220"/>
                  </a:lnTo>
                  <a:lnTo>
                    <a:pt x="530482" y="76648"/>
                  </a:lnTo>
                  <a:lnTo>
                    <a:pt x="488418" y="96121"/>
                  </a:lnTo>
                  <a:lnTo>
                    <a:pt x="447604" y="117573"/>
                  </a:lnTo>
                  <a:lnTo>
                    <a:pt x="408109" y="140939"/>
                  </a:lnTo>
                  <a:lnTo>
                    <a:pt x="370002" y="166152"/>
                  </a:lnTo>
                  <a:lnTo>
                    <a:pt x="333352" y="193147"/>
                  </a:lnTo>
                  <a:lnTo>
                    <a:pt x="298228" y="221859"/>
                  </a:lnTo>
                  <a:lnTo>
                    <a:pt x="264699" y="252222"/>
                  </a:lnTo>
                  <a:lnTo>
                    <a:pt x="232834" y="284169"/>
                  </a:lnTo>
                  <a:lnTo>
                    <a:pt x="202701" y="317635"/>
                  </a:lnTo>
                  <a:lnTo>
                    <a:pt x="174369" y="352556"/>
                  </a:lnTo>
                  <a:lnTo>
                    <a:pt x="147909" y="388864"/>
                  </a:lnTo>
                  <a:lnTo>
                    <a:pt x="123387" y="426494"/>
                  </a:lnTo>
                  <a:lnTo>
                    <a:pt x="100874" y="465380"/>
                  </a:lnTo>
                  <a:lnTo>
                    <a:pt x="80438" y="505458"/>
                  </a:lnTo>
                  <a:lnTo>
                    <a:pt x="62148" y="546660"/>
                  </a:lnTo>
                  <a:lnTo>
                    <a:pt x="46073" y="588922"/>
                  </a:lnTo>
                  <a:lnTo>
                    <a:pt x="32282" y="632177"/>
                  </a:lnTo>
                  <a:lnTo>
                    <a:pt x="20844" y="676361"/>
                  </a:lnTo>
                  <a:lnTo>
                    <a:pt x="11828" y="721406"/>
                  </a:lnTo>
                  <a:lnTo>
                    <a:pt x="5303" y="767248"/>
                  </a:lnTo>
                  <a:lnTo>
                    <a:pt x="1337" y="813821"/>
                  </a:lnTo>
                  <a:lnTo>
                    <a:pt x="0" y="861060"/>
                  </a:lnTo>
                  <a:lnTo>
                    <a:pt x="430529" y="861060"/>
                  </a:lnTo>
                  <a:lnTo>
                    <a:pt x="433306" y="814154"/>
                  </a:lnTo>
                  <a:lnTo>
                    <a:pt x="441443" y="768710"/>
                  </a:lnTo>
                  <a:lnTo>
                    <a:pt x="454651" y="724991"/>
                  </a:lnTo>
                  <a:lnTo>
                    <a:pt x="472643" y="683259"/>
                  </a:lnTo>
                  <a:lnTo>
                    <a:pt x="495130" y="643777"/>
                  </a:lnTo>
                  <a:lnTo>
                    <a:pt x="521823" y="606808"/>
                  </a:lnTo>
                  <a:lnTo>
                    <a:pt x="552434" y="572614"/>
                  </a:lnTo>
                  <a:lnTo>
                    <a:pt x="586674" y="541459"/>
                  </a:lnTo>
                  <a:lnTo>
                    <a:pt x="624254" y="513606"/>
                  </a:lnTo>
                  <a:lnTo>
                    <a:pt x="664887" y="489316"/>
                  </a:lnTo>
                  <a:lnTo>
                    <a:pt x="708283" y="468854"/>
                  </a:lnTo>
                  <a:lnTo>
                    <a:pt x="754154" y="452481"/>
                  </a:lnTo>
                  <a:lnTo>
                    <a:pt x="802211" y="440461"/>
                  </a:lnTo>
                  <a:lnTo>
                    <a:pt x="852167" y="433056"/>
                  </a:lnTo>
                  <a:lnTo>
                    <a:pt x="903732" y="430529"/>
                  </a:lnTo>
                  <a:lnTo>
                    <a:pt x="955296" y="433056"/>
                  </a:lnTo>
                  <a:lnTo>
                    <a:pt x="1005252" y="440461"/>
                  </a:lnTo>
                  <a:lnTo>
                    <a:pt x="1053309" y="452481"/>
                  </a:lnTo>
                  <a:lnTo>
                    <a:pt x="1099180" y="468854"/>
                  </a:lnTo>
                  <a:lnTo>
                    <a:pt x="1142576" y="489316"/>
                  </a:lnTo>
                  <a:lnTo>
                    <a:pt x="1183209" y="513606"/>
                  </a:lnTo>
                  <a:lnTo>
                    <a:pt x="1220789" y="541459"/>
                  </a:lnTo>
                  <a:lnTo>
                    <a:pt x="1255029" y="572614"/>
                  </a:lnTo>
                  <a:lnTo>
                    <a:pt x="1285640" y="606808"/>
                  </a:lnTo>
                  <a:lnTo>
                    <a:pt x="1312333" y="643777"/>
                  </a:lnTo>
                  <a:lnTo>
                    <a:pt x="1334820" y="683259"/>
                  </a:lnTo>
                  <a:lnTo>
                    <a:pt x="1352812" y="724991"/>
                  </a:lnTo>
                  <a:lnTo>
                    <a:pt x="1366020" y="768710"/>
                  </a:lnTo>
                  <a:lnTo>
                    <a:pt x="1374157" y="814154"/>
                  </a:lnTo>
                  <a:lnTo>
                    <a:pt x="1376934" y="861060"/>
                  </a:lnTo>
                  <a:lnTo>
                    <a:pt x="1807464" y="861060"/>
                  </a:lnTo>
                  <a:lnTo>
                    <a:pt x="1806126" y="813821"/>
                  </a:lnTo>
                  <a:lnTo>
                    <a:pt x="1802160" y="767248"/>
                  </a:lnTo>
                  <a:lnTo>
                    <a:pt x="1795635" y="721406"/>
                  </a:lnTo>
                  <a:lnTo>
                    <a:pt x="1786619" y="676361"/>
                  </a:lnTo>
                  <a:lnTo>
                    <a:pt x="1775181" y="632177"/>
                  </a:lnTo>
                  <a:lnTo>
                    <a:pt x="1761390" y="588922"/>
                  </a:lnTo>
                  <a:lnTo>
                    <a:pt x="1745315" y="546660"/>
                  </a:lnTo>
                  <a:lnTo>
                    <a:pt x="1727025" y="505458"/>
                  </a:lnTo>
                  <a:lnTo>
                    <a:pt x="1706589" y="465380"/>
                  </a:lnTo>
                  <a:lnTo>
                    <a:pt x="1684076" y="426494"/>
                  </a:lnTo>
                  <a:lnTo>
                    <a:pt x="1659554" y="388864"/>
                  </a:lnTo>
                  <a:lnTo>
                    <a:pt x="1633094" y="352556"/>
                  </a:lnTo>
                  <a:lnTo>
                    <a:pt x="1604762" y="317635"/>
                  </a:lnTo>
                  <a:lnTo>
                    <a:pt x="1574629" y="284169"/>
                  </a:lnTo>
                  <a:lnTo>
                    <a:pt x="1542764" y="252221"/>
                  </a:lnTo>
                  <a:lnTo>
                    <a:pt x="1509235" y="221859"/>
                  </a:lnTo>
                  <a:lnTo>
                    <a:pt x="1474111" y="193147"/>
                  </a:lnTo>
                  <a:lnTo>
                    <a:pt x="1437461" y="166152"/>
                  </a:lnTo>
                  <a:lnTo>
                    <a:pt x="1399354" y="140939"/>
                  </a:lnTo>
                  <a:lnTo>
                    <a:pt x="1359859" y="117573"/>
                  </a:lnTo>
                  <a:lnTo>
                    <a:pt x="1319045" y="96121"/>
                  </a:lnTo>
                  <a:lnTo>
                    <a:pt x="1276981" y="76648"/>
                  </a:lnTo>
                  <a:lnTo>
                    <a:pt x="1233736" y="59220"/>
                  </a:lnTo>
                  <a:lnTo>
                    <a:pt x="1189378" y="43903"/>
                  </a:lnTo>
                  <a:lnTo>
                    <a:pt x="1143977" y="30762"/>
                  </a:lnTo>
                  <a:lnTo>
                    <a:pt x="1097601" y="19863"/>
                  </a:lnTo>
                  <a:lnTo>
                    <a:pt x="1050320" y="11271"/>
                  </a:lnTo>
                  <a:lnTo>
                    <a:pt x="1002202" y="5053"/>
                  </a:lnTo>
                  <a:lnTo>
                    <a:pt x="953316" y="1274"/>
                  </a:lnTo>
                  <a:lnTo>
                    <a:pt x="903732" y="0"/>
                  </a:lnTo>
                  <a:close/>
                </a:path>
              </a:pathLst>
            </a:custGeom>
            <a:solidFill>
              <a:srgbClr val="85858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92239" y="3535679"/>
              <a:ext cx="658367" cy="577596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845807" y="4108703"/>
              <a:ext cx="1905" cy="1188085"/>
            </a:xfrm>
            <a:custGeom>
              <a:avLst/>
              <a:gdLst/>
              <a:ahLst/>
              <a:cxnLst/>
              <a:rect l="l" t="t" r="r" b="b"/>
              <a:pathLst>
                <a:path w="1904" h="1188085">
                  <a:moveTo>
                    <a:pt x="0" y="1187958"/>
                  </a:moveTo>
                  <a:lnTo>
                    <a:pt x="1650" y="0"/>
                  </a:lnTo>
                </a:path>
              </a:pathLst>
            </a:custGeom>
            <a:ln w="6095">
              <a:solidFill>
                <a:srgbClr val="1D5CF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7246619" y="3535679"/>
            <a:ext cx="1807845" cy="1165860"/>
            <a:chOff x="7246619" y="3535679"/>
            <a:chExt cx="1807845" cy="1165860"/>
          </a:xfrm>
        </p:grpSpPr>
        <p:sp>
          <p:nvSpPr>
            <p:cNvPr id="8" name="object 8" descr=""/>
            <p:cNvSpPr/>
            <p:nvPr/>
          </p:nvSpPr>
          <p:spPr>
            <a:xfrm>
              <a:off x="7246619" y="3840479"/>
              <a:ext cx="1807845" cy="861060"/>
            </a:xfrm>
            <a:custGeom>
              <a:avLst/>
              <a:gdLst/>
              <a:ahLst/>
              <a:cxnLst/>
              <a:rect l="l" t="t" r="r" b="b"/>
              <a:pathLst>
                <a:path w="1807845" h="861060">
                  <a:moveTo>
                    <a:pt x="1807463" y="0"/>
                  </a:moveTo>
                  <a:lnTo>
                    <a:pt x="1376933" y="0"/>
                  </a:lnTo>
                  <a:lnTo>
                    <a:pt x="1374157" y="46905"/>
                  </a:lnTo>
                  <a:lnTo>
                    <a:pt x="1366020" y="92349"/>
                  </a:lnTo>
                  <a:lnTo>
                    <a:pt x="1352812" y="136068"/>
                  </a:lnTo>
                  <a:lnTo>
                    <a:pt x="1334820" y="177800"/>
                  </a:lnTo>
                  <a:lnTo>
                    <a:pt x="1312333" y="217282"/>
                  </a:lnTo>
                  <a:lnTo>
                    <a:pt x="1285640" y="254251"/>
                  </a:lnTo>
                  <a:lnTo>
                    <a:pt x="1255029" y="288445"/>
                  </a:lnTo>
                  <a:lnTo>
                    <a:pt x="1220789" y="319600"/>
                  </a:lnTo>
                  <a:lnTo>
                    <a:pt x="1183209" y="347453"/>
                  </a:lnTo>
                  <a:lnTo>
                    <a:pt x="1142576" y="371743"/>
                  </a:lnTo>
                  <a:lnTo>
                    <a:pt x="1099180" y="392205"/>
                  </a:lnTo>
                  <a:lnTo>
                    <a:pt x="1053309" y="408578"/>
                  </a:lnTo>
                  <a:lnTo>
                    <a:pt x="1005252" y="420598"/>
                  </a:lnTo>
                  <a:lnTo>
                    <a:pt x="955296" y="428003"/>
                  </a:lnTo>
                  <a:lnTo>
                    <a:pt x="903731" y="430530"/>
                  </a:lnTo>
                  <a:lnTo>
                    <a:pt x="852167" y="428003"/>
                  </a:lnTo>
                  <a:lnTo>
                    <a:pt x="802211" y="420598"/>
                  </a:lnTo>
                  <a:lnTo>
                    <a:pt x="754154" y="408578"/>
                  </a:lnTo>
                  <a:lnTo>
                    <a:pt x="708283" y="392205"/>
                  </a:lnTo>
                  <a:lnTo>
                    <a:pt x="664887" y="371743"/>
                  </a:lnTo>
                  <a:lnTo>
                    <a:pt x="624254" y="347453"/>
                  </a:lnTo>
                  <a:lnTo>
                    <a:pt x="586674" y="319600"/>
                  </a:lnTo>
                  <a:lnTo>
                    <a:pt x="552434" y="288445"/>
                  </a:lnTo>
                  <a:lnTo>
                    <a:pt x="521823" y="254251"/>
                  </a:lnTo>
                  <a:lnTo>
                    <a:pt x="495130" y="217282"/>
                  </a:lnTo>
                  <a:lnTo>
                    <a:pt x="472643" y="177800"/>
                  </a:lnTo>
                  <a:lnTo>
                    <a:pt x="454651" y="136068"/>
                  </a:lnTo>
                  <a:lnTo>
                    <a:pt x="441443" y="92349"/>
                  </a:lnTo>
                  <a:lnTo>
                    <a:pt x="433306" y="46905"/>
                  </a:lnTo>
                  <a:lnTo>
                    <a:pt x="430529" y="0"/>
                  </a:lnTo>
                  <a:lnTo>
                    <a:pt x="0" y="0"/>
                  </a:lnTo>
                  <a:lnTo>
                    <a:pt x="1337" y="47238"/>
                  </a:lnTo>
                  <a:lnTo>
                    <a:pt x="5303" y="93811"/>
                  </a:lnTo>
                  <a:lnTo>
                    <a:pt x="11828" y="139653"/>
                  </a:lnTo>
                  <a:lnTo>
                    <a:pt x="20844" y="184698"/>
                  </a:lnTo>
                  <a:lnTo>
                    <a:pt x="32282" y="228882"/>
                  </a:lnTo>
                  <a:lnTo>
                    <a:pt x="46073" y="272137"/>
                  </a:lnTo>
                  <a:lnTo>
                    <a:pt x="62148" y="314399"/>
                  </a:lnTo>
                  <a:lnTo>
                    <a:pt x="80438" y="355601"/>
                  </a:lnTo>
                  <a:lnTo>
                    <a:pt x="100874" y="395679"/>
                  </a:lnTo>
                  <a:lnTo>
                    <a:pt x="123387" y="434565"/>
                  </a:lnTo>
                  <a:lnTo>
                    <a:pt x="147909" y="472195"/>
                  </a:lnTo>
                  <a:lnTo>
                    <a:pt x="174369" y="508503"/>
                  </a:lnTo>
                  <a:lnTo>
                    <a:pt x="202701" y="543424"/>
                  </a:lnTo>
                  <a:lnTo>
                    <a:pt x="232834" y="576890"/>
                  </a:lnTo>
                  <a:lnTo>
                    <a:pt x="264699" y="608838"/>
                  </a:lnTo>
                  <a:lnTo>
                    <a:pt x="298228" y="639200"/>
                  </a:lnTo>
                  <a:lnTo>
                    <a:pt x="333352" y="667912"/>
                  </a:lnTo>
                  <a:lnTo>
                    <a:pt x="370002" y="694907"/>
                  </a:lnTo>
                  <a:lnTo>
                    <a:pt x="408109" y="720120"/>
                  </a:lnTo>
                  <a:lnTo>
                    <a:pt x="447604" y="743486"/>
                  </a:lnTo>
                  <a:lnTo>
                    <a:pt x="488418" y="764938"/>
                  </a:lnTo>
                  <a:lnTo>
                    <a:pt x="530482" y="784411"/>
                  </a:lnTo>
                  <a:lnTo>
                    <a:pt x="573727" y="801839"/>
                  </a:lnTo>
                  <a:lnTo>
                    <a:pt x="618085" y="817156"/>
                  </a:lnTo>
                  <a:lnTo>
                    <a:pt x="663486" y="830297"/>
                  </a:lnTo>
                  <a:lnTo>
                    <a:pt x="709862" y="841196"/>
                  </a:lnTo>
                  <a:lnTo>
                    <a:pt x="757143" y="849788"/>
                  </a:lnTo>
                  <a:lnTo>
                    <a:pt x="805261" y="856006"/>
                  </a:lnTo>
                  <a:lnTo>
                    <a:pt x="854147" y="859785"/>
                  </a:lnTo>
                  <a:lnTo>
                    <a:pt x="903731" y="861060"/>
                  </a:lnTo>
                  <a:lnTo>
                    <a:pt x="953316" y="859785"/>
                  </a:lnTo>
                  <a:lnTo>
                    <a:pt x="1002202" y="856006"/>
                  </a:lnTo>
                  <a:lnTo>
                    <a:pt x="1050320" y="849788"/>
                  </a:lnTo>
                  <a:lnTo>
                    <a:pt x="1097601" y="841196"/>
                  </a:lnTo>
                  <a:lnTo>
                    <a:pt x="1143977" y="830297"/>
                  </a:lnTo>
                  <a:lnTo>
                    <a:pt x="1189378" y="817156"/>
                  </a:lnTo>
                  <a:lnTo>
                    <a:pt x="1233736" y="801839"/>
                  </a:lnTo>
                  <a:lnTo>
                    <a:pt x="1276981" y="784411"/>
                  </a:lnTo>
                  <a:lnTo>
                    <a:pt x="1319045" y="764938"/>
                  </a:lnTo>
                  <a:lnTo>
                    <a:pt x="1359859" y="743486"/>
                  </a:lnTo>
                  <a:lnTo>
                    <a:pt x="1399354" y="720120"/>
                  </a:lnTo>
                  <a:lnTo>
                    <a:pt x="1437461" y="694907"/>
                  </a:lnTo>
                  <a:lnTo>
                    <a:pt x="1474111" y="667912"/>
                  </a:lnTo>
                  <a:lnTo>
                    <a:pt x="1509235" y="639200"/>
                  </a:lnTo>
                  <a:lnTo>
                    <a:pt x="1542764" y="608838"/>
                  </a:lnTo>
                  <a:lnTo>
                    <a:pt x="1574629" y="576890"/>
                  </a:lnTo>
                  <a:lnTo>
                    <a:pt x="1604762" y="543424"/>
                  </a:lnTo>
                  <a:lnTo>
                    <a:pt x="1633094" y="508503"/>
                  </a:lnTo>
                  <a:lnTo>
                    <a:pt x="1659554" y="472195"/>
                  </a:lnTo>
                  <a:lnTo>
                    <a:pt x="1684076" y="434565"/>
                  </a:lnTo>
                  <a:lnTo>
                    <a:pt x="1706589" y="395679"/>
                  </a:lnTo>
                  <a:lnTo>
                    <a:pt x="1727025" y="355601"/>
                  </a:lnTo>
                  <a:lnTo>
                    <a:pt x="1745315" y="314399"/>
                  </a:lnTo>
                  <a:lnTo>
                    <a:pt x="1761390" y="272137"/>
                  </a:lnTo>
                  <a:lnTo>
                    <a:pt x="1775181" y="228882"/>
                  </a:lnTo>
                  <a:lnTo>
                    <a:pt x="1786619" y="184698"/>
                  </a:lnTo>
                  <a:lnTo>
                    <a:pt x="1795635" y="139653"/>
                  </a:lnTo>
                  <a:lnTo>
                    <a:pt x="1802160" y="93811"/>
                  </a:lnTo>
                  <a:lnTo>
                    <a:pt x="1806126" y="47238"/>
                  </a:lnTo>
                  <a:lnTo>
                    <a:pt x="1807463" y="0"/>
                  </a:lnTo>
                  <a:close/>
                </a:path>
              </a:pathLst>
            </a:custGeom>
            <a:solidFill>
              <a:srgbClr val="083EC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86699" y="3535679"/>
              <a:ext cx="580644" cy="579120"/>
            </a:xfrm>
            <a:prstGeom prst="rect">
              <a:avLst/>
            </a:prstGeom>
          </p:spPr>
        </p:pic>
      </p:grpSp>
      <p:grpSp>
        <p:nvGrpSpPr>
          <p:cNvPr id="10" name="object 10" descr=""/>
          <p:cNvGrpSpPr/>
          <p:nvPr/>
        </p:nvGrpSpPr>
        <p:grpSpPr>
          <a:xfrm>
            <a:off x="10023347" y="3550920"/>
            <a:ext cx="1807845" cy="1150620"/>
            <a:chOff x="10023347" y="3550920"/>
            <a:chExt cx="1807845" cy="1150620"/>
          </a:xfrm>
        </p:grpSpPr>
        <p:sp>
          <p:nvSpPr>
            <p:cNvPr id="11" name="object 11" descr=""/>
            <p:cNvSpPr/>
            <p:nvPr/>
          </p:nvSpPr>
          <p:spPr>
            <a:xfrm>
              <a:off x="10023347" y="3840480"/>
              <a:ext cx="1807845" cy="861060"/>
            </a:xfrm>
            <a:custGeom>
              <a:avLst/>
              <a:gdLst/>
              <a:ahLst/>
              <a:cxnLst/>
              <a:rect l="l" t="t" r="r" b="b"/>
              <a:pathLst>
                <a:path w="1807845" h="861060">
                  <a:moveTo>
                    <a:pt x="1807463" y="0"/>
                  </a:moveTo>
                  <a:lnTo>
                    <a:pt x="1376933" y="0"/>
                  </a:lnTo>
                  <a:lnTo>
                    <a:pt x="1374157" y="46905"/>
                  </a:lnTo>
                  <a:lnTo>
                    <a:pt x="1366020" y="92349"/>
                  </a:lnTo>
                  <a:lnTo>
                    <a:pt x="1352812" y="136068"/>
                  </a:lnTo>
                  <a:lnTo>
                    <a:pt x="1334820" y="177800"/>
                  </a:lnTo>
                  <a:lnTo>
                    <a:pt x="1312333" y="217282"/>
                  </a:lnTo>
                  <a:lnTo>
                    <a:pt x="1285640" y="254251"/>
                  </a:lnTo>
                  <a:lnTo>
                    <a:pt x="1255029" y="288445"/>
                  </a:lnTo>
                  <a:lnTo>
                    <a:pt x="1220789" y="319600"/>
                  </a:lnTo>
                  <a:lnTo>
                    <a:pt x="1183209" y="347453"/>
                  </a:lnTo>
                  <a:lnTo>
                    <a:pt x="1142576" y="371743"/>
                  </a:lnTo>
                  <a:lnTo>
                    <a:pt x="1099180" y="392205"/>
                  </a:lnTo>
                  <a:lnTo>
                    <a:pt x="1053309" y="408578"/>
                  </a:lnTo>
                  <a:lnTo>
                    <a:pt x="1005252" y="420598"/>
                  </a:lnTo>
                  <a:lnTo>
                    <a:pt x="955296" y="428003"/>
                  </a:lnTo>
                  <a:lnTo>
                    <a:pt x="903731" y="430530"/>
                  </a:lnTo>
                  <a:lnTo>
                    <a:pt x="852167" y="428003"/>
                  </a:lnTo>
                  <a:lnTo>
                    <a:pt x="802211" y="420598"/>
                  </a:lnTo>
                  <a:lnTo>
                    <a:pt x="754154" y="408578"/>
                  </a:lnTo>
                  <a:lnTo>
                    <a:pt x="708283" y="392205"/>
                  </a:lnTo>
                  <a:lnTo>
                    <a:pt x="664887" y="371743"/>
                  </a:lnTo>
                  <a:lnTo>
                    <a:pt x="624254" y="347453"/>
                  </a:lnTo>
                  <a:lnTo>
                    <a:pt x="586674" y="319600"/>
                  </a:lnTo>
                  <a:lnTo>
                    <a:pt x="552434" y="288445"/>
                  </a:lnTo>
                  <a:lnTo>
                    <a:pt x="521823" y="254251"/>
                  </a:lnTo>
                  <a:lnTo>
                    <a:pt x="495130" y="217282"/>
                  </a:lnTo>
                  <a:lnTo>
                    <a:pt x="472643" y="177800"/>
                  </a:lnTo>
                  <a:lnTo>
                    <a:pt x="454651" y="136068"/>
                  </a:lnTo>
                  <a:lnTo>
                    <a:pt x="441443" y="92349"/>
                  </a:lnTo>
                  <a:lnTo>
                    <a:pt x="433306" y="46905"/>
                  </a:lnTo>
                  <a:lnTo>
                    <a:pt x="430529" y="0"/>
                  </a:lnTo>
                  <a:lnTo>
                    <a:pt x="0" y="0"/>
                  </a:lnTo>
                  <a:lnTo>
                    <a:pt x="1337" y="47238"/>
                  </a:lnTo>
                  <a:lnTo>
                    <a:pt x="5303" y="93811"/>
                  </a:lnTo>
                  <a:lnTo>
                    <a:pt x="11828" y="139653"/>
                  </a:lnTo>
                  <a:lnTo>
                    <a:pt x="20844" y="184698"/>
                  </a:lnTo>
                  <a:lnTo>
                    <a:pt x="32282" y="228882"/>
                  </a:lnTo>
                  <a:lnTo>
                    <a:pt x="46073" y="272137"/>
                  </a:lnTo>
                  <a:lnTo>
                    <a:pt x="62148" y="314399"/>
                  </a:lnTo>
                  <a:lnTo>
                    <a:pt x="80438" y="355601"/>
                  </a:lnTo>
                  <a:lnTo>
                    <a:pt x="100874" y="395679"/>
                  </a:lnTo>
                  <a:lnTo>
                    <a:pt x="123387" y="434565"/>
                  </a:lnTo>
                  <a:lnTo>
                    <a:pt x="147909" y="472195"/>
                  </a:lnTo>
                  <a:lnTo>
                    <a:pt x="174369" y="508503"/>
                  </a:lnTo>
                  <a:lnTo>
                    <a:pt x="202701" y="543424"/>
                  </a:lnTo>
                  <a:lnTo>
                    <a:pt x="232834" y="576890"/>
                  </a:lnTo>
                  <a:lnTo>
                    <a:pt x="264699" y="608838"/>
                  </a:lnTo>
                  <a:lnTo>
                    <a:pt x="298228" y="639200"/>
                  </a:lnTo>
                  <a:lnTo>
                    <a:pt x="333352" y="667912"/>
                  </a:lnTo>
                  <a:lnTo>
                    <a:pt x="370002" y="694907"/>
                  </a:lnTo>
                  <a:lnTo>
                    <a:pt x="408109" y="720120"/>
                  </a:lnTo>
                  <a:lnTo>
                    <a:pt x="447604" y="743486"/>
                  </a:lnTo>
                  <a:lnTo>
                    <a:pt x="488418" y="764938"/>
                  </a:lnTo>
                  <a:lnTo>
                    <a:pt x="530482" y="784411"/>
                  </a:lnTo>
                  <a:lnTo>
                    <a:pt x="573727" y="801839"/>
                  </a:lnTo>
                  <a:lnTo>
                    <a:pt x="618085" y="817156"/>
                  </a:lnTo>
                  <a:lnTo>
                    <a:pt x="663486" y="830297"/>
                  </a:lnTo>
                  <a:lnTo>
                    <a:pt x="709862" y="841196"/>
                  </a:lnTo>
                  <a:lnTo>
                    <a:pt x="757143" y="849788"/>
                  </a:lnTo>
                  <a:lnTo>
                    <a:pt x="805261" y="856006"/>
                  </a:lnTo>
                  <a:lnTo>
                    <a:pt x="854147" y="859785"/>
                  </a:lnTo>
                  <a:lnTo>
                    <a:pt x="903731" y="861060"/>
                  </a:lnTo>
                  <a:lnTo>
                    <a:pt x="953316" y="859785"/>
                  </a:lnTo>
                  <a:lnTo>
                    <a:pt x="1002202" y="856006"/>
                  </a:lnTo>
                  <a:lnTo>
                    <a:pt x="1050320" y="849788"/>
                  </a:lnTo>
                  <a:lnTo>
                    <a:pt x="1097601" y="841196"/>
                  </a:lnTo>
                  <a:lnTo>
                    <a:pt x="1143977" y="830297"/>
                  </a:lnTo>
                  <a:lnTo>
                    <a:pt x="1189378" y="817156"/>
                  </a:lnTo>
                  <a:lnTo>
                    <a:pt x="1233736" y="801839"/>
                  </a:lnTo>
                  <a:lnTo>
                    <a:pt x="1276981" y="784411"/>
                  </a:lnTo>
                  <a:lnTo>
                    <a:pt x="1319045" y="764938"/>
                  </a:lnTo>
                  <a:lnTo>
                    <a:pt x="1359859" y="743486"/>
                  </a:lnTo>
                  <a:lnTo>
                    <a:pt x="1399354" y="720120"/>
                  </a:lnTo>
                  <a:lnTo>
                    <a:pt x="1437461" y="694907"/>
                  </a:lnTo>
                  <a:lnTo>
                    <a:pt x="1474111" y="667912"/>
                  </a:lnTo>
                  <a:lnTo>
                    <a:pt x="1509235" y="639200"/>
                  </a:lnTo>
                  <a:lnTo>
                    <a:pt x="1542764" y="608838"/>
                  </a:lnTo>
                  <a:lnTo>
                    <a:pt x="1574629" y="576890"/>
                  </a:lnTo>
                  <a:lnTo>
                    <a:pt x="1604762" y="543424"/>
                  </a:lnTo>
                  <a:lnTo>
                    <a:pt x="1633094" y="508503"/>
                  </a:lnTo>
                  <a:lnTo>
                    <a:pt x="1659554" y="472195"/>
                  </a:lnTo>
                  <a:lnTo>
                    <a:pt x="1684076" y="434565"/>
                  </a:lnTo>
                  <a:lnTo>
                    <a:pt x="1706589" y="395679"/>
                  </a:lnTo>
                  <a:lnTo>
                    <a:pt x="1727025" y="355601"/>
                  </a:lnTo>
                  <a:lnTo>
                    <a:pt x="1745315" y="314399"/>
                  </a:lnTo>
                  <a:lnTo>
                    <a:pt x="1761390" y="272137"/>
                  </a:lnTo>
                  <a:lnTo>
                    <a:pt x="1775181" y="228882"/>
                  </a:lnTo>
                  <a:lnTo>
                    <a:pt x="1786619" y="184698"/>
                  </a:lnTo>
                  <a:lnTo>
                    <a:pt x="1795635" y="139653"/>
                  </a:lnTo>
                  <a:lnTo>
                    <a:pt x="1802160" y="93811"/>
                  </a:lnTo>
                  <a:lnTo>
                    <a:pt x="1806126" y="47238"/>
                  </a:lnTo>
                  <a:lnTo>
                    <a:pt x="1807463" y="0"/>
                  </a:lnTo>
                  <a:close/>
                </a:path>
              </a:pathLst>
            </a:custGeom>
            <a:solidFill>
              <a:srgbClr val="042A8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25327" y="3550920"/>
              <a:ext cx="646176" cy="547115"/>
            </a:xfrm>
            <a:prstGeom prst="rect">
              <a:avLst/>
            </a:prstGeom>
          </p:spPr>
        </p:pic>
      </p:grpSp>
      <p:grpSp>
        <p:nvGrpSpPr>
          <p:cNvPr id="13" name="object 13" descr=""/>
          <p:cNvGrpSpPr/>
          <p:nvPr/>
        </p:nvGrpSpPr>
        <p:grpSpPr>
          <a:xfrm>
            <a:off x="8644128" y="2915411"/>
            <a:ext cx="1807845" cy="2366010"/>
            <a:chOff x="8644128" y="2915411"/>
            <a:chExt cx="1807845" cy="2366010"/>
          </a:xfrm>
        </p:grpSpPr>
        <p:sp>
          <p:nvSpPr>
            <p:cNvPr id="14" name="object 14" descr=""/>
            <p:cNvSpPr/>
            <p:nvPr/>
          </p:nvSpPr>
          <p:spPr>
            <a:xfrm>
              <a:off x="8644128" y="2915411"/>
              <a:ext cx="1807845" cy="861060"/>
            </a:xfrm>
            <a:custGeom>
              <a:avLst/>
              <a:gdLst/>
              <a:ahLst/>
              <a:cxnLst/>
              <a:rect l="l" t="t" r="r" b="b"/>
              <a:pathLst>
                <a:path w="1807845" h="861060">
                  <a:moveTo>
                    <a:pt x="903731" y="0"/>
                  </a:moveTo>
                  <a:lnTo>
                    <a:pt x="854147" y="1274"/>
                  </a:lnTo>
                  <a:lnTo>
                    <a:pt x="805261" y="5053"/>
                  </a:lnTo>
                  <a:lnTo>
                    <a:pt x="757143" y="11271"/>
                  </a:lnTo>
                  <a:lnTo>
                    <a:pt x="709862" y="19863"/>
                  </a:lnTo>
                  <a:lnTo>
                    <a:pt x="663486" y="30762"/>
                  </a:lnTo>
                  <a:lnTo>
                    <a:pt x="618085" y="43903"/>
                  </a:lnTo>
                  <a:lnTo>
                    <a:pt x="573727" y="59220"/>
                  </a:lnTo>
                  <a:lnTo>
                    <a:pt x="530482" y="76648"/>
                  </a:lnTo>
                  <a:lnTo>
                    <a:pt x="488418" y="96121"/>
                  </a:lnTo>
                  <a:lnTo>
                    <a:pt x="447604" y="117573"/>
                  </a:lnTo>
                  <a:lnTo>
                    <a:pt x="408109" y="140939"/>
                  </a:lnTo>
                  <a:lnTo>
                    <a:pt x="370002" y="166152"/>
                  </a:lnTo>
                  <a:lnTo>
                    <a:pt x="333352" y="193147"/>
                  </a:lnTo>
                  <a:lnTo>
                    <a:pt x="298228" y="221859"/>
                  </a:lnTo>
                  <a:lnTo>
                    <a:pt x="264699" y="252222"/>
                  </a:lnTo>
                  <a:lnTo>
                    <a:pt x="232834" y="284169"/>
                  </a:lnTo>
                  <a:lnTo>
                    <a:pt x="202701" y="317635"/>
                  </a:lnTo>
                  <a:lnTo>
                    <a:pt x="174369" y="352556"/>
                  </a:lnTo>
                  <a:lnTo>
                    <a:pt x="147909" y="388864"/>
                  </a:lnTo>
                  <a:lnTo>
                    <a:pt x="123387" y="426494"/>
                  </a:lnTo>
                  <a:lnTo>
                    <a:pt x="100874" y="465380"/>
                  </a:lnTo>
                  <a:lnTo>
                    <a:pt x="80438" y="505458"/>
                  </a:lnTo>
                  <a:lnTo>
                    <a:pt x="62148" y="546660"/>
                  </a:lnTo>
                  <a:lnTo>
                    <a:pt x="46073" y="588922"/>
                  </a:lnTo>
                  <a:lnTo>
                    <a:pt x="32282" y="632177"/>
                  </a:lnTo>
                  <a:lnTo>
                    <a:pt x="20844" y="676361"/>
                  </a:lnTo>
                  <a:lnTo>
                    <a:pt x="11828" y="721406"/>
                  </a:lnTo>
                  <a:lnTo>
                    <a:pt x="5303" y="767248"/>
                  </a:lnTo>
                  <a:lnTo>
                    <a:pt x="1337" y="813821"/>
                  </a:lnTo>
                  <a:lnTo>
                    <a:pt x="0" y="861060"/>
                  </a:lnTo>
                  <a:lnTo>
                    <a:pt x="430529" y="861060"/>
                  </a:lnTo>
                  <a:lnTo>
                    <a:pt x="433306" y="814154"/>
                  </a:lnTo>
                  <a:lnTo>
                    <a:pt x="441443" y="768710"/>
                  </a:lnTo>
                  <a:lnTo>
                    <a:pt x="454651" y="724991"/>
                  </a:lnTo>
                  <a:lnTo>
                    <a:pt x="472643" y="683259"/>
                  </a:lnTo>
                  <a:lnTo>
                    <a:pt x="495130" y="643777"/>
                  </a:lnTo>
                  <a:lnTo>
                    <a:pt x="521823" y="606808"/>
                  </a:lnTo>
                  <a:lnTo>
                    <a:pt x="552434" y="572614"/>
                  </a:lnTo>
                  <a:lnTo>
                    <a:pt x="586674" y="541459"/>
                  </a:lnTo>
                  <a:lnTo>
                    <a:pt x="624254" y="513606"/>
                  </a:lnTo>
                  <a:lnTo>
                    <a:pt x="664887" y="489316"/>
                  </a:lnTo>
                  <a:lnTo>
                    <a:pt x="708283" y="468854"/>
                  </a:lnTo>
                  <a:lnTo>
                    <a:pt x="754154" y="452481"/>
                  </a:lnTo>
                  <a:lnTo>
                    <a:pt x="802211" y="440461"/>
                  </a:lnTo>
                  <a:lnTo>
                    <a:pt x="852167" y="433056"/>
                  </a:lnTo>
                  <a:lnTo>
                    <a:pt x="903731" y="430529"/>
                  </a:lnTo>
                  <a:lnTo>
                    <a:pt x="955296" y="433056"/>
                  </a:lnTo>
                  <a:lnTo>
                    <a:pt x="1005252" y="440461"/>
                  </a:lnTo>
                  <a:lnTo>
                    <a:pt x="1053309" y="452481"/>
                  </a:lnTo>
                  <a:lnTo>
                    <a:pt x="1099180" y="468854"/>
                  </a:lnTo>
                  <a:lnTo>
                    <a:pt x="1142576" y="489316"/>
                  </a:lnTo>
                  <a:lnTo>
                    <a:pt x="1183209" y="513606"/>
                  </a:lnTo>
                  <a:lnTo>
                    <a:pt x="1220789" y="541459"/>
                  </a:lnTo>
                  <a:lnTo>
                    <a:pt x="1255029" y="572614"/>
                  </a:lnTo>
                  <a:lnTo>
                    <a:pt x="1285640" y="606808"/>
                  </a:lnTo>
                  <a:lnTo>
                    <a:pt x="1312333" y="643777"/>
                  </a:lnTo>
                  <a:lnTo>
                    <a:pt x="1334820" y="683259"/>
                  </a:lnTo>
                  <a:lnTo>
                    <a:pt x="1352812" y="724991"/>
                  </a:lnTo>
                  <a:lnTo>
                    <a:pt x="1366020" y="768710"/>
                  </a:lnTo>
                  <a:lnTo>
                    <a:pt x="1374157" y="814154"/>
                  </a:lnTo>
                  <a:lnTo>
                    <a:pt x="1376933" y="861060"/>
                  </a:lnTo>
                  <a:lnTo>
                    <a:pt x="1807464" y="861060"/>
                  </a:lnTo>
                  <a:lnTo>
                    <a:pt x="1806126" y="813821"/>
                  </a:lnTo>
                  <a:lnTo>
                    <a:pt x="1802160" y="767248"/>
                  </a:lnTo>
                  <a:lnTo>
                    <a:pt x="1795635" y="721406"/>
                  </a:lnTo>
                  <a:lnTo>
                    <a:pt x="1786619" y="676361"/>
                  </a:lnTo>
                  <a:lnTo>
                    <a:pt x="1775181" y="632177"/>
                  </a:lnTo>
                  <a:lnTo>
                    <a:pt x="1761390" y="588922"/>
                  </a:lnTo>
                  <a:lnTo>
                    <a:pt x="1745315" y="546660"/>
                  </a:lnTo>
                  <a:lnTo>
                    <a:pt x="1727025" y="505458"/>
                  </a:lnTo>
                  <a:lnTo>
                    <a:pt x="1706589" y="465380"/>
                  </a:lnTo>
                  <a:lnTo>
                    <a:pt x="1684076" y="426494"/>
                  </a:lnTo>
                  <a:lnTo>
                    <a:pt x="1659554" y="388864"/>
                  </a:lnTo>
                  <a:lnTo>
                    <a:pt x="1633094" y="352556"/>
                  </a:lnTo>
                  <a:lnTo>
                    <a:pt x="1604762" y="317635"/>
                  </a:lnTo>
                  <a:lnTo>
                    <a:pt x="1574629" y="284169"/>
                  </a:lnTo>
                  <a:lnTo>
                    <a:pt x="1542764" y="252221"/>
                  </a:lnTo>
                  <a:lnTo>
                    <a:pt x="1509235" y="221859"/>
                  </a:lnTo>
                  <a:lnTo>
                    <a:pt x="1474111" y="193147"/>
                  </a:lnTo>
                  <a:lnTo>
                    <a:pt x="1437461" y="166152"/>
                  </a:lnTo>
                  <a:lnTo>
                    <a:pt x="1399354" y="140939"/>
                  </a:lnTo>
                  <a:lnTo>
                    <a:pt x="1359859" y="117573"/>
                  </a:lnTo>
                  <a:lnTo>
                    <a:pt x="1319045" y="96121"/>
                  </a:lnTo>
                  <a:lnTo>
                    <a:pt x="1276981" y="76648"/>
                  </a:lnTo>
                  <a:lnTo>
                    <a:pt x="1233736" y="59220"/>
                  </a:lnTo>
                  <a:lnTo>
                    <a:pt x="1189378" y="43903"/>
                  </a:lnTo>
                  <a:lnTo>
                    <a:pt x="1143977" y="30762"/>
                  </a:lnTo>
                  <a:lnTo>
                    <a:pt x="1097601" y="19863"/>
                  </a:lnTo>
                  <a:lnTo>
                    <a:pt x="1050320" y="11271"/>
                  </a:lnTo>
                  <a:lnTo>
                    <a:pt x="1002202" y="5053"/>
                  </a:lnTo>
                  <a:lnTo>
                    <a:pt x="953316" y="1274"/>
                  </a:lnTo>
                  <a:lnTo>
                    <a:pt x="90373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9631680" y="4090415"/>
              <a:ext cx="1905" cy="1188085"/>
            </a:xfrm>
            <a:custGeom>
              <a:avLst/>
              <a:gdLst/>
              <a:ahLst/>
              <a:cxnLst/>
              <a:rect l="l" t="t" r="r" b="b"/>
              <a:pathLst>
                <a:path w="1904" h="1188085">
                  <a:moveTo>
                    <a:pt x="0" y="1187957"/>
                  </a:moveTo>
                  <a:lnTo>
                    <a:pt x="1650" y="0"/>
                  </a:lnTo>
                </a:path>
              </a:pathLst>
            </a:custGeom>
            <a:ln w="6095">
              <a:solidFill>
                <a:srgbClr val="1D5CF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27820" y="3474719"/>
              <a:ext cx="701040" cy="701039"/>
            </a:xfrm>
            <a:prstGeom prst="rect">
              <a:avLst/>
            </a:prstGeom>
          </p:spPr>
        </p:pic>
      </p:grpSp>
      <p:sp>
        <p:nvSpPr>
          <p:cNvPr id="17" name="object 17" descr=""/>
          <p:cNvSpPr/>
          <p:nvPr/>
        </p:nvSpPr>
        <p:spPr>
          <a:xfrm>
            <a:off x="281940" y="2915411"/>
            <a:ext cx="1807845" cy="861060"/>
          </a:xfrm>
          <a:custGeom>
            <a:avLst/>
            <a:gdLst/>
            <a:ahLst/>
            <a:cxnLst/>
            <a:rect l="l" t="t" r="r" b="b"/>
            <a:pathLst>
              <a:path w="1807845" h="861060">
                <a:moveTo>
                  <a:pt x="903732" y="0"/>
                </a:moveTo>
                <a:lnTo>
                  <a:pt x="854146" y="1274"/>
                </a:lnTo>
                <a:lnTo>
                  <a:pt x="805259" y="5053"/>
                </a:lnTo>
                <a:lnTo>
                  <a:pt x="757140" y="11271"/>
                </a:lnTo>
                <a:lnTo>
                  <a:pt x="709858" y="19863"/>
                </a:lnTo>
                <a:lnTo>
                  <a:pt x="663482" y="30762"/>
                </a:lnTo>
                <a:lnTo>
                  <a:pt x="618080" y="43903"/>
                </a:lnTo>
                <a:lnTo>
                  <a:pt x="573722" y="59220"/>
                </a:lnTo>
                <a:lnTo>
                  <a:pt x="530477" y="76648"/>
                </a:lnTo>
                <a:lnTo>
                  <a:pt x="488412" y="96121"/>
                </a:lnTo>
                <a:lnTo>
                  <a:pt x="447598" y="117573"/>
                </a:lnTo>
                <a:lnTo>
                  <a:pt x="408104" y="140939"/>
                </a:lnTo>
                <a:lnTo>
                  <a:pt x="369997" y="166152"/>
                </a:lnTo>
                <a:lnTo>
                  <a:pt x="333347" y="193147"/>
                </a:lnTo>
                <a:lnTo>
                  <a:pt x="298223" y="221859"/>
                </a:lnTo>
                <a:lnTo>
                  <a:pt x="264694" y="252222"/>
                </a:lnTo>
                <a:lnTo>
                  <a:pt x="232829" y="284169"/>
                </a:lnTo>
                <a:lnTo>
                  <a:pt x="202697" y="317635"/>
                </a:lnTo>
                <a:lnTo>
                  <a:pt x="174366" y="352556"/>
                </a:lnTo>
                <a:lnTo>
                  <a:pt x="147905" y="388864"/>
                </a:lnTo>
                <a:lnTo>
                  <a:pt x="123384" y="426494"/>
                </a:lnTo>
                <a:lnTo>
                  <a:pt x="100871" y="465380"/>
                </a:lnTo>
                <a:lnTo>
                  <a:pt x="80436" y="505458"/>
                </a:lnTo>
                <a:lnTo>
                  <a:pt x="62146" y="546660"/>
                </a:lnTo>
                <a:lnTo>
                  <a:pt x="46072" y="588922"/>
                </a:lnTo>
                <a:lnTo>
                  <a:pt x="32281" y="632177"/>
                </a:lnTo>
                <a:lnTo>
                  <a:pt x="20844" y="676361"/>
                </a:lnTo>
                <a:lnTo>
                  <a:pt x="11828" y="721406"/>
                </a:lnTo>
                <a:lnTo>
                  <a:pt x="5302" y="767248"/>
                </a:lnTo>
                <a:lnTo>
                  <a:pt x="1337" y="813821"/>
                </a:lnTo>
                <a:lnTo>
                  <a:pt x="0" y="861060"/>
                </a:lnTo>
                <a:lnTo>
                  <a:pt x="430530" y="861060"/>
                </a:lnTo>
                <a:lnTo>
                  <a:pt x="433306" y="814154"/>
                </a:lnTo>
                <a:lnTo>
                  <a:pt x="441444" y="768710"/>
                </a:lnTo>
                <a:lnTo>
                  <a:pt x="454654" y="724991"/>
                </a:lnTo>
                <a:lnTo>
                  <a:pt x="472647" y="683259"/>
                </a:lnTo>
                <a:lnTo>
                  <a:pt x="495136" y="643777"/>
                </a:lnTo>
                <a:lnTo>
                  <a:pt x="521831" y="606808"/>
                </a:lnTo>
                <a:lnTo>
                  <a:pt x="552443" y="572614"/>
                </a:lnTo>
                <a:lnTo>
                  <a:pt x="586684" y="541459"/>
                </a:lnTo>
                <a:lnTo>
                  <a:pt x="624265" y="513606"/>
                </a:lnTo>
                <a:lnTo>
                  <a:pt x="664898" y="489316"/>
                </a:lnTo>
                <a:lnTo>
                  <a:pt x="708294" y="468854"/>
                </a:lnTo>
                <a:lnTo>
                  <a:pt x="754164" y="452481"/>
                </a:lnTo>
                <a:lnTo>
                  <a:pt x="802219" y="440461"/>
                </a:lnTo>
                <a:lnTo>
                  <a:pt x="852171" y="433056"/>
                </a:lnTo>
                <a:lnTo>
                  <a:pt x="903732" y="430529"/>
                </a:lnTo>
                <a:lnTo>
                  <a:pt x="955296" y="433056"/>
                </a:lnTo>
                <a:lnTo>
                  <a:pt x="1005252" y="440461"/>
                </a:lnTo>
                <a:lnTo>
                  <a:pt x="1053309" y="452481"/>
                </a:lnTo>
                <a:lnTo>
                  <a:pt x="1099180" y="468854"/>
                </a:lnTo>
                <a:lnTo>
                  <a:pt x="1142576" y="489316"/>
                </a:lnTo>
                <a:lnTo>
                  <a:pt x="1183209" y="513606"/>
                </a:lnTo>
                <a:lnTo>
                  <a:pt x="1220789" y="541459"/>
                </a:lnTo>
                <a:lnTo>
                  <a:pt x="1255029" y="572614"/>
                </a:lnTo>
                <a:lnTo>
                  <a:pt x="1285640" y="606808"/>
                </a:lnTo>
                <a:lnTo>
                  <a:pt x="1312333" y="643777"/>
                </a:lnTo>
                <a:lnTo>
                  <a:pt x="1334820" y="683259"/>
                </a:lnTo>
                <a:lnTo>
                  <a:pt x="1352812" y="724991"/>
                </a:lnTo>
                <a:lnTo>
                  <a:pt x="1366020" y="768710"/>
                </a:lnTo>
                <a:lnTo>
                  <a:pt x="1374157" y="814154"/>
                </a:lnTo>
                <a:lnTo>
                  <a:pt x="1376934" y="861060"/>
                </a:lnTo>
                <a:lnTo>
                  <a:pt x="1807464" y="861060"/>
                </a:lnTo>
                <a:lnTo>
                  <a:pt x="1806126" y="813821"/>
                </a:lnTo>
                <a:lnTo>
                  <a:pt x="1802160" y="767248"/>
                </a:lnTo>
                <a:lnTo>
                  <a:pt x="1795635" y="721406"/>
                </a:lnTo>
                <a:lnTo>
                  <a:pt x="1786619" y="676361"/>
                </a:lnTo>
                <a:lnTo>
                  <a:pt x="1775181" y="632177"/>
                </a:lnTo>
                <a:lnTo>
                  <a:pt x="1761390" y="588922"/>
                </a:lnTo>
                <a:lnTo>
                  <a:pt x="1745315" y="546660"/>
                </a:lnTo>
                <a:lnTo>
                  <a:pt x="1727025" y="505458"/>
                </a:lnTo>
                <a:lnTo>
                  <a:pt x="1706589" y="465380"/>
                </a:lnTo>
                <a:lnTo>
                  <a:pt x="1684076" y="426494"/>
                </a:lnTo>
                <a:lnTo>
                  <a:pt x="1659554" y="388864"/>
                </a:lnTo>
                <a:lnTo>
                  <a:pt x="1633094" y="352556"/>
                </a:lnTo>
                <a:lnTo>
                  <a:pt x="1604762" y="317635"/>
                </a:lnTo>
                <a:lnTo>
                  <a:pt x="1574629" y="284169"/>
                </a:lnTo>
                <a:lnTo>
                  <a:pt x="1542764" y="252221"/>
                </a:lnTo>
                <a:lnTo>
                  <a:pt x="1509235" y="221859"/>
                </a:lnTo>
                <a:lnTo>
                  <a:pt x="1474111" y="193147"/>
                </a:lnTo>
                <a:lnTo>
                  <a:pt x="1437461" y="166152"/>
                </a:lnTo>
                <a:lnTo>
                  <a:pt x="1399354" y="140939"/>
                </a:lnTo>
                <a:lnTo>
                  <a:pt x="1359859" y="117573"/>
                </a:lnTo>
                <a:lnTo>
                  <a:pt x="1319045" y="96121"/>
                </a:lnTo>
                <a:lnTo>
                  <a:pt x="1276981" y="76648"/>
                </a:lnTo>
                <a:lnTo>
                  <a:pt x="1233736" y="59220"/>
                </a:lnTo>
                <a:lnTo>
                  <a:pt x="1189378" y="43903"/>
                </a:lnTo>
                <a:lnTo>
                  <a:pt x="1143977" y="30762"/>
                </a:lnTo>
                <a:lnTo>
                  <a:pt x="1097601" y="19863"/>
                </a:lnTo>
                <a:lnTo>
                  <a:pt x="1050320" y="11271"/>
                </a:lnTo>
                <a:lnTo>
                  <a:pt x="1002202" y="5053"/>
                </a:lnTo>
                <a:lnTo>
                  <a:pt x="953316" y="1274"/>
                </a:lnTo>
                <a:lnTo>
                  <a:pt x="903732" y="0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8" name="object 18" descr=""/>
          <p:cNvGrpSpPr/>
          <p:nvPr/>
        </p:nvGrpSpPr>
        <p:grpSpPr>
          <a:xfrm>
            <a:off x="1677923" y="2295144"/>
            <a:ext cx="1807845" cy="2406650"/>
            <a:chOff x="1677923" y="2295144"/>
            <a:chExt cx="1807845" cy="2406650"/>
          </a:xfrm>
        </p:grpSpPr>
        <p:sp>
          <p:nvSpPr>
            <p:cNvPr id="19" name="object 19" descr=""/>
            <p:cNvSpPr/>
            <p:nvPr/>
          </p:nvSpPr>
          <p:spPr>
            <a:xfrm>
              <a:off x="1677923" y="3840480"/>
              <a:ext cx="1807845" cy="861060"/>
            </a:xfrm>
            <a:custGeom>
              <a:avLst/>
              <a:gdLst/>
              <a:ahLst/>
              <a:cxnLst/>
              <a:rect l="l" t="t" r="r" b="b"/>
              <a:pathLst>
                <a:path w="1807845" h="861060">
                  <a:moveTo>
                    <a:pt x="1807464" y="0"/>
                  </a:moveTo>
                  <a:lnTo>
                    <a:pt x="1376933" y="0"/>
                  </a:lnTo>
                  <a:lnTo>
                    <a:pt x="1374157" y="46905"/>
                  </a:lnTo>
                  <a:lnTo>
                    <a:pt x="1366020" y="92349"/>
                  </a:lnTo>
                  <a:lnTo>
                    <a:pt x="1352812" y="136068"/>
                  </a:lnTo>
                  <a:lnTo>
                    <a:pt x="1334820" y="177800"/>
                  </a:lnTo>
                  <a:lnTo>
                    <a:pt x="1312333" y="217282"/>
                  </a:lnTo>
                  <a:lnTo>
                    <a:pt x="1285640" y="254251"/>
                  </a:lnTo>
                  <a:lnTo>
                    <a:pt x="1255029" y="288445"/>
                  </a:lnTo>
                  <a:lnTo>
                    <a:pt x="1220789" y="319600"/>
                  </a:lnTo>
                  <a:lnTo>
                    <a:pt x="1183209" y="347453"/>
                  </a:lnTo>
                  <a:lnTo>
                    <a:pt x="1142576" y="371743"/>
                  </a:lnTo>
                  <a:lnTo>
                    <a:pt x="1099180" y="392205"/>
                  </a:lnTo>
                  <a:lnTo>
                    <a:pt x="1053309" y="408578"/>
                  </a:lnTo>
                  <a:lnTo>
                    <a:pt x="1005252" y="420598"/>
                  </a:lnTo>
                  <a:lnTo>
                    <a:pt x="955296" y="428003"/>
                  </a:lnTo>
                  <a:lnTo>
                    <a:pt x="903732" y="430530"/>
                  </a:lnTo>
                  <a:lnTo>
                    <a:pt x="852167" y="428003"/>
                  </a:lnTo>
                  <a:lnTo>
                    <a:pt x="802211" y="420598"/>
                  </a:lnTo>
                  <a:lnTo>
                    <a:pt x="754154" y="408578"/>
                  </a:lnTo>
                  <a:lnTo>
                    <a:pt x="708283" y="392205"/>
                  </a:lnTo>
                  <a:lnTo>
                    <a:pt x="664887" y="371743"/>
                  </a:lnTo>
                  <a:lnTo>
                    <a:pt x="624254" y="347453"/>
                  </a:lnTo>
                  <a:lnTo>
                    <a:pt x="586674" y="319600"/>
                  </a:lnTo>
                  <a:lnTo>
                    <a:pt x="552434" y="288445"/>
                  </a:lnTo>
                  <a:lnTo>
                    <a:pt x="521823" y="254251"/>
                  </a:lnTo>
                  <a:lnTo>
                    <a:pt x="495130" y="217282"/>
                  </a:lnTo>
                  <a:lnTo>
                    <a:pt x="472643" y="177800"/>
                  </a:lnTo>
                  <a:lnTo>
                    <a:pt x="454651" y="136068"/>
                  </a:lnTo>
                  <a:lnTo>
                    <a:pt x="441443" y="92349"/>
                  </a:lnTo>
                  <a:lnTo>
                    <a:pt x="433306" y="46905"/>
                  </a:lnTo>
                  <a:lnTo>
                    <a:pt x="430530" y="0"/>
                  </a:lnTo>
                  <a:lnTo>
                    <a:pt x="0" y="0"/>
                  </a:lnTo>
                  <a:lnTo>
                    <a:pt x="1337" y="47238"/>
                  </a:lnTo>
                  <a:lnTo>
                    <a:pt x="5303" y="93811"/>
                  </a:lnTo>
                  <a:lnTo>
                    <a:pt x="11828" y="139653"/>
                  </a:lnTo>
                  <a:lnTo>
                    <a:pt x="20844" y="184698"/>
                  </a:lnTo>
                  <a:lnTo>
                    <a:pt x="32282" y="228882"/>
                  </a:lnTo>
                  <a:lnTo>
                    <a:pt x="46073" y="272137"/>
                  </a:lnTo>
                  <a:lnTo>
                    <a:pt x="62148" y="314399"/>
                  </a:lnTo>
                  <a:lnTo>
                    <a:pt x="80438" y="355601"/>
                  </a:lnTo>
                  <a:lnTo>
                    <a:pt x="100874" y="395679"/>
                  </a:lnTo>
                  <a:lnTo>
                    <a:pt x="123387" y="434565"/>
                  </a:lnTo>
                  <a:lnTo>
                    <a:pt x="147909" y="472195"/>
                  </a:lnTo>
                  <a:lnTo>
                    <a:pt x="174369" y="508503"/>
                  </a:lnTo>
                  <a:lnTo>
                    <a:pt x="202701" y="543424"/>
                  </a:lnTo>
                  <a:lnTo>
                    <a:pt x="232834" y="576890"/>
                  </a:lnTo>
                  <a:lnTo>
                    <a:pt x="264699" y="608838"/>
                  </a:lnTo>
                  <a:lnTo>
                    <a:pt x="298228" y="639200"/>
                  </a:lnTo>
                  <a:lnTo>
                    <a:pt x="333352" y="667912"/>
                  </a:lnTo>
                  <a:lnTo>
                    <a:pt x="370002" y="694907"/>
                  </a:lnTo>
                  <a:lnTo>
                    <a:pt x="408109" y="720120"/>
                  </a:lnTo>
                  <a:lnTo>
                    <a:pt x="447604" y="743486"/>
                  </a:lnTo>
                  <a:lnTo>
                    <a:pt x="488418" y="764938"/>
                  </a:lnTo>
                  <a:lnTo>
                    <a:pt x="530482" y="784411"/>
                  </a:lnTo>
                  <a:lnTo>
                    <a:pt x="573727" y="801839"/>
                  </a:lnTo>
                  <a:lnTo>
                    <a:pt x="618085" y="817156"/>
                  </a:lnTo>
                  <a:lnTo>
                    <a:pt x="663486" y="830297"/>
                  </a:lnTo>
                  <a:lnTo>
                    <a:pt x="709862" y="841196"/>
                  </a:lnTo>
                  <a:lnTo>
                    <a:pt x="757143" y="849788"/>
                  </a:lnTo>
                  <a:lnTo>
                    <a:pt x="805261" y="856006"/>
                  </a:lnTo>
                  <a:lnTo>
                    <a:pt x="854147" y="859785"/>
                  </a:lnTo>
                  <a:lnTo>
                    <a:pt x="903732" y="861060"/>
                  </a:lnTo>
                  <a:lnTo>
                    <a:pt x="953316" y="859785"/>
                  </a:lnTo>
                  <a:lnTo>
                    <a:pt x="1002202" y="856006"/>
                  </a:lnTo>
                  <a:lnTo>
                    <a:pt x="1050320" y="849788"/>
                  </a:lnTo>
                  <a:lnTo>
                    <a:pt x="1097601" y="841196"/>
                  </a:lnTo>
                  <a:lnTo>
                    <a:pt x="1143977" y="830297"/>
                  </a:lnTo>
                  <a:lnTo>
                    <a:pt x="1189378" y="817156"/>
                  </a:lnTo>
                  <a:lnTo>
                    <a:pt x="1233736" y="801839"/>
                  </a:lnTo>
                  <a:lnTo>
                    <a:pt x="1276981" y="784411"/>
                  </a:lnTo>
                  <a:lnTo>
                    <a:pt x="1319045" y="764938"/>
                  </a:lnTo>
                  <a:lnTo>
                    <a:pt x="1359859" y="743486"/>
                  </a:lnTo>
                  <a:lnTo>
                    <a:pt x="1399354" y="720120"/>
                  </a:lnTo>
                  <a:lnTo>
                    <a:pt x="1437461" y="694907"/>
                  </a:lnTo>
                  <a:lnTo>
                    <a:pt x="1474111" y="667912"/>
                  </a:lnTo>
                  <a:lnTo>
                    <a:pt x="1509235" y="639200"/>
                  </a:lnTo>
                  <a:lnTo>
                    <a:pt x="1542764" y="608838"/>
                  </a:lnTo>
                  <a:lnTo>
                    <a:pt x="1574629" y="576890"/>
                  </a:lnTo>
                  <a:lnTo>
                    <a:pt x="1604762" y="543424"/>
                  </a:lnTo>
                  <a:lnTo>
                    <a:pt x="1633094" y="508503"/>
                  </a:lnTo>
                  <a:lnTo>
                    <a:pt x="1659554" y="472195"/>
                  </a:lnTo>
                  <a:lnTo>
                    <a:pt x="1684076" y="434565"/>
                  </a:lnTo>
                  <a:lnTo>
                    <a:pt x="1706589" y="395679"/>
                  </a:lnTo>
                  <a:lnTo>
                    <a:pt x="1727025" y="355601"/>
                  </a:lnTo>
                  <a:lnTo>
                    <a:pt x="1745315" y="314399"/>
                  </a:lnTo>
                  <a:lnTo>
                    <a:pt x="1761390" y="272137"/>
                  </a:lnTo>
                  <a:lnTo>
                    <a:pt x="1775181" y="228882"/>
                  </a:lnTo>
                  <a:lnTo>
                    <a:pt x="1786619" y="184698"/>
                  </a:lnTo>
                  <a:lnTo>
                    <a:pt x="1795635" y="139653"/>
                  </a:lnTo>
                  <a:lnTo>
                    <a:pt x="1802160" y="93811"/>
                  </a:lnTo>
                  <a:lnTo>
                    <a:pt x="1806126" y="47238"/>
                  </a:lnTo>
                  <a:lnTo>
                    <a:pt x="1807464" y="0"/>
                  </a:lnTo>
                  <a:close/>
                </a:path>
              </a:pathLst>
            </a:custGeom>
            <a:solidFill>
              <a:srgbClr val="D2DEF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53995" y="3521963"/>
              <a:ext cx="605028" cy="606552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2540507" y="2298192"/>
              <a:ext cx="1905" cy="1188085"/>
            </a:xfrm>
            <a:custGeom>
              <a:avLst/>
              <a:gdLst/>
              <a:ahLst/>
              <a:cxnLst/>
              <a:rect l="l" t="t" r="r" b="b"/>
              <a:pathLst>
                <a:path w="1905" h="1188085">
                  <a:moveTo>
                    <a:pt x="0" y="1187958"/>
                  </a:moveTo>
                  <a:lnTo>
                    <a:pt x="1650" y="0"/>
                  </a:lnTo>
                </a:path>
              </a:pathLst>
            </a:custGeom>
            <a:ln w="6095">
              <a:solidFill>
                <a:srgbClr val="1D5CF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2" name="object 22" descr=""/>
          <p:cNvGrpSpPr/>
          <p:nvPr/>
        </p:nvGrpSpPr>
        <p:grpSpPr>
          <a:xfrm>
            <a:off x="4454652" y="2295144"/>
            <a:ext cx="1807845" cy="2406650"/>
            <a:chOff x="4454652" y="2295144"/>
            <a:chExt cx="1807845" cy="2406650"/>
          </a:xfrm>
        </p:grpSpPr>
        <p:sp>
          <p:nvSpPr>
            <p:cNvPr id="23" name="object 23" descr=""/>
            <p:cNvSpPr/>
            <p:nvPr/>
          </p:nvSpPr>
          <p:spPr>
            <a:xfrm>
              <a:off x="4454652" y="3840480"/>
              <a:ext cx="1807845" cy="861060"/>
            </a:xfrm>
            <a:custGeom>
              <a:avLst/>
              <a:gdLst/>
              <a:ahLst/>
              <a:cxnLst/>
              <a:rect l="l" t="t" r="r" b="b"/>
              <a:pathLst>
                <a:path w="1807845" h="861060">
                  <a:moveTo>
                    <a:pt x="1807464" y="0"/>
                  </a:moveTo>
                  <a:lnTo>
                    <a:pt x="1376934" y="0"/>
                  </a:lnTo>
                  <a:lnTo>
                    <a:pt x="1374157" y="46905"/>
                  </a:lnTo>
                  <a:lnTo>
                    <a:pt x="1366020" y="92349"/>
                  </a:lnTo>
                  <a:lnTo>
                    <a:pt x="1352812" y="136068"/>
                  </a:lnTo>
                  <a:lnTo>
                    <a:pt x="1334820" y="177800"/>
                  </a:lnTo>
                  <a:lnTo>
                    <a:pt x="1312333" y="217282"/>
                  </a:lnTo>
                  <a:lnTo>
                    <a:pt x="1285640" y="254251"/>
                  </a:lnTo>
                  <a:lnTo>
                    <a:pt x="1255029" y="288445"/>
                  </a:lnTo>
                  <a:lnTo>
                    <a:pt x="1220789" y="319600"/>
                  </a:lnTo>
                  <a:lnTo>
                    <a:pt x="1183209" y="347453"/>
                  </a:lnTo>
                  <a:lnTo>
                    <a:pt x="1142576" y="371743"/>
                  </a:lnTo>
                  <a:lnTo>
                    <a:pt x="1099180" y="392205"/>
                  </a:lnTo>
                  <a:lnTo>
                    <a:pt x="1053309" y="408578"/>
                  </a:lnTo>
                  <a:lnTo>
                    <a:pt x="1005252" y="420598"/>
                  </a:lnTo>
                  <a:lnTo>
                    <a:pt x="955296" y="428003"/>
                  </a:lnTo>
                  <a:lnTo>
                    <a:pt x="903732" y="430530"/>
                  </a:lnTo>
                  <a:lnTo>
                    <a:pt x="852167" y="428003"/>
                  </a:lnTo>
                  <a:lnTo>
                    <a:pt x="802211" y="420598"/>
                  </a:lnTo>
                  <a:lnTo>
                    <a:pt x="754154" y="408578"/>
                  </a:lnTo>
                  <a:lnTo>
                    <a:pt x="708283" y="392205"/>
                  </a:lnTo>
                  <a:lnTo>
                    <a:pt x="664887" y="371743"/>
                  </a:lnTo>
                  <a:lnTo>
                    <a:pt x="624254" y="347453"/>
                  </a:lnTo>
                  <a:lnTo>
                    <a:pt x="586674" y="319600"/>
                  </a:lnTo>
                  <a:lnTo>
                    <a:pt x="552434" y="288445"/>
                  </a:lnTo>
                  <a:lnTo>
                    <a:pt x="521823" y="254251"/>
                  </a:lnTo>
                  <a:lnTo>
                    <a:pt x="495130" y="217282"/>
                  </a:lnTo>
                  <a:lnTo>
                    <a:pt x="472643" y="177800"/>
                  </a:lnTo>
                  <a:lnTo>
                    <a:pt x="454651" y="136068"/>
                  </a:lnTo>
                  <a:lnTo>
                    <a:pt x="441443" y="92349"/>
                  </a:lnTo>
                  <a:lnTo>
                    <a:pt x="433306" y="46905"/>
                  </a:lnTo>
                  <a:lnTo>
                    <a:pt x="430530" y="0"/>
                  </a:lnTo>
                  <a:lnTo>
                    <a:pt x="0" y="0"/>
                  </a:lnTo>
                  <a:lnTo>
                    <a:pt x="1337" y="47238"/>
                  </a:lnTo>
                  <a:lnTo>
                    <a:pt x="5303" y="93811"/>
                  </a:lnTo>
                  <a:lnTo>
                    <a:pt x="11828" y="139653"/>
                  </a:lnTo>
                  <a:lnTo>
                    <a:pt x="20844" y="184698"/>
                  </a:lnTo>
                  <a:lnTo>
                    <a:pt x="32282" y="228882"/>
                  </a:lnTo>
                  <a:lnTo>
                    <a:pt x="46073" y="272137"/>
                  </a:lnTo>
                  <a:lnTo>
                    <a:pt x="62148" y="314399"/>
                  </a:lnTo>
                  <a:lnTo>
                    <a:pt x="80438" y="355601"/>
                  </a:lnTo>
                  <a:lnTo>
                    <a:pt x="100874" y="395679"/>
                  </a:lnTo>
                  <a:lnTo>
                    <a:pt x="123387" y="434565"/>
                  </a:lnTo>
                  <a:lnTo>
                    <a:pt x="147909" y="472195"/>
                  </a:lnTo>
                  <a:lnTo>
                    <a:pt x="174369" y="508503"/>
                  </a:lnTo>
                  <a:lnTo>
                    <a:pt x="202701" y="543424"/>
                  </a:lnTo>
                  <a:lnTo>
                    <a:pt x="232834" y="576890"/>
                  </a:lnTo>
                  <a:lnTo>
                    <a:pt x="264699" y="608838"/>
                  </a:lnTo>
                  <a:lnTo>
                    <a:pt x="298228" y="639200"/>
                  </a:lnTo>
                  <a:lnTo>
                    <a:pt x="333352" y="667912"/>
                  </a:lnTo>
                  <a:lnTo>
                    <a:pt x="370002" y="694907"/>
                  </a:lnTo>
                  <a:lnTo>
                    <a:pt x="408109" y="720120"/>
                  </a:lnTo>
                  <a:lnTo>
                    <a:pt x="447604" y="743486"/>
                  </a:lnTo>
                  <a:lnTo>
                    <a:pt x="488418" y="764938"/>
                  </a:lnTo>
                  <a:lnTo>
                    <a:pt x="530482" y="784411"/>
                  </a:lnTo>
                  <a:lnTo>
                    <a:pt x="573727" y="801839"/>
                  </a:lnTo>
                  <a:lnTo>
                    <a:pt x="618085" y="817156"/>
                  </a:lnTo>
                  <a:lnTo>
                    <a:pt x="663486" y="830297"/>
                  </a:lnTo>
                  <a:lnTo>
                    <a:pt x="709862" y="841196"/>
                  </a:lnTo>
                  <a:lnTo>
                    <a:pt x="757143" y="849788"/>
                  </a:lnTo>
                  <a:lnTo>
                    <a:pt x="805261" y="856006"/>
                  </a:lnTo>
                  <a:lnTo>
                    <a:pt x="854147" y="859785"/>
                  </a:lnTo>
                  <a:lnTo>
                    <a:pt x="903732" y="861060"/>
                  </a:lnTo>
                  <a:lnTo>
                    <a:pt x="953316" y="859785"/>
                  </a:lnTo>
                  <a:lnTo>
                    <a:pt x="1002202" y="856006"/>
                  </a:lnTo>
                  <a:lnTo>
                    <a:pt x="1050320" y="849788"/>
                  </a:lnTo>
                  <a:lnTo>
                    <a:pt x="1097601" y="841196"/>
                  </a:lnTo>
                  <a:lnTo>
                    <a:pt x="1143977" y="830297"/>
                  </a:lnTo>
                  <a:lnTo>
                    <a:pt x="1189378" y="817156"/>
                  </a:lnTo>
                  <a:lnTo>
                    <a:pt x="1233736" y="801839"/>
                  </a:lnTo>
                  <a:lnTo>
                    <a:pt x="1276981" y="784411"/>
                  </a:lnTo>
                  <a:lnTo>
                    <a:pt x="1319045" y="764938"/>
                  </a:lnTo>
                  <a:lnTo>
                    <a:pt x="1359859" y="743486"/>
                  </a:lnTo>
                  <a:lnTo>
                    <a:pt x="1399354" y="720120"/>
                  </a:lnTo>
                  <a:lnTo>
                    <a:pt x="1437461" y="694907"/>
                  </a:lnTo>
                  <a:lnTo>
                    <a:pt x="1474111" y="667912"/>
                  </a:lnTo>
                  <a:lnTo>
                    <a:pt x="1509235" y="639200"/>
                  </a:lnTo>
                  <a:lnTo>
                    <a:pt x="1542764" y="608838"/>
                  </a:lnTo>
                  <a:lnTo>
                    <a:pt x="1574629" y="576890"/>
                  </a:lnTo>
                  <a:lnTo>
                    <a:pt x="1604762" y="543424"/>
                  </a:lnTo>
                  <a:lnTo>
                    <a:pt x="1633094" y="508503"/>
                  </a:lnTo>
                  <a:lnTo>
                    <a:pt x="1659554" y="472195"/>
                  </a:lnTo>
                  <a:lnTo>
                    <a:pt x="1684076" y="434565"/>
                  </a:lnTo>
                  <a:lnTo>
                    <a:pt x="1706589" y="395679"/>
                  </a:lnTo>
                  <a:lnTo>
                    <a:pt x="1727025" y="355601"/>
                  </a:lnTo>
                  <a:lnTo>
                    <a:pt x="1745315" y="314399"/>
                  </a:lnTo>
                  <a:lnTo>
                    <a:pt x="1761390" y="272137"/>
                  </a:lnTo>
                  <a:lnTo>
                    <a:pt x="1775181" y="228882"/>
                  </a:lnTo>
                  <a:lnTo>
                    <a:pt x="1786619" y="184698"/>
                  </a:lnTo>
                  <a:lnTo>
                    <a:pt x="1795635" y="139653"/>
                  </a:lnTo>
                  <a:lnTo>
                    <a:pt x="1802160" y="93811"/>
                  </a:lnTo>
                  <a:lnTo>
                    <a:pt x="1806126" y="47238"/>
                  </a:lnTo>
                  <a:lnTo>
                    <a:pt x="1807464" y="0"/>
                  </a:lnTo>
                  <a:close/>
                </a:path>
              </a:pathLst>
            </a:custGeom>
            <a:solidFill>
              <a:srgbClr val="779DF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65192" y="3430524"/>
              <a:ext cx="789432" cy="789432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5297424" y="2298192"/>
              <a:ext cx="1905" cy="1188085"/>
            </a:xfrm>
            <a:custGeom>
              <a:avLst/>
              <a:gdLst/>
              <a:ahLst/>
              <a:cxnLst/>
              <a:rect l="l" t="t" r="r" b="b"/>
              <a:pathLst>
                <a:path w="1904" h="1188085">
                  <a:moveTo>
                    <a:pt x="0" y="1187958"/>
                  </a:moveTo>
                  <a:lnTo>
                    <a:pt x="1650" y="0"/>
                  </a:lnTo>
                </a:path>
              </a:pathLst>
            </a:custGeom>
            <a:ln w="6095">
              <a:solidFill>
                <a:srgbClr val="1D5CF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6" name="object 26" descr=""/>
          <p:cNvGrpSpPr/>
          <p:nvPr/>
        </p:nvGrpSpPr>
        <p:grpSpPr>
          <a:xfrm>
            <a:off x="3073907" y="2915411"/>
            <a:ext cx="1809114" cy="2430145"/>
            <a:chOff x="3073907" y="2915411"/>
            <a:chExt cx="1809114" cy="2430145"/>
          </a:xfrm>
        </p:grpSpPr>
        <p:sp>
          <p:nvSpPr>
            <p:cNvPr id="27" name="object 27" descr=""/>
            <p:cNvSpPr/>
            <p:nvPr/>
          </p:nvSpPr>
          <p:spPr>
            <a:xfrm>
              <a:off x="3073907" y="2915411"/>
              <a:ext cx="1809114" cy="861060"/>
            </a:xfrm>
            <a:custGeom>
              <a:avLst/>
              <a:gdLst/>
              <a:ahLst/>
              <a:cxnLst/>
              <a:rect l="l" t="t" r="r" b="b"/>
              <a:pathLst>
                <a:path w="1809114" h="861060">
                  <a:moveTo>
                    <a:pt x="904494" y="0"/>
                  </a:moveTo>
                  <a:lnTo>
                    <a:pt x="854871" y="1274"/>
                  </a:lnTo>
                  <a:lnTo>
                    <a:pt x="805947" y="5053"/>
                  </a:lnTo>
                  <a:lnTo>
                    <a:pt x="757791" y="11271"/>
                  </a:lnTo>
                  <a:lnTo>
                    <a:pt x="710472" y="19863"/>
                  </a:lnTo>
                  <a:lnTo>
                    <a:pt x="664060" y="30762"/>
                  </a:lnTo>
                  <a:lnTo>
                    <a:pt x="618622" y="43903"/>
                  </a:lnTo>
                  <a:lnTo>
                    <a:pt x="574228" y="59220"/>
                  </a:lnTo>
                  <a:lnTo>
                    <a:pt x="530946" y="76648"/>
                  </a:lnTo>
                  <a:lnTo>
                    <a:pt x="488847" y="96121"/>
                  </a:lnTo>
                  <a:lnTo>
                    <a:pt x="447999" y="117573"/>
                  </a:lnTo>
                  <a:lnTo>
                    <a:pt x="408471" y="140939"/>
                  </a:lnTo>
                  <a:lnTo>
                    <a:pt x="370332" y="166152"/>
                  </a:lnTo>
                  <a:lnTo>
                    <a:pt x="333650" y="193147"/>
                  </a:lnTo>
                  <a:lnTo>
                    <a:pt x="298496" y="221859"/>
                  </a:lnTo>
                  <a:lnTo>
                    <a:pt x="264937" y="252222"/>
                  </a:lnTo>
                  <a:lnTo>
                    <a:pt x="233044" y="284169"/>
                  </a:lnTo>
                  <a:lnTo>
                    <a:pt x="202884" y="317635"/>
                  </a:lnTo>
                  <a:lnTo>
                    <a:pt x="174528" y="352556"/>
                  </a:lnTo>
                  <a:lnTo>
                    <a:pt x="148043" y="388864"/>
                  </a:lnTo>
                  <a:lnTo>
                    <a:pt x="123500" y="426494"/>
                  </a:lnTo>
                  <a:lnTo>
                    <a:pt x="100966" y="465380"/>
                  </a:lnTo>
                  <a:lnTo>
                    <a:pt x="80512" y="505458"/>
                  </a:lnTo>
                  <a:lnTo>
                    <a:pt x="62205" y="546660"/>
                  </a:lnTo>
                  <a:lnTo>
                    <a:pt x="46116" y="588922"/>
                  </a:lnTo>
                  <a:lnTo>
                    <a:pt x="32312" y="632177"/>
                  </a:lnTo>
                  <a:lnTo>
                    <a:pt x="20864" y="676361"/>
                  </a:lnTo>
                  <a:lnTo>
                    <a:pt x="11839" y="721406"/>
                  </a:lnTo>
                  <a:lnTo>
                    <a:pt x="5308" y="767248"/>
                  </a:lnTo>
                  <a:lnTo>
                    <a:pt x="1338" y="813821"/>
                  </a:lnTo>
                  <a:lnTo>
                    <a:pt x="0" y="861060"/>
                  </a:lnTo>
                  <a:lnTo>
                    <a:pt x="430530" y="861060"/>
                  </a:lnTo>
                  <a:lnTo>
                    <a:pt x="433311" y="814154"/>
                  </a:lnTo>
                  <a:lnTo>
                    <a:pt x="441462" y="768710"/>
                  </a:lnTo>
                  <a:lnTo>
                    <a:pt x="454694" y="724991"/>
                  </a:lnTo>
                  <a:lnTo>
                    <a:pt x="472717" y="683259"/>
                  </a:lnTo>
                  <a:lnTo>
                    <a:pt x="495243" y="643777"/>
                  </a:lnTo>
                  <a:lnTo>
                    <a:pt x="521982" y="606808"/>
                  </a:lnTo>
                  <a:lnTo>
                    <a:pt x="552644" y="572614"/>
                  </a:lnTo>
                  <a:lnTo>
                    <a:pt x="586941" y="541459"/>
                  </a:lnTo>
                  <a:lnTo>
                    <a:pt x="624583" y="513606"/>
                  </a:lnTo>
                  <a:lnTo>
                    <a:pt x="665282" y="489316"/>
                  </a:lnTo>
                  <a:lnTo>
                    <a:pt x="708747" y="468854"/>
                  </a:lnTo>
                  <a:lnTo>
                    <a:pt x="754690" y="452481"/>
                  </a:lnTo>
                  <a:lnTo>
                    <a:pt x="802822" y="440461"/>
                  </a:lnTo>
                  <a:lnTo>
                    <a:pt x="852853" y="433056"/>
                  </a:lnTo>
                  <a:lnTo>
                    <a:pt x="904494" y="430529"/>
                  </a:lnTo>
                  <a:lnTo>
                    <a:pt x="956134" y="433056"/>
                  </a:lnTo>
                  <a:lnTo>
                    <a:pt x="1006165" y="440461"/>
                  </a:lnTo>
                  <a:lnTo>
                    <a:pt x="1054297" y="452481"/>
                  </a:lnTo>
                  <a:lnTo>
                    <a:pt x="1100240" y="468854"/>
                  </a:lnTo>
                  <a:lnTo>
                    <a:pt x="1143705" y="489316"/>
                  </a:lnTo>
                  <a:lnTo>
                    <a:pt x="1184404" y="513606"/>
                  </a:lnTo>
                  <a:lnTo>
                    <a:pt x="1222046" y="541459"/>
                  </a:lnTo>
                  <a:lnTo>
                    <a:pt x="1256343" y="572614"/>
                  </a:lnTo>
                  <a:lnTo>
                    <a:pt x="1287005" y="606808"/>
                  </a:lnTo>
                  <a:lnTo>
                    <a:pt x="1313744" y="643777"/>
                  </a:lnTo>
                  <a:lnTo>
                    <a:pt x="1336270" y="683259"/>
                  </a:lnTo>
                  <a:lnTo>
                    <a:pt x="1354293" y="724991"/>
                  </a:lnTo>
                  <a:lnTo>
                    <a:pt x="1367525" y="768710"/>
                  </a:lnTo>
                  <a:lnTo>
                    <a:pt x="1375676" y="814154"/>
                  </a:lnTo>
                  <a:lnTo>
                    <a:pt x="1378458" y="861060"/>
                  </a:lnTo>
                  <a:lnTo>
                    <a:pt x="1808988" y="861060"/>
                  </a:lnTo>
                  <a:lnTo>
                    <a:pt x="1807649" y="813821"/>
                  </a:lnTo>
                  <a:lnTo>
                    <a:pt x="1803679" y="767248"/>
                  </a:lnTo>
                  <a:lnTo>
                    <a:pt x="1797148" y="721406"/>
                  </a:lnTo>
                  <a:lnTo>
                    <a:pt x="1788123" y="676361"/>
                  </a:lnTo>
                  <a:lnTo>
                    <a:pt x="1776675" y="632177"/>
                  </a:lnTo>
                  <a:lnTo>
                    <a:pt x="1762871" y="588922"/>
                  </a:lnTo>
                  <a:lnTo>
                    <a:pt x="1746782" y="546660"/>
                  </a:lnTo>
                  <a:lnTo>
                    <a:pt x="1728475" y="505458"/>
                  </a:lnTo>
                  <a:lnTo>
                    <a:pt x="1708021" y="465380"/>
                  </a:lnTo>
                  <a:lnTo>
                    <a:pt x="1685487" y="426494"/>
                  </a:lnTo>
                  <a:lnTo>
                    <a:pt x="1660944" y="388864"/>
                  </a:lnTo>
                  <a:lnTo>
                    <a:pt x="1634459" y="352556"/>
                  </a:lnTo>
                  <a:lnTo>
                    <a:pt x="1606103" y="317635"/>
                  </a:lnTo>
                  <a:lnTo>
                    <a:pt x="1575943" y="284169"/>
                  </a:lnTo>
                  <a:lnTo>
                    <a:pt x="1544050" y="252221"/>
                  </a:lnTo>
                  <a:lnTo>
                    <a:pt x="1510491" y="221859"/>
                  </a:lnTo>
                  <a:lnTo>
                    <a:pt x="1475337" y="193147"/>
                  </a:lnTo>
                  <a:lnTo>
                    <a:pt x="1438656" y="166152"/>
                  </a:lnTo>
                  <a:lnTo>
                    <a:pt x="1400516" y="140939"/>
                  </a:lnTo>
                  <a:lnTo>
                    <a:pt x="1360988" y="117573"/>
                  </a:lnTo>
                  <a:lnTo>
                    <a:pt x="1320140" y="96121"/>
                  </a:lnTo>
                  <a:lnTo>
                    <a:pt x="1278041" y="76648"/>
                  </a:lnTo>
                  <a:lnTo>
                    <a:pt x="1234759" y="59220"/>
                  </a:lnTo>
                  <a:lnTo>
                    <a:pt x="1190365" y="43903"/>
                  </a:lnTo>
                  <a:lnTo>
                    <a:pt x="1144927" y="30762"/>
                  </a:lnTo>
                  <a:lnTo>
                    <a:pt x="1098515" y="19863"/>
                  </a:lnTo>
                  <a:lnTo>
                    <a:pt x="1051196" y="11271"/>
                  </a:lnTo>
                  <a:lnTo>
                    <a:pt x="1003040" y="5053"/>
                  </a:lnTo>
                  <a:lnTo>
                    <a:pt x="954116" y="1274"/>
                  </a:lnTo>
                  <a:lnTo>
                    <a:pt x="904494" y="0"/>
                  </a:lnTo>
                  <a:close/>
                </a:path>
              </a:pathLst>
            </a:custGeom>
            <a:solidFill>
              <a:srgbClr val="D0D0D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37787" y="3508247"/>
              <a:ext cx="632460" cy="632459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3942587" y="4154423"/>
              <a:ext cx="1905" cy="1188085"/>
            </a:xfrm>
            <a:custGeom>
              <a:avLst/>
              <a:gdLst/>
              <a:ahLst/>
              <a:cxnLst/>
              <a:rect l="l" t="t" r="r" b="b"/>
              <a:pathLst>
                <a:path w="1904" h="1188085">
                  <a:moveTo>
                    <a:pt x="0" y="1187958"/>
                  </a:moveTo>
                  <a:lnTo>
                    <a:pt x="1650" y="0"/>
                  </a:lnTo>
                </a:path>
              </a:pathLst>
            </a:custGeom>
            <a:ln w="6095">
              <a:solidFill>
                <a:srgbClr val="1D5CF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 descr=""/>
          <p:cNvSpPr txBox="1"/>
          <p:nvPr/>
        </p:nvSpPr>
        <p:spPr>
          <a:xfrm>
            <a:off x="590194" y="2323591"/>
            <a:ext cx="123253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212121"/>
                </a:solidFill>
                <a:latin typeface="Roboto"/>
                <a:cs typeface="Roboto"/>
              </a:rPr>
              <a:t>Extracción, </a:t>
            </a:r>
            <a:r>
              <a:rPr dirty="0" sz="1200" b="1">
                <a:solidFill>
                  <a:srgbClr val="212121"/>
                </a:solidFill>
                <a:latin typeface="Roboto"/>
                <a:cs typeface="Roboto"/>
              </a:rPr>
              <a:t>Transformación</a:t>
            </a:r>
            <a:r>
              <a:rPr dirty="0" sz="1200" spc="-50" b="1">
                <a:solidFill>
                  <a:srgbClr val="212121"/>
                </a:solidFill>
                <a:latin typeface="Roboto"/>
                <a:cs typeface="Roboto"/>
              </a:rPr>
              <a:t> y </a:t>
            </a:r>
            <a:r>
              <a:rPr dirty="0" sz="1200" spc="-10" b="1">
                <a:solidFill>
                  <a:srgbClr val="212121"/>
                </a:solidFill>
                <a:latin typeface="Roboto"/>
                <a:cs typeface="Roboto"/>
              </a:rPr>
              <a:t>Carga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2405633" y="4987874"/>
            <a:ext cx="36512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212121"/>
                </a:solidFill>
                <a:latin typeface="Roboto"/>
                <a:cs typeface="Roboto"/>
              </a:rPr>
              <a:t>DWH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3412616" y="2231263"/>
            <a:ext cx="116205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212121"/>
                </a:solidFill>
                <a:latin typeface="Roboto"/>
                <a:cs typeface="Roboto"/>
              </a:rPr>
              <a:t>Herramientas</a:t>
            </a:r>
            <a:r>
              <a:rPr dirty="0" sz="1200" spc="40" b="1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dirty="0" sz="1200" spc="-25" b="1">
                <a:solidFill>
                  <a:srgbClr val="212121"/>
                </a:solidFill>
                <a:latin typeface="Roboto"/>
                <a:cs typeface="Roboto"/>
              </a:rPr>
              <a:t>de </a:t>
            </a:r>
            <a:r>
              <a:rPr dirty="0" sz="1200" b="1">
                <a:solidFill>
                  <a:srgbClr val="212121"/>
                </a:solidFill>
                <a:latin typeface="Roboto"/>
                <a:cs typeface="Roboto"/>
              </a:rPr>
              <a:t>Análisis</a:t>
            </a:r>
            <a:r>
              <a:rPr dirty="0" sz="1200" spc="-75" b="1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dirty="0" sz="1200" spc="-50" b="1">
                <a:solidFill>
                  <a:srgbClr val="212121"/>
                </a:solidFill>
                <a:latin typeface="Roboto"/>
                <a:cs typeface="Roboto"/>
              </a:rPr>
              <a:t>y </a:t>
            </a:r>
            <a:r>
              <a:rPr dirty="0" sz="1200" spc="-10" b="1">
                <a:solidFill>
                  <a:srgbClr val="212121"/>
                </a:solidFill>
                <a:latin typeface="Roboto"/>
                <a:cs typeface="Roboto"/>
              </a:rPr>
              <a:t>Consulta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4912233" y="4987874"/>
            <a:ext cx="84328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212121"/>
                </a:solidFill>
                <a:latin typeface="Roboto"/>
                <a:cs typeface="Roboto"/>
              </a:rPr>
              <a:t>Dashboards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6455790" y="2415921"/>
            <a:ext cx="6445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212121"/>
                </a:solidFill>
                <a:latin typeface="Roboto"/>
                <a:cs typeface="Roboto"/>
              </a:rPr>
              <a:t>Informes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7473188" y="4987874"/>
            <a:ext cx="118745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212121"/>
                </a:solidFill>
                <a:latin typeface="Roboto"/>
                <a:cs typeface="Roboto"/>
              </a:rPr>
              <a:t>Minería</a:t>
            </a:r>
            <a:r>
              <a:rPr dirty="0" sz="1200" spc="-15" b="1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dirty="0" sz="1200" b="1">
                <a:solidFill>
                  <a:srgbClr val="212121"/>
                </a:solidFill>
                <a:latin typeface="Roboto"/>
                <a:cs typeface="Roboto"/>
              </a:rPr>
              <a:t>de</a:t>
            </a:r>
            <a:r>
              <a:rPr dirty="0" sz="1200" spc="-5" b="1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dirty="0" sz="1200" spc="-20" b="1">
                <a:solidFill>
                  <a:srgbClr val="212121"/>
                </a:solidFill>
                <a:latin typeface="Roboto"/>
                <a:cs typeface="Roboto"/>
              </a:rPr>
              <a:t>Datos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10330688" y="4982336"/>
            <a:ext cx="11918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212121"/>
                </a:solidFill>
                <a:latin typeface="Roboto"/>
                <a:cs typeface="Roboto"/>
              </a:rPr>
              <a:t>Integración</a:t>
            </a:r>
            <a:r>
              <a:rPr dirty="0" sz="1200" spc="-35" b="1">
                <a:solidFill>
                  <a:srgbClr val="212121"/>
                </a:solidFill>
                <a:latin typeface="Roboto"/>
                <a:cs typeface="Roboto"/>
              </a:rPr>
              <a:t> </a:t>
            </a:r>
            <a:r>
              <a:rPr dirty="0" sz="1200" spc="-20" b="1">
                <a:solidFill>
                  <a:srgbClr val="212121"/>
                </a:solidFill>
                <a:latin typeface="Roboto"/>
                <a:cs typeface="Roboto"/>
              </a:rPr>
              <a:t>Apps</a:t>
            </a:r>
            <a:endParaRPr sz="1200">
              <a:latin typeface="Roboto"/>
              <a:cs typeface="Roboto"/>
            </a:endParaRPr>
          </a:p>
        </p:txBody>
      </p:sp>
      <p:grpSp>
        <p:nvGrpSpPr>
          <p:cNvPr id="37" name="object 37" descr=""/>
          <p:cNvGrpSpPr/>
          <p:nvPr/>
        </p:nvGrpSpPr>
        <p:grpSpPr>
          <a:xfrm>
            <a:off x="858011" y="3496055"/>
            <a:ext cx="658495" cy="1849755"/>
            <a:chOff x="858011" y="3496055"/>
            <a:chExt cx="658495" cy="1849755"/>
          </a:xfrm>
        </p:grpSpPr>
        <p:pic>
          <p:nvPicPr>
            <p:cNvPr id="38" name="object 3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58011" y="3496055"/>
              <a:ext cx="658368" cy="658368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1185671" y="4154423"/>
              <a:ext cx="1905" cy="1188085"/>
            </a:xfrm>
            <a:custGeom>
              <a:avLst/>
              <a:gdLst/>
              <a:ahLst/>
              <a:cxnLst/>
              <a:rect l="l" t="t" r="r" b="b"/>
              <a:pathLst>
                <a:path w="1905" h="1188085">
                  <a:moveTo>
                    <a:pt x="0" y="1187958"/>
                  </a:moveTo>
                  <a:lnTo>
                    <a:pt x="1612" y="0"/>
                  </a:lnTo>
                </a:path>
              </a:pathLst>
            </a:custGeom>
            <a:ln w="6096">
              <a:solidFill>
                <a:srgbClr val="1D5CF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 descr=""/>
          <p:cNvSpPr txBox="1"/>
          <p:nvPr/>
        </p:nvSpPr>
        <p:spPr>
          <a:xfrm>
            <a:off x="428040" y="5432552"/>
            <a:ext cx="151638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254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1D5CF6"/>
                </a:solidFill>
                <a:latin typeface="Roboto"/>
                <a:cs typeface="Roboto"/>
              </a:rPr>
              <a:t>Diseño</a:t>
            </a:r>
            <a:r>
              <a:rPr dirty="0" sz="1200" spc="-25">
                <a:solidFill>
                  <a:srgbClr val="1D5CF6"/>
                </a:solidFill>
                <a:latin typeface="Roboto"/>
                <a:cs typeface="Roboto"/>
              </a:rPr>
              <a:t> </a:t>
            </a:r>
            <a:r>
              <a:rPr dirty="0" sz="1200">
                <a:solidFill>
                  <a:srgbClr val="1D5CF6"/>
                </a:solidFill>
                <a:latin typeface="Roboto"/>
                <a:cs typeface="Roboto"/>
              </a:rPr>
              <a:t>de</a:t>
            </a:r>
            <a:r>
              <a:rPr dirty="0" sz="1200" spc="-10">
                <a:solidFill>
                  <a:srgbClr val="1D5CF6"/>
                </a:solidFill>
                <a:latin typeface="Roboto"/>
                <a:cs typeface="Roboto"/>
              </a:rPr>
              <a:t> estrategia </a:t>
            </a:r>
            <a:r>
              <a:rPr dirty="0" sz="1200">
                <a:solidFill>
                  <a:srgbClr val="1D5CF6"/>
                </a:solidFill>
                <a:latin typeface="Roboto"/>
                <a:cs typeface="Roboto"/>
              </a:rPr>
              <a:t>de</a:t>
            </a:r>
            <a:r>
              <a:rPr dirty="0" sz="1200" spc="-20">
                <a:solidFill>
                  <a:srgbClr val="1D5CF6"/>
                </a:solidFill>
                <a:latin typeface="Roboto"/>
                <a:cs typeface="Roboto"/>
              </a:rPr>
              <a:t> </a:t>
            </a:r>
            <a:r>
              <a:rPr dirty="0" sz="1200" spc="-10">
                <a:solidFill>
                  <a:srgbClr val="1D5CF6"/>
                </a:solidFill>
                <a:latin typeface="Roboto"/>
                <a:cs typeface="Roboto"/>
              </a:rPr>
              <a:t>extracción, confección</a:t>
            </a:r>
            <a:r>
              <a:rPr dirty="0" sz="1200" spc="-5">
                <a:solidFill>
                  <a:srgbClr val="1D5CF6"/>
                </a:solidFill>
                <a:latin typeface="Roboto"/>
                <a:cs typeface="Roboto"/>
              </a:rPr>
              <a:t> </a:t>
            </a:r>
            <a:r>
              <a:rPr dirty="0" sz="1200">
                <a:solidFill>
                  <a:srgbClr val="1D5CF6"/>
                </a:solidFill>
                <a:latin typeface="Roboto"/>
                <a:cs typeface="Roboto"/>
              </a:rPr>
              <a:t>de</a:t>
            </a:r>
            <a:r>
              <a:rPr dirty="0" sz="1200" spc="-10">
                <a:solidFill>
                  <a:srgbClr val="1D5CF6"/>
                </a:solidFill>
                <a:latin typeface="Roboto"/>
                <a:cs typeface="Roboto"/>
              </a:rPr>
              <a:t> </a:t>
            </a:r>
            <a:r>
              <a:rPr dirty="0" sz="1200">
                <a:solidFill>
                  <a:srgbClr val="1D5CF6"/>
                </a:solidFill>
                <a:latin typeface="Roboto"/>
                <a:cs typeface="Roboto"/>
              </a:rPr>
              <a:t>ETL´s</a:t>
            </a:r>
            <a:r>
              <a:rPr dirty="0" sz="1200" spc="-5">
                <a:solidFill>
                  <a:srgbClr val="1D5CF6"/>
                </a:solidFill>
                <a:latin typeface="Roboto"/>
                <a:cs typeface="Roboto"/>
              </a:rPr>
              <a:t> </a:t>
            </a:r>
            <a:r>
              <a:rPr dirty="0" sz="1200" spc="-50">
                <a:solidFill>
                  <a:srgbClr val="1D5CF6"/>
                </a:solidFill>
                <a:latin typeface="Roboto"/>
                <a:cs typeface="Roboto"/>
              </a:rPr>
              <a:t>y </a:t>
            </a:r>
            <a:r>
              <a:rPr dirty="0" sz="1200" spc="-10">
                <a:solidFill>
                  <a:srgbClr val="1D5CF6"/>
                </a:solidFill>
                <a:latin typeface="Roboto"/>
                <a:cs typeface="Roboto"/>
              </a:rPr>
              <a:t>Data</a:t>
            </a:r>
            <a:r>
              <a:rPr dirty="0" sz="1200" spc="-55">
                <a:solidFill>
                  <a:srgbClr val="1D5CF6"/>
                </a:solidFill>
                <a:latin typeface="Roboto"/>
                <a:cs typeface="Roboto"/>
              </a:rPr>
              <a:t> </a:t>
            </a:r>
            <a:r>
              <a:rPr dirty="0" sz="1200" spc="-10">
                <a:solidFill>
                  <a:srgbClr val="1D5CF6"/>
                </a:solidFill>
                <a:latin typeface="Roboto"/>
                <a:cs typeface="Roboto"/>
              </a:rPr>
              <a:t>Catalog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3290696" y="5432552"/>
            <a:ext cx="130619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905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1D5CF6"/>
                </a:solidFill>
                <a:latin typeface="Roboto"/>
                <a:cs typeface="Roboto"/>
              </a:rPr>
              <a:t>Plataformas</a:t>
            </a:r>
            <a:r>
              <a:rPr dirty="0" sz="1200" spc="-25">
                <a:solidFill>
                  <a:srgbClr val="1D5CF6"/>
                </a:solidFill>
                <a:latin typeface="Roboto"/>
                <a:cs typeface="Roboto"/>
              </a:rPr>
              <a:t> de </a:t>
            </a:r>
            <a:r>
              <a:rPr dirty="0" sz="1200" spc="-10">
                <a:solidFill>
                  <a:srgbClr val="1D5CF6"/>
                </a:solidFill>
                <a:latin typeface="Roboto"/>
                <a:cs typeface="Roboto"/>
              </a:rPr>
              <a:t>consulta,</a:t>
            </a:r>
            <a:r>
              <a:rPr dirty="0" sz="1200" spc="-40">
                <a:solidFill>
                  <a:srgbClr val="1D5CF6"/>
                </a:solidFill>
                <a:latin typeface="Roboto"/>
                <a:cs typeface="Roboto"/>
              </a:rPr>
              <a:t> </a:t>
            </a:r>
            <a:r>
              <a:rPr dirty="0" sz="1200" spc="-10">
                <a:solidFill>
                  <a:srgbClr val="1D5CF6"/>
                </a:solidFill>
                <a:latin typeface="Roboto"/>
                <a:cs typeface="Roboto"/>
              </a:rPr>
              <a:t>análisis</a:t>
            </a:r>
            <a:r>
              <a:rPr dirty="0" sz="1200" spc="-25">
                <a:solidFill>
                  <a:srgbClr val="1D5CF6"/>
                </a:solidFill>
                <a:latin typeface="Roboto"/>
                <a:cs typeface="Roboto"/>
              </a:rPr>
              <a:t> </a:t>
            </a:r>
            <a:r>
              <a:rPr dirty="0" sz="1200" spc="-50">
                <a:solidFill>
                  <a:srgbClr val="1D5CF6"/>
                </a:solidFill>
                <a:latin typeface="Roboto"/>
                <a:cs typeface="Roboto"/>
              </a:rPr>
              <a:t>y </a:t>
            </a:r>
            <a:r>
              <a:rPr dirty="0" sz="1200" spc="-10">
                <a:solidFill>
                  <a:srgbClr val="1D5CF6"/>
                </a:solidFill>
                <a:latin typeface="Roboto"/>
                <a:cs typeface="Roboto"/>
              </a:rPr>
              <a:t>managment</a:t>
            </a:r>
            <a:r>
              <a:rPr dirty="0" sz="1200" spc="-60">
                <a:solidFill>
                  <a:srgbClr val="1D5CF6"/>
                </a:solidFill>
                <a:latin typeface="Roboto"/>
                <a:cs typeface="Roboto"/>
              </a:rPr>
              <a:t> </a:t>
            </a:r>
            <a:r>
              <a:rPr dirty="0" sz="1200" spc="-25">
                <a:solidFill>
                  <a:srgbClr val="1D5CF6"/>
                </a:solidFill>
                <a:latin typeface="Roboto"/>
                <a:cs typeface="Roboto"/>
              </a:rPr>
              <a:t>del </a:t>
            </a:r>
            <a:r>
              <a:rPr dirty="0" sz="1200" spc="-10">
                <a:solidFill>
                  <a:srgbClr val="1D5CF6"/>
                </a:solidFill>
                <a:latin typeface="Roboto"/>
                <a:cs typeface="Roboto"/>
              </a:rPr>
              <a:t>catálogo</a:t>
            </a:r>
            <a:r>
              <a:rPr dirty="0" sz="1200" spc="-5">
                <a:solidFill>
                  <a:srgbClr val="1D5CF6"/>
                </a:solidFill>
                <a:latin typeface="Roboto"/>
                <a:cs typeface="Roboto"/>
              </a:rPr>
              <a:t> </a:t>
            </a:r>
            <a:r>
              <a:rPr dirty="0" sz="1200">
                <a:solidFill>
                  <a:srgbClr val="1D5CF6"/>
                </a:solidFill>
                <a:latin typeface="Roboto"/>
                <a:cs typeface="Roboto"/>
              </a:rPr>
              <a:t>de</a:t>
            </a:r>
            <a:r>
              <a:rPr dirty="0" sz="1200" spc="10">
                <a:solidFill>
                  <a:srgbClr val="1D5CF6"/>
                </a:solidFill>
                <a:latin typeface="Roboto"/>
                <a:cs typeface="Roboto"/>
              </a:rPr>
              <a:t> </a:t>
            </a:r>
            <a:r>
              <a:rPr dirty="0" sz="1200" spc="-20">
                <a:solidFill>
                  <a:srgbClr val="1D5CF6"/>
                </a:solidFill>
                <a:latin typeface="Roboto"/>
                <a:cs typeface="Roboto"/>
              </a:rPr>
              <a:t>datos </a:t>
            </a:r>
            <a:r>
              <a:rPr dirty="0" sz="1200" spc="-10">
                <a:solidFill>
                  <a:srgbClr val="1D5CF6"/>
                </a:solidFill>
                <a:latin typeface="Roboto"/>
                <a:cs typeface="Roboto"/>
              </a:rPr>
              <a:t>disponible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6116573" y="5432552"/>
            <a:ext cx="146558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381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1D5CF6"/>
                </a:solidFill>
                <a:latin typeface="Roboto"/>
                <a:cs typeface="Roboto"/>
              </a:rPr>
              <a:t>Industrialización</a:t>
            </a:r>
            <a:r>
              <a:rPr dirty="0" sz="1200" spc="70">
                <a:solidFill>
                  <a:srgbClr val="1D5CF6"/>
                </a:solidFill>
                <a:latin typeface="Roboto"/>
                <a:cs typeface="Roboto"/>
              </a:rPr>
              <a:t> </a:t>
            </a:r>
            <a:r>
              <a:rPr dirty="0" sz="1200" spc="-25">
                <a:solidFill>
                  <a:srgbClr val="1D5CF6"/>
                </a:solidFill>
                <a:latin typeface="Roboto"/>
                <a:cs typeface="Roboto"/>
              </a:rPr>
              <a:t>de </a:t>
            </a:r>
            <a:r>
              <a:rPr dirty="0" sz="1200" spc="-10">
                <a:solidFill>
                  <a:srgbClr val="1D5CF6"/>
                </a:solidFill>
                <a:latin typeface="Roboto"/>
                <a:cs typeface="Roboto"/>
              </a:rPr>
              <a:t>reportes</a:t>
            </a:r>
            <a:r>
              <a:rPr dirty="0" sz="1200" spc="-35">
                <a:solidFill>
                  <a:srgbClr val="1D5CF6"/>
                </a:solidFill>
                <a:latin typeface="Roboto"/>
                <a:cs typeface="Roboto"/>
              </a:rPr>
              <a:t> </a:t>
            </a:r>
            <a:r>
              <a:rPr dirty="0" sz="1200" spc="-90">
                <a:solidFill>
                  <a:srgbClr val="1D5CF6"/>
                </a:solidFill>
                <a:latin typeface="Roboto"/>
                <a:cs typeface="Roboto"/>
              </a:rPr>
              <a:t>ad-</a:t>
            </a:r>
            <a:r>
              <a:rPr dirty="0" sz="1200">
                <a:solidFill>
                  <a:srgbClr val="1D5CF6"/>
                </a:solidFill>
                <a:latin typeface="Roboto"/>
                <a:cs typeface="Roboto"/>
              </a:rPr>
              <a:t>hoc,</a:t>
            </a:r>
            <a:r>
              <a:rPr dirty="0" sz="1200" spc="-20">
                <a:solidFill>
                  <a:srgbClr val="1D5CF6"/>
                </a:solidFill>
                <a:latin typeface="Roboto"/>
                <a:cs typeface="Roboto"/>
              </a:rPr>
              <a:t> </a:t>
            </a:r>
            <a:r>
              <a:rPr dirty="0" sz="1200" spc="-25">
                <a:solidFill>
                  <a:srgbClr val="1D5CF6"/>
                </a:solidFill>
                <a:latin typeface="Roboto"/>
                <a:cs typeface="Roboto"/>
              </a:rPr>
              <a:t>que </a:t>
            </a:r>
            <a:r>
              <a:rPr dirty="0" sz="1200" spc="-10">
                <a:solidFill>
                  <a:srgbClr val="1D5CF6"/>
                </a:solidFill>
                <a:latin typeface="Roboto"/>
                <a:cs typeface="Roboto"/>
              </a:rPr>
              <a:t>permitan</a:t>
            </a:r>
            <a:r>
              <a:rPr dirty="0" sz="1200" spc="-50">
                <a:solidFill>
                  <a:srgbClr val="1D5CF6"/>
                </a:solidFill>
                <a:latin typeface="Roboto"/>
                <a:cs typeface="Roboto"/>
              </a:rPr>
              <a:t> </a:t>
            </a:r>
            <a:r>
              <a:rPr dirty="0" sz="1200" spc="-10">
                <a:solidFill>
                  <a:srgbClr val="1D5CF6"/>
                </a:solidFill>
                <a:latin typeface="Roboto"/>
                <a:cs typeface="Roboto"/>
              </a:rPr>
              <a:t>profundizar </a:t>
            </a:r>
            <a:r>
              <a:rPr dirty="0" sz="1200">
                <a:solidFill>
                  <a:srgbClr val="1D5CF6"/>
                </a:solidFill>
                <a:latin typeface="Roboto"/>
                <a:cs typeface="Roboto"/>
              </a:rPr>
              <a:t>el</a:t>
            </a:r>
            <a:r>
              <a:rPr dirty="0" sz="1200" spc="-25">
                <a:solidFill>
                  <a:srgbClr val="1D5CF6"/>
                </a:solidFill>
                <a:latin typeface="Roboto"/>
                <a:cs typeface="Roboto"/>
              </a:rPr>
              <a:t> </a:t>
            </a:r>
            <a:r>
              <a:rPr dirty="0" sz="1200" spc="-10">
                <a:solidFill>
                  <a:srgbClr val="1D5CF6"/>
                </a:solidFill>
                <a:latin typeface="Roboto"/>
                <a:cs typeface="Roboto"/>
              </a:rPr>
              <a:t>conocimiento</a:t>
            </a:r>
            <a:r>
              <a:rPr dirty="0" sz="1200" spc="-15">
                <a:solidFill>
                  <a:srgbClr val="1D5CF6"/>
                </a:solidFill>
                <a:latin typeface="Roboto"/>
                <a:cs typeface="Roboto"/>
              </a:rPr>
              <a:t> </a:t>
            </a:r>
            <a:r>
              <a:rPr dirty="0" sz="1200">
                <a:solidFill>
                  <a:srgbClr val="1D5CF6"/>
                </a:solidFill>
                <a:latin typeface="Roboto"/>
                <a:cs typeface="Roboto"/>
              </a:rPr>
              <a:t>en</a:t>
            </a:r>
            <a:r>
              <a:rPr dirty="0" sz="1200" spc="-10">
                <a:solidFill>
                  <a:srgbClr val="1D5CF6"/>
                </a:solidFill>
                <a:latin typeface="Roboto"/>
                <a:cs typeface="Roboto"/>
              </a:rPr>
              <a:t> </a:t>
            </a:r>
            <a:r>
              <a:rPr dirty="0" sz="1200" spc="-25">
                <a:solidFill>
                  <a:srgbClr val="1D5CF6"/>
                </a:solidFill>
                <a:latin typeface="Roboto"/>
                <a:cs typeface="Roboto"/>
              </a:rPr>
              <a:t>el </a:t>
            </a:r>
            <a:r>
              <a:rPr dirty="0" sz="1200" spc="-10">
                <a:solidFill>
                  <a:srgbClr val="1D5CF6"/>
                </a:solidFill>
                <a:latin typeface="Roboto"/>
                <a:cs typeface="Roboto"/>
              </a:rPr>
              <a:t>negocio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10219181" y="1289430"/>
            <a:ext cx="142303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27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1D5CF6"/>
                </a:solidFill>
                <a:latin typeface="Roboto"/>
                <a:cs typeface="Roboto"/>
              </a:rPr>
              <a:t>Integración</a:t>
            </a:r>
            <a:r>
              <a:rPr dirty="0" sz="1200" spc="10">
                <a:solidFill>
                  <a:srgbClr val="1D5CF6"/>
                </a:solidFill>
                <a:latin typeface="Roboto"/>
                <a:cs typeface="Roboto"/>
              </a:rPr>
              <a:t> </a:t>
            </a:r>
            <a:r>
              <a:rPr dirty="0" sz="1200">
                <a:solidFill>
                  <a:srgbClr val="1D5CF6"/>
                </a:solidFill>
                <a:latin typeface="Roboto"/>
                <a:cs typeface="Roboto"/>
              </a:rPr>
              <a:t>de</a:t>
            </a:r>
            <a:r>
              <a:rPr dirty="0" sz="1200" spc="10">
                <a:solidFill>
                  <a:srgbClr val="1D5CF6"/>
                </a:solidFill>
                <a:latin typeface="Roboto"/>
                <a:cs typeface="Roboto"/>
              </a:rPr>
              <a:t> </a:t>
            </a:r>
            <a:r>
              <a:rPr dirty="0" sz="1200" spc="-25">
                <a:solidFill>
                  <a:srgbClr val="1D5CF6"/>
                </a:solidFill>
                <a:latin typeface="Roboto"/>
                <a:cs typeface="Roboto"/>
              </a:rPr>
              <a:t>las </a:t>
            </a:r>
            <a:r>
              <a:rPr dirty="0" sz="1200" spc="-10">
                <a:solidFill>
                  <a:srgbClr val="1D5CF6"/>
                </a:solidFill>
                <a:latin typeface="Roboto"/>
                <a:cs typeface="Roboto"/>
              </a:rPr>
              <a:t>capacidades</a:t>
            </a:r>
            <a:r>
              <a:rPr dirty="0" sz="1200" spc="-5">
                <a:solidFill>
                  <a:srgbClr val="1D5CF6"/>
                </a:solidFill>
                <a:latin typeface="Roboto"/>
                <a:cs typeface="Roboto"/>
              </a:rPr>
              <a:t> </a:t>
            </a:r>
            <a:r>
              <a:rPr dirty="0" sz="1200">
                <a:solidFill>
                  <a:srgbClr val="1D5CF6"/>
                </a:solidFill>
                <a:latin typeface="Roboto"/>
                <a:cs typeface="Roboto"/>
              </a:rPr>
              <a:t>del</a:t>
            </a:r>
            <a:r>
              <a:rPr dirty="0" sz="1200" spc="-30">
                <a:solidFill>
                  <a:srgbClr val="1D5CF6"/>
                </a:solidFill>
                <a:latin typeface="Roboto"/>
                <a:cs typeface="Roboto"/>
              </a:rPr>
              <a:t> </a:t>
            </a:r>
            <a:r>
              <a:rPr dirty="0" sz="1200">
                <a:solidFill>
                  <a:srgbClr val="1D5CF6"/>
                </a:solidFill>
                <a:latin typeface="Roboto"/>
                <a:cs typeface="Roboto"/>
              </a:rPr>
              <a:t>BI</a:t>
            </a:r>
            <a:r>
              <a:rPr dirty="0" sz="1200" spc="-30">
                <a:solidFill>
                  <a:srgbClr val="1D5CF6"/>
                </a:solidFill>
                <a:latin typeface="Roboto"/>
                <a:cs typeface="Roboto"/>
              </a:rPr>
              <a:t> </a:t>
            </a:r>
            <a:r>
              <a:rPr dirty="0" sz="1200" spc="-50">
                <a:solidFill>
                  <a:srgbClr val="1D5CF6"/>
                </a:solidFill>
                <a:latin typeface="Roboto"/>
                <a:cs typeface="Roboto"/>
              </a:rPr>
              <a:t>a </a:t>
            </a:r>
            <a:r>
              <a:rPr dirty="0" sz="1200">
                <a:solidFill>
                  <a:srgbClr val="1D5CF6"/>
                </a:solidFill>
                <a:latin typeface="Roboto"/>
                <a:cs typeface="Roboto"/>
              </a:rPr>
              <a:t>las</a:t>
            </a:r>
            <a:r>
              <a:rPr dirty="0" sz="1200" spc="-40">
                <a:solidFill>
                  <a:srgbClr val="1D5CF6"/>
                </a:solidFill>
                <a:latin typeface="Roboto"/>
                <a:cs typeface="Roboto"/>
              </a:rPr>
              <a:t> </a:t>
            </a:r>
            <a:r>
              <a:rPr dirty="0" sz="1200" spc="-10">
                <a:solidFill>
                  <a:srgbClr val="1D5CF6"/>
                </a:solidFill>
                <a:latin typeface="Roboto"/>
                <a:cs typeface="Roboto"/>
              </a:rPr>
              <a:t>distintas plataformas</a:t>
            </a:r>
            <a:r>
              <a:rPr dirty="0" sz="1200" spc="-30">
                <a:solidFill>
                  <a:srgbClr val="1D5CF6"/>
                </a:solidFill>
                <a:latin typeface="Roboto"/>
                <a:cs typeface="Roboto"/>
              </a:rPr>
              <a:t> </a:t>
            </a:r>
            <a:r>
              <a:rPr dirty="0" sz="1200">
                <a:solidFill>
                  <a:srgbClr val="1D5CF6"/>
                </a:solidFill>
                <a:latin typeface="Roboto"/>
                <a:cs typeface="Roboto"/>
              </a:rPr>
              <a:t>a</a:t>
            </a:r>
            <a:r>
              <a:rPr dirty="0" sz="1200" spc="-30">
                <a:solidFill>
                  <a:srgbClr val="1D5CF6"/>
                </a:solidFill>
                <a:latin typeface="Roboto"/>
                <a:cs typeface="Roboto"/>
              </a:rPr>
              <a:t> </a:t>
            </a:r>
            <a:r>
              <a:rPr dirty="0" sz="1200" spc="-10">
                <a:solidFill>
                  <a:srgbClr val="1D5CF6"/>
                </a:solidFill>
                <a:latin typeface="Roboto"/>
                <a:cs typeface="Roboto"/>
              </a:rPr>
              <a:t>través </a:t>
            </a:r>
            <a:r>
              <a:rPr dirty="0" sz="1200">
                <a:solidFill>
                  <a:srgbClr val="1D5CF6"/>
                </a:solidFill>
                <a:latin typeface="Roboto"/>
                <a:cs typeface="Roboto"/>
              </a:rPr>
              <a:t>de</a:t>
            </a:r>
            <a:r>
              <a:rPr dirty="0" sz="1200" spc="-30">
                <a:solidFill>
                  <a:srgbClr val="1D5CF6"/>
                </a:solidFill>
                <a:latin typeface="Roboto"/>
                <a:cs typeface="Roboto"/>
              </a:rPr>
              <a:t> </a:t>
            </a:r>
            <a:r>
              <a:rPr dirty="0" sz="1200">
                <a:solidFill>
                  <a:srgbClr val="1D5CF6"/>
                </a:solidFill>
                <a:latin typeface="Roboto"/>
                <a:cs typeface="Roboto"/>
              </a:rPr>
              <a:t>Api´s</a:t>
            </a:r>
            <a:r>
              <a:rPr dirty="0" sz="1200" spc="-5">
                <a:solidFill>
                  <a:srgbClr val="1D5CF6"/>
                </a:solidFill>
                <a:latin typeface="Roboto"/>
                <a:cs typeface="Roboto"/>
              </a:rPr>
              <a:t> </a:t>
            </a:r>
            <a:r>
              <a:rPr dirty="0" sz="1200">
                <a:solidFill>
                  <a:srgbClr val="1D5CF6"/>
                </a:solidFill>
                <a:latin typeface="Roboto"/>
                <a:cs typeface="Roboto"/>
              </a:rPr>
              <a:t>y</a:t>
            </a:r>
            <a:r>
              <a:rPr dirty="0" sz="1200" spc="-45">
                <a:solidFill>
                  <a:srgbClr val="1D5CF6"/>
                </a:solidFill>
                <a:latin typeface="Roboto"/>
                <a:cs typeface="Roboto"/>
              </a:rPr>
              <a:t> </a:t>
            </a:r>
            <a:r>
              <a:rPr dirty="0" sz="1200" spc="-10">
                <a:solidFill>
                  <a:srgbClr val="1D5CF6"/>
                </a:solidFill>
                <a:latin typeface="Roboto"/>
                <a:cs typeface="Roboto"/>
              </a:rPr>
              <a:t>otros.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1823973" y="1289430"/>
            <a:ext cx="144526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254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1D5CF6"/>
                </a:solidFill>
                <a:latin typeface="Roboto"/>
                <a:cs typeface="Roboto"/>
              </a:rPr>
              <a:t>Diseño,</a:t>
            </a:r>
            <a:r>
              <a:rPr dirty="0" sz="1200" spc="-25">
                <a:solidFill>
                  <a:srgbClr val="1D5CF6"/>
                </a:solidFill>
                <a:latin typeface="Roboto"/>
                <a:cs typeface="Roboto"/>
              </a:rPr>
              <a:t> </a:t>
            </a:r>
            <a:r>
              <a:rPr dirty="0" sz="1200" spc="-10">
                <a:solidFill>
                  <a:srgbClr val="1D5CF6"/>
                </a:solidFill>
                <a:latin typeface="Roboto"/>
                <a:cs typeface="Roboto"/>
              </a:rPr>
              <a:t>desarrollo, mantención, monitoreo</a:t>
            </a:r>
            <a:r>
              <a:rPr dirty="0" sz="1200" spc="-30">
                <a:solidFill>
                  <a:srgbClr val="1D5CF6"/>
                </a:solidFill>
                <a:latin typeface="Roboto"/>
                <a:cs typeface="Roboto"/>
              </a:rPr>
              <a:t> </a:t>
            </a:r>
            <a:r>
              <a:rPr dirty="0" sz="1200">
                <a:solidFill>
                  <a:srgbClr val="1D5CF6"/>
                </a:solidFill>
                <a:latin typeface="Roboto"/>
                <a:cs typeface="Roboto"/>
              </a:rPr>
              <a:t>de</a:t>
            </a:r>
            <a:r>
              <a:rPr dirty="0" sz="1200" spc="-5">
                <a:solidFill>
                  <a:srgbClr val="1D5CF6"/>
                </a:solidFill>
                <a:latin typeface="Roboto"/>
                <a:cs typeface="Roboto"/>
              </a:rPr>
              <a:t> </a:t>
            </a:r>
            <a:r>
              <a:rPr dirty="0" sz="1200" spc="-25">
                <a:solidFill>
                  <a:srgbClr val="1D5CF6"/>
                </a:solidFill>
                <a:latin typeface="Roboto"/>
                <a:cs typeface="Roboto"/>
              </a:rPr>
              <a:t>los </a:t>
            </a:r>
            <a:r>
              <a:rPr dirty="0" sz="1200" spc="-10">
                <a:solidFill>
                  <a:srgbClr val="1D5CF6"/>
                </a:solidFill>
                <a:latin typeface="Roboto"/>
                <a:cs typeface="Roboto"/>
              </a:rPr>
              <a:t>distintos</a:t>
            </a:r>
            <a:r>
              <a:rPr dirty="0" sz="1200" spc="-45">
                <a:solidFill>
                  <a:srgbClr val="1D5CF6"/>
                </a:solidFill>
                <a:latin typeface="Roboto"/>
                <a:cs typeface="Roboto"/>
              </a:rPr>
              <a:t> </a:t>
            </a:r>
            <a:r>
              <a:rPr dirty="0" sz="1200">
                <a:solidFill>
                  <a:srgbClr val="1D5CF6"/>
                </a:solidFill>
                <a:latin typeface="Roboto"/>
                <a:cs typeface="Roboto"/>
              </a:rPr>
              <a:t>modelos</a:t>
            </a:r>
            <a:r>
              <a:rPr dirty="0" sz="1200" spc="-20">
                <a:solidFill>
                  <a:srgbClr val="1D5CF6"/>
                </a:solidFill>
                <a:latin typeface="Roboto"/>
                <a:cs typeface="Roboto"/>
              </a:rPr>
              <a:t> </a:t>
            </a:r>
            <a:r>
              <a:rPr dirty="0" sz="1200" spc="-25">
                <a:solidFill>
                  <a:srgbClr val="1D5CF6"/>
                </a:solidFill>
                <a:latin typeface="Roboto"/>
                <a:cs typeface="Roboto"/>
              </a:rPr>
              <a:t>de </a:t>
            </a:r>
            <a:r>
              <a:rPr dirty="0" sz="1200" spc="-10">
                <a:solidFill>
                  <a:srgbClr val="1D5CF6"/>
                </a:solidFill>
                <a:latin typeface="Roboto"/>
                <a:cs typeface="Roboto"/>
              </a:rPr>
              <a:t>datos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4570857" y="1289430"/>
            <a:ext cx="148844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1D5CF6"/>
                </a:solidFill>
                <a:latin typeface="Roboto"/>
                <a:cs typeface="Roboto"/>
              </a:rPr>
              <a:t>Dashboards</a:t>
            </a:r>
            <a:r>
              <a:rPr dirty="0" sz="1200" spc="30">
                <a:solidFill>
                  <a:srgbClr val="1D5CF6"/>
                </a:solidFill>
                <a:latin typeface="Roboto"/>
                <a:cs typeface="Roboto"/>
              </a:rPr>
              <a:t> </a:t>
            </a:r>
            <a:r>
              <a:rPr dirty="0" sz="1200" spc="-25">
                <a:solidFill>
                  <a:srgbClr val="1D5CF6"/>
                </a:solidFill>
                <a:latin typeface="Roboto"/>
                <a:cs typeface="Roboto"/>
              </a:rPr>
              <a:t>de </a:t>
            </a:r>
            <a:r>
              <a:rPr dirty="0" sz="1200" spc="-10">
                <a:solidFill>
                  <a:srgbClr val="1D5CF6"/>
                </a:solidFill>
                <a:latin typeface="Roboto"/>
                <a:cs typeface="Roboto"/>
              </a:rPr>
              <a:t>visualización,</a:t>
            </a:r>
            <a:r>
              <a:rPr dirty="0" sz="1200" spc="-45">
                <a:solidFill>
                  <a:srgbClr val="1D5CF6"/>
                </a:solidFill>
                <a:latin typeface="Roboto"/>
                <a:cs typeface="Roboto"/>
              </a:rPr>
              <a:t> </a:t>
            </a:r>
            <a:r>
              <a:rPr dirty="0" sz="1200" spc="-10">
                <a:solidFill>
                  <a:srgbClr val="1D5CF6"/>
                </a:solidFill>
                <a:latin typeface="Roboto"/>
                <a:cs typeface="Roboto"/>
              </a:rPr>
              <a:t>análisis </a:t>
            </a:r>
            <a:r>
              <a:rPr dirty="0" sz="1200">
                <a:solidFill>
                  <a:srgbClr val="1D5CF6"/>
                </a:solidFill>
                <a:latin typeface="Roboto"/>
                <a:cs typeface="Roboto"/>
              </a:rPr>
              <a:t>y</a:t>
            </a:r>
            <a:r>
              <a:rPr dirty="0" sz="1200" spc="-30">
                <a:solidFill>
                  <a:srgbClr val="1D5CF6"/>
                </a:solidFill>
                <a:latin typeface="Roboto"/>
                <a:cs typeface="Roboto"/>
              </a:rPr>
              <a:t> </a:t>
            </a:r>
            <a:r>
              <a:rPr dirty="0" sz="1200" spc="-10">
                <a:solidFill>
                  <a:srgbClr val="1D5CF6"/>
                </a:solidFill>
                <a:latin typeface="Roboto"/>
                <a:cs typeface="Roboto"/>
              </a:rPr>
              <a:t>consultas</a:t>
            </a:r>
            <a:r>
              <a:rPr dirty="0" sz="1200" spc="-25">
                <a:solidFill>
                  <a:srgbClr val="1D5CF6"/>
                </a:solidFill>
                <a:latin typeface="Roboto"/>
                <a:cs typeface="Roboto"/>
              </a:rPr>
              <a:t> </a:t>
            </a:r>
            <a:r>
              <a:rPr dirty="0" sz="1200">
                <a:solidFill>
                  <a:srgbClr val="1D5CF6"/>
                </a:solidFill>
                <a:latin typeface="Roboto"/>
                <a:cs typeface="Roboto"/>
              </a:rPr>
              <a:t>de</a:t>
            </a:r>
            <a:r>
              <a:rPr dirty="0" sz="1200" spc="-15">
                <a:solidFill>
                  <a:srgbClr val="1D5CF6"/>
                </a:solidFill>
                <a:latin typeface="Roboto"/>
                <a:cs typeface="Roboto"/>
              </a:rPr>
              <a:t> </a:t>
            </a:r>
            <a:r>
              <a:rPr dirty="0" sz="1200" spc="-25">
                <a:solidFill>
                  <a:srgbClr val="1D5CF6"/>
                </a:solidFill>
                <a:latin typeface="Roboto"/>
                <a:cs typeface="Roboto"/>
              </a:rPr>
              <a:t>los </a:t>
            </a:r>
            <a:r>
              <a:rPr dirty="0" sz="1200" spc="-10">
                <a:solidFill>
                  <a:srgbClr val="1D5CF6"/>
                </a:solidFill>
                <a:latin typeface="Roboto"/>
                <a:cs typeface="Roboto"/>
              </a:rPr>
              <a:t>datos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7482078" y="1289430"/>
            <a:ext cx="145796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1D5CF6"/>
                </a:solidFill>
                <a:latin typeface="Roboto"/>
                <a:cs typeface="Roboto"/>
              </a:rPr>
              <a:t>Desarrollo</a:t>
            </a:r>
            <a:r>
              <a:rPr dirty="0" sz="1200" spc="-60">
                <a:solidFill>
                  <a:srgbClr val="1D5CF6"/>
                </a:solidFill>
                <a:latin typeface="Roboto"/>
                <a:cs typeface="Roboto"/>
              </a:rPr>
              <a:t> </a:t>
            </a:r>
            <a:r>
              <a:rPr dirty="0" sz="1200" spc="-25">
                <a:solidFill>
                  <a:srgbClr val="1D5CF6"/>
                </a:solidFill>
                <a:latin typeface="Roboto"/>
                <a:cs typeface="Roboto"/>
              </a:rPr>
              <a:t>de </a:t>
            </a:r>
            <a:r>
              <a:rPr dirty="0" sz="1200" spc="-10">
                <a:solidFill>
                  <a:srgbClr val="1D5CF6"/>
                </a:solidFill>
                <a:latin typeface="Roboto"/>
                <a:cs typeface="Roboto"/>
              </a:rPr>
              <a:t>capacidades</a:t>
            </a:r>
            <a:r>
              <a:rPr dirty="0" sz="1200">
                <a:solidFill>
                  <a:srgbClr val="1D5CF6"/>
                </a:solidFill>
                <a:latin typeface="Roboto"/>
                <a:cs typeface="Roboto"/>
              </a:rPr>
              <a:t> </a:t>
            </a:r>
            <a:r>
              <a:rPr dirty="0" sz="1200" spc="-25">
                <a:solidFill>
                  <a:srgbClr val="1D5CF6"/>
                </a:solidFill>
                <a:latin typeface="Roboto"/>
                <a:cs typeface="Roboto"/>
              </a:rPr>
              <a:t>de </a:t>
            </a:r>
            <a:r>
              <a:rPr dirty="0" sz="1200" spc="-10">
                <a:solidFill>
                  <a:srgbClr val="1D5CF6"/>
                </a:solidFill>
                <a:latin typeface="Roboto"/>
                <a:cs typeface="Roboto"/>
              </a:rPr>
              <a:t>analítica</a:t>
            </a:r>
            <a:r>
              <a:rPr dirty="0" sz="1200" spc="-40">
                <a:solidFill>
                  <a:srgbClr val="1D5CF6"/>
                </a:solidFill>
                <a:latin typeface="Roboto"/>
                <a:cs typeface="Roboto"/>
              </a:rPr>
              <a:t> </a:t>
            </a:r>
            <a:r>
              <a:rPr dirty="0" sz="1200" spc="-10">
                <a:solidFill>
                  <a:srgbClr val="1D5CF6"/>
                </a:solidFill>
                <a:latin typeface="Roboto"/>
                <a:cs typeface="Roboto"/>
              </a:rPr>
              <a:t>primaria</a:t>
            </a:r>
            <a:r>
              <a:rPr dirty="0" sz="1200" spc="-50">
                <a:solidFill>
                  <a:srgbClr val="1D5CF6"/>
                </a:solidFill>
                <a:latin typeface="Roboto"/>
                <a:cs typeface="Roboto"/>
              </a:rPr>
              <a:t> a </a:t>
            </a:r>
            <a:r>
              <a:rPr dirty="0" sz="1200" spc="-10">
                <a:solidFill>
                  <a:srgbClr val="1D5CF6"/>
                </a:solidFill>
                <a:latin typeface="Roboto"/>
                <a:cs typeface="Roboto"/>
              </a:rPr>
              <a:t>través</a:t>
            </a:r>
            <a:r>
              <a:rPr dirty="0" sz="1200" spc="-15">
                <a:solidFill>
                  <a:srgbClr val="1D5CF6"/>
                </a:solidFill>
                <a:latin typeface="Roboto"/>
                <a:cs typeface="Roboto"/>
              </a:rPr>
              <a:t> </a:t>
            </a:r>
            <a:r>
              <a:rPr dirty="0" sz="1200">
                <a:solidFill>
                  <a:srgbClr val="1D5CF6"/>
                </a:solidFill>
                <a:latin typeface="Roboto"/>
                <a:cs typeface="Roboto"/>
              </a:rPr>
              <a:t>de</a:t>
            </a:r>
            <a:r>
              <a:rPr dirty="0" sz="1200" spc="-15">
                <a:solidFill>
                  <a:srgbClr val="1D5CF6"/>
                </a:solidFill>
                <a:latin typeface="Roboto"/>
                <a:cs typeface="Roboto"/>
              </a:rPr>
              <a:t> </a:t>
            </a:r>
            <a:r>
              <a:rPr dirty="0" sz="1200" spc="-10">
                <a:solidFill>
                  <a:srgbClr val="1D5CF6"/>
                </a:solidFill>
                <a:latin typeface="Roboto"/>
                <a:cs typeface="Roboto"/>
              </a:rPr>
              <a:t>distintas técnicas estadísticas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47" name="object 47" descr=""/>
          <p:cNvSpPr/>
          <p:nvPr/>
        </p:nvSpPr>
        <p:spPr>
          <a:xfrm>
            <a:off x="8200643" y="2298192"/>
            <a:ext cx="1905" cy="1188085"/>
          </a:xfrm>
          <a:custGeom>
            <a:avLst/>
            <a:gdLst/>
            <a:ahLst/>
            <a:cxnLst/>
            <a:rect l="l" t="t" r="r" b="b"/>
            <a:pathLst>
              <a:path w="1904" h="1188085">
                <a:moveTo>
                  <a:pt x="0" y="1187958"/>
                </a:moveTo>
                <a:lnTo>
                  <a:pt x="1650" y="0"/>
                </a:lnTo>
              </a:path>
            </a:pathLst>
          </a:custGeom>
          <a:ln w="6095">
            <a:solidFill>
              <a:srgbClr val="1D5CF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 txBox="1"/>
          <p:nvPr/>
        </p:nvSpPr>
        <p:spPr>
          <a:xfrm>
            <a:off x="9449561" y="2370582"/>
            <a:ext cx="1727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212121"/>
                </a:solidFill>
                <a:latin typeface="Roboto"/>
                <a:cs typeface="Roboto"/>
              </a:rPr>
              <a:t>AI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8912479" y="5368544"/>
            <a:ext cx="143256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1D5CF6"/>
                </a:solidFill>
                <a:latin typeface="Roboto"/>
                <a:cs typeface="Roboto"/>
              </a:rPr>
              <a:t>Modelamiento predictivo</a:t>
            </a:r>
            <a:r>
              <a:rPr dirty="0" sz="1200" spc="-50">
                <a:solidFill>
                  <a:srgbClr val="1D5CF6"/>
                </a:solidFill>
                <a:latin typeface="Roboto"/>
                <a:cs typeface="Roboto"/>
              </a:rPr>
              <a:t> </a:t>
            </a:r>
            <a:r>
              <a:rPr dirty="0" sz="1200">
                <a:solidFill>
                  <a:srgbClr val="1D5CF6"/>
                </a:solidFill>
                <a:latin typeface="Roboto"/>
                <a:cs typeface="Roboto"/>
              </a:rPr>
              <a:t>con</a:t>
            </a:r>
            <a:r>
              <a:rPr dirty="0" sz="1200" spc="-40">
                <a:solidFill>
                  <a:srgbClr val="1D5CF6"/>
                </a:solidFill>
                <a:latin typeface="Roboto"/>
                <a:cs typeface="Roboto"/>
              </a:rPr>
              <a:t> </a:t>
            </a:r>
            <a:r>
              <a:rPr dirty="0" sz="1200" spc="-20">
                <a:solidFill>
                  <a:srgbClr val="1D5CF6"/>
                </a:solidFill>
                <a:latin typeface="Roboto"/>
                <a:cs typeface="Roboto"/>
              </a:rPr>
              <a:t>apoyo </a:t>
            </a:r>
            <a:r>
              <a:rPr dirty="0" sz="1200">
                <a:solidFill>
                  <a:srgbClr val="1D5CF6"/>
                </a:solidFill>
                <a:latin typeface="Roboto"/>
                <a:cs typeface="Roboto"/>
              </a:rPr>
              <a:t>de</a:t>
            </a:r>
            <a:r>
              <a:rPr dirty="0" sz="1200" spc="-20">
                <a:solidFill>
                  <a:srgbClr val="1D5CF6"/>
                </a:solidFill>
                <a:latin typeface="Roboto"/>
                <a:cs typeface="Roboto"/>
              </a:rPr>
              <a:t> </a:t>
            </a:r>
            <a:r>
              <a:rPr dirty="0" sz="1200" spc="-10">
                <a:solidFill>
                  <a:srgbClr val="1D5CF6"/>
                </a:solidFill>
                <a:latin typeface="Roboto"/>
                <a:cs typeface="Roboto"/>
              </a:rPr>
              <a:t>soluciones</a:t>
            </a:r>
            <a:r>
              <a:rPr dirty="0" sz="1200" spc="10">
                <a:solidFill>
                  <a:srgbClr val="1D5CF6"/>
                </a:solidFill>
                <a:latin typeface="Roboto"/>
                <a:cs typeface="Roboto"/>
              </a:rPr>
              <a:t> </a:t>
            </a:r>
            <a:r>
              <a:rPr dirty="0" sz="1200" spc="-25">
                <a:solidFill>
                  <a:srgbClr val="1D5CF6"/>
                </a:solidFill>
                <a:latin typeface="Roboto"/>
                <a:cs typeface="Roboto"/>
              </a:rPr>
              <a:t>de </a:t>
            </a:r>
            <a:r>
              <a:rPr dirty="0" sz="1200">
                <a:solidFill>
                  <a:srgbClr val="1D5CF6"/>
                </a:solidFill>
                <a:latin typeface="Roboto"/>
                <a:cs typeface="Roboto"/>
              </a:rPr>
              <a:t>Deep</a:t>
            </a:r>
            <a:r>
              <a:rPr dirty="0" sz="1200" spc="-35">
                <a:solidFill>
                  <a:srgbClr val="1D5CF6"/>
                </a:solidFill>
                <a:latin typeface="Roboto"/>
                <a:cs typeface="Roboto"/>
              </a:rPr>
              <a:t> </a:t>
            </a:r>
            <a:r>
              <a:rPr dirty="0" sz="1200" spc="-10">
                <a:solidFill>
                  <a:srgbClr val="1D5CF6"/>
                </a:solidFill>
                <a:latin typeface="Roboto"/>
                <a:cs typeface="Roboto"/>
              </a:rPr>
              <a:t>Learning Machine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50" name="object 50" descr=""/>
          <p:cNvSpPr/>
          <p:nvPr/>
        </p:nvSpPr>
        <p:spPr>
          <a:xfrm>
            <a:off x="10995659" y="2298192"/>
            <a:ext cx="1905" cy="1188085"/>
          </a:xfrm>
          <a:custGeom>
            <a:avLst/>
            <a:gdLst/>
            <a:ahLst/>
            <a:cxnLst/>
            <a:rect l="l" t="t" r="r" b="b"/>
            <a:pathLst>
              <a:path w="1904" h="1188085">
                <a:moveTo>
                  <a:pt x="0" y="1187958"/>
                </a:moveTo>
                <a:lnTo>
                  <a:pt x="1650" y="0"/>
                </a:lnTo>
              </a:path>
            </a:pathLst>
          </a:custGeom>
          <a:ln w="6095">
            <a:solidFill>
              <a:srgbClr val="1D5CF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1D5CF6"/>
                </a:solidFill>
              </a:rPr>
              <a:t>Los</a:t>
            </a:r>
            <a:r>
              <a:rPr dirty="0" spc="-60">
                <a:solidFill>
                  <a:srgbClr val="1D5CF6"/>
                </a:solidFill>
              </a:rPr>
              <a:t> </a:t>
            </a:r>
            <a:r>
              <a:rPr dirty="0" spc="-10">
                <a:solidFill>
                  <a:srgbClr val="1D5CF6"/>
                </a:solidFill>
              </a:rPr>
              <a:t>proyectos</a:t>
            </a:r>
            <a:r>
              <a:rPr dirty="0" spc="-40">
                <a:solidFill>
                  <a:srgbClr val="1D5CF6"/>
                </a:solidFill>
              </a:rPr>
              <a:t> </a:t>
            </a:r>
            <a:r>
              <a:rPr dirty="0">
                <a:solidFill>
                  <a:srgbClr val="1D5CF6"/>
                </a:solidFill>
              </a:rPr>
              <a:t>de</a:t>
            </a:r>
            <a:r>
              <a:rPr dirty="0" spc="-55">
                <a:solidFill>
                  <a:srgbClr val="1D5CF6"/>
                </a:solidFill>
              </a:rPr>
              <a:t> </a:t>
            </a:r>
            <a:r>
              <a:rPr dirty="0">
                <a:solidFill>
                  <a:srgbClr val="1D5CF6"/>
                </a:solidFill>
              </a:rPr>
              <a:t>AI</a:t>
            </a:r>
            <a:r>
              <a:rPr dirty="0" spc="-40">
                <a:solidFill>
                  <a:srgbClr val="1D5CF6"/>
                </a:solidFill>
              </a:rPr>
              <a:t> </a:t>
            </a:r>
            <a:r>
              <a:rPr dirty="0" spc="-20"/>
              <a:t>dependerán</a:t>
            </a:r>
            <a:r>
              <a:rPr dirty="0" spc="-60"/>
              <a:t> </a:t>
            </a:r>
            <a:r>
              <a:rPr dirty="0"/>
              <a:t>de</a:t>
            </a:r>
            <a:r>
              <a:rPr dirty="0" spc="-60"/>
              <a:t> </a:t>
            </a:r>
            <a:r>
              <a:rPr dirty="0" spc="-10"/>
              <a:t>nuestra</a:t>
            </a:r>
            <a:r>
              <a:rPr dirty="0" spc="-40"/>
              <a:t> </a:t>
            </a:r>
            <a:r>
              <a:rPr dirty="0" spc="-10"/>
              <a:t>creatividad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918708" y="1141426"/>
            <a:ext cx="3903345" cy="2225675"/>
            <a:chOff x="1918708" y="1141426"/>
            <a:chExt cx="3903345" cy="222567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18708" y="1141426"/>
              <a:ext cx="3902978" cy="222513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26335" y="1149096"/>
              <a:ext cx="3837432" cy="2159507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84149" y="1123301"/>
            <a:ext cx="1430655" cy="10985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0100"/>
              </a:lnSpc>
              <a:spcBef>
                <a:spcPts val="95"/>
              </a:spcBef>
            </a:pPr>
            <a:r>
              <a:rPr dirty="0" sz="1600">
                <a:latin typeface="Roboto"/>
                <a:cs typeface="Roboto"/>
              </a:rPr>
              <a:t>Los</a:t>
            </a:r>
            <a:r>
              <a:rPr dirty="0" sz="1600" spc="-50">
                <a:latin typeface="Roboto"/>
                <a:cs typeface="Roboto"/>
              </a:rPr>
              <a:t> </a:t>
            </a:r>
            <a:r>
              <a:rPr dirty="0" sz="1600">
                <a:latin typeface="Roboto"/>
                <a:cs typeface="Roboto"/>
              </a:rPr>
              <a:t>Agentes</a:t>
            </a:r>
            <a:r>
              <a:rPr dirty="0" sz="1600" spc="-35">
                <a:latin typeface="Roboto"/>
                <a:cs typeface="Roboto"/>
              </a:rPr>
              <a:t> </a:t>
            </a:r>
            <a:r>
              <a:rPr dirty="0" sz="1600" spc="-25">
                <a:latin typeface="Roboto"/>
                <a:cs typeface="Roboto"/>
              </a:rPr>
              <a:t>de </a:t>
            </a:r>
            <a:r>
              <a:rPr dirty="0" sz="1600">
                <a:latin typeface="Roboto"/>
                <a:cs typeface="Roboto"/>
              </a:rPr>
              <a:t>IA</a:t>
            </a:r>
            <a:r>
              <a:rPr dirty="0" sz="1600" spc="50">
                <a:latin typeface="Roboto"/>
                <a:cs typeface="Roboto"/>
              </a:rPr>
              <a:t> </a:t>
            </a:r>
            <a:r>
              <a:rPr dirty="0" sz="1600">
                <a:latin typeface="Roboto"/>
                <a:cs typeface="Roboto"/>
              </a:rPr>
              <a:t>son</a:t>
            </a:r>
            <a:r>
              <a:rPr dirty="0" sz="1600" spc="40">
                <a:latin typeface="Roboto"/>
                <a:cs typeface="Roboto"/>
              </a:rPr>
              <a:t> </a:t>
            </a:r>
            <a:r>
              <a:rPr dirty="0" sz="1600" spc="-10">
                <a:latin typeface="Roboto"/>
                <a:cs typeface="Roboto"/>
              </a:rPr>
              <a:t>capaces </a:t>
            </a:r>
            <a:r>
              <a:rPr dirty="0" sz="1600">
                <a:latin typeface="Roboto"/>
                <a:cs typeface="Roboto"/>
              </a:rPr>
              <a:t>de</a:t>
            </a:r>
            <a:r>
              <a:rPr dirty="0" sz="1600" spc="225">
                <a:latin typeface="Roboto"/>
                <a:cs typeface="Roboto"/>
              </a:rPr>
              <a:t> </a:t>
            </a:r>
            <a:r>
              <a:rPr dirty="0" sz="1600">
                <a:latin typeface="Roboto"/>
                <a:cs typeface="Roboto"/>
              </a:rPr>
              <a:t>jugar</a:t>
            </a:r>
            <a:r>
              <a:rPr dirty="0" sz="1600" spc="240">
                <a:latin typeface="Roboto"/>
                <a:cs typeface="Roboto"/>
              </a:rPr>
              <a:t> </a:t>
            </a:r>
            <a:r>
              <a:rPr dirty="0" sz="1600">
                <a:latin typeface="Roboto"/>
                <a:cs typeface="Roboto"/>
              </a:rPr>
              <a:t>un</a:t>
            </a:r>
            <a:r>
              <a:rPr dirty="0" sz="1600" spc="235">
                <a:latin typeface="Roboto"/>
                <a:cs typeface="Roboto"/>
              </a:rPr>
              <a:t> </a:t>
            </a:r>
            <a:r>
              <a:rPr dirty="0" sz="1600" spc="-25">
                <a:latin typeface="Roboto"/>
                <a:cs typeface="Roboto"/>
              </a:rPr>
              <a:t>rol </a:t>
            </a:r>
            <a:r>
              <a:rPr dirty="0" sz="1600">
                <a:latin typeface="Roboto"/>
                <a:cs typeface="Roboto"/>
              </a:rPr>
              <a:t>relevante</a:t>
            </a:r>
            <a:r>
              <a:rPr dirty="0" sz="1600" spc="484">
                <a:latin typeface="Roboto"/>
                <a:cs typeface="Roboto"/>
              </a:rPr>
              <a:t>   </a:t>
            </a:r>
            <a:r>
              <a:rPr dirty="0" sz="1600" spc="-25">
                <a:latin typeface="Roboto"/>
                <a:cs typeface="Roboto"/>
              </a:rPr>
              <a:t>en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84149" y="2196577"/>
            <a:ext cx="1428750" cy="56197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  <a:tabLst>
                <a:tab pos="576580" algn="l"/>
              </a:tabLst>
            </a:pPr>
            <a:r>
              <a:rPr dirty="0" sz="1600" spc="-25">
                <a:latin typeface="Roboto"/>
                <a:cs typeface="Roboto"/>
              </a:rPr>
              <a:t>los</a:t>
            </a:r>
            <a:r>
              <a:rPr dirty="0" sz="1600">
                <a:latin typeface="Roboto"/>
                <a:cs typeface="Roboto"/>
              </a:rPr>
              <a:t>	</a:t>
            </a:r>
            <a:r>
              <a:rPr dirty="0" sz="1600" spc="-10">
                <a:latin typeface="Roboto"/>
                <a:cs typeface="Roboto"/>
              </a:rPr>
              <a:t>procesos</a:t>
            </a:r>
            <a:endParaRPr sz="16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  <a:tabLst>
                <a:tab pos="1143635" algn="l"/>
              </a:tabLst>
            </a:pPr>
            <a:r>
              <a:rPr dirty="0" sz="1600" spc="-20">
                <a:latin typeface="Roboto"/>
                <a:cs typeface="Roboto"/>
              </a:rPr>
              <a:t>core</a:t>
            </a:r>
            <a:r>
              <a:rPr dirty="0" sz="1600">
                <a:latin typeface="Roboto"/>
                <a:cs typeface="Roboto"/>
              </a:rPr>
              <a:t>	</a:t>
            </a:r>
            <a:r>
              <a:rPr dirty="0" sz="1600" spc="-25">
                <a:latin typeface="Roboto"/>
                <a:cs typeface="Roboto"/>
              </a:rPr>
              <a:t>del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84149" y="2757931"/>
            <a:ext cx="74422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Roboto"/>
                <a:cs typeface="Roboto"/>
              </a:rPr>
              <a:t>negocio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095746" y="1119022"/>
            <a:ext cx="1464310" cy="561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  <a:tabLst>
                <a:tab pos="417830" algn="l"/>
                <a:tab pos="603885" algn="l"/>
                <a:tab pos="817244" algn="l"/>
                <a:tab pos="1056005" algn="l"/>
              </a:tabLst>
            </a:pPr>
            <a:r>
              <a:rPr dirty="0" sz="1600" spc="-25">
                <a:latin typeface="Roboto"/>
                <a:cs typeface="Roboto"/>
              </a:rPr>
              <a:t>En</a:t>
            </a:r>
            <a:r>
              <a:rPr dirty="0" sz="1600">
                <a:latin typeface="Roboto"/>
                <a:cs typeface="Roboto"/>
              </a:rPr>
              <a:t>	</a:t>
            </a:r>
            <a:r>
              <a:rPr dirty="0" sz="1600" spc="-25">
                <a:latin typeface="Roboto"/>
                <a:cs typeface="Roboto"/>
              </a:rPr>
              <a:t>un</a:t>
            </a:r>
            <a:r>
              <a:rPr dirty="0" sz="1600">
                <a:latin typeface="Roboto"/>
                <a:cs typeface="Roboto"/>
              </a:rPr>
              <a:t>	</a:t>
            </a:r>
            <a:r>
              <a:rPr dirty="0" sz="1600" spc="-25">
                <a:latin typeface="Roboto"/>
                <a:cs typeface="Roboto"/>
              </a:rPr>
              <a:t>mundo </a:t>
            </a:r>
            <a:r>
              <a:rPr dirty="0" sz="1600" spc="-20">
                <a:latin typeface="Roboto"/>
                <a:cs typeface="Roboto"/>
              </a:rPr>
              <a:t>cada</a:t>
            </a:r>
            <a:r>
              <a:rPr dirty="0" sz="1600">
                <a:latin typeface="Roboto"/>
                <a:cs typeface="Roboto"/>
              </a:rPr>
              <a:t>	</a:t>
            </a:r>
            <a:r>
              <a:rPr dirty="0" sz="1600" spc="-25">
                <a:latin typeface="Roboto"/>
                <a:cs typeface="Roboto"/>
              </a:rPr>
              <a:t>vez</a:t>
            </a:r>
            <a:r>
              <a:rPr dirty="0" sz="1600">
                <a:latin typeface="Roboto"/>
                <a:cs typeface="Roboto"/>
              </a:rPr>
              <a:t>	</a:t>
            </a:r>
            <a:r>
              <a:rPr dirty="0" sz="1600" spc="-25">
                <a:latin typeface="Roboto"/>
                <a:cs typeface="Roboto"/>
              </a:rPr>
              <a:t>más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095746" y="1655812"/>
            <a:ext cx="1464945" cy="1635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95"/>
              </a:spcBef>
              <a:tabLst>
                <a:tab pos="1152525" algn="l"/>
              </a:tabLst>
            </a:pPr>
            <a:r>
              <a:rPr dirty="0" sz="1600" spc="-10">
                <a:latin typeface="Roboto"/>
                <a:cs typeface="Roboto"/>
              </a:rPr>
              <a:t>cubierto</a:t>
            </a:r>
            <a:r>
              <a:rPr dirty="0" sz="1600">
                <a:latin typeface="Roboto"/>
                <a:cs typeface="Roboto"/>
              </a:rPr>
              <a:t>	</a:t>
            </a:r>
            <a:r>
              <a:rPr dirty="0" sz="1600" spc="-30">
                <a:latin typeface="Roboto"/>
                <a:cs typeface="Roboto"/>
              </a:rPr>
              <a:t>por </a:t>
            </a:r>
            <a:r>
              <a:rPr dirty="0" sz="1600">
                <a:latin typeface="Roboto"/>
                <a:cs typeface="Roboto"/>
              </a:rPr>
              <a:t>cámaras,</a:t>
            </a:r>
            <a:r>
              <a:rPr dirty="0" sz="1600" spc="175">
                <a:latin typeface="Roboto"/>
                <a:cs typeface="Roboto"/>
              </a:rPr>
              <a:t> </a:t>
            </a:r>
            <a:r>
              <a:rPr dirty="0" sz="1600" spc="-20">
                <a:latin typeface="Roboto"/>
                <a:cs typeface="Roboto"/>
              </a:rPr>
              <a:t>visual </a:t>
            </a:r>
            <a:r>
              <a:rPr dirty="0" sz="1600" spc="-10">
                <a:latin typeface="Roboto"/>
                <a:cs typeface="Roboto"/>
              </a:rPr>
              <a:t>inspection permite operativizar </a:t>
            </a:r>
            <a:r>
              <a:rPr dirty="0" sz="1600">
                <a:latin typeface="Roboto"/>
                <a:cs typeface="Roboto"/>
              </a:rPr>
              <a:t>esta</a:t>
            </a:r>
            <a:r>
              <a:rPr dirty="0" sz="1600" spc="-25">
                <a:latin typeface="Roboto"/>
                <a:cs typeface="Roboto"/>
              </a:rPr>
              <a:t> </a:t>
            </a:r>
            <a:r>
              <a:rPr dirty="0" sz="1600" spc="-10">
                <a:latin typeface="Roboto"/>
                <a:cs typeface="Roboto"/>
              </a:rPr>
              <a:t>capacidad</a:t>
            </a:r>
            <a:endParaRPr sz="1600">
              <a:latin typeface="Roboto"/>
              <a:cs typeface="Roboto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7635212" y="1141403"/>
            <a:ext cx="3963035" cy="2259330"/>
            <a:chOff x="7635212" y="1141403"/>
            <a:chExt cx="3963035" cy="2259330"/>
          </a:xfrm>
        </p:grpSpPr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35212" y="1141403"/>
              <a:ext cx="3962455" cy="2258713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42860" y="1149095"/>
              <a:ext cx="3896867" cy="2193036"/>
            </a:xfrm>
            <a:prstGeom prst="rect">
              <a:avLst/>
            </a:prstGeom>
          </p:spPr>
        </p:pic>
      </p:grpSp>
      <p:grpSp>
        <p:nvGrpSpPr>
          <p:cNvPr id="14" name="object 14" descr=""/>
          <p:cNvGrpSpPr/>
          <p:nvPr/>
        </p:nvGrpSpPr>
        <p:grpSpPr>
          <a:xfrm>
            <a:off x="1898861" y="4105619"/>
            <a:ext cx="3923029" cy="2235835"/>
            <a:chOff x="1898861" y="4105619"/>
            <a:chExt cx="3923029" cy="2235835"/>
          </a:xfrm>
        </p:grpSpPr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98861" y="4105619"/>
              <a:ext cx="3922860" cy="2235781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06523" y="4113275"/>
              <a:ext cx="3857244" cy="2170176"/>
            </a:xfrm>
            <a:prstGeom prst="rect">
              <a:avLst/>
            </a:prstGeom>
          </p:spPr>
        </p:pic>
      </p:grpSp>
      <p:grpSp>
        <p:nvGrpSpPr>
          <p:cNvPr id="17" name="object 17" descr=""/>
          <p:cNvGrpSpPr/>
          <p:nvPr/>
        </p:nvGrpSpPr>
        <p:grpSpPr>
          <a:xfrm>
            <a:off x="7694669" y="4033992"/>
            <a:ext cx="3903345" cy="2281555"/>
            <a:chOff x="7694669" y="4033992"/>
            <a:chExt cx="3903345" cy="2281555"/>
          </a:xfrm>
        </p:grpSpPr>
        <p:pic>
          <p:nvPicPr>
            <p:cNvPr id="18" name="object 18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94669" y="4033992"/>
              <a:ext cx="3902978" cy="2281500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02296" y="4041648"/>
              <a:ext cx="3837432" cy="2215896"/>
            </a:xfrm>
            <a:prstGeom prst="rect">
              <a:avLst/>
            </a:prstGeom>
          </p:spPr>
        </p:pic>
      </p:grpSp>
      <p:sp>
        <p:nvSpPr>
          <p:cNvPr id="20" name="object 20" descr=""/>
          <p:cNvSpPr txBox="1"/>
          <p:nvPr/>
        </p:nvSpPr>
        <p:spPr>
          <a:xfrm>
            <a:off x="384149" y="4085703"/>
            <a:ext cx="1466850" cy="19030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95"/>
              </a:spcBef>
              <a:tabLst>
                <a:tab pos="725805" algn="l"/>
                <a:tab pos="983615" algn="l"/>
                <a:tab pos="1290955" algn="l"/>
              </a:tabLst>
            </a:pPr>
            <a:r>
              <a:rPr dirty="0" sz="1600" spc="-25">
                <a:latin typeface="Roboto"/>
                <a:cs typeface="Roboto"/>
              </a:rPr>
              <a:t>La</a:t>
            </a:r>
            <a:r>
              <a:rPr dirty="0" sz="1600">
                <a:latin typeface="Roboto"/>
                <a:cs typeface="Roboto"/>
              </a:rPr>
              <a:t>	</a:t>
            </a:r>
            <a:r>
              <a:rPr dirty="0" sz="1600" spc="-20">
                <a:latin typeface="Roboto"/>
                <a:cs typeface="Roboto"/>
              </a:rPr>
              <a:t>realidad </a:t>
            </a:r>
            <a:r>
              <a:rPr dirty="0" sz="1600" spc="-10">
                <a:latin typeface="Roboto"/>
                <a:cs typeface="Roboto"/>
              </a:rPr>
              <a:t>aumentada logra</a:t>
            </a:r>
            <a:r>
              <a:rPr dirty="0" sz="1600">
                <a:latin typeface="Roboto"/>
                <a:cs typeface="Roboto"/>
              </a:rPr>
              <a:t>	</a:t>
            </a:r>
            <a:r>
              <a:rPr dirty="0" sz="1600" spc="-395">
                <a:latin typeface="Roboto"/>
                <a:cs typeface="Roboto"/>
              </a:rPr>
              <a:t> </a:t>
            </a:r>
            <a:r>
              <a:rPr dirty="0" sz="1600" spc="-20">
                <a:latin typeface="Roboto"/>
                <a:cs typeface="Roboto"/>
              </a:rPr>
              <a:t>eliminar </a:t>
            </a:r>
            <a:r>
              <a:rPr dirty="0" sz="1600">
                <a:latin typeface="Roboto"/>
                <a:cs typeface="Roboto"/>
              </a:rPr>
              <a:t>las</a:t>
            </a:r>
            <a:r>
              <a:rPr dirty="0" sz="1600" spc="300">
                <a:latin typeface="Roboto"/>
                <a:cs typeface="Roboto"/>
              </a:rPr>
              <a:t> </a:t>
            </a:r>
            <a:r>
              <a:rPr dirty="0" sz="1600">
                <a:latin typeface="Roboto"/>
                <a:cs typeface="Roboto"/>
              </a:rPr>
              <a:t>barreras</a:t>
            </a:r>
            <a:r>
              <a:rPr dirty="0" sz="1600" spc="300">
                <a:latin typeface="Roboto"/>
                <a:cs typeface="Roboto"/>
              </a:rPr>
              <a:t> </a:t>
            </a:r>
            <a:r>
              <a:rPr dirty="0" sz="1600" spc="-25">
                <a:latin typeface="Roboto"/>
                <a:cs typeface="Roboto"/>
              </a:rPr>
              <a:t>de </a:t>
            </a:r>
            <a:r>
              <a:rPr dirty="0" sz="1600" spc="-10">
                <a:latin typeface="Roboto"/>
                <a:cs typeface="Roboto"/>
              </a:rPr>
              <a:t>infraestructura, llegando</a:t>
            </a:r>
            <a:r>
              <a:rPr dirty="0" sz="1600">
                <a:latin typeface="Roboto"/>
                <a:cs typeface="Roboto"/>
              </a:rPr>
              <a:t>	</a:t>
            </a:r>
            <a:r>
              <a:rPr dirty="0" sz="1600" spc="-50">
                <a:latin typeface="Roboto"/>
                <a:cs typeface="Roboto"/>
              </a:rPr>
              <a:t>a</a:t>
            </a:r>
            <a:r>
              <a:rPr dirty="0" sz="1600">
                <a:latin typeface="Roboto"/>
                <a:cs typeface="Roboto"/>
              </a:rPr>
              <a:t>	</a:t>
            </a:r>
            <a:r>
              <a:rPr dirty="0" sz="1600" spc="-25">
                <a:latin typeface="Roboto"/>
                <a:cs typeface="Roboto"/>
              </a:rPr>
              <a:t>la </a:t>
            </a:r>
            <a:r>
              <a:rPr dirty="0" sz="1600">
                <a:latin typeface="Roboto"/>
                <a:cs typeface="Roboto"/>
              </a:rPr>
              <a:t>red</a:t>
            </a:r>
            <a:r>
              <a:rPr dirty="0" sz="1600" spc="-35">
                <a:latin typeface="Roboto"/>
                <a:cs typeface="Roboto"/>
              </a:rPr>
              <a:t> </a:t>
            </a:r>
            <a:r>
              <a:rPr dirty="0" sz="1600" spc="-25">
                <a:latin typeface="Roboto"/>
                <a:cs typeface="Roboto"/>
              </a:rPr>
              <a:t>OT.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6095746" y="4038346"/>
            <a:ext cx="14643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02945" algn="l"/>
              </a:tabLst>
            </a:pPr>
            <a:r>
              <a:rPr dirty="0" sz="1600" spc="-25">
                <a:latin typeface="Roboto"/>
                <a:cs typeface="Roboto"/>
              </a:rPr>
              <a:t>La</a:t>
            </a:r>
            <a:r>
              <a:rPr dirty="0" sz="1600">
                <a:latin typeface="Roboto"/>
                <a:cs typeface="Roboto"/>
              </a:rPr>
              <a:t>	</a:t>
            </a:r>
            <a:r>
              <a:rPr dirty="0" sz="1600" spc="-10">
                <a:latin typeface="Roboto"/>
                <a:cs typeface="Roboto"/>
              </a:rPr>
              <a:t>robótica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6095746" y="4280913"/>
            <a:ext cx="1466850" cy="1636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6350">
              <a:lnSpc>
                <a:spcPct val="110100"/>
              </a:lnSpc>
              <a:spcBef>
                <a:spcPts val="105"/>
              </a:spcBef>
              <a:tabLst>
                <a:tab pos="1341120" algn="l"/>
              </a:tabLst>
            </a:pPr>
            <a:r>
              <a:rPr dirty="0" sz="1600" spc="-10">
                <a:latin typeface="Roboto"/>
                <a:cs typeface="Roboto"/>
              </a:rPr>
              <a:t>incorpora importantes beneficios</a:t>
            </a:r>
            <a:r>
              <a:rPr dirty="0" sz="1600">
                <a:latin typeface="Roboto"/>
                <a:cs typeface="Roboto"/>
              </a:rPr>
              <a:t>	</a:t>
            </a:r>
            <a:r>
              <a:rPr dirty="0" sz="1600" spc="-50">
                <a:latin typeface="Roboto"/>
                <a:cs typeface="Roboto"/>
              </a:rPr>
              <a:t>a</a:t>
            </a:r>
            <a:endParaRPr sz="16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  <a:tabLst>
                <a:tab pos="1228725" algn="l"/>
              </a:tabLst>
            </a:pPr>
            <a:r>
              <a:rPr dirty="0" sz="1600" spc="-10">
                <a:latin typeface="Roboto"/>
                <a:cs typeface="Roboto"/>
              </a:rPr>
              <a:t>través</a:t>
            </a:r>
            <a:r>
              <a:rPr dirty="0" sz="1600">
                <a:latin typeface="Roboto"/>
                <a:cs typeface="Roboto"/>
              </a:rPr>
              <a:t>	</a:t>
            </a:r>
            <a:r>
              <a:rPr dirty="0" sz="1600" spc="-25">
                <a:latin typeface="Roboto"/>
                <a:cs typeface="Roboto"/>
              </a:rPr>
              <a:t>de</a:t>
            </a:r>
            <a:endParaRPr sz="16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  <a:tabLst>
                <a:tab pos="1355090" algn="l"/>
              </a:tabLst>
            </a:pPr>
            <a:r>
              <a:rPr dirty="0" sz="1600" spc="-10">
                <a:latin typeface="Roboto"/>
                <a:cs typeface="Roboto"/>
              </a:rPr>
              <a:t>Drones</a:t>
            </a:r>
            <a:r>
              <a:rPr dirty="0" sz="1600">
                <a:latin typeface="Roboto"/>
                <a:cs typeface="Roboto"/>
              </a:rPr>
              <a:t>	</a:t>
            </a:r>
            <a:r>
              <a:rPr dirty="0" sz="1600" spc="-50">
                <a:latin typeface="Roboto"/>
                <a:cs typeface="Roboto"/>
              </a:rPr>
              <a:t>y</a:t>
            </a:r>
            <a:endParaRPr sz="16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600" spc="-10">
                <a:latin typeface="Roboto"/>
                <a:cs typeface="Roboto"/>
              </a:rPr>
              <a:t>DogRobot</a:t>
            </a:r>
            <a:endParaRPr sz="160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CD28515B50541409D6FFCF7FF15D20A" ma:contentTypeVersion="19" ma:contentTypeDescription="Crear nuevo documento." ma:contentTypeScope="" ma:versionID="a8bf4b836887c380ae0b0ac541543702">
  <xsd:schema xmlns:xsd="http://www.w3.org/2001/XMLSchema" xmlns:xs="http://www.w3.org/2001/XMLSchema" xmlns:p="http://schemas.microsoft.com/office/2006/metadata/properties" xmlns:ns2="0f13f387-f99b-47f7-a520-201012914e9a" xmlns:ns3="66ca8165-8028-4611-8e6f-e1f46d8baa55" targetNamespace="http://schemas.microsoft.com/office/2006/metadata/properties" ma:root="true" ma:fieldsID="41170e1865ecbe04c5ba54376190f79e" ns2:_="" ns3:_="">
    <xsd:import namespace="0f13f387-f99b-47f7-a520-201012914e9a"/>
    <xsd:import namespace="66ca8165-8028-4611-8e6f-e1f46d8baa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13f387-f99b-47f7-a520-201012914e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30db8f57-128b-44c2-8a27-6fcb0f7605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ca8165-8028-4611-8e6f-e1f46d8baa55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5d6b777-90dc-41ab-a39b-cf1d3497d108}" ma:internalName="TaxCatchAll" ma:showField="CatchAllData" ma:web="66ca8165-8028-4611-8e6f-e1f46d8baa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6ca8165-8028-4611-8e6f-e1f46d8baa55" xsi:nil="true"/>
    <lcf76f155ced4ddcb4097134ff3c332f xmlns="0f13f387-f99b-47f7-a520-201012914e9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F5D23E2-8972-4AA9-B023-9D2EEB192DF2}"/>
</file>

<file path=customXml/itemProps2.xml><?xml version="1.0" encoding="utf-8"?>
<ds:datastoreItem xmlns:ds="http://schemas.openxmlformats.org/officeDocument/2006/customXml" ds:itemID="{01DE84DA-D422-4BAF-BED3-1D05E7B4E9A9}"/>
</file>

<file path=customXml/itemProps3.xml><?xml version="1.0" encoding="utf-8"?>
<ds:datastoreItem xmlns:ds="http://schemas.openxmlformats.org/officeDocument/2006/customXml" ds:itemID="{78285AAF-0E19-42FB-8F66-42C2458FD80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Oscar Contreras (BBDO Santiago)</dc:creator>
  <dcterms:created xsi:type="dcterms:W3CDTF">2025-10-22T23:04:44Z</dcterms:created>
  <dcterms:modified xsi:type="dcterms:W3CDTF">2025-10-22T23:04:44Z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2025-10-22T00:00:00Z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2025-10-22T00:00:00Z</vt:filetime>
  </property>
  <property fmtid="{D5CDD505-2E9C-101B-9397-08002B2CF9AE}" pid="5" name="Producer">
    <vt:lpwstr>Microsoft® PowerPoint® 2016</vt:lpwstr>
  </property>
  <property fmtid="{D5CDD505-2E9C-101B-9397-08002B2CF9AE}" pid="6" name="ContentTypeId">
    <vt:lpwstr>0x010100ACD28515B50541409D6FFCF7FF15D20A</vt:lpwstr>
  </property>
</Properties>
</file>