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media/image32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76" r:id="rId3"/>
    <p:sldId id="475" r:id="rId4"/>
    <p:sldId id="434" r:id="rId5"/>
    <p:sldId id="437" r:id="rId6"/>
    <p:sldId id="474" r:id="rId7"/>
    <p:sldId id="320" r:id="rId8"/>
    <p:sldId id="464" r:id="rId9"/>
    <p:sldId id="307" r:id="rId10"/>
    <p:sldId id="414" r:id="rId11"/>
    <p:sldId id="411" r:id="rId12"/>
    <p:sldId id="412" r:id="rId13"/>
    <p:sldId id="44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vertures" id="{49339F30-D688-40C8-9013-925D0DF775DA}">
          <p14:sldIdLst>
            <p14:sldId id="256"/>
            <p14:sldId id="476"/>
            <p14:sldId id="475"/>
            <p14:sldId id="434"/>
            <p14:sldId id="437"/>
            <p14:sldId id="474"/>
            <p14:sldId id="320"/>
            <p14:sldId id="464"/>
            <p14:sldId id="307"/>
            <p14:sldId id="414"/>
            <p14:sldId id="411"/>
            <p14:sldId id="412"/>
            <p14:sldId id="447"/>
          </p14:sldIdLst>
        </p14:section>
        <p14:section name="Tutos" id="{AEC75B08-50F6-4F36-9508-1C3BF6443AA7}">
          <p14:sldIdLst/>
        </p14:section>
        <p14:section name="Bibliothèques" id="{72D14390-590C-4B42-9067-0BA0EDF82B0B}">
          <p14:sldIdLst/>
        </p14:section>
        <p14:section name="Corps de la présentation" id="{8D9F1D74-3526-49E5-8DE1-C9F9ABB938D7}">
          <p14:sldIdLst/>
        </p14:section>
        <p14:section name="Contact" id="{FCA7A8A5-8711-48A6-A100-AAEA79F9277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874" autoAdjust="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3E8B5-A26C-4FCB-B4CE-D5549965F1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64E558E-10F9-4965-8234-90010E0C4CF0}">
      <dgm:prSet phldrT="[Texte]" custT="1"/>
      <dgm:spPr/>
      <dgm:t>
        <a:bodyPr/>
        <a:lstStyle/>
        <a:p>
          <a:r>
            <a:rPr lang="fr-FR" sz="1800" dirty="0">
              <a:latin typeface="+mj-lt"/>
            </a:rPr>
            <a:t>Gouvernance</a:t>
          </a:r>
        </a:p>
      </dgm:t>
    </dgm:pt>
    <dgm:pt modelId="{F8A6FBE2-F440-4808-B9CE-7E8DB0759025}" type="parTrans" cxnId="{9A77002A-A990-4050-937C-0A6E9C606ED8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C8F39DAA-13E6-4A1E-9E60-1566A9E94120}" type="sibTrans" cxnId="{9A77002A-A990-4050-937C-0A6E9C606ED8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A35E45BC-BAC4-49B0-B9DC-98CAAC165456}">
      <dgm:prSet phldrT="[Texte]" custT="1"/>
      <dgm:spPr/>
      <dgm:t>
        <a:bodyPr/>
        <a:lstStyle/>
        <a:p>
          <a:r>
            <a:rPr lang="fr-FR" sz="1800" dirty="0">
              <a:latin typeface="+mj-lt"/>
            </a:rPr>
            <a:t>Déploiement de la démarche RSE</a:t>
          </a:r>
        </a:p>
      </dgm:t>
    </dgm:pt>
    <dgm:pt modelId="{F2D00DFC-66B8-444B-9873-466E3960DAC8}" type="parTrans" cxnId="{AA119415-0F19-4455-A218-1B402055E160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2A0D4417-C300-4625-928B-6D7BB7DA3DCD}" type="sibTrans" cxnId="{AA119415-0F19-4455-A218-1B402055E160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D395B1D9-1539-4388-8F29-9A072CDDFCCE}">
      <dgm:prSet phldrT="[Texte]" custT="1"/>
      <dgm:spPr/>
      <dgm:t>
        <a:bodyPr/>
        <a:lstStyle/>
        <a:p>
          <a:r>
            <a:rPr lang="fr-FR" sz="1800" dirty="0">
              <a:latin typeface="+mj-lt"/>
            </a:rPr>
            <a:t>RH, relations et conditions de travail</a:t>
          </a:r>
        </a:p>
      </dgm:t>
    </dgm:pt>
    <dgm:pt modelId="{C6664064-71E5-4EC4-80B2-5D63D7DCD4A6}" type="parTrans" cxnId="{C36B3B85-8C10-41D0-9948-F75EA7FFF184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38893A22-C1C6-4DD3-88C6-61771ACD96C4}" type="sibTrans" cxnId="{C36B3B85-8C10-41D0-9948-F75EA7FFF184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210C5909-5E71-429D-B3B2-FCE59D26A723}">
      <dgm:prSet phldrT="[Texte]" custT="1"/>
      <dgm:spPr/>
      <dgm:t>
        <a:bodyPr/>
        <a:lstStyle/>
        <a:p>
          <a:r>
            <a:rPr lang="fr-FR" sz="1800" dirty="0">
              <a:latin typeface="+mj-lt"/>
            </a:rPr>
            <a:t>Modes de production et de consommation durables</a:t>
          </a:r>
        </a:p>
      </dgm:t>
    </dgm:pt>
    <dgm:pt modelId="{1A85D81C-F626-4285-9365-3972727DE766}" type="parTrans" cxnId="{D9ADA215-E01C-4E02-BF3F-6CEF6A8AA271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F46F4718-41BB-46A0-9D3D-9D7A87D8BDB1}" type="sibTrans" cxnId="{D9ADA215-E01C-4E02-BF3F-6CEF6A8AA271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86A999A4-89C7-4BFA-9CC2-D5A1D2029D69}">
      <dgm:prSet phldrT="[Texte]" custT="1"/>
      <dgm:spPr/>
      <dgm:t>
        <a:bodyPr/>
        <a:lstStyle/>
        <a:p>
          <a:r>
            <a:rPr lang="fr-FR" sz="1800" dirty="0">
              <a:latin typeface="+mj-lt"/>
            </a:rPr>
            <a:t>Ancrage territorial</a:t>
          </a:r>
        </a:p>
      </dgm:t>
    </dgm:pt>
    <dgm:pt modelId="{AA068E76-C5A5-4A0B-B0EE-71E639B1AB3B}" type="parTrans" cxnId="{11BD97D3-0964-4CFB-A853-2AF53D8EB22E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B52EE491-AD12-40C9-82EC-2DD57EC370CD}" type="sibTrans" cxnId="{11BD97D3-0964-4CFB-A853-2AF53D8EB22E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6D85D4B5-7D95-45D9-AC49-DB5B69D2C991}">
      <dgm:prSet phldrT="[Texte]" custT="1"/>
      <dgm:spPr/>
      <dgm:t>
        <a:bodyPr/>
        <a:lstStyle/>
        <a:p>
          <a:r>
            <a:rPr lang="fr-FR" sz="1800" dirty="0">
              <a:latin typeface="+mj-lt"/>
            </a:rPr>
            <a:t>Résultats RSE</a:t>
          </a:r>
        </a:p>
      </dgm:t>
    </dgm:pt>
    <dgm:pt modelId="{CAB11AFE-61CC-47EB-919C-04B0F43F3755}" type="parTrans" cxnId="{0BA54B7B-22A0-4F33-8527-ABA3DFD161BE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8886E2B1-8B09-4F95-ABAB-277CAFE66C30}" type="sibTrans" cxnId="{0BA54B7B-22A0-4F33-8527-ABA3DFD161BE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288FA02E-1BC0-450E-9376-064187328E5A}" type="pres">
      <dgm:prSet presAssocID="{2A73E8B5-A26C-4FCB-B4CE-D5549965F1A5}" presName="Name0" presStyleCnt="0">
        <dgm:presLayoutVars>
          <dgm:chMax val="7"/>
          <dgm:chPref val="7"/>
          <dgm:dir/>
        </dgm:presLayoutVars>
      </dgm:prSet>
      <dgm:spPr/>
    </dgm:pt>
    <dgm:pt modelId="{3F375E4A-4A64-44FE-84F7-488D15E8810A}" type="pres">
      <dgm:prSet presAssocID="{2A73E8B5-A26C-4FCB-B4CE-D5549965F1A5}" presName="Name1" presStyleCnt="0"/>
      <dgm:spPr/>
    </dgm:pt>
    <dgm:pt modelId="{870B221D-0598-4AA8-B7CA-627D8A5CF8CB}" type="pres">
      <dgm:prSet presAssocID="{2A73E8B5-A26C-4FCB-B4CE-D5549965F1A5}" presName="cycle" presStyleCnt="0"/>
      <dgm:spPr/>
    </dgm:pt>
    <dgm:pt modelId="{D2622678-04DC-49AF-BC45-04B43E311472}" type="pres">
      <dgm:prSet presAssocID="{2A73E8B5-A26C-4FCB-B4CE-D5549965F1A5}" presName="srcNode" presStyleLbl="node1" presStyleIdx="0" presStyleCnt="6"/>
      <dgm:spPr/>
    </dgm:pt>
    <dgm:pt modelId="{DC434FBF-3EDE-40E3-BF6E-BB9E1595B3E8}" type="pres">
      <dgm:prSet presAssocID="{2A73E8B5-A26C-4FCB-B4CE-D5549965F1A5}" presName="conn" presStyleLbl="parChTrans1D2" presStyleIdx="0" presStyleCnt="1"/>
      <dgm:spPr/>
    </dgm:pt>
    <dgm:pt modelId="{0E0B74E6-DBCB-4D90-B30A-87DA05D539E1}" type="pres">
      <dgm:prSet presAssocID="{2A73E8B5-A26C-4FCB-B4CE-D5549965F1A5}" presName="extraNode" presStyleLbl="node1" presStyleIdx="0" presStyleCnt="6"/>
      <dgm:spPr/>
    </dgm:pt>
    <dgm:pt modelId="{4168804A-13F2-48D8-9EC7-DBA105A949E7}" type="pres">
      <dgm:prSet presAssocID="{2A73E8B5-A26C-4FCB-B4CE-D5549965F1A5}" presName="dstNode" presStyleLbl="node1" presStyleIdx="0" presStyleCnt="6"/>
      <dgm:spPr/>
    </dgm:pt>
    <dgm:pt modelId="{30FCF91E-906B-41DD-BB45-8E6AD20B5A32}" type="pres">
      <dgm:prSet presAssocID="{C64E558E-10F9-4965-8234-90010E0C4CF0}" presName="text_1" presStyleLbl="node1" presStyleIdx="0" presStyleCnt="6">
        <dgm:presLayoutVars>
          <dgm:bulletEnabled val="1"/>
        </dgm:presLayoutVars>
      </dgm:prSet>
      <dgm:spPr/>
    </dgm:pt>
    <dgm:pt modelId="{AC72E367-C2DD-4663-A015-377E1EC97F20}" type="pres">
      <dgm:prSet presAssocID="{C64E558E-10F9-4965-8234-90010E0C4CF0}" presName="accent_1" presStyleCnt="0"/>
      <dgm:spPr/>
    </dgm:pt>
    <dgm:pt modelId="{72AFD72A-830E-4461-8238-B13A63611A80}" type="pres">
      <dgm:prSet presAssocID="{C64E558E-10F9-4965-8234-90010E0C4CF0}" presName="accentRepeatNode" presStyleLbl="solidFgAcc1" presStyleIdx="0" presStyleCnt="6"/>
      <dgm:spPr/>
    </dgm:pt>
    <dgm:pt modelId="{9FEB5F42-B550-4A8E-97C3-CFD2EA4781D4}" type="pres">
      <dgm:prSet presAssocID="{A35E45BC-BAC4-49B0-B9DC-98CAAC165456}" presName="text_2" presStyleLbl="node1" presStyleIdx="1" presStyleCnt="6">
        <dgm:presLayoutVars>
          <dgm:bulletEnabled val="1"/>
        </dgm:presLayoutVars>
      </dgm:prSet>
      <dgm:spPr/>
    </dgm:pt>
    <dgm:pt modelId="{C75FDD56-D7A8-4C0E-B987-2F8A94A291DB}" type="pres">
      <dgm:prSet presAssocID="{A35E45BC-BAC4-49B0-B9DC-98CAAC165456}" presName="accent_2" presStyleCnt="0"/>
      <dgm:spPr/>
    </dgm:pt>
    <dgm:pt modelId="{BD5CF776-6D41-4C51-BABF-695673F89EBF}" type="pres">
      <dgm:prSet presAssocID="{A35E45BC-BAC4-49B0-B9DC-98CAAC165456}" presName="accentRepeatNode" presStyleLbl="solidFgAcc1" presStyleIdx="1" presStyleCnt="6"/>
      <dgm:spPr/>
    </dgm:pt>
    <dgm:pt modelId="{1B2AA9E3-3975-4C03-86A3-BCC4A1E67D91}" type="pres">
      <dgm:prSet presAssocID="{D395B1D9-1539-4388-8F29-9A072CDDFCCE}" presName="text_3" presStyleLbl="node1" presStyleIdx="2" presStyleCnt="6">
        <dgm:presLayoutVars>
          <dgm:bulletEnabled val="1"/>
        </dgm:presLayoutVars>
      </dgm:prSet>
      <dgm:spPr/>
    </dgm:pt>
    <dgm:pt modelId="{F7E3FFDD-B598-4EEE-B7F8-95722868987F}" type="pres">
      <dgm:prSet presAssocID="{D395B1D9-1539-4388-8F29-9A072CDDFCCE}" presName="accent_3" presStyleCnt="0"/>
      <dgm:spPr/>
    </dgm:pt>
    <dgm:pt modelId="{D63ACA0E-70F8-4CFA-A344-DA7656D36330}" type="pres">
      <dgm:prSet presAssocID="{D395B1D9-1539-4388-8F29-9A072CDDFCCE}" presName="accentRepeatNode" presStyleLbl="solidFgAcc1" presStyleIdx="2" presStyleCnt="6"/>
      <dgm:spPr/>
    </dgm:pt>
    <dgm:pt modelId="{8091B95D-5969-4B2A-A1DA-CCA420016DB2}" type="pres">
      <dgm:prSet presAssocID="{210C5909-5E71-429D-B3B2-FCE59D26A723}" presName="text_4" presStyleLbl="node1" presStyleIdx="3" presStyleCnt="6">
        <dgm:presLayoutVars>
          <dgm:bulletEnabled val="1"/>
        </dgm:presLayoutVars>
      </dgm:prSet>
      <dgm:spPr/>
    </dgm:pt>
    <dgm:pt modelId="{CF14D61A-8D7A-44A3-B9D0-5281033AA524}" type="pres">
      <dgm:prSet presAssocID="{210C5909-5E71-429D-B3B2-FCE59D26A723}" presName="accent_4" presStyleCnt="0"/>
      <dgm:spPr/>
    </dgm:pt>
    <dgm:pt modelId="{EAFEBA30-18F0-4E25-9E10-83BE56ACA1B0}" type="pres">
      <dgm:prSet presAssocID="{210C5909-5E71-429D-B3B2-FCE59D26A723}" presName="accentRepeatNode" presStyleLbl="solidFgAcc1" presStyleIdx="3" presStyleCnt="6"/>
      <dgm:spPr/>
    </dgm:pt>
    <dgm:pt modelId="{FBD44963-10F7-4BCE-91FC-73BB74B42E0B}" type="pres">
      <dgm:prSet presAssocID="{86A999A4-89C7-4BFA-9CC2-D5A1D2029D69}" presName="text_5" presStyleLbl="node1" presStyleIdx="4" presStyleCnt="6">
        <dgm:presLayoutVars>
          <dgm:bulletEnabled val="1"/>
        </dgm:presLayoutVars>
      </dgm:prSet>
      <dgm:spPr/>
    </dgm:pt>
    <dgm:pt modelId="{274CB5BD-9871-4F39-AEA2-5CB41C205CFF}" type="pres">
      <dgm:prSet presAssocID="{86A999A4-89C7-4BFA-9CC2-D5A1D2029D69}" presName="accent_5" presStyleCnt="0"/>
      <dgm:spPr/>
    </dgm:pt>
    <dgm:pt modelId="{1B9BB2F4-D905-4EC4-9FC9-3951B55CD03D}" type="pres">
      <dgm:prSet presAssocID="{86A999A4-89C7-4BFA-9CC2-D5A1D2029D69}" presName="accentRepeatNode" presStyleLbl="solidFgAcc1" presStyleIdx="4" presStyleCnt="6"/>
      <dgm:spPr/>
    </dgm:pt>
    <dgm:pt modelId="{96CC259F-442D-4BE3-9398-C2946AC37EBA}" type="pres">
      <dgm:prSet presAssocID="{6D85D4B5-7D95-45D9-AC49-DB5B69D2C991}" presName="text_6" presStyleLbl="node1" presStyleIdx="5" presStyleCnt="6">
        <dgm:presLayoutVars>
          <dgm:bulletEnabled val="1"/>
        </dgm:presLayoutVars>
      </dgm:prSet>
      <dgm:spPr/>
    </dgm:pt>
    <dgm:pt modelId="{DD5C29A2-A4FF-456C-9B5B-5F8AECDA1FB8}" type="pres">
      <dgm:prSet presAssocID="{6D85D4B5-7D95-45D9-AC49-DB5B69D2C991}" presName="accent_6" presStyleCnt="0"/>
      <dgm:spPr/>
    </dgm:pt>
    <dgm:pt modelId="{A0A64991-B387-4045-8F0D-5A6E549E92D0}" type="pres">
      <dgm:prSet presAssocID="{6D85D4B5-7D95-45D9-AC49-DB5B69D2C991}" presName="accentRepeatNode" presStyleLbl="solidFgAcc1" presStyleIdx="5" presStyleCnt="6"/>
      <dgm:spPr/>
    </dgm:pt>
  </dgm:ptLst>
  <dgm:cxnLst>
    <dgm:cxn modelId="{48CAD900-A730-446F-BAA1-437A98542FC6}" type="presOf" srcId="{210C5909-5E71-429D-B3B2-FCE59D26A723}" destId="{8091B95D-5969-4B2A-A1DA-CCA420016DB2}" srcOrd="0" destOrd="0" presId="urn:microsoft.com/office/officeart/2008/layout/VerticalCurvedList"/>
    <dgm:cxn modelId="{92D03013-35D7-4509-B144-885692641A99}" type="presOf" srcId="{86A999A4-89C7-4BFA-9CC2-D5A1D2029D69}" destId="{FBD44963-10F7-4BCE-91FC-73BB74B42E0B}" srcOrd="0" destOrd="0" presId="urn:microsoft.com/office/officeart/2008/layout/VerticalCurvedList"/>
    <dgm:cxn modelId="{AA119415-0F19-4455-A218-1B402055E160}" srcId="{2A73E8B5-A26C-4FCB-B4CE-D5549965F1A5}" destId="{A35E45BC-BAC4-49B0-B9DC-98CAAC165456}" srcOrd="1" destOrd="0" parTransId="{F2D00DFC-66B8-444B-9873-466E3960DAC8}" sibTransId="{2A0D4417-C300-4625-928B-6D7BB7DA3DCD}"/>
    <dgm:cxn modelId="{D9ADA215-E01C-4E02-BF3F-6CEF6A8AA271}" srcId="{2A73E8B5-A26C-4FCB-B4CE-D5549965F1A5}" destId="{210C5909-5E71-429D-B3B2-FCE59D26A723}" srcOrd="3" destOrd="0" parTransId="{1A85D81C-F626-4285-9365-3972727DE766}" sibTransId="{F46F4718-41BB-46A0-9D3D-9D7A87D8BDB1}"/>
    <dgm:cxn modelId="{9A77002A-A990-4050-937C-0A6E9C606ED8}" srcId="{2A73E8B5-A26C-4FCB-B4CE-D5549965F1A5}" destId="{C64E558E-10F9-4965-8234-90010E0C4CF0}" srcOrd="0" destOrd="0" parTransId="{F8A6FBE2-F440-4808-B9CE-7E8DB0759025}" sibTransId="{C8F39DAA-13E6-4A1E-9E60-1566A9E94120}"/>
    <dgm:cxn modelId="{949C844B-98E5-4E9C-B807-64D313D6993F}" type="presOf" srcId="{C8F39DAA-13E6-4A1E-9E60-1566A9E94120}" destId="{DC434FBF-3EDE-40E3-BF6E-BB9E1595B3E8}" srcOrd="0" destOrd="0" presId="urn:microsoft.com/office/officeart/2008/layout/VerticalCurvedList"/>
    <dgm:cxn modelId="{0BA54B7B-22A0-4F33-8527-ABA3DFD161BE}" srcId="{2A73E8B5-A26C-4FCB-B4CE-D5549965F1A5}" destId="{6D85D4B5-7D95-45D9-AC49-DB5B69D2C991}" srcOrd="5" destOrd="0" parTransId="{CAB11AFE-61CC-47EB-919C-04B0F43F3755}" sibTransId="{8886E2B1-8B09-4F95-ABAB-277CAFE66C30}"/>
    <dgm:cxn modelId="{C36B3B85-8C10-41D0-9948-F75EA7FFF184}" srcId="{2A73E8B5-A26C-4FCB-B4CE-D5549965F1A5}" destId="{D395B1D9-1539-4388-8F29-9A072CDDFCCE}" srcOrd="2" destOrd="0" parTransId="{C6664064-71E5-4EC4-80B2-5D63D7DCD4A6}" sibTransId="{38893A22-C1C6-4DD3-88C6-61771ACD96C4}"/>
    <dgm:cxn modelId="{55A91F89-3393-41B7-AB83-A01FE259D77C}" type="presOf" srcId="{D395B1D9-1539-4388-8F29-9A072CDDFCCE}" destId="{1B2AA9E3-3975-4C03-86A3-BCC4A1E67D91}" srcOrd="0" destOrd="0" presId="urn:microsoft.com/office/officeart/2008/layout/VerticalCurvedList"/>
    <dgm:cxn modelId="{E10B3C91-DD15-4A12-8E58-DC76EC505D84}" type="presOf" srcId="{2A73E8B5-A26C-4FCB-B4CE-D5549965F1A5}" destId="{288FA02E-1BC0-450E-9376-064187328E5A}" srcOrd="0" destOrd="0" presId="urn:microsoft.com/office/officeart/2008/layout/VerticalCurvedList"/>
    <dgm:cxn modelId="{4A20639C-13D0-4ADC-B36A-2E8447535DEE}" type="presOf" srcId="{C64E558E-10F9-4965-8234-90010E0C4CF0}" destId="{30FCF91E-906B-41DD-BB45-8E6AD20B5A32}" srcOrd="0" destOrd="0" presId="urn:microsoft.com/office/officeart/2008/layout/VerticalCurvedList"/>
    <dgm:cxn modelId="{B43FEDCE-41B1-4588-8542-DACB0C4CE75C}" type="presOf" srcId="{6D85D4B5-7D95-45D9-AC49-DB5B69D2C991}" destId="{96CC259F-442D-4BE3-9398-C2946AC37EBA}" srcOrd="0" destOrd="0" presId="urn:microsoft.com/office/officeart/2008/layout/VerticalCurvedList"/>
    <dgm:cxn modelId="{39F7FED2-4608-4712-92DE-69DDF8A30972}" type="presOf" srcId="{A35E45BC-BAC4-49B0-B9DC-98CAAC165456}" destId="{9FEB5F42-B550-4A8E-97C3-CFD2EA4781D4}" srcOrd="0" destOrd="0" presId="urn:microsoft.com/office/officeart/2008/layout/VerticalCurvedList"/>
    <dgm:cxn modelId="{11BD97D3-0964-4CFB-A853-2AF53D8EB22E}" srcId="{2A73E8B5-A26C-4FCB-B4CE-D5549965F1A5}" destId="{86A999A4-89C7-4BFA-9CC2-D5A1D2029D69}" srcOrd="4" destOrd="0" parTransId="{AA068E76-C5A5-4A0B-B0EE-71E639B1AB3B}" sibTransId="{B52EE491-AD12-40C9-82EC-2DD57EC370CD}"/>
    <dgm:cxn modelId="{C64E7C60-EAD3-49F7-8EAA-FF236C7EAF10}" type="presParOf" srcId="{288FA02E-1BC0-450E-9376-064187328E5A}" destId="{3F375E4A-4A64-44FE-84F7-488D15E8810A}" srcOrd="0" destOrd="0" presId="urn:microsoft.com/office/officeart/2008/layout/VerticalCurvedList"/>
    <dgm:cxn modelId="{9E08D4C9-9BCD-49F4-8F15-C831E9B456E9}" type="presParOf" srcId="{3F375E4A-4A64-44FE-84F7-488D15E8810A}" destId="{870B221D-0598-4AA8-B7CA-627D8A5CF8CB}" srcOrd="0" destOrd="0" presId="urn:microsoft.com/office/officeart/2008/layout/VerticalCurvedList"/>
    <dgm:cxn modelId="{A91F58E9-348E-4C02-8FC7-669060BEDF35}" type="presParOf" srcId="{870B221D-0598-4AA8-B7CA-627D8A5CF8CB}" destId="{D2622678-04DC-49AF-BC45-04B43E311472}" srcOrd="0" destOrd="0" presId="urn:microsoft.com/office/officeart/2008/layout/VerticalCurvedList"/>
    <dgm:cxn modelId="{E8B639EB-C1DE-4743-BBB5-F7302A459543}" type="presParOf" srcId="{870B221D-0598-4AA8-B7CA-627D8A5CF8CB}" destId="{DC434FBF-3EDE-40E3-BF6E-BB9E1595B3E8}" srcOrd="1" destOrd="0" presId="urn:microsoft.com/office/officeart/2008/layout/VerticalCurvedList"/>
    <dgm:cxn modelId="{5FF51134-CA9F-4403-9E55-D7841B7F6CE5}" type="presParOf" srcId="{870B221D-0598-4AA8-B7CA-627D8A5CF8CB}" destId="{0E0B74E6-DBCB-4D90-B30A-87DA05D539E1}" srcOrd="2" destOrd="0" presId="urn:microsoft.com/office/officeart/2008/layout/VerticalCurvedList"/>
    <dgm:cxn modelId="{F416778E-BA54-40B0-BE78-D36BC8FD739F}" type="presParOf" srcId="{870B221D-0598-4AA8-B7CA-627D8A5CF8CB}" destId="{4168804A-13F2-48D8-9EC7-DBA105A949E7}" srcOrd="3" destOrd="0" presId="urn:microsoft.com/office/officeart/2008/layout/VerticalCurvedList"/>
    <dgm:cxn modelId="{1FB6F514-EB8C-4D3D-B95E-4557380F0CE5}" type="presParOf" srcId="{3F375E4A-4A64-44FE-84F7-488D15E8810A}" destId="{30FCF91E-906B-41DD-BB45-8E6AD20B5A32}" srcOrd="1" destOrd="0" presId="urn:microsoft.com/office/officeart/2008/layout/VerticalCurvedList"/>
    <dgm:cxn modelId="{463E0811-D231-4B92-AA41-DC8A346B9090}" type="presParOf" srcId="{3F375E4A-4A64-44FE-84F7-488D15E8810A}" destId="{AC72E367-C2DD-4663-A015-377E1EC97F20}" srcOrd="2" destOrd="0" presId="urn:microsoft.com/office/officeart/2008/layout/VerticalCurvedList"/>
    <dgm:cxn modelId="{CEC0A9DC-5430-466D-9AEE-13BC39F0CCC6}" type="presParOf" srcId="{AC72E367-C2DD-4663-A015-377E1EC97F20}" destId="{72AFD72A-830E-4461-8238-B13A63611A80}" srcOrd="0" destOrd="0" presId="urn:microsoft.com/office/officeart/2008/layout/VerticalCurvedList"/>
    <dgm:cxn modelId="{FAB236B3-987C-46CF-BE26-778F13BEA6BC}" type="presParOf" srcId="{3F375E4A-4A64-44FE-84F7-488D15E8810A}" destId="{9FEB5F42-B550-4A8E-97C3-CFD2EA4781D4}" srcOrd="3" destOrd="0" presId="urn:microsoft.com/office/officeart/2008/layout/VerticalCurvedList"/>
    <dgm:cxn modelId="{61437708-CB3F-469A-AAE8-BD536D5220E1}" type="presParOf" srcId="{3F375E4A-4A64-44FE-84F7-488D15E8810A}" destId="{C75FDD56-D7A8-4C0E-B987-2F8A94A291DB}" srcOrd="4" destOrd="0" presId="urn:microsoft.com/office/officeart/2008/layout/VerticalCurvedList"/>
    <dgm:cxn modelId="{61C323C4-B770-4DC1-80A7-84053F46379D}" type="presParOf" srcId="{C75FDD56-D7A8-4C0E-B987-2F8A94A291DB}" destId="{BD5CF776-6D41-4C51-BABF-695673F89EBF}" srcOrd="0" destOrd="0" presId="urn:microsoft.com/office/officeart/2008/layout/VerticalCurvedList"/>
    <dgm:cxn modelId="{42883CC4-9B91-413A-B280-944B7EC1078C}" type="presParOf" srcId="{3F375E4A-4A64-44FE-84F7-488D15E8810A}" destId="{1B2AA9E3-3975-4C03-86A3-BCC4A1E67D91}" srcOrd="5" destOrd="0" presId="urn:microsoft.com/office/officeart/2008/layout/VerticalCurvedList"/>
    <dgm:cxn modelId="{370DB712-55DE-43E4-B0E1-5B2A4D0876A4}" type="presParOf" srcId="{3F375E4A-4A64-44FE-84F7-488D15E8810A}" destId="{F7E3FFDD-B598-4EEE-B7F8-95722868987F}" srcOrd="6" destOrd="0" presId="urn:microsoft.com/office/officeart/2008/layout/VerticalCurvedList"/>
    <dgm:cxn modelId="{52EA1793-3FAB-4990-9407-A23DBE2F03E0}" type="presParOf" srcId="{F7E3FFDD-B598-4EEE-B7F8-95722868987F}" destId="{D63ACA0E-70F8-4CFA-A344-DA7656D36330}" srcOrd="0" destOrd="0" presId="urn:microsoft.com/office/officeart/2008/layout/VerticalCurvedList"/>
    <dgm:cxn modelId="{DAF710EA-1EF7-4FB5-9E66-8779E91763F3}" type="presParOf" srcId="{3F375E4A-4A64-44FE-84F7-488D15E8810A}" destId="{8091B95D-5969-4B2A-A1DA-CCA420016DB2}" srcOrd="7" destOrd="0" presId="urn:microsoft.com/office/officeart/2008/layout/VerticalCurvedList"/>
    <dgm:cxn modelId="{6103E7BD-AA3B-407A-9C6F-31C0CBA40544}" type="presParOf" srcId="{3F375E4A-4A64-44FE-84F7-488D15E8810A}" destId="{CF14D61A-8D7A-44A3-B9D0-5281033AA524}" srcOrd="8" destOrd="0" presId="urn:microsoft.com/office/officeart/2008/layout/VerticalCurvedList"/>
    <dgm:cxn modelId="{DBD6F172-188C-46B0-9E70-3FAD6FA06B65}" type="presParOf" srcId="{CF14D61A-8D7A-44A3-B9D0-5281033AA524}" destId="{EAFEBA30-18F0-4E25-9E10-83BE56ACA1B0}" srcOrd="0" destOrd="0" presId="urn:microsoft.com/office/officeart/2008/layout/VerticalCurvedList"/>
    <dgm:cxn modelId="{08DA24B7-459B-4949-BC1B-2759A9F2D146}" type="presParOf" srcId="{3F375E4A-4A64-44FE-84F7-488D15E8810A}" destId="{FBD44963-10F7-4BCE-91FC-73BB74B42E0B}" srcOrd="9" destOrd="0" presId="urn:microsoft.com/office/officeart/2008/layout/VerticalCurvedList"/>
    <dgm:cxn modelId="{14BC47D6-4590-42B5-AD04-55EA2864CCE4}" type="presParOf" srcId="{3F375E4A-4A64-44FE-84F7-488D15E8810A}" destId="{274CB5BD-9871-4F39-AEA2-5CB41C205CFF}" srcOrd="10" destOrd="0" presId="urn:microsoft.com/office/officeart/2008/layout/VerticalCurvedList"/>
    <dgm:cxn modelId="{0B43C58B-0328-4CF5-82D9-19CF15BCF96D}" type="presParOf" srcId="{274CB5BD-9871-4F39-AEA2-5CB41C205CFF}" destId="{1B9BB2F4-D905-4EC4-9FC9-3951B55CD03D}" srcOrd="0" destOrd="0" presId="urn:microsoft.com/office/officeart/2008/layout/VerticalCurvedList"/>
    <dgm:cxn modelId="{CBDB244E-E600-4AA4-BFC2-0FCC2EDAFF9E}" type="presParOf" srcId="{3F375E4A-4A64-44FE-84F7-488D15E8810A}" destId="{96CC259F-442D-4BE3-9398-C2946AC37EBA}" srcOrd="11" destOrd="0" presId="urn:microsoft.com/office/officeart/2008/layout/VerticalCurvedList"/>
    <dgm:cxn modelId="{201B9660-5A19-4210-803F-BBBA1C301201}" type="presParOf" srcId="{3F375E4A-4A64-44FE-84F7-488D15E8810A}" destId="{DD5C29A2-A4FF-456C-9B5B-5F8AECDA1FB8}" srcOrd="12" destOrd="0" presId="urn:microsoft.com/office/officeart/2008/layout/VerticalCurvedList"/>
    <dgm:cxn modelId="{BA81B273-4DA6-4D95-8A4A-079764EB7070}" type="presParOf" srcId="{DD5C29A2-A4FF-456C-9B5B-5F8AECDA1FB8}" destId="{A0A64991-B387-4045-8F0D-5A6E549E9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6DF4DB-89CE-4047-890D-C2FA9C51C5C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4AD8686-E7BA-48F5-84FC-CC8B893CB3C4}">
      <dgm:prSet phldrT="[Texte]" custT="1"/>
      <dgm:spPr/>
      <dgm:t>
        <a:bodyPr/>
        <a:lstStyle/>
        <a:p>
          <a:r>
            <a:rPr lang="fr-FR" sz="2000" b="1" dirty="0">
              <a:latin typeface="Carlito" panose="020F0502020204030204" pitchFamily="34" charset="0"/>
              <a:cs typeface="Carlito" panose="020F0502020204030204" pitchFamily="34" charset="0"/>
            </a:rPr>
            <a:t>Stratégie</a:t>
          </a:r>
        </a:p>
      </dgm:t>
    </dgm:pt>
    <dgm:pt modelId="{11AC2D12-AA1A-40DD-AD70-8EB20ACD6DB8}" type="parTrans" cxnId="{BE0C1506-262E-4022-912D-8992ACB72F4A}">
      <dgm:prSet/>
      <dgm:spPr/>
      <dgm:t>
        <a:bodyPr/>
        <a:lstStyle/>
        <a:p>
          <a:endParaRPr lang="fr-FR"/>
        </a:p>
      </dgm:t>
    </dgm:pt>
    <dgm:pt modelId="{740D616D-3158-49B5-B323-8E00A232AE59}" type="sibTrans" cxnId="{BE0C1506-262E-4022-912D-8992ACB72F4A}">
      <dgm:prSet/>
      <dgm:spPr/>
      <dgm:t>
        <a:bodyPr/>
        <a:lstStyle/>
        <a:p>
          <a:endParaRPr lang="fr-FR"/>
        </a:p>
      </dgm:t>
    </dgm:pt>
    <dgm:pt modelId="{FA35D7D3-0055-4A2C-98CA-FB6E01B53A14}">
      <dgm:prSet phldrT="[Texte]" custT="1"/>
      <dgm:spPr/>
      <dgm:t>
        <a:bodyPr/>
        <a:lstStyle/>
        <a:p>
          <a:r>
            <a:rPr lang="fr-FR" sz="1100" dirty="0">
              <a:latin typeface="Carlito" panose="020F0502020204030204" pitchFamily="34" charset="0"/>
              <a:cs typeface="Carlito" panose="020F0502020204030204" pitchFamily="34" charset="0"/>
            </a:rPr>
            <a:t>Stratégie et business modèle en lien avec la durabilité</a:t>
          </a:r>
        </a:p>
      </dgm:t>
    </dgm:pt>
    <dgm:pt modelId="{9F069898-61BF-450F-B406-C36431391D0C}" type="parTrans" cxnId="{528D86D1-5CE6-4650-9AF9-0855372BD323}">
      <dgm:prSet/>
      <dgm:spPr/>
      <dgm:t>
        <a:bodyPr/>
        <a:lstStyle/>
        <a:p>
          <a:endParaRPr lang="fr-FR"/>
        </a:p>
      </dgm:t>
    </dgm:pt>
    <dgm:pt modelId="{86DE9C15-B7CE-4B5D-BB33-46694DBB3291}" type="sibTrans" cxnId="{528D86D1-5CE6-4650-9AF9-0855372BD323}">
      <dgm:prSet/>
      <dgm:spPr/>
      <dgm:t>
        <a:bodyPr/>
        <a:lstStyle/>
        <a:p>
          <a:endParaRPr lang="fr-FR"/>
        </a:p>
      </dgm:t>
    </dgm:pt>
    <dgm:pt modelId="{ADC82AB6-D535-4D05-BDBD-784C12234724}">
      <dgm:prSet phldrT="[Texte]" custT="1"/>
      <dgm:spPr/>
      <dgm:t>
        <a:bodyPr/>
        <a:lstStyle/>
        <a:p>
          <a:r>
            <a:rPr lang="fr-FR" sz="1100" dirty="0">
              <a:latin typeface="Carlito" panose="020F0502020204030204" pitchFamily="34" charset="0"/>
              <a:cs typeface="Carlito" panose="020F0502020204030204" pitchFamily="34" charset="0"/>
            </a:rPr>
            <a:t>Évaluation de la matérialité de ses impacts liés à la durabilité, risques et opportunités liés à la durabilité</a:t>
          </a:r>
        </a:p>
      </dgm:t>
    </dgm:pt>
    <dgm:pt modelId="{4B3629CA-1E26-4C08-90EF-3602C900FBEE}" type="parTrans" cxnId="{C145DD9C-47F4-4997-9553-C0BC604BD2E9}">
      <dgm:prSet/>
      <dgm:spPr/>
      <dgm:t>
        <a:bodyPr/>
        <a:lstStyle/>
        <a:p>
          <a:endParaRPr lang="fr-FR"/>
        </a:p>
      </dgm:t>
    </dgm:pt>
    <dgm:pt modelId="{8167E052-74E0-4593-9C6F-7367F5AA6C41}" type="sibTrans" cxnId="{C145DD9C-47F4-4997-9553-C0BC604BD2E9}">
      <dgm:prSet/>
      <dgm:spPr/>
      <dgm:t>
        <a:bodyPr/>
        <a:lstStyle/>
        <a:p>
          <a:endParaRPr lang="fr-FR"/>
        </a:p>
      </dgm:t>
    </dgm:pt>
    <dgm:pt modelId="{63ED5FA6-A238-4A23-8145-BC244C7CC6A9}">
      <dgm:prSet phldrT="[Texte]" custT="1"/>
      <dgm:spPr/>
      <dgm:t>
        <a:bodyPr/>
        <a:lstStyle/>
        <a:p>
          <a:r>
            <a:rPr lang="fr-FR" sz="1200" dirty="0">
              <a:latin typeface="Carlito" panose="020F0502020204030204" pitchFamily="34" charset="0"/>
              <a:cs typeface="Carlito" panose="020F0502020204030204" pitchFamily="34" charset="0"/>
            </a:rPr>
            <a:t>Politiques et objectifs</a:t>
          </a:r>
        </a:p>
      </dgm:t>
    </dgm:pt>
    <dgm:pt modelId="{4A43521D-1B67-4BC0-A60D-EB3088AEFEA0}" type="parTrans" cxnId="{E8ADA2FB-205C-45B6-816C-FA5C2E029F38}">
      <dgm:prSet/>
      <dgm:spPr/>
      <dgm:t>
        <a:bodyPr/>
        <a:lstStyle/>
        <a:p>
          <a:endParaRPr lang="fr-FR"/>
        </a:p>
      </dgm:t>
    </dgm:pt>
    <dgm:pt modelId="{F9F045CC-9C60-4CCC-BDDB-C169D3CA1E41}" type="sibTrans" cxnId="{E8ADA2FB-205C-45B6-816C-FA5C2E029F38}">
      <dgm:prSet/>
      <dgm:spPr/>
      <dgm:t>
        <a:bodyPr/>
        <a:lstStyle/>
        <a:p>
          <a:endParaRPr lang="fr-FR"/>
        </a:p>
      </dgm:t>
    </dgm:pt>
    <dgm:pt modelId="{C5AE622E-53E2-4306-A6E5-D41528465EF2}">
      <dgm:prSet phldrT="[Texte]" custT="1"/>
      <dgm:spPr/>
      <dgm:t>
        <a:bodyPr/>
        <a:lstStyle/>
        <a:p>
          <a:r>
            <a:rPr lang="fr-FR" sz="1200" dirty="0">
              <a:latin typeface="Carlito" panose="020F0502020204030204" pitchFamily="34" charset="0"/>
              <a:cs typeface="Carlito" panose="020F0502020204030204" pitchFamily="34" charset="0"/>
            </a:rPr>
            <a:t>Plans d’actions et allocation des ressources</a:t>
          </a:r>
        </a:p>
      </dgm:t>
    </dgm:pt>
    <dgm:pt modelId="{EA3ED53A-AAEC-48D6-9574-624DF4417EB6}" type="parTrans" cxnId="{2A899F25-8D8C-40EC-B6C2-A05640BC3DC7}">
      <dgm:prSet/>
      <dgm:spPr/>
      <dgm:t>
        <a:bodyPr/>
        <a:lstStyle/>
        <a:p>
          <a:endParaRPr lang="fr-FR"/>
        </a:p>
      </dgm:t>
    </dgm:pt>
    <dgm:pt modelId="{253AFB4D-9F37-4D59-95D4-9C219DFA37BB}" type="sibTrans" cxnId="{2A899F25-8D8C-40EC-B6C2-A05640BC3DC7}">
      <dgm:prSet/>
      <dgm:spPr/>
      <dgm:t>
        <a:bodyPr/>
        <a:lstStyle/>
        <a:p>
          <a:endParaRPr lang="fr-FR"/>
        </a:p>
      </dgm:t>
    </dgm:pt>
    <dgm:pt modelId="{576C804C-78A3-4D5E-AC8C-9D0B9061D7B9}">
      <dgm:prSet phldrT="[Texte]" custT="1"/>
      <dgm:spPr/>
      <dgm:t>
        <a:bodyPr/>
        <a:lstStyle/>
        <a:p>
          <a:r>
            <a:rPr lang="fr-FR" sz="1100" dirty="0">
              <a:latin typeface="Carlito" panose="020F0502020204030204" pitchFamily="34" charset="0"/>
              <a:cs typeface="Carlito" panose="020F0502020204030204" pitchFamily="34" charset="0"/>
            </a:rPr>
            <a:t>Gouvernance et organisation en matière de à la durabilité</a:t>
          </a:r>
        </a:p>
      </dgm:t>
    </dgm:pt>
    <dgm:pt modelId="{73014C73-11C3-4538-8EBF-FF744E6E5C31}" type="parTrans" cxnId="{AE25E95F-A883-43A2-9D13-E3E47EA9EBE2}">
      <dgm:prSet/>
      <dgm:spPr/>
      <dgm:t>
        <a:bodyPr/>
        <a:lstStyle/>
        <a:p>
          <a:endParaRPr lang="fr-FR"/>
        </a:p>
      </dgm:t>
    </dgm:pt>
    <dgm:pt modelId="{EF42AA7D-98E0-44F4-90E0-F177D8068A4E}" type="sibTrans" cxnId="{AE25E95F-A883-43A2-9D13-E3E47EA9EBE2}">
      <dgm:prSet/>
      <dgm:spPr/>
      <dgm:t>
        <a:bodyPr/>
        <a:lstStyle/>
        <a:p>
          <a:endParaRPr lang="fr-FR"/>
        </a:p>
      </dgm:t>
    </dgm:pt>
    <dgm:pt modelId="{504633CE-A68E-49B4-AAAF-5AD08C797385}">
      <dgm:prSet phldrT="[Texte]" custT="1"/>
      <dgm:spPr/>
      <dgm:t>
        <a:bodyPr/>
        <a:lstStyle/>
        <a:p>
          <a:r>
            <a:rPr lang="fr-FR" sz="2000" b="1" dirty="0">
              <a:latin typeface="Carlito" panose="020F0502020204030204" pitchFamily="34" charset="0"/>
              <a:cs typeface="Carlito" panose="020F0502020204030204" pitchFamily="34" charset="0"/>
            </a:rPr>
            <a:t>Mesure de la performance</a:t>
          </a:r>
        </a:p>
      </dgm:t>
    </dgm:pt>
    <dgm:pt modelId="{87CE3D5D-E865-4FB9-A1AD-E7BEABE049C3}" type="parTrans" cxnId="{08927F46-FBD0-443B-A606-CF39A3417D92}">
      <dgm:prSet/>
      <dgm:spPr/>
      <dgm:t>
        <a:bodyPr/>
        <a:lstStyle/>
        <a:p>
          <a:endParaRPr lang="fr-FR"/>
        </a:p>
      </dgm:t>
    </dgm:pt>
    <dgm:pt modelId="{338A72E7-8847-42FD-B464-CBA4DADA517F}" type="sibTrans" cxnId="{08927F46-FBD0-443B-A606-CF39A3417D92}">
      <dgm:prSet/>
      <dgm:spPr/>
      <dgm:t>
        <a:bodyPr/>
        <a:lstStyle/>
        <a:p>
          <a:endParaRPr lang="fr-FR"/>
        </a:p>
      </dgm:t>
    </dgm:pt>
    <dgm:pt modelId="{645F8CE5-84BF-49A2-9BE5-F0577321A097}">
      <dgm:prSet phldrT="[Texte]" custT="1"/>
      <dgm:spPr/>
      <dgm:t>
        <a:bodyPr/>
        <a:lstStyle/>
        <a:p>
          <a:r>
            <a:rPr lang="fr-FR" sz="1200" dirty="0">
              <a:latin typeface="Carlito" panose="020F0502020204030204" pitchFamily="34" charset="0"/>
              <a:cs typeface="Carlito" panose="020F0502020204030204" pitchFamily="34" charset="0"/>
            </a:rPr>
            <a:t>Indicateurs, métriques</a:t>
          </a:r>
        </a:p>
      </dgm:t>
    </dgm:pt>
    <dgm:pt modelId="{CA0D9AE1-517C-4CE0-8C23-038CEA5A0F51}" type="parTrans" cxnId="{5D6DAFCA-D486-473A-BB52-BCFBE3BD8129}">
      <dgm:prSet/>
      <dgm:spPr/>
      <dgm:t>
        <a:bodyPr/>
        <a:lstStyle/>
        <a:p>
          <a:endParaRPr lang="fr-FR"/>
        </a:p>
      </dgm:t>
    </dgm:pt>
    <dgm:pt modelId="{F5466761-C5E8-4303-AFBE-BA2474178F27}" type="sibTrans" cxnId="{5D6DAFCA-D486-473A-BB52-BCFBE3BD8129}">
      <dgm:prSet/>
      <dgm:spPr/>
      <dgm:t>
        <a:bodyPr/>
        <a:lstStyle/>
        <a:p>
          <a:endParaRPr lang="fr-FR"/>
        </a:p>
      </dgm:t>
    </dgm:pt>
    <dgm:pt modelId="{5E8A3502-D1BF-4749-B0B2-E9ADFBFCA7E9}">
      <dgm:prSet phldrT="[Texte]" custT="1"/>
      <dgm:spPr/>
      <dgm:t>
        <a:bodyPr/>
        <a:lstStyle/>
        <a:p>
          <a:r>
            <a:rPr lang="fr-FR" sz="2000" b="1" dirty="0">
              <a:latin typeface="Carlito" panose="020F0502020204030204" pitchFamily="34" charset="0"/>
              <a:cs typeface="Carlito" panose="020F0502020204030204" pitchFamily="34" charset="0"/>
            </a:rPr>
            <a:t>Implémentation</a:t>
          </a:r>
        </a:p>
      </dgm:t>
    </dgm:pt>
    <dgm:pt modelId="{8FEF525B-9C50-4C76-92B6-55C271D6A4FF}" type="sibTrans" cxnId="{0C752377-85B2-4B27-B9C7-061B8D96AE90}">
      <dgm:prSet/>
      <dgm:spPr/>
      <dgm:t>
        <a:bodyPr/>
        <a:lstStyle/>
        <a:p>
          <a:endParaRPr lang="fr-FR"/>
        </a:p>
      </dgm:t>
    </dgm:pt>
    <dgm:pt modelId="{07D2263A-72C1-433E-8E2F-2DA98F43452A}" type="parTrans" cxnId="{0C752377-85B2-4B27-B9C7-061B8D96AE90}">
      <dgm:prSet/>
      <dgm:spPr/>
      <dgm:t>
        <a:bodyPr/>
        <a:lstStyle/>
        <a:p>
          <a:endParaRPr lang="fr-FR"/>
        </a:p>
      </dgm:t>
    </dgm:pt>
    <dgm:pt modelId="{E95E875E-15B8-430D-84D4-C059AE1A78A0}">
      <dgm:prSet phldrT="[Texte]" custT="1"/>
      <dgm:spPr/>
      <dgm:t>
        <a:bodyPr/>
        <a:lstStyle/>
        <a:p>
          <a:endParaRPr lang="fr-FR" sz="1050" dirty="0"/>
        </a:p>
      </dgm:t>
    </dgm:pt>
    <dgm:pt modelId="{9B258BDD-03C4-47F4-8DA0-845BCE4989A6}" type="parTrans" cxnId="{AC7D3CE6-89CC-4A59-8528-431AA05019E9}">
      <dgm:prSet/>
      <dgm:spPr/>
      <dgm:t>
        <a:bodyPr/>
        <a:lstStyle/>
        <a:p>
          <a:endParaRPr lang="fr-FR"/>
        </a:p>
      </dgm:t>
    </dgm:pt>
    <dgm:pt modelId="{E2AFC55C-C61B-4787-8F15-408EDD62BA89}" type="sibTrans" cxnId="{AC7D3CE6-89CC-4A59-8528-431AA05019E9}">
      <dgm:prSet/>
      <dgm:spPr/>
      <dgm:t>
        <a:bodyPr/>
        <a:lstStyle/>
        <a:p>
          <a:endParaRPr lang="fr-FR"/>
        </a:p>
      </dgm:t>
    </dgm:pt>
    <dgm:pt modelId="{DF84A6D5-2B6D-47FA-A8A7-7F730EBA16D8}">
      <dgm:prSet phldrT="[Texte]" custT="1"/>
      <dgm:spPr/>
      <dgm:t>
        <a:bodyPr/>
        <a:lstStyle/>
        <a:p>
          <a:endParaRPr lang="fr-FR" sz="1050" dirty="0"/>
        </a:p>
      </dgm:t>
    </dgm:pt>
    <dgm:pt modelId="{AE3590F6-834E-4F3C-9C0F-061DCFA7E37E}" type="parTrans" cxnId="{B0131FB7-648D-4145-84C9-B2E93B6881A9}">
      <dgm:prSet/>
      <dgm:spPr/>
      <dgm:t>
        <a:bodyPr/>
        <a:lstStyle/>
        <a:p>
          <a:endParaRPr lang="fr-FR"/>
        </a:p>
      </dgm:t>
    </dgm:pt>
    <dgm:pt modelId="{49DC2A68-FAA9-45E3-A5AC-7E3452EA7391}" type="sibTrans" cxnId="{B0131FB7-648D-4145-84C9-B2E93B6881A9}">
      <dgm:prSet/>
      <dgm:spPr/>
      <dgm:t>
        <a:bodyPr/>
        <a:lstStyle/>
        <a:p>
          <a:endParaRPr lang="fr-FR"/>
        </a:p>
      </dgm:t>
    </dgm:pt>
    <dgm:pt modelId="{44D15AF8-5B73-4A09-826D-64E898F2A795}" type="pres">
      <dgm:prSet presAssocID="{2A6DF4DB-89CE-4047-890D-C2FA9C51C5C0}" presName="Name0" presStyleCnt="0">
        <dgm:presLayoutVars>
          <dgm:dir/>
          <dgm:animLvl val="lvl"/>
          <dgm:resizeHandles/>
        </dgm:presLayoutVars>
      </dgm:prSet>
      <dgm:spPr/>
    </dgm:pt>
    <dgm:pt modelId="{2E15C292-9E0C-4E1E-B5F9-FCD8AD2B40EB}" type="pres">
      <dgm:prSet presAssocID="{D4AD8686-E7BA-48F5-84FC-CC8B893CB3C4}" presName="linNode" presStyleCnt="0"/>
      <dgm:spPr/>
    </dgm:pt>
    <dgm:pt modelId="{1FAFC6BD-527C-45C5-83D4-A56DD2BD6A1F}" type="pres">
      <dgm:prSet presAssocID="{D4AD8686-E7BA-48F5-84FC-CC8B893CB3C4}" presName="parentShp" presStyleLbl="node1" presStyleIdx="0" presStyleCnt="3">
        <dgm:presLayoutVars>
          <dgm:bulletEnabled val="1"/>
        </dgm:presLayoutVars>
      </dgm:prSet>
      <dgm:spPr/>
    </dgm:pt>
    <dgm:pt modelId="{BE5B5D01-FD62-4014-9E14-C67BF607815C}" type="pres">
      <dgm:prSet presAssocID="{D4AD8686-E7BA-48F5-84FC-CC8B893CB3C4}" presName="childShp" presStyleLbl="bgAccFollowNode1" presStyleIdx="0" presStyleCnt="3" custScaleY="136196">
        <dgm:presLayoutVars>
          <dgm:bulletEnabled val="1"/>
        </dgm:presLayoutVars>
      </dgm:prSet>
      <dgm:spPr/>
    </dgm:pt>
    <dgm:pt modelId="{2A2B14EC-D12C-43EC-B139-367E5CFA534D}" type="pres">
      <dgm:prSet presAssocID="{740D616D-3158-49B5-B323-8E00A232AE59}" presName="spacing" presStyleCnt="0"/>
      <dgm:spPr/>
    </dgm:pt>
    <dgm:pt modelId="{2512D6BA-E6FC-4735-A713-1FAB42A2B323}" type="pres">
      <dgm:prSet presAssocID="{5E8A3502-D1BF-4749-B0B2-E9ADFBFCA7E9}" presName="linNode" presStyleCnt="0"/>
      <dgm:spPr/>
    </dgm:pt>
    <dgm:pt modelId="{63982E56-0489-41B0-B533-1B31B9E1D170}" type="pres">
      <dgm:prSet presAssocID="{5E8A3502-D1BF-4749-B0B2-E9ADFBFCA7E9}" presName="parentShp" presStyleLbl="node1" presStyleIdx="1" presStyleCnt="3" custScaleY="68509">
        <dgm:presLayoutVars>
          <dgm:bulletEnabled val="1"/>
        </dgm:presLayoutVars>
      </dgm:prSet>
      <dgm:spPr/>
    </dgm:pt>
    <dgm:pt modelId="{EE799ECD-F533-46F6-9BA2-6BF42257D1EE}" type="pres">
      <dgm:prSet presAssocID="{5E8A3502-D1BF-4749-B0B2-E9ADFBFCA7E9}" presName="childShp" presStyleLbl="bgAccFollowNode1" presStyleIdx="1" presStyleCnt="3" custScaleY="68509">
        <dgm:presLayoutVars>
          <dgm:bulletEnabled val="1"/>
        </dgm:presLayoutVars>
      </dgm:prSet>
      <dgm:spPr/>
    </dgm:pt>
    <dgm:pt modelId="{B347A860-D88B-4A4D-AF87-086AD238115B}" type="pres">
      <dgm:prSet presAssocID="{8FEF525B-9C50-4C76-92B6-55C271D6A4FF}" presName="spacing" presStyleCnt="0"/>
      <dgm:spPr/>
    </dgm:pt>
    <dgm:pt modelId="{EC5EA3FD-21F6-4CAE-9749-356EF4E7936E}" type="pres">
      <dgm:prSet presAssocID="{504633CE-A68E-49B4-AAAF-5AD08C797385}" presName="linNode" presStyleCnt="0"/>
      <dgm:spPr/>
    </dgm:pt>
    <dgm:pt modelId="{2B332F1D-75C2-455E-B23A-2D9377EB13DB}" type="pres">
      <dgm:prSet presAssocID="{504633CE-A68E-49B4-AAAF-5AD08C797385}" presName="parentShp" presStyleLbl="node1" presStyleIdx="2" presStyleCnt="3" custScaleY="73641">
        <dgm:presLayoutVars>
          <dgm:bulletEnabled val="1"/>
        </dgm:presLayoutVars>
      </dgm:prSet>
      <dgm:spPr/>
    </dgm:pt>
    <dgm:pt modelId="{0A38403F-56D7-46C7-BE94-0C994C24EC0E}" type="pres">
      <dgm:prSet presAssocID="{504633CE-A68E-49B4-AAAF-5AD08C797385}" presName="childShp" presStyleLbl="bgAccFollowNode1" presStyleIdx="2" presStyleCnt="3" custScaleY="73641">
        <dgm:presLayoutVars>
          <dgm:bulletEnabled val="1"/>
        </dgm:presLayoutVars>
      </dgm:prSet>
      <dgm:spPr/>
    </dgm:pt>
  </dgm:ptLst>
  <dgm:cxnLst>
    <dgm:cxn modelId="{50923605-5F6D-44E4-9512-6C3C3B2EAA4B}" type="presOf" srcId="{ADC82AB6-D535-4D05-BDBD-784C12234724}" destId="{BE5B5D01-FD62-4014-9E14-C67BF607815C}" srcOrd="0" destOrd="2" presId="urn:microsoft.com/office/officeart/2005/8/layout/vList6"/>
    <dgm:cxn modelId="{BE0C1506-262E-4022-912D-8992ACB72F4A}" srcId="{2A6DF4DB-89CE-4047-890D-C2FA9C51C5C0}" destId="{D4AD8686-E7BA-48F5-84FC-CC8B893CB3C4}" srcOrd="0" destOrd="0" parTransId="{11AC2D12-AA1A-40DD-AD70-8EB20ACD6DB8}" sibTransId="{740D616D-3158-49B5-B323-8E00A232AE59}"/>
    <dgm:cxn modelId="{D8F49E18-7C14-4612-BEBA-179C772A06E1}" type="presOf" srcId="{5E8A3502-D1BF-4749-B0B2-E9ADFBFCA7E9}" destId="{63982E56-0489-41B0-B533-1B31B9E1D170}" srcOrd="0" destOrd="0" presId="urn:microsoft.com/office/officeart/2005/8/layout/vList6"/>
    <dgm:cxn modelId="{2A899F25-8D8C-40EC-B6C2-A05640BC3DC7}" srcId="{5E8A3502-D1BF-4749-B0B2-E9ADFBFCA7E9}" destId="{C5AE622E-53E2-4306-A6E5-D41528465EF2}" srcOrd="2" destOrd="0" parTransId="{EA3ED53A-AAEC-48D6-9574-624DF4417EB6}" sibTransId="{253AFB4D-9F37-4D59-95D4-9C219DFA37BB}"/>
    <dgm:cxn modelId="{AE25E95F-A883-43A2-9D13-E3E47EA9EBE2}" srcId="{D4AD8686-E7BA-48F5-84FC-CC8B893CB3C4}" destId="{576C804C-78A3-4D5E-AC8C-9D0B9061D7B9}" srcOrd="1" destOrd="0" parTransId="{73014C73-11C3-4538-8EBF-FF744E6E5C31}" sibTransId="{EF42AA7D-98E0-44F4-90E0-F177D8068A4E}"/>
    <dgm:cxn modelId="{8AD5BA63-BF34-4884-A27F-02BD4F4EFBF3}" type="presOf" srcId="{576C804C-78A3-4D5E-AC8C-9D0B9061D7B9}" destId="{BE5B5D01-FD62-4014-9E14-C67BF607815C}" srcOrd="0" destOrd="1" presId="urn:microsoft.com/office/officeart/2005/8/layout/vList6"/>
    <dgm:cxn modelId="{08927F46-FBD0-443B-A606-CF39A3417D92}" srcId="{2A6DF4DB-89CE-4047-890D-C2FA9C51C5C0}" destId="{504633CE-A68E-49B4-AAAF-5AD08C797385}" srcOrd="2" destOrd="0" parTransId="{87CE3D5D-E865-4FB9-A1AD-E7BEABE049C3}" sibTransId="{338A72E7-8847-42FD-B464-CBA4DADA517F}"/>
    <dgm:cxn modelId="{F7E3E947-FFA2-4462-9DBA-5C73EEE42AD7}" type="presOf" srcId="{DF84A6D5-2B6D-47FA-A8A7-7F730EBA16D8}" destId="{0A38403F-56D7-46C7-BE94-0C994C24EC0E}" srcOrd="0" destOrd="0" presId="urn:microsoft.com/office/officeart/2005/8/layout/vList6"/>
    <dgm:cxn modelId="{5BBCC44F-2418-49A3-BBFB-422A30B74CC9}" type="presOf" srcId="{D4AD8686-E7BA-48F5-84FC-CC8B893CB3C4}" destId="{1FAFC6BD-527C-45C5-83D4-A56DD2BD6A1F}" srcOrd="0" destOrd="0" presId="urn:microsoft.com/office/officeart/2005/8/layout/vList6"/>
    <dgm:cxn modelId="{0C752377-85B2-4B27-B9C7-061B8D96AE90}" srcId="{2A6DF4DB-89CE-4047-890D-C2FA9C51C5C0}" destId="{5E8A3502-D1BF-4749-B0B2-E9ADFBFCA7E9}" srcOrd="1" destOrd="0" parTransId="{07D2263A-72C1-433E-8E2F-2DA98F43452A}" sibTransId="{8FEF525B-9C50-4C76-92B6-55C271D6A4FF}"/>
    <dgm:cxn modelId="{C145DD9C-47F4-4997-9553-C0BC604BD2E9}" srcId="{D4AD8686-E7BA-48F5-84FC-CC8B893CB3C4}" destId="{ADC82AB6-D535-4D05-BDBD-784C12234724}" srcOrd="2" destOrd="0" parTransId="{4B3629CA-1E26-4C08-90EF-3602C900FBEE}" sibTransId="{8167E052-74E0-4593-9C6F-7367F5AA6C41}"/>
    <dgm:cxn modelId="{B0131FB7-648D-4145-84C9-B2E93B6881A9}" srcId="{504633CE-A68E-49B4-AAAF-5AD08C797385}" destId="{DF84A6D5-2B6D-47FA-A8A7-7F730EBA16D8}" srcOrd="0" destOrd="0" parTransId="{AE3590F6-834E-4F3C-9C0F-061DCFA7E37E}" sibTransId="{49DC2A68-FAA9-45E3-A5AC-7E3452EA7391}"/>
    <dgm:cxn modelId="{351B25BC-D1E7-49A4-8C17-79D53CAF7188}" type="presOf" srcId="{645F8CE5-84BF-49A2-9BE5-F0577321A097}" destId="{0A38403F-56D7-46C7-BE94-0C994C24EC0E}" srcOrd="0" destOrd="1" presId="urn:microsoft.com/office/officeart/2005/8/layout/vList6"/>
    <dgm:cxn modelId="{4654E3C2-BBC0-40DA-B91D-EA379E981AB9}" type="presOf" srcId="{2A6DF4DB-89CE-4047-890D-C2FA9C51C5C0}" destId="{44D15AF8-5B73-4A09-826D-64E898F2A795}" srcOrd="0" destOrd="0" presId="urn:microsoft.com/office/officeart/2005/8/layout/vList6"/>
    <dgm:cxn modelId="{5D6DAFCA-D486-473A-BB52-BCFBE3BD8129}" srcId="{504633CE-A68E-49B4-AAAF-5AD08C797385}" destId="{645F8CE5-84BF-49A2-9BE5-F0577321A097}" srcOrd="1" destOrd="0" parTransId="{CA0D9AE1-517C-4CE0-8C23-038CEA5A0F51}" sibTransId="{F5466761-C5E8-4303-AFBE-BA2474178F27}"/>
    <dgm:cxn modelId="{528D86D1-5CE6-4650-9AF9-0855372BD323}" srcId="{D4AD8686-E7BA-48F5-84FC-CC8B893CB3C4}" destId="{FA35D7D3-0055-4A2C-98CA-FB6E01B53A14}" srcOrd="0" destOrd="0" parTransId="{9F069898-61BF-450F-B406-C36431391D0C}" sibTransId="{86DE9C15-B7CE-4B5D-BB33-46694DBB3291}"/>
    <dgm:cxn modelId="{7FE680D5-005C-486A-AE51-49F5C86A48F6}" type="presOf" srcId="{63ED5FA6-A238-4A23-8145-BC244C7CC6A9}" destId="{EE799ECD-F533-46F6-9BA2-6BF42257D1EE}" srcOrd="0" destOrd="1" presId="urn:microsoft.com/office/officeart/2005/8/layout/vList6"/>
    <dgm:cxn modelId="{0D878EE0-03E4-4D12-9AAD-38A884F02AE6}" type="presOf" srcId="{504633CE-A68E-49B4-AAAF-5AD08C797385}" destId="{2B332F1D-75C2-455E-B23A-2D9377EB13DB}" srcOrd="0" destOrd="0" presId="urn:microsoft.com/office/officeart/2005/8/layout/vList6"/>
    <dgm:cxn modelId="{AC7D3CE6-89CC-4A59-8528-431AA05019E9}" srcId="{5E8A3502-D1BF-4749-B0B2-E9ADFBFCA7E9}" destId="{E95E875E-15B8-430D-84D4-C059AE1A78A0}" srcOrd="0" destOrd="0" parTransId="{9B258BDD-03C4-47F4-8DA0-845BCE4989A6}" sibTransId="{E2AFC55C-C61B-4787-8F15-408EDD62BA89}"/>
    <dgm:cxn modelId="{3188EFF2-DF36-4A5A-897B-A1C3A28BB9D1}" type="presOf" srcId="{E95E875E-15B8-430D-84D4-C059AE1A78A0}" destId="{EE799ECD-F533-46F6-9BA2-6BF42257D1EE}" srcOrd="0" destOrd="0" presId="urn:microsoft.com/office/officeart/2005/8/layout/vList6"/>
    <dgm:cxn modelId="{D9174CFA-8F19-4313-816C-B1145E48FBAC}" type="presOf" srcId="{FA35D7D3-0055-4A2C-98CA-FB6E01B53A14}" destId="{BE5B5D01-FD62-4014-9E14-C67BF607815C}" srcOrd="0" destOrd="0" presId="urn:microsoft.com/office/officeart/2005/8/layout/vList6"/>
    <dgm:cxn modelId="{E8ADA2FB-205C-45B6-816C-FA5C2E029F38}" srcId="{5E8A3502-D1BF-4749-B0B2-E9ADFBFCA7E9}" destId="{63ED5FA6-A238-4A23-8145-BC244C7CC6A9}" srcOrd="1" destOrd="0" parTransId="{4A43521D-1B67-4BC0-A60D-EB3088AEFEA0}" sibTransId="{F9F045CC-9C60-4CCC-BDDB-C169D3CA1E41}"/>
    <dgm:cxn modelId="{7E1895FF-D46E-47F2-8B95-B31B11C09234}" type="presOf" srcId="{C5AE622E-53E2-4306-A6E5-D41528465EF2}" destId="{EE799ECD-F533-46F6-9BA2-6BF42257D1EE}" srcOrd="0" destOrd="2" presId="urn:microsoft.com/office/officeart/2005/8/layout/vList6"/>
    <dgm:cxn modelId="{9BF880CE-ACA7-4CA0-982B-F9D3CBC36939}" type="presParOf" srcId="{44D15AF8-5B73-4A09-826D-64E898F2A795}" destId="{2E15C292-9E0C-4E1E-B5F9-FCD8AD2B40EB}" srcOrd="0" destOrd="0" presId="urn:microsoft.com/office/officeart/2005/8/layout/vList6"/>
    <dgm:cxn modelId="{462F9CEB-22C7-4F03-B62B-F1B63FD84AF8}" type="presParOf" srcId="{2E15C292-9E0C-4E1E-B5F9-FCD8AD2B40EB}" destId="{1FAFC6BD-527C-45C5-83D4-A56DD2BD6A1F}" srcOrd="0" destOrd="0" presId="urn:microsoft.com/office/officeart/2005/8/layout/vList6"/>
    <dgm:cxn modelId="{C0D5E9D4-08DA-43AA-851B-5F88665396DF}" type="presParOf" srcId="{2E15C292-9E0C-4E1E-B5F9-FCD8AD2B40EB}" destId="{BE5B5D01-FD62-4014-9E14-C67BF607815C}" srcOrd="1" destOrd="0" presId="urn:microsoft.com/office/officeart/2005/8/layout/vList6"/>
    <dgm:cxn modelId="{45877B67-C1E4-4E76-97FB-3EBC25B16FFF}" type="presParOf" srcId="{44D15AF8-5B73-4A09-826D-64E898F2A795}" destId="{2A2B14EC-D12C-43EC-B139-367E5CFA534D}" srcOrd="1" destOrd="0" presId="urn:microsoft.com/office/officeart/2005/8/layout/vList6"/>
    <dgm:cxn modelId="{223039A7-B0CA-4329-B742-F4EC121358FC}" type="presParOf" srcId="{44D15AF8-5B73-4A09-826D-64E898F2A795}" destId="{2512D6BA-E6FC-4735-A713-1FAB42A2B323}" srcOrd="2" destOrd="0" presId="urn:microsoft.com/office/officeart/2005/8/layout/vList6"/>
    <dgm:cxn modelId="{B4ED40A2-A0B1-4F2A-985E-F77E89D2DA1D}" type="presParOf" srcId="{2512D6BA-E6FC-4735-A713-1FAB42A2B323}" destId="{63982E56-0489-41B0-B533-1B31B9E1D170}" srcOrd="0" destOrd="0" presId="urn:microsoft.com/office/officeart/2005/8/layout/vList6"/>
    <dgm:cxn modelId="{AC93D04D-F2AA-4F0B-890C-45F9C0BC50EA}" type="presParOf" srcId="{2512D6BA-E6FC-4735-A713-1FAB42A2B323}" destId="{EE799ECD-F533-46F6-9BA2-6BF42257D1EE}" srcOrd="1" destOrd="0" presId="urn:microsoft.com/office/officeart/2005/8/layout/vList6"/>
    <dgm:cxn modelId="{88BC8882-19DB-49A3-A1CE-2C4B80065537}" type="presParOf" srcId="{44D15AF8-5B73-4A09-826D-64E898F2A795}" destId="{B347A860-D88B-4A4D-AF87-086AD238115B}" srcOrd="3" destOrd="0" presId="urn:microsoft.com/office/officeart/2005/8/layout/vList6"/>
    <dgm:cxn modelId="{5FD726AA-4EC6-4949-BD36-BD5B9EA3EF57}" type="presParOf" srcId="{44D15AF8-5B73-4A09-826D-64E898F2A795}" destId="{EC5EA3FD-21F6-4CAE-9749-356EF4E7936E}" srcOrd="4" destOrd="0" presId="urn:microsoft.com/office/officeart/2005/8/layout/vList6"/>
    <dgm:cxn modelId="{256B9BF6-7CF8-4E9A-AC13-7DBF865F3581}" type="presParOf" srcId="{EC5EA3FD-21F6-4CAE-9749-356EF4E7936E}" destId="{2B332F1D-75C2-455E-B23A-2D9377EB13DB}" srcOrd="0" destOrd="0" presId="urn:microsoft.com/office/officeart/2005/8/layout/vList6"/>
    <dgm:cxn modelId="{E7BE9B67-32D4-42C2-A62E-427CE0F6E20A}" type="presParOf" srcId="{EC5EA3FD-21F6-4CAE-9749-356EF4E7936E}" destId="{0A38403F-56D7-46C7-BE94-0C994C24EC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34FBF-3EDE-40E3-BF6E-BB9E1595B3E8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CF91E-906B-41DD-BB45-8E6AD20B5A32}">
      <dsp:nvSpPr>
        <dsp:cNvPr id="0" name=""/>
        <dsp:cNvSpPr/>
      </dsp:nvSpPr>
      <dsp:spPr>
        <a:xfrm>
          <a:off x="434398" y="285347"/>
          <a:ext cx="6098710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+mj-lt"/>
            </a:rPr>
            <a:t>Gouvernance</a:t>
          </a:r>
        </a:p>
      </dsp:txBody>
      <dsp:txXfrm>
        <a:off x="434398" y="285347"/>
        <a:ext cx="6098710" cy="570477"/>
      </dsp:txXfrm>
    </dsp:sp>
    <dsp:sp modelId="{72AFD72A-830E-4461-8238-B13A63611A80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B5F42-B550-4A8E-97C3-CFD2EA4781D4}">
      <dsp:nvSpPr>
        <dsp:cNvPr id="0" name=""/>
        <dsp:cNvSpPr/>
      </dsp:nvSpPr>
      <dsp:spPr>
        <a:xfrm>
          <a:off x="903654" y="1140954"/>
          <a:ext cx="5629454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+mj-lt"/>
            </a:rPr>
            <a:t>Déploiement de la démarche RSE</a:t>
          </a:r>
        </a:p>
      </dsp:txBody>
      <dsp:txXfrm>
        <a:off x="903654" y="1140954"/>
        <a:ext cx="5629454" cy="570477"/>
      </dsp:txXfrm>
    </dsp:sp>
    <dsp:sp modelId="{BD5CF776-6D41-4C51-BABF-695673F89EBF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AA9E3-3975-4C03-86A3-BCC4A1E67D91}">
      <dsp:nvSpPr>
        <dsp:cNvPr id="0" name=""/>
        <dsp:cNvSpPr/>
      </dsp:nvSpPr>
      <dsp:spPr>
        <a:xfrm>
          <a:off x="1118233" y="1996562"/>
          <a:ext cx="5414874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+mj-lt"/>
            </a:rPr>
            <a:t>RH, relations et conditions de travail</a:t>
          </a:r>
        </a:p>
      </dsp:txBody>
      <dsp:txXfrm>
        <a:off x="1118233" y="1996562"/>
        <a:ext cx="5414874" cy="570477"/>
      </dsp:txXfrm>
    </dsp:sp>
    <dsp:sp modelId="{D63ACA0E-70F8-4CFA-A344-DA7656D36330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B95D-5969-4B2A-A1DA-CCA420016DB2}">
      <dsp:nvSpPr>
        <dsp:cNvPr id="0" name=""/>
        <dsp:cNvSpPr/>
      </dsp:nvSpPr>
      <dsp:spPr>
        <a:xfrm>
          <a:off x="1118233" y="2851627"/>
          <a:ext cx="5414874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+mj-lt"/>
            </a:rPr>
            <a:t>Modes de production et de consommation durables</a:t>
          </a:r>
        </a:p>
      </dsp:txBody>
      <dsp:txXfrm>
        <a:off x="1118233" y="2851627"/>
        <a:ext cx="5414874" cy="570477"/>
      </dsp:txXfrm>
    </dsp:sp>
    <dsp:sp modelId="{EAFEBA30-18F0-4E25-9E10-83BE56ACA1B0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44963-10F7-4BCE-91FC-73BB74B42E0B}">
      <dsp:nvSpPr>
        <dsp:cNvPr id="0" name=""/>
        <dsp:cNvSpPr/>
      </dsp:nvSpPr>
      <dsp:spPr>
        <a:xfrm>
          <a:off x="903654" y="3707235"/>
          <a:ext cx="5629454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+mj-lt"/>
            </a:rPr>
            <a:t>Ancrage territorial</a:t>
          </a:r>
        </a:p>
      </dsp:txBody>
      <dsp:txXfrm>
        <a:off x="903654" y="3707235"/>
        <a:ext cx="5629454" cy="570477"/>
      </dsp:txXfrm>
    </dsp:sp>
    <dsp:sp modelId="{1B9BB2F4-D905-4EC4-9FC9-3951B55CD03D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C259F-442D-4BE3-9398-C2946AC37EBA}">
      <dsp:nvSpPr>
        <dsp:cNvPr id="0" name=""/>
        <dsp:cNvSpPr/>
      </dsp:nvSpPr>
      <dsp:spPr>
        <a:xfrm>
          <a:off x="434398" y="4562842"/>
          <a:ext cx="6098710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+mj-lt"/>
            </a:rPr>
            <a:t>Résultats RSE</a:t>
          </a:r>
        </a:p>
      </dsp:txBody>
      <dsp:txXfrm>
        <a:off x="434398" y="4562842"/>
        <a:ext cx="6098710" cy="570477"/>
      </dsp:txXfrm>
    </dsp:sp>
    <dsp:sp modelId="{A0A64991-B387-4045-8F0D-5A6E549E92D0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B5D01-FD62-4014-9E14-C67BF607815C}">
      <dsp:nvSpPr>
        <dsp:cNvPr id="0" name=""/>
        <dsp:cNvSpPr/>
      </dsp:nvSpPr>
      <dsp:spPr>
        <a:xfrm>
          <a:off x="2364199" y="1120"/>
          <a:ext cx="3541970" cy="15551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latin typeface="Carlito" panose="020F0502020204030204" pitchFamily="34" charset="0"/>
              <a:cs typeface="Carlito" panose="020F0502020204030204" pitchFamily="34" charset="0"/>
            </a:rPr>
            <a:t>Stratégie et business modèle en lien avec la durabilité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latin typeface="Carlito" panose="020F0502020204030204" pitchFamily="34" charset="0"/>
              <a:cs typeface="Carlito" panose="020F0502020204030204" pitchFamily="34" charset="0"/>
            </a:rPr>
            <a:t>Gouvernance et organisation en matière de à la durabilité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latin typeface="Carlito" panose="020F0502020204030204" pitchFamily="34" charset="0"/>
              <a:cs typeface="Carlito" panose="020F0502020204030204" pitchFamily="34" charset="0"/>
            </a:rPr>
            <a:t>Évaluation de la matérialité de ses impacts liés à la durabilité, risques et opportunités liés à la durabilité</a:t>
          </a:r>
        </a:p>
      </dsp:txBody>
      <dsp:txXfrm>
        <a:off x="2364199" y="195519"/>
        <a:ext cx="2958773" cy="1166393"/>
      </dsp:txXfrm>
    </dsp:sp>
    <dsp:sp modelId="{1FAFC6BD-527C-45C5-83D4-A56DD2BD6A1F}">
      <dsp:nvSpPr>
        <dsp:cNvPr id="0" name=""/>
        <dsp:cNvSpPr/>
      </dsp:nvSpPr>
      <dsp:spPr>
        <a:xfrm>
          <a:off x="2885" y="207777"/>
          <a:ext cx="2361313" cy="1141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Carlito" panose="020F0502020204030204" pitchFamily="34" charset="0"/>
              <a:cs typeface="Carlito" panose="020F0502020204030204" pitchFamily="34" charset="0"/>
            </a:rPr>
            <a:t>Stratégie</a:t>
          </a:r>
        </a:p>
      </dsp:txBody>
      <dsp:txXfrm>
        <a:off x="58627" y="263519"/>
        <a:ext cx="2249829" cy="1030393"/>
      </dsp:txXfrm>
    </dsp:sp>
    <dsp:sp modelId="{EE799ECD-F533-46F6-9BA2-6BF42257D1EE}">
      <dsp:nvSpPr>
        <dsp:cNvPr id="0" name=""/>
        <dsp:cNvSpPr/>
      </dsp:nvSpPr>
      <dsp:spPr>
        <a:xfrm>
          <a:off x="2363621" y="1670500"/>
          <a:ext cx="3545433" cy="7822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5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Carlito" panose="020F0502020204030204" pitchFamily="34" charset="0"/>
              <a:cs typeface="Carlito" panose="020F0502020204030204" pitchFamily="34" charset="0"/>
            </a:rPr>
            <a:t>Politiques et objectifs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Carlito" panose="020F0502020204030204" pitchFamily="34" charset="0"/>
              <a:cs typeface="Carlito" panose="020F0502020204030204" pitchFamily="34" charset="0"/>
            </a:rPr>
            <a:t>Plans d’actions et allocation des ressources</a:t>
          </a:r>
        </a:p>
      </dsp:txBody>
      <dsp:txXfrm>
        <a:off x="2363621" y="1768286"/>
        <a:ext cx="3252075" cy="586717"/>
      </dsp:txXfrm>
    </dsp:sp>
    <dsp:sp modelId="{63982E56-0489-41B0-B533-1B31B9E1D170}">
      <dsp:nvSpPr>
        <dsp:cNvPr id="0" name=""/>
        <dsp:cNvSpPr/>
      </dsp:nvSpPr>
      <dsp:spPr>
        <a:xfrm>
          <a:off x="0" y="1670500"/>
          <a:ext cx="2363622" cy="782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Carlito" panose="020F0502020204030204" pitchFamily="34" charset="0"/>
              <a:cs typeface="Carlito" panose="020F0502020204030204" pitchFamily="34" charset="0"/>
            </a:rPr>
            <a:t>Implémentation</a:t>
          </a:r>
        </a:p>
      </dsp:txBody>
      <dsp:txXfrm>
        <a:off x="38188" y="1708688"/>
        <a:ext cx="2287246" cy="705913"/>
      </dsp:txXfrm>
    </dsp:sp>
    <dsp:sp modelId="{0A38403F-56D7-46C7-BE94-0C994C24EC0E}">
      <dsp:nvSpPr>
        <dsp:cNvPr id="0" name=""/>
        <dsp:cNvSpPr/>
      </dsp:nvSpPr>
      <dsp:spPr>
        <a:xfrm>
          <a:off x="2363621" y="2566977"/>
          <a:ext cx="3545433" cy="8408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5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Carlito" panose="020F0502020204030204" pitchFamily="34" charset="0"/>
              <a:cs typeface="Carlito" panose="020F0502020204030204" pitchFamily="34" charset="0"/>
            </a:rPr>
            <a:t>Indicateurs, métriques</a:t>
          </a:r>
        </a:p>
      </dsp:txBody>
      <dsp:txXfrm>
        <a:off x="2363621" y="2672088"/>
        <a:ext cx="3230099" cy="630668"/>
      </dsp:txXfrm>
    </dsp:sp>
    <dsp:sp modelId="{2B332F1D-75C2-455E-B23A-2D9377EB13DB}">
      <dsp:nvSpPr>
        <dsp:cNvPr id="0" name=""/>
        <dsp:cNvSpPr/>
      </dsp:nvSpPr>
      <dsp:spPr>
        <a:xfrm>
          <a:off x="0" y="2566977"/>
          <a:ext cx="2363622" cy="840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Carlito" panose="020F0502020204030204" pitchFamily="34" charset="0"/>
              <a:cs typeface="Carlito" panose="020F0502020204030204" pitchFamily="34" charset="0"/>
            </a:rPr>
            <a:t>Mesure de la performance</a:t>
          </a:r>
        </a:p>
      </dsp:txBody>
      <dsp:txXfrm>
        <a:off x="41049" y="2608026"/>
        <a:ext cx="2281524" cy="75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B42BB-0161-4D93-A43B-BC1E8043C970}" type="datetimeFigureOut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E0DAB-4BE0-4CC9-B760-A7865429719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022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Mélodie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438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82600" y="325438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0DAB-4BE0-4CC9-B760-A7865429719E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13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Mélodie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5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29175591c_1_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Olivier</a:t>
            </a:r>
            <a:endParaRPr dirty="0"/>
          </a:p>
        </p:txBody>
      </p:sp>
      <p:sp>
        <p:nvSpPr>
          <p:cNvPr id="161" name="Google Shape;161;ge29175591c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910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Olivier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00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Olivier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France les nouvelles dispositions remplaceront la déclaration de performance extra-financière (DPEF) à partir du 1er décembre 2022 d'après le calendrier de la Commission Européenne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18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Mélodie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23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Olivier</a:t>
            </a:r>
          </a:p>
          <a:p>
            <a:r>
              <a:rPr lang="fr-FR" dirty="0"/>
              <a:t>Approche transversale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48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Mélodie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2713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436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82600" y="325438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0DAB-4BE0-4CC9-B760-A7865429719E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4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facebook.com/GroupeAFNOR/" TargetMode="External"/><Relationship Id="rId7" Type="http://schemas.openxmlformats.org/officeDocument/2006/relationships/hyperlink" Target="https://www.youtube.com/afnor" TargetMode="External"/><Relationship Id="rId2" Type="http://schemas.openxmlformats.org/officeDocument/2006/relationships/hyperlink" Target="http://www.afnor.org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hyperlink" Target="https://twitter.com/AFNOR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www.linkedin.com/company/afno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1D59801E-0AC9-4464-A319-B47EA9D463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AD8799-A305-41EA-BA0F-9F1A6D69226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732A82E8-A19E-45BB-BE9C-C8307562AD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7086600" cy="6858000"/>
            </a:xfrm>
            <a:custGeom>
              <a:avLst/>
              <a:gdLst>
                <a:gd name="T0" fmla="*/ 0 w 11160"/>
                <a:gd name="T1" fmla="*/ 0 h 10800"/>
                <a:gd name="T2" fmla="*/ 0 w 11160"/>
                <a:gd name="T3" fmla="*/ 10800 h 10800"/>
                <a:gd name="T4" fmla="*/ 11160 w 11160"/>
                <a:gd name="T5" fmla="*/ 10800 h 10800"/>
                <a:gd name="T6" fmla="*/ 5760 w 11160"/>
                <a:gd name="T7" fmla="*/ 0 h 10800"/>
                <a:gd name="T8" fmla="*/ 0 w 11160"/>
                <a:gd name="T9" fmla="*/ 0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0" h="10800">
                  <a:moveTo>
                    <a:pt x="0" y="0"/>
                  </a:moveTo>
                  <a:lnTo>
                    <a:pt x="0" y="10800"/>
                  </a:lnTo>
                  <a:lnTo>
                    <a:pt x="11160" y="10800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6F02188B-F9E6-4F7F-84F4-43F01C34D7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2800" y="0"/>
            <a:ext cx="8539200" cy="6858000"/>
          </a:xfrm>
          <a:custGeom>
            <a:avLst/>
            <a:gdLst>
              <a:gd name="connsiteX0" fmla="*/ 0 w 8539200"/>
              <a:gd name="connsiteY0" fmla="*/ 0 h 6858000"/>
              <a:gd name="connsiteX1" fmla="*/ 8539200 w 8539200"/>
              <a:gd name="connsiteY1" fmla="*/ 0 h 6858000"/>
              <a:gd name="connsiteX2" fmla="*/ 8539200 w 8539200"/>
              <a:gd name="connsiteY2" fmla="*/ 6858000 h 6858000"/>
              <a:gd name="connsiteX3" fmla="*/ 0 w 8539200"/>
              <a:gd name="connsiteY3" fmla="*/ 6858000 h 6858000"/>
              <a:gd name="connsiteX4" fmla="*/ 0 w 8539200"/>
              <a:gd name="connsiteY4" fmla="*/ 0 h 6858000"/>
              <a:gd name="connsiteX0" fmla="*/ 0 w 8539200"/>
              <a:gd name="connsiteY0" fmla="*/ 0 h 6858000"/>
              <a:gd name="connsiteX1" fmla="*/ 8539200 w 8539200"/>
              <a:gd name="connsiteY1" fmla="*/ 0 h 6858000"/>
              <a:gd name="connsiteX2" fmla="*/ 8539200 w 8539200"/>
              <a:gd name="connsiteY2" fmla="*/ 6858000 h 6858000"/>
              <a:gd name="connsiteX3" fmla="*/ 3429000 w 8539200"/>
              <a:gd name="connsiteY3" fmla="*/ 6856095 h 6858000"/>
              <a:gd name="connsiteX4" fmla="*/ 0 w 8539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9200" h="6858000">
                <a:moveTo>
                  <a:pt x="0" y="0"/>
                </a:moveTo>
                <a:lnTo>
                  <a:pt x="8539200" y="0"/>
                </a:lnTo>
                <a:lnTo>
                  <a:pt x="8539200" y="6858000"/>
                </a:lnTo>
                <a:lnTo>
                  <a:pt x="3429000" y="685609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250" b="0" i="0" baseline="0">
                <a:solidFill>
                  <a:schemeClr val="tx2">
                    <a:lumMod val="65000"/>
                    <a:lumOff val="35000"/>
                  </a:schemeClr>
                </a:solidFill>
                <a:sym typeface="Webdings" panose="05030102010509060703" pitchFamily="18" charset="2"/>
              </a:defRPr>
            </a:lvl1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Pour insérer une image,</a:t>
            </a:r>
            <a:br>
              <a:rPr lang="fr-FR" dirty="0"/>
            </a:br>
            <a:r>
              <a:rPr lang="fr-FR" dirty="0"/>
              <a:t>cliquez sur l’icône ci-dessous</a:t>
            </a:r>
            <a:br>
              <a:rPr lang="fr-FR" dirty="0"/>
            </a:br>
            <a:r>
              <a:rPr lang="fr-FR" dirty="0"/>
              <a:t>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3F8915-9A06-487A-AA45-F32FF371A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6" y="2529000"/>
            <a:ext cx="3431402" cy="1800000"/>
          </a:xfrm>
        </p:spPr>
        <p:txBody>
          <a:bodyPr anchor="ctr" anchorCtr="0">
            <a:normAutofit/>
          </a:bodyPr>
          <a:lstStyle>
            <a:lvl1pPr algn="l">
              <a:defRPr sz="3200" b="0" cap="all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6D690E-F7C2-435E-A228-E94398E1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6" y="5889600"/>
            <a:ext cx="1260000" cy="288000"/>
          </a:xfrm>
        </p:spPr>
        <p:txBody>
          <a:bodyPr anchor="b" anchorCtr="0"/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fld id="{34035C6A-7B9C-4549-A79A-43438AB79DF7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CADAD5-FE4D-4437-A77D-E84C6353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22000"/>
            <a:ext cx="36000" cy="36000"/>
          </a:xfrm>
        </p:spPr>
        <p:txBody>
          <a:bodyPr/>
          <a:lstStyle>
            <a:lvl1pPr>
              <a:lnSpc>
                <a:spcPts val="10"/>
              </a:lnSpc>
              <a:defRPr sz="100" spc="-10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A89AF-D06C-4BD7-AE8A-73DBA918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22000"/>
            <a:ext cx="36000" cy="36000"/>
          </a:xfrm>
        </p:spPr>
        <p:txBody>
          <a:bodyPr/>
          <a:lstStyle>
            <a:lvl1pPr>
              <a:lnSpc>
                <a:spcPts val="10"/>
              </a:lnSpc>
              <a:defRPr sz="100" baseline="0">
                <a:solidFill>
                  <a:schemeClr val="accent1"/>
                </a:solidFill>
                <a:latin typeface="Freestyle Script" panose="030804020302050B0404" pitchFamily="66" charset="0"/>
              </a:defRPr>
            </a:lvl1pPr>
          </a:lstStyle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F502B6A9-C15B-47FD-9CD0-BAF9B1558B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283" y="3050873"/>
            <a:ext cx="72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2C2C38A8-6DB9-40BA-844C-591C949D9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65200" y="5673600"/>
            <a:ext cx="1728000" cy="702000"/>
          </a:xfrm>
          <a:blipFill>
            <a:blip r:embed="rId4"/>
            <a:stretch>
              <a:fillRect/>
            </a:stretch>
          </a:blipFill>
        </p:spPr>
        <p:txBody>
          <a:bodyPr lIns="0"/>
          <a:lstStyle>
            <a:lvl1pPr>
              <a:spcAft>
                <a:spcPts val="0"/>
              </a:spcAft>
              <a:defRPr sz="100" b="0" i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accent6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00" baseline="0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aseline="0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399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87CB31B1-A98D-42E5-846D-C98125D586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16663" y="1844675"/>
            <a:ext cx="4392000" cy="1152000"/>
          </a:xfrm>
          <a:noFill/>
          <a:ln>
            <a:solidFill>
              <a:schemeClr val="accent1"/>
            </a:solidFill>
          </a:ln>
        </p:spPr>
        <p:txBody>
          <a:bodyPr lIns="900000" tIns="90000" rIns="360000" bIns="90000" anchor="ctr" anchorCtr="0">
            <a:normAutofit/>
          </a:bodyPr>
          <a:lstStyle>
            <a:lvl1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900" b="0" baseline="0">
                <a:solidFill>
                  <a:schemeClr val="tx1"/>
                </a:solidFill>
              </a:defRPr>
            </a:lvl1pPr>
            <a:lvl2pPr marL="180000" indent="-2340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baseline="0">
                <a:solidFill>
                  <a:schemeClr val="tx1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DC3813-27E2-45B5-95E8-12ADD3B9C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F016A3-4BF6-46A8-8CED-2A1B188B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9838-F89D-4BB9-A1E0-4E50F6FA6A00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1847DA-193C-4364-9718-F6C1A817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7A6191-22A8-48F6-98AC-4C55C082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12C62835-5F5A-4846-9782-9005DD9104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cap="all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C10CC88-DF51-41BF-A434-0D6B80E2D7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6663" y="1844675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EA9EC9F0-B184-41A1-A9A1-6F909BCD0A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83337" y="1844675"/>
            <a:ext cx="4392000" cy="1152000"/>
          </a:xfrm>
          <a:noFill/>
          <a:ln>
            <a:solidFill>
              <a:schemeClr val="accent1"/>
            </a:solidFill>
          </a:ln>
        </p:spPr>
        <p:txBody>
          <a:bodyPr lIns="900000" tIns="90000" rIns="360000" bIns="90000" anchor="ctr" anchorCtr="0">
            <a:normAutofit/>
          </a:bodyPr>
          <a:lstStyle>
            <a:lvl1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900" b="0" baseline="0">
                <a:solidFill>
                  <a:schemeClr val="tx1"/>
                </a:solidFill>
              </a:defRPr>
            </a:lvl1pPr>
            <a:lvl2pPr marL="180000" indent="-2340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baseline="0">
                <a:solidFill>
                  <a:schemeClr val="tx1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11">
            <a:extLst>
              <a:ext uri="{FF2B5EF4-FFF2-40B4-BE49-F238E27FC236}">
                <a16:creationId xmlns:a16="http://schemas.microsoft.com/office/drawing/2014/main" id="{23F48235-FCCD-40D6-A916-99E439FA5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16663" y="3413050"/>
            <a:ext cx="4392000" cy="1152000"/>
          </a:xfrm>
          <a:noFill/>
          <a:ln>
            <a:solidFill>
              <a:schemeClr val="accent1"/>
            </a:solidFill>
          </a:ln>
        </p:spPr>
        <p:txBody>
          <a:bodyPr lIns="900000" tIns="90000" rIns="360000" bIns="90000" anchor="ctr" anchorCtr="0">
            <a:normAutofit/>
          </a:bodyPr>
          <a:lstStyle>
            <a:lvl1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900" b="0" baseline="0">
                <a:solidFill>
                  <a:schemeClr val="tx1"/>
                </a:solidFill>
              </a:defRPr>
            </a:lvl1pPr>
            <a:lvl2pPr marL="180000" indent="-2340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baseline="0">
                <a:solidFill>
                  <a:schemeClr val="tx1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1E48BB51-2C30-4CAA-AA21-66E805482C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83337" y="3413050"/>
            <a:ext cx="4392000" cy="1152000"/>
          </a:xfrm>
          <a:noFill/>
          <a:ln>
            <a:solidFill>
              <a:schemeClr val="accent1"/>
            </a:solidFill>
          </a:ln>
        </p:spPr>
        <p:txBody>
          <a:bodyPr lIns="900000" tIns="90000" rIns="360000" bIns="90000" anchor="ctr" anchorCtr="0">
            <a:normAutofit/>
          </a:bodyPr>
          <a:lstStyle>
            <a:lvl1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900" b="0" baseline="0">
                <a:solidFill>
                  <a:schemeClr val="tx1"/>
                </a:solidFill>
              </a:defRPr>
            </a:lvl1pPr>
            <a:lvl2pPr marL="180000" indent="-2340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baseline="0">
                <a:solidFill>
                  <a:schemeClr val="tx1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D6203B5B-B806-4BBE-822D-CD28D8B775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16663" y="4981426"/>
            <a:ext cx="4392000" cy="1152000"/>
          </a:xfrm>
          <a:noFill/>
          <a:ln>
            <a:solidFill>
              <a:schemeClr val="accent1"/>
            </a:solidFill>
          </a:ln>
        </p:spPr>
        <p:txBody>
          <a:bodyPr lIns="900000" tIns="90000" rIns="360000" bIns="90000" anchor="ctr" anchorCtr="0">
            <a:normAutofit/>
          </a:bodyPr>
          <a:lstStyle>
            <a:lvl1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900" b="0" baseline="0">
                <a:solidFill>
                  <a:schemeClr val="tx1"/>
                </a:solidFill>
              </a:defRPr>
            </a:lvl1pPr>
            <a:lvl2pPr marL="180000" indent="-2340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baseline="0">
                <a:solidFill>
                  <a:schemeClr val="tx1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35A3514A-436A-448F-9124-63810BC297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3337" y="4981426"/>
            <a:ext cx="4392000" cy="1152000"/>
          </a:xfrm>
          <a:noFill/>
          <a:ln>
            <a:solidFill>
              <a:schemeClr val="accent1"/>
            </a:solidFill>
          </a:ln>
        </p:spPr>
        <p:txBody>
          <a:bodyPr lIns="900000" tIns="90000" rIns="360000" bIns="90000" anchor="ctr" anchorCtr="0">
            <a:normAutofit/>
          </a:bodyPr>
          <a:lstStyle>
            <a:lvl1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900" b="0" baseline="0">
                <a:solidFill>
                  <a:schemeClr val="tx1"/>
                </a:solidFill>
              </a:defRPr>
            </a:lvl1pPr>
            <a:lvl2pPr marL="180000" indent="-2340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baseline="0">
                <a:solidFill>
                  <a:schemeClr val="tx1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F2ACE174-FDB6-44FD-9A0E-2F303A6272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337" y="1844675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FD35611-83D0-41EE-92FD-8918305B78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6663" y="3413050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638F2D03-8CA3-47DB-BC21-DB4A03502E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3337" y="3413050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C53F95D8-C9DD-4606-B818-E0CA03B9CC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16663" y="498142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0D57D76D-1FB1-4F09-99DA-F6391E4714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3337" y="498142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153E039-078B-8844-83BA-1C5127D38629}"/>
              </a:ext>
            </a:extLst>
          </p:cNvPr>
          <p:cNvCxnSpPr>
            <a:cxnSpLocks/>
          </p:cNvCxnSpPr>
          <p:nvPr userDrawn="1"/>
        </p:nvCxnSpPr>
        <p:spPr>
          <a:xfrm>
            <a:off x="418149" y="454333"/>
            <a:ext cx="0" cy="54000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0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C3813-27E2-45B5-95E8-12ADD3B9C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Slide de calendrier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F016A3-4BF6-46A8-8CED-2A1B188B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58FA-538F-4A60-9CF8-5FFD268C6D03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1847DA-193C-4364-9718-F6C1A817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7A6191-22A8-48F6-98AC-4C55C082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12C62835-5F5A-4846-9782-9005DD9104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cap="all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7C5A9F1-3422-4702-8CEE-D50236CE0A33}"/>
              </a:ext>
            </a:extLst>
          </p:cNvPr>
          <p:cNvCxnSpPr>
            <a:cxnSpLocks/>
          </p:cNvCxnSpPr>
          <p:nvPr userDrawn="1"/>
        </p:nvCxnSpPr>
        <p:spPr>
          <a:xfrm flipV="1">
            <a:off x="423456" y="3038157"/>
            <a:ext cx="11411676" cy="162444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8808046" y="1756348"/>
            <a:ext cx="2628000" cy="581464"/>
          </a:xfrm>
        </p:spPr>
        <p:txBody>
          <a:bodyPr lIns="36000" tIns="0" rIns="3600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72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539113" y="3590993"/>
            <a:ext cx="2088000" cy="371588"/>
          </a:xfrm>
          <a:prstGeom prst="parallelogram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</a:t>
            </a:r>
          </a:p>
        </p:txBody>
      </p:sp>
      <p:sp>
        <p:nvSpPr>
          <p:cNvPr id="73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3488673" y="3165807"/>
            <a:ext cx="2088000" cy="371588"/>
          </a:xfrm>
          <a:prstGeom prst="parallelogram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74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266665" y="2798956"/>
            <a:ext cx="2088000" cy="371588"/>
          </a:xfrm>
          <a:prstGeom prst="parallelogram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75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9078046" y="2374594"/>
            <a:ext cx="2088000" cy="371588"/>
          </a:xfrm>
          <a:prstGeom prst="parallelogram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76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6038418" y="2194034"/>
            <a:ext cx="2628000" cy="581464"/>
          </a:xfrm>
        </p:spPr>
        <p:txBody>
          <a:bodyPr lIns="36000" tIns="0" rIns="3600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77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335076" y="2974814"/>
            <a:ext cx="2628000" cy="581464"/>
          </a:xfrm>
        </p:spPr>
        <p:txBody>
          <a:bodyPr lIns="36000" tIns="0" rIns="3600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78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225708" y="2561192"/>
            <a:ext cx="2628000" cy="581464"/>
          </a:xfrm>
        </p:spPr>
        <p:txBody>
          <a:bodyPr lIns="36000" tIns="0" rIns="3600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79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1176446" y="4874293"/>
            <a:ext cx="2088000" cy="371588"/>
          </a:xfrm>
          <a:prstGeom prst="parallelogram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80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4126006" y="4449107"/>
            <a:ext cx="2088000" cy="371588"/>
          </a:xfrm>
          <a:prstGeom prst="parallelogram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81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6903998" y="4082256"/>
            <a:ext cx="2088000" cy="371588"/>
          </a:xfrm>
          <a:prstGeom prst="parallelogram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82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9715379" y="3657894"/>
            <a:ext cx="2088000" cy="371588"/>
          </a:xfrm>
          <a:prstGeom prst="parallelogram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83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9293686" y="4040014"/>
            <a:ext cx="2628000" cy="581464"/>
          </a:xfrm>
        </p:spPr>
        <p:txBody>
          <a:bodyPr lIns="36000" tIns="0" rIns="3600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84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496762" y="4464052"/>
            <a:ext cx="2628000" cy="581464"/>
          </a:xfrm>
        </p:spPr>
        <p:txBody>
          <a:bodyPr lIns="36000" tIns="0" rIns="3600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85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793420" y="5258480"/>
            <a:ext cx="2628000" cy="581464"/>
          </a:xfrm>
        </p:spPr>
        <p:txBody>
          <a:bodyPr lIns="36000" tIns="0" rIns="3600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86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3752292" y="4844858"/>
            <a:ext cx="2628000" cy="581464"/>
          </a:xfrm>
        </p:spPr>
        <p:txBody>
          <a:bodyPr lIns="36000" tIns="0" rIns="3600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900DEEE-5F23-4D32-AF5C-237B50BEB3C1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1763754" y="4355417"/>
            <a:ext cx="201600" cy="201600"/>
          </a:xfrm>
          <a:prstGeom prst="ellipse">
            <a:avLst/>
          </a:prstGeom>
          <a:solidFill>
            <a:schemeClr val="accent2"/>
          </a:solidFill>
          <a:ln w="41275">
            <a:solidFill>
              <a:sysClr val="window" lastClr="FFFFFF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.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A44BA557-3143-4601-8E91-A1E785325096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4664808" y="3941119"/>
            <a:ext cx="201600" cy="201600"/>
          </a:xfrm>
          <a:prstGeom prst="ellipse">
            <a:avLst/>
          </a:prstGeom>
          <a:solidFill>
            <a:schemeClr val="accent2"/>
          </a:solidFill>
          <a:ln w="41275">
            <a:solidFill>
              <a:sysClr val="window" lastClr="FFFFFF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.</a:t>
            </a:r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BC7F2A37-CBC3-4A02-8202-2F6288235526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>
          <a:xfrm>
            <a:off x="7561831" y="3530937"/>
            <a:ext cx="201600" cy="201600"/>
          </a:xfrm>
          <a:prstGeom prst="ellipse">
            <a:avLst/>
          </a:prstGeom>
          <a:solidFill>
            <a:schemeClr val="accent2"/>
          </a:solidFill>
          <a:ln w="41275">
            <a:solidFill>
              <a:sysClr val="window" lastClr="FFFFFF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.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4313A52A-45BB-4325-B7F0-76C9629AB3FC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10329003" y="3137109"/>
            <a:ext cx="201600" cy="201600"/>
          </a:xfrm>
          <a:prstGeom prst="ellipse">
            <a:avLst/>
          </a:prstGeom>
          <a:solidFill>
            <a:schemeClr val="accent2"/>
          </a:solidFill>
          <a:ln w="41275">
            <a:solidFill>
              <a:sysClr val="window" lastClr="FFFFFF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.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153E039-078B-8844-83BA-1C5127D38629}"/>
              </a:ext>
            </a:extLst>
          </p:cNvPr>
          <p:cNvCxnSpPr>
            <a:cxnSpLocks/>
          </p:cNvCxnSpPr>
          <p:nvPr userDrawn="1"/>
        </p:nvCxnSpPr>
        <p:spPr>
          <a:xfrm>
            <a:off x="418149" y="454333"/>
            <a:ext cx="0" cy="54000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4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oint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86CD3501-0BD6-44CF-A144-F96D1F762D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2662" y="1460592"/>
            <a:ext cx="18000" cy="5400000"/>
          </a:xfrm>
          <a:solidFill>
            <a:schemeClr val="accent2"/>
          </a:solidFill>
        </p:spPr>
        <p:txBody>
          <a:bodyPr/>
          <a:lstStyle>
            <a:lvl1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accent2"/>
                </a:solidFill>
              </a:defRPr>
            </a:lvl1pPr>
            <a:lvl2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2pPr>
            <a:lvl3pPr>
              <a:lnSpc>
                <a:spcPct val="50000"/>
              </a:lnSpc>
              <a:defRPr b="0" baseline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6CD3501-0BD6-44CF-A144-F96D1F762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1662" y="0"/>
            <a:ext cx="18000" cy="612000"/>
          </a:xfrm>
          <a:solidFill>
            <a:schemeClr val="accent2"/>
          </a:solidFill>
        </p:spPr>
        <p:txBody>
          <a:bodyPr/>
          <a:lstStyle>
            <a:lvl1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accent2"/>
                </a:solidFill>
              </a:defRPr>
            </a:lvl1pPr>
            <a:lvl2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2pPr>
            <a:lvl3pPr>
              <a:lnSpc>
                <a:spcPct val="50000"/>
              </a:lnSpc>
              <a:defRPr b="0" baseline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FBC70E-3E55-4240-978B-19924BFE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709" y="6527596"/>
            <a:ext cx="720000" cy="180000"/>
          </a:xfrm>
        </p:spPr>
        <p:txBody>
          <a:bodyPr/>
          <a:lstStyle>
            <a:lvl1pPr algn="l">
              <a:defRPr/>
            </a:lvl1pPr>
          </a:lstStyle>
          <a:p>
            <a:fld id="{EEB34DAF-E2D2-4E97-B495-2CD9CEA05246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C55035-1314-4A98-98BC-38C4B15C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092885-E0AE-4C34-9EA0-15C7F960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0995" y="6527596"/>
            <a:ext cx="228945" cy="180000"/>
          </a:xfrm>
        </p:spPr>
        <p:txBody>
          <a:bodyPr/>
          <a:lstStyle>
            <a:lvl1pPr algn="r">
              <a:defRPr/>
            </a:lvl1pPr>
          </a:lstStyle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51FC644-C902-4B75-A6AE-5461E705F279}"/>
              </a:ext>
            </a:extLst>
          </p:cNvPr>
          <p:cNvCxnSpPr/>
          <p:nvPr userDrawn="1"/>
        </p:nvCxnSpPr>
        <p:spPr>
          <a:xfrm>
            <a:off x="695325" y="6559233"/>
            <a:ext cx="0" cy="1200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C8938E0-E06F-4535-A613-27D07AED9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2483663"/>
            <a:ext cx="3348000" cy="3150000"/>
          </a:xfrm>
          <a:solidFill>
            <a:schemeClr val="accent1"/>
          </a:solidFill>
        </p:spPr>
        <p:txBody>
          <a:bodyPr lIns="360000" tIns="288000" rIns="360000" bIns="288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CA695E95-C09F-411B-B4FA-F7E37A676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000" y="2483663"/>
            <a:ext cx="3348000" cy="3150000"/>
          </a:xfrm>
          <a:solidFill>
            <a:schemeClr val="accent2"/>
          </a:solidFill>
        </p:spPr>
        <p:txBody>
          <a:bodyPr lIns="360000" tIns="288000" rIns="360000" bIns="288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894B1A6F-7BCF-4774-9C82-B903A53976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48675" y="2483663"/>
            <a:ext cx="3348000" cy="3150000"/>
          </a:xfrm>
          <a:solidFill>
            <a:schemeClr val="accent1"/>
          </a:solidFill>
        </p:spPr>
        <p:txBody>
          <a:bodyPr lIns="360000" tIns="288000" rIns="360000" bIns="288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83504E1F-F509-45A7-AE38-C52B8D645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3" y="633768"/>
            <a:ext cx="10801351" cy="7740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lang="fr-FR" cap="all" baseline="0"/>
            </a:lvl1pPr>
          </a:lstStyle>
          <a:p>
            <a:r>
              <a:rPr lang="fr-FR" dirty="0"/>
              <a:t>Slide 3 POINTS CLÉS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ADD9C16-9DB4-42A8-ABB7-00B48004D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00" y="6246000"/>
            <a:ext cx="15084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point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86CD3501-0BD6-44CF-A144-F96D1F762D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02662" y="1460592"/>
            <a:ext cx="18000" cy="5400000"/>
          </a:xfrm>
          <a:solidFill>
            <a:schemeClr val="accent1"/>
          </a:solidFill>
        </p:spPr>
        <p:txBody>
          <a:bodyPr/>
          <a:lstStyle>
            <a:lvl1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accent2"/>
                </a:solidFill>
              </a:defRPr>
            </a:lvl1pPr>
            <a:lvl2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2pPr>
            <a:lvl3pPr>
              <a:lnSpc>
                <a:spcPct val="50000"/>
              </a:lnSpc>
              <a:defRPr b="0" baseline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FBC70E-3E55-4240-978B-19924BFE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709" y="6527596"/>
            <a:ext cx="720000" cy="180000"/>
          </a:xfrm>
        </p:spPr>
        <p:txBody>
          <a:bodyPr/>
          <a:lstStyle>
            <a:lvl1pPr algn="l">
              <a:defRPr/>
            </a:lvl1pPr>
          </a:lstStyle>
          <a:p>
            <a:fld id="{816E5B5F-A62E-4687-80F2-CBBF7FBF0E06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C55035-1314-4A98-98BC-38C4B15C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092885-E0AE-4C34-9EA0-15C7F960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0995" y="6527596"/>
            <a:ext cx="228945" cy="180000"/>
          </a:xfrm>
        </p:spPr>
        <p:txBody>
          <a:bodyPr/>
          <a:lstStyle>
            <a:lvl1pPr algn="r">
              <a:defRPr/>
            </a:lvl1pPr>
          </a:lstStyle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51FC644-C902-4B75-A6AE-5461E705F279}"/>
              </a:ext>
            </a:extLst>
          </p:cNvPr>
          <p:cNvCxnSpPr/>
          <p:nvPr userDrawn="1"/>
        </p:nvCxnSpPr>
        <p:spPr>
          <a:xfrm>
            <a:off x="695325" y="6559233"/>
            <a:ext cx="0" cy="1200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C8938E0-E06F-4535-A613-27D07AED9BD9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695324" y="2860614"/>
            <a:ext cx="2563612" cy="2412000"/>
          </a:xfrm>
          <a:solidFill>
            <a:schemeClr val="accent1"/>
          </a:solidFill>
        </p:spPr>
        <p:txBody>
          <a:bodyPr lIns="324000" tIns="252000" rIns="324000" bIns="252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200" b="0" cap="all" baseline="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CA695E95-C09F-411B-B4FA-F7E37A676A09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3441237" y="2860614"/>
            <a:ext cx="2563612" cy="2412000"/>
          </a:xfrm>
          <a:solidFill>
            <a:schemeClr val="accent2"/>
          </a:solidFill>
        </p:spPr>
        <p:txBody>
          <a:bodyPr lIns="324000" tIns="252000" rIns="324000" bIns="252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200" b="0" cap="all" baseline="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894B1A6F-7BCF-4774-9C82-B903A53976E5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6187150" y="2860614"/>
            <a:ext cx="2563612" cy="2412000"/>
          </a:xfrm>
          <a:solidFill>
            <a:schemeClr val="accent1"/>
          </a:solidFill>
        </p:spPr>
        <p:txBody>
          <a:bodyPr lIns="324000" tIns="252000" rIns="324000" bIns="252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200" b="0" cap="all" baseline="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C686EE51-4AC5-463B-8D94-238DF3EC019C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933063" y="2860614"/>
            <a:ext cx="2563612" cy="2412000"/>
          </a:xfrm>
          <a:solidFill>
            <a:schemeClr val="accent2"/>
          </a:solidFill>
        </p:spPr>
        <p:txBody>
          <a:bodyPr lIns="324000" tIns="252000" rIns="324000" bIns="252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200" b="0" cap="all" baseline="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83504E1F-F509-45A7-AE38-C52B8D645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3" y="633008"/>
            <a:ext cx="10801351" cy="7740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lang="fr-FR" cap="all" baseline="0"/>
            </a:lvl1pPr>
          </a:lstStyle>
          <a:p>
            <a:r>
              <a:rPr lang="fr-FR" dirty="0"/>
              <a:t>Slide 4 POINTS CLÉS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86CD3501-0BD6-44CF-A144-F96D1F762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1662" y="0"/>
            <a:ext cx="18000" cy="612000"/>
          </a:xfrm>
          <a:solidFill>
            <a:schemeClr val="accent1"/>
          </a:solidFill>
        </p:spPr>
        <p:txBody>
          <a:bodyPr/>
          <a:lstStyle>
            <a:lvl1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accent2"/>
                </a:solidFill>
              </a:defRPr>
            </a:lvl1pPr>
            <a:lvl2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2pPr>
            <a:lvl3pPr>
              <a:lnSpc>
                <a:spcPct val="50000"/>
              </a:lnSpc>
              <a:defRPr b="0" baseline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57AB043-7031-4D8E-8793-B0C8296F7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00" y="6246000"/>
            <a:ext cx="15084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exerg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">
            <a:extLst>
              <a:ext uri="{FF2B5EF4-FFF2-40B4-BE49-F238E27FC236}">
                <a16:creationId xmlns:a16="http://schemas.microsoft.com/office/drawing/2014/main" id="{A213DEAB-BD28-44C4-AC2B-448A33D2037E}"/>
              </a:ext>
            </a:extLst>
          </p:cNvPr>
          <p:cNvSpPr>
            <a:spLocks/>
          </p:cNvSpPr>
          <p:nvPr userDrawn="1"/>
        </p:nvSpPr>
        <p:spPr bwMode="auto">
          <a:xfrm>
            <a:off x="0" y="605725"/>
            <a:ext cx="12193200" cy="5760000"/>
          </a:xfrm>
          <a:custGeom>
            <a:avLst/>
            <a:gdLst>
              <a:gd name="T0" fmla="*/ 19260 w 19260"/>
              <a:gd name="T1" fmla="*/ 0 h 9180"/>
              <a:gd name="T2" fmla="*/ 19260 w 19260"/>
              <a:gd name="T3" fmla="*/ 7020 h 9180"/>
              <a:gd name="T4" fmla="*/ 0 w 19260"/>
              <a:gd name="T5" fmla="*/ 9180 h 9180"/>
              <a:gd name="T6" fmla="*/ 0 w 19260"/>
              <a:gd name="T7" fmla="*/ 2160 h 9180"/>
              <a:gd name="T8" fmla="*/ 19260 w 19260"/>
              <a:gd name="T9" fmla="*/ 0 h 9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60" h="9180">
                <a:moveTo>
                  <a:pt x="19260" y="0"/>
                </a:moveTo>
                <a:lnTo>
                  <a:pt x="19260" y="7020"/>
                </a:lnTo>
                <a:lnTo>
                  <a:pt x="0" y="9180"/>
                </a:lnTo>
                <a:lnTo>
                  <a:pt x="0" y="2160"/>
                </a:lnTo>
                <a:lnTo>
                  <a:pt x="1926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E6FA8C-4BF1-4A78-96E7-EBCCAD87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818" y="6527596"/>
            <a:ext cx="720000" cy="180000"/>
          </a:xfrm>
        </p:spPr>
        <p:txBody>
          <a:bodyPr/>
          <a:lstStyle>
            <a:lvl1pPr algn="l">
              <a:defRPr/>
            </a:lvl1pPr>
          </a:lstStyle>
          <a:p>
            <a:fld id="{E91204FB-AD9D-42B9-8C97-CA9DDAF5A4D7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9C1A86-6392-4B05-BBD7-04C44E80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6E9E3E-53D5-4C9B-8E19-D0CE317B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382" y="6527596"/>
            <a:ext cx="228945" cy="180000"/>
          </a:xfrm>
        </p:spPr>
        <p:txBody>
          <a:bodyPr/>
          <a:lstStyle>
            <a:lvl1pPr algn="r">
              <a:defRPr/>
            </a:lvl1pPr>
          </a:lstStyle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6546043-B610-47D9-A65F-41E1A4316FC1}"/>
              </a:ext>
            </a:extLst>
          </p:cNvPr>
          <p:cNvCxnSpPr/>
          <p:nvPr userDrawn="1"/>
        </p:nvCxnSpPr>
        <p:spPr>
          <a:xfrm>
            <a:off x="695325" y="6559233"/>
            <a:ext cx="0" cy="1200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re 1">
            <a:extLst>
              <a:ext uri="{FF2B5EF4-FFF2-40B4-BE49-F238E27FC236}">
                <a16:creationId xmlns:a16="http://schemas.microsoft.com/office/drawing/2014/main" id="{83504E1F-F509-45A7-AE38-C52B8D645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3" y="441326"/>
            <a:ext cx="10801351" cy="648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lang="fr-FR"/>
            </a:lvl1pPr>
          </a:lstStyle>
          <a:p>
            <a:r>
              <a:rPr lang="fr-FR" dirty="0"/>
              <a:t>3 exergues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915690B9-10FB-49EE-A305-FE492FDA8C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49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cap="all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sp>
        <p:nvSpPr>
          <p:cNvPr id="30" name="Freeform 8">
            <a:extLst>
              <a:ext uri="{FF2B5EF4-FFF2-40B4-BE49-F238E27FC236}">
                <a16:creationId xmlns:a16="http://schemas.microsoft.com/office/drawing/2014/main" id="{83E5E249-775D-4AA9-8EEB-06CDE87FDF57}"/>
              </a:ext>
            </a:extLst>
          </p:cNvPr>
          <p:cNvSpPr>
            <a:spLocks/>
          </p:cNvSpPr>
          <p:nvPr userDrawn="1"/>
        </p:nvSpPr>
        <p:spPr bwMode="auto">
          <a:xfrm>
            <a:off x="3922265" y="1712651"/>
            <a:ext cx="4184650" cy="4102100"/>
          </a:xfrm>
          <a:custGeom>
            <a:avLst/>
            <a:gdLst>
              <a:gd name="T0" fmla="*/ 5596 w 6590"/>
              <a:gd name="T1" fmla="*/ 4692 h 6460"/>
              <a:gd name="T2" fmla="*/ 2125 w 6590"/>
              <a:gd name="T3" fmla="*/ 6460 h 6460"/>
              <a:gd name="T4" fmla="*/ 0 w 6590"/>
              <a:gd name="T5" fmla="*/ 2380 h 6460"/>
              <a:gd name="T6" fmla="*/ 4590 w 6590"/>
              <a:gd name="T7" fmla="*/ 0 h 6460"/>
              <a:gd name="T8" fmla="*/ 6590 w 6590"/>
              <a:gd name="T9" fmla="*/ 3895 h 6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0" h="6460">
                <a:moveTo>
                  <a:pt x="5596" y="4692"/>
                </a:moveTo>
                <a:lnTo>
                  <a:pt x="2125" y="6460"/>
                </a:lnTo>
                <a:lnTo>
                  <a:pt x="0" y="2380"/>
                </a:lnTo>
                <a:lnTo>
                  <a:pt x="4590" y="0"/>
                </a:lnTo>
                <a:lnTo>
                  <a:pt x="6590" y="3895"/>
                </a:lnTo>
              </a:path>
            </a:pathLst>
          </a:cu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DD0A441-D2BA-49E4-AC51-A71277348629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4301879" y="2264370"/>
            <a:ext cx="3510000" cy="3150000"/>
          </a:xfrm>
        </p:spPr>
        <p:txBody>
          <a:bodyPr lIns="324000" tIns="324000" rIns="324000" bIns="324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 b="0" cap="all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ED64F818-6FC2-466C-84B2-4DA6ED22C5DF}"/>
              </a:ext>
            </a:extLst>
          </p:cNvPr>
          <p:cNvSpPr>
            <a:spLocks/>
          </p:cNvSpPr>
          <p:nvPr userDrawn="1"/>
        </p:nvSpPr>
        <p:spPr bwMode="auto">
          <a:xfrm>
            <a:off x="7616856" y="1547667"/>
            <a:ext cx="4264025" cy="3870325"/>
          </a:xfrm>
          <a:custGeom>
            <a:avLst/>
            <a:gdLst>
              <a:gd name="T0" fmla="*/ 4930 w 6715"/>
              <a:gd name="T1" fmla="*/ 255 h 6095"/>
              <a:gd name="T2" fmla="*/ 6715 w 6715"/>
              <a:gd name="T3" fmla="*/ 3740 h 6095"/>
              <a:gd name="T4" fmla="*/ 2119 w 6715"/>
              <a:gd name="T5" fmla="*/ 6095 h 6095"/>
              <a:gd name="T6" fmla="*/ 0 w 6715"/>
              <a:gd name="T7" fmla="*/ 1955 h 6095"/>
              <a:gd name="T8" fmla="*/ 3740 w 6715"/>
              <a:gd name="T9" fmla="*/ 0 h 6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5" h="6095">
                <a:moveTo>
                  <a:pt x="4930" y="255"/>
                </a:moveTo>
                <a:lnTo>
                  <a:pt x="6715" y="3740"/>
                </a:lnTo>
                <a:lnTo>
                  <a:pt x="2119" y="6095"/>
                </a:lnTo>
                <a:lnTo>
                  <a:pt x="0" y="1955"/>
                </a:lnTo>
                <a:lnTo>
                  <a:pt x="3740" y="0"/>
                </a:lnTo>
              </a:path>
            </a:pathLst>
          </a:cu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BB1E7C88-A516-4B10-9A40-690EE2C5A69C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003939" y="1849575"/>
            <a:ext cx="3510000" cy="3150000"/>
          </a:xfrm>
        </p:spPr>
        <p:txBody>
          <a:bodyPr lIns="324000" tIns="324000" rIns="324000" bIns="324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 b="0" cap="all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B21E7A11-66E9-4376-855B-582FCA9C78FA}"/>
              </a:ext>
            </a:extLst>
          </p:cNvPr>
          <p:cNvSpPr>
            <a:spLocks/>
          </p:cNvSpPr>
          <p:nvPr userDrawn="1"/>
        </p:nvSpPr>
        <p:spPr bwMode="auto">
          <a:xfrm>
            <a:off x="181847" y="2343215"/>
            <a:ext cx="4264025" cy="3886200"/>
          </a:xfrm>
          <a:custGeom>
            <a:avLst/>
            <a:gdLst>
              <a:gd name="T0" fmla="*/ 2428875 w 6715"/>
              <a:gd name="T1" fmla="*/ 0 h 6120"/>
              <a:gd name="T2" fmla="*/ 0 w 6715"/>
              <a:gd name="T3" fmla="*/ 1241425 h 6120"/>
              <a:gd name="T4" fmla="*/ 1349375 w 6715"/>
              <a:gd name="T5" fmla="*/ 3886200 h 6120"/>
              <a:gd name="T6" fmla="*/ 4264025 w 6715"/>
              <a:gd name="T7" fmla="*/ 2374900 h 6120"/>
              <a:gd name="T8" fmla="*/ 3238500 w 6715"/>
              <a:gd name="T9" fmla="*/ 377825 h 6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15" h="6120">
                <a:moveTo>
                  <a:pt x="3825" y="0"/>
                </a:moveTo>
                <a:lnTo>
                  <a:pt x="0" y="1955"/>
                </a:lnTo>
                <a:lnTo>
                  <a:pt x="2125" y="6120"/>
                </a:lnTo>
                <a:lnTo>
                  <a:pt x="6715" y="3740"/>
                </a:lnTo>
                <a:lnTo>
                  <a:pt x="5179" y="752"/>
                </a:lnTo>
              </a:path>
            </a:pathLst>
          </a:cu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637919" y="2686785"/>
            <a:ext cx="3510000" cy="3150000"/>
          </a:xfrm>
        </p:spPr>
        <p:txBody>
          <a:bodyPr lIns="360000" tIns="360000" rIns="360000" bIns="36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 b="0" cap="all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153E039-078B-8844-83BA-1C5127D38629}"/>
              </a:ext>
            </a:extLst>
          </p:cNvPr>
          <p:cNvCxnSpPr>
            <a:cxnSpLocks/>
          </p:cNvCxnSpPr>
          <p:nvPr userDrawn="1"/>
        </p:nvCxnSpPr>
        <p:spPr>
          <a:xfrm>
            <a:off x="418149" y="454333"/>
            <a:ext cx="0" cy="54000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B968AAEB-5072-4749-8D1C-F2DC2FD523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00" y="6246000"/>
            <a:ext cx="15084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exerg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">
            <a:extLst>
              <a:ext uri="{FF2B5EF4-FFF2-40B4-BE49-F238E27FC236}">
                <a16:creationId xmlns:a16="http://schemas.microsoft.com/office/drawing/2014/main" id="{4A33421B-9E2F-4822-8B3F-672C09B5CCFB}"/>
              </a:ext>
            </a:extLst>
          </p:cNvPr>
          <p:cNvSpPr>
            <a:spLocks/>
          </p:cNvSpPr>
          <p:nvPr userDrawn="1"/>
        </p:nvSpPr>
        <p:spPr bwMode="auto">
          <a:xfrm>
            <a:off x="0" y="1647031"/>
            <a:ext cx="12193200" cy="4467680"/>
          </a:xfrm>
          <a:custGeom>
            <a:avLst/>
            <a:gdLst>
              <a:gd name="T0" fmla="*/ 19260 w 19260"/>
              <a:gd name="T1" fmla="*/ 0 h 9180"/>
              <a:gd name="T2" fmla="*/ 19260 w 19260"/>
              <a:gd name="T3" fmla="*/ 7020 h 9180"/>
              <a:gd name="T4" fmla="*/ 0 w 19260"/>
              <a:gd name="T5" fmla="*/ 9180 h 9180"/>
              <a:gd name="T6" fmla="*/ 0 w 19260"/>
              <a:gd name="T7" fmla="*/ 2160 h 9180"/>
              <a:gd name="T8" fmla="*/ 19260 w 19260"/>
              <a:gd name="T9" fmla="*/ 0 h 9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60" h="9180">
                <a:moveTo>
                  <a:pt x="19260" y="0"/>
                </a:moveTo>
                <a:lnTo>
                  <a:pt x="19260" y="7020"/>
                </a:lnTo>
                <a:lnTo>
                  <a:pt x="0" y="9180"/>
                </a:lnTo>
                <a:lnTo>
                  <a:pt x="0" y="2160"/>
                </a:lnTo>
                <a:lnTo>
                  <a:pt x="1926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504E1F-F509-45A7-AE38-C52B8D645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3" y="441326"/>
            <a:ext cx="10801351" cy="648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lang="fr-FR"/>
            </a:lvl1pPr>
          </a:lstStyle>
          <a:p>
            <a:r>
              <a:rPr lang="fr-FR" dirty="0"/>
              <a:t>4 exergues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E6FA8C-4BF1-4A78-96E7-EBCCAD87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818" y="6527596"/>
            <a:ext cx="720000" cy="180000"/>
          </a:xfrm>
        </p:spPr>
        <p:txBody>
          <a:bodyPr/>
          <a:lstStyle>
            <a:lvl1pPr algn="l">
              <a:defRPr/>
            </a:lvl1pPr>
          </a:lstStyle>
          <a:p>
            <a:fld id="{19DD16A5-9B7B-4981-96F8-34532AF044F5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9C1A86-6392-4B05-BBD7-04C44E80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6E9E3E-53D5-4C9B-8E19-D0CE317B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382" y="6527596"/>
            <a:ext cx="228945" cy="180000"/>
          </a:xfrm>
        </p:spPr>
        <p:txBody>
          <a:bodyPr/>
          <a:lstStyle>
            <a:lvl1pPr algn="r">
              <a:defRPr/>
            </a:lvl1pPr>
          </a:lstStyle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6546043-B610-47D9-A65F-41E1A4316FC1}"/>
              </a:ext>
            </a:extLst>
          </p:cNvPr>
          <p:cNvCxnSpPr/>
          <p:nvPr userDrawn="1"/>
        </p:nvCxnSpPr>
        <p:spPr>
          <a:xfrm>
            <a:off x="695325" y="6559233"/>
            <a:ext cx="0" cy="1200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8">
            <a:extLst>
              <a:ext uri="{FF2B5EF4-FFF2-40B4-BE49-F238E27FC236}">
                <a16:creationId xmlns:a16="http://schemas.microsoft.com/office/drawing/2014/main" id="{915690B9-10FB-49EE-A305-FE492FDA8C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49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cap="all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Sous-titre (facultatif)</a:t>
            </a: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8BF8B528-39DF-420D-9410-8D2315D7D3A5}"/>
              </a:ext>
            </a:extLst>
          </p:cNvPr>
          <p:cNvSpPr>
            <a:spLocks/>
          </p:cNvSpPr>
          <p:nvPr userDrawn="1"/>
        </p:nvSpPr>
        <p:spPr bwMode="auto">
          <a:xfrm>
            <a:off x="311389" y="3096885"/>
            <a:ext cx="3195506" cy="2943855"/>
          </a:xfrm>
          <a:custGeom>
            <a:avLst/>
            <a:gdLst>
              <a:gd name="T0" fmla="*/ 2428875 w 6715"/>
              <a:gd name="T1" fmla="*/ 0 h 6120"/>
              <a:gd name="T2" fmla="*/ 0 w 6715"/>
              <a:gd name="T3" fmla="*/ 1241425 h 6120"/>
              <a:gd name="T4" fmla="*/ 1349375 w 6715"/>
              <a:gd name="T5" fmla="*/ 3886200 h 6120"/>
              <a:gd name="T6" fmla="*/ 4264025 w 6715"/>
              <a:gd name="T7" fmla="*/ 2374900 h 6120"/>
              <a:gd name="T8" fmla="*/ 3238500 w 6715"/>
              <a:gd name="T9" fmla="*/ 377825 h 6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15" h="6120">
                <a:moveTo>
                  <a:pt x="3825" y="0"/>
                </a:moveTo>
                <a:lnTo>
                  <a:pt x="0" y="1955"/>
                </a:lnTo>
                <a:lnTo>
                  <a:pt x="2125" y="6120"/>
                </a:lnTo>
                <a:lnTo>
                  <a:pt x="6715" y="3740"/>
                </a:lnTo>
                <a:lnTo>
                  <a:pt x="5179" y="752"/>
                </a:lnTo>
              </a:path>
            </a:pathLst>
          </a:cu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800">
              <a:solidFill>
                <a:schemeClr val="l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523620" y="3301691"/>
            <a:ext cx="2687657" cy="2412000"/>
          </a:xfrm>
        </p:spPr>
        <p:txBody>
          <a:bodyPr lIns="324000" tIns="324000" rIns="324000" bIns="324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 b="0" cap="all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9DAC0045-EF63-4AA6-836A-9AA246802EF8}"/>
              </a:ext>
            </a:extLst>
          </p:cNvPr>
          <p:cNvSpPr>
            <a:spLocks/>
          </p:cNvSpPr>
          <p:nvPr userDrawn="1"/>
        </p:nvSpPr>
        <p:spPr bwMode="auto">
          <a:xfrm>
            <a:off x="3141758" y="2696056"/>
            <a:ext cx="3154801" cy="3092567"/>
          </a:xfrm>
          <a:custGeom>
            <a:avLst/>
            <a:gdLst>
              <a:gd name="T0" fmla="*/ 5596 w 6590"/>
              <a:gd name="T1" fmla="*/ 4692 h 6460"/>
              <a:gd name="T2" fmla="*/ 2125 w 6590"/>
              <a:gd name="T3" fmla="*/ 6460 h 6460"/>
              <a:gd name="T4" fmla="*/ 0 w 6590"/>
              <a:gd name="T5" fmla="*/ 2380 h 6460"/>
              <a:gd name="T6" fmla="*/ 4590 w 6590"/>
              <a:gd name="T7" fmla="*/ 0 h 6460"/>
              <a:gd name="T8" fmla="*/ 6590 w 6590"/>
              <a:gd name="T9" fmla="*/ 3895 h 6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0" h="6460">
                <a:moveTo>
                  <a:pt x="5596" y="4692"/>
                </a:moveTo>
                <a:lnTo>
                  <a:pt x="2125" y="6460"/>
                </a:lnTo>
                <a:lnTo>
                  <a:pt x="0" y="2380"/>
                </a:lnTo>
                <a:lnTo>
                  <a:pt x="4590" y="0"/>
                </a:lnTo>
                <a:lnTo>
                  <a:pt x="6590" y="3895"/>
                </a:lnTo>
              </a:path>
            </a:pathLst>
          </a:cu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DD0A441-D2BA-49E4-AC51-A71277348629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3302845" y="3014224"/>
            <a:ext cx="2687657" cy="2412000"/>
          </a:xfrm>
        </p:spPr>
        <p:txBody>
          <a:bodyPr lIns="324000" tIns="324000" rIns="324000" bIns="324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 b="0" cap="all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4B3FFA36-E595-48C7-A255-CB5FDA816798}"/>
              </a:ext>
            </a:extLst>
          </p:cNvPr>
          <p:cNvSpPr>
            <a:spLocks/>
          </p:cNvSpPr>
          <p:nvPr userDrawn="1"/>
        </p:nvSpPr>
        <p:spPr bwMode="auto">
          <a:xfrm>
            <a:off x="6007920" y="2676799"/>
            <a:ext cx="3176358" cy="2873524"/>
          </a:xfrm>
          <a:custGeom>
            <a:avLst/>
            <a:gdLst>
              <a:gd name="T0" fmla="*/ 4930 w 6715"/>
              <a:gd name="T1" fmla="*/ 255 h 6095"/>
              <a:gd name="T2" fmla="*/ 6715 w 6715"/>
              <a:gd name="T3" fmla="*/ 3740 h 6095"/>
              <a:gd name="T4" fmla="*/ 2119 w 6715"/>
              <a:gd name="T5" fmla="*/ 6095 h 6095"/>
              <a:gd name="T6" fmla="*/ 0 w 6715"/>
              <a:gd name="T7" fmla="*/ 1955 h 6095"/>
              <a:gd name="T8" fmla="*/ 3740 w 6715"/>
              <a:gd name="T9" fmla="*/ 0 h 6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5" h="6095">
                <a:moveTo>
                  <a:pt x="4930" y="255"/>
                </a:moveTo>
                <a:lnTo>
                  <a:pt x="6715" y="3740"/>
                </a:lnTo>
                <a:lnTo>
                  <a:pt x="2119" y="6095"/>
                </a:lnTo>
                <a:lnTo>
                  <a:pt x="0" y="1955"/>
                </a:lnTo>
                <a:lnTo>
                  <a:pt x="3740" y="0"/>
                </a:lnTo>
              </a:path>
            </a:pathLst>
          </a:cu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BB1E7C88-A516-4B10-9A40-690EE2C5A69C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6153960" y="2837413"/>
            <a:ext cx="2687657" cy="2412000"/>
          </a:xfrm>
        </p:spPr>
        <p:txBody>
          <a:bodyPr lIns="324000" tIns="324000" rIns="324000" bIns="324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 b="0" cap="all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3" name="Freeform 8">
            <a:extLst>
              <a:ext uri="{FF2B5EF4-FFF2-40B4-BE49-F238E27FC236}">
                <a16:creationId xmlns:a16="http://schemas.microsoft.com/office/drawing/2014/main" id="{720AAF24-0034-4992-9D04-13E0C5200097}"/>
              </a:ext>
            </a:extLst>
          </p:cNvPr>
          <p:cNvSpPr>
            <a:spLocks/>
          </p:cNvSpPr>
          <p:nvPr userDrawn="1"/>
        </p:nvSpPr>
        <p:spPr bwMode="auto">
          <a:xfrm>
            <a:off x="8815074" y="2223616"/>
            <a:ext cx="3154801" cy="3092567"/>
          </a:xfrm>
          <a:custGeom>
            <a:avLst/>
            <a:gdLst>
              <a:gd name="T0" fmla="*/ 5596 w 6590"/>
              <a:gd name="T1" fmla="*/ 4692 h 6460"/>
              <a:gd name="T2" fmla="*/ 2125 w 6590"/>
              <a:gd name="T3" fmla="*/ 6460 h 6460"/>
              <a:gd name="T4" fmla="*/ 0 w 6590"/>
              <a:gd name="T5" fmla="*/ 2380 h 6460"/>
              <a:gd name="T6" fmla="*/ 4590 w 6590"/>
              <a:gd name="T7" fmla="*/ 0 h 6460"/>
              <a:gd name="T8" fmla="*/ 6590 w 6590"/>
              <a:gd name="T9" fmla="*/ 3895 h 6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0" h="6460">
                <a:moveTo>
                  <a:pt x="5596" y="4692"/>
                </a:moveTo>
                <a:lnTo>
                  <a:pt x="2125" y="6460"/>
                </a:lnTo>
                <a:lnTo>
                  <a:pt x="0" y="2380"/>
                </a:lnTo>
                <a:lnTo>
                  <a:pt x="4590" y="0"/>
                </a:lnTo>
                <a:lnTo>
                  <a:pt x="6590" y="3895"/>
                </a:lnTo>
              </a:path>
            </a:pathLst>
          </a:cu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06CF562D-4391-4EFC-A814-F16D14850656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9011702" y="2621513"/>
            <a:ext cx="2687657" cy="2412000"/>
          </a:xfrm>
        </p:spPr>
        <p:txBody>
          <a:bodyPr lIns="324000" tIns="324000" rIns="324000" bIns="324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 b="0" cap="all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153E039-078B-8844-83BA-1C5127D38629}"/>
              </a:ext>
            </a:extLst>
          </p:cNvPr>
          <p:cNvCxnSpPr>
            <a:cxnSpLocks/>
          </p:cNvCxnSpPr>
          <p:nvPr userDrawn="1"/>
        </p:nvCxnSpPr>
        <p:spPr>
          <a:xfrm>
            <a:off x="418149" y="454333"/>
            <a:ext cx="0" cy="54000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A0FCA010-D6F7-44CB-BF17-03586F918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00" y="6246000"/>
            <a:ext cx="15084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421F4C97-1166-4BBA-AA2C-7A204DFDE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94" y="2671154"/>
            <a:ext cx="2381496" cy="2381496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855DE24-A3E2-4389-887F-0E2DD286A309}"/>
              </a:ext>
            </a:extLst>
          </p:cNvPr>
          <p:cNvCxnSpPr>
            <a:cxnSpLocks/>
          </p:cNvCxnSpPr>
          <p:nvPr userDrawn="1"/>
        </p:nvCxnSpPr>
        <p:spPr>
          <a:xfrm flipV="1">
            <a:off x="8253573" y="2072698"/>
            <a:ext cx="0" cy="80603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5CCD41B0-123C-4646-8FF5-EE288C893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10507" r="3058" b="17662"/>
          <a:stretch/>
        </p:blipFill>
        <p:spPr>
          <a:xfrm>
            <a:off x="7398973" y="2728110"/>
            <a:ext cx="3954827" cy="22675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675E8B-7248-44AF-92A9-94A5D3B62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9863C5-F014-4368-A2C2-775C0BDB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BF93-76B5-4C7B-B6F2-C85B7953B4BE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047547-00D8-4ECB-AD7D-E0E9D181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B370BC-A007-4BB1-B875-5C125616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769613F6-C600-45D6-A86C-238E6FE921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cap="all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EA1429-509B-42F9-BCB7-E9FF6A1213CC}"/>
              </a:ext>
            </a:extLst>
          </p:cNvPr>
          <p:cNvSpPr/>
          <p:nvPr userDrawn="1"/>
        </p:nvSpPr>
        <p:spPr>
          <a:xfrm>
            <a:off x="8279614" y="1983481"/>
            <a:ext cx="1269119" cy="28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VIDÉO : </a:t>
            </a:r>
            <a:br>
              <a:rPr lang="fr-FR" sz="1600" b="1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fr-FR" sz="1600" b="1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D746B68A-5D7E-486E-A356-95D65DADAF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7852" y="2275868"/>
            <a:ext cx="2376614" cy="345664"/>
          </a:xfrm>
        </p:spPr>
        <p:txBody>
          <a:bodyPr vert="horz"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68365C4E-BBC9-4627-B37A-CE958E0E9B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96000" y="2340000"/>
            <a:ext cx="4860000" cy="3240000"/>
          </a:xfrm>
          <a:noFill/>
          <a:ln>
            <a:noFill/>
          </a:ln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 b="0" baseline="0">
                <a:solidFill>
                  <a:schemeClr val="accent2"/>
                </a:solidFill>
              </a:defRPr>
            </a:lvl1pPr>
            <a:lvl2pPr marL="450000" indent="-270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baseline="0">
                <a:solidFill>
                  <a:schemeClr val="accent2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AE7E9311-1042-4839-883D-784B89BF8A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3573" y="4920343"/>
            <a:ext cx="2376614" cy="718296"/>
          </a:xfrm>
        </p:spPr>
        <p:txBody>
          <a:bodyPr vert="horz" lIns="0" tIns="0" rIns="0" bIns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1"/>
                </a:solidFill>
                <a:latin typeface="+mn-lt"/>
                <a:sym typeface="Webdings" panose="05030102010509060703" pitchFamily="18" charset="2"/>
              </a:defRPr>
            </a:lvl1pPr>
          </a:lstStyle>
          <a:p>
            <a:pPr lvl="0"/>
            <a:r>
              <a:rPr lang="fr-FR" dirty="0"/>
              <a:t></a:t>
            </a:r>
            <a:br>
              <a:rPr lang="fr-FR" dirty="0"/>
            </a:br>
            <a:r>
              <a:rPr lang="fr-FR" dirty="0" err="1"/>
              <a:t>Ctrl+K</a:t>
            </a:r>
            <a:r>
              <a:rPr lang="fr-FR" dirty="0"/>
              <a:t> ci-dessus pour insérer le lien vers la vidéo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0F86AE3B-F128-4ED7-A1DB-FC03123C3A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88902" y="2808946"/>
            <a:ext cx="2844000" cy="1800000"/>
          </a:xfrm>
        </p:spPr>
        <p:txBody>
          <a:bodyPr>
            <a:normAutofit/>
          </a:bodyPr>
          <a:lstStyle>
            <a:lvl1pPr algn="ctr">
              <a:defRPr sz="100" baseline="0">
                <a:solidFill>
                  <a:schemeClr val="tx2"/>
                </a:solidFill>
              </a:defRPr>
            </a:lvl1pPr>
            <a:lvl2pPr>
              <a:defRPr sz="100" baseline="0">
                <a:solidFill>
                  <a:schemeClr val="tx2"/>
                </a:solidFill>
              </a:defRPr>
            </a:lvl2pPr>
            <a:lvl3pPr>
              <a:defRPr sz="100" baseline="0">
                <a:solidFill>
                  <a:schemeClr val="tx2"/>
                </a:solidFill>
              </a:defRPr>
            </a:lvl3pPr>
            <a:lvl4pPr>
              <a:defRPr sz="100" baseline="0">
                <a:solidFill>
                  <a:schemeClr val="tx2"/>
                </a:solidFill>
              </a:defRPr>
            </a:lvl4pPr>
            <a:lvl5pPr>
              <a:defRPr sz="1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C5E754-EC78-4A7B-A085-3A7C4AEA550F}"/>
              </a:ext>
            </a:extLst>
          </p:cNvPr>
          <p:cNvSpPr/>
          <p:nvPr userDrawn="1"/>
        </p:nvSpPr>
        <p:spPr>
          <a:xfrm>
            <a:off x="8062726" y="2864643"/>
            <a:ext cx="2689200" cy="169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0" baseline="0">
                <a:solidFill>
                  <a:schemeClr val="accent1"/>
                </a:solidFill>
                <a:sym typeface="Wingdings 3" panose="05040102010807070707" pitchFamily="18" charset="2"/>
              </a:rPr>
              <a:t></a:t>
            </a:r>
            <a:endParaRPr lang="fr-FR" sz="7000" baseline="0">
              <a:solidFill>
                <a:schemeClr val="accent1"/>
              </a:solidFill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153E039-078B-8844-83BA-1C5127D38629}"/>
              </a:ext>
            </a:extLst>
          </p:cNvPr>
          <p:cNvCxnSpPr>
            <a:cxnSpLocks/>
          </p:cNvCxnSpPr>
          <p:nvPr userDrawn="1"/>
        </p:nvCxnSpPr>
        <p:spPr>
          <a:xfrm>
            <a:off x="418149" y="454333"/>
            <a:ext cx="0" cy="54000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5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70F5BB-742F-491D-A02C-BA460C28F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0C1C0A-52D5-4714-AD3F-501ABB68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0D8-DC7F-4EAB-817C-43299D86438C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B34260-D981-4F0F-AC79-1EBEE848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B34539-FD6A-43CF-897E-052BF62A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76B04ABA-BB76-492E-934A-FF617C486759}"/>
              </a:ext>
            </a:extLst>
          </p:cNvPr>
          <p:cNvSpPr txBox="1">
            <a:spLocks/>
          </p:cNvSpPr>
          <p:nvPr userDrawn="1"/>
        </p:nvSpPr>
        <p:spPr>
          <a:xfrm>
            <a:off x="1154113" y="2068276"/>
            <a:ext cx="3238500" cy="32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entury Gothic" panose="020B0502020202020204" pitchFamily="34" charset="0"/>
              <a:buChar char="&gt;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38163" indent="-9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270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2F2F2F"/>
                </a:solidFill>
              </a:rPr>
              <a:t> 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34BAA58F-CE11-4346-ACD4-4CD2935F8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cap="all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Sous-titre (facultatif)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84A2478-911E-4F86-AB1B-3602A734E7AB}"/>
              </a:ext>
            </a:extLst>
          </p:cNvPr>
          <p:cNvSpPr txBox="1"/>
          <p:nvPr userDrawn="1"/>
        </p:nvSpPr>
        <p:spPr>
          <a:xfrm>
            <a:off x="10111291" y="4007540"/>
            <a:ext cx="721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8CDD51-2DE3-446E-AE09-BEE5EA1E2D11}"/>
              </a:ext>
            </a:extLst>
          </p:cNvPr>
          <p:cNvSpPr txBox="1"/>
          <p:nvPr userDrawn="1"/>
        </p:nvSpPr>
        <p:spPr>
          <a:xfrm>
            <a:off x="4660190" y="1954897"/>
            <a:ext cx="697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78412CA6-A253-4420-B503-2F15063058A6}"/>
              </a:ext>
            </a:extLst>
          </p:cNvPr>
          <p:cNvSpPr txBox="1">
            <a:spLocks/>
          </p:cNvSpPr>
          <p:nvPr userDrawn="1"/>
        </p:nvSpPr>
        <p:spPr>
          <a:xfrm>
            <a:off x="4392613" y="2068276"/>
            <a:ext cx="6629400" cy="32385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224000" tIns="0" rIns="108000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 lang="fr-FR" sz="1400" b="1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38163" indent="-9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270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solidFill>
                <a:srgbClr val="3C005A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261B755-FB3C-4273-A4A2-E68C47804D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56800" y="2339340"/>
            <a:ext cx="4752000" cy="1620000"/>
          </a:xfrm>
        </p:spPr>
        <p:txBody>
          <a:bodyPr anchor="ctr" anchorCtr="0"/>
          <a:lstStyle>
            <a:lvl1pPr>
              <a:spcBef>
                <a:spcPts val="500"/>
              </a:spcBef>
              <a:spcAft>
                <a:spcPts val="500"/>
              </a:spcAft>
              <a:defRPr sz="2000" b="0" i="1" baseline="0">
                <a:solidFill>
                  <a:schemeClr val="tx1"/>
                </a:solidFill>
              </a:defRPr>
            </a:lvl1pPr>
            <a:lvl2pPr algn="l">
              <a:spcBef>
                <a:spcPts val="500"/>
              </a:spcBef>
              <a:spcAft>
                <a:spcPts val="500"/>
              </a:spcAft>
              <a:defRPr b="0" i="1" baseline="0">
                <a:solidFill>
                  <a:schemeClr val="accent1"/>
                </a:solidFill>
              </a:defRPr>
            </a:lvl2pPr>
            <a:lvl3pPr marL="0" indent="0" algn="l">
              <a:spcBef>
                <a:spcPts val="500"/>
              </a:spcBef>
              <a:spcAft>
                <a:spcPts val="500"/>
              </a:spcAft>
              <a:buFontTx/>
              <a:buNone/>
              <a:defRPr i="1" baseline="0">
                <a:solidFill>
                  <a:schemeClr val="accent1"/>
                </a:solidFill>
              </a:defRPr>
            </a:lvl3pPr>
          </a:lstStyle>
          <a:p>
            <a:pPr lvl="0"/>
            <a:r>
              <a:rPr lang="fr-FR" dirty="0"/>
              <a:t>Texte de la citation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11B15D75-1D14-4B0B-A726-D50D312730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6800" y="3964719"/>
            <a:ext cx="2880000" cy="360000"/>
          </a:xfr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defRPr sz="2000" b="1" i="0" baseline="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1" baseline="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AE250965-7C72-4BBA-B89C-A3EE9912AC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56800" y="4342877"/>
            <a:ext cx="2880000" cy="360000"/>
          </a:xfrm>
        </p:spPr>
        <p:txBody>
          <a:bodyPr anchor="ctr" anchorCtr="0"/>
          <a:lstStyle>
            <a:lvl1pPr>
              <a:spcBef>
                <a:spcPts val="0"/>
              </a:spcBef>
              <a:spcAft>
                <a:spcPts val="0"/>
              </a:spcAft>
              <a:defRPr sz="2000" b="0" i="0" baseline="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b="0" i="0" baseline="0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b="0" i="0" baseline="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dirty="0"/>
              <a:t>Entreprise Témoin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81" y="2281541"/>
            <a:ext cx="2805635" cy="2805635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153E039-078B-8844-83BA-1C5127D38629}"/>
              </a:ext>
            </a:extLst>
          </p:cNvPr>
          <p:cNvCxnSpPr>
            <a:cxnSpLocks/>
          </p:cNvCxnSpPr>
          <p:nvPr userDrawn="1"/>
        </p:nvCxnSpPr>
        <p:spPr>
          <a:xfrm>
            <a:off x="418149" y="454333"/>
            <a:ext cx="0" cy="54000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33553A-1259-4A9B-BE92-9F47292A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47B-AE04-4EB1-AE1D-F05878158EBD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6587C6-B822-4B5F-ADB6-FDF7FCDF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652031-6EE9-4FE9-85E9-0E04E931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651819"/>
            <a:ext cx="6105832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49FC1250-110C-40BA-957E-4AA47E914E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4515" y="4088665"/>
            <a:ext cx="2161485" cy="1478481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fr-FR" sz="1400" b="0" i="0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Webdings" panose="05030102010509060703" pitchFamily="18" charset="2"/>
              </a:defRPr>
            </a:lvl1pPr>
          </a:lstStyle>
          <a:p>
            <a:r>
              <a:rPr lang="fr-FR" dirty="0"/>
              <a:t>Pour insérer le logo,</a:t>
            </a:r>
            <a:br>
              <a:rPr lang="fr-FR" dirty="0"/>
            </a:br>
            <a:r>
              <a:rPr lang="fr-FR" dirty="0"/>
              <a:t>cliquez sur l’icône ci-dessous</a:t>
            </a:r>
            <a:br>
              <a:rPr lang="fr-FR" dirty="0"/>
            </a:br>
            <a:r>
              <a:rPr lang="fr-FR" dirty="0"/>
              <a:t></a:t>
            </a:r>
          </a:p>
        </p:txBody>
      </p:sp>
      <p:sp>
        <p:nvSpPr>
          <p:cNvPr id="14" name="Espace réservé pour une image  7">
            <a:extLst>
              <a:ext uri="{FF2B5EF4-FFF2-40B4-BE49-F238E27FC236}">
                <a16:creationId xmlns:a16="http://schemas.microsoft.com/office/drawing/2014/main" id="{49FC1250-110C-40BA-957E-4AA47E914E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65206" y="2740542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fr-FR" sz="1400" b="0" i="0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Webdings" panose="05030102010509060703" pitchFamily="18" charset="2"/>
              </a:defRPr>
            </a:lvl1pPr>
          </a:lstStyle>
          <a:p>
            <a:r>
              <a:rPr lang="fr-FR"/>
              <a:t>Insérer Photo</a:t>
            </a:r>
            <a:br>
              <a:rPr lang="fr-FR"/>
            </a:br>
            <a:r>
              <a:rPr lang="fr-FR"/>
              <a:t></a:t>
            </a:r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FDC3813-27E2-45B5-95E8-12ADD3B9C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118542"/>
            <a:ext cx="4500000" cy="7200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/ accroche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1955439" y="0"/>
            <a:ext cx="2365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DEFBB027-8B96-477A-81E4-DE334B7D49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547" y="3118542"/>
            <a:ext cx="7200" cy="684000"/>
          </a:xfrm>
          <a:solidFill>
            <a:schemeClr val="bg1"/>
          </a:solidFill>
        </p:spPr>
        <p:txBody>
          <a:bodyPr/>
          <a:lstStyle>
            <a:lvl1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accent2"/>
                </a:solidFill>
              </a:defRPr>
            </a:lvl1pPr>
            <a:lvl2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2pPr>
            <a:lvl3pPr>
              <a:lnSpc>
                <a:spcPct val="50000"/>
              </a:lnSpc>
              <a:defRPr b="0" baseline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DEFBB027-8B96-477A-81E4-DE334B7D49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3643" y="3064542"/>
            <a:ext cx="7200" cy="792000"/>
          </a:xfrm>
          <a:solidFill>
            <a:schemeClr val="accent2"/>
          </a:solidFill>
        </p:spPr>
        <p:txBody>
          <a:bodyPr/>
          <a:lstStyle>
            <a:lvl1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accent2"/>
                </a:solidFill>
              </a:defRPr>
            </a:lvl1pPr>
            <a:lvl2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2pPr>
            <a:lvl3pPr>
              <a:lnSpc>
                <a:spcPct val="50000"/>
              </a:lnSpc>
              <a:defRPr b="0" baseline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0261B755-FB3C-4273-A4A2-E68C47804D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3439" y="3600406"/>
            <a:ext cx="4752000" cy="370389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spcAft>
                <a:spcPts val="0"/>
              </a:spcAft>
              <a:defRPr b="1" baseline="0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baseline="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0261B755-FB3C-4273-A4A2-E68C47804D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3439" y="2945537"/>
            <a:ext cx="4752000" cy="616435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4500" b="0" i="0" baseline="0">
                <a:solidFill>
                  <a:schemeClr val="accent2"/>
                </a:solidFill>
              </a:defRPr>
            </a:lvl1pPr>
            <a:lvl2pPr>
              <a:spcBef>
                <a:spcPts val="500"/>
              </a:spcBef>
              <a:spcAft>
                <a:spcPts val="0"/>
              </a:spcAft>
              <a:defRPr b="1" baseline="0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baseline="0">
                <a:solidFill>
                  <a:schemeClr val="accent2"/>
                </a:solidFill>
              </a:defRPr>
            </a:lvl3pPr>
          </a:lstStyle>
          <a:p>
            <a:pPr lvl="0"/>
            <a:r>
              <a:rPr lang="fr-FR" dirty="0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38691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33553A-1259-4A9B-BE92-9F47292A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F430-3D6E-4839-8F14-8CC3F3E7BDD6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6587C6-B822-4B5F-ADB6-FDF7FCDF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652031-6EE9-4FE9-85E9-0E04E931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0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AD8799-A305-41EA-BA0F-9F1A6D692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E09903-60B6-459B-8BCD-1A9ABEC701EE}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A89AF-D06C-4BD7-AE8A-73DBA918498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0" y="6822000"/>
            <a:ext cx="36000" cy="36000"/>
          </a:xfrm>
        </p:spPr>
        <p:txBody>
          <a:bodyPr/>
          <a:lstStyle>
            <a:lvl1pPr>
              <a:lnSpc>
                <a:spcPts val="10"/>
              </a:lnSpc>
              <a:defRPr sz="100" spc="-1000" baseline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6F02188B-F9E6-4F7F-84F4-43F01C34D72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028000" y="0"/>
            <a:ext cx="7164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250" b="0" baseline="0">
                <a:solidFill>
                  <a:schemeClr val="tx2">
                    <a:lumMod val="65000"/>
                    <a:lumOff val="35000"/>
                  </a:schemeClr>
                </a:solidFill>
                <a:sym typeface="Webdings" panose="05030102010509060703" pitchFamily="18" charset="2"/>
              </a:defRPr>
            </a:lvl1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Pour insérer une image,</a:t>
            </a:r>
            <a:br>
              <a:rPr lang="fr-FR" dirty="0"/>
            </a:br>
            <a:r>
              <a:rPr lang="fr-FR" dirty="0"/>
              <a:t>cliquez sur l’icône ci-dessous</a:t>
            </a:r>
            <a:br>
              <a:rPr lang="fr-FR" dirty="0"/>
            </a:br>
            <a:r>
              <a:rPr lang="fr-FR" dirty="0"/>
              <a:t>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3F8915-9A06-487A-AA45-F32FF371A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946963"/>
            <a:ext cx="3637351" cy="1008000"/>
          </a:xfrm>
        </p:spPr>
        <p:txBody>
          <a:bodyPr anchor="t" anchorCtr="0">
            <a:normAutofit/>
          </a:bodyPr>
          <a:lstStyle>
            <a:lvl1pPr algn="l">
              <a:defRPr sz="3200" b="0" cap="all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6D690E-F7C2-435E-A228-E94398E18B5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95325" y="5888220"/>
            <a:ext cx="1260000" cy="288000"/>
          </a:xfrm>
        </p:spPr>
        <p:txBody>
          <a:bodyPr anchor="b" anchorCtr="0"/>
          <a:lstStyle>
            <a:lvl1pPr algn="r">
              <a:defRPr sz="1500" baseline="0">
                <a:solidFill>
                  <a:schemeClr val="bg1"/>
                </a:solidFill>
              </a:defRPr>
            </a:lvl1pPr>
          </a:lstStyle>
          <a:p>
            <a:pPr algn="l"/>
            <a:fld id="{6E694D71-509F-4CE5-A057-36304DAB4379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CADAD5-FE4D-4437-A77D-E84C63539B6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822000"/>
            <a:ext cx="36000" cy="36000"/>
          </a:xfrm>
        </p:spPr>
        <p:txBody>
          <a:bodyPr/>
          <a:lstStyle>
            <a:lvl1pPr>
              <a:lnSpc>
                <a:spcPct val="10000"/>
              </a:lnSpc>
              <a:defRPr sz="100" spc="-1000" baseline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3A7502E-B2C3-4487-9C2A-A57EDCF7CE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3983418"/>
            <a:ext cx="3636000" cy="792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baseline="0">
                <a:solidFill>
                  <a:schemeClr val="bg1"/>
                </a:solidFill>
                <a:latin typeface="+mj-lt"/>
              </a:defRPr>
            </a:lvl3pPr>
            <a:lvl4pPr mar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 b="0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74EC9AB-754A-438F-89A6-78B6042C31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283" y="2946963"/>
            <a:ext cx="7200" cy="136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16F8468B-BB3F-4565-9D62-50D93651CA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65200" y="5673600"/>
            <a:ext cx="1728000" cy="702000"/>
          </a:xfrm>
          <a:blipFill>
            <a:blip r:embed="rId4"/>
            <a:stretch>
              <a:fillRect/>
            </a:stretch>
          </a:blipFill>
        </p:spPr>
        <p:txBody>
          <a:bodyPr lIns="0"/>
          <a:lstStyle>
            <a:lvl1pPr>
              <a:spcAft>
                <a:spcPts val="0"/>
              </a:spcAft>
              <a:defRPr sz="100" b="0" i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accent6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00" baseline="0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aseline="0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275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6C80F602-8215-4A7E-BE9B-8C4B1EAE08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2800" y="0"/>
            <a:ext cx="8539200" cy="6858000"/>
          </a:xfrm>
          <a:custGeom>
            <a:avLst/>
            <a:gdLst>
              <a:gd name="connsiteX0" fmla="*/ 0 w 8539200"/>
              <a:gd name="connsiteY0" fmla="*/ 0 h 6858000"/>
              <a:gd name="connsiteX1" fmla="*/ 8539200 w 8539200"/>
              <a:gd name="connsiteY1" fmla="*/ 0 h 6858000"/>
              <a:gd name="connsiteX2" fmla="*/ 8539200 w 8539200"/>
              <a:gd name="connsiteY2" fmla="*/ 6858000 h 6858000"/>
              <a:gd name="connsiteX3" fmla="*/ 0 w 8539200"/>
              <a:gd name="connsiteY3" fmla="*/ 6858000 h 6858000"/>
              <a:gd name="connsiteX4" fmla="*/ 0 w 8539200"/>
              <a:gd name="connsiteY4" fmla="*/ 0 h 6858000"/>
              <a:gd name="connsiteX0" fmla="*/ 0 w 8539200"/>
              <a:gd name="connsiteY0" fmla="*/ 0 h 6858000"/>
              <a:gd name="connsiteX1" fmla="*/ 8539200 w 8539200"/>
              <a:gd name="connsiteY1" fmla="*/ 0 h 6858000"/>
              <a:gd name="connsiteX2" fmla="*/ 8539200 w 8539200"/>
              <a:gd name="connsiteY2" fmla="*/ 6858000 h 6858000"/>
              <a:gd name="connsiteX3" fmla="*/ 3429000 w 8539200"/>
              <a:gd name="connsiteY3" fmla="*/ 6856095 h 6858000"/>
              <a:gd name="connsiteX4" fmla="*/ 0 w 8539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9200" h="6858000">
                <a:moveTo>
                  <a:pt x="0" y="0"/>
                </a:moveTo>
                <a:lnTo>
                  <a:pt x="8539200" y="0"/>
                </a:lnTo>
                <a:lnTo>
                  <a:pt x="8539200" y="6858000"/>
                </a:lnTo>
                <a:lnTo>
                  <a:pt x="3429000" y="685609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250" b="0" i="0" baseline="0">
                <a:solidFill>
                  <a:schemeClr val="tx2">
                    <a:lumMod val="65000"/>
                    <a:lumOff val="35000"/>
                  </a:schemeClr>
                </a:solidFill>
                <a:sym typeface="Webdings" panose="05030102010509060703" pitchFamily="18" charset="2"/>
              </a:defRPr>
            </a:lvl1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Pour insérer une image,</a:t>
            </a:r>
            <a:br>
              <a:rPr lang="fr-FR" dirty="0"/>
            </a:br>
            <a:r>
              <a:rPr lang="fr-FR" dirty="0"/>
              <a:t>cliquez sur l’icône ci-dessous</a:t>
            </a:r>
            <a:br>
              <a:rPr lang="fr-FR" dirty="0"/>
            </a:br>
            <a:r>
              <a:rPr lang="fr-FR" dirty="0"/>
              <a:t>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DDB85A98-4247-4C97-B767-1AAD0CE9FD8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7086600" cy="6858000"/>
          </a:xfrm>
          <a:custGeom>
            <a:avLst/>
            <a:gdLst>
              <a:gd name="T0" fmla="*/ 0 w 11160"/>
              <a:gd name="T1" fmla="*/ 0 h 10800"/>
              <a:gd name="T2" fmla="*/ 0 w 11160"/>
              <a:gd name="T3" fmla="*/ 10800 h 10800"/>
              <a:gd name="T4" fmla="*/ 11160 w 11160"/>
              <a:gd name="T5" fmla="*/ 10800 h 10800"/>
              <a:gd name="T6" fmla="*/ 5760 w 11160"/>
              <a:gd name="T7" fmla="*/ 0 h 10800"/>
              <a:gd name="T8" fmla="*/ 0 w 11160"/>
              <a:gd name="T9" fmla="*/ 0 h 10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60" h="10800">
                <a:moveTo>
                  <a:pt x="0" y="0"/>
                </a:moveTo>
                <a:lnTo>
                  <a:pt x="0" y="10800"/>
                </a:lnTo>
                <a:lnTo>
                  <a:pt x="11160" y="10800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2" name="Titre 5">
            <a:extLst>
              <a:ext uri="{FF2B5EF4-FFF2-40B4-BE49-F238E27FC236}">
                <a16:creationId xmlns:a16="http://schemas.microsoft.com/office/drawing/2014/main" id="{E5186ED3-24AF-498E-9047-AF02CD431A18}"/>
              </a:ext>
            </a:extLst>
          </p:cNvPr>
          <p:cNvSpPr txBox="1">
            <a:spLocks/>
          </p:cNvSpPr>
          <p:nvPr userDrawn="1"/>
        </p:nvSpPr>
        <p:spPr>
          <a:xfrm>
            <a:off x="593526" y="1904736"/>
            <a:ext cx="2700000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Carlito" charset="0"/>
                <a:ea typeface="Carlito" charset="0"/>
                <a:cs typeface="Carlito" charset="0"/>
              </a:defRPr>
            </a:lvl1pPr>
          </a:lstStyle>
          <a:p>
            <a:r>
              <a:rPr lang="fr-FR" sz="4000" dirty="0">
                <a:latin typeface="+mj-lt"/>
                <a:cs typeface="Segoe UI" panose="020B0502040204020203" pitchFamily="34" charset="0"/>
              </a:rPr>
              <a:t>CONTACT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4CEFBB56-30CF-431D-A028-1DF674021F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089" y="2625984"/>
            <a:ext cx="3960000" cy="1800000"/>
          </a:xfrm>
        </p:spPr>
        <p:txBody>
          <a:bodyPr anchor="ctr" anchorCtr="0">
            <a:noAutofit/>
          </a:bodyPr>
          <a:lstStyle>
            <a:lvl1pPr algn="l">
              <a:spcBef>
                <a:spcPts val="1000"/>
              </a:spcBef>
              <a:spcAft>
                <a:spcPts val="0"/>
              </a:spcAft>
              <a:defRPr sz="2800" b="0" baseline="0">
                <a:solidFill>
                  <a:schemeClr val="bg1"/>
                </a:solidFill>
              </a:defRPr>
            </a:lvl1pPr>
            <a:lvl2pPr algn="ctr">
              <a:spcBef>
                <a:spcPts val="1000"/>
              </a:spcBef>
              <a:spcAft>
                <a:spcPts val="0"/>
              </a:spcAft>
              <a:defRPr sz="2800" b="0" baseline="0">
                <a:solidFill>
                  <a:schemeClr val="accent1"/>
                </a:solidFill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FontTx/>
              <a:buNone/>
              <a:defRPr sz="2800" b="0" baseline="0">
                <a:solidFill>
                  <a:schemeClr val="accent1"/>
                </a:solidFill>
              </a:defRPr>
            </a:lvl3pPr>
            <a:lvl4pPr marL="0" algn="ctr">
              <a:spcBef>
                <a:spcPts val="1000"/>
              </a:spcBef>
              <a:spcAft>
                <a:spcPts val="0"/>
              </a:spcAft>
              <a:defRPr sz="2800" b="0" baseline="0">
                <a:solidFill>
                  <a:schemeClr val="accent1"/>
                </a:solidFill>
              </a:defRPr>
            </a:lvl4pPr>
            <a:lvl5pPr marL="0" indent="0" algn="ctr">
              <a:spcBef>
                <a:spcPts val="1000"/>
              </a:spcBef>
              <a:spcAft>
                <a:spcPts val="0"/>
              </a:spcAft>
              <a:buFontTx/>
              <a:buNone/>
              <a:defRPr sz="2800" b="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0"/>
            <a:r>
              <a:rPr lang="fr-FR" dirty="0"/>
              <a:t>+33(0)X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  <a:p>
            <a:pPr lvl="0"/>
            <a:r>
              <a:rPr lang="fr-FR" dirty="0"/>
              <a:t>prenom.nom@afnor.org</a:t>
            </a:r>
          </a:p>
        </p:txBody>
      </p:sp>
      <p:sp>
        <p:nvSpPr>
          <p:cNvPr id="30" name="Titre 5">
            <a:hlinkClick r:id="rId2"/>
            <a:extLst>
              <a:ext uri="{FF2B5EF4-FFF2-40B4-BE49-F238E27FC236}">
                <a16:creationId xmlns:a16="http://schemas.microsoft.com/office/drawing/2014/main" id="{41DD7AC8-7831-4E99-B14C-1E5D43570209}"/>
              </a:ext>
            </a:extLst>
          </p:cNvPr>
          <p:cNvSpPr txBox="1">
            <a:spLocks/>
          </p:cNvSpPr>
          <p:nvPr userDrawn="1"/>
        </p:nvSpPr>
        <p:spPr>
          <a:xfrm>
            <a:off x="705089" y="4851844"/>
            <a:ext cx="2520000" cy="4089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 baseline="0">
                <a:solidFill>
                  <a:schemeClr val="bg1"/>
                </a:solidFill>
                <a:latin typeface="Carlito" panose="020F0502020204030204" pitchFamily="34" charset="0"/>
                <a:ea typeface="Carlito" panose="020F0502020204030204" pitchFamily="34" charset="0"/>
                <a:cs typeface="Carlito" panose="020F0502020204030204" pitchFamily="34" charset="0"/>
              </a:defRPr>
            </a:lvl1pPr>
          </a:lstStyle>
          <a:p>
            <a:pPr algn="l"/>
            <a:r>
              <a:rPr lang="fr-FR" sz="2800" cap="none" dirty="0">
                <a:solidFill>
                  <a:schemeClr val="bg1"/>
                </a:solidFill>
                <a:latin typeface="+mj-lt"/>
              </a:rPr>
              <a:t>www.afnor.org</a:t>
            </a:r>
          </a:p>
        </p:txBody>
      </p:sp>
      <p:pic>
        <p:nvPicPr>
          <p:cNvPr id="15" name="Image 14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52" y="5730091"/>
            <a:ext cx="680937" cy="680937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21" y="5730091"/>
            <a:ext cx="722377" cy="722377"/>
          </a:xfrm>
          <a:prstGeom prst="rect">
            <a:avLst/>
          </a:prstGeom>
        </p:spPr>
      </p:pic>
      <p:pic>
        <p:nvPicPr>
          <p:cNvPr id="17" name="Image 16">
            <a:hlinkClick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45" y="5709370"/>
            <a:ext cx="722377" cy="722377"/>
          </a:xfrm>
          <a:prstGeom prst="rect">
            <a:avLst/>
          </a:prstGeom>
        </p:spPr>
      </p:pic>
      <p:pic>
        <p:nvPicPr>
          <p:cNvPr id="18" name="Image 17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0" y="5683502"/>
            <a:ext cx="722377" cy="722377"/>
          </a:xfrm>
          <a:prstGeom prst="rect">
            <a:avLst/>
          </a:prstGeom>
        </p:spPr>
      </p:pic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E8FD917-5DC0-504B-9E10-2FE41C855957}"/>
              </a:ext>
            </a:extLst>
          </p:cNvPr>
          <p:cNvCxnSpPr>
            <a:cxnSpLocks/>
          </p:cNvCxnSpPr>
          <p:nvPr userDrawn="1"/>
        </p:nvCxnSpPr>
        <p:spPr>
          <a:xfrm>
            <a:off x="447883" y="1972807"/>
            <a:ext cx="0" cy="504000"/>
          </a:xfrm>
          <a:prstGeom prst="line">
            <a:avLst/>
          </a:prstGeom>
          <a:ln w="952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 userDrawn="1"/>
        </p:nvCxnSpPr>
        <p:spPr>
          <a:xfrm>
            <a:off x="1350944" y="5884896"/>
            <a:ext cx="0" cy="39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 userDrawn="1"/>
        </p:nvCxnSpPr>
        <p:spPr>
          <a:xfrm>
            <a:off x="2180075" y="5884896"/>
            <a:ext cx="0" cy="39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 userDrawn="1"/>
        </p:nvCxnSpPr>
        <p:spPr>
          <a:xfrm>
            <a:off x="2946984" y="5893279"/>
            <a:ext cx="0" cy="39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5BDDAC46-9618-492B-805E-601BA36D17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65200" y="5673600"/>
            <a:ext cx="1728000" cy="702000"/>
          </a:xfrm>
          <a:blipFill>
            <a:blip r:embed="rId11"/>
            <a:stretch>
              <a:fillRect/>
            </a:stretch>
          </a:blipFill>
        </p:spPr>
        <p:txBody>
          <a:bodyPr lIns="0"/>
          <a:lstStyle>
            <a:lvl1pPr>
              <a:spcAft>
                <a:spcPts val="0"/>
              </a:spcAft>
              <a:defRPr sz="100" b="0" i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accent6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00" baseline="0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aseline="0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"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479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NISTERIEL_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194E7-196C-40EC-B766-CF3CA726F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DF4FAB-F555-485B-9C71-80472440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4082-B42E-4F71-87CF-A02FAE8C09D0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A1E345-8A2C-4A60-B4ED-00FA55EC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41CFAD-B31B-4F78-BEF6-8295EB53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00D44C27-7A11-4B4D-94E5-C26C407E3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0FF7ED3-24DF-F04D-B049-A3C2225F9DD9}"/>
              </a:ext>
            </a:extLst>
          </p:cNvPr>
          <p:cNvCxnSpPr>
            <a:cxnSpLocks/>
          </p:cNvCxnSpPr>
          <p:nvPr userDrawn="1"/>
        </p:nvCxnSpPr>
        <p:spPr>
          <a:xfrm>
            <a:off x="469120" y="510996"/>
            <a:ext cx="0" cy="450000"/>
          </a:xfrm>
          <a:prstGeom prst="line">
            <a:avLst/>
          </a:prstGeom>
          <a:ln w="1047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914B52-3401-4AD4-837D-9BAC3B821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0237A8-CA89-4191-ABAE-28D7FBE2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9F0-F254-4D5A-9964-645CDF782053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69C478-AEFC-415E-9981-9969BB31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D63D48-3A05-4809-B81A-1739AE12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94B0F33-769D-429D-B090-63AF8F58C4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spcBef>
                <a:spcPts val="22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2B74225-3237-4942-A019-90A6F83A27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A5E3ED54-A77E-4950-AA4A-48A7CC98E1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148" y="510996"/>
            <a:ext cx="108000" cy="450000"/>
          </a:xfrm>
          <a:solidFill>
            <a:schemeClr val="accent2"/>
          </a:solidFill>
        </p:spPr>
        <p:txBody>
          <a:bodyPr/>
          <a:lstStyle>
            <a:lvl1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accent2"/>
                </a:solidFill>
              </a:defRPr>
            </a:lvl1pPr>
            <a:lvl2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2pPr>
            <a:lvl3pPr>
              <a:lnSpc>
                <a:spcPct val="50000"/>
              </a:lnSpc>
              <a:defRPr b="0" baseline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094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194E7-196C-40EC-B766-CF3CA726F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DF4FAB-F555-485B-9C71-80472440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C374-FCE3-44A6-82AB-27781BFBC44A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A1E345-8A2C-4A60-B4ED-00FA55EC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Label Engagé RSE - Proposition technique et commerciale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41CFAD-B31B-4F78-BEF6-8295EB53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00D44C27-7A11-4B4D-94E5-C26C407E3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4CBC7254-5991-40CD-8070-EAE040C076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148" y="510996"/>
            <a:ext cx="108000" cy="450000"/>
          </a:xfrm>
          <a:solidFill>
            <a:schemeClr val="accent2"/>
          </a:solidFill>
        </p:spPr>
        <p:txBody>
          <a:bodyPr/>
          <a:lstStyle>
            <a:lvl1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accent2"/>
                </a:solidFill>
              </a:defRPr>
            </a:lvl1pPr>
            <a:lvl2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2pPr>
            <a:lvl3pPr>
              <a:lnSpc>
                <a:spcPct val="50000"/>
              </a:lnSpc>
              <a:defRPr b="0" baseline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928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914B52-3401-4AD4-837D-9BAC3B821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0237A8-CA89-4191-ABAE-28D7FBE2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68A4-56EF-4A86-9907-1993E22FA77E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69C478-AEFC-415E-9981-9969BB31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D63D48-3A05-4809-B81A-1739AE12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94B0F33-769D-429D-B090-63AF8F58C4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spcBef>
                <a:spcPts val="22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2B74225-3237-4942-A019-90A6F83A27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cap="all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153E039-078B-8844-83BA-1C5127D38629}"/>
              </a:ext>
            </a:extLst>
          </p:cNvPr>
          <p:cNvCxnSpPr>
            <a:cxnSpLocks/>
          </p:cNvCxnSpPr>
          <p:nvPr userDrawn="1"/>
        </p:nvCxnSpPr>
        <p:spPr>
          <a:xfrm>
            <a:off x="418149" y="454333"/>
            <a:ext cx="0" cy="54000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1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194E7-196C-40EC-B766-CF3CA726F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DF4FAB-F555-485B-9C71-80472440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5C0A-CAD8-4E4A-8C7A-AE3DF1A3FCA9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A1E345-8A2C-4A60-B4ED-00FA55EC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41CFAD-B31B-4F78-BEF6-8295EB53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00D44C27-7A11-4B4D-94E5-C26C407E3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cap="all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153E039-078B-8844-83BA-1C5127D38629}"/>
              </a:ext>
            </a:extLst>
          </p:cNvPr>
          <p:cNvCxnSpPr>
            <a:cxnSpLocks/>
          </p:cNvCxnSpPr>
          <p:nvPr userDrawn="1"/>
        </p:nvCxnSpPr>
        <p:spPr>
          <a:xfrm>
            <a:off x="418149" y="454333"/>
            <a:ext cx="0" cy="54000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9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9F8BF-32D8-43C3-952E-A566E8E28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6D759B-38CB-4C3C-A775-0E8EE1E6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E7EF-7532-4A0D-B4CD-9A751C6783F5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B3BFDB-A83B-447D-8ED7-558ED90D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092312-837D-44A8-BAE6-96AF43B4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503247CC-7E61-40F6-BB9D-F1EF4C6289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cap="all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DB1E3C9A-D697-45EA-9626-D36039E5E57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5325" y="1844675"/>
            <a:ext cx="5113338" cy="42957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B72BBA1-DB15-4C3C-8F8B-4634E03490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83338" y="1844675"/>
            <a:ext cx="5113337" cy="42846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153E039-078B-8844-83BA-1C5127D38629}"/>
              </a:ext>
            </a:extLst>
          </p:cNvPr>
          <p:cNvCxnSpPr>
            <a:cxnSpLocks/>
          </p:cNvCxnSpPr>
          <p:nvPr userDrawn="1"/>
        </p:nvCxnSpPr>
        <p:spPr>
          <a:xfrm>
            <a:off x="418149" y="454333"/>
            <a:ext cx="0" cy="54000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8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1) 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914B52-3401-4AD4-837D-9BAC3B821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0237A8-CA89-4191-ABAE-28D7FBE2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0822-F5B1-486D-B93E-4DE43526F8F9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69C478-AEFC-415E-9981-9969BB31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D63D48-3A05-4809-B81A-1739AE12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2B74225-3237-4942-A019-90A6F83A27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cap="all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9FC1250-110C-40BA-957E-4AA47E914E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25" y="2160000"/>
            <a:ext cx="5329238" cy="3475038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fr-FR" sz="2250" b="0" i="0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Webdings" panose="05030102010509060703" pitchFamily="18" charset="2"/>
              </a:defRPr>
            </a:lvl1pPr>
          </a:lstStyle>
          <a:p>
            <a:br>
              <a:rPr lang="fr-FR" dirty="0"/>
            </a:br>
            <a:br>
              <a:rPr lang="fr-FR" dirty="0"/>
            </a:br>
            <a:r>
              <a:rPr lang="fr-FR" dirty="0"/>
              <a:t>Pour insérer une image,</a:t>
            </a:r>
            <a:br>
              <a:rPr lang="fr-FR" dirty="0"/>
            </a:br>
            <a:r>
              <a:rPr lang="fr-FR" dirty="0"/>
              <a:t>cliquez sur l’icône ci-dessous</a:t>
            </a:r>
            <a:br>
              <a:rPr lang="fr-FR" dirty="0"/>
            </a:br>
            <a:r>
              <a:rPr lang="fr-FR" dirty="0"/>
              <a:t>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8C659AF-1BCB-4969-AD67-4EA5233E41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8674" y="2160000"/>
            <a:ext cx="5328000" cy="3474000"/>
          </a:xfrm>
          <a:solidFill>
            <a:schemeClr val="accent1"/>
          </a:solidFill>
        </p:spPr>
        <p:txBody>
          <a:bodyPr lIns="360000" tIns="270000" rIns="360000" bIns="270000" anchor="ctr" anchorCtr="0"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 b="1" baseline="0">
                <a:solidFill>
                  <a:schemeClr val="bg1"/>
                </a:solidFill>
              </a:defRPr>
            </a:lvl1pPr>
            <a:lvl2pPr marL="450000" indent="-270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Calibri" panose="020F0502020204030204" pitchFamily="34" charset="0"/>
              <a:buChar char="›"/>
              <a:defRPr sz="2000" b="0" baseline="0">
                <a:solidFill>
                  <a:schemeClr val="bg1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153E039-078B-8844-83BA-1C5127D38629}"/>
              </a:ext>
            </a:extLst>
          </p:cNvPr>
          <p:cNvCxnSpPr>
            <a:cxnSpLocks/>
          </p:cNvCxnSpPr>
          <p:nvPr userDrawn="1"/>
        </p:nvCxnSpPr>
        <p:spPr>
          <a:xfrm>
            <a:off x="418149" y="454333"/>
            <a:ext cx="0" cy="54000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1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2) 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6E5CE-EBE0-43E0-8DE1-C8CB4EB8F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DA6539-1E83-4BAE-8D4D-1E0C024A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AD78-87EB-4BE1-AD29-11E29BA6828E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59A747-F2CD-41AC-BB19-8A99015A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DC871E-6D7B-4F0A-B4FB-6BE6483E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680B6962-592A-480C-A585-63D2931AFA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cap="all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1AFB07B6-1445-4AB0-A8EB-4EE1248594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7438" y="2160000"/>
            <a:ext cx="5329238" cy="3475038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fr-FR" sz="2250" b="0" i="0" kern="120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Webdings" panose="05030102010509060703" pitchFamily="18" charset="2"/>
              </a:defRPr>
            </a:lvl1pPr>
          </a:lstStyle>
          <a:p>
            <a:br>
              <a:rPr lang="fr-FR" dirty="0"/>
            </a:br>
            <a:br>
              <a:rPr lang="fr-FR" dirty="0"/>
            </a:br>
            <a:r>
              <a:rPr lang="fr-FR" dirty="0"/>
              <a:t>Pour insérer une image,</a:t>
            </a:r>
            <a:br>
              <a:rPr lang="fr-FR" dirty="0"/>
            </a:br>
            <a:r>
              <a:rPr lang="fr-FR" dirty="0"/>
              <a:t>cliquez sur l’icône ci-dessous</a:t>
            </a:r>
            <a:br>
              <a:rPr lang="fr-FR" dirty="0"/>
            </a:br>
            <a:r>
              <a:rPr lang="fr-FR" dirty="0"/>
              <a:t>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BFB7FF28-F214-4AFC-BA1A-AAE70A0F7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563" y="2160000"/>
            <a:ext cx="5328000" cy="3474000"/>
          </a:xfrm>
          <a:noFill/>
          <a:ln>
            <a:solidFill>
              <a:schemeClr val="accent1"/>
            </a:solidFill>
          </a:ln>
        </p:spPr>
        <p:txBody>
          <a:bodyPr lIns="360000" tIns="270000" rIns="360000" bIns="270000" anchor="ctr" anchorCtr="0"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 b="1" baseline="0">
                <a:solidFill>
                  <a:schemeClr val="accent1"/>
                </a:solidFill>
              </a:defRPr>
            </a:lvl1pPr>
            <a:lvl2pPr marL="450000" indent="-270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baseline="0">
                <a:solidFill>
                  <a:schemeClr val="tx1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153E039-078B-8844-83BA-1C5127D38629}"/>
              </a:ext>
            </a:extLst>
          </p:cNvPr>
          <p:cNvCxnSpPr>
            <a:cxnSpLocks/>
          </p:cNvCxnSpPr>
          <p:nvPr userDrawn="1"/>
        </p:nvCxnSpPr>
        <p:spPr>
          <a:xfrm>
            <a:off x="418149" y="454333"/>
            <a:ext cx="0" cy="54000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9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3 niv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">
            <a:extLst>
              <a:ext uri="{FF2B5EF4-FFF2-40B4-BE49-F238E27FC236}">
                <a16:creationId xmlns:a16="http://schemas.microsoft.com/office/drawing/2014/main" id="{4916994F-019F-48C6-A5D7-A9687938756F}"/>
              </a:ext>
            </a:extLst>
          </p:cNvPr>
          <p:cNvSpPr>
            <a:spLocks/>
          </p:cNvSpPr>
          <p:nvPr userDrawn="1"/>
        </p:nvSpPr>
        <p:spPr bwMode="auto">
          <a:xfrm>
            <a:off x="5712000" y="0"/>
            <a:ext cx="6480000" cy="6858000"/>
          </a:xfrm>
          <a:custGeom>
            <a:avLst/>
            <a:gdLst>
              <a:gd name="T0" fmla="*/ 3616 w 8927"/>
              <a:gd name="T1" fmla="*/ 0 h 9605"/>
              <a:gd name="T2" fmla="*/ 8927 w 8927"/>
              <a:gd name="T3" fmla="*/ 0 h 9605"/>
              <a:gd name="T4" fmla="*/ 8927 w 8927"/>
              <a:gd name="T5" fmla="*/ 9605 h 9605"/>
              <a:gd name="T6" fmla="*/ 0 w 8927"/>
              <a:gd name="T7" fmla="*/ 9605 h 9605"/>
              <a:gd name="T8" fmla="*/ 3616 w 8927"/>
              <a:gd name="T9" fmla="*/ 0 h 9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27" h="9605">
                <a:moveTo>
                  <a:pt x="3616" y="0"/>
                </a:moveTo>
                <a:lnTo>
                  <a:pt x="8927" y="0"/>
                </a:lnTo>
                <a:lnTo>
                  <a:pt x="8927" y="9605"/>
                </a:lnTo>
                <a:lnTo>
                  <a:pt x="0" y="9605"/>
                </a:lnTo>
                <a:lnTo>
                  <a:pt x="3616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71A5F6-28D4-4B88-AD54-401988DE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41325"/>
            <a:ext cx="5688013" cy="648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Infographie 3 niveaux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F6418F-E4AD-4D00-89BB-4CDF71A2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C72AC0-E0F2-4636-8904-6C64E7355E3B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F97DE9-7160-4226-824C-9A6601B3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67438" y="6392849"/>
            <a:ext cx="4320000" cy="4494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A9F282-9F84-463C-8931-D80B33DB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ED6556A0-5B54-44B3-939E-8815E6FDD9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5688013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cap="all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20A7584-E536-4D10-975C-3E423FBBCAAF}"/>
              </a:ext>
            </a:extLst>
          </p:cNvPr>
          <p:cNvCxnSpPr/>
          <p:nvPr userDrawn="1"/>
        </p:nvCxnSpPr>
        <p:spPr>
          <a:xfrm>
            <a:off x="11496603" y="6559233"/>
            <a:ext cx="0" cy="12001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5941E8-A047-4984-8C0D-D2CC8E9B89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563" y="1844675"/>
            <a:ext cx="5112100" cy="4284663"/>
          </a:xfrm>
          <a:noFill/>
          <a:ln>
            <a:noFill/>
          </a:ln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 b="0" baseline="0">
                <a:solidFill>
                  <a:schemeClr val="accent1"/>
                </a:solidFill>
              </a:defRPr>
            </a:lvl1pPr>
            <a:lvl2pPr marL="450000" indent="-270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baseline="0">
                <a:solidFill>
                  <a:schemeClr val="tx1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A130080-27D9-4DF3-AA94-36E67D5B7C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7915" y="2416967"/>
            <a:ext cx="3384000" cy="864000"/>
          </a:xfrm>
        </p:spPr>
        <p:txBody>
          <a:bodyPr tIns="36000" bIns="36000"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bg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B34144B0-4DC2-4ADB-B40F-186335F11E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94667" y="3652778"/>
            <a:ext cx="3384000" cy="864000"/>
          </a:xfrm>
        </p:spPr>
        <p:txBody>
          <a:bodyPr tIns="36000" bIns="36000"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bg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0ECD36E1-77BB-4907-8AD6-E6AA798337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67653" y="4934742"/>
            <a:ext cx="3384000" cy="864000"/>
          </a:xfrm>
        </p:spPr>
        <p:txBody>
          <a:bodyPr tIns="36000" bIns="36000"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bg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603321" y="2416967"/>
            <a:ext cx="1278000" cy="864000"/>
          </a:xfrm>
          <a:prstGeom prst="parallelogram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800" b="0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8F939B27-D6A6-42FD-94BB-D38519827B1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6170073" y="3652778"/>
            <a:ext cx="1278000" cy="864000"/>
          </a:xfrm>
          <a:prstGeom prst="parallelogram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800" b="0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AE91398B-23CA-4F31-B1BD-4EF719335CB8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5743059" y="4934742"/>
            <a:ext cx="1278000" cy="864000"/>
          </a:xfrm>
          <a:prstGeom prst="parallelogram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800" b="0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153E039-078B-8844-83BA-1C5127D38629}"/>
              </a:ext>
            </a:extLst>
          </p:cNvPr>
          <p:cNvCxnSpPr>
            <a:cxnSpLocks/>
          </p:cNvCxnSpPr>
          <p:nvPr userDrawn="1"/>
        </p:nvCxnSpPr>
        <p:spPr>
          <a:xfrm>
            <a:off x="418149" y="454333"/>
            <a:ext cx="0" cy="54000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4 niv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">
            <a:extLst>
              <a:ext uri="{FF2B5EF4-FFF2-40B4-BE49-F238E27FC236}">
                <a16:creationId xmlns:a16="http://schemas.microsoft.com/office/drawing/2014/main" id="{4916994F-019F-48C6-A5D7-A9687938756F}"/>
              </a:ext>
            </a:extLst>
          </p:cNvPr>
          <p:cNvSpPr>
            <a:spLocks/>
          </p:cNvSpPr>
          <p:nvPr userDrawn="1"/>
        </p:nvSpPr>
        <p:spPr bwMode="auto">
          <a:xfrm>
            <a:off x="5712000" y="0"/>
            <a:ext cx="6480000" cy="6858000"/>
          </a:xfrm>
          <a:custGeom>
            <a:avLst/>
            <a:gdLst>
              <a:gd name="T0" fmla="*/ 3616 w 8927"/>
              <a:gd name="T1" fmla="*/ 0 h 9605"/>
              <a:gd name="T2" fmla="*/ 8927 w 8927"/>
              <a:gd name="T3" fmla="*/ 0 h 9605"/>
              <a:gd name="T4" fmla="*/ 8927 w 8927"/>
              <a:gd name="T5" fmla="*/ 9605 h 9605"/>
              <a:gd name="T6" fmla="*/ 0 w 8927"/>
              <a:gd name="T7" fmla="*/ 9605 h 9605"/>
              <a:gd name="T8" fmla="*/ 3616 w 8927"/>
              <a:gd name="T9" fmla="*/ 0 h 9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27" h="9605">
                <a:moveTo>
                  <a:pt x="3616" y="0"/>
                </a:moveTo>
                <a:lnTo>
                  <a:pt x="8927" y="0"/>
                </a:lnTo>
                <a:lnTo>
                  <a:pt x="8927" y="9605"/>
                </a:lnTo>
                <a:lnTo>
                  <a:pt x="0" y="9605"/>
                </a:lnTo>
                <a:lnTo>
                  <a:pt x="3616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71A5F6-28D4-4B88-AD54-401988DE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41325"/>
            <a:ext cx="5688013" cy="648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Infographie 4 niveaux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F6418F-E4AD-4D00-89BB-4CDF71A2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0D497-FF53-4633-B70D-BA30DFBE2CD1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F97DE9-7160-4226-824C-9A6601B3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67438" y="6392849"/>
            <a:ext cx="4320000" cy="4494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A9F282-9F84-463C-8931-D80B33DB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ED6556A0-5B54-44B3-939E-8815E6FDD9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5688013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 cap="all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Sous-titre (facultatif)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20A7584-E536-4D10-975C-3E423FBBCAAF}"/>
              </a:ext>
            </a:extLst>
          </p:cNvPr>
          <p:cNvCxnSpPr/>
          <p:nvPr userDrawn="1"/>
        </p:nvCxnSpPr>
        <p:spPr>
          <a:xfrm>
            <a:off x="11496603" y="6559233"/>
            <a:ext cx="0" cy="12001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5941E8-A047-4984-8C0D-D2CC8E9B89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563" y="1844675"/>
            <a:ext cx="5112100" cy="4284663"/>
          </a:xfrm>
          <a:noFill/>
          <a:ln>
            <a:noFill/>
          </a:ln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 b="0" baseline="0">
                <a:solidFill>
                  <a:schemeClr val="accent1"/>
                </a:solidFill>
              </a:defRPr>
            </a:lvl1pPr>
            <a:lvl2pPr marL="450000" indent="-2700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baseline="0">
                <a:solidFill>
                  <a:schemeClr val="tx1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A130080-27D9-4DF3-AA94-36E67D5B7C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70730" y="1850743"/>
            <a:ext cx="3384000" cy="792000"/>
          </a:xfrm>
        </p:spPr>
        <p:txBody>
          <a:bodyPr tIns="36000" bIns="36000"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900" b="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900" b="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 baseline="0">
                <a:solidFill>
                  <a:schemeClr val="bg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900" b="0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B34144B0-4DC2-4ADB-B40F-186335F11E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88761" y="3012941"/>
            <a:ext cx="3384000" cy="792000"/>
          </a:xfrm>
        </p:spPr>
        <p:txBody>
          <a:bodyPr tIns="36000" bIns="36000"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900" b="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900" b="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 baseline="0">
                <a:solidFill>
                  <a:schemeClr val="bg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900" b="0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0ECD36E1-77BB-4907-8AD6-E6AA798337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00359" y="4175139"/>
            <a:ext cx="3384000" cy="792000"/>
          </a:xfrm>
        </p:spPr>
        <p:txBody>
          <a:bodyPr tIns="36000" bIns="36000"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900" b="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900" b="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 baseline="0">
                <a:solidFill>
                  <a:schemeClr val="bg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900" b="0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AA891CB3-1B60-4302-9BDD-71EA8ACC3B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40000" y="5337338"/>
            <a:ext cx="3384000" cy="792000"/>
          </a:xfrm>
        </p:spPr>
        <p:txBody>
          <a:bodyPr tIns="36000" bIns="36000"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900" b="0" baseline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900" b="0" baseline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 baseline="0">
                <a:solidFill>
                  <a:schemeClr val="bg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900" b="0" baseline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0" name="Parallélogramme 39">
            <a:extLst>
              <a:ext uri="{FF2B5EF4-FFF2-40B4-BE49-F238E27FC236}">
                <a16:creationId xmlns:a16="http://schemas.microsoft.com/office/drawing/2014/main" id="{655DA007-C8FB-43A6-B84E-A471F6BB1652}"/>
              </a:ext>
            </a:extLst>
          </p:cNvPr>
          <p:cNvSpPr>
            <a:spLocks noChangeAspect="1"/>
          </p:cNvSpPr>
          <p:nvPr/>
        </p:nvSpPr>
        <p:spPr>
          <a:xfrm>
            <a:off x="6741671" y="1842078"/>
            <a:ext cx="1278000" cy="8640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Parallélogramme 22">
            <a:extLst>
              <a:ext uri="{FF2B5EF4-FFF2-40B4-BE49-F238E27FC236}">
                <a16:creationId xmlns:a16="http://schemas.microsoft.com/office/drawing/2014/main" id="{655DA007-C8FB-43A6-B84E-A471F6BB1652}"/>
              </a:ext>
            </a:extLst>
          </p:cNvPr>
          <p:cNvSpPr>
            <a:spLocks noChangeAspect="1"/>
          </p:cNvSpPr>
          <p:nvPr userDrawn="1"/>
        </p:nvSpPr>
        <p:spPr>
          <a:xfrm>
            <a:off x="6324798" y="3011572"/>
            <a:ext cx="1278000" cy="8640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Parallélogramme 23">
            <a:extLst>
              <a:ext uri="{FF2B5EF4-FFF2-40B4-BE49-F238E27FC236}">
                <a16:creationId xmlns:a16="http://schemas.microsoft.com/office/drawing/2014/main" id="{655DA007-C8FB-43A6-B84E-A471F6BB1652}"/>
              </a:ext>
            </a:extLst>
          </p:cNvPr>
          <p:cNvSpPr>
            <a:spLocks noChangeAspect="1"/>
          </p:cNvSpPr>
          <p:nvPr userDrawn="1"/>
        </p:nvSpPr>
        <p:spPr>
          <a:xfrm>
            <a:off x="5924389" y="4166261"/>
            <a:ext cx="1278000" cy="8640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Parallélogramme 25">
            <a:extLst>
              <a:ext uri="{FF2B5EF4-FFF2-40B4-BE49-F238E27FC236}">
                <a16:creationId xmlns:a16="http://schemas.microsoft.com/office/drawing/2014/main" id="{655DA007-C8FB-43A6-B84E-A471F6BB1652}"/>
              </a:ext>
            </a:extLst>
          </p:cNvPr>
          <p:cNvSpPr>
            <a:spLocks noChangeAspect="1"/>
          </p:cNvSpPr>
          <p:nvPr userDrawn="1"/>
        </p:nvSpPr>
        <p:spPr>
          <a:xfrm>
            <a:off x="5540400" y="5319038"/>
            <a:ext cx="1278000" cy="8640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153E039-078B-8844-83BA-1C5127D38629}"/>
              </a:ext>
            </a:extLst>
          </p:cNvPr>
          <p:cNvCxnSpPr>
            <a:cxnSpLocks/>
          </p:cNvCxnSpPr>
          <p:nvPr userDrawn="1"/>
        </p:nvCxnSpPr>
        <p:spPr>
          <a:xfrm>
            <a:off x="418149" y="454333"/>
            <a:ext cx="0" cy="54000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7760-E610-4EBF-91EA-827A948B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41325"/>
            <a:ext cx="1080135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[Master]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EC13C3-BD97-472A-B740-1586E6BF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44675"/>
            <a:ext cx="10801350" cy="4284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A506C6-99DA-4209-8681-218701E78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8955" y="6527596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cap="all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fld id="{BEDFF69A-63AC-40C6-864A-869A2CA7490C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003B3A-61CD-42F2-A2A9-137533BA9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000" y="6527596"/>
            <a:ext cx="79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cap="all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5601F5-DA73-405D-B250-1646804D4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434" y="6527596"/>
            <a:ext cx="22894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A21FEF-A247-47AB-AAEF-8C0129B7C55F}"/>
              </a:ext>
            </a:extLst>
          </p:cNvPr>
          <p:cNvSpPr/>
          <p:nvPr userDrawn="1"/>
        </p:nvSpPr>
        <p:spPr>
          <a:xfrm>
            <a:off x="12084000" y="0"/>
            <a:ext cx="10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A1CCFD9-C28B-483D-9318-DA56E5FF7E7B}"/>
              </a:ext>
            </a:extLst>
          </p:cNvPr>
          <p:cNvCxnSpPr/>
          <p:nvPr userDrawn="1"/>
        </p:nvCxnSpPr>
        <p:spPr>
          <a:xfrm>
            <a:off x="11498508" y="6559233"/>
            <a:ext cx="0" cy="1200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5ECE9DEF-4E6D-4291-B7AE-CB864C230488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43545" y="6246000"/>
            <a:ext cx="15084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7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70" r:id="rId4"/>
    <p:sldLayoutId id="2147483661" r:id="rId5"/>
    <p:sldLayoutId id="2147483654" r:id="rId6"/>
    <p:sldLayoutId id="2147483656" r:id="rId7"/>
    <p:sldLayoutId id="2147483657" r:id="rId8"/>
    <p:sldLayoutId id="2147483665" r:id="rId9"/>
    <p:sldLayoutId id="2147483658" r:id="rId10"/>
    <p:sldLayoutId id="2147483673" r:id="rId11"/>
    <p:sldLayoutId id="2147483659" r:id="rId12"/>
    <p:sldLayoutId id="2147483667" r:id="rId13"/>
    <p:sldLayoutId id="2147483660" r:id="rId14"/>
    <p:sldLayoutId id="2147483669" r:id="rId15"/>
    <p:sldLayoutId id="2147483663" r:id="rId16"/>
    <p:sldLayoutId id="2147483662" r:id="rId17"/>
    <p:sldLayoutId id="2147483672" r:id="rId18"/>
    <p:sldLayoutId id="2147483671" r:id="rId19"/>
    <p:sldLayoutId id="2147483664" r:id="rId20"/>
    <p:sldLayoutId id="2147483674" r:id="rId21"/>
    <p:sldLayoutId id="2147483675" r:id="rId22"/>
    <p:sldLayoutId id="2147483676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0764000" algn="r"/>
        </a:tabLst>
        <a:defRPr sz="4400" kern="1200" baseline="0">
          <a:solidFill>
            <a:schemeClr val="accent2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200"/>
        </a:spcBef>
        <a:spcAft>
          <a:spcPts val="600"/>
        </a:spcAft>
        <a:buFontTx/>
        <a:buNone/>
        <a:defRPr sz="2200" b="1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None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Calibri" panose="020F0502020204030204" pitchFamily="34" charset="0"/>
        <a:buChar char="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900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Arial" panose="020B0604020202020204" pitchFamily="34" charset="0"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3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686" userDrawn="1">
          <p15:clr>
            <a:srgbClr val="F26B43"/>
          </p15:clr>
        </p15:guide>
        <p15:guide id="5" orient="horz" pos="1162" userDrawn="1">
          <p15:clr>
            <a:srgbClr val="F26B43"/>
          </p15:clr>
        </p15:guide>
        <p15:guide id="8" pos="3885" userDrawn="1">
          <p15:clr>
            <a:srgbClr val="F26B43"/>
          </p15:clr>
        </p15:guide>
        <p15:guide id="9" pos="3795" userDrawn="1">
          <p15:clr>
            <a:srgbClr val="F26B43"/>
          </p15:clr>
        </p15:guide>
        <p15:guide id="10" orient="horz" pos="4193" userDrawn="1">
          <p15:clr>
            <a:srgbClr val="F26B43"/>
          </p15:clr>
        </p15:guide>
        <p15:guide id="11" orient="horz" pos="3861" userDrawn="1">
          <p15:clr>
            <a:srgbClr val="F26B43"/>
          </p15:clr>
        </p15:guide>
        <p15:guide id="12" pos="3659" userDrawn="1">
          <p15:clr>
            <a:srgbClr val="F26B43"/>
          </p15:clr>
        </p15:guide>
        <p15:guide id="13" pos="40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hyperlink" Target="mailto:melodie.merenda@afnor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hyperlink" Target="mailto:melodie.merenda@afnor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fr/iso-26000-social-responsibility.html" TargetMode="External"/><Relationship Id="rId2" Type="http://schemas.openxmlformats.org/officeDocument/2006/relationships/hyperlink" Target="http://eur-lex.europa.eu/legal-content/FR/TXT/?uri=celex:52011DC0681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jp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5547B0D3-6ADB-4722-982B-D792C14662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r="3338"/>
          <a:stretch>
            <a:fillRect/>
          </a:stretch>
        </p:blipFill>
        <p:spPr/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1C373E83-469F-40CE-8653-0FC1525B5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2000" b="1" dirty="0"/>
              <a:t>L’ESG et la RSE, outil d’amélioration de l’image des entreprises</a:t>
            </a: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cadre législatif et labellisation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99C2A7-FF2F-462C-870A-716ABDDF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6" y="5889600"/>
            <a:ext cx="1260000" cy="288000"/>
          </a:xfrm>
        </p:spPr>
        <p:txBody>
          <a:bodyPr/>
          <a:lstStyle/>
          <a:p>
            <a:fld id="{98C4FCD9-93DC-4A32-A76C-769FFDC51B55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84B098-795F-4A2F-BBE7-9C65B20D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22000"/>
            <a:ext cx="36000" cy="36000"/>
          </a:xfrm>
        </p:spPr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F1BEE-8071-45D7-8BE6-EA1A0F97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22000"/>
            <a:ext cx="36000" cy="36000"/>
          </a:xfrm>
        </p:spPr>
        <p:txBody>
          <a:bodyPr/>
          <a:lstStyle/>
          <a:p>
            <a:fld id="{4373F302-3333-4E3B-832E-E5498DC430A4}" type="slidenum">
              <a:rPr lang="fr-FR"/>
              <a:pPr/>
              <a:t>1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8DC1123-AA8B-4AC9-B880-53812D7812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BAB4144-44B9-4E1C-9582-6EDF7375C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2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reconnaissance internationale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0675-3E5E-4537-92A4-506BC44BD221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Label Engagé RSE - Proposition technique et commerciale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30318" y="2020954"/>
            <a:ext cx="1811363" cy="1542106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L’équivalence avec Le label </a:t>
            </a:r>
            <a:r>
              <a:rPr lang="fr-FR" dirty="0" err="1"/>
              <a:t>responsibility</a:t>
            </a:r>
            <a:r>
              <a:rPr lang="fr-FR" dirty="0"/>
              <a:t> </a:t>
            </a:r>
            <a:r>
              <a:rPr lang="fr-FR" dirty="0" err="1"/>
              <a:t>europe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295" y="1968161"/>
            <a:ext cx="1811099" cy="1647692"/>
          </a:xfrm>
          <a:prstGeom prst="rect">
            <a:avLst/>
          </a:prstGeom>
        </p:spPr>
      </p:pic>
      <p:pic>
        <p:nvPicPr>
          <p:cNvPr id="11" name="Espace réservé du contenu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18" y="4274275"/>
            <a:ext cx="1811363" cy="15421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333" y="3871440"/>
            <a:ext cx="4502121" cy="229732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858000" y="1659781"/>
            <a:ext cx="4945379" cy="418820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rgbClr val="002060"/>
                </a:solidFill>
                <a:latin typeface="+mj-lt"/>
              </a:rPr>
              <a:t>S’appuie sur les standards internationaux comme la norme ISO 26000, référence internationale en matière de responsabilité sociétale des entreprises, et sur les 17 objectifs de développement durable fixés par l’ONU.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rgbClr val="002060"/>
                </a:solidFill>
                <a:latin typeface="+mj-lt"/>
              </a:rPr>
              <a:t>Garantit que l’entreprise ou l’organisation labellisée a été évaluée selon une méthodologie transparente et soumise à un contrôle de qualité réalisé sur site par un organisme tiers indépendant.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rgbClr val="002060"/>
                </a:solidFill>
                <a:latin typeface="+mj-lt"/>
              </a:rPr>
              <a:t>Evalue le niveau de maturité et de performance RSE des organisations, qui tient compte des attentes de la société et des intérêts des parties prenantes.</a:t>
            </a:r>
          </a:p>
        </p:txBody>
      </p:sp>
    </p:spTree>
    <p:extLst>
      <p:ext uri="{BB962C8B-B14F-4D97-AF65-F5344CB8AC3E}">
        <p14:creationId xmlns:p14="http://schemas.microsoft.com/office/powerpoint/2010/main" val="29789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856261" y="1477595"/>
            <a:ext cx="5839542" cy="44452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216000" tIns="216000" rIns="216000" bIns="108000" rtlCol="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fr-FR" sz="3200" dirty="0">
                <a:solidFill>
                  <a:srgbClr val="00B050"/>
                </a:solidFill>
                <a:latin typeface="Mistral" panose="03090702030407020403" pitchFamily="66" charset="0"/>
              </a:rPr>
              <a:t>Principaux bénéfices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77133" y="4232484"/>
            <a:ext cx="1321723" cy="33855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Innover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26835" y="2979045"/>
            <a:ext cx="1853597" cy="5847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Développer son attractivité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77951" y="2121737"/>
            <a:ext cx="2518261" cy="5847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Renforcer l’engagement des collaborateurs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La démarche RSE, source de nombreux bénéfices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578855">
            <a:off x="5601431" y="2471489"/>
            <a:ext cx="1153886" cy="3387061"/>
          </a:xfrm>
          <a:custGeom>
            <a:avLst/>
            <a:gdLst>
              <a:gd name="connsiteX0" fmla="*/ 576943 w 1153886"/>
              <a:gd name="connsiteY0" fmla="*/ 0 h 3387061"/>
              <a:gd name="connsiteX1" fmla="*/ 1153886 w 1153886"/>
              <a:gd name="connsiteY1" fmla="*/ 576943 h 3387061"/>
              <a:gd name="connsiteX2" fmla="*/ 1152814 w 1153886"/>
              <a:gd name="connsiteY2" fmla="*/ 587579 h 3387061"/>
              <a:gd name="connsiteX3" fmla="*/ 1153885 w 1153886"/>
              <a:gd name="connsiteY3" fmla="*/ 587579 h 3387061"/>
              <a:gd name="connsiteX4" fmla="*/ 1151788 w 1153886"/>
              <a:gd name="connsiteY4" fmla="*/ 597754 h 3387061"/>
              <a:gd name="connsiteX5" fmla="*/ 1142165 w 1153886"/>
              <a:gd name="connsiteY5" fmla="*/ 693217 h 3387061"/>
              <a:gd name="connsiteX6" fmla="*/ 1112261 w 1153886"/>
              <a:gd name="connsiteY6" fmla="*/ 789552 h 3387061"/>
              <a:gd name="connsiteX7" fmla="*/ 576943 w 1153886"/>
              <a:gd name="connsiteY7" fmla="*/ 3387061 h 3387061"/>
              <a:gd name="connsiteX8" fmla="*/ 41623 w 1153886"/>
              <a:gd name="connsiteY8" fmla="*/ 789543 h 3387061"/>
              <a:gd name="connsiteX9" fmla="*/ 11722 w 1153886"/>
              <a:gd name="connsiteY9" fmla="*/ 693217 h 3387061"/>
              <a:gd name="connsiteX10" fmla="*/ 2099 w 1153886"/>
              <a:gd name="connsiteY10" fmla="*/ 597763 h 3387061"/>
              <a:gd name="connsiteX11" fmla="*/ 0 w 1153886"/>
              <a:gd name="connsiteY11" fmla="*/ 587579 h 3387061"/>
              <a:gd name="connsiteX12" fmla="*/ 1072 w 1153886"/>
              <a:gd name="connsiteY12" fmla="*/ 587579 h 3387061"/>
              <a:gd name="connsiteX13" fmla="*/ 0 w 1153886"/>
              <a:gd name="connsiteY13" fmla="*/ 576943 h 3387061"/>
              <a:gd name="connsiteX14" fmla="*/ 576943 w 1153886"/>
              <a:gd name="connsiteY14" fmla="*/ 0 h 338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3886" h="3387061">
                <a:moveTo>
                  <a:pt x="576943" y="0"/>
                </a:moveTo>
                <a:cubicBezTo>
                  <a:pt x="895580" y="0"/>
                  <a:pt x="1153886" y="258306"/>
                  <a:pt x="1153886" y="576943"/>
                </a:cubicBezTo>
                <a:lnTo>
                  <a:pt x="1152814" y="587579"/>
                </a:lnTo>
                <a:lnTo>
                  <a:pt x="1153885" y="587579"/>
                </a:lnTo>
                <a:lnTo>
                  <a:pt x="1151788" y="597754"/>
                </a:lnTo>
                <a:lnTo>
                  <a:pt x="1142165" y="693217"/>
                </a:lnTo>
                <a:lnTo>
                  <a:pt x="1112261" y="789552"/>
                </a:lnTo>
                <a:lnTo>
                  <a:pt x="576943" y="3387061"/>
                </a:lnTo>
                <a:lnTo>
                  <a:pt x="41623" y="789543"/>
                </a:lnTo>
                <a:lnTo>
                  <a:pt x="11722" y="693217"/>
                </a:lnTo>
                <a:lnTo>
                  <a:pt x="2099" y="597763"/>
                </a:lnTo>
                <a:lnTo>
                  <a:pt x="0" y="587579"/>
                </a:lnTo>
                <a:lnTo>
                  <a:pt x="1072" y="587579"/>
                </a:lnTo>
                <a:lnTo>
                  <a:pt x="0" y="576943"/>
                </a:lnTo>
                <a:cubicBezTo>
                  <a:pt x="0" y="258306"/>
                  <a:pt x="258306" y="0"/>
                  <a:pt x="576943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t"/>
          <a:lstStyle/>
          <a:p>
            <a:pPr algn="ctr"/>
            <a:endParaRPr lang="fr-FR" sz="28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4205" y="2770767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prstClr val="white"/>
                </a:solidFill>
              </a:rPr>
              <a:t>80%</a:t>
            </a:r>
          </a:p>
        </p:txBody>
      </p:sp>
      <p:sp>
        <p:nvSpPr>
          <p:cNvPr id="13" name="Forme libre 12"/>
          <p:cNvSpPr/>
          <p:nvPr/>
        </p:nvSpPr>
        <p:spPr>
          <a:xfrm rot="2145273">
            <a:off x="6276503" y="2825697"/>
            <a:ext cx="1153886" cy="3387061"/>
          </a:xfrm>
          <a:custGeom>
            <a:avLst/>
            <a:gdLst>
              <a:gd name="connsiteX0" fmla="*/ 576943 w 1153886"/>
              <a:gd name="connsiteY0" fmla="*/ 0 h 3387061"/>
              <a:gd name="connsiteX1" fmla="*/ 1153886 w 1153886"/>
              <a:gd name="connsiteY1" fmla="*/ 576943 h 3387061"/>
              <a:gd name="connsiteX2" fmla="*/ 1152814 w 1153886"/>
              <a:gd name="connsiteY2" fmla="*/ 587579 h 3387061"/>
              <a:gd name="connsiteX3" fmla="*/ 1153885 w 1153886"/>
              <a:gd name="connsiteY3" fmla="*/ 587579 h 3387061"/>
              <a:gd name="connsiteX4" fmla="*/ 1151788 w 1153886"/>
              <a:gd name="connsiteY4" fmla="*/ 597754 h 3387061"/>
              <a:gd name="connsiteX5" fmla="*/ 1142165 w 1153886"/>
              <a:gd name="connsiteY5" fmla="*/ 693217 h 3387061"/>
              <a:gd name="connsiteX6" fmla="*/ 1112261 w 1153886"/>
              <a:gd name="connsiteY6" fmla="*/ 789552 h 3387061"/>
              <a:gd name="connsiteX7" fmla="*/ 576943 w 1153886"/>
              <a:gd name="connsiteY7" fmla="*/ 3387061 h 3387061"/>
              <a:gd name="connsiteX8" fmla="*/ 41623 w 1153886"/>
              <a:gd name="connsiteY8" fmla="*/ 789543 h 3387061"/>
              <a:gd name="connsiteX9" fmla="*/ 11722 w 1153886"/>
              <a:gd name="connsiteY9" fmla="*/ 693217 h 3387061"/>
              <a:gd name="connsiteX10" fmla="*/ 2099 w 1153886"/>
              <a:gd name="connsiteY10" fmla="*/ 597763 h 3387061"/>
              <a:gd name="connsiteX11" fmla="*/ 0 w 1153886"/>
              <a:gd name="connsiteY11" fmla="*/ 587579 h 3387061"/>
              <a:gd name="connsiteX12" fmla="*/ 1072 w 1153886"/>
              <a:gd name="connsiteY12" fmla="*/ 587579 h 3387061"/>
              <a:gd name="connsiteX13" fmla="*/ 0 w 1153886"/>
              <a:gd name="connsiteY13" fmla="*/ 576943 h 3387061"/>
              <a:gd name="connsiteX14" fmla="*/ 576943 w 1153886"/>
              <a:gd name="connsiteY14" fmla="*/ 0 h 338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3886" h="3387061">
                <a:moveTo>
                  <a:pt x="576943" y="0"/>
                </a:moveTo>
                <a:cubicBezTo>
                  <a:pt x="895580" y="0"/>
                  <a:pt x="1153886" y="258306"/>
                  <a:pt x="1153886" y="576943"/>
                </a:cubicBezTo>
                <a:lnTo>
                  <a:pt x="1152814" y="587579"/>
                </a:lnTo>
                <a:lnTo>
                  <a:pt x="1153885" y="587579"/>
                </a:lnTo>
                <a:lnTo>
                  <a:pt x="1151788" y="597754"/>
                </a:lnTo>
                <a:lnTo>
                  <a:pt x="1142165" y="693217"/>
                </a:lnTo>
                <a:lnTo>
                  <a:pt x="1112261" y="789552"/>
                </a:lnTo>
                <a:lnTo>
                  <a:pt x="576943" y="3387061"/>
                </a:lnTo>
                <a:lnTo>
                  <a:pt x="41623" y="789543"/>
                </a:lnTo>
                <a:lnTo>
                  <a:pt x="11722" y="693217"/>
                </a:lnTo>
                <a:lnTo>
                  <a:pt x="2099" y="597763"/>
                </a:lnTo>
                <a:lnTo>
                  <a:pt x="0" y="587579"/>
                </a:lnTo>
                <a:lnTo>
                  <a:pt x="1072" y="587579"/>
                </a:lnTo>
                <a:lnTo>
                  <a:pt x="0" y="576943"/>
                </a:lnTo>
                <a:cubicBezTo>
                  <a:pt x="0" y="258306"/>
                  <a:pt x="258306" y="0"/>
                  <a:pt x="576943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t"/>
          <a:lstStyle/>
          <a:p>
            <a:pPr algn="ctr"/>
            <a:endParaRPr lang="fr-FR" sz="2800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19017" y="3342188"/>
            <a:ext cx="81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prstClr val="white"/>
                </a:solidFill>
              </a:rPr>
              <a:t>80%</a:t>
            </a:r>
          </a:p>
        </p:txBody>
      </p:sp>
      <p:sp>
        <p:nvSpPr>
          <p:cNvPr id="19" name="Forme libre 18"/>
          <p:cNvSpPr/>
          <p:nvPr/>
        </p:nvSpPr>
        <p:spPr>
          <a:xfrm rot="3601025">
            <a:off x="6717498" y="3705211"/>
            <a:ext cx="911618" cy="2883268"/>
          </a:xfrm>
          <a:custGeom>
            <a:avLst/>
            <a:gdLst>
              <a:gd name="connsiteX0" fmla="*/ 576943 w 1153886"/>
              <a:gd name="connsiteY0" fmla="*/ 0 h 3387061"/>
              <a:gd name="connsiteX1" fmla="*/ 1153886 w 1153886"/>
              <a:gd name="connsiteY1" fmla="*/ 576943 h 3387061"/>
              <a:gd name="connsiteX2" fmla="*/ 1152814 w 1153886"/>
              <a:gd name="connsiteY2" fmla="*/ 587579 h 3387061"/>
              <a:gd name="connsiteX3" fmla="*/ 1153885 w 1153886"/>
              <a:gd name="connsiteY3" fmla="*/ 587579 h 3387061"/>
              <a:gd name="connsiteX4" fmla="*/ 1151788 w 1153886"/>
              <a:gd name="connsiteY4" fmla="*/ 597754 h 3387061"/>
              <a:gd name="connsiteX5" fmla="*/ 1142165 w 1153886"/>
              <a:gd name="connsiteY5" fmla="*/ 693217 h 3387061"/>
              <a:gd name="connsiteX6" fmla="*/ 1112261 w 1153886"/>
              <a:gd name="connsiteY6" fmla="*/ 789552 h 3387061"/>
              <a:gd name="connsiteX7" fmla="*/ 576943 w 1153886"/>
              <a:gd name="connsiteY7" fmla="*/ 3387061 h 3387061"/>
              <a:gd name="connsiteX8" fmla="*/ 41623 w 1153886"/>
              <a:gd name="connsiteY8" fmla="*/ 789543 h 3387061"/>
              <a:gd name="connsiteX9" fmla="*/ 11722 w 1153886"/>
              <a:gd name="connsiteY9" fmla="*/ 693217 h 3387061"/>
              <a:gd name="connsiteX10" fmla="*/ 2099 w 1153886"/>
              <a:gd name="connsiteY10" fmla="*/ 597763 h 3387061"/>
              <a:gd name="connsiteX11" fmla="*/ 0 w 1153886"/>
              <a:gd name="connsiteY11" fmla="*/ 587579 h 3387061"/>
              <a:gd name="connsiteX12" fmla="*/ 1072 w 1153886"/>
              <a:gd name="connsiteY12" fmla="*/ 587579 h 3387061"/>
              <a:gd name="connsiteX13" fmla="*/ 0 w 1153886"/>
              <a:gd name="connsiteY13" fmla="*/ 576943 h 3387061"/>
              <a:gd name="connsiteX14" fmla="*/ 576943 w 1153886"/>
              <a:gd name="connsiteY14" fmla="*/ 0 h 338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3886" h="3387061">
                <a:moveTo>
                  <a:pt x="576943" y="0"/>
                </a:moveTo>
                <a:cubicBezTo>
                  <a:pt x="895580" y="0"/>
                  <a:pt x="1153886" y="258306"/>
                  <a:pt x="1153886" y="576943"/>
                </a:cubicBezTo>
                <a:lnTo>
                  <a:pt x="1152814" y="587579"/>
                </a:lnTo>
                <a:lnTo>
                  <a:pt x="1153885" y="587579"/>
                </a:lnTo>
                <a:lnTo>
                  <a:pt x="1151788" y="597754"/>
                </a:lnTo>
                <a:lnTo>
                  <a:pt x="1142165" y="693217"/>
                </a:lnTo>
                <a:lnTo>
                  <a:pt x="1112261" y="789552"/>
                </a:lnTo>
                <a:lnTo>
                  <a:pt x="576943" y="3387061"/>
                </a:lnTo>
                <a:lnTo>
                  <a:pt x="41623" y="789543"/>
                </a:lnTo>
                <a:lnTo>
                  <a:pt x="11722" y="693217"/>
                </a:lnTo>
                <a:lnTo>
                  <a:pt x="2099" y="597763"/>
                </a:lnTo>
                <a:lnTo>
                  <a:pt x="0" y="587579"/>
                </a:lnTo>
                <a:lnTo>
                  <a:pt x="1072" y="587579"/>
                </a:lnTo>
                <a:lnTo>
                  <a:pt x="0" y="576943"/>
                </a:lnTo>
                <a:cubicBezTo>
                  <a:pt x="0" y="258306"/>
                  <a:pt x="258306" y="0"/>
                  <a:pt x="576943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t"/>
          <a:lstStyle/>
          <a:p>
            <a:pPr algn="ctr"/>
            <a:endParaRPr lang="fr-FR" sz="2800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7861" y="4415941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white"/>
                </a:solidFill>
              </a:rPr>
              <a:t>78%</a:t>
            </a:r>
          </a:p>
        </p:txBody>
      </p:sp>
      <p:sp>
        <p:nvSpPr>
          <p:cNvPr id="21" name="Forme libre 20"/>
          <p:cNvSpPr/>
          <p:nvPr/>
        </p:nvSpPr>
        <p:spPr>
          <a:xfrm rot="5043105">
            <a:off x="6879765" y="4273225"/>
            <a:ext cx="857411" cy="2913467"/>
          </a:xfrm>
          <a:custGeom>
            <a:avLst/>
            <a:gdLst>
              <a:gd name="connsiteX0" fmla="*/ 576943 w 1153886"/>
              <a:gd name="connsiteY0" fmla="*/ 0 h 3387061"/>
              <a:gd name="connsiteX1" fmla="*/ 1153886 w 1153886"/>
              <a:gd name="connsiteY1" fmla="*/ 576943 h 3387061"/>
              <a:gd name="connsiteX2" fmla="*/ 1152814 w 1153886"/>
              <a:gd name="connsiteY2" fmla="*/ 587579 h 3387061"/>
              <a:gd name="connsiteX3" fmla="*/ 1153885 w 1153886"/>
              <a:gd name="connsiteY3" fmla="*/ 587579 h 3387061"/>
              <a:gd name="connsiteX4" fmla="*/ 1151788 w 1153886"/>
              <a:gd name="connsiteY4" fmla="*/ 597754 h 3387061"/>
              <a:gd name="connsiteX5" fmla="*/ 1142165 w 1153886"/>
              <a:gd name="connsiteY5" fmla="*/ 693217 h 3387061"/>
              <a:gd name="connsiteX6" fmla="*/ 1112261 w 1153886"/>
              <a:gd name="connsiteY6" fmla="*/ 789552 h 3387061"/>
              <a:gd name="connsiteX7" fmla="*/ 576943 w 1153886"/>
              <a:gd name="connsiteY7" fmla="*/ 3387061 h 3387061"/>
              <a:gd name="connsiteX8" fmla="*/ 41623 w 1153886"/>
              <a:gd name="connsiteY8" fmla="*/ 789543 h 3387061"/>
              <a:gd name="connsiteX9" fmla="*/ 11722 w 1153886"/>
              <a:gd name="connsiteY9" fmla="*/ 693217 h 3387061"/>
              <a:gd name="connsiteX10" fmla="*/ 2099 w 1153886"/>
              <a:gd name="connsiteY10" fmla="*/ 597763 h 3387061"/>
              <a:gd name="connsiteX11" fmla="*/ 0 w 1153886"/>
              <a:gd name="connsiteY11" fmla="*/ 587579 h 3387061"/>
              <a:gd name="connsiteX12" fmla="*/ 1072 w 1153886"/>
              <a:gd name="connsiteY12" fmla="*/ 587579 h 3387061"/>
              <a:gd name="connsiteX13" fmla="*/ 0 w 1153886"/>
              <a:gd name="connsiteY13" fmla="*/ 576943 h 3387061"/>
              <a:gd name="connsiteX14" fmla="*/ 576943 w 1153886"/>
              <a:gd name="connsiteY14" fmla="*/ 0 h 338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3886" h="3387061">
                <a:moveTo>
                  <a:pt x="576943" y="0"/>
                </a:moveTo>
                <a:cubicBezTo>
                  <a:pt x="895580" y="0"/>
                  <a:pt x="1153886" y="258306"/>
                  <a:pt x="1153886" y="576943"/>
                </a:cubicBezTo>
                <a:lnTo>
                  <a:pt x="1152814" y="587579"/>
                </a:lnTo>
                <a:lnTo>
                  <a:pt x="1153885" y="587579"/>
                </a:lnTo>
                <a:lnTo>
                  <a:pt x="1151788" y="597754"/>
                </a:lnTo>
                <a:lnTo>
                  <a:pt x="1142165" y="693217"/>
                </a:lnTo>
                <a:lnTo>
                  <a:pt x="1112261" y="789552"/>
                </a:lnTo>
                <a:lnTo>
                  <a:pt x="576943" y="3387061"/>
                </a:lnTo>
                <a:lnTo>
                  <a:pt x="41623" y="789543"/>
                </a:lnTo>
                <a:lnTo>
                  <a:pt x="11722" y="693217"/>
                </a:lnTo>
                <a:lnTo>
                  <a:pt x="2099" y="597763"/>
                </a:lnTo>
                <a:lnTo>
                  <a:pt x="0" y="587579"/>
                </a:lnTo>
                <a:lnTo>
                  <a:pt x="1072" y="587579"/>
                </a:lnTo>
                <a:lnTo>
                  <a:pt x="0" y="576943"/>
                </a:lnTo>
                <a:cubicBezTo>
                  <a:pt x="0" y="258306"/>
                  <a:pt x="258306" y="0"/>
                  <a:pt x="576943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t"/>
          <a:lstStyle/>
          <a:p>
            <a:pPr algn="ctr"/>
            <a:endParaRPr lang="fr-FR" sz="2800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77512" y="5444890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white"/>
                </a:solidFill>
              </a:rPr>
              <a:t>75%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32026" y="5403567"/>
            <a:ext cx="197620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Se démarquer </a:t>
            </a:r>
          </a:p>
          <a:p>
            <a:r>
              <a:rPr lang="fr-FR" sz="1600" b="1" dirty="0">
                <a:solidFill>
                  <a:prstClr val="black"/>
                </a:solidFill>
              </a:rPr>
              <a:t>de la concurrence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01906" y="5062310"/>
            <a:ext cx="4031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prstClr val="black"/>
                </a:solidFill>
                <a:latin typeface="+mj-lt"/>
              </a:rPr>
              <a:t>Ces bénéfices s’avèrent être </a:t>
            </a:r>
            <a:r>
              <a:rPr lang="fr-FR" b="1" dirty="0">
                <a:solidFill>
                  <a:srgbClr val="3C005A"/>
                </a:solidFill>
                <a:latin typeface="+mj-lt"/>
              </a:rPr>
              <a:t>encore plus fortement ressentis quand on est plus mature </a:t>
            </a:r>
            <a:r>
              <a:rPr lang="fr-FR" sz="1600" dirty="0">
                <a:solidFill>
                  <a:prstClr val="black"/>
                </a:solidFill>
                <a:latin typeface="+mj-lt"/>
              </a:rPr>
              <a:t>dans sa démarche RSE.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6351" y="6113780"/>
            <a:ext cx="3334274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fr-FR" sz="900" dirty="0">
                <a:solidFill>
                  <a:prstClr val="white">
                    <a:lumMod val="50000"/>
                  </a:prstClr>
                </a:solidFill>
              </a:rPr>
              <a:t>Q17. Cette démarche RSE a-t-elle permis à votre organisation… 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33" y="1492916"/>
            <a:ext cx="4927159" cy="328349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982468" y="4007528"/>
            <a:ext cx="4134439" cy="58990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ts val="2300"/>
              </a:lnSpc>
              <a:defRPr/>
            </a:pPr>
            <a:r>
              <a:rPr lang="fr-FR" i="1" kern="0" dirty="0">
                <a:solidFill>
                  <a:prstClr val="white"/>
                </a:solidFill>
              </a:rPr>
              <a:t>Bénéfices cités par ceux qui ont mis en place une démarche RSE depuis plus d’1 an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5FDF-8DFA-43FE-AD1A-2192706C0246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- Label Engagé RSE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9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6" grpId="0" animBg="1"/>
      <p:bldP spid="15" grpId="0" animBg="1"/>
      <p:bldP spid="11" grpId="0" animBg="1"/>
      <p:bldP spid="13" grpId="0" animBg="1"/>
      <p:bldP spid="19" grpId="0" animBg="1"/>
      <p:bldP spid="20" grpId="0"/>
      <p:bldP spid="21" grpId="0" animBg="1"/>
      <p:bldP spid="22" grpId="0"/>
      <p:bldP spid="24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Focus sur le label Engagé RSE : bénéfices unanimes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C3DEB2-08D6-40BA-BE71-7CAD0539F7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103" y="1269558"/>
            <a:ext cx="1901601" cy="1795230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104728" y="1945597"/>
            <a:ext cx="3093212" cy="206466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ts val="2300"/>
              </a:lnSpc>
              <a:defRPr/>
            </a:pPr>
            <a:r>
              <a:rPr lang="fr-FR" sz="5400" b="1" kern="0" dirty="0">
                <a:solidFill>
                  <a:srgbClr val="3C005A"/>
                </a:solidFill>
              </a:rPr>
              <a:t>97% </a:t>
            </a:r>
          </a:p>
          <a:p>
            <a:pPr algn="ctr">
              <a:lnSpc>
                <a:spcPts val="2300"/>
              </a:lnSpc>
              <a:defRPr/>
            </a:pPr>
            <a:r>
              <a:rPr lang="fr-FR" sz="2400" kern="0" dirty="0">
                <a:solidFill>
                  <a:srgbClr val="3C005A"/>
                </a:solidFill>
              </a:rPr>
              <a:t>des labellisés Engagé RSE disent de la labellisation qu’elle  </a:t>
            </a:r>
            <a:r>
              <a:rPr lang="fr-FR" sz="2800" b="1" kern="0" dirty="0">
                <a:solidFill>
                  <a:srgbClr val="3C005A"/>
                </a:solidFill>
              </a:rPr>
              <a:t>répond à leurs attentes</a:t>
            </a:r>
          </a:p>
          <a:p>
            <a:pPr algn="ctr">
              <a:lnSpc>
                <a:spcPts val="2300"/>
              </a:lnSpc>
              <a:defRPr/>
            </a:pPr>
            <a:r>
              <a:rPr lang="fr-FR" i="1" kern="0" dirty="0">
                <a:solidFill>
                  <a:srgbClr val="3C005A"/>
                </a:solidFill>
              </a:rPr>
              <a:t>Dont 50% répond totalement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866035" y="6279657"/>
            <a:ext cx="887302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fr-FR" sz="900" dirty="0">
                <a:solidFill>
                  <a:prstClr val="white">
                    <a:lumMod val="50000"/>
                  </a:prstClr>
                </a:solidFill>
              </a:rPr>
              <a:t>Q44. Et diriez-vous que le label Engagé RSE (ou cette reconnaissance) répond à vos attentes ? </a:t>
            </a:r>
          </a:p>
          <a:p>
            <a:pPr algn="ctr">
              <a:lnSpc>
                <a:spcPts val="800"/>
              </a:lnSpc>
            </a:pPr>
            <a:r>
              <a:rPr lang="fr-FR" sz="900" dirty="0">
                <a:solidFill>
                  <a:prstClr val="white">
                    <a:lumMod val="50000"/>
                  </a:prstClr>
                </a:solidFill>
              </a:rPr>
              <a:t>Q39. Des organisations telles que la vôtre ont évoqué les bénéfices suivants suite à l’engagement dans la démarche Engagé RSE. Lesquels avez-vous également observé ?</a:t>
            </a:r>
          </a:p>
        </p:txBody>
      </p:sp>
      <p:grpSp>
        <p:nvGrpSpPr>
          <p:cNvPr id="68" name="Groupe 67"/>
          <p:cNvGrpSpPr/>
          <p:nvPr/>
        </p:nvGrpSpPr>
        <p:grpSpPr>
          <a:xfrm>
            <a:off x="8308113" y="4452207"/>
            <a:ext cx="3519398" cy="1616047"/>
            <a:chOff x="6196295" y="5234084"/>
            <a:chExt cx="3519398" cy="1616047"/>
          </a:xfrm>
        </p:grpSpPr>
        <p:sp>
          <p:nvSpPr>
            <p:cNvPr id="70" name="ZoneTexte 69"/>
            <p:cNvSpPr txBox="1"/>
            <p:nvPr/>
          </p:nvSpPr>
          <p:spPr>
            <a:xfrm>
              <a:off x="6365299" y="5424249"/>
              <a:ext cx="3350394" cy="1425882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0" tIns="72000" rIns="144000" bIns="72000" rtlCol="0" anchor="ctr" anchorCtr="0">
              <a:noAutofit/>
            </a:bodyPr>
            <a:lstStyle/>
            <a:p>
              <a:pPr marL="185738"/>
              <a:r>
                <a:rPr lang="fr-FR" sz="1200" b="1" dirty="0">
                  <a:solidFill>
                    <a:srgbClr val="007033"/>
                  </a:solidFill>
                </a:rPr>
                <a:t>Pour aller plus loin</a:t>
              </a:r>
              <a:r>
                <a:rPr lang="fr-FR" sz="1200" b="1" dirty="0">
                  <a:solidFill>
                    <a:prstClr val="black"/>
                  </a:solidFill>
                </a:rPr>
                <a:t>, les autres bénéfices du label Engagé RSE :</a:t>
              </a: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prstClr val="black"/>
                  </a:solidFill>
                </a:rPr>
                <a:t>66% développement produits/services innovants</a:t>
              </a: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prstClr val="black"/>
                  </a:solidFill>
                </a:rPr>
                <a:t>63% amélioration de la compétitivité </a:t>
              </a: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prstClr val="black"/>
                  </a:solidFill>
                </a:rPr>
                <a:t>53% accès de nouveaux marchés</a:t>
              </a: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prstClr val="black"/>
                  </a:solidFill>
                </a:rPr>
                <a:t>37% réduction des coûts de fonctionnement</a:t>
              </a: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prstClr val="black"/>
                  </a:solidFill>
                </a:rPr>
                <a:t>37% réduction de l’impact sanitaire </a:t>
              </a:r>
            </a:p>
          </p:txBody>
        </p:sp>
        <p:sp>
          <p:nvSpPr>
            <p:cNvPr id="71" name="Freeform 6"/>
            <p:cNvSpPr>
              <a:spLocks noChangeAspect="1" noEditPoints="1"/>
            </p:cNvSpPr>
            <p:nvPr/>
          </p:nvSpPr>
          <p:spPr bwMode="auto">
            <a:xfrm>
              <a:off x="6196295" y="5234084"/>
              <a:ext cx="409704" cy="483130"/>
            </a:xfrm>
            <a:custGeom>
              <a:avLst/>
              <a:gdLst>
                <a:gd name="T0" fmla="*/ 1735 w 3084"/>
                <a:gd name="T1" fmla="*/ 3585 h 3628"/>
                <a:gd name="T2" fmla="*/ 1449 w 3084"/>
                <a:gd name="T3" fmla="*/ 3626 h 3628"/>
                <a:gd name="T4" fmla="*/ 1317 w 3084"/>
                <a:gd name="T5" fmla="*/ 3530 h 3628"/>
                <a:gd name="T6" fmla="*/ 1865 w 3084"/>
                <a:gd name="T7" fmla="*/ 3291 h 3628"/>
                <a:gd name="T8" fmla="*/ 1880 w 3084"/>
                <a:gd name="T9" fmla="*/ 3430 h 3628"/>
                <a:gd name="T10" fmla="*/ 1237 w 3084"/>
                <a:gd name="T11" fmla="*/ 3457 h 3628"/>
                <a:gd name="T12" fmla="*/ 1191 w 3084"/>
                <a:gd name="T13" fmla="*/ 3325 h 3628"/>
                <a:gd name="T14" fmla="*/ 1803 w 3084"/>
                <a:gd name="T15" fmla="*/ 3021 h 3628"/>
                <a:gd name="T16" fmla="*/ 1901 w 3084"/>
                <a:gd name="T17" fmla="*/ 3119 h 3628"/>
                <a:gd name="T18" fmla="*/ 1803 w 3084"/>
                <a:gd name="T19" fmla="*/ 3218 h 3628"/>
                <a:gd name="T20" fmla="*/ 1184 w 3084"/>
                <a:gd name="T21" fmla="*/ 3142 h 3628"/>
                <a:gd name="T22" fmla="*/ 1257 w 3084"/>
                <a:gd name="T23" fmla="*/ 3023 h 3628"/>
                <a:gd name="T24" fmla="*/ 2661 w 3084"/>
                <a:gd name="T25" fmla="*/ 2583 h 3628"/>
                <a:gd name="T26" fmla="*/ 2548 w 3084"/>
                <a:gd name="T27" fmla="*/ 2674 h 3628"/>
                <a:gd name="T28" fmla="*/ 2427 w 3084"/>
                <a:gd name="T29" fmla="*/ 2293 h 3628"/>
                <a:gd name="T30" fmla="*/ 557 w 3084"/>
                <a:gd name="T31" fmla="*/ 2670 h 3628"/>
                <a:gd name="T32" fmla="*/ 427 w 3084"/>
                <a:gd name="T33" fmla="*/ 2605 h 3628"/>
                <a:gd name="T34" fmla="*/ 2615 w 3084"/>
                <a:gd name="T35" fmla="*/ 1446 h 3628"/>
                <a:gd name="T36" fmla="*/ 3080 w 3084"/>
                <a:gd name="T37" fmla="*/ 1525 h 3628"/>
                <a:gd name="T38" fmla="*/ 3004 w 3084"/>
                <a:gd name="T39" fmla="*/ 1649 h 3628"/>
                <a:gd name="T40" fmla="*/ 468 w 3084"/>
                <a:gd name="T41" fmla="*/ 1446 h 3628"/>
                <a:gd name="T42" fmla="*/ 39 w 3084"/>
                <a:gd name="T43" fmla="*/ 1629 h 3628"/>
                <a:gd name="T44" fmla="*/ 22 w 3084"/>
                <a:gd name="T45" fmla="*/ 1485 h 3628"/>
                <a:gd name="T46" fmla="*/ 1366 w 3084"/>
                <a:gd name="T47" fmla="*/ 852 h 3628"/>
                <a:gd name="T48" fmla="*/ 1053 w 3084"/>
                <a:gd name="T49" fmla="*/ 1003 h 3628"/>
                <a:gd name="T50" fmla="*/ 860 w 3084"/>
                <a:gd name="T51" fmla="*/ 1308 h 3628"/>
                <a:gd name="T52" fmla="*/ 813 w 3084"/>
                <a:gd name="T53" fmla="*/ 1556 h 3628"/>
                <a:gd name="T54" fmla="*/ 872 w 3084"/>
                <a:gd name="T55" fmla="*/ 1672 h 3628"/>
                <a:gd name="T56" fmla="*/ 1014 w 3084"/>
                <a:gd name="T57" fmla="*/ 1624 h 3628"/>
                <a:gd name="T58" fmla="*/ 1031 w 3084"/>
                <a:gd name="T59" fmla="*/ 1512 h 3628"/>
                <a:gd name="T60" fmla="*/ 1111 w 3084"/>
                <a:gd name="T61" fmla="*/ 1265 h 3628"/>
                <a:gd name="T62" fmla="*/ 1319 w 3084"/>
                <a:gd name="T63" fmla="*/ 1087 h 3628"/>
                <a:gd name="T64" fmla="*/ 1554 w 3084"/>
                <a:gd name="T65" fmla="*/ 1028 h 3628"/>
                <a:gd name="T66" fmla="*/ 1566 w 3084"/>
                <a:gd name="T67" fmla="*/ 878 h 3628"/>
                <a:gd name="T68" fmla="*/ 1677 w 3084"/>
                <a:gd name="T69" fmla="*/ 655 h 3628"/>
                <a:gd name="T70" fmla="*/ 2064 w 3084"/>
                <a:gd name="T71" fmla="*/ 810 h 3628"/>
                <a:gd name="T72" fmla="*/ 2292 w 3084"/>
                <a:gd name="T73" fmla="*/ 1021 h 3628"/>
                <a:gd name="T74" fmla="*/ 2479 w 3084"/>
                <a:gd name="T75" fmla="*/ 1513 h 3628"/>
                <a:gd name="T76" fmla="*/ 2417 w 3084"/>
                <a:gd name="T77" fmla="*/ 1972 h 3628"/>
                <a:gd name="T78" fmla="*/ 2198 w 3084"/>
                <a:gd name="T79" fmla="*/ 2305 h 3628"/>
                <a:gd name="T80" fmla="*/ 2062 w 3084"/>
                <a:gd name="T81" fmla="*/ 2467 h 3628"/>
                <a:gd name="T82" fmla="*/ 2035 w 3084"/>
                <a:gd name="T83" fmla="*/ 2660 h 3628"/>
                <a:gd name="T84" fmla="*/ 2009 w 3084"/>
                <a:gd name="T85" fmla="*/ 2834 h 3628"/>
                <a:gd name="T86" fmla="*/ 1805 w 3084"/>
                <a:gd name="T87" fmla="*/ 2958 h 3628"/>
                <a:gd name="T88" fmla="*/ 1094 w 3084"/>
                <a:gd name="T89" fmla="*/ 2864 h 3628"/>
                <a:gd name="T90" fmla="*/ 1050 w 3084"/>
                <a:gd name="T91" fmla="*/ 2706 h 3628"/>
                <a:gd name="T92" fmla="*/ 1031 w 3084"/>
                <a:gd name="T93" fmla="*/ 2494 h 3628"/>
                <a:gd name="T94" fmla="*/ 927 w 3084"/>
                <a:gd name="T95" fmla="*/ 2349 h 3628"/>
                <a:gd name="T96" fmla="*/ 719 w 3084"/>
                <a:gd name="T97" fmla="*/ 2086 h 3628"/>
                <a:gd name="T98" fmla="*/ 606 w 3084"/>
                <a:gd name="T99" fmla="*/ 1718 h 3628"/>
                <a:gd name="T100" fmla="*/ 678 w 3084"/>
                <a:gd name="T101" fmla="*/ 1216 h 3628"/>
                <a:gd name="T102" fmla="*/ 888 w 3084"/>
                <a:gd name="T103" fmla="*/ 911 h 3628"/>
                <a:gd name="T104" fmla="*/ 1172 w 3084"/>
                <a:gd name="T105" fmla="*/ 718 h 3628"/>
                <a:gd name="T106" fmla="*/ 2570 w 3084"/>
                <a:gd name="T107" fmla="*/ 423 h 3628"/>
                <a:gd name="T108" fmla="*/ 2661 w 3084"/>
                <a:gd name="T109" fmla="*/ 538 h 3628"/>
                <a:gd name="T110" fmla="*/ 2231 w 3084"/>
                <a:gd name="T111" fmla="*/ 711 h 3628"/>
                <a:gd name="T112" fmla="*/ 557 w 3084"/>
                <a:gd name="T113" fmla="*/ 429 h 3628"/>
                <a:gd name="T114" fmla="*/ 451 w 3084"/>
                <a:gd name="T115" fmla="*/ 599 h 3628"/>
                <a:gd name="T116" fmla="*/ 451 w 3084"/>
                <a:gd name="T117" fmla="*/ 453 h 3628"/>
                <a:gd name="T118" fmla="*/ 1586 w 3084"/>
                <a:gd name="T119" fmla="*/ 10 h 3628"/>
                <a:gd name="T120" fmla="*/ 1594 w 3084"/>
                <a:gd name="T121" fmla="*/ 449 h 3628"/>
                <a:gd name="T122" fmla="*/ 1439 w 3084"/>
                <a:gd name="T123" fmla="*/ 103 h 3628"/>
                <a:gd name="T124" fmla="*/ 1541 w 3084"/>
                <a:gd name="T125" fmla="*/ 0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84" h="3628">
                  <a:moveTo>
                    <a:pt x="1318" y="3521"/>
                  </a:moveTo>
                  <a:lnTo>
                    <a:pt x="1766" y="3521"/>
                  </a:lnTo>
                  <a:lnTo>
                    <a:pt x="1766" y="3525"/>
                  </a:lnTo>
                  <a:lnTo>
                    <a:pt x="1766" y="3530"/>
                  </a:lnTo>
                  <a:lnTo>
                    <a:pt x="1762" y="3550"/>
                  </a:lnTo>
                  <a:lnTo>
                    <a:pt x="1751" y="3567"/>
                  </a:lnTo>
                  <a:lnTo>
                    <a:pt x="1735" y="3585"/>
                  </a:lnTo>
                  <a:lnTo>
                    <a:pt x="1714" y="3599"/>
                  </a:lnTo>
                  <a:lnTo>
                    <a:pt x="1690" y="3611"/>
                  </a:lnTo>
                  <a:lnTo>
                    <a:pt x="1663" y="3620"/>
                  </a:lnTo>
                  <a:lnTo>
                    <a:pt x="1635" y="3626"/>
                  </a:lnTo>
                  <a:lnTo>
                    <a:pt x="1605" y="3628"/>
                  </a:lnTo>
                  <a:lnTo>
                    <a:pt x="1477" y="3628"/>
                  </a:lnTo>
                  <a:lnTo>
                    <a:pt x="1449" y="3626"/>
                  </a:lnTo>
                  <a:lnTo>
                    <a:pt x="1420" y="3620"/>
                  </a:lnTo>
                  <a:lnTo>
                    <a:pt x="1393" y="3611"/>
                  </a:lnTo>
                  <a:lnTo>
                    <a:pt x="1369" y="3599"/>
                  </a:lnTo>
                  <a:lnTo>
                    <a:pt x="1348" y="3585"/>
                  </a:lnTo>
                  <a:lnTo>
                    <a:pt x="1331" y="3567"/>
                  </a:lnTo>
                  <a:lnTo>
                    <a:pt x="1321" y="3550"/>
                  </a:lnTo>
                  <a:lnTo>
                    <a:pt x="1317" y="3530"/>
                  </a:lnTo>
                  <a:lnTo>
                    <a:pt x="1317" y="3525"/>
                  </a:lnTo>
                  <a:lnTo>
                    <a:pt x="1318" y="3521"/>
                  </a:lnTo>
                  <a:close/>
                  <a:moveTo>
                    <a:pt x="1279" y="3270"/>
                  </a:moveTo>
                  <a:lnTo>
                    <a:pt x="1803" y="3270"/>
                  </a:lnTo>
                  <a:lnTo>
                    <a:pt x="1826" y="3272"/>
                  </a:lnTo>
                  <a:lnTo>
                    <a:pt x="1846" y="3280"/>
                  </a:lnTo>
                  <a:lnTo>
                    <a:pt x="1865" y="3291"/>
                  </a:lnTo>
                  <a:lnTo>
                    <a:pt x="1880" y="3306"/>
                  </a:lnTo>
                  <a:lnTo>
                    <a:pt x="1891" y="3325"/>
                  </a:lnTo>
                  <a:lnTo>
                    <a:pt x="1899" y="3345"/>
                  </a:lnTo>
                  <a:lnTo>
                    <a:pt x="1901" y="3368"/>
                  </a:lnTo>
                  <a:lnTo>
                    <a:pt x="1899" y="3390"/>
                  </a:lnTo>
                  <a:lnTo>
                    <a:pt x="1891" y="3411"/>
                  </a:lnTo>
                  <a:lnTo>
                    <a:pt x="1880" y="3430"/>
                  </a:lnTo>
                  <a:lnTo>
                    <a:pt x="1865" y="3444"/>
                  </a:lnTo>
                  <a:lnTo>
                    <a:pt x="1846" y="3457"/>
                  </a:lnTo>
                  <a:lnTo>
                    <a:pt x="1826" y="3464"/>
                  </a:lnTo>
                  <a:lnTo>
                    <a:pt x="1803" y="3467"/>
                  </a:lnTo>
                  <a:lnTo>
                    <a:pt x="1279" y="3467"/>
                  </a:lnTo>
                  <a:lnTo>
                    <a:pt x="1257" y="3464"/>
                  </a:lnTo>
                  <a:lnTo>
                    <a:pt x="1237" y="3457"/>
                  </a:lnTo>
                  <a:lnTo>
                    <a:pt x="1218" y="3444"/>
                  </a:lnTo>
                  <a:lnTo>
                    <a:pt x="1204" y="3430"/>
                  </a:lnTo>
                  <a:lnTo>
                    <a:pt x="1191" y="3411"/>
                  </a:lnTo>
                  <a:lnTo>
                    <a:pt x="1184" y="3390"/>
                  </a:lnTo>
                  <a:lnTo>
                    <a:pt x="1182" y="3368"/>
                  </a:lnTo>
                  <a:lnTo>
                    <a:pt x="1184" y="3345"/>
                  </a:lnTo>
                  <a:lnTo>
                    <a:pt x="1191" y="3325"/>
                  </a:lnTo>
                  <a:lnTo>
                    <a:pt x="1204" y="3306"/>
                  </a:lnTo>
                  <a:lnTo>
                    <a:pt x="1218" y="3291"/>
                  </a:lnTo>
                  <a:lnTo>
                    <a:pt x="1237" y="3280"/>
                  </a:lnTo>
                  <a:lnTo>
                    <a:pt x="1257" y="3272"/>
                  </a:lnTo>
                  <a:lnTo>
                    <a:pt x="1279" y="3270"/>
                  </a:lnTo>
                  <a:close/>
                  <a:moveTo>
                    <a:pt x="1279" y="3021"/>
                  </a:moveTo>
                  <a:lnTo>
                    <a:pt x="1803" y="3021"/>
                  </a:lnTo>
                  <a:lnTo>
                    <a:pt x="1826" y="3023"/>
                  </a:lnTo>
                  <a:lnTo>
                    <a:pt x="1846" y="3031"/>
                  </a:lnTo>
                  <a:lnTo>
                    <a:pt x="1865" y="3042"/>
                  </a:lnTo>
                  <a:lnTo>
                    <a:pt x="1880" y="3058"/>
                  </a:lnTo>
                  <a:lnTo>
                    <a:pt x="1891" y="3076"/>
                  </a:lnTo>
                  <a:lnTo>
                    <a:pt x="1899" y="3096"/>
                  </a:lnTo>
                  <a:lnTo>
                    <a:pt x="1901" y="3119"/>
                  </a:lnTo>
                  <a:lnTo>
                    <a:pt x="1899" y="3142"/>
                  </a:lnTo>
                  <a:lnTo>
                    <a:pt x="1891" y="3163"/>
                  </a:lnTo>
                  <a:lnTo>
                    <a:pt x="1880" y="3181"/>
                  </a:lnTo>
                  <a:lnTo>
                    <a:pt x="1865" y="3196"/>
                  </a:lnTo>
                  <a:lnTo>
                    <a:pt x="1846" y="3208"/>
                  </a:lnTo>
                  <a:lnTo>
                    <a:pt x="1826" y="3216"/>
                  </a:lnTo>
                  <a:lnTo>
                    <a:pt x="1803" y="3218"/>
                  </a:lnTo>
                  <a:lnTo>
                    <a:pt x="1279" y="3218"/>
                  </a:lnTo>
                  <a:lnTo>
                    <a:pt x="1257" y="3216"/>
                  </a:lnTo>
                  <a:lnTo>
                    <a:pt x="1237" y="3208"/>
                  </a:lnTo>
                  <a:lnTo>
                    <a:pt x="1218" y="3196"/>
                  </a:lnTo>
                  <a:lnTo>
                    <a:pt x="1204" y="3181"/>
                  </a:lnTo>
                  <a:lnTo>
                    <a:pt x="1191" y="3163"/>
                  </a:lnTo>
                  <a:lnTo>
                    <a:pt x="1184" y="3142"/>
                  </a:lnTo>
                  <a:lnTo>
                    <a:pt x="1182" y="3119"/>
                  </a:lnTo>
                  <a:lnTo>
                    <a:pt x="1184" y="3096"/>
                  </a:lnTo>
                  <a:lnTo>
                    <a:pt x="1191" y="3076"/>
                  </a:lnTo>
                  <a:lnTo>
                    <a:pt x="1204" y="3058"/>
                  </a:lnTo>
                  <a:lnTo>
                    <a:pt x="1218" y="3042"/>
                  </a:lnTo>
                  <a:lnTo>
                    <a:pt x="1237" y="3031"/>
                  </a:lnTo>
                  <a:lnTo>
                    <a:pt x="1257" y="3023"/>
                  </a:lnTo>
                  <a:lnTo>
                    <a:pt x="1279" y="3021"/>
                  </a:lnTo>
                  <a:close/>
                  <a:moveTo>
                    <a:pt x="2427" y="2293"/>
                  </a:moveTo>
                  <a:lnTo>
                    <a:pt x="2632" y="2498"/>
                  </a:lnTo>
                  <a:lnTo>
                    <a:pt x="2647" y="2517"/>
                  </a:lnTo>
                  <a:lnTo>
                    <a:pt x="2657" y="2538"/>
                  </a:lnTo>
                  <a:lnTo>
                    <a:pt x="2661" y="2560"/>
                  </a:lnTo>
                  <a:lnTo>
                    <a:pt x="2661" y="2583"/>
                  </a:lnTo>
                  <a:lnTo>
                    <a:pt x="2657" y="2605"/>
                  </a:lnTo>
                  <a:lnTo>
                    <a:pt x="2647" y="2626"/>
                  </a:lnTo>
                  <a:lnTo>
                    <a:pt x="2632" y="2645"/>
                  </a:lnTo>
                  <a:lnTo>
                    <a:pt x="2613" y="2660"/>
                  </a:lnTo>
                  <a:lnTo>
                    <a:pt x="2592" y="2670"/>
                  </a:lnTo>
                  <a:lnTo>
                    <a:pt x="2570" y="2674"/>
                  </a:lnTo>
                  <a:lnTo>
                    <a:pt x="2548" y="2674"/>
                  </a:lnTo>
                  <a:lnTo>
                    <a:pt x="2526" y="2670"/>
                  </a:lnTo>
                  <a:lnTo>
                    <a:pt x="2505" y="2660"/>
                  </a:lnTo>
                  <a:lnTo>
                    <a:pt x="2486" y="2645"/>
                  </a:lnTo>
                  <a:lnTo>
                    <a:pt x="2298" y="2455"/>
                  </a:lnTo>
                  <a:lnTo>
                    <a:pt x="2341" y="2405"/>
                  </a:lnTo>
                  <a:lnTo>
                    <a:pt x="2384" y="2351"/>
                  </a:lnTo>
                  <a:lnTo>
                    <a:pt x="2427" y="2293"/>
                  </a:lnTo>
                  <a:close/>
                  <a:moveTo>
                    <a:pt x="657" y="2293"/>
                  </a:moveTo>
                  <a:lnTo>
                    <a:pt x="699" y="2351"/>
                  </a:lnTo>
                  <a:lnTo>
                    <a:pt x="741" y="2405"/>
                  </a:lnTo>
                  <a:lnTo>
                    <a:pt x="784" y="2455"/>
                  </a:lnTo>
                  <a:lnTo>
                    <a:pt x="596" y="2645"/>
                  </a:lnTo>
                  <a:lnTo>
                    <a:pt x="578" y="2660"/>
                  </a:lnTo>
                  <a:lnTo>
                    <a:pt x="557" y="2670"/>
                  </a:lnTo>
                  <a:lnTo>
                    <a:pt x="535" y="2674"/>
                  </a:lnTo>
                  <a:lnTo>
                    <a:pt x="513" y="2674"/>
                  </a:lnTo>
                  <a:lnTo>
                    <a:pt x="491" y="2670"/>
                  </a:lnTo>
                  <a:lnTo>
                    <a:pt x="470" y="2660"/>
                  </a:lnTo>
                  <a:lnTo>
                    <a:pt x="451" y="2645"/>
                  </a:lnTo>
                  <a:lnTo>
                    <a:pt x="437" y="2626"/>
                  </a:lnTo>
                  <a:lnTo>
                    <a:pt x="427" y="2605"/>
                  </a:lnTo>
                  <a:lnTo>
                    <a:pt x="421" y="2583"/>
                  </a:lnTo>
                  <a:lnTo>
                    <a:pt x="421" y="2560"/>
                  </a:lnTo>
                  <a:lnTo>
                    <a:pt x="427" y="2538"/>
                  </a:lnTo>
                  <a:lnTo>
                    <a:pt x="437" y="2517"/>
                  </a:lnTo>
                  <a:lnTo>
                    <a:pt x="451" y="2498"/>
                  </a:lnTo>
                  <a:lnTo>
                    <a:pt x="657" y="2293"/>
                  </a:lnTo>
                  <a:close/>
                  <a:moveTo>
                    <a:pt x="2615" y="1446"/>
                  </a:moveTo>
                  <a:lnTo>
                    <a:pt x="2980" y="1446"/>
                  </a:lnTo>
                  <a:lnTo>
                    <a:pt x="3004" y="1448"/>
                  </a:lnTo>
                  <a:lnTo>
                    <a:pt x="3025" y="1456"/>
                  </a:lnTo>
                  <a:lnTo>
                    <a:pt x="3045" y="1468"/>
                  </a:lnTo>
                  <a:lnTo>
                    <a:pt x="3061" y="1485"/>
                  </a:lnTo>
                  <a:lnTo>
                    <a:pt x="3073" y="1503"/>
                  </a:lnTo>
                  <a:lnTo>
                    <a:pt x="3080" y="1525"/>
                  </a:lnTo>
                  <a:lnTo>
                    <a:pt x="3084" y="1549"/>
                  </a:lnTo>
                  <a:lnTo>
                    <a:pt x="3080" y="1573"/>
                  </a:lnTo>
                  <a:lnTo>
                    <a:pt x="3073" y="1595"/>
                  </a:lnTo>
                  <a:lnTo>
                    <a:pt x="3061" y="1614"/>
                  </a:lnTo>
                  <a:lnTo>
                    <a:pt x="3045" y="1629"/>
                  </a:lnTo>
                  <a:lnTo>
                    <a:pt x="3025" y="1641"/>
                  </a:lnTo>
                  <a:lnTo>
                    <a:pt x="3004" y="1649"/>
                  </a:lnTo>
                  <a:lnTo>
                    <a:pt x="2980" y="1653"/>
                  </a:lnTo>
                  <a:lnTo>
                    <a:pt x="2624" y="1653"/>
                  </a:lnTo>
                  <a:lnTo>
                    <a:pt x="2625" y="1593"/>
                  </a:lnTo>
                  <a:lnTo>
                    <a:pt x="2623" y="1519"/>
                  </a:lnTo>
                  <a:lnTo>
                    <a:pt x="2615" y="1446"/>
                  </a:lnTo>
                  <a:close/>
                  <a:moveTo>
                    <a:pt x="102" y="1446"/>
                  </a:moveTo>
                  <a:lnTo>
                    <a:pt x="468" y="1446"/>
                  </a:lnTo>
                  <a:lnTo>
                    <a:pt x="461" y="1519"/>
                  </a:lnTo>
                  <a:lnTo>
                    <a:pt x="458" y="1593"/>
                  </a:lnTo>
                  <a:lnTo>
                    <a:pt x="459" y="1653"/>
                  </a:lnTo>
                  <a:lnTo>
                    <a:pt x="102" y="1653"/>
                  </a:lnTo>
                  <a:lnTo>
                    <a:pt x="78" y="1649"/>
                  </a:lnTo>
                  <a:lnTo>
                    <a:pt x="57" y="1641"/>
                  </a:lnTo>
                  <a:lnTo>
                    <a:pt x="39" y="1629"/>
                  </a:lnTo>
                  <a:lnTo>
                    <a:pt x="22" y="1614"/>
                  </a:lnTo>
                  <a:lnTo>
                    <a:pt x="10" y="1595"/>
                  </a:lnTo>
                  <a:lnTo>
                    <a:pt x="2" y="1573"/>
                  </a:lnTo>
                  <a:lnTo>
                    <a:pt x="0" y="1549"/>
                  </a:lnTo>
                  <a:lnTo>
                    <a:pt x="2" y="1525"/>
                  </a:lnTo>
                  <a:lnTo>
                    <a:pt x="10" y="1503"/>
                  </a:lnTo>
                  <a:lnTo>
                    <a:pt x="22" y="1485"/>
                  </a:lnTo>
                  <a:lnTo>
                    <a:pt x="39" y="1468"/>
                  </a:lnTo>
                  <a:lnTo>
                    <a:pt x="57" y="1456"/>
                  </a:lnTo>
                  <a:lnTo>
                    <a:pt x="78" y="1448"/>
                  </a:lnTo>
                  <a:lnTo>
                    <a:pt x="102" y="1446"/>
                  </a:lnTo>
                  <a:close/>
                  <a:moveTo>
                    <a:pt x="1482" y="841"/>
                  </a:moveTo>
                  <a:lnTo>
                    <a:pt x="1422" y="844"/>
                  </a:lnTo>
                  <a:lnTo>
                    <a:pt x="1366" y="852"/>
                  </a:lnTo>
                  <a:lnTo>
                    <a:pt x="1314" y="864"/>
                  </a:lnTo>
                  <a:lnTo>
                    <a:pt x="1264" y="880"/>
                  </a:lnTo>
                  <a:lnTo>
                    <a:pt x="1217" y="898"/>
                  </a:lnTo>
                  <a:lnTo>
                    <a:pt x="1173" y="919"/>
                  </a:lnTo>
                  <a:lnTo>
                    <a:pt x="1132" y="943"/>
                  </a:lnTo>
                  <a:lnTo>
                    <a:pt x="1094" y="968"/>
                  </a:lnTo>
                  <a:lnTo>
                    <a:pt x="1053" y="1003"/>
                  </a:lnTo>
                  <a:lnTo>
                    <a:pt x="1015" y="1039"/>
                  </a:lnTo>
                  <a:lnTo>
                    <a:pt x="982" y="1078"/>
                  </a:lnTo>
                  <a:lnTo>
                    <a:pt x="954" y="1118"/>
                  </a:lnTo>
                  <a:lnTo>
                    <a:pt x="929" y="1157"/>
                  </a:lnTo>
                  <a:lnTo>
                    <a:pt x="901" y="1208"/>
                  </a:lnTo>
                  <a:lnTo>
                    <a:pt x="879" y="1258"/>
                  </a:lnTo>
                  <a:lnTo>
                    <a:pt x="860" y="1308"/>
                  </a:lnTo>
                  <a:lnTo>
                    <a:pt x="846" y="1354"/>
                  </a:lnTo>
                  <a:lnTo>
                    <a:pt x="835" y="1398"/>
                  </a:lnTo>
                  <a:lnTo>
                    <a:pt x="827" y="1439"/>
                  </a:lnTo>
                  <a:lnTo>
                    <a:pt x="821" y="1477"/>
                  </a:lnTo>
                  <a:lnTo>
                    <a:pt x="817" y="1509"/>
                  </a:lnTo>
                  <a:lnTo>
                    <a:pt x="814" y="1535"/>
                  </a:lnTo>
                  <a:lnTo>
                    <a:pt x="813" y="1556"/>
                  </a:lnTo>
                  <a:lnTo>
                    <a:pt x="813" y="1571"/>
                  </a:lnTo>
                  <a:lnTo>
                    <a:pt x="813" y="1576"/>
                  </a:lnTo>
                  <a:lnTo>
                    <a:pt x="815" y="1602"/>
                  </a:lnTo>
                  <a:lnTo>
                    <a:pt x="823" y="1624"/>
                  </a:lnTo>
                  <a:lnTo>
                    <a:pt x="836" y="1644"/>
                  </a:lnTo>
                  <a:lnTo>
                    <a:pt x="853" y="1660"/>
                  </a:lnTo>
                  <a:lnTo>
                    <a:pt x="872" y="1672"/>
                  </a:lnTo>
                  <a:lnTo>
                    <a:pt x="894" y="1680"/>
                  </a:lnTo>
                  <a:lnTo>
                    <a:pt x="919" y="1684"/>
                  </a:lnTo>
                  <a:lnTo>
                    <a:pt x="943" y="1680"/>
                  </a:lnTo>
                  <a:lnTo>
                    <a:pt x="965" y="1672"/>
                  </a:lnTo>
                  <a:lnTo>
                    <a:pt x="985" y="1660"/>
                  </a:lnTo>
                  <a:lnTo>
                    <a:pt x="1001" y="1644"/>
                  </a:lnTo>
                  <a:lnTo>
                    <a:pt x="1014" y="1624"/>
                  </a:lnTo>
                  <a:lnTo>
                    <a:pt x="1022" y="1602"/>
                  </a:lnTo>
                  <a:lnTo>
                    <a:pt x="1025" y="1576"/>
                  </a:lnTo>
                  <a:lnTo>
                    <a:pt x="1025" y="1576"/>
                  </a:lnTo>
                  <a:lnTo>
                    <a:pt x="1025" y="1570"/>
                  </a:lnTo>
                  <a:lnTo>
                    <a:pt x="1025" y="1556"/>
                  </a:lnTo>
                  <a:lnTo>
                    <a:pt x="1028" y="1536"/>
                  </a:lnTo>
                  <a:lnTo>
                    <a:pt x="1031" y="1512"/>
                  </a:lnTo>
                  <a:lnTo>
                    <a:pt x="1035" y="1483"/>
                  </a:lnTo>
                  <a:lnTo>
                    <a:pt x="1041" y="1450"/>
                  </a:lnTo>
                  <a:lnTo>
                    <a:pt x="1050" y="1415"/>
                  </a:lnTo>
                  <a:lnTo>
                    <a:pt x="1061" y="1378"/>
                  </a:lnTo>
                  <a:lnTo>
                    <a:pt x="1075" y="1340"/>
                  </a:lnTo>
                  <a:lnTo>
                    <a:pt x="1091" y="1302"/>
                  </a:lnTo>
                  <a:lnTo>
                    <a:pt x="1111" y="1265"/>
                  </a:lnTo>
                  <a:lnTo>
                    <a:pt x="1135" y="1229"/>
                  </a:lnTo>
                  <a:lnTo>
                    <a:pt x="1162" y="1195"/>
                  </a:lnTo>
                  <a:lnTo>
                    <a:pt x="1193" y="1164"/>
                  </a:lnTo>
                  <a:lnTo>
                    <a:pt x="1228" y="1135"/>
                  </a:lnTo>
                  <a:lnTo>
                    <a:pt x="1255" y="1116"/>
                  </a:lnTo>
                  <a:lnTo>
                    <a:pt x="1285" y="1101"/>
                  </a:lnTo>
                  <a:lnTo>
                    <a:pt x="1319" y="1087"/>
                  </a:lnTo>
                  <a:lnTo>
                    <a:pt x="1355" y="1074"/>
                  </a:lnTo>
                  <a:lnTo>
                    <a:pt x="1396" y="1064"/>
                  </a:lnTo>
                  <a:lnTo>
                    <a:pt x="1440" y="1058"/>
                  </a:lnTo>
                  <a:lnTo>
                    <a:pt x="1488" y="1053"/>
                  </a:lnTo>
                  <a:lnTo>
                    <a:pt x="1513" y="1050"/>
                  </a:lnTo>
                  <a:lnTo>
                    <a:pt x="1535" y="1041"/>
                  </a:lnTo>
                  <a:lnTo>
                    <a:pt x="1554" y="1028"/>
                  </a:lnTo>
                  <a:lnTo>
                    <a:pt x="1570" y="1011"/>
                  </a:lnTo>
                  <a:lnTo>
                    <a:pt x="1582" y="990"/>
                  </a:lnTo>
                  <a:lnTo>
                    <a:pt x="1590" y="968"/>
                  </a:lnTo>
                  <a:lnTo>
                    <a:pt x="1591" y="944"/>
                  </a:lnTo>
                  <a:lnTo>
                    <a:pt x="1588" y="920"/>
                  </a:lnTo>
                  <a:lnTo>
                    <a:pt x="1579" y="898"/>
                  </a:lnTo>
                  <a:lnTo>
                    <a:pt x="1566" y="878"/>
                  </a:lnTo>
                  <a:lnTo>
                    <a:pt x="1549" y="862"/>
                  </a:lnTo>
                  <a:lnTo>
                    <a:pt x="1528" y="850"/>
                  </a:lnTo>
                  <a:lnTo>
                    <a:pt x="1506" y="842"/>
                  </a:lnTo>
                  <a:lnTo>
                    <a:pt x="1482" y="841"/>
                  </a:lnTo>
                  <a:close/>
                  <a:moveTo>
                    <a:pt x="1541" y="644"/>
                  </a:moveTo>
                  <a:lnTo>
                    <a:pt x="1611" y="648"/>
                  </a:lnTo>
                  <a:lnTo>
                    <a:pt x="1677" y="655"/>
                  </a:lnTo>
                  <a:lnTo>
                    <a:pt x="1740" y="668"/>
                  </a:lnTo>
                  <a:lnTo>
                    <a:pt x="1801" y="684"/>
                  </a:lnTo>
                  <a:lnTo>
                    <a:pt x="1859" y="704"/>
                  </a:lnTo>
                  <a:lnTo>
                    <a:pt x="1915" y="727"/>
                  </a:lnTo>
                  <a:lnTo>
                    <a:pt x="1967" y="753"/>
                  </a:lnTo>
                  <a:lnTo>
                    <a:pt x="2017" y="781"/>
                  </a:lnTo>
                  <a:lnTo>
                    <a:pt x="2064" y="810"/>
                  </a:lnTo>
                  <a:lnTo>
                    <a:pt x="2107" y="841"/>
                  </a:lnTo>
                  <a:lnTo>
                    <a:pt x="2146" y="872"/>
                  </a:lnTo>
                  <a:lnTo>
                    <a:pt x="2183" y="904"/>
                  </a:lnTo>
                  <a:lnTo>
                    <a:pt x="2216" y="935"/>
                  </a:lnTo>
                  <a:lnTo>
                    <a:pt x="2245" y="966"/>
                  </a:lnTo>
                  <a:lnTo>
                    <a:pt x="2271" y="995"/>
                  </a:lnTo>
                  <a:lnTo>
                    <a:pt x="2292" y="1021"/>
                  </a:lnTo>
                  <a:lnTo>
                    <a:pt x="2334" y="1083"/>
                  </a:lnTo>
                  <a:lnTo>
                    <a:pt x="2372" y="1147"/>
                  </a:lnTo>
                  <a:lnTo>
                    <a:pt x="2405" y="1216"/>
                  </a:lnTo>
                  <a:lnTo>
                    <a:pt x="2432" y="1287"/>
                  </a:lnTo>
                  <a:lnTo>
                    <a:pt x="2453" y="1360"/>
                  </a:lnTo>
                  <a:lnTo>
                    <a:pt x="2470" y="1436"/>
                  </a:lnTo>
                  <a:lnTo>
                    <a:pt x="2479" y="1513"/>
                  </a:lnTo>
                  <a:lnTo>
                    <a:pt x="2482" y="1593"/>
                  </a:lnTo>
                  <a:lnTo>
                    <a:pt x="2481" y="1666"/>
                  </a:lnTo>
                  <a:lnTo>
                    <a:pt x="2474" y="1735"/>
                  </a:lnTo>
                  <a:lnTo>
                    <a:pt x="2464" y="1801"/>
                  </a:lnTo>
                  <a:lnTo>
                    <a:pt x="2452" y="1861"/>
                  </a:lnTo>
                  <a:lnTo>
                    <a:pt x="2436" y="1919"/>
                  </a:lnTo>
                  <a:lnTo>
                    <a:pt x="2417" y="1972"/>
                  </a:lnTo>
                  <a:lnTo>
                    <a:pt x="2396" y="2022"/>
                  </a:lnTo>
                  <a:lnTo>
                    <a:pt x="2373" y="2068"/>
                  </a:lnTo>
                  <a:lnTo>
                    <a:pt x="2340" y="2126"/>
                  </a:lnTo>
                  <a:lnTo>
                    <a:pt x="2305" y="2178"/>
                  </a:lnTo>
                  <a:lnTo>
                    <a:pt x="2268" y="2224"/>
                  </a:lnTo>
                  <a:lnTo>
                    <a:pt x="2232" y="2266"/>
                  </a:lnTo>
                  <a:lnTo>
                    <a:pt x="2198" y="2305"/>
                  </a:lnTo>
                  <a:lnTo>
                    <a:pt x="2165" y="2340"/>
                  </a:lnTo>
                  <a:lnTo>
                    <a:pt x="2141" y="2366"/>
                  </a:lnTo>
                  <a:lnTo>
                    <a:pt x="2119" y="2390"/>
                  </a:lnTo>
                  <a:lnTo>
                    <a:pt x="2099" y="2412"/>
                  </a:lnTo>
                  <a:lnTo>
                    <a:pt x="2083" y="2432"/>
                  </a:lnTo>
                  <a:lnTo>
                    <a:pt x="2070" y="2451"/>
                  </a:lnTo>
                  <a:lnTo>
                    <a:pt x="2062" y="2467"/>
                  </a:lnTo>
                  <a:lnTo>
                    <a:pt x="2055" y="2481"/>
                  </a:lnTo>
                  <a:lnTo>
                    <a:pt x="2052" y="2494"/>
                  </a:lnTo>
                  <a:lnTo>
                    <a:pt x="2046" y="2528"/>
                  </a:lnTo>
                  <a:lnTo>
                    <a:pt x="2042" y="2562"/>
                  </a:lnTo>
                  <a:lnTo>
                    <a:pt x="2039" y="2597"/>
                  </a:lnTo>
                  <a:lnTo>
                    <a:pt x="2036" y="2630"/>
                  </a:lnTo>
                  <a:lnTo>
                    <a:pt x="2035" y="2660"/>
                  </a:lnTo>
                  <a:lnTo>
                    <a:pt x="2034" y="2686"/>
                  </a:lnTo>
                  <a:lnTo>
                    <a:pt x="2034" y="2706"/>
                  </a:lnTo>
                  <a:lnTo>
                    <a:pt x="2034" y="2720"/>
                  </a:lnTo>
                  <a:lnTo>
                    <a:pt x="2034" y="2728"/>
                  </a:lnTo>
                  <a:lnTo>
                    <a:pt x="2031" y="2766"/>
                  </a:lnTo>
                  <a:lnTo>
                    <a:pt x="2022" y="2801"/>
                  </a:lnTo>
                  <a:lnTo>
                    <a:pt x="2009" y="2834"/>
                  </a:lnTo>
                  <a:lnTo>
                    <a:pt x="1990" y="2864"/>
                  </a:lnTo>
                  <a:lnTo>
                    <a:pt x="1967" y="2891"/>
                  </a:lnTo>
                  <a:lnTo>
                    <a:pt x="1941" y="2914"/>
                  </a:lnTo>
                  <a:lnTo>
                    <a:pt x="1911" y="2933"/>
                  </a:lnTo>
                  <a:lnTo>
                    <a:pt x="1878" y="2946"/>
                  </a:lnTo>
                  <a:lnTo>
                    <a:pt x="1843" y="2955"/>
                  </a:lnTo>
                  <a:lnTo>
                    <a:pt x="1805" y="2958"/>
                  </a:lnTo>
                  <a:lnTo>
                    <a:pt x="1277" y="2958"/>
                  </a:lnTo>
                  <a:lnTo>
                    <a:pt x="1240" y="2955"/>
                  </a:lnTo>
                  <a:lnTo>
                    <a:pt x="1206" y="2946"/>
                  </a:lnTo>
                  <a:lnTo>
                    <a:pt x="1173" y="2933"/>
                  </a:lnTo>
                  <a:lnTo>
                    <a:pt x="1143" y="2914"/>
                  </a:lnTo>
                  <a:lnTo>
                    <a:pt x="1116" y="2891"/>
                  </a:lnTo>
                  <a:lnTo>
                    <a:pt x="1094" y="2864"/>
                  </a:lnTo>
                  <a:lnTo>
                    <a:pt x="1075" y="2834"/>
                  </a:lnTo>
                  <a:lnTo>
                    <a:pt x="1061" y="2801"/>
                  </a:lnTo>
                  <a:lnTo>
                    <a:pt x="1052" y="2766"/>
                  </a:lnTo>
                  <a:lnTo>
                    <a:pt x="1048" y="2728"/>
                  </a:lnTo>
                  <a:lnTo>
                    <a:pt x="1048" y="2726"/>
                  </a:lnTo>
                  <a:lnTo>
                    <a:pt x="1050" y="2720"/>
                  </a:lnTo>
                  <a:lnTo>
                    <a:pt x="1050" y="2706"/>
                  </a:lnTo>
                  <a:lnTo>
                    <a:pt x="1048" y="2685"/>
                  </a:lnTo>
                  <a:lnTo>
                    <a:pt x="1047" y="2660"/>
                  </a:lnTo>
                  <a:lnTo>
                    <a:pt x="1046" y="2630"/>
                  </a:lnTo>
                  <a:lnTo>
                    <a:pt x="1044" y="2597"/>
                  </a:lnTo>
                  <a:lnTo>
                    <a:pt x="1041" y="2562"/>
                  </a:lnTo>
                  <a:lnTo>
                    <a:pt x="1036" y="2528"/>
                  </a:lnTo>
                  <a:lnTo>
                    <a:pt x="1031" y="2494"/>
                  </a:lnTo>
                  <a:lnTo>
                    <a:pt x="1026" y="2479"/>
                  </a:lnTo>
                  <a:lnTo>
                    <a:pt x="1020" y="2463"/>
                  </a:lnTo>
                  <a:lnTo>
                    <a:pt x="1009" y="2444"/>
                  </a:lnTo>
                  <a:lnTo>
                    <a:pt x="993" y="2423"/>
                  </a:lnTo>
                  <a:lnTo>
                    <a:pt x="975" y="2401"/>
                  </a:lnTo>
                  <a:lnTo>
                    <a:pt x="952" y="2376"/>
                  </a:lnTo>
                  <a:lnTo>
                    <a:pt x="927" y="2349"/>
                  </a:lnTo>
                  <a:lnTo>
                    <a:pt x="900" y="2320"/>
                  </a:lnTo>
                  <a:lnTo>
                    <a:pt x="870" y="2289"/>
                  </a:lnTo>
                  <a:lnTo>
                    <a:pt x="841" y="2255"/>
                  </a:lnTo>
                  <a:lnTo>
                    <a:pt x="810" y="2217"/>
                  </a:lnTo>
                  <a:lnTo>
                    <a:pt x="779" y="2178"/>
                  </a:lnTo>
                  <a:lnTo>
                    <a:pt x="748" y="2133"/>
                  </a:lnTo>
                  <a:lnTo>
                    <a:pt x="719" y="2086"/>
                  </a:lnTo>
                  <a:lnTo>
                    <a:pt x="692" y="2034"/>
                  </a:lnTo>
                  <a:lnTo>
                    <a:pt x="668" y="1978"/>
                  </a:lnTo>
                  <a:lnTo>
                    <a:pt x="651" y="1931"/>
                  </a:lnTo>
                  <a:lnTo>
                    <a:pt x="637" y="1882"/>
                  </a:lnTo>
                  <a:lnTo>
                    <a:pt x="624" y="1831"/>
                  </a:lnTo>
                  <a:lnTo>
                    <a:pt x="614" y="1775"/>
                  </a:lnTo>
                  <a:lnTo>
                    <a:pt x="606" y="1718"/>
                  </a:lnTo>
                  <a:lnTo>
                    <a:pt x="602" y="1657"/>
                  </a:lnTo>
                  <a:lnTo>
                    <a:pt x="601" y="1593"/>
                  </a:lnTo>
                  <a:lnTo>
                    <a:pt x="604" y="1513"/>
                  </a:lnTo>
                  <a:lnTo>
                    <a:pt x="614" y="1436"/>
                  </a:lnTo>
                  <a:lnTo>
                    <a:pt x="629" y="1360"/>
                  </a:lnTo>
                  <a:lnTo>
                    <a:pt x="651" y="1287"/>
                  </a:lnTo>
                  <a:lnTo>
                    <a:pt x="678" y="1216"/>
                  </a:lnTo>
                  <a:lnTo>
                    <a:pt x="711" y="1147"/>
                  </a:lnTo>
                  <a:lnTo>
                    <a:pt x="748" y="1083"/>
                  </a:lnTo>
                  <a:lnTo>
                    <a:pt x="791" y="1021"/>
                  </a:lnTo>
                  <a:lnTo>
                    <a:pt x="811" y="996"/>
                  </a:lnTo>
                  <a:lnTo>
                    <a:pt x="834" y="969"/>
                  </a:lnTo>
                  <a:lnTo>
                    <a:pt x="859" y="941"/>
                  </a:lnTo>
                  <a:lnTo>
                    <a:pt x="888" y="911"/>
                  </a:lnTo>
                  <a:lnTo>
                    <a:pt x="919" y="882"/>
                  </a:lnTo>
                  <a:lnTo>
                    <a:pt x="954" y="852"/>
                  </a:lnTo>
                  <a:lnTo>
                    <a:pt x="991" y="822"/>
                  </a:lnTo>
                  <a:lnTo>
                    <a:pt x="1031" y="795"/>
                  </a:lnTo>
                  <a:lnTo>
                    <a:pt x="1075" y="767"/>
                  </a:lnTo>
                  <a:lnTo>
                    <a:pt x="1122" y="742"/>
                  </a:lnTo>
                  <a:lnTo>
                    <a:pt x="1172" y="718"/>
                  </a:lnTo>
                  <a:lnTo>
                    <a:pt x="1224" y="697"/>
                  </a:lnTo>
                  <a:lnTo>
                    <a:pt x="1282" y="680"/>
                  </a:lnTo>
                  <a:lnTo>
                    <a:pt x="1341" y="665"/>
                  </a:lnTo>
                  <a:lnTo>
                    <a:pt x="1405" y="654"/>
                  </a:lnTo>
                  <a:lnTo>
                    <a:pt x="1472" y="648"/>
                  </a:lnTo>
                  <a:lnTo>
                    <a:pt x="1541" y="644"/>
                  </a:lnTo>
                  <a:close/>
                  <a:moveTo>
                    <a:pt x="2570" y="423"/>
                  </a:moveTo>
                  <a:lnTo>
                    <a:pt x="2592" y="429"/>
                  </a:lnTo>
                  <a:lnTo>
                    <a:pt x="2613" y="439"/>
                  </a:lnTo>
                  <a:lnTo>
                    <a:pt x="2632" y="453"/>
                  </a:lnTo>
                  <a:lnTo>
                    <a:pt x="2647" y="472"/>
                  </a:lnTo>
                  <a:lnTo>
                    <a:pt x="2657" y="493"/>
                  </a:lnTo>
                  <a:lnTo>
                    <a:pt x="2661" y="515"/>
                  </a:lnTo>
                  <a:lnTo>
                    <a:pt x="2661" y="538"/>
                  </a:lnTo>
                  <a:lnTo>
                    <a:pt x="2657" y="560"/>
                  </a:lnTo>
                  <a:lnTo>
                    <a:pt x="2647" y="580"/>
                  </a:lnTo>
                  <a:lnTo>
                    <a:pt x="2632" y="599"/>
                  </a:lnTo>
                  <a:lnTo>
                    <a:pt x="2373" y="860"/>
                  </a:lnTo>
                  <a:lnTo>
                    <a:pt x="2328" y="807"/>
                  </a:lnTo>
                  <a:lnTo>
                    <a:pt x="2281" y="757"/>
                  </a:lnTo>
                  <a:lnTo>
                    <a:pt x="2231" y="711"/>
                  </a:lnTo>
                  <a:lnTo>
                    <a:pt x="2486" y="453"/>
                  </a:lnTo>
                  <a:lnTo>
                    <a:pt x="2505" y="439"/>
                  </a:lnTo>
                  <a:lnTo>
                    <a:pt x="2526" y="429"/>
                  </a:lnTo>
                  <a:lnTo>
                    <a:pt x="2548" y="423"/>
                  </a:lnTo>
                  <a:lnTo>
                    <a:pt x="2570" y="423"/>
                  </a:lnTo>
                  <a:close/>
                  <a:moveTo>
                    <a:pt x="535" y="423"/>
                  </a:moveTo>
                  <a:lnTo>
                    <a:pt x="557" y="429"/>
                  </a:lnTo>
                  <a:lnTo>
                    <a:pt x="578" y="439"/>
                  </a:lnTo>
                  <a:lnTo>
                    <a:pt x="596" y="453"/>
                  </a:lnTo>
                  <a:lnTo>
                    <a:pt x="852" y="711"/>
                  </a:lnTo>
                  <a:lnTo>
                    <a:pt x="802" y="757"/>
                  </a:lnTo>
                  <a:lnTo>
                    <a:pt x="755" y="807"/>
                  </a:lnTo>
                  <a:lnTo>
                    <a:pt x="711" y="860"/>
                  </a:lnTo>
                  <a:lnTo>
                    <a:pt x="451" y="599"/>
                  </a:lnTo>
                  <a:lnTo>
                    <a:pt x="437" y="580"/>
                  </a:lnTo>
                  <a:lnTo>
                    <a:pt x="427" y="560"/>
                  </a:lnTo>
                  <a:lnTo>
                    <a:pt x="421" y="538"/>
                  </a:lnTo>
                  <a:lnTo>
                    <a:pt x="421" y="515"/>
                  </a:lnTo>
                  <a:lnTo>
                    <a:pt x="427" y="493"/>
                  </a:lnTo>
                  <a:lnTo>
                    <a:pt x="437" y="472"/>
                  </a:lnTo>
                  <a:lnTo>
                    <a:pt x="451" y="453"/>
                  </a:lnTo>
                  <a:lnTo>
                    <a:pt x="470" y="439"/>
                  </a:lnTo>
                  <a:lnTo>
                    <a:pt x="491" y="429"/>
                  </a:lnTo>
                  <a:lnTo>
                    <a:pt x="513" y="423"/>
                  </a:lnTo>
                  <a:lnTo>
                    <a:pt x="535" y="423"/>
                  </a:lnTo>
                  <a:close/>
                  <a:moveTo>
                    <a:pt x="1541" y="0"/>
                  </a:moveTo>
                  <a:lnTo>
                    <a:pt x="1566" y="2"/>
                  </a:lnTo>
                  <a:lnTo>
                    <a:pt x="1586" y="10"/>
                  </a:lnTo>
                  <a:lnTo>
                    <a:pt x="1606" y="22"/>
                  </a:lnTo>
                  <a:lnTo>
                    <a:pt x="1622" y="39"/>
                  </a:lnTo>
                  <a:lnTo>
                    <a:pt x="1634" y="57"/>
                  </a:lnTo>
                  <a:lnTo>
                    <a:pt x="1641" y="79"/>
                  </a:lnTo>
                  <a:lnTo>
                    <a:pt x="1644" y="103"/>
                  </a:lnTo>
                  <a:lnTo>
                    <a:pt x="1644" y="453"/>
                  </a:lnTo>
                  <a:lnTo>
                    <a:pt x="1594" y="449"/>
                  </a:lnTo>
                  <a:lnTo>
                    <a:pt x="1545" y="448"/>
                  </a:lnTo>
                  <a:lnTo>
                    <a:pt x="1542" y="448"/>
                  </a:lnTo>
                  <a:lnTo>
                    <a:pt x="1541" y="448"/>
                  </a:lnTo>
                  <a:lnTo>
                    <a:pt x="1539" y="448"/>
                  </a:lnTo>
                  <a:lnTo>
                    <a:pt x="1488" y="449"/>
                  </a:lnTo>
                  <a:lnTo>
                    <a:pt x="1439" y="453"/>
                  </a:lnTo>
                  <a:lnTo>
                    <a:pt x="1439" y="103"/>
                  </a:lnTo>
                  <a:lnTo>
                    <a:pt x="1441" y="79"/>
                  </a:lnTo>
                  <a:lnTo>
                    <a:pt x="1449" y="57"/>
                  </a:lnTo>
                  <a:lnTo>
                    <a:pt x="1461" y="39"/>
                  </a:lnTo>
                  <a:lnTo>
                    <a:pt x="1477" y="22"/>
                  </a:lnTo>
                  <a:lnTo>
                    <a:pt x="1496" y="10"/>
                  </a:lnTo>
                  <a:lnTo>
                    <a:pt x="1518" y="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0070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404778" y="1196435"/>
            <a:ext cx="8339925" cy="5083222"/>
            <a:chOff x="1693227" y="1198986"/>
            <a:chExt cx="8339925" cy="5083222"/>
          </a:xfrm>
        </p:grpSpPr>
        <p:grpSp>
          <p:nvGrpSpPr>
            <p:cNvPr id="10" name="Groupe 9"/>
            <p:cNvGrpSpPr/>
            <p:nvPr/>
          </p:nvGrpSpPr>
          <p:grpSpPr>
            <a:xfrm>
              <a:off x="2916180" y="1721854"/>
              <a:ext cx="5436794" cy="4139097"/>
              <a:chOff x="4603686" y="1918512"/>
              <a:chExt cx="5436794" cy="4139097"/>
            </a:xfrm>
          </p:grpSpPr>
          <p:grpSp>
            <p:nvGrpSpPr>
              <p:cNvPr id="27" name="Groupe 26">
                <a:extLst>
                  <a:ext uri="{FF2B5EF4-FFF2-40B4-BE49-F238E27FC236}">
                    <a16:creationId xmlns:a16="http://schemas.microsoft.com/office/drawing/2014/main" id="{E27412F1-D321-4A76-B450-BA7839EF4410}"/>
                  </a:ext>
                </a:extLst>
              </p:cNvPr>
              <p:cNvGrpSpPr/>
              <p:nvPr/>
            </p:nvGrpSpPr>
            <p:grpSpPr>
              <a:xfrm rot="21403914">
                <a:off x="4603686" y="1976072"/>
                <a:ext cx="3888001" cy="4081537"/>
                <a:chOff x="1460754" y="1857099"/>
                <a:chExt cx="3888001" cy="4081537"/>
              </a:xfrm>
              <a:solidFill>
                <a:srgbClr val="007033"/>
              </a:solidFill>
            </p:grpSpPr>
            <p:sp>
              <p:nvSpPr>
                <p:cNvPr id="28" name="Ellipse 27">
                  <a:extLst>
                    <a:ext uri="{FF2B5EF4-FFF2-40B4-BE49-F238E27FC236}">
                      <a16:creationId xmlns:a16="http://schemas.microsoft.com/office/drawing/2014/main" id="{1A7DB66E-989A-41DB-90BB-94841B5D9D7D}"/>
                    </a:ext>
                  </a:extLst>
                </p:cNvPr>
                <p:cNvSpPr/>
                <p:nvPr/>
              </p:nvSpPr>
              <p:spPr>
                <a:xfrm>
                  <a:off x="3923504" y="1857099"/>
                  <a:ext cx="972000" cy="9720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fr-FR" sz="14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id="{52F9D195-3AF6-41AE-A0A5-72E7717CEF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800000">
                  <a:off x="1460754" y="2050635"/>
                  <a:ext cx="3888001" cy="3888001"/>
                </a:xfrm>
                <a:prstGeom prst="arc">
                  <a:avLst>
                    <a:gd name="adj1" fmla="val 15408294"/>
                    <a:gd name="adj2" fmla="val 17146529"/>
                  </a:avLst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B972121B-A727-4942-8D7E-54F2440A1AFA}"/>
                  </a:ext>
                </a:extLst>
              </p:cNvPr>
              <p:cNvSpPr txBox="1"/>
              <p:nvPr/>
            </p:nvSpPr>
            <p:spPr>
              <a:xfrm>
                <a:off x="7148549" y="2093280"/>
                <a:ext cx="6751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200" b="1" dirty="0">
                    <a:solidFill>
                      <a:prstClr val="white"/>
                    </a:solidFill>
                  </a:rPr>
                  <a:t>93%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9197AE02-434D-4E7C-B9D1-085C4008FEF1}"/>
                  </a:ext>
                </a:extLst>
              </p:cNvPr>
              <p:cNvSpPr/>
              <p:nvPr/>
            </p:nvSpPr>
            <p:spPr>
              <a:xfrm>
                <a:off x="7906530" y="1918512"/>
                <a:ext cx="2133950" cy="451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">
                  <a:lnSpc>
                    <a:spcPts val="1400"/>
                  </a:lnSpc>
                </a:pPr>
                <a:r>
                  <a:rPr lang="fr-FR" sz="1400" b="1" dirty="0">
                    <a:solidFill>
                      <a:srgbClr val="404040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Création d’une nouvelle dynamique interne</a:t>
                </a: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 rot="21365657">
              <a:off x="2775986" y="1198986"/>
              <a:ext cx="6788466" cy="4696992"/>
              <a:chOff x="4468280" y="1494488"/>
              <a:chExt cx="6788466" cy="4696992"/>
            </a:xfrm>
          </p:grpSpPr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4D473B51-4676-44D0-A0D3-E5241743D30C}"/>
                  </a:ext>
                </a:extLst>
              </p:cNvPr>
              <p:cNvGrpSpPr/>
              <p:nvPr/>
            </p:nvGrpSpPr>
            <p:grpSpPr>
              <a:xfrm>
                <a:off x="4468280" y="1523920"/>
                <a:ext cx="4104000" cy="4667560"/>
                <a:chOff x="1352752" y="1351645"/>
                <a:chExt cx="4104000" cy="4667560"/>
              </a:xfrm>
              <a:solidFill>
                <a:srgbClr val="007033"/>
              </a:solidFill>
            </p:grpSpPr>
            <p:sp>
              <p:nvSpPr>
                <p:cNvPr id="25" name="Ellipse 24">
                  <a:extLst>
                    <a:ext uri="{FF2B5EF4-FFF2-40B4-BE49-F238E27FC236}">
                      <a16:creationId xmlns:a16="http://schemas.microsoft.com/office/drawing/2014/main" id="{F6BE9D02-D143-4E44-8117-93CC6ED8DF78}"/>
                    </a:ext>
                  </a:extLst>
                </p:cNvPr>
                <p:cNvSpPr/>
                <p:nvPr/>
              </p:nvSpPr>
              <p:spPr>
                <a:xfrm>
                  <a:off x="2863734" y="1351645"/>
                  <a:ext cx="1040595" cy="1018730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fr-FR" sz="14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id="{F16BE3C0-EF29-4A0F-9638-9D3313BCAE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52752" y="1915205"/>
                  <a:ext cx="4104000" cy="4104000"/>
                </a:xfrm>
                <a:prstGeom prst="arc">
                  <a:avLst>
                    <a:gd name="adj1" fmla="val 15313396"/>
                    <a:gd name="adj2" fmla="val 17016781"/>
                  </a:avLst>
                </a:prstGeom>
                <a:solidFill>
                  <a:schemeClr val="accent2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3863DC7B-7C7F-48BF-A985-106956CC5EF7}"/>
                  </a:ext>
                </a:extLst>
              </p:cNvPr>
              <p:cNvSpPr txBox="1"/>
              <p:nvPr/>
            </p:nvSpPr>
            <p:spPr>
              <a:xfrm rot="234343">
                <a:off x="6130180" y="1735468"/>
                <a:ext cx="7200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>
                    <a:solidFill>
                      <a:prstClr val="white"/>
                    </a:solidFill>
                  </a:rPr>
                  <a:t>98%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70E8825-1BFC-4829-A37F-F1132B85A46E}"/>
                  </a:ext>
                </a:extLst>
              </p:cNvPr>
              <p:cNvSpPr/>
              <p:nvPr/>
            </p:nvSpPr>
            <p:spPr>
              <a:xfrm rot="234343">
                <a:off x="6932027" y="1494488"/>
                <a:ext cx="4324719" cy="451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">
                  <a:lnSpc>
                    <a:spcPts val="1400"/>
                  </a:lnSpc>
                </a:pPr>
                <a:r>
                  <a:rPr lang="fr-FR" sz="1400" b="1" dirty="0">
                    <a:solidFill>
                      <a:srgbClr val="404040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Amélioration de l’image de l’organisation auprès des clients, des fournisseurs et des partenaires</a:t>
                </a: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2987635" y="2039575"/>
              <a:ext cx="7045517" cy="3744001"/>
              <a:chOff x="4675141" y="2236233"/>
              <a:chExt cx="7045517" cy="3744001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1E08F931-F006-4911-BF1F-B8AA27652C6F}"/>
                  </a:ext>
                </a:extLst>
              </p:cNvPr>
              <p:cNvGrpSpPr/>
              <p:nvPr/>
            </p:nvGrpSpPr>
            <p:grpSpPr>
              <a:xfrm rot="21188014">
                <a:off x="4675141" y="2236233"/>
                <a:ext cx="4033508" cy="3744001"/>
                <a:chOff x="1532752" y="2122636"/>
                <a:chExt cx="4033508" cy="3744001"/>
              </a:xfrm>
              <a:solidFill>
                <a:srgbClr val="007033"/>
              </a:solidFill>
            </p:grpSpPr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43BB976F-CEF9-4E62-867A-D031EA93D8AE}"/>
                    </a:ext>
                  </a:extLst>
                </p:cNvPr>
                <p:cNvSpPr/>
                <p:nvPr/>
              </p:nvSpPr>
              <p:spPr>
                <a:xfrm>
                  <a:off x="4630260" y="2717486"/>
                  <a:ext cx="936000" cy="9360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fr-FR" sz="14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Arc 31">
                  <a:extLst>
                    <a:ext uri="{FF2B5EF4-FFF2-40B4-BE49-F238E27FC236}">
                      <a16:creationId xmlns:a16="http://schemas.microsoft.com/office/drawing/2014/main" id="{E92F71BA-B47E-4C0E-8D82-E8E6F25693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600000">
                  <a:off x="1532752" y="2122636"/>
                  <a:ext cx="3744001" cy="3744001"/>
                </a:xfrm>
                <a:prstGeom prst="arc">
                  <a:avLst>
                    <a:gd name="adj1" fmla="val 15606152"/>
                    <a:gd name="adj2" fmla="val 17326418"/>
                  </a:avLst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B0E234C-33F1-4EBD-AC4D-799BDE956D81}"/>
                  </a:ext>
                </a:extLst>
              </p:cNvPr>
              <p:cNvSpPr txBox="1"/>
              <p:nvPr/>
            </p:nvSpPr>
            <p:spPr>
              <a:xfrm>
                <a:off x="7802727" y="2931992"/>
                <a:ext cx="93335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100" b="1" dirty="0">
                    <a:solidFill>
                      <a:prstClr val="white"/>
                    </a:solidFill>
                  </a:rPr>
                  <a:t>93%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990E7-F8C3-4908-804E-731D02D0661B}"/>
                  </a:ext>
                </a:extLst>
              </p:cNvPr>
              <p:cNvSpPr/>
              <p:nvPr/>
            </p:nvSpPr>
            <p:spPr>
              <a:xfrm>
                <a:off x="8624814" y="2692040"/>
                <a:ext cx="3095844" cy="451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">
                  <a:lnSpc>
                    <a:spcPts val="1400"/>
                  </a:lnSpc>
                </a:pPr>
                <a:r>
                  <a:rPr lang="fr-FR" sz="1400" b="1" dirty="0">
                    <a:solidFill>
                      <a:srgbClr val="404040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Proposition de pistes d’amélioration pour progresser durablement</a:t>
                </a: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3172240" y="2508322"/>
              <a:ext cx="6860911" cy="2813481"/>
              <a:chOff x="4859746" y="2704980"/>
              <a:chExt cx="6860911" cy="2813481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C615C498-E8EB-4395-95A0-79025734B7CD}"/>
                  </a:ext>
                </a:extLst>
              </p:cNvPr>
              <p:cNvGrpSpPr/>
              <p:nvPr/>
            </p:nvGrpSpPr>
            <p:grpSpPr>
              <a:xfrm rot="21008596">
                <a:off x="4859746" y="2704980"/>
                <a:ext cx="3675839" cy="2813481"/>
                <a:chOff x="1781913" y="2584347"/>
                <a:chExt cx="3675839" cy="2813481"/>
              </a:xfrm>
              <a:solidFill>
                <a:srgbClr val="007033"/>
              </a:solidFill>
            </p:grpSpPr>
            <p:sp>
              <p:nvSpPr>
                <p:cNvPr id="34" name="Ellipse 33">
                  <a:extLst>
                    <a:ext uri="{FF2B5EF4-FFF2-40B4-BE49-F238E27FC236}">
                      <a16:creationId xmlns:a16="http://schemas.microsoft.com/office/drawing/2014/main" id="{54E72E14-9587-4733-8E33-BA236A2B2503}"/>
                    </a:ext>
                  </a:extLst>
                </p:cNvPr>
                <p:cNvSpPr/>
                <p:nvPr/>
              </p:nvSpPr>
              <p:spPr>
                <a:xfrm>
                  <a:off x="4665752" y="3763820"/>
                  <a:ext cx="792000" cy="798243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fr-FR" sz="14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Arc 34">
                  <a:extLst>
                    <a:ext uri="{FF2B5EF4-FFF2-40B4-BE49-F238E27FC236}">
                      <a16:creationId xmlns:a16="http://schemas.microsoft.com/office/drawing/2014/main" id="{F0F2F7D2-3683-4122-A4F5-4A52BBCD3B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5400000">
                  <a:off x="2053585" y="2312675"/>
                  <a:ext cx="2813481" cy="3356826"/>
                </a:xfrm>
                <a:prstGeom prst="arc">
                  <a:avLst>
                    <a:gd name="adj1" fmla="val 15711639"/>
                    <a:gd name="adj2" fmla="val 17430317"/>
                  </a:avLst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400" ker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4E67D328-42BF-4E49-92C8-FEFBD45711AA}"/>
                  </a:ext>
                </a:extLst>
              </p:cNvPr>
              <p:cNvSpPr txBox="1"/>
              <p:nvPr/>
            </p:nvSpPr>
            <p:spPr>
              <a:xfrm>
                <a:off x="7818832" y="3845636"/>
                <a:ext cx="6319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>
                    <a:solidFill>
                      <a:prstClr val="white"/>
                    </a:solidFill>
                  </a:rPr>
                  <a:t>90%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81E51BD-A5F9-4D38-9F8F-57F6F470B9A1}"/>
                  </a:ext>
                </a:extLst>
              </p:cNvPr>
              <p:cNvSpPr/>
              <p:nvPr/>
            </p:nvSpPr>
            <p:spPr>
              <a:xfrm>
                <a:off x="8530510" y="3803303"/>
                <a:ext cx="3190147" cy="451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">
                  <a:lnSpc>
                    <a:spcPts val="1400"/>
                  </a:lnSpc>
                </a:pPr>
                <a:r>
                  <a:rPr lang="fr-FR" sz="1400" b="1" dirty="0">
                    <a:solidFill>
                      <a:srgbClr val="404040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Amélioration de l’image de votre organisation auprès des salariés</a:t>
                </a:r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3415109" y="2362594"/>
              <a:ext cx="3675174" cy="3919614"/>
              <a:chOff x="3818057" y="2486580"/>
              <a:chExt cx="3675174" cy="3919614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3818057" y="2486580"/>
                <a:ext cx="2790405" cy="3298640"/>
                <a:chOff x="3894417" y="2500757"/>
                <a:chExt cx="2790405" cy="3298640"/>
              </a:xfrm>
            </p:grpSpPr>
            <p:grpSp>
              <p:nvGrpSpPr>
                <p:cNvPr id="39" name="Groupe 38">
                  <a:extLst>
                    <a:ext uri="{FF2B5EF4-FFF2-40B4-BE49-F238E27FC236}">
                      <a16:creationId xmlns:a16="http://schemas.microsoft.com/office/drawing/2014/main" id="{3CCE7D84-895C-4DC0-BD16-225020A04DD5}"/>
                    </a:ext>
                  </a:extLst>
                </p:cNvPr>
                <p:cNvGrpSpPr/>
                <p:nvPr/>
              </p:nvGrpSpPr>
              <p:grpSpPr>
                <a:xfrm rot="2778168">
                  <a:off x="3708664" y="2686510"/>
                  <a:ext cx="3161912" cy="2790405"/>
                  <a:chOff x="1850133" y="2545067"/>
                  <a:chExt cx="3161912" cy="2790405"/>
                </a:xfrm>
                <a:solidFill>
                  <a:srgbClr val="00B050"/>
                </a:solidFill>
              </p:grpSpPr>
              <p:sp>
                <p:nvSpPr>
                  <p:cNvPr id="40" name="Arc 39">
                    <a:extLst>
                      <a:ext uri="{FF2B5EF4-FFF2-40B4-BE49-F238E27FC236}">
                        <a16:creationId xmlns:a16="http://schemas.microsoft.com/office/drawing/2014/main" id="{5D037885-7EDF-4535-89F7-E7C00DB2F1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7238747">
                    <a:off x="2014854" y="2380346"/>
                    <a:ext cx="2790405" cy="3119847"/>
                  </a:xfrm>
                  <a:prstGeom prst="arc">
                    <a:avLst>
                      <a:gd name="adj1" fmla="val 15711639"/>
                      <a:gd name="adj2" fmla="val 17430317"/>
                    </a:avLst>
                  </a:prstGeom>
                  <a:grpFill/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GB" sz="1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" name="Ellipse 40">
                    <a:extLst>
                      <a:ext uri="{FF2B5EF4-FFF2-40B4-BE49-F238E27FC236}">
                        <a16:creationId xmlns:a16="http://schemas.microsoft.com/office/drawing/2014/main" id="{6B3DB9E2-B031-4173-9B70-D7402B9F9B43}"/>
                      </a:ext>
                    </a:extLst>
                  </p:cNvPr>
                  <p:cNvSpPr/>
                  <p:nvPr/>
                </p:nvSpPr>
                <p:spPr>
                  <a:xfrm>
                    <a:off x="4256045" y="4471250"/>
                    <a:ext cx="756000" cy="775482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fr-FR" sz="1400" kern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0" name="ZoneTexte 49">
                  <a:extLst>
                    <a:ext uri="{FF2B5EF4-FFF2-40B4-BE49-F238E27FC236}">
                      <a16:creationId xmlns:a16="http://schemas.microsoft.com/office/drawing/2014/main" id="{075B12B6-1D1D-41C8-91E9-C1689FD0C830}"/>
                    </a:ext>
                  </a:extLst>
                </p:cNvPr>
                <p:cNvSpPr txBox="1"/>
                <p:nvPr/>
              </p:nvSpPr>
              <p:spPr>
                <a:xfrm>
                  <a:off x="5180473" y="5399287"/>
                  <a:ext cx="6319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000" b="1" dirty="0">
                      <a:solidFill>
                        <a:prstClr val="white"/>
                      </a:solidFill>
                    </a:rPr>
                    <a:t>83%</a:t>
                  </a: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58939AF-89FC-4BB3-AAA1-35DCAA4DF851}"/>
                  </a:ext>
                </a:extLst>
              </p:cNvPr>
              <p:cNvSpPr/>
              <p:nvPr/>
            </p:nvSpPr>
            <p:spPr>
              <a:xfrm>
                <a:off x="5141312" y="5952287"/>
                <a:ext cx="2351919" cy="453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fr-FR" sz="1400" b="1" dirty="0">
                    <a:solidFill>
                      <a:srgbClr val="404040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Meilleure crédibilité de la démarche RSE &amp; des actions</a:t>
                </a:r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2462638" y="2489621"/>
              <a:ext cx="3789396" cy="3490528"/>
              <a:chOff x="4208965" y="2639446"/>
              <a:chExt cx="3789396" cy="3490528"/>
            </a:xfrm>
          </p:grpSpPr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id="{3EDA923D-292F-4111-B377-32D2537BD938}"/>
                  </a:ext>
                </a:extLst>
              </p:cNvPr>
              <p:cNvGrpSpPr/>
              <p:nvPr/>
            </p:nvGrpSpPr>
            <p:grpSpPr>
              <a:xfrm rot="21442132">
                <a:off x="5118361" y="2639446"/>
                <a:ext cx="2880000" cy="3024633"/>
                <a:chOff x="3183367" y="2470816"/>
                <a:chExt cx="2880000" cy="3024633"/>
              </a:xfrm>
              <a:solidFill>
                <a:srgbClr val="92D050"/>
              </a:solidFill>
            </p:grpSpPr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5EC06959-D612-4FC0-96CB-71E8427D2E3A}"/>
                    </a:ext>
                  </a:extLst>
                </p:cNvPr>
                <p:cNvSpPr/>
                <p:nvPr/>
              </p:nvSpPr>
              <p:spPr>
                <a:xfrm rot="3423001">
                  <a:off x="3753450" y="5009449"/>
                  <a:ext cx="468000" cy="5040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fr-FR" sz="14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4EDCBCC1-8D1F-45FF-AF71-603BE07E1F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0800000">
                  <a:off x="3183367" y="2470816"/>
                  <a:ext cx="2880000" cy="2880000"/>
                </a:xfrm>
                <a:prstGeom prst="arc">
                  <a:avLst>
                    <a:gd name="adj1" fmla="val 17176616"/>
                    <a:gd name="adj2" fmla="val 18253658"/>
                  </a:avLst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kern="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2D62BB60-0FFB-4CE4-A4CF-27BBA29C6004}"/>
                  </a:ext>
                </a:extLst>
              </p:cNvPr>
              <p:cNvSpPr txBox="1"/>
              <p:nvPr/>
            </p:nvSpPr>
            <p:spPr>
              <a:xfrm>
                <a:off x="5718920" y="5335614"/>
                <a:ext cx="51969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500" b="1" dirty="0">
                    <a:solidFill>
                      <a:prstClr val="white"/>
                    </a:solidFill>
                  </a:rPr>
                  <a:t>78%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DF38607-92C2-45E6-8DB8-216F113A4A0A}"/>
                  </a:ext>
                </a:extLst>
              </p:cNvPr>
              <p:cNvSpPr/>
              <p:nvPr/>
            </p:nvSpPr>
            <p:spPr>
              <a:xfrm>
                <a:off x="4208965" y="5668309"/>
                <a:ext cx="17760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fr-FR" sz="1200" b="1" dirty="0">
                    <a:solidFill>
                      <a:srgbClr val="404040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Amélioration des conditions de travail</a:t>
                </a:r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2478308" y="2605855"/>
              <a:ext cx="3801271" cy="2885162"/>
              <a:chOff x="4224635" y="2755680"/>
              <a:chExt cx="3801271" cy="2885162"/>
            </a:xfrm>
          </p:grpSpPr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8C8D6C9D-773E-4876-8E5B-FD24F849D2BA}"/>
                  </a:ext>
                </a:extLst>
              </p:cNvPr>
              <p:cNvGrpSpPr/>
              <p:nvPr/>
            </p:nvGrpSpPr>
            <p:grpSpPr>
              <a:xfrm rot="2824009">
                <a:off x="4989297" y="2599070"/>
                <a:ext cx="2880000" cy="3193219"/>
                <a:chOff x="2049363" y="2698217"/>
                <a:chExt cx="2880000" cy="3193219"/>
              </a:xfrm>
              <a:solidFill>
                <a:srgbClr val="92D050"/>
              </a:solidFill>
            </p:grpSpPr>
            <p:sp>
              <p:nvSpPr>
                <p:cNvPr id="55" name="Ellipse 54">
                  <a:extLst>
                    <a:ext uri="{FF2B5EF4-FFF2-40B4-BE49-F238E27FC236}">
                      <a16:creationId xmlns:a16="http://schemas.microsoft.com/office/drawing/2014/main" id="{155520B4-6856-46DA-BC41-80CBD1881B11}"/>
                    </a:ext>
                  </a:extLst>
                </p:cNvPr>
                <p:cNvSpPr/>
                <p:nvPr/>
              </p:nvSpPr>
              <p:spPr>
                <a:xfrm>
                  <a:off x="3380163" y="5387436"/>
                  <a:ext cx="468000" cy="5040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fr-FR" sz="14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Arc 55">
                  <a:extLst>
                    <a:ext uri="{FF2B5EF4-FFF2-40B4-BE49-F238E27FC236}">
                      <a16:creationId xmlns:a16="http://schemas.microsoft.com/office/drawing/2014/main" id="{9EE62552-AD4B-4D0A-A994-4BCB66064CF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9000000">
                  <a:off x="2049363" y="2698217"/>
                  <a:ext cx="2880000" cy="2880000"/>
                </a:xfrm>
                <a:prstGeom prst="arc">
                  <a:avLst>
                    <a:gd name="adj1" fmla="val 17176616"/>
                    <a:gd name="adj2" fmla="val 18253658"/>
                  </a:avLst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kern="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D3F4E926-B8B0-4146-A460-EB99FEDABA7F}"/>
                  </a:ext>
                </a:extLst>
              </p:cNvPr>
              <p:cNvSpPr txBox="1"/>
              <p:nvPr/>
            </p:nvSpPr>
            <p:spPr>
              <a:xfrm>
                <a:off x="5263307" y="5053207"/>
                <a:ext cx="51969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500" b="1" dirty="0">
                    <a:solidFill>
                      <a:prstClr val="white"/>
                    </a:solidFill>
                  </a:rPr>
                  <a:t>76%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36F89E0-2559-4C6F-8F21-CD095080FE4A}"/>
                  </a:ext>
                </a:extLst>
              </p:cNvPr>
              <p:cNvSpPr/>
              <p:nvPr/>
            </p:nvSpPr>
            <p:spPr>
              <a:xfrm>
                <a:off x="4224635" y="5179177"/>
                <a:ext cx="11003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fr-FR" sz="1200" b="1" dirty="0">
                    <a:solidFill>
                      <a:srgbClr val="404040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Réduction des déchets</a:t>
                </a:r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1693227" y="2554406"/>
              <a:ext cx="4559808" cy="2880000"/>
              <a:chOff x="3439554" y="2704231"/>
              <a:chExt cx="4559808" cy="2880000"/>
            </a:xfrm>
          </p:grpSpPr>
          <p:grpSp>
            <p:nvGrpSpPr>
              <p:cNvPr id="62" name="Groupe 61">
                <a:extLst>
                  <a:ext uri="{FF2B5EF4-FFF2-40B4-BE49-F238E27FC236}">
                    <a16:creationId xmlns:a16="http://schemas.microsoft.com/office/drawing/2014/main" id="{908DF8D0-B00B-46D1-B736-298642712203}"/>
                  </a:ext>
                </a:extLst>
              </p:cNvPr>
              <p:cNvGrpSpPr/>
              <p:nvPr/>
            </p:nvGrpSpPr>
            <p:grpSpPr>
              <a:xfrm rot="3919443">
                <a:off x="4962753" y="2547621"/>
                <a:ext cx="2880000" cy="3193219"/>
                <a:chOff x="2049363" y="2698217"/>
                <a:chExt cx="2880000" cy="3193219"/>
              </a:xfrm>
              <a:solidFill>
                <a:srgbClr val="92D050"/>
              </a:solidFill>
            </p:grpSpPr>
            <p:sp>
              <p:nvSpPr>
                <p:cNvPr id="63" name="Ellipse 62">
                  <a:extLst>
                    <a:ext uri="{FF2B5EF4-FFF2-40B4-BE49-F238E27FC236}">
                      <a16:creationId xmlns:a16="http://schemas.microsoft.com/office/drawing/2014/main" id="{BD89FF5E-4EE6-420E-BF53-7008C7C26003}"/>
                    </a:ext>
                  </a:extLst>
                </p:cNvPr>
                <p:cNvSpPr/>
                <p:nvPr/>
              </p:nvSpPr>
              <p:spPr>
                <a:xfrm>
                  <a:off x="3380163" y="5387436"/>
                  <a:ext cx="468000" cy="5040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fr-FR" sz="14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" name="Arc 63">
                  <a:extLst>
                    <a:ext uri="{FF2B5EF4-FFF2-40B4-BE49-F238E27FC236}">
                      <a16:creationId xmlns:a16="http://schemas.microsoft.com/office/drawing/2014/main" id="{ECEDE85F-69A5-44B9-BD62-2BC1AA784B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9000000">
                  <a:off x="2049363" y="2698217"/>
                  <a:ext cx="2880000" cy="2880000"/>
                </a:xfrm>
                <a:prstGeom prst="arc">
                  <a:avLst>
                    <a:gd name="adj1" fmla="val 17176616"/>
                    <a:gd name="adj2" fmla="val 18253658"/>
                  </a:avLst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kern="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790EBE3C-2CC0-4439-8A77-CFD1EAC45143}"/>
                  </a:ext>
                </a:extLst>
              </p:cNvPr>
              <p:cNvSpPr txBox="1"/>
              <p:nvPr/>
            </p:nvSpPr>
            <p:spPr>
              <a:xfrm>
                <a:off x="4961271" y="4661448"/>
                <a:ext cx="51969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500" b="1" dirty="0">
                    <a:solidFill>
                      <a:prstClr val="white"/>
                    </a:solidFill>
                  </a:rPr>
                  <a:t>69%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A53BFD8-5B12-4D11-BE4A-77C00F163701}"/>
                  </a:ext>
                </a:extLst>
              </p:cNvPr>
              <p:cNvSpPr/>
              <p:nvPr/>
            </p:nvSpPr>
            <p:spPr>
              <a:xfrm>
                <a:off x="3439554" y="4610429"/>
                <a:ext cx="15085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fr-FR" sz="1200" b="1" dirty="0">
                    <a:solidFill>
                      <a:srgbClr val="404040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Réduction des émissions polluantes</a:t>
                </a:r>
              </a:p>
            </p:txBody>
          </p:sp>
        </p:grpSp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44290" y="1448225"/>
              <a:ext cx="902211" cy="902211"/>
            </a:xfrm>
            <a:prstGeom prst="rect">
              <a:avLst/>
            </a:prstGeom>
          </p:spPr>
        </p:pic>
        <p:grpSp>
          <p:nvGrpSpPr>
            <p:cNvPr id="21" name="Groupe 20"/>
            <p:cNvGrpSpPr/>
            <p:nvPr/>
          </p:nvGrpSpPr>
          <p:grpSpPr>
            <a:xfrm>
              <a:off x="3256419" y="2526347"/>
              <a:ext cx="5339336" cy="3194547"/>
              <a:chOff x="3659367" y="2650333"/>
              <a:chExt cx="5339336" cy="3194547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6B724B3B-B29E-4BA2-AF8A-EF4796B116CA}"/>
                  </a:ext>
                </a:extLst>
              </p:cNvPr>
              <p:cNvSpPr/>
              <p:nvPr/>
            </p:nvSpPr>
            <p:spPr>
              <a:xfrm>
                <a:off x="6384875" y="5393474"/>
                <a:ext cx="2613828" cy="451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">
                  <a:lnSpc>
                    <a:spcPts val="1400"/>
                  </a:lnSpc>
                </a:pPr>
                <a:r>
                  <a:rPr lang="fr-FR" sz="1400" b="1" dirty="0">
                    <a:solidFill>
                      <a:srgbClr val="404040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Réduction des consommations énergétiques ou eau  </a:t>
                </a:r>
              </a:p>
            </p:txBody>
          </p:sp>
          <p:grpSp>
            <p:nvGrpSpPr>
              <p:cNvPr id="19" name="Groupe 18"/>
              <p:cNvGrpSpPr/>
              <p:nvPr/>
            </p:nvGrpSpPr>
            <p:grpSpPr>
              <a:xfrm rot="168430">
                <a:off x="3659367" y="2650333"/>
                <a:ext cx="3161912" cy="2802248"/>
                <a:chOff x="3703044" y="2634575"/>
                <a:chExt cx="3161912" cy="2802248"/>
              </a:xfrm>
            </p:grpSpPr>
            <p:grpSp>
              <p:nvGrpSpPr>
                <p:cNvPr id="75" name="Groupe 74">
                  <a:extLst>
                    <a:ext uri="{FF2B5EF4-FFF2-40B4-BE49-F238E27FC236}">
                      <a16:creationId xmlns:a16="http://schemas.microsoft.com/office/drawing/2014/main" id="{3CCE7D84-895C-4DC0-BD16-225020A04DD5}"/>
                    </a:ext>
                  </a:extLst>
                </p:cNvPr>
                <p:cNvGrpSpPr/>
                <p:nvPr/>
              </p:nvGrpSpPr>
              <p:grpSpPr>
                <a:xfrm rot="907376">
                  <a:off x="3703044" y="2634575"/>
                  <a:ext cx="3161912" cy="2790405"/>
                  <a:chOff x="1823257" y="2533603"/>
                  <a:chExt cx="3161912" cy="2790405"/>
                </a:xfrm>
                <a:solidFill>
                  <a:srgbClr val="00B050"/>
                </a:solidFill>
              </p:grpSpPr>
              <p:sp>
                <p:nvSpPr>
                  <p:cNvPr id="77" name="Arc 76">
                    <a:extLst>
                      <a:ext uri="{FF2B5EF4-FFF2-40B4-BE49-F238E27FC236}">
                        <a16:creationId xmlns:a16="http://schemas.microsoft.com/office/drawing/2014/main" id="{5D037885-7EDF-4535-89F7-E7C00DB2F1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7238747">
                    <a:off x="1987978" y="2368882"/>
                    <a:ext cx="2790405" cy="3119847"/>
                  </a:xfrm>
                  <a:prstGeom prst="arc">
                    <a:avLst>
                      <a:gd name="adj1" fmla="val 15711639"/>
                      <a:gd name="adj2" fmla="val 17430317"/>
                    </a:avLst>
                  </a:prstGeom>
                  <a:grpFill/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GB" sz="1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8" name="Ellipse 77">
                    <a:extLst>
                      <a:ext uri="{FF2B5EF4-FFF2-40B4-BE49-F238E27FC236}">
                        <a16:creationId xmlns:a16="http://schemas.microsoft.com/office/drawing/2014/main" id="{6B3DB9E2-B031-4173-9B70-D7402B9F9B43}"/>
                      </a:ext>
                    </a:extLst>
                  </p:cNvPr>
                  <p:cNvSpPr/>
                  <p:nvPr/>
                </p:nvSpPr>
                <p:spPr>
                  <a:xfrm>
                    <a:off x="4229169" y="4459786"/>
                    <a:ext cx="756000" cy="775482"/>
                  </a:xfrm>
                  <a:prstGeom prst="ellipse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fr-FR" sz="1400" kern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76" name="ZoneTexte 75">
                  <a:extLst>
                    <a:ext uri="{FF2B5EF4-FFF2-40B4-BE49-F238E27FC236}">
                      <a16:creationId xmlns:a16="http://schemas.microsoft.com/office/drawing/2014/main" id="{075B12B6-1D1D-41C8-91E9-C1689FD0C830}"/>
                    </a:ext>
                  </a:extLst>
                </p:cNvPr>
                <p:cNvSpPr txBox="1"/>
                <p:nvPr/>
              </p:nvSpPr>
              <p:spPr>
                <a:xfrm rot="21431570">
                  <a:off x="5898824" y="5036713"/>
                  <a:ext cx="6319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000" b="1" dirty="0">
                      <a:solidFill>
                        <a:prstClr val="white"/>
                      </a:solidFill>
                    </a:rPr>
                    <a:t>88%</a:t>
                  </a:r>
                </a:p>
              </p:txBody>
            </p:sp>
          </p:grpSp>
        </p:grpSp>
        <p:grpSp>
          <p:nvGrpSpPr>
            <p:cNvPr id="20" name="Groupe 19"/>
            <p:cNvGrpSpPr/>
            <p:nvPr/>
          </p:nvGrpSpPr>
          <p:grpSpPr>
            <a:xfrm>
              <a:off x="3315258" y="2549572"/>
              <a:ext cx="5490522" cy="2790405"/>
              <a:chOff x="3718206" y="2673558"/>
              <a:chExt cx="5490522" cy="2790405"/>
            </a:xfrm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696E412A-AB83-4495-8B68-1D7FCFE196AC}"/>
                  </a:ext>
                </a:extLst>
              </p:cNvPr>
              <p:cNvGrpSpPr/>
              <p:nvPr/>
            </p:nvGrpSpPr>
            <p:grpSpPr>
              <a:xfrm rot="20890419">
                <a:off x="3718206" y="2673558"/>
                <a:ext cx="3247128" cy="2790405"/>
                <a:chOff x="1840040" y="2580504"/>
                <a:chExt cx="3247128" cy="2790405"/>
              </a:xfrm>
              <a:solidFill>
                <a:srgbClr val="00B050"/>
              </a:solidFill>
            </p:grpSpPr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13E1A25C-84BF-4D65-94AB-FEA26BA4D8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7238747">
                  <a:off x="2004761" y="2415783"/>
                  <a:ext cx="2790405" cy="3119847"/>
                </a:xfrm>
                <a:prstGeom prst="arc">
                  <a:avLst>
                    <a:gd name="adj1" fmla="val 15711639"/>
                    <a:gd name="adj2" fmla="val 17430317"/>
                  </a:avLst>
                </a:prstGeom>
                <a:solidFill>
                  <a:srgbClr val="007033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4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Ellipse 37">
                  <a:extLst>
                    <a:ext uri="{FF2B5EF4-FFF2-40B4-BE49-F238E27FC236}">
                      <a16:creationId xmlns:a16="http://schemas.microsoft.com/office/drawing/2014/main" id="{7A24758C-B68D-4D2F-B3D0-F5A46D1B2A6B}"/>
                    </a:ext>
                  </a:extLst>
                </p:cNvPr>
                <p:cNvSpPr/>
                <p:nvPr/>
              </p:nvSpPr>
              <p:spPr>
                <a:xfrm>
                  <a:off x="4295168" y="4556201"/>
                  <a:ext cx="792000" cy="775482"/>
                </a:xfrm>
                <a:prstGeom prst="ellipse">
                  <a:avLst/>
                </a:prstGeom>
                <a:solidFill>
                  <a:srgbClr val="00703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endParaRPr lang="fr-FR" sz="1400" ker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71FD9568-D51C-4061-8402-7C29F09EDEF6}"/>
                  </a:ext>
                </a:extLst>
              </p:cNvPr>
              <p:cNvSpPr txBox="1"/>
              <p:nvPr/>
            </p:nvSpPr>
            <p:spPr>
              <a:xfrm>
                <a:off x="6398137" y="4560349"/>
                <a:ext cx="6319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>
                    <a:solidFill>
                      <a:prstClr val="white"/>
                    </a:solidFill>
                  </a:rPr>
                  <a:t>90%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B724B3B-B29E-4BA2-AF8A-EF4796B116CA}"/>
                  </a:ext>
                </a:extLst>
              </p:cNvPr>
              <p:cNvSpPr/>
              <p:nvPr/>
            </p:nvSpPr>
            <p:spPr>
              <a:xfrm>
                <a:off x="7153616" y="4585532"/>
                <a:ext cx="2055112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">
                  <a:lnSpc>
                    <a:spcPts val="1400"/>
                  </a:lnSpc>
                </a:pPr>
                <a:r>
                  <a:rPr lang="fr-FR" sz="1400" b="1" dirty="0">
                    <a:solidFill>
                      <a:srgbClr val="404040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Echange initial &amp; suivi avec un évaluateur expert RSE</a:t>
                </a:r>
              </a:p>
            </p:txBody>
          </p:sp>
        </p:grp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13B-3394-415A-A571-FBD6142A47C7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- Label Engagé RSE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99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4150-5FDA-42A4-8BF1-7BC6A015FAAD}" type="datetime1">
              <a:rPr lang="fr-FR" smtClean="0">
                <a:latin typeface="Carlito" panose="020F0502020204030204" pitchFamily="34" charset="0"/>
                <a:cs typeface="Carlito" panose="020F0502020204030204" pitchFamily="34" charset="0"/>
              </a:rPr>
              <a:t>20/09/2022</a:t>
            </a:fld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>
                <a:latin typeface="Carlito" panose="020F0502020204030204" pitchFamily="34" charset="0"/>
                <a:cs typeface="Carlito" panose="020F0502020204030204" pitchFamily="34" charset="0"/>
              </a:rPr>
              <a:pPr/>
              <a:t>13</a:t>
            </a:fld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95325" y="2906671"/>
            <a:ext cx="4500000" cy="720000"/>
          </a:xfrm>
        </p:spPr>
        <p:txBody>
          <a:bodyPr/>
          <a:lstStyle/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intervenant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458547" y="2906670"/>
            <a:ext cx="7200" cy="684000"/>
          </a:xfrm>
        </p:spPr>
        <p:txBody>
          <a:bodyPr/>
          <a:lstStyle/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 flipH="1">
            <a:off x="6875898" y="2576818"/>
            <a:ext cx="45719" cy="1822918"/>
          </a:xfrm>
        </p:spPr>
        <p:txBody>
          <a:bodyPr/>
          <a:lstStyle/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900">
                <a:latin typeface="Carlito" panose="020F0502020204030204" pitchFamily="34" charset="0"/>
                <a:cs typeface="Carlito" panose="020F0502020204030204" pitchFamily="34" charset="0"/>
              </a:rPr>
              <a:t>Rencontre RSE CCIFG</a:t>
            </a:r>
            <a:endParaRPr lang="fr-FR" sz="9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7" name="Espace réservé pour une image  11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>
          <a:xfrm>
            <a:off x="5286513" y="2668763"/>
            <a:ext cx="1440000" cy="1440000"/>
          </a:xfrm>
        </p:spPr>
      </p:pic>
      <p:sp>
        <p:nvSpPr>
          <p:cNvPr id="19" name="Espace réservé du texte 9"/>
          <p:cNvSpPr>
            <a:spLocks noGrp="1"/>
          </p:cNvSpPr>
          <p:nvPr>
            <p:ph type="body" sz="quarter" idx="22"/>
          </p:nvPr>
        </p:nvSpPr>
        <p:spPr>
          <a:xfrm>
            <a:off x="7274998" y="3181889"/>
            <a:ext cx="4752000" cy="1378221"/>
          </a:xfrm>
        </p:spPr>
        <p:txBody>
          <a:bodyPr>
            <a:noAutofit/>
          </a:bodyPr>
          <a:lstStyle/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Responsable de projets RSE, ISR et Economie circulaire</a:t>
            </a:r>
          </a:p>
          <a:p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Groupe AFNOR</a:t>
            </a:r>
          </a:p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  <a:hlinkClick r:id="rId4"/>
              </a:rPr>
              <a:t>melodie.merenda@afnor.org</a:t>
            </a:r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7124746" y="2873758"/>
            <a:ext cx="4752000" cy="616435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Carlito" panose="020F0502020204030204" pitchFamily="34" charset="0"/>
                <a:cs typeface="Carlito" panose="020F0502020204030204" pitchFamily="34" charset="0"/>
              </a:rPr>
              <a:t>Mélodie MERENDA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0B16F88-6E18-49F9-B36A-2DE4BAA58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28" y="2900431"/>
            <a:ext cx="468963" cy="4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4150-5FDA-42A4-8BF1-7BC6A015FAAD}" type="datetime1">
              <a:rPr lang="fr-FR" smtClean="0">
                <a:latin typeface="Carlito" panose="020F0502020204030204" pitchFamily="34" charset="0"/>
                <a:cs typeface="Carlito" panose="020F0502020204030204" pitchFamily="34" charset="0"/>
              </a:rPr>
              <a:t>20/09/2022</a:t>
            </a:fld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>
                <a:latin typeface="Carlito" panose="020F0502020204030204" pitchFamily="34" charset="0"/>
                <a:cs typeface="Carlito" panose="020F0502020204030204" pitchFamily="34" charset="0"/>
              </a:rPr>
              <a:pPr/>
              <a:t>2</a:t>
            </a:fld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95325" y="2906671"/>
            <a:ext cx="4500000" cy="720000"/>
          </a:xfrm>
        </p:spPr>
        <p:txBody>
          <a:bodyPr/>
          <a:lstStyle/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intervenant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458547" y="2906670"/>
            <a:ext cx="7200" cy="684000"/>
          </a:xfrm>
        </p:spPr>
        <p:txBody>
          <a:bodyPr/>
          <a:lstStyle/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 flipH="1">
            <a:off x="6875898" y="2576818"/>
            <a:ext cx="45719" cy="1822918"/>
          </a:xfrm>
        </p:spPr>
        <p:txBody>
          <a:bodyPr/>
          <a:lstStyle/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900">
                <a:latin typeface="Carlito" panose="020F0502020204030204" pitchFamily="34" charset="0"/>
                <a:cs typeface="Carlito" panose="020F0502020204030204" pitchFamily="34" charset="0"/>
              </a:rPr>
              <a:t>Rencontre RSE CCIFG</a:t>
            </a:r>
            <a:endParaRPr lang="fr-FR" sz="9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7" name="Espace réservé pour une image  11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>
          <a:xfrm>
            <a:off x="5286513" y="2668763"/>
            <a:ext cx="1440000" cy="1440000"/>
          </a:xfrm>
        </p:spPr>
      </p:pic>
      <p:sp>
        <p:nvSpPr>
          <p:cNvPr id="19" name="Espace réservé du texte 9"/>
          <p:cNvSpPr>
            <a:spLocks noGrp="1"/>
          </p:cNvSpPr>
          <p:nvPr>
            <p:ph type="body" sz="quarter" idx="22"/>
          </p:nvPr>
        </p:nvSpPr>
        <p:spPr>
          <a:xfrm>
            <a:off x="7274998" y="3181889"/>
            <a:ext cx="4752000" cy="1378221"/>
          </a:xfrm>
        </p:spPr>
        <p:txBody>
          <a:bodyPr>
            <a:noAutofit/>
          </a:bodyPr>
          <a:lstStyle/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Responsable de projets RSE, ISR et Economie circulaire</a:t>
            </a:r>
          </a:p>
          <a:p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Groupe AFNOR</a:t>
            </a:r>
          </a:p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  <a:hlinkClick r:id="rId4"/>
              </a:rPr>
              <a:t>melodie.merenda@afnor.org</a:t>
            </a:r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7124746" y="2873758"/>
            <a:ext cx="4752000" cy="616435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Carlito" panose="020F0502020204030204" pitchFamily="34" charset="0"/>
                <a:cs typeface="Carlito" panose="020F0502020204030204" pitchFamily="34" charset="0"/>
              </a:rPr>
              <a:t>Mélodie MERENDA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0B16F88-6E18-49F9-B36A-2DE4BAA58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28" y="2900431"/>
            <a:ext cx="468963" cy="4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CCD37-9220-42C2-849B-148F3A90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RSE / ESG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AE03A5-F4A8-4929-A027-66520A37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F76D-8A8B-4DAB-BC49-1230FBCDC5D7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9FFD1-A170-4521-839B-85A4835D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7BAC94-1D86-4317-826D-71E55CD6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CBED96-9154-4DD5-B9B6-EFE7CF695A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6" y="1659948"/>
            <a:ext cx="7201765" cy="42846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2900" dirty="0">
                <a:solidFill>
                  <a:schemeClr val="tx1"/>
                </a:solidFill>
              </a:rPr>
              <a:t>Responsabilité sociétale des entreprises (RSE) : qu’est-ce que c’est 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b="0" dirty="0"/>
              <a:t>La </a:t>
            </a:r>
            <a:r>
              <a:rPr lang="fr-FR" dirty="0"/>
              <a:t>responsabilité sociétale des entreprises (RSE) </a:t>
            </a:r>
            <a:r>
              <a:rPr lang="fr-FR" b="0" dirty="0"/>
              <a:t>également appelée </a:t>
            </a:r>
            <a:r>
              <a:rPr lang="fr-FR" dirty="0"/>
              <a:t>responsabilité sociale des entreprises</a:t>
            </a:r>
            <a:r>
              <a:rPr lang="fr-FR" b="0" dirty="0"/>
              <a:t> est définie par la </a:t>
            </a:r>
            <a:r>
              <a:rPr lang="fr-FR" b="0" u="sng" dirty="0">
                <a:hlinkClick r:id="rId2" tooltip="« eur-lex.europa.eu » dans une nouvelle fenêtre"/>
              </a:rPr>
              <a:t>commission européenne</a:t>
            </a:r>
            <a:r>
              <a:rPr lang="fr-FR" b="0" dirty="0"/>
              <a:t> comme l'</a:t>
            </a:r>
            <a:r>
              <a:rPr lang="fr-FR" dirty="0"/>
              <a:t>intégration volontaire par les entreprises de préoccupations sociales et environnementales à leurs activités commerciales et leurs relations avec les parties prenantes</a:t>
            </a:r>
            <a:r>
              <a:rPr lang="fr-FR" b="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b="0" dirty="0"/>
              <a:t>En d'autres termes, la RSE c'est </a:t>
            </a:r>
            <a:r>
              <a:rPr lang="fr-FR" dirty="0"/>
              <a:t>la contribution des entreprises aux enjeux du développement durable</a:t>
            </a:r>
            <a:r>
              <a:rPr lang="fr-FR" b="0" dirty="0"/>
              <a:t>. Une entreprise qui pratique la RSE va donc chercher à avoir un </a:t>
            </a:r>
            <a:r>
              <a:rPr lang="fr-FR" dirty="0"/>
              <a:t>impact positif sur la société </a:t>
            </a:r>
            <a:r>
              <a:rPr lang="fr-FR" b="0" dirty="0"/>
              <a:t>tout en étant économiquement viable.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b="0" dirty="0"/>
              <a:t>La norme </a:t>
            </a:r>
            <a:r>
              <a:rPr lang="fr-FR" u="sng" dirty="0">
                <a:hlinkClick r:id="rId3" tooltip="« iso.org » dans une nouvelle fenêtre"/>
              </a:rPr>
              <a:t>ISO 26000</a:t>
            </a:r>
            <a:r>
              <a:rPr lang="fr-FR" b="0" dirty="0"/>
              <a:t>, standard international, définit le périmètre de la RSE autour de sept thématiques centrales 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0" dirty="0"/>
              <a:t>la gouvernance de l’organisation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0" dirty="0"/>
              <a:t>les droits de l’homme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0" dirty="0"/>
              <a:t>les relations et conditions de travail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0" dirty="0"/>
              <a:t>l’environnement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0" dirty="0"/>
              <a:t>la loyauté des pratiques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0" dirty="0"/>
              <a:t>les questions relatives aux consommateurs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0" dirty="0"/>
              <a:t>les communautés et le développement local.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b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900" dirty="0">
                <a:solidFill>
                  <a:schemeClr val="tx1"/>
                </a:solidFill>
              </a:rPr>
              <a:t>Responsabilité sociétale des entreprises (RSE) : qui est concerné 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b="0" dirty="0"/>
              <a:t>Toutes les entreprises peuvent mettre en œuvre une </a:t>
            </a:r>
            <a:r>
              <a:rPr lang="fr-FR" dirty="0"/>
              <a:t>démarche RSE</a:t>
            </a:r>
            <a:r>
              <a:rPr lang="fr-FR" b="0" dirty="0"/>
              <a:t>, et ce quelle que soit leur taille, leur forme juridique ou leur secteur d'activité.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5E35C5-0375-4163-9EA7-8F61807C57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De quoi parle-t-on 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2648E9D-EAF1-4236-9F8A-E0523EC57BB2}"/>
              </a:ext>
            </a:extLst>
          </p:cNvPr>
          <p:cNvSpPr/>
          <p:nvPr/>
        </p:nvSpPr>
        <p:spPr>
          <a:xfrm>
            <a:off x="8489801" y="1874982"/>
            <a:ext cx="3132398" cy="3564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ESG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L'acronyme </a:t>
            </a:r>
            <a:r>
              <a:rPr lang="fr-FR" b="1" dirty="0"/>
              <a:t>ESG signifie</a:t>
            </a:r>
            <a:r>
              <a:rPr lang="fr-FR" dirty="0"/>
              <a:t> Environnement, Social et Gouvernance et se rapporte aux trois principaux facteurs permettant d'évaluer le caractère durable d'un investissement.</a:t>
            </a:r>
          </a:p>
        </p:txBody>
      </p:sp>
    </p:spTree>
    <p:extLst>
      <p:ext uri="{BB962C8B-B14F-4D97-AF65-F5344CB8AC3E}">
        <p14:creationId xmlns:p14="http://schemas.microsoft.com/office/powerpoint/2010/main" val="36168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EE3960-DD7C-614F-8319-2ABD418FD240}"/>
              </a:ext>
            </a:extLst>
          </p:cNvPr>
          <p:cNvSpPr/>
          <p:nvPr/>
        </p:nvSpPr>
        <p:spPr>
          <a:xfrm>
            <a:off x="6135767" y="1737327"/>
            <a:ext cx="3388045" cy="414226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2088000" rIns="128016" bIns="1211751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>
                <a:latin typeface="Carlito" panose="020F0502020204030204" pitchFamily="34" charset="0"/>
                <a:cs typeface="Carlito" panose="020F0502020204030204" pitchFamily="34" charset="0"/>
              </a:rPr>
              <a:t>MISE EN ŒUVRE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50DF169-46E4-6B47-A700-9E15C4595646}"/>
              </a:ext>
            </a:extLst>
          </p:cNvPr>
          <p:cNvSpPr>
            <a:spLocks noChangeAspect="1"/>
          </p:cNvSpPr>
          <p:nvPr/>
        </p:nvSpPr>
        <p:spPr>
          <a:xfrm>
            <a:off x="6965789" y="1763843"/>
            <a:ext cx="1728000" cy="172800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AACA5B-79F4-5A46-9417-E96C4369F590}"/>
              </a:ext>
            </a:extLst>
          </p:cNvPr>
          <p:cNvSpPr/>
          <p:nvPr/>
        </p:nvSpPr>
        <p:spPr>
          <a:xfrm>
            <a:off x="2013287" y="1737327"/>
            <a:ext cx="3388045" cy="414226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2088000" rIns="128016" bIns="1211751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dirty="0">
                <a:latin typeface="Carlito" panose="020F0502020204030204" pitchFamily="34" charset="0"/>
                <a:cs typeface="Carlito" panose="020F0502020204030204" pitchFamily="34" charset="0"/>
              </a:rPr>
              <a:t>REPORTING</a:t>
            </a:r>
            <a:endParaRPr lang="fr-FR" sz="2400" kern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800" kern="12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C2ACFE6-7347-F74D-82A0-D719404F4DDD}"/>
              </a:ext>
            </a:extLst>
          </p:cNvPr>
          <p:cNvSpPr>
            <a:spLocks noChangeAspect="1"/>
          </p:cNvSpPr>
          <p:nvPr/>
        </p:nvSpPr>
        <p:spPr>
          <a:xfrm>
            <a:off x="2843309" y="1763843"/>
            <a:ext cx="1728000" cy="172800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Double flèche horizontale 11">
            <a:extLst>
              <a:ext uri="{FF2B5EF4-FFF2-40B4-BE49-F238E27FC236}">
                <a16:creationId xmlns:a16="http://schemas.microsoft.com/office/drawing/2014/main" id="{66E22489-87E1-E649-BB88-02A32A502F7E}"/>
              </a:ext>
            </a:extLst>
          </p:cNvPr>
          <p:cNvSpPr/>
          <p:nvPr/>
        </p:nvSpPr>
        <p:spPr>
          <a:xfrm>
            <a:off x="5022667" y="3457642"/>
            <a:ext cx="1486626" cy="763611"/>
          </a:xfrm>
          <a:prstGeom prst="leftRightArrow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63" name="Google Shape;16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2500"/>
            </a:pP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Différences fondamentales</a:t>
            </a:r>
            <a:endParaRPr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6851937-F33C-5F4F-9EDC-BA7874EA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062B-DCE4-41E4-AC8E-8F0750C3D14A}" type="datetime1">
              <a:rPr lang="fr-FR" smtClean="0">
                <a:latin typeface="Carlito" panose="020F0502020204030204" pitchFamily="34" charset="0"/>
                <a:cs typeface="Carlito" panose="020F0502020204030204" pitchFamily="34" charset="0"/>
              </a:rPr>
              <a:t>20/09/2022</a:t>
            </a:fld>
            <a:endParaRPr lang="fr-FR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6047DA-9DD4-6E43-890F-77FAAA54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latin typeface="Carlito" panose="020F0502020204030204" pitchFamily="34" charset="0"/>
                <a:cs typeface="Carlito" panose="020F0502020204030204" pitchFamily="34" charset="0"/>
              </a:rPr>
              <a:pPr/>
              <a:t>4</a:t>
            </a:fld>
            <a:endParaRPr lang="fr-FR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F077936-3DED-DB42-81C5-18C3CA1BE9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101420"/>
            <a:ext cx="7342251" cy="360000"/>
          </a:xfrm>
        </p:spPr>
        <p:txBody>
          <a:bodyPr/>
          <a:lstStyle/>
          <a:p>
            <a:r>
              <a:rPr lang="fr-FR" dirty="0" err="1">
                <a:latin typeface="Carlito" panose="020F0502020204030204" pitchFamily="34" charset="0"/>
                <a:cs typeface="Carlito" panose="020F0502020204030204" pitchFamily="34" charset="0"/>
              </a:rPr>
              <a:t>Reporting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dirty="0" err="1">
                <a:latin typeface="Carlito" panose="020F0502020204030204" pitchFamily="34" charset="0"/>
                <a:cs typeface="Carlito" panose="020F0502020204030204" pitchFamily="34" charset="0"/>
              </a:rPr>
              <a:t>rse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versus démarche </a:t>
            </a:r>
            <a:r>
              <a:rPr lang="fr-FR" dirty="0" err="1">
                <a:latin typeface="Carlito" panose="020F0502020204030204" pitchFamily="34" charset="0"/>
                <a:cs typeface="Carlito" panose="020F0502020204030204" pitchFamily="34" charset="0"/>
              </a:rPr>
              <a:t>rse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</a:p>
        </p:txBody>
      </p:sp>
      <p:sp>
        <p:nvSpPr>
          <p:cNvPr id="170" name="Google Shape;170;p15"/>
          <p:cNvSpPr txBox="1"/>
          <p:nvPr/>
        </p:nvSpPr>
        <p:spPr>
          <a:xfrm>
            <a:off x="5021956" y="3627315"/>
            <a:ext cx="1486627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-FR" sz="1867" b="1" kern="0" dirty="0">
                <a:solidFill>
                  <a:schemeClr val="accent1"/>
                </a:solidFill>
                <a:latin typeface="Carlito" panose="020F0502020204030204" pitchFamily="34" charset="0"/>
                <a:ea typeface="Arial"/>
                <a:cs typeface="Carlito" panose="020F0502020204030204" pitchFamily="34" charset="0"/>
                <a:sym typeface="Arial"/>
              </a:rPr>
              <a:t>VS.</a:t>
            </a:r>
            <a:endParaRPr sz="1867" b="1" kern="0" dirty="0">
              <a:solidFill>
                <a:schemeClr val="accent1"/>
              </a:solidFill>
              <a:latin typeface="Carlito" panose="020F0502020204030204" pitchFamily="34" charset="0"/>
              <a:ea typeface="Arial"/>
              <a:cs typeface="Carlito" panose="020F0502020204030204" pitchFamily="34" charset="0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6531392" y="4317251"/>
            <a:ext cx="2752087" cy="380774"/>
          </a:xfrm>
          <a:prstGeom prst="rect">
            <a:avLst/>
          </a:prstGeom>
          <a:solidFill>
            <a:srgbClr val="9074AF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-FR" sz="2000" kern="0" dirty="0">
                <a:solidFill>
                  <a:srgbClr val="FFFFFF"/>
                </a:solidFill>
                <a:latin typeface="Carlito" panose="020F0502020204030204" pitchFamily="34" charset="0"/>
                <a:ea typeface="Arial"/>
                <a:cs typeface="Carlito" panose="020F0502020204030204" pitchFamily="34" charset="0"/>
                <a:sym typeface="Arial"/>
              </a:rPr>
              <a:t>Démarche RSE et label</a:t>
            </a:r>
            <a:endParaRPr sz="2000" kern="0" dirty="0">
              <a:solidFill>
                <a:srgbClr val="FFFFFF"/>
              </a:solidFill>
              <a:latin typeface="Carlito" panose="020F0502020204030204" pitchFamily="34" charset="0"/>
              <a:ea typeface="Arial"/>
              <a:cs typeface="Carlito" panose="020F0502020204030204" pitchFamily="34" charset="0"/>
              <a:sym typeface="Arial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2430057" y="4656121"/>
            <a:ext cx="2971275" cy="69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176400" indent="-176400" defTabSz="1219170">
              <a:buClr>
                <a:schemeClr val="bg1"/>
              </a:buClr>
              <a:buSzPts val="1400"/>
              <a:buFont typeface="Police système"/>
              <a:buChar char="›"/>
            </a:pPr>
            <a:r>
              <a:rPr lang="fr-FR" sz="1867" kern="0" dirty="0">
                <a:solidFill>
                  <a:schemeClr val="bg1"/>
                </a:solidFill>
                <a:latin typeface="Carlito" panose="020F0502020204030204" pitchFamily="34" charset="0"/>
                <a:ea typeface="Arial"/>
                <a:cs typeface="Carlito" panose="020F0502020204030204" pitchFamily="34" charset="0"/>
                <a:sym typeface="Arial"/>
              </a:rPr>
              <a:t>Part verte</a:t>
            </a:r>
            <a:endParaRPr sz="1867" kern="0" dirty="0">
              <a:solidFill>
                <a:schemeClr val="bg1"/>
              </a:solidFill>
              <a:latin typeface="Carlito" panose="020F0502020204030204" pitchFamily="34" charset="0"/>
              <a:cs typeface="Carlito" panose="020F0502020204030204" pitchFamily="34" charset="0"/>
              <a:sym typeface="Arial"/>
            </a:endParaRPr>
          </a:p>
          <a:p>
            <a:pPr marL="176400" indent="-176400" defTabSz="1219170">
              <a:buClr>
                <a:schemeClr val="bg1"/>
              </a:buClr>
              <a:buSzPct val="100000"/>
              <a:buFont typeface="Police système"/>
              <a:buChar char="›"/>
            </a:pPr>
            <a:r>
              <a:rPr lang="fr-FR" sz="1867" kern="0" dirty="0" err="1">
                <a:solidFill>
                  <a:schemeClr val="bg1"/>
                </a:solidFill>
                <a:latin typeface="Carlito" panose="020F0502020204030204" pitchFamily="34" charset="0"/>
                <a:ea typeface="Arial"/>
                <a:cs typeface="Carlito" panose="020F0502020204030204" pitchFamily="34" charset="0"/>
                <a:sym typeface="Arial"/>
              </a:rPr>
              <a:t>Reporting</a:t>
            </a:r>
            <a:r>
              <a:rPr lang="fr-FR" sz="1867" kern="0" dirty="0">
                <a:solidFill>
                  <a:schemeClr val="bg1"/>
                </a:solidFill>
                <a:latin typeface="Carlito" panose="020F0502020204030204" pitchFamily="34" charset="0"/>
                <a:ea typeface="Arial"/>
                <a:cs typeface="Carlito" panose="020F0502020204030204" pitchFamily="34" charset="0"/>
                <a:sym typeface="Arial"/>
              </a:rPr>
              <a:t> de durabilité</a:t>
            </a:r>
            <a:endParaRPr sz="1867" kern="0" dirty="0">
              <a:solidFill>
                <a:schemeClr val="bg1"/>
              </a:solidFill>
              <a:latin typeface="Carlito" panose="020F0502020204030204" pitchFamily="34" charset="0"/>
              <a:ea typeface="Arial"/>
              <a:cs typeface="Carlito" panose="020F0502020204030204" pitchFamily="34" charset="0"/>
              <a:sym typeface="Arial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6492471" y="4674593"/>
            <a:ext cx="2953281" cy="9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176400" indent="-176400" defTabSz="1219170">
              <a:buClr>
                <a:schemeClr val="bg1"/>
              </a:buClr>
              <a:buSzPct val="100000"/>
              <a:buFont typeface="Police système"/>
              <a:buChar char="›"/>
            </a:pPr>
            <a:r>
              <a:rPr lang="fr-FR" sz="1867" kern="0" dirty="0">
                <a:solidFill>
                  <a:schemeClr val="bg1"/>
                </a:solidFill>
                <a:latin typeface="Carlito" panose="020F0502020204030204" pitchFamily="34" charset="0"/>
                <a:ea typeface="Arial"/>
                <a:cs typeface="Carlito" panose="020F0502020204030204" pitchFamily="34" charset="0"/>
                <a:sym typeface="Arial"/>
              </a:rPr>
              <a:t>Stratégie</a:t>
            </a:r>
          </a:p>
          <a:p>
            <a:pPr marL="176400" indent="-176400" defTabSz="1219170">
              <a:buClr>
                <a:schemeClr val="bg1"/>
              </a:buClr>
              <a:buSzPct val="100000"/>
              <a:buFont typeface="Police système"/>
              <a:buChar char="›"/>
            </a:pPr>
            <a:r>
              <a:rPr lang="fr-FR" sz="1867" kern="0" dirty="0">
                <a:solidFill>
                  <a:schemeClr val="bg1"/>
                </a:solidFill>
                <a:latin typeface="Carlito" panose="020F0502020204030204" pitchFamily="34" charset="0"/>
                <a:ea typeface="Arial"/>
                <a:cs typeface="Carlito" panose="020F0502020204030204" pitchFamily="34" charset="0"/>
                <a:sym typeface="Arial"/>
              </a:rPr>
              <a:t>Plan d’actions</a:t>
            </a:r>
            <a:endParaRPr sz="1867" kern="0" dirty="0">
              <a:solidFill>
                <a:schemeClr val="bg1"/>
              </a:solidFill>
              <a:latin typeface="Carlito" panose="020F0502020204030204" pitchFamily="34" charset="0"/>
              <a:cs typeface="Carlito" panose="020F0502020204030204" pitchFamily="34" charset="0"/>
              <a:sym typeface="Arial"/>
            </a:endParaRPr>
          </a:p>
          <a:p>
            <a:pPr marL="176400" indent="-176400" defTabSz="1219170">
              <a:buClr>
                <a:schemeClr val="bg1"/>
              </a:buClr>
              <a:buSzPct val="100000"/>
              <a:buFont typeface="Police système"/>
              <a:buChar char="›"/>
            </a:pPr>
            <a:r>
              <a:rPr lang="fr-FR" sz="1867" kern="0" dirty="0">
                <a:solidFill>
                  <a:schemeClr val="bg1"/>
                </a:solidFill>
                <a:latin typeface="Carlito" panose="020F0502020204030204" pitchFamily="34" charset="0"/>
                <a:ea typeface="Arial"/>
                <a:cs typeface="Carlito" panose="020F0502020204030204" pitchFamily="34" charset="0"/>
                <a:sym typeface="Arial"/>
              </a:rPr>
              <a:t>Résultats</a:t>
            </a:r>
            <a:endParaRPr sz="1867" kern="0" dirty="0">
              <a:solidFill>
                <a:schemeClr val="bg1"/>
              </a:solidFill>
              <a:latin typeface="Carlito" panose="020F0502020204030204" pitchFamily="34" charset="0"/>
              <a:cs typeface="Carlito" panose="020F0502020204030204" pitchFamily="34" charset="0"/>
              <a:sym typeface="Arial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90E241D-EE31-204E-B103-02291C9B4067}"/>
              </a:ext>
            </a:extLst>
          </p:cNvPr>
          <p:cNvGrpSpPr/>
          <p:nvPr/>
        </p:nvGrpSpPr>
        <p:grpSpPr>
          <a:xfrm>
            <a:off x="1898050" y="4318136"/>
            <a:ext cx="3602387" cy="380160"/>
            <a:chOff x="2397818" y="4280180"/>
            <a:chExt cx="3602387" cy="380160"/>
          </a:xfrm>
        </p:grpSpPr>
        <p:sp>
          <p:nvSpPr>
            <p:cNvPr id="26" name="Google Shape;171;p15">
              <a:extLst>
                <a:ext uri="{FF2B5EF4-FFF2-40B4-BE49-F238E27FC236}">
                  <a16:creationId xmlns:a16="http://schemas.microsoft.com/office/drawing/2014/main" id="{F8C28F03-25CE-684F-A2CD-11D5955455EA}"/>
                </a:ext>
              </a:extLst>
            </p:cNvPr>
            <p:cNvSpPr/>
            <p:nvPr/>
          </p:nvSpPr>
          <p:spPr>
            <a:xfrm>
              <a:off x="3387598" y="4280180"/>
              <a:ext cx="1026955" cy="380160"/>
            </a:xfrm>
            <a:prstGeom prst="rect">
              <a:avLst/>
            </a:prstGeom>
            <a:solidFill>
              <a:schemeClr val="accent2"/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fr-FR" sz="2000" kern="0" dirty="0">
                  <a:solidFill>
                    <a:srgbClr val="FFFFFF"/>
                  </a:solidFill>
                  <a:latin typeface="Carlito" panose="020F0502020204030204" pitchFamily="34" charset="0"/>
                  <a:ea typeface="Arial"/>
                  <a:cs typeface="Carlito" panose="020F0502020204030204" pitchFamily="34" charset="0"/>
                  <a:sym typeface="Arial"/>
                </a:rPr>
                <a:t>CSRD</a:t>
              </a:r>
              <a:endParaRPr sz="2000" kern="0" dirty="0">
                <a:solidFill>
                  <a:srgbClr val="FFFFFF"/>
                </a:solidFill>
                <a:latin typeface="Carlito" panose="020F0502020204030204" pitchFamily="34" charset="0"/>
                <a:ea typeface="Arial"/>
                <a:cs typeface="Carlito" panose="020F0502020204030204" pitchFamily="34" charset="0"/>
                <a:sym typeface="Arial"/>
              </a:endParaRPr>
            </a:p>
          </p:txBody>
        </p:sp>
        <p:sp>
          <p:nvSpPr>
            <p:cNvPr id="27" name="Google Shape;172;p15">
              <a:extLst>
                <a:ext uri="{FF2B5EF4-FFF2-40B4-BE49-F238E27FC236}">
                  <a16:creationId xmlns:a16="http://schemas.microsoft.com/office/drawing/2014/main" id="{1F7F0EF9-96E0-A247-B4C9-7ADDDF81FF37}"/>
                </a:ext>
              </a:extLst>
            </p:cNvPr>
            <p:cNvSpPr/>
            <p:nvPr/>
          </p:nvSpPr>
          <p:spPr>
            <a:xfrm>
              <a:off x="2397818" y="4280180"/>
              <a:ext cx="907176" cy="380160"/>
            </a:xfrm>
            <a:prstGeom prst="rect">
              <a:avLst/>
            </a:prstGeom>
            <a:solidFill>
              <a:schemeClr val="accent2"/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fr-FR" sz="2000" kern="0" dirty="0">
                  <a:solidFill>
                    <a:srgbClr val="FFFFFF"/>
                  </a:solidFill>
                  <a:latin typeface="Carlito" panose="020F0502020204030204" pitchFamily="34" charset="0"/>
                  <a:ea typeface="Arial"/>
                  <a:cs typeface="Carlito" panose="020F0502020204030204" pitchFamily="34" charset="0"/>
                  <a:sym typeface="Arial"/>
                </a:rPr>
                <a:t>SFDR</a:t>
              </a:r>
              <a:endParaRPr sz="2000" kern="0" dirty="0">
                <a:solidFill>
                  <a:srgbClr val="FFFFFF"/>
                </a:solidFill>
                <a:latin typeface="Carlito" panose="020F0502020204030204" pitchFamily="34" charset="0"/>
                <a:ea typeface="Arial"/>
                <a:cs typeface="Carlito" panose="020F0502020204030204" pitchFamily="34" charset="0"/>
                <a:sym typeface="Arial"/>
              </a:endParaRPr>
            </a:p>
          </p:txBody>
        </p:sp>
        <p:sp>
          <p:nvSpPr>
            <p:cNvPr id="28" name="Google Shape;173;p15">
              <a:extLst>
                <a:ext uri="{FF2B5EF4-FFF2-40B4-BE49-F238E27FC236}">
                  <a16:creationId xmlns:a16="http://schemas.microsoft.com/office/drawing/2014/main" id="{ECABA3B2-2F1C-7742-859B-F6B414C7DB04}"/>
                </a:ext>
              </a:extLst>
            </p:cNvPr>
            <p:cNvSpPr/>
            <p:nvPr/>
          </p:nvSpPr>
          <p:spPr>
            <a:xfrm>
              <a:off x="4513579" y="4280180"/>
              <a:ext cx="1486626" cy="380160"/>
            </a:xfrm>
            <a:prstGeom prst="rect">
              <a:avLst/>
            </a:prstGeom>
            <a:solidFill>
              <a:schemeClr val="accent2"/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fr-FR" sz="2000" kern="0" dirty="0">
                  <a:solidFill>
                    <a:srgbClr val="FFFFFF"/>
                  </a:solidFill>
                  <a:latin typeface="Carlito" panose="020F0502020204030204" pitchFamily="34" charset="0"/>
                  <a:ea typeface="Arial"/>
                  <a:cs typeface="Carlito" panose="020F0502020204030204" pitchFamily="34" charset="0"/>
                  <a:sym typeface="Arial"/>
                </a:rPr>
                <a:t>Taxonomie</a:t>
              </a:r>
              <a:endParaRPr sz="2000" kern="0" dirty="0">
                <a:solidFill>
                  <a:srgbClr val="FFFFFF"/>
                </a:solidFill>
                <a:latin typeface="Carlito" panose="020F0502020204030204" pitchFamily="34" charset="0"/>
                <a:ea typeface="Arial"/>
                <a:cs typeface="Carlito" panose="020F0502020204030204" pitchFamily="34" charset="0"/>
                <a:sym typeface="Arial"/>
              </a:endParaRPr>
            </a:p>
          </p:txBody>
        </p:sp>
      </p:grpSp>
      <p:pic>
        <p:nvPicPr>
          <p:cNvPr id="15" name="Graphique 14">
            <a:extLst>
              <a:ext uri="{FF2B5EF4-FFF2-40B4-BE49-F238E27FC236}">
                <a16:creationId xmlns:a16="http://schemas.microsoft.com/office/drawing/2014/main" id="{FAFC7335-B693-9C4E-B498-10AA77DF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0778" y="2086254"/>
            <a:ext cx="1153061" cy="1153061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098F5212-0D97-C34F-9990-B9BBECC4F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5733" y="2051584"/>
            <a:ext cx="1248112" cy="1248112"/>
          </a:xfrm>
          <a:prstGeom prst="rect">
            <a:avLst/>
          </a:prstGeom>
        </p:spPr>
      </p:pic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E51AFD2B-E76E-4853-BA25-1D0B2F54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6000" y="6527596"/>
            <a:ext cx="7920000" cy="180000"/>
          </a:xfrm>
        </p:spPr>
        <p:txBody>
          <a:bodyPr/>
          <a:lstStyle/>
          <a:p>
            <a:r>
              <a:rPr lang="fr-FR" sz="900">
                <a:latin typeface="Carlito" panose="020F0502020204030204" pitchFamily="34" charset="0"/>
                <a:cs typeface="Carlito" panose="020F0502020204030204" pitchFamily="34" charset="0"/>
              </a:rPr>
              <a:t>Rencontre RSE CCIFG</a:t>
            </a:r>
            <a:endParaRPr lang="fr-FR" sz="9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D3A3091-864B-4B1D-9E1A-733CB612C497}"/>
              </a:ext>
            </a:extLst>
          </p:cNvPr>
          <p:cNvSpPr/>
          <p:nvPr/>
        </p:nvSpPr>
        <p:spPr>
          <a:xfrm>
            <a:off x="2430057" y="5756580"/>
            <a:ext cx="2591900" cy="4761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Obligations réglementaires</a:t>
            </a:r>
          </a:p>
          <a:p>
            <a:pPr algn="ctr"/>
            <a:r>
              <a:rPr lang="fr-FR" sz="1400" dirty="0"/>
              <a:t>« hard </a:t>
            </a:r>
            <a:r>
              <a:rPr lang="fr-FR" sz="1400" dirty="0" err="1"/>
              <a:t>law</a:t>
            </a:r>
            <a:r>
              <a:rPr lang="fr-FR" sz="1400" dirty="0"/>
              <a:t> »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FA15B86-0E10-48B5-92A0-5340D7AAFAB6}"/>
              </a:ext>
            </a:extLst>
          </p:cNvPr>
          <p:cNvSpPr/>
          <p:nvPr/>
        </p:nvSpPr>
        <p:spPr>
          <a:xfrm>
            <a:off x="6673161" y="5770200"/>
            <a:ext cx="2591900" cy="4761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Obligations réglementaires</a:t>
            </a:r>
          </a:p>
          <a:p>
            <a:pPr algn="ctr"/>
            <a:r>
              <a:rPr lang="fr-FR" sz="1400" dirty="0"/>
              <a:t>« hard </a:t>
            </a:r>
            <a:r>
              <a:rPr lang="fr-FR" sz="1400" dirty="0" err="1"/>
              <a:t>law</a:t>
            </a:r>
            <a:r>
              <a:rPr lang="fr-FR" sz="1400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0543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BED781-2990-438D-8400-D9C4422F1166}"/>
              </a:ext>
            </a:extLst>
          </p:cNvPr>
          <p:cNvSpPr/>
          <p:nvPr/>
        </p:nvSpPr>
        <p:spPr>
          <a:xfrm>
            <a:off x="211873" y="334537"/>
            <a:ext cx="483452" cy="766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0604D2-05E7-4E6B-9F09-AFD643DA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Cadre législatif : de la NFRD à la CSRD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36A62F-92AD-43AE-887C-6F4198CB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BC375-FD52-4264-87CA-6DAC3D330434}" type="datetime1"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009DAD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t>20/09/2022</a:t>
            </a:fld>
            <a:endParaRPr kumimoji="0" lang="fr-FR" sz="900" b="0" i="0" u="none" strike="noStrike" kern="1200" cap="all" spc="0" normalizeH="0" baseline="0" noProof="0" dirty="0">
              <a:ln>
                <a:noFill/>
              </a:ln>
              <a:solidFill>
                <a:srgbClr val="009DAD"/>
              </a:solidFill>
              <a:effectLst/>
              <a:uLnTx/>
              <a:uFillTx/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805D5D-CBA6-4F94-A62A-1B28DFFA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3F302-3333-4E3B-832E-E5498DC430A4}" type="slidenum">
              <a:rPr kumimoji="0" lang="fr-FR" sz="800" b="1" i="0" u="none" strike="noStrike" kern="1200" cap="all" spc="0" normalizeH="0" baseline="0" noProof="0" smtClean="0">
                <a:ln>
                  <a:noFill/>
                </a:ln>
                <a:solidFill>
                  <a:srgbClr val="009DAD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800" b="1" i="0" u="none" strike="noStrike" kern="1200" cap="all" spc="0" normalizeH="0" baseline="0" noProof="0" dirty="0">
              <a:ln>
                <a:noFill/>
              </a:ln>
              <a:solidFill>
                <a:srgbClr val="009DAD"/>
              </a:solidFill>
              <a:effectLst/>
              <a:uLnTx/>
              <a:uFillTx/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AA5A001-12DF-4B48-8080-48443D879E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5659171"/>
            <a:ext cx="10801350" cy="53707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Cet élargissement du champ d’application pour la CSRD revient à couvrir 49 000 entreprises, contre 11 600 pour la NFRD</a:t>
            </a:r>
          </a:p>
          <a:p>
            <a:endParaRPr lang="fr-FR" sz="16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A01FA00-1A5D-4000-A6E6-FE6705ADB3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Un champ d’application élargi de la directive</a:t>
            </a:r>
          </a:p>
        </p:txBody>
      </p:sp>
      <p:sp>
        <p:nvSpPr>
          <p:cNvPr id="9" name="Rectangle à coins arrondis 6">
            <a:extLst>
              <a:ext uri="{FF2B5EF4-FFF2-40B4-BE49-F238E27FC236}">
                <a16:creationId xmlns:a16="http://schemas.microsoft.com/office/drawing/2014/main" id="{B36A64FA-DD77-4F8E-B640-1EFF81EC8B0A}"/>
              </a:ext>
            </a:extLst>
          </p:cNvPr>
          <p:cNvSpPr/>
          <p:nvPr/>
        </p:nvSpPr>
        <p:spPr>
          <a:xfrm>
            <a:off x="435918" y="1864393"/>
            <a:ext cx="5462940" cy="44570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t>Dispositions de la NFRD (DPEF)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3E2838-DEF7-4CAA-89CB-F169A034CB7D}"/>
              </a:ext>
            </a:extLst>
          </p:cNvPr>
          <p:cNvSpPr/>
          <p:nvPr/>
        </p:nvSpPr>
        <p:spPr>
          <a:xfrm>
            <a:off x="435918" y="2440458"/>
            <a:ext cx="5462940" cy="2880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t>Les grandes entreprises qui sont des entités d’intérêt public dépassant, à la date de clôture de leur bilan, le critère du nombre moyen de 500 salariés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t>(autres seuils: 20M€ de total de bilan; 40M€ de CA net - selon l’art 3 de la directive comptable). 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t>Exigences transposées en France par un champ élargi aux sociétés non-cotées (seuils: 100M€ de total du bilan, 100M€ de montant net du CA, 500 de salariés)</a:t>
            </a:r>
          </a:p>
        </p:txBody>
      </p:sp>
      <p:sp>
        <p:nvSpPr>
          <p:cNvPr id="11" name="Rectangle à coins arrondis 8">
            <a:extLst>
              <a:ext uri="{FF2B5EF4-FFF2-40B4-BE49-F238E27FC236}">
                <a16:creationId xmlns:a16="http://schemas.microsoft.com/office/drawing/2014/main" id="{F5DA3E66-DD21-4FE5-8E8B-2916A9F3B6FC}"/>
              </a:ext>
            </a:extLst>
          </p:cNvPr>
          <p:cNvSpPr/>
          <p:nvPr/>
        </p:nvSpPr>
        <p:spPr>
          <a:xfrm>
            <a:off x="6186890" y="1864393"/>
            <a:ext cx="5462940" cy="44570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t>Dispositions de la CSRD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D8BB9F-80FE-4695-8F1F-CBAAA01E5EB6}"/>
              </a:ext>
            </a:extLst>
          </p:cNvPr>
          <p:cNvSpPr/>
          <p:nvPr/>
        </p:nvSpPr>
        <p:spPr>
          <a:xfrm>
            <a:off x="6186890" y="2458808"/>
            <a:ext cx="5462940" cy="28637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t>Les entreprises de plus de 250 salariés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t>(cotées ou non) – seuils de 20M€ de total de bilan et de 40M€ de CA net conservés. 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t>Les entreprises cotées sur un marché réglementé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t>en Europe, à l’exception des microentreprises (de moins de 10 salariés). Ceci inclue donc les entreprises non-européennes cotées en Europe et les PME cotées. 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t>Dans un souci de proportionnalité, les PME cotées seraient soumises à un standard adapté, avec un délai de 3 ans avant leur premier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t>reporting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rPr>
              <a:t> CSRD.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254082-9600-4570-8803-C41E59AF2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97" y="485929"/>
            <a:ext cx="103641" cy="451143"/>
          </a:xfrm>
          <a:prstGeom prst="rect">
            <a:avLst/>
          </a:prstGeom>
        </p:spPr>
      </p:pic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33ED5BE2-FAD2-40FB-8C54-601FB298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6000" y="6527596"/>
            <a:ext cx="7920000" cy="180000"/>
          </a:xfrm>
        </p:spPr>
        <p:txBody>
          <a:bodyPr/>
          <a:lstStyle/>
          <a:p>
            <a:r>
              <a:rPr lang="fr-FR" sz="900">
                <a:latin typeface="Carlito" panose="020F0502020204030204" pitchFamily="34" charset="0"/>
                <a:cs typeface="Carlito" panose="020F0502020204030204" pitchFamily="34" charset="0"/>
              </a:rPr>
              <a:t>Rencontre RSE CCIFG</a:t>
            </a:r>
            <a:endParaRPr lang="fr-FR" sz="9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297D6-FFB5-4BD5-8E06-AA54B4EB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Quel tempo d’application ?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B42C95-083D-43D6-902F-09404A70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3FD9-E29A-413E-B24C-3F343E0D360A}" type="datetime1">
              <a:rPr lang="fr-FR" smtClean="0">
                <a:latin typeface="Carlito" panose="020F0502020204030204" pitchFamily="34" charset="0"/>
                <a:cs typeface="Carlito" panose="020F0502020204030204" pitchFamily="34" charset="0"/>
              </a:rPr>
              <a:t>20/09/2022</a:t>
            </a:fld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4C2A2E-F801-47A5-BE23-1D07318E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>
                <a:latin typeface="Carlito" panose="020F0502020204030204" pitchFamily="34" charset="0"/>
                <a:cs typeface="Carlito" panose="020F0502020204030204" pitchFamily="34" charset="0"/>
              </a:rPr>
              <a:pPr/>
              <a:t>6</a:t>
            </a:fld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3642EFE-FC8F-4AE2-B1DB-1B3B1E878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Un calendrier ambitieux en 3 temps*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718CCDF-49F9-4812-AAF8-368B551836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75CA66-A99B-448B-82B1-3135CEF61C04}"/>
              </a:ext>
            </a:extLst>
          </p:cNvPr>
          <p:cNvSpPr/>
          <p:nvPr/>
        </p:nvSpPr>
        <p:spPr>
          <a:xfrm>
            <a:off x="418148" y="2641166"/>
            <a:ext cx="3225511" cy="2152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rlito" panose="020F0502020204030204" pitchFamily="34" charset="0"/>
                <a:cs typeface="Carlito" panose="020F0502020204030204" pitchFamily="34" charset="0"/>
              </a:rPr>
              <a:t>SOCIÉTÉS DÉJÀ SOUMISES À LA DIFFUSION D’INFORMATIONS NON FINANCIÈRES (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GE de + de 500 salariés</a:t>
            </a:r>
            <a:r>
              <a:rPr lang="fr-FR" b="1" dirty="0"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E5F602-1741-4B02-AEBE-089495DA01F6}"/>
              </a:ext>
            </a:extLst>
          </p:cNvPr>
          <p:cNvSpPr/>
          <p:nvPr/>
        </p:nvSpPr>
        <p:spPr>
          <a:xfrm>
            <a:off x="4439384" y="2641168"/>
            <a:ext cx="3225511" cy="2152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rlito" panose="020F0502020204030204" pitchFamily="34" charset="0"/>
                <a:cs typeface="Carlito" panose="020F0502020204030204" pitchFamily="34" charset="0"/>
              </a:rPr>
              <a:t>TOUTES LES AUTRES GRANDES SOCIÉTÉS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08EA69-7D45-40CA-AEB5-C4ED8E89EA4C}"/>
              </a:ext>
            </a:extLst>
          </p:cNvPr>
          <p:cNvSpPr/>
          <p:nvPr/>
        </p:nvSpPr>
        <p:spPr>
          <a:xfrm>
            <a:off x="8463395" y="2641165"/>
            <a:ext cx="3225511" cy="2152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rlito" panose="020F0502020204030204" pitchFamily="34" charset="0"/>
                <a:cs typeface="Carlito" panose="020F0502020204030204" pitchFamily="34" charset="0"/>
              </a:rPr>
              <a:t>PME COTÉES </a:t>
            </a:r>
          </a:p>
          <a:p>
            <a:pPr algn="ctr"/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(de plus de 10 salariés) 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025F810-AF9D-408B-A839-73D67244E3EA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3643659" y="3717530"/>
            <a:ext cx="481973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8E1A374F-8E93-42AF-B78E-05737BF48C9F}"/>
              </a:ext>
            </a:extLst>
          </p:cNvPr>
          <p:cNvSpPr txBox="1"/>
          <p:nvPr/>
        </p:nvSpPr>
        <p:spPr>
          <a:xfrm>
            <a:off x="660602" y="2036624"/>
            <a:ext cx="2740602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À partir du</a:t>
            </a:r>
            <a:r>
              <a:rPr lang="fr-FR" sz="2400" b="1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1</a:t>
            </a:r>
            <a:r>
              <a:rPr lang="fr-FR" sz="2400" b="1" baseline="30000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er</a:t>
            </a:r>
            <a:r>
              <a:rPr lang="fr-FR" sz="2400" b="1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janvier 2025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871E427-0425-438A-87EB-1479B40DDFD8}"/>
              </a:ext>
            </a:extLst>
          </p:cNvPr>
          <p:cNvSpPr txBox="1"/>
          <p:nvPr/>
        </p:nvSpPr>
        <p:spPr>
          <a:xfrm>
            <a:off x="4681838" y="2036624"/>
            <a:ext cx="2740602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À partir du </a:t>
            </a:r>
            <a:r>
              <a:rPr lang="fr-FR" sz="2400" b="1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</a:t>
            </a:r>
            <a:r>
              <a:rPr lang="fr-FR" sz="2400" b="1" baseline="30000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er</a:t>
            </a:r>
            <a:r>
              <a:rPr lang="fr-FR" sz="2400" b="1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janvier 2026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1FB1717-3C39-477A-AC2D-F91927F355CD}"/>
              </a:ext>
            </a:extLst>
          </p:cNvPr>
          <p:cNvSpPr txBox="1"/>
          <p:nvPr/>
        </p:nvSpPr>
        <p:spPr>
          <a:xfrm>
            <a:off x="8722932" y="2089069"/>
            <a:ext cx="2666135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400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À partir du </a:t>
            </a:r>
            <a:r>
              <a:rPr lang="fr-FR" sz="2400" b="1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</a:t>
            </a:r>
            <a:r>
              <a:rPr lang="fr-FR" sz="2400" b="1" baseline="30000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er</a:t>
            </a:r>
            <a:r>
              <a:rPr lang="fr-FR" sz="2400" b="1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janvier 2027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2DA56F3-4A8B-461A-88BD-88DB656A889B}"/>
              </a:ext>
            </a:extLst>
          </p:cNvPr>
          <p:cNvSpPr txBox="1"/>
          <p:nvPr/>
        </p:nvSpPr>
        <p:spPr>
          <a:xfrm>
            <a:off x="581233" y="4873123"/>
            <a:ext cx="2740602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000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Sur les données de </a:t>
            </a:r>
            <a:r>
              <a:rPr lang="fr-FR" sz="2000" b="1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FA3981D-EEAB-4642-A73D-1214DE2B1025}"/>
              </a:ext>
            </a:extLst>
          </p:cNvPr>
          <p:cNvSpPr txBox="1"/>
          <p:nvPr/>
        </p:nvSpPr>
        <p:spPr>
          <a:xfrm>
            <a:off x="4736923" y="4891324"/>
            <a:ext cx="2740602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000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Sur les données de </a:t>
            </a:r>
            <a:r>
              <a:rPr lang="fr-FR" sz="2000" b="1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2025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405ECF8-C00C-4F78-BFB7-066FBC6B0F63}"/>
              </a:ext>
            </a:extLst>
          </p:cNvPr>
          <p:cNvSpPr txBox="1"/>
          <p:nvPr/>
        </p:nvSpPr>
        <p:spPr>
          <a:xfrm>
            <a:off x="8760934" y="4873123"/>
            <a:ext cx="2740602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000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Sur les données de </a:t>
            </a:r>
            <a:r>
              <a:rPr lang="fr-FR" sz="2000" b="1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2026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EFCB59-D0F6-445D-9DAF-04BC439BF33F}"/>
              </a:ext>
            </a:extLst>
          </p:cNvPr>
          <p:cNvSpPr txBox="1"/>
          <p:nvPr/>
        </p:nvSpPr>
        <p:spPr>
          <a:xfrm>
            <a:off x="2359786" y="5486551"/>
            <a:ext cx="10125307" cy="1798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FR" sz="1400" dirty="0">
                <a:solidFill>
                  <a:schemeClr val="accent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*Ce sont les données à date. Le calendrier est susceptible d’être modifié par la Commission Européenne</a:t>
            </a:r>
          </a:p>
        </p:txBody>
      </p:sp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BABCBCE0-414A-4512-ACC4-A1DCD5231BCF}"/>
              </a:ext>
            </a:extLst>
          </p:cNvPr>
          <p:cNvSpPr txBox="1">
            <a:spLocks/>
          </p:cNvSpPr>
          <p:nvPr/>
        </p:nvSpPr>
        <p:spPr>
          <a:xfrm>
            <a:off x="2243796" y="6538935"/>
            <a:ext cx="79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 cap="all" baseline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>
                <a:latin typeface="Carlito" panose="020F0502020204030204" pitchFamily="34" charset="0"/>
                <a:cs typeface="Carlito" panose="020F0502020204030204" pitchFamily="34" charset="0"/>
              </a:rPr>
              <a:t>Webconférence - LABEL ENGAGÉ RSE ET CSRD : la labellisation, une aide efficace au reporting !</a:t>
            </a:r>
            <a:endParaRPr lang="fr-FR" sz="9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E8CFF7-6FE2-4207-A7C5-BEA45BF3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8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24" y="253649"/>
            <a:ext cx="10801350" cy="648000"/>
          </a:xfrm>
        </p:spPr>
        <p:txBody>
          <a:bodyPr/>
          <a:lstStyle/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Le Label Engagé RSE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664B-19FF-47BB-A0ED-45211594A91B}" type="datetime1">
              <a:rPr lang="fr-FR" smtClean="0">
                <a:latin typeface="Carlito" panose="020F0502020204030204" pitchFamily="34" charset="0"/>
                <a:cs typeface="Carlito" panose="020F0502020204030204" pitchFamily="34" charset="0"/>
              </a:rPr>
              <a:t>20/09/2022</a:t>
            </a:fld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>
                <a:latin typeface="Carlito" panose="020F0502020204030204" pitchFamily="34" charset="0"/>
                <a:cs typeface="Carlito" panose="020F0502020204030204" pitchFamily="34" charset="0"/>
              </a:rPr>
              <a:pPr/>
              <a:t>7</a:t>
            </a:fld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695324" y="864823"/>
            <a:ext cx="10801350" cy="360000"/>
          </a:xfrm>
        </p:spPr>
        <p:txBody>
          <a:bodyPr/>
          <a:lstStyle/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Plus de 50 critères d’évaluation répartis en 8 chapitres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430848" y="260287"/>
            <a:ext cx="108000" cy="450000"/>
          </a:xfrm>
        </p:spPr>
        <p:txBody>
          <a:bodyPr/>
          <a:lstStyle/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>
          <a:xfrm>
            <a:off x="695324" y="809287"/>
            <a:ext cx="1080135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20137" y="1720914"/>
            <a:ext cx="3908244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Vision, stratégie et gouvernance de la RSE</a:t>
            </a:r>
          </a:p>
          <a:p>
            <a:r>
              <a:rPr lang="fr-FR" sz="1400" dirty="0">
                <a:solidFill>
                  <a:schemeClr val="accent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6 critères</a:t>
            </a:r>
            <a:endParaRPr lang="fr-FR" sz="1400" dirty="0">
              <a:solidFill>
                <a:schemeClr val="accent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83186" y="2462532"/>
            <a:ext cx="394519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Mise en œuvre et déploiement managérial de la démarche RSE</a:t>
            </a:r>
          </a:p>
          <a:p>
            <a:r>
              <a:rPr lang="fr-FR" sz="1400" dirty="0">
                <a:solidFill>
                  <a:schemeClr val="accent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 critères</a:t>
            </a:r>
            <a:endParaRPr lang="fr-FR" sz="1400" dirty="0">
              <a:solidFill>
                <a:schemeClr val="accent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83186" y="3319054"/>
            <a:ext cx="3945195" cy="8617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Déploiement opérationnel au niveau des fonctions supports (RH notamment) et métiers / opérationnelles </a:t>
            </a:r>
          </a:p>
          <a:p>
            <a:r>
              <a:rPr lang="fr-FR" sz="1400" dirty="0">
                <a:solidFill>
                  <a:schemeClr val="accent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 critères</a:t>
            </a:r>
            <a:endParaRPr lang="fr-FR" sz="1400" dirty="0">
              <a:solidFill>
                <a:schemeClr val="accent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85020" y="5025573"/>
            <a:ext cx="396460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Ancrage local de l’organisation dans son territoire et partage de la valeur ajoutée créée </a:t>
            </a:r>
          </a:p>
          <a:p>
            <a:r>
              <a:rPr lang="fr-FR" sz="1400" dirty="0">
                <a:solidFill>
                  <a:schemeClr val="accent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4 critères</a:t>
            </a:r>
            <a:endParaRPr lang="fr-FR" sz="1400" dirty="0">
              <a:solidFill>
                <a:schemeClr val="accent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94903" y="5997710"/>
            <a:ext cx="3953780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Pilotage de la performance RSE  </a:t>
            </a:r>
          </a:p>
          <a:p>
            <a:r>
              <a:rPr lang="fr-FR" sz="1400" dirty="0">
                <a:solidFill>
                  <a:schemeClr val="accent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3x6 critères</a:t>
            </a:r>
            <a:endParaRPr lang="fr-FR" sz="1400" dirty="0">
              <a:solidFill>
                <a:schemeClr val="accent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7386070" y="1874544"/>
            <a:ext cx="35181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415240" y="5266189"/>
            <a:ext cx="35181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386070" y="2724460"/>
            <a:ext cx="35181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7396900" y="3606326"/>
            <a:ext cx="35181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396899" y="4473121"/>
            <a:ext cx="35181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894903" y="4325971"/>
            <a:ext cx="3932366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0" rIns="36000" bIns="0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Déploiement opérationnel au niveau des </a:t>
            </a:r>
            <a:r>
              <a:rPr lang="fr-FR" sz="1400" dirty="0" err="1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process</a:t>
            </a:r>
            <a:endParaRPr lang="fr-FR" sz="1400" dirty="0">
              <a:solidFill>
                <a:prstClr val="black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solidFill>
                  <a:schemeClr val="accent1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7 critères</a:t>
            </a:r>
            <a:endParaRPr lang="fr-FR" sz="1400" dirty="0">
              <a:solidFill>
                <a:schemeClr val="accent2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7415240" y="6185931"/>
            <a:ext cx="351815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Diagramme 29"/>
          <p:cNvGraphicFramePr/>
          <p:nvPr>
            <p:extLst/>
          </p:nvPr>
        </p:nvGraphicFramePr>
        <p:xfrm>
          <a:off x="963115" y="1268286"/>
          <a:ext cx="66096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rganigramme : Connecteur 17"/>
          <p:cNvSpPr/>
          <p:nvPr/>
        </p:nvSpPr>
        <p:spPr>
          <a:xfrm>
            <a:off x="1166293" y="1608793"/>
            <a:ext cx="454756" cy="45206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1</a:t>
            </a:r>
          </a:p>
        </p:txBody>
      </p:sp>
      <p:sp>
        <p:nvSpPr>
          <p:cNvPr id="19" name="Organigramme : Connecteur 18"/>
          <p:cNvSpPr/>
          <p:nvPr/>
        </p:nvSpPr>
        <p:spPr>
          <a:xfrm>
            <a:off x="1621049" y="2457271"/>
            <a:ext cx="454756" cy="45206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2</a:t>
            </a:r>
          </a:p>
        </p:txBody>
      </p:sp>
      <p:sp>
        <p:nvSpPr>
          <p:cNvPr id="20" name="Organigramme : Connecteur 19"/>
          <p:cNvSpPr/>
          <p:nvPr/>
        </p:nvSpPr>
        <p:spPr>
          <a:xfrm>
            <a:off x="1838153" y="3305749"/>
            <a:ext cx="454756" cy="45206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3</a:t>
            </a:r>
          </a:p>
        </p:txBody>
      </p:sp>
      <p:sp>
        <p:nvSpPr>
          <p:cNvPr id="21" name="Organigramme : Connecteur 20"/>
          <p:cNvSpPr/>
          <p:nvPr/>
        </p:nvSpPr>
        <p:spPr>
          <a:xfrm>
            <a:off x="1838153" y="4174100"/>
            <a:ext cx="454756" cy="45206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4</a:t>
            </a:r>
          </a:p>
        </p:txBody>
      </p:sp>
      <p:sp>
        <p:nvSpPr>
          <p:cNvPr id="22" name="Organigramme : Connecteur 21"/>
          <p:cNvSpPr/>
          <p:nvPr/>
        </p:nvSpPr>
        <p:spPr>
          <a:xfrm>
            <a:off x="1621049" y="5028178"/>
            <a:ext cx="454756" cy="45206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5</a:t>
            </a:r>
          </a:p>
        </p:txBody>
      </p:sp>
      <p:sp>
        <p:nvSpPr>
          <p:cNvPr id="23" name="Organigramme : Connecteur 22"/>
          <p:cNvSpPr/>
          <p:nvPr/>
        </p:nvSpPr>
        <p:spPr>
          <a:xfrm>
            <a:off x="1081668" y="5832669"/>
            <a:ext cx="639974" cy="567937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6/7/8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95" y="185089"/>
            <a:ext cx="1358000" cy="1160472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14300" y="3514953"/>
            <a:ext cx="1506749" cy="71530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Base </a:t>
            </a:r>
          </a:p>
          <a:p>
            <a:pPr algn="ctr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ISO 26000</a:t>
            </a:r>
          </a:p>
        </p:txBody>
      </p:sp>
      <p:sp>
        <p:nvSpPr>
          <p:cNvPr id="34" name="Espace réservé du pied de page 2">
            <a:extLst>
              <a:ext uri="{FF2B5EF4-FFF2-40B4-BE49-F238E27FC236}">
                <a16:creationId xmlns:a16="http://schemas.microsoft.com/office/drawing/2014/main" id="{19E998F4-0785-446E-8BD2-B0869F38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6000" y="6527596"/>
            <a:ext cx="7920000" cy="180000"/>
          </a:xfrm>
        </p:spPr>
        <p:txBody>
          <a:bodyPr/>
          <a:lstStyle/>
          <a:p>
            <a:r>
              <a:rPr lang="fr-FR" sz="900">
                <a:latin typeface="Carlito" panose="020F0502020204030204" pitchFamily="34" charset="0"/>
                <a:cs typeface="Carlito" panose="020F0502020204030204" pitchFamily="34" charset="0"/>
              </a:rPr>
              <a:t>Rencontre RSE CCIFG</a:t>
            </a:r>
            <a:endParaRPr lang="fr-FR" sz="9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F8EBB12-78DE-47DE-ADB4-EC47E579577D}"/>
              </a:ext>
            </a:extLst>
          </p:cNvPr>
          <p:cNvSpPr/>
          <p:nvPr/>
        </p:nvSpPr>
        <p:spPr>
          <a:xfrm>
            <a:off x="211873" y="334537"/>
            <a:ext cx="483452" cy="766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Label Engagé RSE vs exigences CSRD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5498-761D-4602-98B6-400AFC187C35}" type="datetime1">
              <a:rPr lang="fr-FR" smtClean="0">
                <a:latin typeface="Carlito" panose="020F0502020204030204" pitchFamily="34" charset="0"/>
                <a:cs typeface="Carlito" panose="020F0502020204030204" pitchFamily="34" charset="0"/>
              </a:rPr>
              <a:t>20/09/2022</a:t>
            </a:fld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>
                <a:latin typeface="Carlito" panose="020F0502020204030204" pitchFamily="34" charset="0"/>
                <a:cs typeface="Carlito" panose="020F0502020204030204" pitchFamily="34" charset="0"/>
              </a:rPr>
              <a:pPr/>
              <a:t>8</a:t>
            </a:fld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Une approche structurelle globale très complémentaire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52821" y="2357304"/>
            <a:ext cx="4226995" cy="524452"/>
            <a:chOff x="434398" y="285347"/>
            <a:chExt cx="6098710" cy="570477"/>
          </a:xfrm>
        </p:grpSpPr>
        <p:sp>
          <p:nvSpPr>
            <p:cNvPr id="25" name="Rectangle 24"/>
            <p:cNvSpPr/>
            <p:nvPr/>
          </p:nvSpPr>
          <p:spPr>
            <a:xfrm>
              <a:off x="434398" y="285347"/>
              <a:ext cx="6098710" cy="57047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434398" y="285347"/>
              <a:ext cx="6098710" cy="570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2816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 err="1">
                  <a:latin typeface="Carlito" panose="020F0502020204030204" pitchFamily="34" charset="0"/>
                  <a:cs typeface="Carlito" panose="020F0502020204030204" pitchFamily="34" charset="0"/>
                </a:rPr>
                <a:t>Chap</a:t>
              </a:r>
              <a:r>
                <a:rPr lang="fr-FR" sz="1600" b="1" dirty="0">
                  <a:latin typeface="Carlito" panose="020F0502020204030204" pitchFamily="34" charset="0"/>
                  <a:cs typeface="Carlito" panose="020F0502020204030204" pitchFamily="34" charset="0"/>
                </a:rPr>
                <a:t> 1 : </a:t>
              </a:r>
              <a:r>
                <a:rPr lang="fr-FR" sz="1600" b="1" kern="1200" dirty="0">
                  <a:latin typeface="Carlito" panose="020F0502020204030204" pitchFamily="34" charset="0"/>
                  <a:cs typeface="Carlito" panose="020F0502020204030204" pitchFamily="34" charset="0"/>
                </a:rPr>
                <a:t>Gouvernance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52821" y="2963521"/>
            <a:ext cx="4226995" cy="524452"/>
            <a:chOff x="903654" y="1140954"/>
            <a:chExt cx="5629454" cy="570477"/>
          </a:xfrm>
        </p:grpSpPr>
        <p:sp>
          <p:nvSpPr>
            <p:cNvPr id="23" name="Rectangle 22"/>
            <p:cNvSpPr/>
            <p:nvPr/>
          </p:nvSpPr>
          <p:spPr>
            <a:xfrm>
              <a:off x="903654" y="1140954"/>
              <a:ext cx="5629454" cy="57047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903654" y="1140954"/>
              <a:ext cx="5629454" cy="570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2816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err="1">
                  <a:latin typeface="Carlito" panose="020F0502020204030204" pitchFamily="34" charset="0"/>
                  <a:cs typeface="Carlito" panose="020F0502020204030204" pitchFamily="34" charset="0"/>
                </a:rPr>
                <a:t>Chap</a:t>
              </a:r>
              <a:r>
                <a:rPr lang="fr-FR" sz="1600" b="1" kern="1200" dirty="0">
                  <a:latin typeface="Carlito" panose="020F0502020204030204" pitchFamily="34" charset="0"/>
                  <a:cs typeface="Carlito" panose="020F0502020204030204" pitchFamily="34" charset="0"/>
                </a:rPr>
                <a:t> 2 : Déploiement de la démarche RSE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52822" y="3639022"/>
            <a:ext cx="4226994" cy="524452"/>
            <a:chOff x="1118233" y="1996562"/>
            <a:chExt cx="5414874" cy="570477"/>
          </a:xfrm>
        </p:grpSpPr>
        <p:sp>
          <p:nvSpPr>
            <p:cNvPr id="21" name="Rectangle 20"/>
            <p:cNvSpPr/>
            <p:nvPr/>
          </p:nvSpPr>
          <p:spPr>
            <a:xfrm>
              <a:off x="1118233" y="1996562"/>
              <a:ext cx="5414874" cy="57047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1118233" y="1996562"/>
              <a:ext cx="5414874" cy="570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2816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err="1">
                  <a:latin typeface="Carlito" panose="020F0502020204030204" pitchFamily="34" charset="0"/>
                  <a:cs typeface="Carlito" panose="020F0502020204030204" pitchFamily="34" charset="0"/>
                </a:rPr>
                <a:t>Chap</a:t>
              </a:r>
              <a:r>
                <a:rPr lang="fr-FR" sz="1600" b="1" kern="1200" dirty="0">
                  <a:latin typeface="Carlito" panose="020F0502020204030204" pitchFamily="34" charset="0"/>
                  <a:cs typeface="Carlito" panose="020F0502020204030204" pitchFamily="34" charset="0"/>
                </a:rPr>
                <a:t> 3 : RH, relations et conditions de travail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52822" y="4286718"/>
            <a:ext cx="4226994" cy="524455"/>
            <a:chOff x="1118233" y="2851627"/>
            <a:chExt cx="5414874" cy="570481"/>
          </a:xfrm>
        </p:grpSpPr>
        <p:sp>
          <p:nvSpPr>
            <p:cNvPr id="19" name="Rectangle 18"/>
            <p:cNvSpPr/>
            <p:nvPr/>
          </p:nvSpPr>
          <p:spPr>
            <a:xfrm>
              <a:off x="1118233" y="2851627"/>
              <a:ext cx="5414874" cy="57047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118233" y="2851631"/>
              <a:ext cx="5414874" cy="570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2816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err="1">
                  <a:latin typeface="Carlito" panose="020F0502020204030204" pitchFamily="34" charset="0"/>
                  <a:cs typeface="Carlito" panose="020F0502020204030204" pitchFamily="34" charset="0"/>
                </a:rPr>
                <a:t>Chap</a:t>
              </a:r>
              <a:r>
                <a:rPr lang="fr-FR" sz="1600" b="1" kern="1200" dirty="0">
                  <a:latin typeface="Carlito" panose="020F0502020204030204" pitchFamily="34" charset="0"/>
                  <a:cs typeface="Carlito" panose="020F0502020204030204" pitchFamily="34" charset="0"/>
                </a:rPr>
                <a:t> 4 : Modes de production et de consommation durables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52821" y="4934198"/>
            <a:ext cx="4226995" cy="524452"/>
            <a:chOff x="903654" y="3707235"/>
            <a:chExt cx="5629454" cy="570477"/>
          </a:xfrm>
        </p:grpSpPr>
        <p:sp>
          <p:nvSpPr>
            <p:cNvPr id="17" name="Rectangle 16"/>
            <p:cNvSpPr/>
            <p:nvPr/>
          </p:nvSpPr>
          <p:spPr>
            <a:xfrm>
              <a:off x="903654" y="3707235"/>
              <a:ext cx="5629454" cy="57047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903654" y="3707235"/>
              <a:ext cx="5629454" cy="570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2816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err="1">
                  <a:latin typeface="Carlito" panose="020F0502020204030204" pitchFamily="34" charset="0"/>
                  <a:cs typeface="Carlito" panose="020F0502020204030204" pitchFamily="34" charset="0"/>
                </a:rPr>
                <a:t>Chap</a:t>
              </a:r>
              <a:r>
                <a:rPr lang="fr-FR" sz="1600" b="1" kern="1200" dirty="0">
                  <a:latin typeface="Carlito" panose="020F0502020204030204" pitchFamily="34" charset="0"/>
                  <a:cs typeface="Carlito" panose="020F0502020204030204" pitchFamily="34" charset="0"/>
                </a:rPr>
                <a:t> 5 : Ancrage territorial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52821" y="5535601"/>
            <a:ext cx="4226995" cy="524452"/>
            <a:chOff x="434398" y="4562842"/>
            <a:chExt cx="6098710" cy="570477"/>
          </a:xfrm>
        </p:grpSpPr>
        <p:sp>
          <p:nvSpPr>
            <p:cNvPr id="15" name="Rectangle 14"/>
            <p:cNvSpPr/>
            <p:nvPr/>
          </p:nvSpPr>
          <p:spPr>
            <a:xfrm>
              <a:off x="434398" y="4562842"/>
              <a:ext cx="6098710" cy="57047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34398" y="4562842"/>
              <a:ext cx="6098710" cy="570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2816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err="1">
                  <a:latin typeface="Carlito" panose="020F0502020204030204" pitchFamily="34" charset="0"/>
                  <a:cs typeface="Carlito" panose="020F0502020204030204" pitchFamily="34" charset="0"/>
                </a:rPr>
                <a:t>Chap</a:t>
              </a:r>
              <a:r>
                <a:rPr lang="fr-FR" sz="1600" b="1" kern="1200" dirty="0">
                  <a:latin typeface="Carlito" panose="020F0502020204030204" pitchFamily="34" charset="0"/>
                  <a:cs typeface="Carlito" panose="020F0502020204030204" pitchFamily="34" charset="0"/>
                </a:rPr>
                <a:t> 6, 7 et 8 : Résultats RSE</a:t>
              </a:r>
            </a:p>
          </p:txBody>
        </p:sp>
      </p:grpSp>
      <p:graphicFrame>
        <p:nvGraphicFramePr>
          <p:cNvPr id="27" name="Diagramme 26"/>
          <p:cNvGraphicFramePr/>
          <p:nvPr>
            <p:extLst/>
          </p:nvPr>
        </p:nvGraphicFramePr>
        <p:xfrm>
          <a:off x="5992000" y="2428859"/>
          <a:ext cx="5909055" cy="340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Accolade fermante 27"/>
          <p:cNvSpPr/>
          <p:nvPr/>
        </p:nvSpPr>
        <p:spPr>
          <a:xfrm>
            <a:off x="4779816" y="2963521"/>
            <a:ext cx="1011384" cy="2495129"/>
          </a:xfrm>
          <a:prstGeom prst="rightBrace">
            <a:avLst>
              <a:gd name="adj1" fmla="val 11878"/>
              <a:gd name="adj2" fmla="val 50000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30" name="Connecteur en angle 29"/>
          <p:cNvCxnSpPr>
            <a:stCxn id="25" idx="3"/>
          </p:cNvCxnSpPr>
          <p:nvPr/>
        </p:nvCxnSpPr>
        <p:spPr>
          <a:xfrm>
            <a:off x="4779816" y="2619530"/>
            <a:ext cx="1212184" cy="343991"/>
          </a:xfrm>
          <a:prstGeom prst="bent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/>
          <p:nvPr/>
        </p:nvCxnSpPr>
        <p:spPr>
          <a:xfrm flipV="1">
            <a:off x="4806713" y="5458650"/>
            <a:ext cx="1185287" cy="325412"/>
          </a:xfrm>
          <a:prstGeom prst="bentConnector3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uropean Commission | European Network of Cultural Centr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154" y="1601502"/>
            <a:ext cx="1138682" cy="7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Espace réservé du contenu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4251" y="1558555"/>
            <a:ext cx="744588" cy="63365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EA4D7BA-8AB7-47B1-A570-EC1AB14A03DB}"/>
              </a:ext>
            </a:extLst>
          </p:cNvPr>
          <p:cNvSpPr txBox="1"/>
          <p:nvPr/>
        </p:nvSpPr>
        <p:spPr>
          <a:xfrm>
            <a:off x="695325" y="1828800"/>
            <a:ext cx="3876675" cy="3359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FR" sz="1500" b="1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Référentiel du Label Engagé RSE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6DDAD5F-885F-4EEF-B1FA-1E9E57C5555F}"/>
              </a:ext>
            </a:extLst>
          </p:cNvPr>
          <p:cNvSpPr txBox="1"/>
          <p:nvPr/>
        </p:nvSpPr>
        <p:spPr>
          <a:xfrm>
            <a:off x="6096000" y="1839034"/>
            <a:ext cx="4645154" cy="3359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FR" sz="1500" b="1" dirty="0">
                <a:solidFill>
                  <a:srgbClr val="3C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Directive CSRD proposée par la Commission Européenne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77F2F305-0313-47E1-90D9-8E14D6FFBC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180" y="512301"/>
            <a:ext cx="103641" cy="451143"/>
          </a:xfrm>
          <a:prstGeom prst="rect">
            <a:avLst/>
          </a:prstGeom>
        </p:spPr>
      </p:pic>
      <p:sp>
        <p:nvSpPr>
          <p:cNvPr id="37" name="Espace réservé du pied de page 2">
            <a:extLst>
              <a:ext uri="{FF2B5EF4-FFF2-40B4-BE49-F238E27FC236}">
                <a16:creationId xmlns:a16="http://schemas.microsoft.com/office/drawing/2014/main" id="{663A73BE-5B34-4310-A0ED-4CFFA27C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6000" y="6527596"/>
            <a:ext cx="7920000" cy="180000"/>
          </a:xfrm>
        </p:spPr>
        <p:txBody>
          <a:bodyPr/>
          <a:lstStyle/>
          <a:p>
            <a:r>
              <a:rPr lang="fr-FR" sz="900">
                <a:latin typeface="Carlito" panose="020F0502020204030204" pitchFamily="34" charset="0"/>
                <a:cs typeface="Carlito" panose="020F0502020204030204" pitchFamily="34" charset="0"/>
              </a:rPr>
              <a:t>Rencontre RSE CCIFG</a:t>
            </a:r>
            <a:endParaRPr lang="fr-FR" sz="9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6409852" y="1583915"/>
            <a:ext cx="5782151" cy="339090"/>
          </a:xfrm>
          <a:custGeom>
            <a:avLst/>
            <a:gdLst/>
            <a:ahLst/>
            <a:cxnLst/>
            <a:rect l="l" t="t" r="r" b="b"/>
            <a:pathLst>
              <a:path w="7709534" h="452119">
                <a:moveTo>
                  <a:pt x="7709522" y="0"/>
                </a:moveTo>
                <a:lnTo>
                  <a:pt x="252196" y="0"/>
                </a:lnTo>
                <a:lnTo>
                  <a:pt x="0" y="451942"/>
                </a:lnTo>
                <a:lnTo>
                  <a:pt x="7709522" y="451942"/>
                </a:lnTo>
                <a:lnTo>
                  <a:pt x="7709522" y="0"/>
                </a:lnTo>
                <a:close/>
              </a:path>
            </a:pathLst>
          </a:custGeom>
          <a:solidFill>
            <a:srgbClr val="733E9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4183589" y="6077816"/>
            <a:ext cx="2052638" cy="40674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00699"/>
              </a:lnSpc>
              <a:spcBef>
                <a:spcPts val="71"/>
              </a:spcBef>
            </a:pPr>
            <a:r>
              <a:rPr sz="1300" b="1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évaluateurs</a:t>
            </a:r>
            <a:r>
              <a:rPr sz="13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aux </a:t>
            </a:r>
            <a:r>
              <a:rPr sz="1300" spc="-8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expertises </a:t>
            </a:r>
            <a:r>
              <a:rPr sz="13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sectorielles</a:t>
            </a:r>
            <a:r>
              <a:rPr sz="1300" spc="-19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300" spc="-8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poussées</a:t>
            </a:r>
            <a:endParaRPr sz="13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83586" y="5480620"/>
            <a:ext cx="587170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lang="fr-FR" sz="3600" b="1" spc="-56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70</a:t>
            </a:r>
            <a:endParaRPr sz="36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63999" y="5283039"/>
            <a:ext cx="1979295" cy="10066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lnSpc>
                <a:spcPts val="4781"/>
              </a:lnSpc>
              <a:spcBef>
                <a:spcPts val="90"/>
              </a:spcBef>
            </a:pPr>
            <a:r>
              <a:rPr sz="3600" b="1" spc="-8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+1000</a:t>
            </a:r>
            <a:endParaRPr sz="3600" b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9525">
              <a:lnSpc>
                <a:spcPts val="1406"/>
              </a:lnSpc>
            </a:pPr>
            <a:r>
              <a:rPr sz="1300" b="1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évaluations RSE </a:t>
            </a:r>
            <a:r>
              <a:rPr sz="1300" b="1" spc="-8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réalisées</a:t>
            </a:r>
            <a:endParaRPr sz="1300" b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9525">
              <a:spcBef>
                <a:spcPts val="11"/>
              </a:spcBef>
            </a:pPr>
            <a:r>
              <a:rPr sz="13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depuis</a:t>
            </a:r>
            <a:r>
              <a:rPr sz="1300" spc="-8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300" spc="-15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2007</a:t>
            </a:r>
            <a:endParaRPr sz="13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1221" y="1589105"/>
            <a:ext cx="4832985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Plus d'un labellisé sur deux est « conﬁrmé </a:t>
            </a:r>
            <a:r>
              <a:rPr sz="1725" b="1" spc="-38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»</a:t>
            </a:r>
            <a:endParaRPr sz="1725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09852" y="4154893"/>
            <a:ext cx="5782151" cy="339090"/>
          </a:xfrm>
          <a:custGeom>
            <a:avLst/>
            <a:gdLst/>
            <a:ahLst/>
            <a:cxnLst/>
            <a:rect l="l" t="t" r="r" b="b"/>
            <a:pathLst>
              <a:path w="7709534" h="452120">
                <a:moveTo>
                  <a:pt x="7709522" y="0"/>
                </a:moveTo>
                <a:lnTo>
                  <a:pt x="253784" y="0"/>
                </a:lnTo>
                <a:lnTo>
                  <a:pt x="0" y="451942"/>
                </a:lnTo>
                <a:lnTo>
                  <a:pt x="7709522" y="451942"/>
                </a:lnTo>
                <a:lnTo>
                  <a:pt x="7709522" y="0"/>
                </a:lnTo>
                <a:close/>
              </a:path>
            </a:pathLst>
          </a:custGeom>
          <a:solidFill>
            <a:srgbClr val="733E9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 txBox="1"/>
          <p:nvPr/>
        </p:nvSpPr>
        <p:spPr>
          <a:xfrm>
            <a:off x="6605135" y="4178094"/>
            <a:ext cx="3908108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Les PME majoritairement </a:t>
            </a:r>
            <a:r>
              <a:rPr sz="1725" b="1" spc="-8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engagées</a:t>
            </a:r>
            <a:endParaRPr sz="1725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 idx="4294967295"/>
          </p:nvPr>
        </p:nvSpPr>
        <p:spPr>
          <a:xfrm>
            <a:off x="224444" y="216888"/>
            <a:ext cx="6542883" cy="685765"/>
          </a:xfrm>
          <a:prstGeom prst="rect">
            <a:avLst/>
          </a:prstGeom>
        </p:spPr>
        <p:txBody>
          <a:bodyPr vert="horz" wrap="square" lIns="0" tIns="8573" rIns="0" bIns="0" rtlCol="0" anchor="t" anchorCtr="0">
            <a:spAutoFit/>
          </a:bodyPr>
          <a:lstStyle/>
          <a:p>
            <a:pPr marL="9525">
              <a:lnSpc>
                <a:spcPct val="100000"/>
              </a:lnSpc>
              <a:spcBef>
                <a:spcPts val="68"/>
              </a:spcBef>
            </a:pPr>
            <a:r>
              <a:rPr sz="3600" b="1" dirty="0">
                <a:solidFill>
                  <a:srgbClr val="733E95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 COMMUNAUTÉ </a:t>
            </a:r>
            <a:r>
              <a:rPr lang="fr-FR" sz="3600" b="1" dirty="0">
                <a:solidFill>
                  <a:srgbClr val="733E95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 </a:t>
            </a:r>
            <a:r>
              <a:rPr b="1" spc="-23" dirty="0" err="1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Engagé</a:t>
            </a:r>
            <a:r>
              <a:rPr b="1" spc="-217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b="1" spc="-19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RSE</a:t>
            </a:r>
            <a:endParaRPr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-4763" y="886076"/>
            <a:ext cx="3642360" cy="310515"/>
            <a:chOff x="-6350" y="1181435"/>
            <a:chExt cx="4856480" cy="414020"/>
          </a:xfrm>
        </p:grpSpPr>
        <p:sp>
          <p:nvSpPr>
            <p:cNvPr id="25" name="object 25"/>
            <p:cNvSpPr/>
            <p:nvPr/>
          </p:nvSpPr>
          <p:spPr>
            <a:xfrm>
              <a:off x="0" y="1187785"/>
              <a:ext cx="72390" cy="163830"/>
            </a:xfrm>
            <a:custGeom>
              <a:avLst/>
              <a:gdLst/>
              <a:ahLst/>
              <a:cxnLst/>
              <a:rect l="l" t="t" r="r" b="b"/>
              <a:pathLst>
                <a:path w="72390" h="163830">
                  <a:moveTo>
                    <a:pt x="0" y="163755"/>
                  </a:moveTo>
                  <a:lnTo>
                    <a:pt x="71892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187785"/>
              <a:ext cx="160020" cy="364490"/>
            </a:xfrm>
            <a:custGeom>
              <a:avLst/>
              <a:gdLst/>
              <a:ahLst/>
              <a:cxnLst/>
              <a:rect l="l" t="t" r="r" b="b"/>
              <a:pathLst>
                <a:path w="160020" h="364490">
                  <a:moveTo>
                    <a:pt x="0" y="364215"/>
                  </a:moveTo>
                  <a:lnTo>
                    <a:pt x="159898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71894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59900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47906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35913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423919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11925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99932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938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75944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63950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951956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039963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127969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215975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303981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391988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479994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568000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656006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744013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832019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920025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2008031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2096038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2184044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2272050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2360056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2448062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55"/>
            <p:cNvSpPr/>
            <p:nvPr/>
          </p:nvSpPr>
          <p:spPr>
            <a:xfrm>
              <a:off x="2536069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" name="object 56"/>
            <p:cNvSpPr/>
            <p:nvPr/>
          </p:nvSpPr>
          <p:spPr>
            <a:xfrm>
              <a:off x="2624075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712081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" name="object 58"/>
            <p:cNvSpPr/>
            <p:nvPr/>
          </p:nvSpPr>
          <p:spPr>
            <a:xfrm>
              <a:off x="2800087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2888094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2976100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61"/>
            <p:cNvSpPr/>
            <p:nvPr/>
          </p:nvSpPr>
          <p:spPr>
            <a:xfrm>
              <a:off x="3064106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30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" name="object 62"/>
            <p:cNvSpPr/>
            <p:nvPr/>
          </p:nvSpPr>
          <p:spPr>
            <a:xfrm>
              <a:off x="3152112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" name="object 63"/>
            <p:cNvSpPr/>
            <p:nvPr/>
          </p:nvSpPr>
          <p:spPr>
            <a:xfrm>
              <a:off x="3240119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" name="object 64"/>
            <p:cNvSpPr/>
            <p:nvPr/>
          </p:nvSpPr>
          <p:spPr>
            <a:xfrm>
              <a:off x="3328125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3416131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3504136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7" name="object 67"/>
            <p:cNvSpPr/>
            <p:nvPr/>
          </p:nvSpPr>
          <p:spPr>
            <a:xfrm>
              <a:off x="3592142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8" name="object 68"/>
            <p:cNvSpPr/>
            <p:nvPr/>
          </p:nvSpPr>
          <p:spPr>
            <a:xfrm>
              <a:off x="3680150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9" name="object 69"/>
            <p:cNvSpPr/>
            <p:nvPr/>
          </p:nvSpPr>
          <p:spPr>
            <a:xfrm>
              <a:off x="3768156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0" name="object 70"/>
            <p:cNvSpPr/>
            <p:nvPr/>
          </p:nvSpPr>
          <p:spPr>
            <a:xfrm>
              <a:off x="3875718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963725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2" name="object 72"/>
            <p:cNvSpPr/>
            <p:nvPr/>
          </p:nvSpPr>
          <p:spPr>
            <a:xfrm>
              <a:off x="4051731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3" name="object 73"/>
            <p:cNvSpPr/>
            <p:nvPr/>
          </p:nvSpPr>
          <p:spPr>
            <a:xfrm>
              <a:off x="4139737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4" name="object 74"/>
            <p:cNvSpPr/>
            <p:nvPr/>
          </p:nvSpPr>
          <p:spPr>
            <a:xfrm>
              <a:off x="4227743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5" name="object 75"/>
            <p:cNvSpPr/>
            <p:nvPr/>
          </p:nvSpPr>
          <p:spPr>
            <a:xfrm>
              <a:off x="4315750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6" name="object 76"/>
            <p:cNvSpPr/>
            <p:nvPr/>
          </p:nvSpPr>
          <p:spPr>
            <a:xfrm>
              <a:off x="4403756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7" name="object 77"/>
            <p:cNvSpPr/>
            <p:nvPr/>
          </p:nvSpPr>
          <p:spPr>
            <a:xfrm>
              <a:off x="4491762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8" name="object 78"/>
            <p:cNvSpPr/>
            <p:nvPr/>
          </p:nvSpPr>
          <p:spPr>
            <a:xfrm>
              <a:off x="4579768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9" name="object 79"/>
            <p:cNvSpPr/>
            <p:nvPr/>
          </p:nvSpPr>
          <p:spPr>
            <a:xfrm>
              <a:off x="4667775" y="1187785"/>
              <a:ext cx="176530" cy="401320"/>
            </a:xfrm>
            <a:custGeom>
              <a:avLst/>
              <a:gdLst/>
              <a:ahLst/>
              <a:cxnLst/>
              <a:rect l="l" t="t" r="r" b="b"/>
              <a:pathLst>
                <a:path w="176529" h="401319">
                  <a:moveTo>
                    <a:pt x="0" y="400913"/>
                  </a:moveTo>
                  <a:lnTo>
                    <a:pt x="176009" y="0"/>
                  </a:lnTo>
                </a:path>
              </a:pathLst>
            </a:custGeom>
            <a:ln w="12700">
              <a:solidFill>
                <a:srgbClr val="089D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0157941" y="386070"/>
            <a:ext cx="1530966" cy="318838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lang="fr-FR" sz="20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Août</a:t>
            </a:r>
            <a:r>
              <a:rPr sz="20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2000" spc="-15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2022</a:t>
            </a:r>
            <a:endParaRPr sz="20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701133" y="2178401"/>
            <a:ext cx="1442085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2400" dirty="0">
                <a:solidFill>
                  <a:srgbClr val="58176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</a:t>
            </a:r>
            <a:r>
              <a:rPr lang="fr-FR" sz="2400" dirty="0">
                <a:solidFill>
                  <a:srgbClr val="58176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</a:t>
            </a:r>
            <a:r>
              <a:rPr sz="2400" dirty="0">
                <a:solidFill>
                  <a:srgbClr val="58176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%</a:t>
            </a:r>
            <a:r>
              <a:rPr sz="2400" spc="-34" dirty="0">
                <a:solidFill>
                  <a:srgbClr val="58176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463" spc="-8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exemplaire</a:t>
            </a:r>
            <a:endParaRPr sz="1463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709306" y="2801451"/>
            <a:ext cx="1049509" cy="5886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7198">
              <a:lnSpc>
                <a:spcPts val="2786"/>
              </a:lnSpc>
              <a:spcBef>
                <a:spcPts val="90"/>
              </a:spcBef>
            </a:pPr>
            <a:r>
              <a:rPr lang="fr-FR" sz="2400" spc="-19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60</a:t>
            </a:r>
            <a:r>
              <a:rPr sz="2400" spc="-19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%</a:t>
            </a:r>
          </a:p>
          <a:p>
            <a:pPr marL="9525" algn="r">
              <a:lnSpc>
                <a:spcPts val="1661"/>
              </a:lnSpc>
            </a:pPr>
            <a:r>
              <a:rPr sz="1463" spc="-8" dirty="0" err="1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confirmé</a:t>
            </a:r>
            <a:endParaRPr sz="1463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701129" y="3120850"/>
            <a:ext cx="154305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2400" dirty="0">
                <a:solidFill>
                  <a:srgbClr val="DC911B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</a:t>
            </a:r>
            <a:r>
              <a:rPr lang="fr-FR" sz="2400" dirty="0">
                <a:solidFill>
                  <a:srgbClr val="DC911B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sz="2400" dirty="0">
                <a:solidFill>
                  <a:srgbClr val="DC911B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%</a:t>
            </a:r>
            <a:r>
              <a:rPr sz="2400" spc="-49" dirty="0">
                <a:solidFill>
                  <a:srgbClr val="DC911B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463" spc="-8" dirty="0">
                <a:solidFill>
                  <a:srgbClr val="DC911B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progression</a:t>
            </a:r>
            <a:endParaRPr sz="1463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574516" y="4995261"/>
            <a:ext cx="827810" cy="7168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lnSpc>
                <a:spcPts val="2853"/>
              </a:lnSpc>
              <a:spcBef>
                <a:spcPts val="90"/>
              </a:spcBef>
            </a:pPr>
            <a:r>
              <a:rPr lang="fr-FR" sz="2400" spc="-19" dirty="0">
                <a:solidFill>
                  <a:srgbClr val="99999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5</a:t>
            </a:r>
            <a:r>
              <a:rPr sz="2400" spc="-19" dirty="0">
                <a:solidFill>
                  <a:srgbClr val="99999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%</a:t>
            </a:r>
            <a:endParaRPr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9525" marR="3810">
              <a:lnSpc>
                <a:spcPts val="1320"/>
              </a:lnSpc>
              <a:spcBef>
                <a:spcPts val="8"/>
              </a:spcBef>
            </a:pPr>
            <a:r>
              <a:rPr sz="1400" spc="-8" dirty="0">
                <a:solidFill>
                  <a:srgbClr val="99999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Grands groupes</a:t>
            </a:r>
            <a:endParaRPr sz="1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793166" y="5910313"/>
            <a:ext cx="1118674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2400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</a:t>
            </a:r>
            <a:r>
              <a:rPr lang="fr-FR" sz="2400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</a:t>
            </a:r>
            <a:r>
              <a:rPr sz="2400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%</a:t>
            </a:r>
            <a:r>
              <a:rPr sz="1400" spc="-4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463" spc="-19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ETI</a:t>
            </a:r>
            <a:endParaRPr sz="1463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158487" y="5862894"/>
            <a:ext cx="428625" cy="23426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463" spc="-19" dirty="0">
                <a:solidFill>
                  <a:srgbClr val="733E95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PME</a:t>
            </a:r>
            <a:endParaRPr sz="1463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61215" y="5504863"/>
            <a:ext cx="623168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2400" spc="-19" dirty="0">
                <a:solidFill>
                  <a:srgbClr val="733E95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6</a:t>
            </a:r>
            <a:r>
              <a:rPr lang="fr-FR" sz="2400" spc="-19" dirty="0">
                <a:solidFill>
                  <a:srgbClr val="733E95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4</a:t>
            </a:r>
            <a:r>
              <a:rPr sz="2400" spc="-19" dirty="0">
                <a:solidFill>
                  <a:srgbClr val="733E95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%</a:t>
            </a:r>
            <a:endParaRPr sz="2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280033" y="4772438"/>
            <a:ext cx="1068137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lang="fr-FR" sz="2400" spc="-45" dirty="0">
                <a:solidFill>
                  <a:srgbClr val="B1174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20</a:t>
            </a:r>
            <a:r>
              <a:rPr sz="2400" spc="-45" dirty="0">
                <a:solidFill>
                  <a:srgbClr val="B1174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%</a:t>
            </a:r>
            <a:r>
              <a:rPr lang="fr-FR" sz="2400" spc="-45" dirty="0">
                <a:solidFill>
                  <a:srgbClr val="B1174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463" spc="-45" dirty="0">
                <a:solidFill>
                  <a:srgbClr val="B11749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TPE</a:t>
            </a:r>
            <a:endParaRPr sz="1463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4668430" y="2488826"/>
            <a:ext cx="682943" cy="627698"/>
            <a:chOff x="6224573" y="3318435"/>
            <a:chExt cx="910590" cy="836930"/>
          </a:xfrm>
        </p:grpSpPr>
        <p:sp>
          <p:nvSpPr>
            <p:cNvPr id="120" name="object 120"/>
            <p:cNvSpPr/>
            <p:nvPr/>
          </p:nvSpPr>
          <p:spPr>
            <a:xfrm>
              <a:off x="6766485" y="3717959"/>
              <a:ext cx="0" cy="437515"/>
            </a:xfrm>
            <a:custGeom>
              <a:avLst/>
              <a:gdLst/>
              <a:ahLst/>
              <a:cxnLst/>
              <a:rect l="l" t="t" r="r" b="b"/>
              <a:pathLst>
                <a:path h="437514">
                  <a:moveTo>
                    <a:pt x="0" y="0"/>
                  </a:moveTo>
                  <a:lnTo>
                    <a:pt x="0" y="437146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609491" y="3717959"/>
              <a:ext cx="0" cy="437515"/>
            </a:xfrm>
            <a:custGeom>
              <a:avLst/>
              <a:gdLst/>
              <a:ahLst/>
              <a:cxnLst/>
              <a:rect l="l" t="t" r="r" b="b"/>
              <a:pathLst>
                <a:path h="437514">
                  <a:moveTo>
                    <a:pt x="0" y="0"/>
                  </a:moveTo>
                  <a:lnTo>
                    <a:pt x="0" y="437146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687988" y="3896793"/>
              <a:ext cx="0" cy="258445"/>
            </a:xfrm>
            <a:custGeom>
              <a:avLst/>
              <a:gdLst/>
              <a:ahLst/>
              <a:cxnLst/>
              <a:rect l="l" t="t" r="r" b="b"/>
              <a:pathLst>
                <a:path h="258445">
                  <a:moveTo>
                    <a:pt x="0" y="0"/>
                  </a:moveTo>
                  <a:lnTo>
                    <a:pt x="0" y="258318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491747" y="3509313"/>
              <a:ext cx="373380" cy="347980"/>
            </a:xfrm>
            <a:custGeom>
              <a:avLst/>
              <a:gdLst/>
              <a:ahLst/>
              <a:cxnLst/>
              <a:rect l="l" t="t" r="r" b="b"/>
              <a:pathLst>
                <a:path w="373379" h="347979">
                  <a:moveTo>
                    <a:pt x="0" y="347738"/>
                  </a:moveTo>
                  <a:lnTo>
                    <a:pt x="0" y="199491"/>
                  </a:lnTo>
                  <a:lnTo>
                    <a:pt x="5782" y="155238"/>
                  </a:lnTo>
                  <a:lnTo>
                    <a:pt x="22037" y="113827"/>
                  </a:lnTo>
                  <a:lnTo>
                    <a:pt x="47126" y="76704"/>
                  </a:lnTo>
                  <a:lnTo>
                    <a:pt x="79410" y="45314"/>
                  </a:lnTo>
                  <a:lnTo>
                    <a:pt x="117250" y="21103"/>
                  </a:lnTo>
                  <a:lnTo>
                    <a:pt x="159009" y="5516"/>
                  </a:lnTo>
                  <a:lnTo>
                    <a:pt x="203047" y="0"/>
                  </a:lnTo>
                  <a:lnTo>
                    <a:pt x="204177" y="0"/>
                  </a:lnTo>
                  <a:lnTo>
                    <a:pt x="252836" y="7454"/>
                  </a:lnTo>
                  <a:lnTo>
                    <a:pt x="294200" y="28287"/>
                  </a:lnTo>
                  <a:lnTo>
                    <a:pt x="327575" y="60202"/>
                  </a:lnTo>
                  <a:lnTo>
                    <a:pt x="352272" y="100905"/>
                  </a:lnTo>
                  <a:lnTo>
                    <a:pt x="367597" y="148100"/>
                  </a:lnTo>
                  <a:lnTo>
                    <a:pt x="372859" y="199491"/>
                  </a:lnTo>
                  <a:lnTo>
                    <a:pt x="372859" y="347738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24" name="object 1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5253" y="3318435"/>
              <a:ext cx="206171" cy="20849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031686" y="3740251"/>
              <a:ext cx="0" cy="407670"/>
            </a:xfrm>
            <a:custGeom>
              <a:avLst/>
              <a:gdLst/>
              <a:ahLst/>
              <a:cxnLst/>
              <a:rect l="l" t="t" r="r" b="b"/>
              <a:pathLst>
                <a:path h="407670">
                  <a:moveTo>
                    <a:pt x="0" y="0"/>
                  </a:moveTo>
                  <a:lnTo>
                    <a:pt x="0" y="40720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67885" y="3545904"/>
              <a:ext cx="257810" cy="324485"/>
            </a:xfrm>
            <a:custGeom>
              <a:avLst/>
              <a:gdLst/>
              <a:ahLst/>
              <a:cxnLst/>
              <a:rect l="l" t="t" r="r" b="b"/>
              <a:pathLst>
                <a:path w="257809" h="324485">
                  <a:moveTo>
                    <a:pt x="0" y="27050"/>
                  </a:moveTo>
                  <a:lnTo>
                    <a:pt x="22417" y="15634"/>
                  </a:lnTo>
                  <a:lnTo>
                    <a:pt x="46020" y="7134"/>
                  </a:lnTo>
                  <a:lnTo>
                    <a:pt x="70482" y="1829"/>
                  </a:lnTo>
                  <a:lnTo>
                    <a:pt x="95478" y="0"/>
                  </a:lnTo>
                  <a:lnTo>
                    <a:pt x="96558" y="0"/>
                  </a:lnTo>
                  <a:lnTo>
                    <a:pt x="142932" y="6943"/>
                  </a:lnTo>
                  <a:lnTo>
                    <a:pt x="182352" y="26346"/>
                  </a:lnTo>
                  <a:lnTo>
                    <a:pt x="214160" y="56073"/>
                  </a:lnTo>
                  <a:lnTo>
                    <a:pt x="237695" y="93985"/>
                  </a:lnTo>
                  <a:lnTo>
                    <a:pt x="252300" y="137944"/>
                  </a:lnTo>
                  <a:lnTo>
                    <a:pt x="257314" y="185813"/>
                  </a:lnTo>
                  <a:lnTo>
                    <a:pt x="257314" y="323913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27" name="object 1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8055" y="3367446"/>
              <a:ext cx="197370" cy="195516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6327612" y="3740251"/>
              <a:ext cx="0" cy="407670"/>
            </a:xfrm>
            <a:custGeom>
              <a:avLst/>
              <a:gdLst/>
              <a:ahLst/>
              <a:cxnLst/>
              <a:rect l="l" t="t" r="r" b="b"/>
              <a:pathLst>
                <a:path h="407670">
                  <a:moveTo>
                    <a:pt x="0" y="0"/>
                  </a:moveTo>
                  <a:lnTo>
                    <a:pt x="0" y="40720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234098" y="3545904"/>
              <a:ext cx="257810" cy="324485"/>
            </a:xfrm>
            <a:custGeom>
              <a:avLst/>
              <a:gdLst/>
              <a:ahLst/>
              <a:cxnLst/>
              <a:rect l="l" t="t" r="r" b="b"/>
              <a:pathLst>
                <a:path w="257810" h="324485">
                  <a:moveTo>
                    <a:pt x="257314" y="27050"/>
                  </a:moveTo>
                  <a:lnTo>
                    <a:pt x="234897" y="15634"/>
                  </a:lnTo>
                  <a:lnTo>
                    <a:pt x="211294" y="7134"/>
                  </a:lnTo>
                  <a:lnTo>
                    <a:pt x="186832" y="1829"/>
                  </a:lnTo>
                  <a:lnTo>
                    <a:pt x="161836" y="0"/>
                  </a:lnTo>
                  <a:lnTo>
                    <a:pt x="160756" y="0"/>
                  </a:lnTo>
                  <a:lnTo>
                    <a:pt x="114382" y="6943"/>
                  </a:lnTo>
                  <a:lnTo>
                    <a:pt x="74961" y="26346"/>
                  </a:lnTo>
                  <a:lnTo>
                    <a:pt x="43154" y="56073"/>
                  </a:lnTo>
                  <a:lnTo>
                    <a:pt x="19619" y="93985"/>
                  </a:lnTo>
                  <a:lnTo>
                    <a:pt x="5014" y="137944"/>
                  </a:lnTo>
                  <a:lnTo>
                    <a:pt x="0" y="185813"/>
                  </a:lnTo>
                  <a:lnTo>
                    <a:pt x="0" y="323913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30" name="object 1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3872" y="3367446"/>
              <a:ext cx="197370" cy="195516"/>
            </a:xfrm>
            <a:prstGeom prst="rect">
              <a:avLst/>
            </a:prstGeom>
          </p:spPr>
        </p:pic>
      </p:grpSp>
      <p:grpSp>
        <p:nvGrpSpPr>
          <p:cNvPr id="131" name="object 131"/>
          <p:cNvGrpSpPr/>
          <p:nvPr/>
        </p:nvGrpSpPr>
        <p:grpSpPr>
          <a:xfrm>
            <a:off x="5619972" y="2438267"/>
            <a:ext cx="502920" cy="405289"/>
            <a:chOff x="7493296" y="3251022"/>
            <a:chExt cx="670560" cy="540385"/>
          </a:xfrm>
        </p:grpSpPr>
        <p:sp>
          <p:nvSpPr>
            <p:cNvPr id="132" name="object 132"/>
            <p:cNvSpPr/>
            <p:nvPr/>
          </p:nvSpPr>
          <p:spPr>
            <a:xfrm>
              <a:off x="7502821" y="3260547"/>
              <a:ext cx="372745" cy="361950"/>
            </a:xfrm>
            <a:custGeom>
              <a:avLst/>
              <a:gdLst/>
              <a:ahLst/>
              <a:cxnLst/>
              <a:rect l="l" t="t" r="r" b="b"/>
              <a:pathLst>
                <a:path w="372745" h="361950">
                  <a:moveTo>
                    <a:pt x="372694" y="136486"/>
                  </a:moveTo>
                  <a:lnTo>
                    <a:pt x="372694" y="33261"/>
                  </a:lnTo>
                  <a:lnTo>
                    <a:pt x="369965" y="20316"/>
                  </a:lnTo>
                  <a:lnTo>
                    <a:pt x="362523" y="9744"/>
                  </a:lnTo>
                  <a:lnTo>
                    <a:pt x="351482" y="2614"/>
                  </a:lnTo>
                  <a:lnTo>
                    <a:pt x="337959" y="0"/>
                  </a:lnTo>
                  <a:lnTo>
                    <a:pt x="34721" y="0"/>
                  </a:lnTo>
                  <a:lnTo>
                    <a:pt x="21206" y="2614"/>
                  </a:lnTo>
                  <a:lnTo>
                    <a:pt x="10169" y="9744"/>
                  </a:lnTo>
                  <a:lnTo>
                    <a:pt x="2728" y="20316"/>
                  </a:lnTo>
                  <a:lnTo>
                    <a:pt x="0" y="33261"/>
                  </a:lnTo>
                  <a:lnTo>
                    <a:pt x="0" y="226377"/>
                  </a:lnTo>
                  <a:lnTo>
                    <a:pt x="2728" y="239329"/>
                  </a:lnTo>
                  <a:lnTo>
                    <a:pt x="10169" y="249905"/>
                  </a:lnTo>
                  <a:lnTo>
                    <a:pt x="21206" y="257036"/>
                  </a:lnTo>
                  <a:lnTo>
                    <a:pt x="34721" y="259651"/>
                  </a:lnTo>
                  <a:lnTo>
                    <a:pt x="123659" y="259651"/>
                  </a:lnTo>
                  <a:lnTo>
                    <a:pt x="124180" y="259651"/>
                  </a:lnTo>
                  <a:lnTo>
                    <a:pt x="111137" y="351104"/>
                  </a:lnTo>
                  <a:lnTo>
                    <a:pt x="110197" y="357632"/>
                  </a:lnTo>
                  <a:lnTo>
                    <a:pt x="118351" y="361657"/>
                  </a:lnTo>
                  <a:lnTo>
                    <a:pt x="123367" y="357149"/>
                  </a:lnTo>
                  <a:lnTo>
                    <a:pt x="231927" y="259651"/>
                  </a:lnTo>
                  <a:lnTo>
                    <a:pt x="248526" y="259651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588374" y="3351439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4">
                  <a:moveTo>
                    <a:pt x="0" y="0"/>
                  </a:moveTo>
                  <a:lnTo>
                    <a:pt x="179565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588374" y="3437228"/>
              <a:ext cx="140970" cy="1270"/>
            </a:xfrm>
            <a:custGeom>
              <a:avLst/>
              <a:gdLst/>
              <a:ahLst/>
              <a:cxnLst/>
              <a:rect l="l" t="t" r="r" b="b"/>
              <a:pathLst>
                <a:path w="140970" h="1270">
                  <a:moveTo>
                    <a:pt x="0" y="0"/>
                  </a:moveTo>
                  <a:lnTo>
                    <a:pt x="140652" y="1257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781470" y="3419640"/>
              <a:ext cx="372745" cy="361950"/>
            </a:xfrm>
            <a:custGeom>
              <a:avLst/>
              <a:gdLst/>
              <a:ahLst/>
              <a:cxnLst/>
              <a:rect l="l" t="t" r="r" b="b"/>
              <a:pathLst>
                <a:path w="372745" h="361950">
                  <a:moveTo>
                    <a:pt x="34734" y="0"/>
                  </a:moveTo>
                  <a:lnTo>
                    <a:pt x="337972" y="0"/>
                  </a:lnTo>
                  <a:lnTo>
                    <a:pt x="351487" y="2614"/>
                  </a:lnTo>
                  <a:lnTo>
                    <a:pt x="362524" y="9745"/>
                  </a:lnTo>
                  <a:lnTo>
                    <a:pt x="369965" y="20322"/>
                  </a:lnTo>
                  <a:lnTo>
                    <a:pt x="372694" y="33274"/>
                  </a:lnTo>
                  <a:lnTo>
                    <a:pt x="372694" y="226377"/>
                  </a:lnTo>
                  <a:lnTo>
                    <a:pt x="369965" y="239329"/>
                  </a:lnTo>
                  <a:lnTo>
                    <a:pt x="362524" y="249905"/>
                  </a:lnTo>
                  <a:lnTo>
                    <a:pt x="351487" y="257036"/>
                  </a:lnTo>
                  <a:lnTo>
                    <a:pt x="337972" y="259651"/>
                  </a:lnTo>
                  <a:lnTo>
                    <a:pt x="249034" y="259651"/>
                  </a:lnTo>
                  <a:lnTo>
                    <a:pt x="248513" y="259651"/>
                  </a:lnTo>
                  <a:lnTo>
                    <a:pt x="261569" y="351104"/>
                  </a:lnTo>
                  <a:lnTo>
                    <a:pt x="262496" y="357632"/>
                  </a:lnTo>
                  <a:lnTo>
                    <a:pt x="254342" y="361670"/>
                  </a:lnTo>
                  <a:lnTo>
                    <a:pt x="249326" y="357149"/>
                  </a:lnTo>
                  <a:lnTo>
                    <a:pt x="140766" y="259651"/>
                  </a:lnTo>
                  <a:lnTo>
                    <a:pt x="34734" y="259651"/>
                  </a:lnTo>
                  <a:lnTo>
                    <a:pt x="21216" y="257036"/>
                  </a:lnTo>
                  <a:lnTo>
                    <a:pt x="10175" y="249905"/>
                  </a:lnTo>
                  <a:lnTo>
                    <a:pt x="2730" y="239329"/>
                  </a:lnTo>
                  <a:lnTo>
                    <a:pt x="0" y="226377"/>
                  </a:lnTo>
                  <a:lnTo>
                    <a:pt x="0" y="33274"/>
                  </a:lnTo>
                  <a:lnTo>
                    <a:pt x="2730" y="20322"/>
                  </a:lnTo>
                  <a:lnTo>
                    <a:pt x="10175" y="9745"/>
                  </a:lnTo>
                  <a:lnTo>
                    <a:pt x="21216" y="2614"/>
                  </a:lnTo>
                  <a:lnTo>
                    <a:pt x="34734" y="0"/>
                  </a:lnTo>
                  <a:close/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889049" y="3510533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4">
                  <a:moveTo>
                    <a:pt x="179565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889049" y="3596323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4">
                  <a:moveTo>
                    <a:pt x="179565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5020172" y="1722658"/>
            <a:ext cx="455771" cy="383381"/>
            <a:chOff x="6693562" y="2296877"/>
            <a:chExt cx="607695" cy="511175"/>
          </a:xfrm>
        </p:grpSpPr>
        <p:sp>
          <p:nvSpPr>
            <p:cNvPr id="139" name="object 139"/>
            <p:cNvSpPr/>
            <p:nvPr/>
          </p:nvSpPr>
          <p:spPr>
            <a:xfrm>
              <a:off x="6848230" y="2367224"/>
              <a:ext cx="302260" cy="292735"/>
            </a:xfrm>
            <a:custGeom>
              <a:avLst/>
              <a:gdLst/>
              <a:ahLst/>
              <a:cxnLst/>
              <a:rect l="l" t="t" r="r" b="b"/>
              <a:pathLst>
                <a:path w="302259" h="292735">
                  <a:moveTo>
                    <a:pt x="301688" y="141744"/>
                  </a:moveTo>
                  <a:lnTo>
                    <a:pt x="295458" y="188192"/>
                  </a:lnTo>
                  <a:lnTo>
                    <a:pt x="275312" y="228969"/>
                  </a:lnTo>
                  <a:lnTo>
                    <a:pt x="243658" y="261594"/>
                  </a:lnTo>
                  <a:lnTo>
                    <a:pt x="202905" y="283583"/>
                  </a:lnTo>
                  <a:lnTo>
                    <a:pt x="155460" y="292455"/>
                  </a:lnTo>
                  <a:lnTo>
                    <a:pt x="107550" y="286418"/>
                  </a:lnTo>
                  <a:lnTo>
                    <a:pt x="65488" y="266889"/>
                  </a:lnTo>
                  <a:lnTo>
                    <a:pt x="31834" y="236206"/>
                  </a:lnTo>
                  <a:lnTo>
                    <a:pt x="9151" y="196701"/>
                  </a:lnTo>
                  <a:lnTo>
                    <a:pt x="0" y="150710"/>
                  </a:lnTo>
                  <a:lnTo>
                    <a:pt x="6228" y="104263"/>
                  </a:lnTo>
                  <a:lnTo>
                    <a:pt x="26371" y="63485"/>
                  </a:lnTo>
                  <a:lnTo>
                    <a:pt x="58021" y="30861"/>
                  </a:lnTo>
                  <a:lnTo>
                    <a:pt x="98771" y="8872"/>
                  </a:lnTo>
                  <a:lnTo>
                    <a:pt x="146215" y="0"/>
                  </a:lnTo>
                  <a:lnTo>
                    <a:pt x="194131" y="6037"/>
                  </a:lnTo>
                  <a:lnTo>
                    <a:pt x="236197" y="25565"/>
                  </a:lnTo>
                  <a:lnTo>
                    <a:pt x="269852" y="56249"/>
                  </a:lnTo>
                  <a:lnTo>
                    <a:pt x="292536" y="95753"/>
                  </a:lnTo>
                  <a:lnTo>
                    <a:pt x="301688" y="141744"/>
                  </a:lnTo>
                  <a:close/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784014" y="2316494"/>
              <a:ext cx="53975" cy="49530"/>
            </a:xfrm>
            <a:custGeom>
              <a:avLst/>
              <a:gdLst/>
              <a:ahLst/>
              <a:cxnLst/>
              <a:rect l="l" t="t" r="r" b="b"/>
              <a:pathLst>
                <a:path w="53975" h="49530">
                  <a:moveTo>
                    <a:pt x="53860" y="4933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703087" y="2518154"/>
              <a:ext cx="74295" cy="2540"/>
            </a:xfrm>
            <a:custGeom>
              <a:avLst/>
              <a:gdLst/>
              <a:ahLst/>
              <a:cxnLst/>
              <a:rect l="l" t="t" r="r" b="b"/>
              <a:pathLst>
                <a:path w="74295" h="2539">
                  <a:moveTo>
                    <a:pt x="74066" y="0"/>
                  </a:moveTo>
                  <a:lnTo>
                    <a:pt x="0" y="2019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794422" y="2667483"/>
              <a:ext cx="51435" cy="52705"/>
            </a:xfrm>
            <a:custGeom>
              <a:avLst/>
              <a:gdLst/>
              <a:ahLst/>
              <a:cxnLst/>
              <a:rect l="l" t="t" r="r" b="b"/>
              <a:pathLst>
                <a:path w="51434" h="52705">
                  <a:moveTo>
                    <a:pt x="50901" y="0"/>
                  </a:moveTo>
                  <a:lnTo>
                    <a:pt x="0" y="52209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002449" y="2726348"/>
              <a:ext cx="2540" cy="72390"/>
            </a:xfrm>
            <a:custGeom>
              <a:avLst/>
              <a:gdLst/>
              <a:ahLst/>
              <a:cxnLst/>
              <a:rect l="l" t="t" r="r" b="b"/>
              <a:pathLst>
                <a:path w="2540" h="72389">
                  <a:moveTo>
                    <a:pt x="0" y="0"/>
                  </a:moveTo>
                  <a:lnTo>
                    <a:pt x="2082" y="71805"/>
                  </a:lnTo>
                </a:path>
              </a:pathLst>
            </a:custGeom>
            <a:ln w="19049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56490" y="2660264"/>
              <a:ext cx="53975" cy="49530"/>
            </a:xfrm>
            <a:custGeom>
              <a:avLst/>
              <a:gdLst/>
              <a:ahLst/>
              <a:cxnLst/>
              <a:rect l="l" t="t" r="r" b="b"/>
              <a:pathLst>
                <a:path w="53975" h="49530">
                  <a:moveTo>
                    <a:pt x="0" y="0"/>
                  </a:moveTo>
                  <a:lnTo>
                    <a:pt x="53848" y="49339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17211" y="2505923"/>
              <a:ext cx="74295" cy="2540"/>
            </a:xfrm>
            <a:custGeom>
              <a:avLst/>
              <a:gdLst/>
              <a:ahLst/>
              <a:cxnLst/>
              <a:rect l="l" t="t" r="r" b="b"/>
              <a:pathLst>
                <a:path w="74295" h="2539">
                  <a:moveTo>
                    <a:pt x="0" y="2019"/>
                  </a:moveTo>
                  <a:lnTo>
                    <a:pt x="74079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49041" y="2306402"/>
              <a:ext cx="51435" cy="52705"/>
            </a:xfrm>
            <a:custGeom>
              <a:avLst/>
              <a:gdLst/>
              <a:ahLst/>
              <a:cxnLst/>
              <a:rect l="l" t="t" r="r" b="b"/>
              <a:pathLst>
                <a:path w="51434" h="52705">
                  <a:moveTo>
                    <a:pt x="0" y="52209"/>
                  </a:moveTo>
                  <a:lnTo>
                    <a:pt x="50901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47" name="object 147"/>
          <p:cNvSpPr/>
          <p:nvPr/>
        </p:nvSpPr>
        <p:spPr>
          <a:xfrm>
            <a:off x="5242365" y="1670957"/>
            <a:ext cx="1905" cy="54293"/>
          </a:xfrm>
          <a:custGeom>
            <a:avLst/>
            <a:gdLst/>
            <a:ahLst/>
            <a:cxnLst/>
            <a:rect l="l" t="t" r="r" b="b"/>
            <a:pathLst>
              <a:path w="2540" h="72389">
                <a:moveTo>
                  <a:pt x="2095" y="71805"/>
                </a:moveTo>
                <a:lnTo>
                  <a:pt x="0" y="0"/>
                </a:lnTo>
              </a:path>
            </a:pathLst>
          </a:custGeom>
          <a:ln w="19050">
            <a:solidFill>
              <a:srgbClr val="C09BC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2" name="Groupe 1"/>
          <p:cNvGrpSpPr/>
          <p:nvPr/>
        </p:nvGrpSpPr>
        <p:grpSpPr>
          <a:xfrm>
            <a:off x="611028" y="3888785"/>
            <a:ext cx="1157999" cy="1340963"/>
            <a:chOff x="611028" y="3923510"/>
            <a:chExt cx="1157999" cy="1340963"/>
          </a:xfrm>
        </p:grpSpPr>
        <p:grpSp>
          <p:nvGrpSpPr>
            <p:cNvPr id="148" name="object 148"/>
            <p:cNvGrpSpPr/>
            <p:nvPr/>
          </p:nvGrpSpPr>
          <p:grpSpPr>
            <a:xfrm>
              <a:off x="611028" y="3923510"/>
              <a:ext cx="691991" cy="792956"/>
              <a:chOff x="901793" y="5330876"/>
              <a:chExt cx="922655" cy="1057275"/>
            </a:xfrm>
          </p:grpSpPr>
          <p:sp>
            <p:nvSpPr>
              <p:cNvPr id="149" name="object 149"/>
              <p:cNvSpPr/>
              <p:nvPr/>
            </p:nvSpPr>
            <p:spPr>
              <a:xfrm>
                <a:off x="911318" y="5747435"/>
                <a:ext cx="295910" cy="622935"/>
              </a:xfrm>
              <a:custGeom>
                <a:avLst/>
                <a:gdLst/>
                <a:ahLst/>
                <a:cxnLst/>
                <a:rect l="l" t="t" r="r" b="b"/>
                <a:pathLst>
                  <a:path w="295909" h="622935">
                    <a:moveTo>
                      <a:pt x="121361" y="622782"/>
                    </a:moveTo>
                    <a:lnTo>
                      <a:pt x="121361" y="168884"/>
                    </a:lnTo>
                    <a:lnTo>
                      <a:pt x="0" y="168884"/>
                    </a:lnTo>
                    <a:lnTo>
                      <a:pt x="158330" y="0"/>
                    </a:lnTo>
                    <a:lnTo>
                      <a:pt x="295528" y="158330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 b="1"/>
              </a:p>
            </p:txBody>
          </p:sp>
          <p:sp>
            <p:nvSpPr>
              <p:cNvPr id="150" name="object 150"/>
              <p:cNvSpPr/>
              <p:nvPr/>
            </p:nvSpPr>
            <p:spPr>
              <a:xfrm>
                <a:off x="1186418" y="6182359"/>
                <a:ext cx="549275" cy="93980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93979">
                    <a:moveTo>
                      <a:pt x="0" y="93764"/>
                    </a:moveTo>
                    <a:lnTo>
                      <a:pt x="0" y="0"/>
                    </a:lnTo>
                    <a:lnTo>
                      <a:pt x="267893" y="0"/>
                    </a:lnTo>
                    <a:lnTo>
                      <a:pt x="549186" y="0"/>
                    </a:lnTo>
                    <a:lnTo>
                      <a:pt x="549186" y="93764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 b="1"/>
              </a:p>
            </p:txBody>
          </p:sp>
          <p:sp>
            <p:nvSpPr>
              <p:cNvPr id="151" name="object 151"/>
              <p:cNvSpPr/>
              <p:nvPr/>
            </p:nvSpPr>
            <p:spPr>
              <a:xfrm>
                <a:off x="1115832" y="5340401"/>
                <a:ext cx="699135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288289">
                    <a:moveTo>
                      <a:pt x="83286" y="222262"/>
                    </a:moveTo>
                    <a:lnTo>
                      <a:pt x="113188" y="227198"/>
                    </a:lnTo>
                    <a:lnTo>
                      <a:pt x="139020" y="240915"/>
                    </a:lnTo>
                    <a:lnTo>
                      <a:pt x="159156" y="261781"/>
                    </a:lnTo>
                    <a:lnTo>
                      <a:pt x="171970" y="288162"/>
                    </a:lnTo>
                    <a:lnTo>
                      <a:pt x="184784" y="261781"/>
                    </a:lnTo>
                    <a:lnTo>
                      <a:pt x="204922" y="240915"/>
                    </a:lnTo>
                    <a:lnTo>
                      <a:pt x="230758" y="227198"/>
                    </a:lnTo>
                    <a:lnTo>
                      <a:pt x="260667" y="222262"/>
                    </a:lnTo>
                    <a:lnTo>
                      <a:pt x="290569" y="227198"/>
                    </a:lnTo>
                    <a:lnTo>
                      <a:pt x="316401" y="240915"/>
                    </a:lnTo>
                    <a:lnTo>
                      <a:pt x="336537" y="261781"/>
                    </a:lnTo>
                    <a:lnTo>
                      <a:pt x="349351" y="288162"/>
                    </a:lnTo>
                    <a:lnTo>
                      <a:pt x="362165" y="261781"/>
                    </a:lnTo>
                    <a:lnTo>
                      <a:pt x="382301" y="240915"/>
                    </a:lnTo>
                    <a:lnTo>
                      <a:pt x="408133" y="227198"/>
                    </a:lnTo>
                    <a:lnTo>
                      <a:pt x="438035" y="222262"/>
                    </a:lnTo>
                    <a:lnTo>
                      <a:pt x="467944" y="227198"/>
                    </a:lnTo>
                    <a:lnTo>
                      <a:pt x="493780" y="240915"/>
                    </a:lnTo>
                    <a:lnTo>
                      <a:pt x="513918" y="261781"/>
                    </a:lnTo>
                    <a:lnTo>
                      <a:pt x="526732" y="288162"/>
                    </a:lnTo>
                    <a:lnTo>
                      <a:pt x="539546" y="261781"/>
                    </a:lnTo>
                    <a:lnTo>
                      <a:pt x="559682" y="240915"/>
                    </a:lnTo>
                    <a:lnTo>
                      <a:pt x="585514" y="227198"/>
                    </a:lnTo>
                    <a:lnTo>
                      <a:pt x="615416" y="222262"/>
                    </a:lnTo>
                    <a:lnTo>
                      <a:pt x="641792" y="226083"/>
                    </a:lnTo>
                    <a:lnTo>
                      <a:pt x="665184" y="236807"/>
                    </a:lnTo>
                    <a:lnTo>
                      <a:pt x="684514" y="253327"/>
                    </a:lnTo>
                    <a:lnTo>
                      <a:pt x="698703" y="274535"/>
                    </a:lnTo>
                    <a:lnTo>
                      <a:pt x="684208" y="228568"/>
                    </a:lnTo>
                    <a:lnTo>
                      <a:pt x="663951" y="185492"/>
                    </a:lnTo>
                    <a:lnTo>
                      <a:pt x="638389" y="145765"/>
                    </a:lnTo>
                    <a:lnTo>
                      <a:pt x="607980" y="109845"/>
                    </a:lnTo>
                    <a:lnTo>
                      <a:pt x="573181" y="78193"/>
                    </a:lnTo>
                    <a:lnTo>
                      <a:pt x="534449" y="51267"/>
                    </a:lnTo>
                    <a:lnTo>
                      <a:pt x="492243" y="29526"/>
                    </a:lnTo>
                    <a:lnTo>
                      <a:pt x="447019" y="13428"/>
                    </a:lnTo>
                    <a:lnTo>
                      <a:pt x="399236" y="3433"/>
                    </a:lnTo>
                    <a:lnTo>
                      <a:pt x="349351" y="0"/>
                    </a:lnTo>
                    <a:lnTo>
                      <a:pt x="299466" y="3433"/>
                    </a:lnTo>
                    <a:lnTo>
                      <a:pt x="251683" y="13428"/>
                    </a:lnTo>
                    <a:lnTo>
                      <a:pt x="206460" y="29526"/>
                    </a:lnTo>
                    <a:lnTo>
                      <a:pt x="164253" y="51267"/>
                    </a:lnTo>
                    <a:lnTo>
                      <a:pt x="125522" y="78193"/>
                    </a:lnTo>
                    <a:lnTo>
                      <a:pt x="90722" y="109845"/>
                    </a:lnTo>
                    <a:lnTo>
                      <a:pt x="60313" y="145765"/>
                    </a:lnTo>
                    <a:lnTo>
                      <a:pt x="34751" y="185492"/>
                    </a:lnTo>
                    <a:lnTo>
                      <a:pt x="14494" y="228568"/>
                    </a:lnTo>
                    <a:lnTo>
                      <a:pt x="0" y="274535"/>
                    </a:lnTo>
                    <a:lnTo>
                      <a:pt x="14188" y="253327"/>
                    </a:lnTo>
                    <a:lnTo>
                      <a:pt x="33518" y="236807"/>
                    </a:lnTo>
                    <a:lnTo>
                      <a:pt x="56910" y="226083"/>
                    </a:lnTo>
                    <a:lnTo>
                      <a:pt x="83286" y="222262"/>
                    </a:lnTo>
                    <a:close/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 b="1"/>
              </a:p>
            </p:txBody>
          </p:sp>
          <p:sp>
            <p:nvSpPr>
              <p:cNvPr id="152" name="object 152"/>
              <p:cNvSpPr/>
              <p:nvPr/>
            </p:nvSpPr>
            <p:spPr>
              <a:xfrm>
                <a:off x="1464268" y="5619591"/>
                <a:ext cx="0" cy="296545"/>
              </a:xfrm>
              <a:custGeom>
                <a:avLst/>
                <a:gdLst/>
                <a:ahLst/>
                <a:cxnLst/>
                <a:rect l="l" t="t" r="r" b="b"/>
                <a:pathLst>
                  <a:path h="296545">
                    <a:moveTo>
                      <a:pt x="0" y="0"/>
                    </a:moveTo>
                    <a:lnTo>
                      <a:pt x="0" y="296354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 b="1"/>
              </a:p>
            </p:txBody>
          </p:sp>
          <p:sp>
            <p:nvSpPr>
              <p:cNvPr id="153" name="object 153"/>
              <p:cNvSpPr/>
              <p:nvPr/>
            </p:nvSpPr>
            <p:spPr>
              <a:xfrm>
                <a:off x="1347558" y="5922721"/>
                <a:ext cx="22796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227965" h="180975">
                    <a:moveTo>
                      <a:pt x="227711" y="180492"/>
                    </a:moveTo>
                    <a:lnTo>
                      <a:pt x="0" y="180492"/>
                    </a:lnTo>
                    <a:lnTo>
                      <a:pt x="0" y="0"/>
                    </a:lnTo>
                    <a:lnTo>
                      <a:pt x="227711" y="0"/>
                    </a:lnTo>
                    <a:lnTo>
                      <a:pt x="227711" y="180492"/>
                    </a:lnTo>
                    <a:close/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 b="1"/>
              </a:p>
            </p:txBody>
          </p:sp>
          <p:sp>
            <p:nvSpPr>
              <p:cNvPr id="154" name="object 154"/>
              <p:cNvSpPr/>
              <p:nvPr/>
            </p:nvSpPr>
            <p:spPr>
              <a:xfrm>
                <a:off x="1461013" y="6108501"/>
                <a:ext cx="0" cy="167640"/>
              </a:xfrm>
              <a:custGeom>
                <a:avLst/>
                <a:gdLst/>
                <a:ahLst/>
                <a:cxnLst/>
                <a:rect l="l" t="t" r="r" b="b"/>
                <a:pathLst>
                  <a:path h="167639">
                    <a:moveTo>
                      <a:pt x="0" y="0"/>
                    </a:moveTo>
                    <a:lnTo>
                      <a:pt x="0" y="167347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 b="1"/>
              </a:p>
            </p:txBody>
          </p:sp>
          <p:pic>
            <p:nvPicPr>
              <p:cNvPr id="155" name="object 15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49271" y="6311471"/>
                <a:ext cx="76530" cy="76530"/>
              </a:xfrm>
              <a:prstGeom prst="rect">
                <a:avLst/>
              </a:prstGeom>
            </p:spPr>
          </p:pic>
          <p:pic>
            <p:nvPicPr>
              <p:cNvPr id="156" name="object 156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23145" y="6311471"/>
                <a:ext cx="76530" cy="76530"/>
              </a:xfrm>
              <a:prstGeom prst="rect">
                <a:avLst/>
              </a:prstGeom>
            </p:spPr>
          </p:pic>
          <p:pic>
            <p:nvPicPr>
              <p:cNvPr id="157" name="object 15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97019" y="6311471"/>
                <a:ext cx="76530" cy="76530"/>
              </a:xfrm>
              <a:prstGeom prst="rect">
                <a:avLst/>
              </a:prstGeom>
            </p:spPr>
          </p:pic>
        </p:grpSp>
        <p:grpSp>
          <p:nvGrpSpPr>
            <p:cNvPr id="158" name="object 158"/>
            <p:cNvGrpSpPr/>
            <p:nvPr/>
          </p:nvGrpSpPr>
          <p:grpSpPr>
            <a:xfrm>
              <a:off x="1028934" y="4392459"/>
              <a:ext cx="740093" cy="872014"/>
              <a:chOff x="1459001" y="5956142"/>
              <a:chExt cx="986790" cy="1162685"/>
            </a:xfrm>
          </p:grpSpPr>
          <p:sp>
            <p:nvSpPr>
              <p:cNvPr id="159" name="object 159"/>
              <p:cNvSpPr/>
              <p:nvPr/>
            </p:nvSpPr>
            <p:spPr>
              <a:xfrm>
                <a:off x="1468526" y="6512802"/>
                <a:ext cx="824865" cy="596265"/>
              </a:xfrm>
              <a:custGeom>
                <a:avLst/>
                <a:gdLst/>
                <a:ahLst/>
                <a:cxnLst/>
                <a:rect l="l" t="t" r="r" b="b"/>
                <a:pathLst>
                  <a:path w="824864" h="596265">
                    <a:moveTo>
                      <a:pt x="824318" y="472440"/>
                    </a:moveTo>
                    <a:lnTo>
                      <a:pt x="824318" y="551573"/>
                    </a:lnTo>
                    <a:lnTo>
                      <a:pt x="817423" y="568858"/>
                    </a:lnTo>
                    <a:lnTo>
                      <a:pt x="798620" y="582976"/>
                    </a:lnTo>
                    <a:lnTo>
                      <a:pt x="770730" y="592494"/>
                    </a:lnTo>
                    <a:lnTo>
                      <a:pt x="736574" y="595985"/>
                    </a:lnTo>
                    <a:lnTo>
                      <a:pt x="87744" y="595985"/>
                    </a:lnTo>
                    <a:lnTo>
                      <a:pt x="53588" y="592494"/>
                    </a:lnTo>
                    <a:lnTo>
                      <a:pt x="25698" y="582976"/>
                    </a:lnTo>
                    <a:lnTo>
                      <a:pt x="6894" y="568858"/>
                    </a:lnTo>
                    <a:lnTo>
                      <a:pt x="0" y="551573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 b="1"/>
              </a:p>
            </p:txBody>
          </p:sp>
          <p:sp>
            <p:nvSpPr>
              <p:cNvPr id="160" name="object 160"/>
              <p:cNvSpPr/>
              <p:nvPr/>
            </p:nvSpPr>
            <p:spPr>
              <a:xfrm>
                <a:off x="2142843" y="6026011"/>
                <a:ext cx="293370" cy="586740"/>
              </a:xfrm>
              <a:custGeom>
                <a:avLst/>
                <a:gdLst/>
                <a:ahLst/>
                <a:cxnLst/>
                <a:rect l="l" t="t" r="r" b="b"/>
                <a:pathLst>
                  <a:path w="293369" h="586740">
                    <a:moveTo>
                      <a:pt x="292938" y="475932"/>
                    </a:moveTo>
                    <a:lnTo>
                      <a:pt x="231254" y="425081"/>
                    </a:lnTo>
                    <a:lnTo>
                      <a:pt x="237633" y="381116"/>
                    </a:lnTo>
                    <a:lnTo>
                      <a:pt x="242900" y="337408"/>
                    </a:lnTo>
                    <a:lnTo>
                      <a:pt x="246481" y="295885"/>
                    </a:lnTo>
                    <a:lnTo>
                      <a:pt x="247802" y="258470"/>
                    </a:lnTo>
                    <a:lnTo>
                      <a:pt x="231969" y="142196"/>
                    </a:lnTo>
                    <a:lnTo>
                      <a:pt x="197135" y="61779"/>
                    </a:lnTo>
                    <a:lnTo>
                      <a:pt x="162302" y="15089"/>
                    </a:lnTo>
                    <a:lnTo>
                      <a:pt x="146469" y="0"/>
                    </a:lnTo>
                    <a:lnTo>
                      <a:pt x="87893" y="48244"/>
                    </a:lnTo>
                    <a:lnTo>
                      <a:pt x="57813" y="91249"/>
                    </a:lnTo>
                    <a:lnTo>
                      <a:pt x="46731" y="153247"/>
                    </a:lnTo>
                    <a:lnTo>
                      <a:pt x="45148" y="258470"/>
                    </a:lnTo>
                    <a:lnTo>
                      <a:pt x="46467" y="295885"/>
                    </a:lnTo>
                    <a:lnTo>
                      <a:pt x="50044" y="337408"/>
                    </a:lnTo>
                    <a:lnTo>
                      <a:pt x="55306" y="381116"/>
                    </a:lnTo>
                    <a:lnTo>
                      <a:pt x="61683" y="425081"/>
                    </a:lnTo>
                    <a:lnTo>
                      <a:pt x="0" y="475932"/>
                    </a:lnTo>
                    <a:lnTo>
                      <a:pt x="0" y="571271"/>
                    </a:lnTo>
                    <a:lnTo>
                      <a:pt x="75984" y="508634"/>
                    </a:lnTo>
                    <a:lnTo>
                      <a:pt x="81979" y="540128"/>
                    </a:lnTo>
                    <a:lnTo>
                      <a:pt x="86885" y="564737"/>
                    </a:lnTo>
                    <a:lnTo>
                      <a:pt x="90198" y="580754"/>
                    </a:lnTo>
                    <a:lnTo>
                      <a:pt x="91414" y="586473"/>
                    </a:lnTo>
                    <a:lnTo>
                      <a:pt x="201523" y="586473"/>
                    </a:lnTo>
                    <a:lnTo>
                      <a:pt x="205665" y="567247"/>
                    </a:lnTo>
                    <a:lnTo>
                      <a:pt x="208653" y="552730"/>
                    </a:lnTo>
                    <a:lnTo>
                      <a:pt x="211933" y="535625"/>
                    </a:lnTo>
                    <a:lnTo>
                      <a:pt x="216954" y="508634"/>
                    </a:lnTo>
                    <a:lnTo>
                      <a:pt x="292938" y="571271"/>
                    </a:lnTo>
                    <a:lnTo>
                      <a:pt x="292938" y="475932"/>
                    </a:lnTo>
                    <a:close/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 b="1"/>
              </a:p>
            </p:txBody>
          </p:sp>
          <p:pic>
            <p:nvPicPr>
              <p:cNvPr id="161" name="object 161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39722" y="6210194"/>
                <a:ext cx="99187" cy="99187"/>
              </a:xfrm>
              <a:prstGeom prst="rect">
                <a:avLst/>
              </a:prstGeom>
            </p:spPr>
          </p:pic>
          <p:sp>
            <p:nvSpPr>
              <p:cNvPr id="162" name="object 162"/>
              <p:cNvSpPr/>
              <p:nvPr/>
            </p:nvSpPr>
            <p:spPr>
              <a:xfrm>
                <a:off x="2289313" y="5956142"/>
                <a:ext cx="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h="67945">
                    <a:moveTo>
                      <a:pt x="0" y="0"/>
                    </a:moveTo>
                    <a:lnTo>
                      <a:pt x="0" y="67475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 b="1"/>
              </a:p>
            </p:txBody>
          </p:sp>
          <p:pic>
            <p:nvPicPr>
              <p:cNvPr id="163" name="object 16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220943" y="6643244"/>
                <a:ext cx="136740" cy="176364"/>
              </a:xfrm>
              <a:prstGeom prst="rect">
                <a:avLst/>
              </a:prstGeom>
            </p:spPr>
          </p:pic>
        </p:grpSp>
      </p:grpSp>
      <p:sp>
        <p:nvSpPr>
          <p:cNvPr id="165" name="object 165"/>
          <p:cNvSpPr/>
          <p:nvPr/>
        </p:nvSpPr>
        <p:spPr>
          <a:xfrm>
            <a:off x="5379213" y="5677223"/>
            <a:ext cx="316706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2275" y="0"/>
                </a:lnTo>
              </a:path>
            </a:pathLst>
          </a:custGeom>
          <a:ln w="19050">
            <a:solidFill>
              <a:srgbClr val="C09BC8"/>
            </a:solidFill>
            <a:prstDash val="sysDot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9" name="Groupe 8"/>
          <p:cNvGrpSpPr/>
          <p:nvPr/>
        </p:nvGrpSpPr>
        <p:grpSpPr>
          <a:xfrm>
            <a:off x="5013791" y="5350012"/>
            <a:ext cx="926433" cy="587693"/>
            <a:chOff x="4769486" y="5350012"/>
            <a:chExt cx="926433" cy="587693"/>
          </a:xfrm>
        </p:grpSpPr>
        <p:sp>
          <p:nvSpPr>
            <p:cNvPr id="164" name="object 164"/>
            <p:cNvSpPr/>
            <p:nvPr/>
          </p:nvSpPr>
          <p:spPr>
            <a:xfrm>
              <a:off x="5379213" y="5604833"/>
              <a:ext cx="316706" cy="0"/>
            </a:xfrm>
            <a:custGeom>
              <a:avLst/>
              <a:gdLst/>
              <a:ahLst/>
              <a:cxnLst/>
              <a:rect l="l" t="t" r="r" b="b"/>
              <a:pathLst>
                <a:path w="422275">
                  <a:moveTo>
                    <a:pt x="0" y="0"/>
                  </a:moveTo>
                  <a:lnTo>
                    <a:pt x="422275" y="0"/>
                  </a:lnTo>
                </a:path>
              </a:pathLst>
            </a:custGeom>
            <a:ln w="19050">
              <a:solidFill>
                <a:srgbClr val="C09BC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75191" y="5812955"/>
              <a:ext cx="316706" cy="0"/>
            </a:xfrm>
            <a:custGeom>
              <a:avLst/>
              <a:gdLst/>
              <a:ahLst/>
              <a:cxnLst/>
              <a:rect l="l" t="t" r="r" b="b"/>
              <a:pathLst>
                <a:path w="422275">
                  <a:moveTo>
                    <a:pt x="0" y="0"/>
                  </a:moveTo>
                  <a:lnTo>
                    <a:pt x="422275" y="0"/>
                  </a:lnTo>
                </a:path>
              </a:pathLst>
            </a:custGeom>
            <a:ln w="19050">
              <a:solidFill>
                <a:srgbClr val="C09BC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grpSp>
          <p:nvGrpSpPr>
            <p:cNvPr id="167" name="object 167"/>
            <p:cNvGrpSpPr/>
            <p:nvPr/>
          </p:nvGrpSpPr>
          <p:grpSpPr>
            <a:xfrm>
              <a:off x="4769486" y="5350012"/>
              <a:ext cx="924878" cy="587693"/>
              <a:chOff x="6359315" y="7133349"/>
              <a:chExt cx="1233170" cy="783590"/>
            </a:xfrm>
          </p:grpSpPr>
          <p:sp>
            <p:nvSpPr>
              <p:cNvPr id="168" name="object 168"/>
              <p:cNvSpPr/>
              <p:nvPr/>
            </p:nvSpPr>
            <p:spPr>
              <a:xfrm>
                <a:off x="6974772" y="7666150"/>
                <a:ext cx="617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7220">
                    <a:moveTo>
                      <a:pt x="617105" y="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C09BC8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169" name="object 169"/>
              <p:cNvSpPr/>
              <p:nvPr/>
            </p:nvSpPr>
            <p:spPr>
              <a:xfrm>
                <a:off x="6551744" y="7224085"/>
                <a:ext cx="86995" cy="384810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384809">
                    <a:moveTo>
                      <a:pt x="86918" y="227964"/>
                    </a:moveTo>
                    <a:lnTo>
                      <a:pt x="86918" y="43459"/>
                    </a:lnTo>
                    <a:lnTo>
                      <a:pt x="83507" y="26526"/>
                    </a:lnTo>
                    <a:lnTo>
                      <a:pt x="74202" y="12714"/>
                    </a:lnTo>
                    <a:lnTo>
                      <a:pt x="60397" y="3409"/>
                    </a:lnTo>
                    <a:lnTo>
                      <a:pt x="43484" y="0"/>
                    </a:lnTo>
                    <a:lnTo>
                      <a:pt x="26547" y="3409"/>
                    </a:lnTo>
                    <a:lnTo>
                      <a:pt x="12726" y="12714"/>
                    </a:lnTo>
                    <a:lnTo>
                      <a:pt x="3413" y="26526"/>
                    </a:lnTo>
                    <a:lnTo>
                      <a:pt x="0" y="43459"/>
                    </a:lnTo>
                    <a:lnTo>
                      <a:pt x="0" y="384213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170" name="object 170"/>
              <p:cNvSpPr/>
              <p:nvPr/>
            </p:nvSpPr>
            <p:spPr>
              <a:xfrm>
                <a:off x="6368840" y="7493880"/>
                <a:ext cx="241300" cy="41338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13384">
                    <a:moveTo>
                      <a:pt x="179127" y="116993"/>
                    </a:moveTo>
                    <a:lnTo>
                      <a:pt x="74453" y="13006"/>
                    </a:lnTo>
                    <a:lnTo>
                      <a:pt x="60158" y="3327"/>
                    </a:lnTo>
                    <a:lnTo>
                      <a:pt x="43841" y="0"/>
                    </a:lnTo>
                    <a:lnTo>
                      <a:pt x="27471" y="3042"/>
                    </a:lnTo>
                    <a:lnTo>
                      <a:pt x="13011" y="12472"/>
                    </a:lnTo>
                    <a:lnTo>
                      <a:pt x="3330" y="26778"/>
                    </a:lnTo>
                    <a:lnTo>
                      <a:pt x="0" y="43103"/>
                    </a:lnTo>
                    <a:lnTo>
                      <a:pt x="3042" y="59484"/>
                    </a:lnTo>
                    <a:lnTo>
                      <a:pt x="12477" y="73953"/>
                    </a:lnTo>
                    <a:lnTo>
                      <a:pt x="241293" y="351994"/>
                    </a:lnTo>
                    <a:lnTo>
                      <a:pt x="241293" y="413234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171" name="object 171"/>
              <p:cNvSpPr/>
              <p:nvPr/>
            </p:nvSpPr>
            <p:spPr>
              <a:xfrm>
                <a:off x="6638634" y="7142874"/>
                <a:ext cx="86995" cy="304165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304165">
                    <a:moveTo>
                      <a:pt x="86918" y="304114"/>
                    </a:moveTo>
                    <a:lnTo>
                      <a:pt x="86918" y="43459"/>
                    </a:lnTo>
                    <a:lnTo>
                      <a:pt x="83507" y="26531"/>
                    </a:lnTo>
                    <a:lnTo>
                      <a:pt x="74202" y="12719"/>
                    </a:lnTo>
                    <a:lnTo>
                      <a:pt x="60397" y="3411"/>
                    </a:lnTo>
                    <a:lnTo>
                      <a:pt x="43484" y="0"/>
                    </a:lnTo>
                    <a:lnTo>
                      <a:pt x="26547" y="3411"/>
                    </a:lnTo>
                    <a:lnTo>
                      <a:pt x="12726" y="12719"/>
                    </a:lnTo>
                    <a:lnTo>
                      <a:pt x="3413" y="26531"/>
                    </a:lnTo>
                    <a:lnTo>
                      <a:pt x="0" y="43459"/>
                    </a:lnTo>
                    <a:lnTo>
                      <a:pt x="0" y="304114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172" name="object 172"/>
              <p:cNvSpPr/>
              <p:nvPr/>
            </p:nvSpPr>
            <p:spPr>
              <a:xfrm>
                <a:off x="6725523" y="7188969"/>
                <a:ext cx="17399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73990" h="406400">
                    <a:moveTo>
                      <a:pt x="86918" y="263080"/>
                    </a:moveTo>
                    <a:lnTo>
                      <a:pt x="86918" y="43459"/>
                    </a:lnTo>
                    <a:lnTo>
                      <a:pt x="83507" y="26526"/>
                    </a:lnTo>
                    <a:lnTo>
                      <a:pt x="74202" y="12714"/>
                    </a:lnTo>
                    <a:lnTo>
                      <a:pt x="60397" y="3409"/>
                    </a:lnTo>
                    <a:lnTo>
                      <a:pt x="43484" y="0"/>
                    </a:lnTo>
                    <a:lnTo>
                      <a:pt x="26547" y="3409"/>
                    </a:lnTo>
                    <a:lnTo>
                      <a:pt x="12726" y="12714"/>
                    </a:lnTo>
                    <a:lnTo>
                      <a:pt x="3413" y="26526"/>
                    </a:lnTo>
                    <a:lnTo>
                      <a:pt x="0" y="43459"/>
                    </a:lnTo>
                    <a:lnTo>
                      <a:pt x="0" y="263080"/>
                    </a:lnTo>
                  </a:path>
                  <a:path w="173990" h="406400">
                    <a:moveTo>
                      <a:pt x="86918" y="263080"/>
                    </a:moveTo>
                    <a:lnTo>
                      <a:pt x="86918" y="112585"/>
                    </a:lnTo>
                    <a:lnTo>
                      <a:pt x="90332" y="95657"/>
                    </a:lnTo>
                    <a:lnTo>
                      <a:pt x="99645" y="81845"/>
                    </a:lnTo>
                    <a:lnTo>
                      <a:pt x="113466" y="72537"/>
                    </a:lnTo>
                    <a:lnTo>
                      <a:pt x="130403" y="69126"/>
                    </a:lnTo>
                    <a:lnTo>
                      <a:pt x="147321" y="72537"/>
                    </a:lnTo>
                    <a:lnTo>
                      <a:pt x="161126" y="81845"/>
                    </a:lnTo>
                    <a:lnTo>
                      <a:pt x="170428" y="95657"/>
                    </a:lnTo>
                    <a:lnTo>
                      <a:pt x="173837" y="112585"/>
                    </a:lnTo>
                    <a:lnTo>
                      <a:pt x="173837" y="304101"/>
                    </a:lnTo>
                    <a:lnTo>
                      <a:pt x="173837" y="405803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pic>
            <p:nvPicPr>
              <p:cNvPr id="173" name="object 17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628584" y="7493840"/>
                <a:ext cx="353079" cy="354544"/>
              </a:xfrm>
              <a:prstGeom prst="rect">
                <a:avLst/>
              </a:prstGeom>
            </p:spPr>
          </p:pic>
        </p:grpSp>
      </p:grpSp>
      <p:grpSp>
        <p:nvGrpSpPr>
          <p:cNvPr id="174" name="object 174"/>
          <p:cNvGrpSpPr/>
          <p:nvPr/>
        </p:nvGrpSpPr>
        <p:grpSpPr>
          <a:xfrm>
            <a:off x="4757085" y="3480130"/>
            <a:ext cx="1129189" cy="1350645"/>
            <a:chOff x="6342779" y="4640173"/>
            <a:chExt cx="1505585" cy="1800860"/>
          </a:xfrm>
        </p:grpSpPr>
        <p:sp>
          <p:nvSpPr>
            <p:cNvPr id="175" name="object 175"/>
            <p:cNvSpPr/>
            <p:nvPr/>
          </p:nvSpPr>
          <p:spPr>
            <a:xfrm>
              <a:off x="6352304" y="5800638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288251" y="135356"/>
                  </a:moveTo>
                  <a:lnTo>
                    <a:pt x="173012" y="134569"/>
                  </a:lnTo>
                  <a:lnTo>
                    <a:pt x="173799" y="19342"/>
                  </a:lnTo>
                  <a:lnTo>
                    <a:pt x="172344" y="11844"/>
                  </a:lnTo>
                  <a:lnTo>
                    <a:pt x="168273" y="5708"/>
                  </a:lnTo>
                  <a:lnTo>
                    <a:pt x="162199" y="1554"/>
                  </a:lnTo>
                  <a:lnTo>
                    <a:pt x="154736" y="0"/>
                  </a:lnTo>
                  <a:lnTo>
                    <a:pt x="147237" y="1453"/>
                  </a:lnTo>
                  <a:lnTo>
                    <a:pt x="141097" y="5522"/>
                  </a:lnTo>
                  <a:lnTo>
                    <a:pt x="136938" y="11599"/>
                  </a:lnTo>
                  <a:lnTo>
                    <a:pt x="135382" y="19075"/>
                  </a:lnTo>
                  <a:lnTo>
                    <a:pt x="134581" y="134302"/>
                  </a:lnTo>
                  <a:lnTo>
                    <a:pt x="19354" y="133515"/>
                  </a:lnTo>
                  <a:lnTo>
                    <a:pt x="11862" y="134972"/>
                  </a:lnTo>
                  <a:lnTo>
                    <a:pt x="5724" y="139049"/>
                  </a:lnTo>
                  <a:lnTo>
                    <a:pt x="1563" y="145130"/>
                  </a:lnTo>
                  <a:lnTo>
                    <a:pt x="0" y="152603"/>
                  </a:lnTo>
                  <a:lnTo>
                    <a:pt x="1462" y="160097"/>
                  </a:lnTo>
                  <a:lnTo>
                    <a:pt x="5540" y="166225"/>
                  </a:lnTo>
                  <a:lnTo>
                    <a:pt x="11622" y="170375"/>
                  </a:lnTo>
                  <a:lnTo>
                    <a:pt x="19100" y="171932"/>
                  </a:lnTo>
                  <a:lnTo>
                    <a:pt x="134327" y="172719"/>
                  </a:lnTo>
                  <a:lnTo>
                    <a:pt x="133540" y="287972"/>
                  </a:lnTo>
                  <a:lnTo>
                    <a:pt x="134996" y="295463"/>
                  </a:lnTo>
                  <a:lnTo>
                    <a:pt x="139069" y="301596"/>
                  </a:lnTo>
                  <a:lnTo>
                    <a:pt x="145150" y="305753"/>
                  </a:lnTo>
                  <a:lnTo>
                    <a:pt x="152628" y="307314"/>
                  </a:lnTo>
                  <a:lnTo>
                    <a:pt x="160119" y="305859"/>
                  </a:lnTo>
                  <a:lnTo>
                    <a:pt x="166250" y="301786"/>
                  </a:lnTo>
                  <a:lnTo>
                    <a:pt x="170404" y="295709"/>
                  </a:lnTo>
                  <a:lnTo>
                    <a:pt x="171958" y="288239"/>
                  </a:lnTo>
                  <a:lnTo>
                    <a:pt x="172745" y="172986"/>
                  </a:lnTo>
                  <a:lnTo>
                    <a:pt x="287985" y="173774"/>
                  </a:lnTo>
                  <a:lnTo>
                    <a:pt x="295477" y="172322"/>
                  </a:lnTo>
                  <a:lnTo>
                    <a:pt x="301615" y="168257"/>
                  </a:lnTo>
                  <a:lnTo>
                    <a:pt x="305776" y="162185"/>
                  </a:lnTo>
                  <a:lnTo>
                    <a:pt x="307340" y="154711"/>
                  </a:lnTo>
                  <a:lnTo>
                    <a:pt x="305877" y="147213"/>
                  </a:lnTo>
                  <a:lnTo>
                    <a:pt x="301801" y="141076"/>
                  </a:lnTo>
                  <a:lnTo>
                    <a:pt x="295722" y="136918"/>
                  </a:lnTo>
                  <a:lnTo>
                    <a:pt x="288251" y="135356"/>
                  </a:lnTo>
                  <a:close/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998958" y="4649698"/>
              <a:ext cx="840105" cy="522605"/>
            </a:xfrm>
            <a:custGeom>
              <a:avLst/>
              <a:gdLst/>
              <a:ahLst/>
              <a:cxnLst/>
              <a:rect l="l" t="t" r="r" b="b"/>
              <a:pathLst>
                <a:path w="840104" h="522604">
                  <a:moveTo>
                    <a:pt x="624141" y="522262"/>
                  </a:moveTo>
                  <a:lnTo>
                    <a:pt x="0" y="522262"/>
                  </a:lnTo>
                  <a:lnTo>
                    <a:pt x="0" y="0"/>
                  </a:lnTo>
                  <a:lnTo>
                    <a:pt x="798614" y="0"/>
                  </a:lnTo>
                  <a:lnTo>
                    <a:pt x="814583" y="3223"/>
                  </a:lnTo>
                  <a:lnTo>
                    <a:pt x="827627" y="12014"/>
                  </a:lnTo>
                  <a:lnTo>
                    <a:pt x="836422" y="25053"/>
                  </a:lnTo>
                  <a:lnTo>
                    <a:pt x="839647" y="41020"/>
                  </a:lnTo>
                  <a:lnTo>
                    <a:pt x="839647" y="452272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77" name="object 1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3931" y="4853491"/>
              <a:ext cx="114668" cy="11466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6482493" y="4821581"/>
              <a:ext cx="628015" cy="179070"/>
            </a:xfrm>
            <a:custGeom>
              <a:avLst/>
              <a:gdLst/>
              <a:ahLst/>
              <a:cxnLst/>
              <a:rect l="l" t="t" r="r" b="b"/>
              <a:pathLst>
                <a:path w="628015" h="179070">
                  <a:moveTo>
                    <a:pt x="564896" y="107035"/>
                  </a:moveTo>
                  <a:lnTo>
                    <a:pt x="590929" y="108484"/>
                  </a:lnTo>
                  <a:lnTo>
                    <a:pt x="610784" y="106349"/>
                  </a:lnTo>
                  <a:lnTo>
                    <a:pt x="623442" y="100109"/>
                  </a:lnTo>
                  <a:lnTo>
                    <a:pt x="627888" y="89242"/>
                  </a:lnTo>
                  <a:lnTo>
                    <a:pt x="619483" y="75453"/>
                  </a:lnTo>
                  <a:lnTo>
                    <a:pt x="596069" y="70158"/>
                  </a:lnTo>
                  <a:lnTo>
                    <a:pt x="560347" y="71967"/>
                  </a:lnTo>
                  <a:lnTo>
                    <a:pt x="515018" y="79489"/>
                  </a:lnTo>
                  <a:lnTo>
                    <a:pt x="462783" y="91335"/>
                  </a:lnTo>
                  <a:lnTo>
                    <a:pt x="406344" y="106113"/>
                  </a:lnTo>
                  <a:lnTo>
                    <a:pt x="348401" y="122432"/>
                  </a:lnTo>
                  <a:lnTo>
                    <a:pt x="291655" y="138903"/>
                  </a:lnTo>
                  <a:lnTo>
                    <a:pt x="238809" y="154134"/>
                  </a:lnTo>
                  <a:lnTo>
                    <a:pt x="192561" y="166736"/>
                  </a:lnTo>
                  <a:lnTo>
                    <a:pt x="155615" y="175316"/>
                  </a:lnTo>
                  <a:lnTo>
                    <a:pt x="130670" y="178485"/>
                  </a:lnTo>
                  <a:lnTo>
                    <a:pt x="79809" y="171472"/>
                  </a:lnTo>
                  <a:lnTo>
                    <a:pt x="38274" y="152347"/>
                  </a:lnTo>
                  <a:lnTo>
                    <a:pt x="10269" y="123980"/>
                  </a:lnTo>
                  <a:lnTo>
                    <a:pt x="0" y="89242"/>
                  </a:lnTo>
                  <a:lnTo>
                    <a:pt x="10269" y="54505"/>
                  </a:lnTo>
                  <a:lnTo>
                    <a:pt x="38274" y="26138"/>
                  </a:lnTo>
                  <a:lnTo>
                    <a:pt x="79809" y="7012"/>
                  </a:lnTo>
                  <a:lnTo>
                    <a:pt x="130670" y="0"/>
                  </a:lnTo>
                  <a:lnTo>
                    <a:pt x="155848" y="3214"/>
                  </a:lnTo>
                  <a:lnTo>
                    <a:pt x="193187" y="11910"/>
                  </a:lnTo>
                  <a:lnTo>
                    <a:pt x="239923" y="24666"/>
                  </a:lnTo>
                  <a:lnTo>
                    <a:pt x="293295" y="40060"/>
                  </a:lnTo>
                  <a:lnTo>
                    <a:pt x="350542" y="56670"/>
                  </a:lnTo>
                  <a:lnTo>
                    <a:pt x="408903" y="73075"/>
                  </a:lnTo>
                  <a:lnTo>
                    <a:pt x="465615" y="87852"/>
                  </a:lnTo>
                  <a:lnTo>
                    <a:pt x="517918" y="9958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802048" y="4857610"/>
              <a:ext cx="643890" cy="1489710"/>
            </a:xfrm>
            <a:custGeom>
              <a:avLst/>
              <a:gdLst/>
              <a:ahLst/>
              <a:cxnLst/>
              <a:rect l="l" t="t" r="r" b="b"/>
              <a:pathLst>
                <a:path w="643890" h="1489710">
                  <a:moveTo>
                    <a:pt x="643263" y="0"/>
                  </a:moveTo>
                  <a:lnTo>
                    <a:pt x="643263" y="1271054"/>
                  </a:lnTo>
                  <a:lnTo>
                    <a:pt x="637632" y="1301418"/>
                  </a:lnTo>
                  <a:lnTo>
                    <a:pt x="621163" y="1336789"/>
                  </a:lnTo>
                  <a:lnTo>
                    <a:pt x="594496" y="1373889"/>
                  </a:lnTo>
                  <a:lnTo>
                    <a:pt x="558270" y="1409438"/>
                  </a:lnTo>
                  <a:lnTo>
                    <a:pt x="513125" y="1440159"/>
                  </a:lnTo>
                  <a:lnTo>
                    <a:pt x="459701" y="1462772"/>
                  </a:lnTo>
                  <a:lnTo>
                    <a:pt x="398636" y="1474000"/>
                  </a:lnTo>
                  <a:lnTo>
                    <a:pt x="321502" y="1474256"/>
                  </a:lnTo>
                  <a:lnTo>
                    <a:pt x="267609" y="1465744"/>
                  </a:lnTo>
                  <a:lnTo>
                    <a:pt x="231461" y="1453467"/>
                  </a:lnTo>
                  <a:lnTo>
                    <a:pt x="207563" y="1442430"/>
                  </a:lnTo>
                  <a:lnTo>
                    <a:pt x="190420" y="1437640"/>
                  </a:lnTo>
                  <a:lnTo>
                    <a:pt x="161773" y="1445768"/>
                  </a:lnTo>
                  <a:lnTo>
                    <a:pt x="121432" y="1463649"/>
                  </a:lnTo>
                  <a:lnTo>
                    <a:pt x="79154" y="1481531"/>
                  </a:lnTo>
                  <a:lnTo>
                    <a:pt x="44700" y="1489659"/>
                  </a:lnTo>
                  <a:lnTo>
                    <a:pt x="21338" y="1488529"/>
                  </a:lnTo>
                  <a:lnTo>
                    <a:pt x="6274" y="1484477"/>
                  </a:lnTo>
                  <a:lnTo>
                    <a:pt x="0" y="1476511"/>
                  </a:lnTo>
                  <a:lnTo>
                    <a:pt x="3006" y="1463636"/>
                  </a:lnTo>
                  <a:lnTo>
                    <a:pt x="65185" y="1414041"/>
                  </a:lnTo>
                  <a:lnTo>
                    <a:pt x="116235" y="1382349"/>
                  </a:lnTo>
                  <a:lnTo>
                    <a:pt x="165272" y="1356404"/>
                  </a:lnTo>
                  <a:lnTo>
                    <a:pt x="239113" y="1343810"/>
                  </a:lnTo>
                  <a:lnTo>
                    <a:pt x="284754" y="1346558"/>
                  </a:lnTo>
                  <a:lnTo>
                    <a:pt x="327458" y="1345397"/>
                  </a:lnTo>
                  <a:lnTo>
                    <a:pt x="356955" y="1333512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164172" y="6055813"/>
              <a:ext cx="281305" cy="0"/>
            </a:xfrm>
            <a:custGeom>
              <a:avLst/>
              <a:gdLst/>
              <a:ahLst/>
              <a:cxnLst/>
              <a:rect l="l" t="t" r="r" b="b"/>
              <a:pathLst>
                <a:path w="281304">
                  <a:moveTo>
                    <a:pt x="28113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591685" y="5696649"/>
              <a:ext cx="567690" cy="734695"/>
            </a:xfrm>
            <a:custGeom>
              <a:avLst/>
              <a:gdLst/>
              <a:ahLst/>
              <a:cxnLst/>
              <a:rect l="l" t="t" r="r" b="b"/>
              <a:pathLst>
                <a:path w="567690" h="734695">
                  <a:moveTo>
                    <a:pt x="567321" y="0"/>
                  </a:moveTo>
                  <a:lnTo>
                    <a:pt x="567321" y="395579"/>
                  </a:lnTo>
                  <a:lnTo>
                    <a:pt x="553656" y="407549"/>
                  </a:lnTo>
                  <a:lnTo>
                    <a:pt x="520472" y="409244"/>
                  </a:lnTo>
                  <a:lnTo>
                    <a:pt x="479491" y="408006"/>
                  </a:lnTo>
                  <a:lnTo>
                    <a:pt x="442429" y="411175"/>
                  </a:lnTo>
                  <a:lnTo>
                    <a:pt x="372477" y="435539"/>
                  </a:lnTo>
                  <a:lnTo>
                    <a:pt x="328127" y="455820"/>
                  </a:lnTo>
                  <a:lnTo>
                    <a:pt x="282525" y="480838"/>
                  </a:lnTo>
                  <a:lnTo>
                    <a:pt x="239420" y="510095"/>
                  </a:lnTo>
                  <a:lnTo>
                    <a:pt x="198550" y="541412"/>
                  </a:lnTo>
                  <a:lnTo>
                    <a:pt x="148426" y="580097"/>
                  </a:lnTo>
                  <a:lnTo>
                    <a:pt x="96278" y="621380"/>
                  </a:lnTo>
                  <a:lnTo>
                    <a:pt x="49338" y="660488"/>
                  </a:lnTo>
                  <a:lnTo>
                    <a:pt x="14835" y="692650"/>
                  </a:lnTo>
                  <a:lnTo>
                    <a:pt x="0" y="713092"/>
                  </a:lnTo>
                  <a:lnTo>
                    <a:pt x="4866" y="727995"/>
                  </a:lnTo>
                  <a:lnTo>
                    <a:pt x="23396" y="734594"/>
                  </a:lnTo>
                  <a:lnTo>
                    <a:pt x="49741" y="734357"/>
                  </a:lnTo>
                  <a:lnTo>
                    <a:pt x="114574" y="711330"/>
                  </a:lnTo>
                  <a:lnTo>
                    <a:pt x="159381" y="683194"/>
                  </a:lnTo>
                  <a:lnTo>
                    <a:pt x="197354" y="657019"/>
                  </a:lnTo>
                  <a:lnTo>
                    <a:pt x="213372" y="645477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164173" y="5889251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>
                  <a:moveTo>
                    <a:pt x="0" y="0"/>
                  </a:moveTo>
                  <a:lnTo>
                    <a:pt x="265531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341204" y="594128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41655" y="20802"/>
                  </a:moveTo>
                  <a:lnTo>
                    <a:pt x="40013" y="28901"/>
                  </a:lnTo>
                  <a:lnTo>
                    <a:pt x="35539" y="35513"/>
                  </a:lnTo>
                  <a:lnTo>
                    <a:pt x="28909" y="39971"/>
                  </a:lnTo>
                  <a:lnTo>
                    <a:pt x="20802" y="41605"/>
                  </a:lnTo>
                  <a:lnTo>
                    <a:pt x="12730" y="39971"/>
                  </a:lnTo>
                  <a:lnTo>
                    <a:pt x="6115" y="35513"/>
                  </a:lnTo>
                  <a:lnTo>
                    <a:pt x="1643" y="28901"/>
                  </a:lnTo>
                  <a:lnTo>
                    <a:pt x="0" y="20802"/>
                  </a:lnTo>
                  <a:lnTo>
                    <a:pt x="1643" y="12703"/>
                  </a:lnTo>
                  <a:lnTo>
                    <a:pt x="6115" y="6091"/>
                  </a:lnTo>
                  <a:lnTo>
                    <a:pt x="12730" y="1634"/>
                  </a:lnTo>
                  <a:lnTo>
                    <a:pt x="20802" y="0"/>
                  </a:lnTo>
                  <a:lnTo>
                    <a:pt x="28909" y="1634"/>
                  </a:lnTo>
                  <a:lnTo>
                    <a:pt x="35539" y="6091"/>
                  </a:lnTo>
                  <a:lnTo>
                    <a:pt x="40013" y="12703"/>
                  </a:lnTo>
                  <a:lnTo>
                    <a:pt x="41655" y="20802"/>
                  </a:lnTo>
                  <a:close/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30823" y="4794605"/>
              <a:ext cx="205740" cy="244475"/>
            </a:xfrm>
            <a:custGeom>
              <a:avLst/>
              <a:gdLst/>
              <a:ahLst/>
              <a:cxnLst/>
              <a:rect l="l" t="t" r="r" b="b"/>
              <a:pathLst>
                <a:path w="205740" h="244475">
                  <a:moveTo>
                    <a:pt x="155408" y="77622"/>
                  </a:moveTo>
                  <a:lnTo>
                    <a:pt x="186983" y="132025"/>
                  </a:lnTo>
                  <a:lnTo>
                    <a:pt x="201347" y="186035"/>
                  </a:lnTo>
                  <a:lnTo>
                    <a:pt x="205114" y="227416"/>
                  </a:lnTo>
                  <a:lnTo>
                    <a:pt x="204900" y="243928"/>
                  </a:lnTo>
                  <a:lnTo>
                    <a:pt x="146968" y="236951"/>
                  </a:lnTo>
                  <a:lnTo>
                    <a:pt x="83920" y="205422"/>
                  </a:lnTo>
                  <a:lnTo>
                    <a:pt x="49706" y="166319"/>
                  </a:lnTo>
                  <a:lnTo>
                    <a:pt x="18130" y="111913"/>
                  </a:lnTo>
                  <a:lnTo>
                    <a:pt x="3767" y="57899"/>
                  </a:lnTo>
                  <a:lnTo>
                    <a:pt x="0" y="16514"/>
                  </a:lnTo>
                  <a:lnTo>
                    <a:pt x="214" y="0"/>
                  </a:lnTo>
                  <a:lnTo>
                    <a:pt x="58139" y="6985"/>
                  </a:lnTo>
                  <a:lnTo>
                    <a:pt x="93613" y="17399"/>
                  </a:lnTo>
                  <a:lnTo>
                    <a:pt x="121186" y="38519"/>
                  </a:lnTo>
                  <a:lnTo>
                    <a:pt x="155408" y="77622"/>
                  </a:lnTo>
                  <a:close/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449186" y="4825205"/>
              <a:ext cx="211454" cy="244475"/>
            </a:xfrm>
            <a:custGeom>
              <a:avLst/>
              <a:gdLst/>
              <a:ahLst/>
              <a:cxnLst/>
              <a:rect l="l" t="t" r="r" b="b"/>
              <a:pathLst>
                <a:path w="211454" h="244475">
                  <a:moveTo>
                    <a:pt x="158371" y="166306"/>
                  </a:moveTo>
                  <a:lnTo>
                    <a:pt x="110279" y="206852"/>
                  </a:lnTo>
                  <a:lnTo>
                    <a:pt x="59581" y="230378"/>
                  </a:lnTo>
                  <a:lnTo>
                    <a:pt x="19478" y="241273"/>
                  </a:lnTo>
                  <a:lnTo>
                    <a:pt x="3177" y="243928"/>
                  </a:lnTo>
                  <a:lnTo>
                    <a:pt x="0" y="185666"/>
                  </a:lnTo>
                  <a:lnTo>
                    <a:pt x="20106" y="118098"/>
                  </a:lnTo>
                  <a:lnTo>
                    <a:pt x="52669" y="77609"/>
                  </a:lnTo>
                  <a:lnTo>
                    <a:pt x="100765" y="37065"/>
                  </a:lnTo>
                  <a:lnTo>
                    <a:pt x="151463" y="13544"/>
                  </a:lnTo>
                  <a:lnTo>
                    <a:pt x="191563" y="2653"/>
                  </a:lnTo>
                  <a:lnTo>
                    <a:pt x="207863" y="0"/>
                  </a:lnTo>
                  <a:lnTo>
                    <a:pt x="211047" y="58255"/>
                  </a:lnTo>
                  <a:lnTo>
                    <a:pt x="206953" y="94997"/>
                  </a:lnTo>
                  <a:lnTo>
                    <a:pt x="190941" y="125817"/>
                  </a:lnTo>
                  <a:lnTo>
                    <a:pt x="158371" y="166306"/>
                  </a:lnTo>
                  <a:close/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86" name="object 18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1220" y="5067527"/>
              <a:ext cx="112814" cy="112839"/>
            </a:xfrm>
            <a:prstGeom prst="rect">
              <a:avLst/>
            </a:prstGeom>
          </p:spPr>
        </p:pic>
      </p:grpSp>
      <p:grpSp>
        <p:nvGrpSpPr>
          <p:cNvPr id="187" name="object 187"/>
          <p:cNvGrpSpPr/>
          <p:nvPr/>
        </p:nvGrpSpPr>
        <p:grpSpPr>
          <a:xfrm>
            <a:off x="4036446" y="1325821"/>
            <a:ext cx="192881" cy="144304"/>
            <a:chOff x="5381927" y="1767761"/>
            <a:chExt cx="257175" cy="192405"/>
          </a:xfrm>
        </p:grpSpPr>
        <p:sp>
          <p:nvSpPr>
            <p:cNvPr id="188" name="object 188"/>
            <p:cNvSpPr/>
            <p:nvPr/>
          </p:nvSpPr>
          <p:spPr>
            <a:xfrm>
              <a:off x="5510203" y="1767761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5" h="53975">
                  <a:moveTo>
                    <a:pt x="0" y="0"/>
                  </a:moveTo>
                  <a:lnTo>
                    <a:pt x="127" y="53771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510542" y="1906052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5" h="53975">
                  <a:moveTo>
                    <a:pt x="0" y="0"/>
                  </a:moveTo>
                  <a:lnTo>
                    <a:pt x="127" y="53784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562784" y="1863516"/>
              <a:ext cx="66675" cy="635"/>
            </a:xfrm>
            <a:custGeom>
              <a:avLst/>
              <a:gdLst/>
              <a:ahLst/>
              <a:cxnLst/>
              <a:rect l="l" t="t" r="r" b="b"/>
              <a:pathLst>
                <a:path w="66675" h="635">
                  <a:moveTo>
                    <a:pt x="66611" y="0"/>
                  </a:moveTo>
                  <a:lnTo>
                    <a:pt x="0" y="165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391452" y="1863937"/>
              <a:ext cx="66675" cy="635"/>
            </a:xfrm>
            <a:custGeom>
              <a:avLst/>
              <a:gdLst/>
              <a:ahLst/>
              <a:cxnLst/>
              <a:rect l="l" t="t" r="r" b="b"/>
              <a:pathLst>
                <a:path w="66675" h="635">
                  <a:moveTo>
                    <a:pt x="66636" y="0"/>
                  </a:moveTo>
                  <a:lnTo>
                    <a:pt x="0" y="165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92" name="object 192"/>
          <p:cNvSpPr/>
          <p:nvPr/>
        </p:nvSpPr>
        <p:spPr>
          <a:xfrm>
            <a:off x="4338389" y="1515148"/>
            <a:ext cx="476" cy="52864"/>
          </a:xfrm>
          <a:custGeom>
            <a:avLst/>
            <a:gdLst/>
            <a:ahLst/>
            <a:cxnLst/>
            <a:rect l="l" t="t" r="r" b="b"/>
            <a:pathLst>
              <a:path w="635" h="70485">
                <a:moveTo>
                  <a:pt x="0" y="0"/>
                </a:moveTo>
                <a:lnTo>
                  <a:pt x="177" y="70256"/>
                </a:lnTo>
              </a:path>
            </a:pathLst>
          </a:custGeom>
          <a:ln w="19050">
            <a:solidFill>
              <a:srgbClr val="C09BC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3" name="object 193"/>
          <p:cNvSpPr/>
          <p:nvPr/>
        </p:nvSpPr>
        <p:spPr>
          <a:xfrm>
            <a:off x="4338721" y="1650659"/>
            <a:ext cx="476" cy="52864"/>
          </a:xfrm>
          <a:custGeom>
            <a:avLst/>
            <a:gdLst/>
            <a:ahLst/>
            <a:cxnLst/>
            <a:rect l="l" t="t" r="r" b="b"/>
            <a:pathLst>
              <a:path w="635" h="70485">
                <a:moveTo>
                  <a:pt x="0" y="0"/>
                </a:moveTo>
                <a:lnTo>
                  <a:pt x="177" y="70269"/>
                </a:lnTo>
              </a:path>
            </a:pathLst>
          </a:custGeom>
          <a:ln w="19050">
            <a:solidFill>
              <a:srgbClr val="C09BC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4" name="object 194"/>
          <p:cNvSpPr/>
          <p:nvPr/>
        </p:nvSpPr>
        <p:spPr>
          <a:xfrm>
            <a:off x="4389919" y="1608979"/>
            <a:ext cx="65723" cy="476"/>
          </a:xfrm>
          <a:custGeom>
            <a:avLst/>
            <a:gdLst/>
            <a:ahLst/>
            <a:cxnLst/>
            <a:rect l="l" t="t" r="r" b="b"/>
            <a:pathLst>
              <a:path w="87629" h="635">
                <a:moveTo>
                  <a:pt x="87020" y="0"/>
                </a:moveTo>
                <a:lnTo>
                  <a:pt x="0" y="215"/>
                </a:lnTo>
              </a:path>
            </a:pathLst>
          </a:custGeom>
          <a:ln w="19049">
            <a:solidFill>
              <a:srgbClr val="C09BC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5" name="object 195"/>
          <p:cNvSpPr/>
          <p:nvPr/>
        </p:nvSpPr>
        <p:spPr>
          <a:xfrm>
            <a:off x="4222028" y="1609390"/>
            <a:ext cx="65723" cy="476"/>
          </a:xfrm>
          <a:custGeom>
            <a:avLst/>
            <a:gdLst/>
            <a:ahLst/>
            <a:cxnLst/>
            <a:rect l="l" t="t" r="r" b="b"/>
            <a:pathLst>
              <a:path w="87629" h="635">
                <a:moveTo>
                  <a:pt x="87058" y="0"/>
                </a:moveTo>
                <a:lnTo>
                  <a:pt x="0" y="215"/>
                </a:lnTo>
              </a:path>
            </a:pathLst>
          </a:custGeom>
          <a:ln w="19049">
            <a:solidFill>
              <a:srgbClr val="C09BC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6" name="object 19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11346" y="1417991"/>
            <a:ext cx="940005" cy="832163"/>
          </a:xfrm>
          <a:prstGeom prst="rect">
            <a:avLst/>
          </a:prstGeom>
        </p:spPr>
      </p:pic>
      <p:sp>
        <p:nvSpPr>
          <p:cNvPr id="197" name="object 197"/>
          <p:cNvSpPr txBox="1"/>
          <p:nvPr/>
        </p:nvSpPr>
        <p:spPr>
          <a:xfrm>
            <a:off x="1946773" y="1589139"/>
            <a:ext cx="2340978" cy="1211390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19050">
              <a:lnSpc>
                <a:spcPts val="5869"/>
              </a:lnSpc>
              <a:spcBef>
                <a:spcPts val="86"/>
              </a:spcBef>
            </a:pPr>
            <a:r>
              <a:rPr lang="fr-FR" sz="5400" b="1" spc="-19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345</a:t>
            </a:r>
            <a:endParaRPr sz="5400" b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9525">
              <a:lnSpc>
                <a:spcPts val="1279"/>
              </a:lnSpc>
            </a:pPr>
            <a:r>
              <a:rPr dirty="0" err="1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entreprises</a:t>
            </a:r>
            <a:r>
              <a:rPr spc="-3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pc="-8" dirty="0" err="1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labellisées</a:t>
            </a:r>
            <a:endParaRPr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9525">
              <a:spcBef>
                <a:spcPts val="8"/>
              </a:spcBef>
            </a:pPr>
            <a:r>
              <a:rPr b="1" dirty="0" err="1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Engagé</a:t>
            </a:r>
            <a:r>
              <a:rPr b="1" spc="-8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b="1" spc="-19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RSE</a:t>
            </a:r>
            <a:endParaRPr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2439060" y="3723016"/>
            <a:ext cx="2014538" cy="101287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00699"/>
              </a:lnSpc>
              <a:spcBef>
                <a:spcPts val="71"/>
              </a:spcBef>
            </a:pPr>
            <a:r>
              <a:rPr sz="1300" b="1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organismes engagés </a:t>
            </a:r>
            <a:r>
              <a:rPr sz="1300" spc="-15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dans </a:t>
            </a:r>
            <a:r>
              <a:rPr sz="13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le</a:t>
            </a:r>
            <a:r>
              <a:rPr sz="1300" spc="-26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3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parcours</a:t>
            </a:r>
            <a:r>
              <a:rPr sz="1300" spc="-15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3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</a:t>
            </a:r>
            <a:r>
              <a:rPr sz="1300" spc="-15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300" spc="-8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solutions </a:t>
            </a:r>
            <a:r>
              <a:rPr sz="13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Engagé</a:t>
            </a:r>
            <a:r>
              <a:rPr sz="1300" spc="-15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3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RSE</a:t>
            </a:r>
            <a:r>
              <a:rPr sz="1300" spc="-11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3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(dont</a:t>
            </a:r>
            <a:r>
              <a:rPr sz="1300" spc="-11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300" spc="-19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108 </a:t>
            </a:r>
            <a:r>
              <a:rPr sz="13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ayant</a:t>
            </a:r>
            <a:r>
              <a:rPr sz="1300" spc="-53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3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réalisé</a:t>
            </a:r>
            <a:r>
              <a:rPr sz="1300" spc="-45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300" spc="-8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l'évaluation </a:t>
            </a:r>
            <a:r>
              <a:rPr sz="1300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 ligne Diag RSE </a:t>
            </a:r>
            <a:r>
              <a:rPr sz="1300" spc="-8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online)</a:t>
            </a:r>
            <a:endParaRPr sz="13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2439065" y="3151432"/>
            <a:ext cx="1091565" cy="565059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3600" b="1" spc="-15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+600</a:t>
            </a:r>
            <a:endParaRPr sz="36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867918" y="5379898"/>
            <a:ext cx="183833" cy="183833"/>
            <a:chOff x="1244314" y="7272728"/>
            <a:chExt cx="245110" cy="245110"/>
          </a:xfrm>
        </p:grpSpPr>
        <p:sp>
          <p:nvSpPr>
            <p:cNvPr id="201" name="object 201"/>
            <p:cNvSpPr/>
            <p:nvPr/>
          </p:nvSpPr>
          <p:spPr>
            <a:xfrm>
              <a:off x="1366982" y="7282253"/>
              <a:ext cx="635" cy="63500"/>
            </a:xfrm>
            <a:custGeom>
              <a:avLst/>
              <a:gdLst/>
              <a:ahLst/>
              <a:cxnLst/>
              <a:rect l="l" t="t" r="r" b="b"/>
              <a:pathLst>
                <a:path w="634" h="63500">
                  <a:moveTo>
                    <a:pt x="152" y="0"/>
                  </a:moveTo>
                  <a:lnTo>
                    <a:pt x="0" y="63284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 b="1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366583" y="7445008"/>
              <a:ext cx="635" cy="63500"/>
            </a:xfrm>
            <a:custGeom>
              <a:avLst/>
              <a:gdLst/>
              <a:ahLst/>
              <a:cxnLst/>
              <a:rect l="l" t="t" r="r" b="b"/>
              <a:pathLst>
                <a:path w="634" h="63500">
                  <a:moveTo>
                    <a:pt x="152" y="0"/>
                  </a:moveTo>
                  <a:lnTo>
                    <a:pt x="0" y="63296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 b="1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253839" y="7395014"/>
              <a:ext cx="63500" cy="635"/>
            </a:xfrm>
            <a:custGeom>
              <a:avLst/>
              <a:gdLst/>
              <a:ahLst/>
              <a:cxnLst/>
              <a:rect l="l" t="t" r="r" b="b"/>
              <a:pathLst>
                <a:path w="63500" h="634">
                  <a:moveTo>
                    <a:pt x="0" y="0"/>
                  </a:moveTo>
                  <a:lnTo>
                    <a:pt x="63284" y="152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 b="1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416593" y="7395413"/>
              <a:ext cx="63500" cy="635"/>
            </a:xfrm>
            <a:custGeom>
              <a:avLst/>
              <a:gdLst/>
              <a:ahLst/>
              <a:cxnLst/>
              <a:rect l="l" t="t" r="r" b="b"/>
              <a:pathLst>
                <a:path w="63500" h="634">
                  <a:moveTo>
                    <a:pt x="0" y="0"/>
                  </a:moveTo>
                  <a:lnTo>
                    <a:pt x="63309" y="152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 b="1"/>
            </a:p>
          </p:txBody>
        </p:sp>
      </p:grpSp>
      <p:sp>
        <p:nvSpPr>
          <p:cNvPr id="205" name="object 205"/>
          <p:cNvSpPr/>
          <p:nvPr/>
        </p:nvSpPr>
        <p:spPr>
          <a:xfrm>
            <a:off x="764310" y="5609975"/>
            <a:ext cx="476" cy="62389"/>
          </a:xfrm>
          <a:custGeom>
            <a:avLst/>
            <a:gdLst/>
            <a:ahLst/>
            <a:cxnLst/>
            <a:rect l="l" t="t" r="r" b="b"/>
            <a:pathLst>
              <a:path w="634" h="83184">
                <a:moveTo>
                  <a:pt x="203" y="0"/>
                </a:moveTo>
                <a:lnTo>
                  <a:pt x="0" y="82677"/>
                </a:lnTo>
              </a:path>
            </a:pathLst>
          </a:custGeom>
          <a:ln w="19050">
            <a:solidFill>
              <a:srgbClr val="C09BC8"/>
            </a:solidFill>
          </a:ln>
        </p:spPr>
        <p:txBody>
          <a:bodyPr wrap="square" lIns="0" tIns="0" rIns="0" bIns="0" rtlCol="0"/>
          <a:lstStyle/>
          <a:p>
            <a:endParaRPr sz="1350" b="1"/>
          </a:p>
        </p:txBody>
      </p:sp>
      <p:sp>
        <p:nvSpPr>
          <p:cNvPr id="206" name="object 206"/>
          <p:cNvSpPr/>
          <p:nvPr/>
        </p:nvSpPr>
        <p:spPr>
          <a:xfrm>
            <a:off x="763920" y="5769457"/>
            <a:ext cx="476" cy="62389"/>
          </a:xfrm>
          <a:custGeom>
            <a:avLst/>
            <a:gdLst/>
            <a:ahLst/>
            <a:cxnLst/>
            <a:rect l="l" t="t" r="r" b="b"/>
            <a:pathLst>
              <a:path w="634" h="83184">
                <a:moveTo>
                  <a:pt x="203" y="0"/>
                </a:moveTo>
                <a:lnTo>
                  <a:pt x="0" y="82689"/>
                </a:lnTo>
              </a:path>
            </a:pathLst>
          </a:custGeom>
          <a:ln w="19050">
            <a:solidFill>
              <a:srgbClr val="C09BC8"/>
            </a:solidFill>
          </a:ln>
        </p:spPr>
        <p:txBody>
          <a:bodyPr wrap="square" lIns="0" tIns="0" rIns="0" bIns="0" rtlCol="0"/>
          <a:lstStyle/>
          <a:p>
            <a:endParaRPr sz="1350" b="1"/>
          </a:p>
        </p:txBody>
      </p:sp>
      <p:sp>
        <p:nvSpPr>
          <p:cNvPr id="207" name="object 207"/>
          <p:cNvSpPr/>
          <p:nvPr/>
        </p:nvSpPr>
        <p:spPr>
          <a:xfrm>
            <a:off x="653446" y="5720468"/>
            <a:ext cx="62389" cy="476"/>
          </a:xfrm>
          <a:custGeom>
            <a:avLst/>
            <a:gdLst/>
            <a:ahLst/>
            <a:cxnLst/>
            <a:rect l="l" t="t" r="r" b="b"/>
            <a:pathLst>
              <a:path w="83184" h="634">
                <a:moveTo>
                  <a:pt x="0" y="0"/>
                </a:moveTo>
                <a:lnTo>
                  <a:pt x="82677" y="203"/>
                </a:lnTo>
              </a:path>
            </a:pathLst>
          </a:custGeom>
          <a:ln w="19050">
            <a:solidFill>
              <a:srgbClr val="C09BC8"/>
            </a:solidFill>
          </a:ln>
        </p:spPr>
        <p:txBody>
          <a:bodyPr wrap="square" lIns="0" tIns="0" rIns="0" bIns="0" rtlCol="0"/>
          <a:lstStyle/>
          <a:p>
            <a:endParaRPr sz="1350" b="1"/>
          </a:p>
        </p:txBody>
      </p:sp>
      <p:sp>
        <p:nvSpPr>
          <p:cNvPr id="208" name="object 208"/>
          <p:cNvSpPr/>
          <p:nvPr/>
        </p:nvSpPr>
        <p:spPr>
          <a:xfrm>
            <a:off x="812927" y="5720858"/>
            <a:ext cx="62389" cy="476"/>
          </a:xfrm>
          <a:custGeom>
            <a:avLst/>
            <a:gdLst/>
            <a:ahLst/>
            <a:cxnLst/>
            <a:rect l="l" t="t" r="r" b="b"/>
            <a:pathLst>
              <a:path w="83184" h="634">
                <a:moveTo>
                  <a:pt x="0" y="0"/>
                </a:moveTo>
                <a:lnTo>
                  <a:pt x="82715" y="203"/>
                </a:lnTo>
              </a:path>
            </a:pathLst>
          </a:custGeom>
          <a:ln w="19050">
            <a:solidFill>
              <a:srgbClr val="C09BC8"/>
            </a:solidFill>
          </a:ln>
        </p:spPr>
        <p:txBody>
          <a:bodyPr wrap="square" lIns="0" tIns="0" rIns="0" bIns="0" rtlCol="0"/>
          <a:lstStyle/>
          <a:p>
            <a:endParaRPr sz="1350" b="1"/>
          </a:p>
        </p:txBody>
      </p:sp>
      <p:sp>
        <p:nvSpPr>
          <p:cNvPr id="209" name="object 209"/>
          <p:cNvSpPr txBox="1"/>
          <p:nvPr/>
        </p:nvSpPr>
        <p:spPr>
          <a:xfrm>
            <a:off x="635803" y="2899043"/>
            <a:ext cx="469583" cy="503503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3200" b="1" spc="-19" dirty="0">
                <a:solidFill>
                  <a:srgbClr val="3AB9C8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10</a:t>
            </a:r>
            <a:endParaRPr sz="32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635803" y="3436033"/>
            <a:ext cx="827723" cy="410690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300" b="1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labels </a:t>
            </a:r>
            <a:r>
              <a:rPr sz="1300" b="1" spc="-19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RSE</a:t>
            </a:r>
            <a:endParaRPr sz="1300" b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9525">
              <a:spcBef>
                <a:spcPts val="11"/>
              </a:spcBef>
            </a:pPr>
            <a:r>
              <a:rPr sz="1300" spc="-8" dirty="0">
                <a:solidFill>
                  <a:srgbClr val="3B005A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sectoriels</a:t>
            </a:r>
            <a:endParaRPr sz="13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40637" y="1336140"/>
            <a:ext cx="1568767" cy="1914049"/>
            <a:chOff x="640637" y="1336140"/>
            <a:chExt cx="1568767" cy="1914049"/>
          </a:xfrm>
        </p:grpSpPr>
        <p:grpSp>
          <p:nvGrpSpPr>
            <p:cNvPr id="211" name="object 211"/>
            <p:cNvGrpSpPr/>
            <p:nvPr/>
          </p:nvGrpSpPr>
          <p:grpSpPr>
            <a:xfrm>
              <a:off x="656884" y="1606013"/>
              <a:ext cx="278606" cy="384334"/>
              <a:chOff x="875845" y="2141350"/>
              <a:chExt cx="371475" cy="512445"/>
            </a:xfrm>
          </p:grpSpPr>
          <p:pic>
            <p:nvPicPr>
              <p:cNvPr id="212" name="object 212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75845" y="2272253"/>
                <a:ext cx="371293" cy="381240"/>
              </a:xfrm>
              <a:prstGeom prst="rect">
                <a:avLst/>
              </a:prstGeom>
            </p:spPr>
          </p:pic>
          <p:pic>
            <p:nvPicPr>
              <p:cNvPr id="213" name="object 213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024328" y="2141350"/>
                <a:ext cx="109474" cy="109499"/>
              </a:xfrm>
              <a:prstGeom prst="rect">
                <a:avLst/>
              </a:prstGeom>
            </p:spPr>
          </p:pic>
        </p:grpSp>
        <p:grpSp>
          <p:nvGrpSpPr>
            <p:cNvPr id="214" name="object 214"/>
            <p:cNvGrpSpPr/>
            <p:nvPr/>
          </p:nvGrpSpPr>
          <p:grpSpPr>
            <a:xfrm>
              <a:off x="640637" y="1336140"/>
              <a:ext cx="1568767" cy="1914049"/>
              <a:chOff x="854182" y="1781519"/>
              <a:chExt cx="2091689" cy="2552065"/>
            </a:xfrm>
          </p:grpSpPr>
          <p:sp>
            <p:nvSpPr>
              <p:cNvPr id="215" name="object 215"/>
              <p:cNvSpPr/>
              <p:nvPr/>
            </p:nvSpPr>
            <p:spPr>
              <a:xfrm>
                <a:off x="863707" y="2975575"/>
                <a:ext cx="44450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444500" h="55244">
                    <a:moveTo>
                      <a:pt x="444157" y="54165"/>
                    </a:moveTo>
                    <a:lnTo>
                      <a:pt x="27152" y="55143"/>
                    </a:lnTo>
                    <a:lnTo>
                      <a:pt x="0" y="28130"/>
                    </a:lnTo>
                    <a:lnTo>
                      <a:pt x="2102" y="17587"/>
                    </a:lnTo>
                    <a:lnTo>
                      <a:pt x="7886" y="8964"/>
                    </a:lnTo>
                    <a:lnTo>
                      <a:pt x="16480" y="3139"/>
                    </a:lnTo>
                    <a:lnTo>
                      <a:pt x="27012" y="990"/>
                    </a:lnTo>
                    <a:lnTo>
                      <a:pt x="444030" y="0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16" name="object 216"/>
              <p:cNvSpPr/>
              <p:nvPr/>
            </p:nvSpPr>
            <p:spPr>
              <a:xfrm>
                <a:off x="1308031" y="2900822"/>
                <a:ext cx="1873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187325" h="203835">
                    <a:moveTo>
                      <a:pt x="495" y="203644"/>
                    </a:moveTo>
                    <a:lnTo>
                      <a:pt x="0" y="457"/>
                    </a:lnTo>
                    <a:lnTo>
                      <a:pt x="186829" y="0"/>
                    </a:lnTo>
                    <a:lnTo>
                      <a:pt x="187325" y="203187"/>
                    </a:lnTo>
                    <a:lnTo>
                      <a:pt x="495" y="203644"/>
                    </a:lnTo>
                    <a:close/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17" name="object 217"/>
              <p:cNvSpPr/>
              <p:nvPr/>
            </p:nvSpPr>
            <p:spPr>
              <a:xfrm>
                <a:off x="1283815" y="3104135"/>
                <a:ext cx="236854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54610">
                    <a:moveTo>
                      <a:pt x="0" y="27597"/>
                    </a:moveTo>
                    <a:lnTo>
                      <a:pt x="27012" y="444"/>
                    </a:lnTo>
                    <a:lnTo>
                      <a:pt x="209511" y="0"/>
                    </a:lnTo>
                    <a:lnTo>
                      <a:pt x="220055" y="2102"/>
                    </a:lnTo>
                    <a:lnTo>
                      <a:pt x="228677" y="7886"/>
                    </a:lnTo>
                    <a:lnTo>
                      <a:pt x="234502" y="16480"/>
                    </a:lnTo>
                    <a:lnTo>
                      <a:pt x="236651" y="27012"/>
                    </a:lnTo>
                    <a:lnTo>
                      <a:pt x="234550" y="37561"/>
                    </a:lnTo>
                    <a:lnTo>
                      <a:pt x="228769" y="46185"/>
                    </a:lnTo>
                    <a:lnTo>
                      <a:pt x="220176" y="52010"/>
                    </a:lnTo>
                    <a:lnTo>
                      <a:pt x="209638" y="54165"/>
                    </a:lnTo>
                    <a:lnTo>
                      <a:pt x="27152" y="54610"/>
                    </a:lnTo>
                    <a:lnTo>
                      <a:pt x="16603" y="52509"/>
                    </a:lnTo>
                    <a:lnTo>
                      <a:pt x="7980" y="46728"/>
                    </a:lnTo>
                    <a:lnTo>
                      <a:pt x="2154" y="38134"/>
                    </a:lnTo>
                    <a:lnTo>
                      <a:pt x="0" y="27597"/>
                    </a:lnTo>
                    <a:close/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18" name="object 218"/>
              <p:cNvSpPr/>
              <p:nvPr/>
            </p:nvSpPr>
            <p:spPr>
              <a:xfrm>
                <a:off x="1282913" y="2846922"/>
                <a:ext cx="236854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236855" h="54610">
                    <a:moveTo>
                      <a:pt x="0" y="27597"/>
                    </a:moveTo>
                    <a:lnTo>
                      <a:pt x="27012" y="444"/>
                    </a:lnTo>
                    <a:lnTo>
                      <a:pt x="209511" y="0"/>
                    </a:lnTo>
                    <a:lnTo>
                      <a:pt x="220055" y="2102"/>
                    </a:lnTo>
                    <a:lnTo>
                      <a:pt x="228677" y="7886"/>
                    </a:lnTo>
                    <a:lnTo>
                      <a:pt x="234502" y="16480"/>
                    </a:lnTo>
                    <a:lnTo>
                      <a:pt x="236651" y="27012"/>
                    </a:lnTo>
                    <a:lnTo>
                      <a:pt x="234550" y="37561"/>
                    </a:lnTo>
                    <a:lnTo>
                      <a:pt x="228769" y="46185"/>
                    </a:lnTo>
                    <a:lnTo>
                      <a:pt x="220176" y="52010"/>
                    </a:lnTo>
                    <a:lnTo>
                      <a:pt x="209638" y="54165"/>
                    </a:lnTo>
                    <a:lnTo>
                      <a:pt x="27152" y="54610"/>
                    </a:lnTo>
                    <a:lnTo>
                      <a:pt x="16603" y="52507"/>
                    </a:lnTo>
                    <a:lnTo>
                      <a:pt x="7980" y="46723"/>
                    </a:lnTo>
                    <a:lnTo>
                      <a:pt x="2154" y="38129"/>
                    </a:lnTo>
                    <a:lnTo>
                      <a:pt x="0" y="27597"/>
                    </a:lnTo>
                    <a:close/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19" name="object 219"/>
              <p:cNvSpPr/>
              <p:nvPr/>
            </p:nvSpPr>
            <p:spPr>
              <a:xfrm>
                <a:off x="1899135" y="2102857"/>
                <a:ext cx="1905" cy="912494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12494">
                    <a:moveTo>
                      <a:pt x="1841" y="91224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20" name="object 220"/>
              <p:cNvSpPr/>
              <p:nvPr/>
            </p:nvSpPr>
            <p:spPr>
              <a:xfrm>
                <a:off x="1997450" y="2177839"/>
                <a:ext cx="104775" cy="83756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837564">
                    <a:moveTo>
                      <a:pt x="1384" y="837018"/>
                    </a:moveTo>
                    <a:lnTo>
                      <a:pt x="0" y="108813"/>
                    </a:lnTo>
                    <a:lnTo>
                      <a:pt x="104584" y="0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21" name="object 221"/>
              <p:cNvSpPr/>
              <p:nvPr/>
            </p:nvSpPr>
            <p:spPr>
              <a:xfrm>
                <a:off x="1576482" y="1791044"/>
                <a:ext cx="739775" cy="842010"/>
              </a:xfrm>
              <a:custGeom>
                <a:avLst/>
                <a:gdLst/>
                <a:ahLst/>
                <a:cxnLst/>
                <a:rect l="l" t="t" r="r" b="b"/>
                <a:pathLst>
                  <a:path w="739775" h="842010">
                    <a:moveTo>
                      <a:pt x="424078" y="841781"/>
                    </a:moveTo>
                    <a:lnTo>
                      <a:pt x="470492" y="835206"/>
                    </a:lnTo>
                    <a:lnTo>
                      <a:pt x="512169" y="816873"/>
                    </a:lnTo>
                    <a:lnTo>
                      <a:pt x="547449" y="788511"/>
                    </a:lnTo>
                    <a:lnTo>
                      <a:pt x="574671" y="751847"/>
                    </a:lnTo>
                    <a:lnTo>
                      <a:pt x="592174" y="708610"/>
                    </a:lnTo>
                    <a:lnTo>
                      <a:pt x="598297" y="660527"/>
                    </a:lnTo>
                    <a:lnTo>
                      <a:pt x="597103" y="640022"/>
                    </a:lnTo>
                    <a:lnTo>
                      <a:pt x="593737" y="620218"/>
                    </a:lnTo>
                    <a:lnTo>
                      <a:pt x="588352" y="601217"/>
                    </a:lnTo>
                    <a:lnTo>
                      <a:pt x="581101" y="583120"/>
                    </a:lnTo>
                    <a:lnTo>
                      <a:pt x="623745" y="573349"/>
                    </a:lnTo>
                    <a:lnTo>
                      <a:pt x="661754" y="553525"/>
                    </a:lnTo>
                    <a:lnTo>
                      <a:pt x="693729" y="525100"/>
                    </a:lnTo>
                    <a:lnTo>
                      <a:pt x="718269" y="489525"/>
                    </a:lnTo>
                    <a:lnTo>
                      <a:pt x="733974" y="448251"/>
                    </a:lnTo>
                    <a:lnTo>
                      <a:pt x="739444" y="402729"/>
                    </a:lnTo>
                    <a:lnTo>
                      <a:pt x="733915" y="357888"/>
                    </a:lnTo>
                    <a:lnTo>
                      <a:pt x="718454" y="317197"/>
                    </a:lnTo>
                    <a:lnTo>
                      <a:pt x="694405" y="282035"/>
                    </a:lnTo>
                    <a:lnTo>
                      <a:pt x="663114" y="253782"/>
                    </a:lnTo>
                    <a:lnTo>
                      <a:pt x="625927" y="233817"/>
                    </a:lnTo>
                    <a:lnTo>
                      <a:pt x="584187" y="223520"/>
                    </a:lnTo>
                    <a:lnTo>
                      <a:pt x="584200" y="222719"/>
                    </a:lnTo>
                    <a:lnTo>
                      <a:pt x="584301" y="221957"/>
                    </a:lnTo>
                    <a:lnTo>
                      <a:pt x="584301" y="221157"/>
                    </a:lnTo>
                    <a:lnTo>
                      <a:pt x="578520" y="170338"/>
                    </a:lnTo>
                    <a:lnTo>
                      <a:pt x="562297" y="123716"/>
                    </a:lnTo>
                    <a:lnTo>
                      <a:pt x="536921" y="82617"/>
                    </a:lnTo>
                    <a:lnTo>
                      <a:pt x="503679" y="48369"/>
                    </a:lnTo>
                    <a:lnTo>
                      <a:pt x="463861" y="22298"/>
                    </a:lnTo>
                    <a:lnTo>
                      <a:pt x="418753" y="5733"/>
                    </a:lnTo>
                    <a:lnTo>
                      <a:pt x="369646" y="0"/>
                    </a:lnTo>
                    <a:lnTo>
                      <a:pt x="325036" y="4935"/>
                    </a:lnTo>
                    <a:lnTo>
                      <a:pt x="283678" y="18860"/>
                    </a:lnTo>
                    <a:lnTo>
                      <a:pt x="246516" y="40778"/>
                    </a:lnTo>
                    <a:lnTo>
                      <a:pt x="214496" y="69694"/>
                    </a:lnTo>
                    <a:lnTo>
                      <a:pt x="188561" y="104612"/>
                    </a:lnTo>
                    <a:lnTo>
                      <a:pt x="169655" y="144535"/>
                    </a:lnTo>
                    <a:lnTo>
                      <a:pt x="158724" y="188468"/>
                    </a:lnTo>
                    <a:lnTo>
                      <a:pt x="115986" y="198173"/>
                    </a:lnTo>
                    <a:lnTo>
                      <a:pt x="77887" y="217964"/>
                    </a:lnTo>
                    <a:lnTo>
                      <a:pt x="45834" y="246386"/>
                    </a:lnTo>
                    <a:lnTo>
                      <a:pt x="21231" y="281983"/>
                    </a:lnTo>
                    <a:lnTo>
                      <a:pt x="5484" y="323300"/>
                    </a:lnTo>
                    <a:lnTo>
                      <a:pt x="0" y="368884"/>
                    </a:lnTo>
                    <a:lnTo>
                      <a:pt x="6584" y="417743"/>
                    </a:lnTo>
                    <a:lnTo>
                      <a:pt x="24917" y="461459"/>
                    </a:lnTo>
                    <a:lnTo>
                      <a:pt x="53229" y="498238"/>
                    </a:lnTo>
                    <a:lnTo>
                      <a:pt x="89755" y="526288"/>
                    </a:lnTo>
                    <a:lnTo>
                      <a:pt x="132727" y="543814"/>
                    </a:lnTo>
                    <a:lnTo>
                      <a:pt x="116258" y="564987"/>
                    </a:lnTo>
                    <a:lnTo>
                      <a:pt x="103844" y="589168"/>
                    </a:lnTo>
                    <a:lnTo>
                      <a:pt x="96026" y="615812"/>
                    </a:lnTo>
                    <a:lnTo>
                      <a:pt x="93344" y="644372"/>
                    </a:lnTo>
                    <a:lnTo>
                      <a:pt x="100538" y="689790"/>
                    </a:lnTo>
                    <a:lnTo>
                      <a:pt x="120347" y="729202"/>
                    </a:lnTo>
                    <a:lnTo>
                      <a:pt x="150478" y="760247"/>
                    </a:lnTo>
                    <a:lnTo>
                      <a:pt x="188639" y="780560"/>
                    </a:lnTo>
                    <a:lnTo>
                      <a:pt x="232536" y="787781"/>
                    </a:lnTo>
                    <a:lnTo>
                      <a:pt x="257527" y="785393"/>
                    </a:lnTo>
                    <a:lnTo>
                      <a:pt x="281031" y="778638"/>
                    </a:lnTo>
                    <a:lnTo>
                      <a:pt x="302660" y="767923"/>
                    </a:lnTo>
                    <a:lnTo>
                      <a:pt x="322021" y="753656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22" name="object 222"/>
              <p:cNvSpPr/>
              <p:nvPr/>
            </p:nvSpPr>
            <p:spPr>
              <a:xfrm>
                <a:off x="1791538" y="2306133"/>
                <a:ext cx="105410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08585">
                    <a:moveTo>
                      <a:pt x="0" y="0"/>
                    </a:moveTo>
                    <a:lnTo>
                      <a:pt x="105117" y="108305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23" name="object 223"/>
              <p:cNvSpPr/>
              <p:nvPr/>
            </p:nvSpPr>
            <p:spPr>
              <a:xfrm>
                <a:off x="1219408" y="3018307"/>
                <a:ext cx="803275" cy="661035"/>
              </a:xfrm>
              <a:custGeom>
                <a:avLst/>
                <a:gdLst/>
                <a:ahLst/>
                <a:cxnLst/>
                <a:rect l="l" t="t" r="r" b="b"/>
                <a:pathLst>
                  <a:path w="803275" h="661035">
                    <a:moveTo>
                      <a:pt x="802716" y="324065"/>
                    </a:moveTo>
                    <a:lnTo>
                      <a:pt x="792683" y="0"/>
                    </a:lnTo>
                    <a:lnTo>
                      <a:pt x="662178" y="355"/>
                    </a:lnTo>
                    <a:lnTo>
                      <a:pt x="658050" y="265239"/>
                    </a:lnTo>
                    <a:lnTo>
                      <a:pt x="0" y="266839"/>
                    </a:lnTo>
                    <a:lnTo>
                      <a:pt x="1079" y="660831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24" name="object 224"/>
              <p:cNvSpPr/>
              <p:nvPr/>
            </p:nvSpPr>
            <p:spPr>
              <a:xfrm>
                <a:off x="1345704" y="3398011"/>
                <a:ext cx="473075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91439">
                    <a:moveTo>
                      <a:pt x="39014" y="91033"/>
                    </a:moveTo>
                    <a:lnTo>
                      <a:pt x="0" y="91033"/>
                    </a:lnTo>
                    <a:lnTo>
                      <a:pt x="0" y="0"/>
                    </a:lnTo>
                    <a:lnTo>
                      <a:pt x="39014" y="0"/>
                    </a:lnTo>
                    <a:lnTo>
                      <a:pt x="39014" y="91033"/>
                    </a:lnTo>
                    <a:close/>
                  </a:path>
                  <a:path w="473075" h="91439">
                    <a:moveTo>
                      <a:pt x="147396" y="91033"/>
                    </a:moveTo>
                    <a:lnTo>
                      <a:pt x="108381" y="91033"/>
                    </a:lnTo>
                    <a:lnTo>
                      <a:pt x="108381" y="0"/>
                    </a:lnTo>
                    <a:lnTo>
                      <a:pt x="147396" y="0"/>
                    </a:lnTo>
                    <a:lnTo>
                      <a:pt x="147396" y="91033"/>
                    </a:lnTo>
                    <a:close/>
                  </a:path>
                  <a:path w="473075" h="91439">
                    <a:moveTo>
                      <a:pt x="255778" y="91033"/>
                    </a:moveTo>
                    <a:lnTo>
                      <a:pt x="216763" y="91033"/>
                    </a:lnTo>
                    <a:lnTo>
                      <a:pt x="216763" y="0"/>
                    </a:lnTo>
                    <a:lnTo>
                      <a:pt x="255778" y="0"/>
                    </a:lnTo>
                    <a:lnTo>
                      <a:pt x="255778" y="91033"/>
                    </a:lnTo>
                    <a:close/>
                  </a:path>
                  <a:path w="473075" h="91439">
                    <a:moveTo>
                      <a:pt x="364159" y="91033"/>
                    </a:moveTo>
                    <a:lnTo>
                      <a:pt x="325145" y="91033"/>
                    </a:lnTo>
                    <a:lnTo>
                      <a:pt x="325145" y="0"/>
                    </a:lnTo>
                    <a:lnTo>
                      <a:pt x="364159" y="0"/>
                    </a:lnTo>
                    <a:lnTo>
                      <a:pt x="364159" y="91033"/>
                    </a:lnTo>
                    <a:close/>
                  </a:path>
                  <a:path w="473075" h="91439">
                    <a:moveTo>
                      <a:pt x="472541" y="91033"/>
                    </a:moveTo>
                    <a:lnTo>
                      <a:pt x="433527" y="91033"/>
                    </a:lnTo>
                    <a:lnTo>
                      <a:pt x="433527" y="0"/>
                    </a:lnTo>
                    <a:lnTo>
                      <a:pt x="472541" y="0"/>
                    </a:lnTo>
                    <a:lnTo>
                      <a:pt x="472541" y="91033"/>
                    </a:lnTo>
                    <a:close/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25" name="object 225"/>
              <p:cNvSpPr/>
              <p:nvPr/>
            </p:nvSpPr>
            <p:spPr>
              <a:xfrm>
                <a:off x="2409376" y="3920682"/>
                <a:ext cx="5270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527050" h="266700">
                    <a:moveTo>
                      <a:pt x="0" y="1295"/>
                    </a:moveTo>
                    <a:lnTo>
                      <a:pt x="526643" y="0"/>
                    </a:lnTo>
                    <a:lnTo>
                      <a:pt x="467601" y="265531"/>
                    </a:lnTo>
                    <a:lnTo>
                      <a:pt x="97510" y="266484"/>
                    </a:lnTo>
                  </a:path>
                </a:pathLst>
              </a:custGeom>
              <a:ln w="19049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26" name="object 226"/>
              <p:cNvSpPr/>
              <p:nvPr/>
            </p:nvSpPr>
            <p:spPr>
              <a:xfrm>
                <a:off x="2022121" y="3332623"/>
                <a:ext cx="788035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788035" h="895350">
                    <a:moveTo>
                      <a:pt x="787526" y="894143"/>
                    </a:moveTo>
                    <a:lnTo>
                      <a:pt x="472909" y="894918"/>
                    </a:lnTo>
                    <a:lnTo>
                      <a:pt x="470052" y="894918"/>
                    </a:lnTo>
                    <a:lnTo>
                      <a:pt x="467537" y="893025"/>
                    </a:lnTo>
                    <a:lnTo>
                      <a:pt x="466763" y="890282"/>
                    </a:lnTo>
                    <a:lnTo>
                      <a:pt x="356984" y="500049"/>
                    </a:lnTo>
                    <a:lnTo>
                      <a:pt x="351573" y="488510"/>
                    </a:lnTo>
                    <a:lnTo>
                      <a:pt x="342977" y="479532"/>
                    </a:lnTo>
                    <a:lnTo>
                      <a:pt x="331993" y="473717"/>
                    </a:lnTo>
                    <a:lnTo>
                      <a:pt x="319417" y="471665"/>
                    </a:lnTo>
                    <a:lnTo>
                      <a:pt x="211404" y="471906"/>
                    </a:lnTo>
                    <a:lnTo>
                      <a:pt x="197348" y="469160"/>
                    </a:lnTo>
                    <a:lnTo>
                      <a:pt x="185769" y="461579"/>
                    </a:lnTo>
                    <a:lnTo>
                      <a:pt x="177800" y="450262"/>
                    </a:lnTo>
                    <a:lnTo>
                      <a:pt x="174574" y="436308"/>
                    </a:lnTo>
                    <a:lnTo>
                      <a:pt x="152831" y="192760"/>
                    </a:lnTo>
                    <a:lnTo>
                      <a:pt x="148434" y="183379"/>
                    </a:lnTo>
                    <a:lnTo>
                      <a:pt x="141446" y="176077"/>
                    </a:lnTo>
                    <a:lnTo>
                      <a:pt x="132514" y="171345"/>
                    </a:lnTo>
                    <a:lnTo>
                      <a:pt x="122288" y="169672"/>
                    </a:lnTo>
                    <a:lnTo>
                      <a:pt x="34442" y="169875"/>
                    </a:lnTo>
                    <a:lnTo>
                      <a:pt x="23015" y="167640"/>
                    </a:lnTo>
                    <a:lnTo>
                      <a:pt x="13601" y="161475"/>
                    </a:lnTo>
                    <a:lnTo>
                      <a:pt x="7121" y="152274"/>
                    </a:lnTo>
                    <a:lnTo>
                      <a:pt x="4495" y="140931"/>
                    </a:lnTo>
                    <a:lnTo>
                      <a:pt x="0" y="0"/>
                    </a:lnTo>
                  </a:path>
                </a:pathLst>
              </a:custGeom>
              <a:ln w="19049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pic>
            <p:nvPicPr>
              <p:cNvPr id="227" name="object 227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744631" y="4216309"/>
                <a:ext cx="116268" cy="116268"/>
              </a:xfrm>
              <a:prstGeom prst="rect">
                <a:avLst/>
              </a:prstGeom>
            </p:spPr>
          </p:pic>
          <p:pic>
            <p:nvPicPr>
              <p:cNvPr id="228" name="object 228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502745" y="4216901"/>
                <a:ext cx="116268" cy="116268"/>
              </a:xfrm>
              <a:prstGeom prst="rect">
                <a:avLst/>
              </a:prstGeom>
            </p:spPr>
          </p:pic>
          <p:sp>
            <p:nvSpPr>
              <p:cNvPr id="229" name="object 229"/>
              <p:cNvSpPr/>
              <p:nvPr/>
            </p:nvSpPr>
            <p:spPr>
              <a:xfrm>
                <a:off x="2508359" y="3969687"/>
                <a:ext cx="0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h="176529">
                    <a:moveTo>
                      <a:pt x="0" y="0"/>
                    </a:moveTo>
                    <a:lnTo>
                      <a:pt x="0" y="175920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30" name="object 230"/>
              <p:cNvSpPr/>
              <p:nvPr/>
            </p:nvSpPr>
            <p:spPr>
              <a:xfrm>
                <a:off x="2536790" y="3969687"/>
                <a:ext cx="0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h="176529">
                    <a:moveTo>
                      <a:pt x="0" y="0"/>
                    </a:moveTo>
                    <a:lnTo>
                      <a:pt x="0" y="175920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31" name="object 231"/>
              <p:cNvSpPr/>
              <p:nvPr/>
            </p:nvSpPr>
            <p:spPr>
              <a:xfrm>
                <a:off x="2584119" y="3969689"/>
                <a:ext cx="36195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176529">
                    <a:moveTo>
                      <a:pt x="35750" y="0"/>
                    </a:moveTo>
                    <a:lnTo>
                      <a:pt x="19050" y="0"/>
                    </a:lnTo>
                    <a:lnTo>
                      <a:pt x="16700" y="0"/>
                    </a:lnTo>
                    <a:lnTo>
                      <a:pt x="0" y="0"/>
                    </a:lnTo>
                    <a:lnTo>
                      <a:pt x="0" y="175920"/>
                    </a:lnTo>
                    <a:lnTo>
                      <a:pt x="16700" y="175920"/>
                    </a:lnTo>
                    <a:lnTo>
                      <a:pt x="19050" y="175920"/>
                    </a:lnTo>
                    <a:lnTo>
                      <a:pt x="35750" y="175920"/>
                    </a:lnTo>
                    <a:lnTo>
                      <a:pt x="35750" y="0"/>
                    </a:lnTo>
                    <a:close/>
                  </a:path>
                </a:pathLst>
              </a:custGeom>
              <a:solidFill>
                <a:srgbClr val="C09BC8"/>
              </a:solid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32" name="object 232"/>
              <p:cNvSpPr/>
              <p:nvPr/>
            </p:nvSpPr>
            <p:spPr>
              <a:xfrm>
                <a:off x="2650515" y="3969687"/>
                <a:ext cx="0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h="176529">
                    <a:moveTo>
                      <a:pt x="0" y="0"/>
                    </a:moveTo>
                    <a:lnTo>
                      <a:pt x="0" y="175920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33" name="object 233"/>
              <p:cNvSpPr/>
              <p:nvPr/>
            </p:nvSpPr>
            <p:spPr>
              <a:xfrm>
                <a:off x="2681160" y="3969689"/>
                <a:ext cx="52705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52705" h="176529">
                    <a:moveTo>
                      <a:pt x="52425" y="0"/>
                    </a:moveTo>
                    <a:lnTo>
                      <a:pt x="52425" y="0"/>
                    </a:lnTo>
                    <a:lnTo>
                      <a:pt x="0" y="0"/>
                    </a:lnTo>
                    <a:lnTo>
                      <a:pt x="0" y="175920"/>
                    </a:lnTo>
                    <a:lnTo>
                      <a:pt x="52425" y="175920"/>
                    </a:lnTo>
                    <a:lnTo>
                      <a:pt x="52425" y="0"/>
                    </a:lnTo>
                    <a:close/>
                  </a:path>
                </a:pathLst>
              </a:custGeom>
              <a:solidFill>
                <a:srgbClr val="C09BC8"/>
              </a:solid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34" name="object 234"/>
              <p:cNvSpPr/>
              <p:nvPr/>
            </p:nvSpPr>
            <p:spPr>
              <a:xfrm>
                <a:off x="2764241" y="3969687"/>
                <a:ext cx="0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h="176529">
                    <a:moveTo>
                      <a:pt x="0" y="0"/>
                    </a:moveTo>
                    <a:lnTo>
                      <a:pt x="0" y="175920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35" name="object 235"/>
              <p:cNvSpPr/>
              <p:nvPr/>
            </p:nvSpPr>
            <p:spPr>
              <a:xfrm>
                <a:off x="2792672" y="3969687"/>
                <a:ext cx="0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h="176529">
                    <a:moveTo>
                      <a:pt x="0" y="0"/>
                    </a:moveTo>
                    <a:lnTo>
                      <a:pt x="0" y="175920"/>
                    </a:lnTo>
                  </a:path>
                </a:pathLst>
              </a:custGeom>
              <a:ln w="19050">
                <a:solidFill>
                  <a:srgbClr val="C09BC8"/>
                </a:solidFill>
              </a:ln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  <p:sp>
            <p:nvSpPr>
              <p:cNvPr id="236" name="object 236"/>
              <p:cNvSpPr/>
              <p:nvPr/>
            </p:nvSpPr>
            <p:spPr>
              <a:xfrm>
                <a:off x="2823311" y="3969689"/>
                <a:ext cx="36195" cy="17653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176529">
                    <a:moveTo>
                      <a:pt x="35737" y="0"/>
                    </a:moveTo>
                    <a:lnTo>
                      <a:pt x="19050" y="0"/>
                    </a:lnTo>
                    <a:lnTo>
                      <a:pt x="16687" y="0"/>
                    </a:lnTo>
                    <a:lnTo>
                      <a:pt x="0" y="0"/>
                    </a:lnTo>
                    <a:lnTo>
                      <a:pt x="0" y="175920"/>
                    </a:lnTo>
                    <a:lnTo>
                      <a:pt x="16687" y="175920"/>
                    </a:lnTo>
                    <a:lnTo>
                      <a:pt x="19050" y="175920"/>
                    </a:lnTo>
                    <a:lnTo>
                      <a:pt x="35737" y="175920"/>
                    </a:lnTo>
                    <a:lnTo>
                      <a:pt x="35737" y="0"/>
                    </a:lnTo>
                    <a:close/>
                  </a:path>
                </a:pathLst>
              </a:custGeom>
              <a:solidFill>
                <a:srgbClr val="C09BC8"/>
              </a:solidFill>
            </p:spPr>
            <p:txBody>
              <a:bodyPr wrap="square" lIns="0" tIns="0" rIns="0" bIns="0" rtlCol="0"/>
              <a:lstStyle/>
              <a:p>
                <a:endParaRPr sz="1350"/>
              </a:p>
            </p:txBody>
          </p:sp>
        </p:grpSp>
      </p:grpSp>
      <p:grpSp>
        <p:nvGrpSpPr>
          <p:cNvPr id="237" name="object 237"/>
          <p:cNvGrpSpPr/>
          <p:nvPr/>
        </p:nvGrpSpPr>
        <p:grpSpPr>
          <a:xfrm>
            <a:off x="3552159" y="4741255"/>
            <a:ext cx="1418748" cy="681038"/>
            <a:chOff x="4365193" y="6420310"/>
            <a:chExt cx="1891664" cy="908050"/>
          </a:xfrm>
        </p:grpSpPr>
        <p:sp>
          <p:nvSpPr>
            <p:cNvPr id="238" name="object 238"/>
            <p:cNvSpPr/>
            <p:nvPr/>
          </p:nvSpPr>
          <p:spPr>
            <a:xfrm>
              <a:off x="4668291" y="6613915"/>
              <a:ext cx="74295" cy="80645"/>
            </a:xfrm>
            <a:custGeom>
              <a:avLst/>
              <a:gdLst/>
              <a:ahLst/>
              <a:cxnLst/>
              <a:rect l="l" t="t" r="r" b="b"/>
              <a:pathLst>
                <a:path w="74295" h="80645">
                  <a:moveTo>
                    <a:pt x="73977" y="79870"/>
                  </a:moveTo>
                  <a:lnTo>
                    <a:pt x="304" y="80048"/>
                  </a:lnTo>
                  <a:lnTo>
                    <a:pt x="0" y="177"/>
                  </a:lnTo>
                  <a:lnTo>
                    <a:pt x="73685" y="0"/>
                  </a:lnTo>
                  <a:lnTo>
                    <a:pt x="73977" y="79870"/>
                  </a:lnTo>
                  <a:close/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668868" y="6781157"/>
              <a:ext cx="74295" cy="144780"/>
            </a:xfrm>
            <a:custGeom>
              <a:avLst/>
              <a:gdLst/>
              <a:ahLst/>
              <a:cxnLst/>
              <a:rect l="l" t="t" r="r" b="b"/>
              <a:pathLst>
                <a:path w="74295" h="144779">
                  <a:moveTo>
                    <a:pt x="74028" y="144018"/>
                  </a:moveTo>
                  <a:lnTo>
                    <a:pt x="355" y="144195"/>
                  </a:lnTo>
                  <a:lnTo>
                    <a:pt x="0" y="177"/>
                  </a:lnTo>
                  <a:lnTo>
                    <a:pt x="73672" y="0"/>
                  </a:lnTo>
                  <a:lnTo>
                    <a:pt x="74028" y="144018"/>
                  </a:lnTo>
                  <a:close/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671489" y="7032405"/>
              <a:ext cx="575945" cy="286385"/>
            </a:xfrm>
            <a:custGeom>
              <a:avLst/>
              <a:gdLst/>
              <a:ahLst/>
              <a:cxnLst/>
              <a:rect l="l" t="t" r="r" b="b"/>
              <a:pathLst>
                <a:path w="575945" h="286384">
                  <a:moveTo>
                    <a:pt x="516928" y="84696"/>
                  </a:moveTo>
                  <a:lnTo>
                    <a:pt x="503482" y="86257"/>
                  </a:lnTo>
                  <a:lnTo>
                    <a:pt x="491151" y="90700"/>
                  </a:lnTo>
                  <a:lnTo>
                    <a:pt x="480286" y="97662"/>
                  </a:lnTo>
                  <a:lnTo>
                    <a:pt x="471233" y="106781"/>
                  </a:lnTo>
                  <a:lnTo>
                    <a:pt x="471233" y="0"/>
                  </a:lnTo>
                  <a:lnTo>
                    <a:pt x="330403" y="0"/>
                  </a:lnTo>
                  <a:lnTo>
                    <a:pt x="336945" y="8444"/>
                  </a:lnTo>
                  <a:lnTo>
                    <a:pt x="341877" y="18010"/>
                  </a:lnTo>
                  <a:lnTo>
                    <a:pt x="344990" y="28501"/>
                  </a:lnTo>
                  <a:lnTo>
                    <a:pt x="346075" y="39725"/>
                  </a:lnTo>
                  <a:lnTo>
                    <a:pt x="341485" y="62460"/>
                  </a:lnTo>
                  <a:lnTo>
                    <a:pt x="328968" y="81025"/>
                  </a:lnTo>
                  <a:lnTo>
                    <a:pt x="310402" y="93543"/>
                  </a:lnTo>
                  <a:lnTo>
                    <a:pt x="287667" y="98132"/>
                  </a:lnTo>
                  <a:lnTo>
                    <a:pt x="264932" y="93543"/>
                  </a:lnTo>
                  <a:lnTo>
                    <a:pt x="246367" y="81025"/>
                  </a:lnTo>
                  <a:lnTo>
                    <a:pt x="233850" y="62460"/>
                  </a:lnTo>
                  <a:lnTo>
                    <a:pt x="229260" y="39725"/>
                  </a:lnTo>
                  <a:lnTo>
                    <a:pt x="230344" y="28501"/>
                  </a:lnTo>
                  <a:lnTo>
                    <a:pt x="233456" y="18010"/>
                  </a:lnTo>
                  <a:lnTo>
                    <a:pt x="238384" y="8444"/>
                  </a:lnTo>
                  <a:lnTo>
                    <a:pt x="244919" y="0"/>
                  </a:lnTo>
                  <a:lnTo>
                    <a:pt x="104101" y="0"/>
                  </a:lnTo>
                  <a:lnTo>
                    <a:pt x="104101" y="106781"/>
                  </a:lnTo>
                  <a:lnTo>
                    <a:pt x="95049" y="97662"/>
                  </a:lnTo>
                  <a:lnTo>
                    <a:pt x="84183" y="90700"/>
                  </a:lnTo>
                  <a:lnTo>
                    <a:pt x="71853" y="86257"/>
                  </a:lnTo>
                  <a:lnTo>
                    <a:pt x="58407" y="84696"/>
                  </a:lnTo>
                  <a:lnTo>
                    <a:pt x="35672" y="89286"/>
                  </a:lnTo>
                  <a:lnTo>
                    <a:pt x="17106" y="101803"/>
                  </a:lnTo>
                  <a:lnTo>
                    <a:pt x="4589" y="120368"/>
                  </a:lnTo>
                  <a:lnTo>
                    <a:pt x="0" y="143103"/>
                  </a:lnTo>
                  <a:lnTo>
                    <a:pt x="4589" y="165838"/>
                  </a:lnTo>
                  <a:lnTo>
                    <a:pt x="17106" y="184403"/>
                  </a:lnTo>
                  <a:lnTo>
                    <a:pt x="35672" y="196921"/>
                  </a:lnTo>
                  <a:lnTo>
                    <a:pt x="58407" y="201510"/>
                  </a:lnTo>
                  <a:lnTo>
                    <a:pt x="71853" y="199951"/>
                  </a:lnTo>
                  <a:lnTo>
                    <a:pt x="84183" y="195511"/>
                  </a:lnTo>
                  <a:lnTo>
                    <a:pt x="95049" y="188550"/>
                  </a:lnTo>
                  <a:lnTo>
                    <a:pt x="104101" y="179425"/>
                  </a:lnTo>
                  <a:lnTo>
                    <a:pt x="104101" y="286207"/>
                  </a:lnTo>
                  <a:lnTo>
                    <a:pt x="244919" y="286207"/>
                  </a:lnTo>
                  <a:lnTo>
                    <a:pt x="238384" y="277762"/>
                  </a:lnTo>
                  <a:lnTo>
                    <a:pt x="233456" y="268198"/>
                  </a:lnTo>
                  <a:lnTo>
                    <a:pt x="230344" y="257710"/>
                  </a:lnTo>
                  <a:lnTo>
                    <a:pt x="229260" y="246494"/>
                  </a:lnTo>
                  <a:lnTo>
                    <a:pt x="233850" y="223759"/>
                  </a:lnTo>
                  <a:lnTo>
                    <a:pt x="246367" y="205193"/>
                  </a:lnTo>
                  <a:lnTo>
                    <a:pt x="264932" y="192676"/>
                  </a:lnTo>
                  <a:lnTo>
                    <a:pt x="287667" y="188086"/>
                  </a:lnTo>
                  <a:lnTo>
                    <a:pt x="310402" y="192676"/>
                  </a:lnTo>
                  <a:lnTo>
                    <a:pt x="328968" y="205193"/>
                  </a:lnTo>
                  <a:lnTo>
                    <a:pt x="341485" y="223759"/>
                  </a:lnTo>
                  <a:lnTo>
                    <a:pt x="346075" y="246494"/>
                  </a:lnTo>
                  <a:lnTo>
                    <a:pt x="344990" y="257710"/>
                  </a:lnTo>
                  <a:lnTo>
                    <a:pt x="341877" y="268198"/>
                  </a:lnTo>
                  <a:lnTo>
                    <a:pt x="336945" y="277762"/>
                  </a:lnTo>
                  <a:lnTo>
                    <a:pt x="330403" y="286207"/>
                  </a:lnTo>
                  <a:lnTo>
                    <a:pt x="471233" y="286207"/>
                  </a:lnTo>
                  <a:lnTo>
                    <a:pt x="471233" y="179425"/>
                  </a:lnTo>
                  <a:lnTo>
                    <a:pt x="480286" y="188550"/>
                  </a:lnTo>
                  <a:lnTo>
                    <a:pt x="491151" y="195511"/>
                  </a:lnTo>
                  <a:lnTo>
                    <a:pt x="503482" y="199951"/>
                  </a:lnTo>
                  <a:lnTo>
                    <a:pt x="516928" y="201510"/>
                  </a:lnTo>
                  <a:lnTo>
                    <a:pt x="539663" y="196921"/>
                  </a:lnTo>
                  <a:lnTo>
                    <a:pt x="558228" y="184403"/>
                  </a:lnTo>
                  <a:lnTo>
                    <a:pt x="570745" y="165838"/>
                  </a:lnTo>
                  <a:lnTo>
                    <a:pt x="575335" y="143103"/>
                  </a:lnTo>
                  <a:lnTo>
                    <a:pt x="570745" y="120368"/>
                  </a:lnTo>
                  <a:lnTo>
                    <a:pt x="558228" y="101803"/>
                  </a:lnTo>
                  <a:lnTo>
                    <a:pt x="539663" y="89286"/>
                  </a:lnTo>
                  <a:lnTo>
                    <a:pt x="516928" y="84696"/>
                  </a:lnTo>
                  <a:close/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521469" y="7133466"/>
              <a:ext cx="151130" cy="43180"/>
            </a:xfrm>
            <a:custGeom>
              <a:avLst/>
              <a:gdLst/>
              <a:ahLst/>
              <a:cxnLst/>
              <a:rect l="l" t="t" r="r" b="b"/>
              <a:pathLst>
                <a:path w="151129" h="43179">
                  <a:moveTo>
                    <a:pt x="0" y="0"/>
                  </a:moveTo>
                  <a:lnTo>
                    <a:pt x="3374" y="16592"/>
                  </a:lnTo>
                  <a:lnTo>
                    <a:pt x="12526" y="30140"/>
                  </a:lnTo>
                  <a:lnTo>
                    <a:pt x="26087" y="39272"/>
                  </a:lnTo>
                  <a:lnTo>
                    <a:pt x="42684" y="42621"/>
                  </a:lnTo>
                  <a:lnTo>
                    <a:pt x="150660" y="42621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42" name="object 2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65193" y="7126178"/>
              <a:ext cx="72466" cy="72453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72063" y="7126178"/>
              <a:ext cx="72491" cy="72453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78927" y="7126178"/>
              <a:ext cx="72504" cy="72453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85816" y="7126178"/>
              <a:ext cx="72478" cy="72453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92661" y="7126178"/>
              <a:ext cx="72491" cy="72453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91176" y="7126178"/>
              <a:ext cx="72466" cy="72453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98045" y="7126178"/>
              <a:ext cx="72491" cy="72453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04909" y="7126178"/>
              <a:ext cx="72504" cy="72453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11798" y="7126178"/>
              <a:ext cx="72478" cy="72453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18644" y="7126178"/>
              <a:ext cx="72491" cy="72453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4430044" y="6429835"/>
              <a:ext cx="1091565" cy="704215"/>
            </a:xfrm>
            <a:custGeom>
              <a:avLst/>
              <a:gdLst/>
              <a:ahLst/>
              <a:cxnLst/>
              <a:rect l="l" t="t" r="r" b="b"/>
              <a:pathLst>
                <a:path w="1091564" h="704215">
                  <a:moveTo>
                    <a:pt x="1091425" y="703630"/>
                  </a:moveTo>
                  <a:lnTo>
                    <a:pt x="1090777" y="300824"/>
                  </a:lnTo>
                  <a:lnTo>
                    <a:pt x="500557" y="302260"/>
                  </a:lnTo>
                  <a:lnTo>
                    <a:pt x="500329" y="233083"/>
                  </a:lnTo>
                  <a:lnTo>
                    <a:pt x="550341" y="232956"/>
                  </a:lnTo>
                  <a:lnTo>
                    <a:pt x="454545" y="152019"/>
                  </a:lnTo>
                  <a:lnTo>
                    <a:pt x="454545" y="36029"/>
                  </a:lnTo>
                  <a:lnTo>
                    <a:pt x="380009" y="36029"/>
                  </a:lnTo>
                  <a:lnTo>
                    <a:pt x="380009" y="89039"/>
                  </a:lnTo>
                  <a:lnTo>
                    <a:pt x="274624" y="0"/>
                  </a:lnTo>
                  <a:lnTo>
                    <a:pt x="0" y="234302"/>
                  </a:lnTo>
                  <a:lnTo>
                    <a:pt x="49999" y="234188"/>
                  </a:lnTo>
                  <a:lnTo>
                    <a:pt x="50863" y="505015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53" name="object 2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30026" y="6614356"/>
              <a:ext cx="258272" cy="267999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5012366" y="6817485"/>
              <a:ext cx="80645" cy="635"/>
            </a:xfrm>
            <a:custGeom>
              <a:avLst/>
              <a:gdLst/>
              <a:ahLst/>
              <a:cxnLst/>
              <a:rect l="l" t="t" r="r" b="b"/>
              <a:pathLst>
                <a:path w="80645" h="634">
                  <a:moveTo>
                    <a:pt x="0" y="203"/>
                  </a:moveTo>
                  <a:lnTo>
                    <a:pt x="80403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177623" y="6817081"/>
              <a:ext cx="80645" cy="635"/>
            </a:xfrm>
            <a:custGeom>
              <a:avLst/>
              <a:gdLst/>
              <a:ahLst/>
              <a:cxnLst/>
              <a:rect l="l" t="t" r="r" b="b"/>
              <a:pathLst>
                <a:path w="80645" h="634">
                  <a:moveTo>
                    <a:pt x="0" y="203"/>
                  </a:moveTo>
                  <a:lnTo>
                    <a:pt x="80403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342881" y="6816676"/>
              <a:ext cx="80645" cy="635"/>
            </a:xfrm>
            <a:custGeom>
              <a:avLst/>
              <a:gdLst/>
              <a:ahLst/>
              <a:cxnLst/>
              <a:rect l="l" t="t" r="r" b="b"/>
              <a:pathLst>
                <a:path w="80645" h="634">
                  <a:moveTo>
                    <a:pt x="0" y="203"/>
                  </a:moveTo>
                  <a:lnTo>
                    <a:pt x="80403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012588" y="6908111"/>
              <a:ext cx="80645" cy="635"/>
            </a:xfrm>
            <a:custGeom>
              <a:avLst/>
              <a:gdLst/>
              <a:ahLst/>
              <a:cxnLst/>
              <a:rect l="l" t="t" r="r" b="b"/>
              <a:pathLst>
                <a:path w="80645" h="634">
                  <a:moveTo>
                    <a:pt x="0" y="203"/>
                  </a:moveTo>
                  <a:lnTo>
                    <a:pt x="80403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177845" y="6907706"/>
              <a:ext cx="80645" cy="635"/>
            </a:xfrm>
            <a:custGeom>
              <a:avLst/>
              <a:gdLst/>
              <a:ahLst/>
              <a:cxnLst/>
              <a:rect l="l" t="t" r="r" b="b"/>
              <a:pathLst>
                <a:path w="80645" h="634">
                  <a:moveTo>
                    <a:pt x="0" y="203"/>
                  </a:moveTo>
                  <a:lnTo>
                    <a:pt x="80403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343103" y="6907301"/>
              <a:ext cx="80645" cy="635"/>
            </a:xfrm>
            <a:custGeom>
              <a:avLst/>
              <a:gdLst/>
              <a:ahLst/>
              <a:cxnLst/>
              <a:rect l="l" t="t" r="r" b="b"/>
              <a:pathLst>
                <a:path w="80645" h="634">
                  <a:moveTo>
                    <a:pt x="0" y="203"/>
                  </a:moveTo>
                  <a:lnTo>
                    <a:pt x="80403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012810" y="6998736"/>
              <a:ext cx="80645" cy="635"/>
            </a:xfrm>
            <a:custGeom>
              <a:avLst/>
              <a:gdLst/>
              <a:ahLst/>
              <a:cxnLst/>
              <a:rect l="l" t="t" r="r" b="b"/>
              <a:pathLst>
                <a:path w="80645" h="634">
                  <a:moveTo>
                    <a:pt x="0" y="203"/>
                  </a:moveTo>
                  <a:lnTo>
                    <a:pt x="80403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178068" y="6998331"/>
              <a:ext cx="80645" cy="635"/>
            </a:xfrm>
            <a:custGeom>
              <a:avLst/>
              <a:gdLst/>
              <a:ahLst/>
              <a:cxnLst/>
              <a:rect l="l" t="t" r="r" b="b"/>
              <a:pathLst>
                <a:path w="80645" h="634">
                  <a:moveTo>
                    <a:pt x="0" y="203"/>
                  </a:moveTo>
                  <a:lnTo>
                    <a:pt x="80403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343325" y="6997925"/>
              <a:ext cx="80645" cy="635"/>
            </a:xfrm>
            <a:custGeom>
              <a:avLst/>
              <a:gdLst/>
              <a:ahLst/>
              <a:cxnLst/>
              <a:rect l="l" t="t" r="r" b="b"/>
              <a:pathLst>
                <a:path w="80645" h="634">
                  <a:moveTo>
                    <a:pt x="0" y="203"/>
                  </a:moveTo>
                  <a:lnTo>
                    <a:pt x="80403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63" name="object 263"/>
          <p:cNvGrpSpPr/>
          <p:nvPr/>
        </p:nvGrpSpPr>
        <p:grpSpPr>
          <a:xfrm>
            <a:off x="2565758" y="5325876"/>
            <a:ext cx="809149" cy="474821"/>
            <a:chOff x="3140450" y="7309213"/>
            <a:chExt cx="1078865" cy="633095"/>
          </a:xfrm>
        </p:grpSpPr>
        <p:sp>
          <p:nvSpPr>
            <p:cNvPr id="264" name="object 264"/>
            <p:cNvSpPr/>
            <p:nvPr/>
          </p:nvSpPr>
          <p:spPr>
            <a:xfrm>
              <a:off x="3385853" y="7828922"/>
              <a:ext cx="52069" cy="104139"/>
            </a:xfrm>
            <a:custGeom>
              <a:avLst/>
              <a:gdLst/>
              <a:ahLst/>
              <a:cxnLst/>
              <a:rect l="l" t="t" r="r" b="b"/>
              <a:pathLst>
                <a:path w="52070" h="104140">
                  <a:moveTo>
                    <a:pt x="0" y="0"/>
                  </a:moveTo>
                  <a:lnTo>
                    <a:pt x="52031" y="51727"/>
                  </a:lnTo>
                  <a:lnTo>
                    <a:pt x="254" y="103771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149975" y="7365445"/>
              <a:ext cx="1059815" cy="510540"/>
            </a:xfrm>
            <a:custGeom>
              <a:avLst/>
              <a:gdLst/>
              <a:ahLst/>
              <a:cxnLst/>
              <a:rect l="l" t="t" r="r" b="b"/>
              <a:pathLst>
                <a:path w="1059814" h="510540">
                  <a:moveTo>
                    <a:pt x="804824" y="0"/>
                  </a:moveTo>
                  <a:lnTo>
                    <a:pt x="850558" y="3986"/>
                  </a:lnTo>
                  <a:lnTo>
                    <a:pt x="893622" y="15696"/>
                  </a:lnTo>
                  <a:lnTo>
                    <a:pt x="933295" y="34414"/>
                  </a:lnTo>
                  <a:lnTo>
                    <a:pt x="968858" y="59422"/>
                  </a:lnTo>
                  <a:lnTo>
                    <a:pt x="999591" y="90004"/>
                  </a:lnTo>
                  <a:lnTo>
                    <a:pt x="1024773" y="125444"/>
                  </a:lnTo>
                  <a:lnTo>
                    <a:pt x="1043684" y="165026"/>
                  </a:lnTo>
                  <a:lnTo>
                    <a:pt x="1055605" y="208032"/>
                  </a:lnTo>
                  <a:lnTo>
                    <a:pt x="1059815" y="253745"/>
                  </a:lnTo>
                  <a:lnTo>
                    <a:pt x="1055828" y="299476"/>
                  </a:lnTo>
                  <a:lnTo>
                    <a:pt x="1044118" y="342538"/>
                  </a:lnTo>
                  <a:lnTo>
                    <a:pt x="1025400" y="382211"/>
                  </a:lnTo>
                  <a:lnTo>
                    <a:pt x="1000392" y="417775"/>
                  </a:lnTo>
                  <a:lnTo>
                    <a:pt x="969810" y="448508"/>
                  </a:lnTo>
                  <a:lnTo>
                    <a:pt x="934370" y="473692"/>
                  </a:lnTo>
                  <a:lnTo>
                    <a:pt x="894788" y="492604"/>
                  </a:lnTo>
                  <a:lnTo>
                    <a:pt x="851782" y="504526"/>
                  </a:lnTo>
                  <a:lnTo>
                    <a:pt x="806069" y="508736"/>
                  </a:lnTo>
                  <a:lnTo>
                    <a:pt x="765886" y="506033"/>
                  </a:lnTo>
                  <a:lnTo>
                    <a:pt x="698398" y="485292"/>
                  </a:lnTo>
                  <a:lnTo>
                    <a:pt x="645260" y="447456"/>
                  </a:lnTo>
                  <a:lnTo>
                    <a:pt x="603082" y="396548"/>
                  </a:lnTo>
                  <a:lnTo>
                    <a:pt x="568478" y="336589"/>
                  </a:lnTo>
                  <a:lnTo>
                    <a:pt x="538059" y="271602"/>
                  </a:lnTo>
                  <a:lnTo>
                    <a:pt x="523361" y="238480"/>
                  </a:lnTo>
                  <a:lnTo>
                    <a:pt x="508439" y="205609"/>
                  </a:lnTo>
                  <a:lnTo>
                    <a:pt x="476230" y="142634"/>
                  </a:lnTo>
                  <a:lnTo>
                    <a:pt x="438043" y="86697"/>
                  </a:lnTo>
                  <a:lnTo>
                    <a:pt x="390492" y="41822"/>
                  </a:lnTo>
                  <a:lnTo>
                    <a:pt x="330189" y="12031"/>
                  </a:lnTo>
                  <a:lnTo>
                    <a:pt x="253746" y="1346"/>
                  </a:lnTo>
                  <a:lnTo>
                    <a:pt x="208032" y="5556"/>
                  </a:lnTo>
                  <a:lnTo>
                    <a:pt x="165026" y="17477"/>
                  </a:lnTo>
                  <a:lnTo>
                    <a:pt x="125444" y="36390"/>
                  </a:lnTo>
                  <a:lnTo>
                    <a:pt x="90004" y="61574"/>
                  </a:lnTo>
                  <a:lnTo>
                    <a:pt x="59422" y="92307"/>
                  </a:lnTo>
                  <a:lnTo>
                    <a:pt x="34414" y="127871"/>
                  </a:lnTo>
                  <a:lnTo>
                    <a:pt x="15696" y="167544"/>
                  </a:lnTo>
                  <a:lnTo>
                    <a:pt x="3986" y="210606"/>
                  </a:lnTo>
                  <a:lnTo>
                    <a:pt x="0" y="256336"/>
                  </a:lnTo>
                  <a:lnTo>
                    <a:pt x="4209" y="302050"/>
                  </a:lnTo>
                  <a:lnTo>
                    <a:pt x="16130" y="345056"/>
                  </a:lnTo>
                  <a:lnTo>
                    <a:pt x="35041" y="384637"/>
                  </a:lnTo>
                  <a:lnTo>
                    <a:pt x="60223" y="420077"/>
                  </a:lnTo>
                  <a:lnTo>
                    <a:pt x="90956" y="450660"/>
                  </a:lnTo>
                  <a:lnTo>
                    <a:pt x="126519" y="475668"/>
                  </a:lnTo>
                  <a:lnTo>
                    <a:pt x="166192" y="494386"/>
                  </a:lnTo>
                  <a:lnTo>
                    <a:pt x="209256" y="506096"/>
                  </a:lnTo>
                  <a:lnTo>
                    <a:pt x="254990" y="510082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926434" y="7318738"/>
              <a:ext cx="52069" cy="104139"/>
            </a:xfrm>
            <a:custGeom>
              <a:avLst/>
              <a:gdLst/>
              <a:ahLst/>
              <a:cxnLst/>
              <a:rect l="l" t="t" r="r" b="b"/>
              <a:pathLst>
                <a:path w="52070" h="104140">
                  <a:moveTo>
                    <a:pt x="52031" y="103771"/>
                  </a:moveTo>
                  <a:lnTo>
                    <a:pt x="0" y="52044"/>
                  </a:lnTo>
                  <a:lnTo>
                    <a:pt x="51777" y="0"/>
                  </a:lnTo>
                </a:path>
              </a:pathLst>
            </a:custGeom>
            <a:ln w="19050">
              <a:solidFill>
                <a:srgbClr val="C09BC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67" name="object 2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78826" y="7460972"/>
              <a:ext cx="225869" cy="304688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53201" y="7460972"/>
              <a:ext cx="225869" cy="304688"/>
            </a:xfrm>
            <a:prstGeom prst="rect">
              <a:avLst/>
            </a:prstGeom>
          </p:spPr>
        </p:pic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35" y="2038874"/>
            <a:ext cx="1816350" cy="18957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11" y="2449805"/>
            <a:ext cx="1148043" cy="10825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93" y="4859307"/>
            <a:ext cx="1875165" cy="19986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906" y="5102748"/>
            <a:ext cx="1212364" cy="646865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134DCF-B5B0-4221-B6D9-E2CA6CE4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7E7-F968-47C8-BEFB-33ADBC91B733}" type="datetime1">
              <a:rPr lang="fr-FR" smtClean="0"/>
              <a:t>20/09/2022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54343E-0540-4323-9DDA-4A654EC7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Rencontre RSE CCIFG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0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NOR Certification">
  <a:themeElements>
    <a:clrScheme name="Personnalisé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AD"/>
      </a:accent1>
      <a:accent2>
        <a:srgbClr val="3C005A"/>
      </a:accent2>
      <a:accent3>
        <a:srgbClr val="F68C32"/>
      </a:accent3>
      <a:accent4>
        <a:srgbClr val="BFBFBF"/>
      </a:accent4>
      <a:accent5>
        <a:srgbClr val="D6DCE5"/>
      </a:accent5>
      <a:accent6>
        <a:srgbClr val="E6E6E6"/>
      </a:accent6>
      <a:hlink>
        <a:srgbClr val="000000"/>
      </a:hlink>
      <a:folHlink>
        <a:srgbClr val="000000"/>
      </a:folHlink>
    </a:clrScheme>
    <a:fontScheme name="AFNO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 anchorCtr="0">
        <a:noAutofit/>
      </a:bodyPr>
      <a:lstStyle>
        <a:defPPr algn="ctr">
          <a:defRPr sz="1500" b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abarit_ACE_2021.potx" id="{23FE7A42-9BD5-4CE9-8437-3C2D4BAABEBB}" vid="{059DE78D-1D9F-4553-B053-D5FA256268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Gabarit_ACE_2021</Template>
  <TotalTime>65</TotalTime>
  <Words>1512</Words>
  <Application>Microsoft Office PowerPoint</Application>
  <PresentationFormat>Grand écran</PresentationFormat>
  <Paragraphs>256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7" baseType="lpstr">
      <vt:lpstr>Arial</vt:lpstr>
      <vt:lpstr>Arial Narrow</vt:lpstr>
      <vt:lpstr>Calibri</vt:lpstr>
      <vt:lpstr>Carlito</vt:lpstr>
      <vt:lpstr>Freestyle Script</vt:lpstr>
      <vt:lpstr>Mistral</vt:lpstr>
      <vt:lpstr>Police système</vt:lpstr>
      <vt:lpstr>Segoe UI</vt:lpstr>
      <vt:lpstr>Segoe UI Semibold</vt:lpstr>
      <vt:lpstr>Verdana</vt:lpstr>
      <vt:lpstr>Webdings</vt:lpstr>
      <vt:lpstr>Wingdings</vt:lpstr>
      <vt:lpstr>Wingdings 3</vt:lpstr>
      <vt:lpstr>AFNOR Certification</vt:lpstr>
      <vt:lpstr>L’ESG et la RSE, outil d’amélioration de l’image des entreprises  cadre législatif et labellisation</vt:lpstr>
      <vt:lpstr>intervenant</vt:lpstr>
      <vt:lpstr>RSE / ESG</vt:lpstr>
      <vt:lpstr>Différences fondamentales</vt:lpstr>
      <vt:lpstr>Cadre législatif : de la NFRD à la CSRD</vt:lpstr>
      <vt:lpstr>Quel tempo d’application ? </vt:lpstr>
      <vt:lpstr>Le Label Engagé RSE</vt:lpstr>
      <vt:lpstr>Label Engagé RSE vs exigences CSRD </vt:lpstr>
      <vt:lpstr>LA COMMUNAUTÉ   Engagé RSE</vt:lpstr>
      <vt:lpstr>Une reconnaissance internationale</vt:lpstr>
      <vt:lpstr>La démarche RSE, source de nombreux bénéfices</vt:lpstr>
      <vt:lpstr>Focus sur le label Engagé RSE : bénéfices unanimes</vt:lpstr>
      <vt:lpstr>intervenant</vt:lpstr>
    </vt:vector>
  </TitlesOfParts>
  <Manager>AFNOR Certification</Manager>
  <Company>AFNOR Certification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L’ESG et la RSE, outil d’amélioration de l’image des entreprises  cadre législatif et labellisation</dc:title>
  <dc:subject>AFNOR Certification</dc:subject>
  <dc:creator>merenda melodie</dc:creator>
  <cp:lastModifiedBy>merenda melodie</cp:lastModifiedBy>
  <cp:revision>4</cp:revision>
  <dcterms:created xsi:type="dcterms:W3CDTF">2022-09-20T09:11:40Z</dcterms:created>
  <dcterms:modified xsi:type="dcterms:W3CDTF">2022-09-20T10:20:26Z</dcterms:modified>
</cp:coreProperties>
</file>