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1" r:id="rId3"/>
    <p:sldId id="269" r:id="rId4"/>
    <p:sldId id="268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70" userDrawn="1">
          <p15:clr>
            <a:srgbClr val="A4A3A4"/>
          </p15:clr>
        </p15:guide>
        <p15:guide id="2" orient="horz" pos="2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17D"/>
    <a:srgbClr val="EE7D11"/>
    <a:srgbClr val="82BCE4"/>
    <a:srgbClr val="76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 showGuides="1">
      <p:cViewPr>
        <p:scale>
          <a:sx n="63" d="100"/>
          <a:sy n="63" d="100"/>
        </p:scale>
        <p:origin x="612" y="132"/>
      </p:cViewPr>
      <p:guideLst>
        <p:guide pos="370"/>
        <p:guide orient="horz" pos="2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3C739C-5F98-48DA-B0F8-7975F41988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62ACD-007F-4827-8DC1-7256B1D248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CBF57-7C8E-4D71-AE94-377D38347AAF}" type="datetimeFigureOut">
              <a:rPr lang="el-GR" smtClean="0"/>
              <a:t>21/9/2022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EF16F4-D36D-4821-B705-CF1916362A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E7988-F547-4FE7-A226-C1C3612C3E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8F325-9F75-4FC5-A66C-681167AAFE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17937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242BA-E895-4A8E-B722-0010D11A8194}" type="datetimeFigureOut">
              <a:rPr lang="el-GR" smtClean="0"/>
              <a:t>21/9/2022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028BB-FF08-4567-84C9-D3340B776A3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4468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36345-ADCA-476A-924C-1E53ED712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23B0B-BFEC-41F0-969C-2DCFC275E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D155A-2B79-43A5-B0B2-75BB950B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9EC2-F58E-4C80-AFCB-C335C80185D4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4E2E1-58B3-4B1A-B281-CD56868A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D199F-4EED-49A9-8DD9-0A78465E2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55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3B4B0-7540-407B-9177-D71B7B4FE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EF198-4FE1-46A9-91C0-66CBEC894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E7506-D461-4619-AB96-ABE787260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82B3-BFDD-4DAF-ACD0-4428FC85AEE9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DEC7F-7E52-4338-87DA-B62946ED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64A29-71F8-4519-9DDF-CEF3CEDD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318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08B79A-D95B-44C5-AD12-9CE0B2654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CEC3C-E5CA-480A-84CD-90B1F960E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6EE9C-2017-406E-A328-A57D5870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EA15-CF17-4A30-9F6C-BEC380E5BC49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23637-8B37-4B71-83C5-8F2934CF0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153-A36B-4B24-8009-9E0851D20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727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B13F4-D903-4B3C-B527-F2B00D2D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9391-0603-4B27-86E4-3E81589BB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11B08-4D4F-43F8-9180-C4851CEB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E87BE-61DB-486E-9642-8E523F555402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2C94C-4864-4B6F-AEFC-A88128C5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7B51A-A52C-4D91-960B-70B9673F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64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E0A5C-1827-4660-B006-41A13B65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19FF1-C23E-46C6-9C1A-8A63B5466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DC6BB-B6F8-4096-9ED4-D68496D8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2E185-252C-48D3-BB6F-9CD4820062E3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684A0-7204-4353-955F-A2A3EFC4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3FA30-1F63-4E30-A002-937F5910B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54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8C80-4906-41EA-9815-1B69C0E84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CD5D3-8CD3-490A-A93B-B0BCEC695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AFE72-926E-4A8F-AC7F-6025C240C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B822F1-0DC8-4F63-AA23-14D054E0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AE55E-4F0C-43DB-81E2-046128F9F13C}" type="datetime1">
              <a:rPr lang="el-GR" smtClean="0"/>
              <a:t>21/9/2022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859D9-0E8E-4229-A978-3D4FD6E6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D570B-F55F-45D0-B34A-A7F1F8BC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580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10561-436D-4956-905E-D981ACCC7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9446D-35F5-4F4A-9135-F55F97920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5508A-97CD-47EC-BFD7-A6867574E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E7EE9-03C1-49C5-91AD-FCABEF005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E1DBF-7CA3-4CE6-B680-11B64BDD3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640830-3EA8-4FDF-B7E0-769A915EF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20D4-DD24-4B50-B189-36F32A80995E}" type="datetime1">
              <a:rPr lang="el-GR" smtClean="0"/>
              <a:t>21/9/2022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F27540-CF18-4ACB-96D0-101CCAC5F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1908BB-E20E-4A4A-9124-558C6E19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171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48177-8339-4FE9-BD09-92E66077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C25631-407B-4B87-AAF1-450B23966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445B-03F1-4510-8B05-B62B4D74F2A1}" type="datetime1">
              <a:rPr lang="el-GR" smtClean="0"/>
              <a:t>21/9/2022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959D86-06B3-4EE2-BE7D-5822AF51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9EA351-762E-4909-BE30-E4F0962E7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338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42981-0B2B-44A2-8243-C5E2AD47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AEDAE-9E55-4DF6-B707-7D5D8CA2DC1A}" type="datetime1">
              <a:rPr lang="el-GR" smtClean="0"/>
              <a:t>21/9/2022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861DAA-1DC5-42F8-AA03-CA2A9E3CB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059C0-521A-405D-8050-F313BB761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49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7A467-8EEE-4775-8B2F-F53150DD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915DE-8C96-49FC-B3F2-D0C50427A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F29C9-E03A-4AFE-BA22-E9553D407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FBBF4-8169-4AC8-804F-CB855FC9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269C-6D30-4BE2-958D-28ABC9C00391}" type="datetime1">
              <a:rPr lang="el-GR" smtClean="0"/>
              <a:t>21/9/2022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D0871-7149-4B57-8E14-06A00A0AB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B3D0B-4897-4512-9BDF-AF65B2C1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16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08AF1-79E7-44F1-9113-7E3C7EDCE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482D40-5DD4-44C8-A4C9-B44B9FCD6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28577-A79B-4F58-8FA4-69B541A12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639D2-C914-4DB3-9BEE-2FA34705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5713-7F70-4668-BD35-4D82EA01B128}" type="datetime1">
              <a:rPr lang="el-GR" smtClean="0"/>
              <a:t>21/9/2022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7F57E-07D6-4EE3-8792-3FD752EE1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101E1-3C41-40AF-B00A-0C1C5FD11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303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EC5FE9-706F-42E4-A34D-A99FBA785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5DD29-42ED-49CD-BC14-F0972E279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1EE02-219B-4268-82D0-EFB876F5F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1A4FA-A165-4812-ABCC-62C4BECB4D4E}" type="datetime1">
              <a:rPr lang="el-GR" smtClean="0"/>
              <a:t>21/9/2022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F7ED6-1274-4183-80FF-05770D713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196A-7899-43D9-9AB9-A889C7FD9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A9341-B63C-4D7A-B1E2-154F220CC8A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818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A80E02-1669-474A-8B4E-BFD49D1A46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1" r="1688"/>
          <a:stretch/>
        </p:blipFill>
        <p:spPr>
          <a:xfrm>
            <a:off x="0" y="0"/>
            <a:ext cx="11778916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1E43042-01FF-431A-BD88-34FB092A54AE}"/>
              </a:ext>
            </a:extLst>
          </p:cNvPr>
          <p:cNvSpPr/>
          <p:nvPr/>
        </p:nvSpPr>
        <p:spPr>
          <a:xfrm flipH="1">
            <a:off x="4114800" y="0"/>
            <a:ext cx="8173454" cy="6858000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  <a:alpha val="0"/>
                </a:schemeClr>
              </a:gs>
              <a:gs pos="96000">
                <a:schemeClr val="bg1"/>
              </a:gs>
            </a:gsLst>
            <a:lin ang="10800000" scaled="0"/>
          </a:gradFill>
        </p:spPr>
        <p:txBody>
          <a:bodyPr wrap="square" rtlCol="0" anchor="ctr">
            <a:spAutoFit/>
          </a:bodyPr>
          <a:lstStyle/>
          <a:p>
            <a:pPr marL="266700" indent="-266700" algn="just">
              <a:lnSpc>
                <a:spcPct val="90000"/>
              </a:lnSpc>
              <a:buClr>
                <a:srgbClr val="E96419"/>
              </a:buClr>
              <a:buFont typeface="Wingdings" pitchFamily="2" charset="2"/>
              <a:buChar char="§"/>
              <a:tabLst>
                <a:tab pos="95250" algn="l"/>
              </a:tabLst>
            </a:pPr>
            <a:endParaRPr lang="el-GR" sz="1600" dirty="0">
              <a:cs typeface="Arial" charset="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BDF8228-FFDD-4650-8CF6-F00F525F54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122" y="5752104"/>
            <a:ext cx="1586946" cy="6990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6C74D99-CBE4-402E-B0A4-A584AC5873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204" y="3465095"/>
            <a:ext cx="1630029" cy="6498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BEDE029-5117-4774-BB77-4199686644C6}"/>
              </a:ext>
            </a:extLst>
          </p:cNvPr>
          <p:cNvSpPr/>
          <p:nvPr/>
        </p:nvSpPr>
        <p:spPr>
          <a:xfrm>
            <a:off x="6741653" y="3665439"/>
            <a:ext cx="4366452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 George Christodoulakis</a:t>
            </a: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ICAP CRIF </a:t>
            </a:r>
            <a:r>
              <a:rPr lang="en-US" dirty="0" err="1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</a:t>
            </a: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Head of Credit Rating Agency</a:t>
            </a:r>
          </a:p>
          <a:p>
            <a:pPr>
              <a:spcAft>
                <a:spcPts val="0"/>
              </a:spcAft>
            </a:pPr>
            <a:endParaRPr lang="en-US" dirty="0">
              <a:solidFill>
                <a:srgbClr val="0841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September 2022</a:t>
            </a:r>
          </a:p>
          <a:p>
            <a:pPr>
              <a:spcAft>
                <a:spcPts val="0"/>
              </a:spcAft>
            </a:pPr>
            <a:endParaRPr lang="en-US" dirty="0">
              <a:solidFill>
                <a:srgbClr val="0841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CCI France </a:t>
            </a:r>
            <a:r>
              <a:rPr lang="en-US" dirty="0" err="1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Grèce</a:t>
            </a: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Conference</a:t>
            </a: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ESG and Sustainable Development </a:t>
            </a:r>
            <a:endParaRPr lang="el-GR" sz="2200" dirty="0">
              <a:solidFill>
                <a:srgbClr val="0841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18703B-D325-4CC2-94DF-8BC5759E9AF6}"/>
              </a:ext>
            </a:extLst>
          </p:cNvPr>
          <p:cNvSpPr/>
          <p:nvPr/>
        </p:nvSpPr>
        <p:spPr>
          <a:xfrm>
            <a:off x="6715047" y="2360529"/>
            <a:ext cx="4888389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Searching for Risk Premia </a:t>
            </a:r>
          </a:p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Sustainable Finance</a:t>
            </a:r>
            <a:endParaRPr lang="el-GR" sz="2000" dirty="0">
              <a:solidFill>
                <a:srgbClr val="0841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35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BDF8228-FFDD-4650-8CF6-F00F525F54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68"/>
          <a:stretch/>
        </p:blipFill>
        <p:spPr>
          <a:xfrm>
            <a:off x="10488870" y="6051884"/>
            <a:ext cx="1425356" cy="54142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562A3F-DE3A-4A9E-9113-30DEC2EA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5885" y="6391138"/>
            <a:ext cx="568980" cy="365125"/>
          </a:xfrm>
        </p:spPr>
        <p:txBody>
          <a:bodyPr/>
          <a:lstStyle/>
          <a:p>
            <a:pPr algn="ctr"/>
            <a:r>
              <a:rPr lang="en-US" sz="1400" dirty="0">
                <a:solidFill>
                  <a:srgbClr val="08417D"/>
                </a:solidFill>
              </a:rPr>
              <a:t>2</a:t>
            </a:r>
            <a:endParaRPr lang="el-GR" sz="1400" dirty="0">
              <a:solidFill>
                <a:srgbClr val="08417D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352D90-31F1-4EAF-99F0-73404BEE2458}"/>
              </a:ext>
            </a:extLst>
          </p:cNvPr>
          <p:cNvSpPr/>
          <p:nvPr/>
        </p:nvSpPr>
        <p:spPr>
          <a:xfrm flipV="1">
            <a:off x="866272" y="6578656"/>
            <a:ext cx="1227221" cy="45719"/>
          </a:xfrm>
          <a:prstGeom prst="rect">
            <a:avLst/>
          </a:prstGeom>
          <a:solidFill>
            <a:srgbClr val="EE7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A0304B-9DA7-44A4-B037-66FB0DE96CA7}"/>
              </a:ext>
            </a:extLst>
          </p:cNvPr>
          <p:cNvSpPr/>
          <p:nvPr/>
        </p:nvSpPr>
        <p:spPr>
          <a:xfrm flipV="1">
            <a:off x="587374" y="1200016"/>
            <a:ext cx="11239667" cy="32400"/>
          </a:xfrm>
          <a:prstGeom prst="rect">
            <a:avLst/>
          </a:prstGeom>
          <a:solidFill>
            <a:srgbClr val="08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956CE2A8-98C3-44DB-A32A-DCFF2B8B705D}"/>
              </a:ext>
            </a:extLst>
          </p:cNvPr>
          <p:cNvSpPr txBox="1">
            <a:spLocks/>
          </p:cNvSpPr>
          <p:nvPr/>
        </p:nvSpPr>
        <p:spPr>
          <a:xfrm>
            <a:off x="3854117" y="781718"/>
            <a:ext cx="57591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500" dirty="0">
                <a:solidFill>
                  <a:schemeClr val="bg1"/>
                </a:solidFill>
              </a:rPr>
              <a:t>ICAP CRIF Ratings - overview</a:t>
            </a:r>
            <a:endParaRPr lang="el-GR" sz="3500" dirty="0">
              <a:solidFill>
                <a:schemeClr val="bg1"/>
              </a:solidFill>
            </a:endParaRPr>
          </a:p>
        </p:txBody>
      </p:sp>
      <p:pic>
        <p:nvPicPr>
          <p:cNvPr id="12" name="Picture 11" descr="Shape, rectangle&#10;&#10;Description automatically generated">
            <a:extLst>
              <a:ext uri="{FF2B5EF4-FFF2-40B4-BE49-F238E27FC236}">
                <a16:creationId xmlns:a16="http://schemas.microsoft.com/office/drawing/2014/main" id="{2B8FBADB-EC10-40E1-BCF7-44F8D953CF1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9" b="39422"/>
          <a:stretch/>
        </p:blipFill>
        <p:spPr>
          <a:xfrm>
            <a:off x="587375" y="316630"/>
            <a:ext cx="11210925" cy="854242"/>
          </a:xfrm>
          <a:prstGeom prst="rect">
            <a:avLst/>
          </a:prstGeom>
        </p:spPr>
      </p:pic>
      <p:sp>
        <p:nvSpPr>
          <p:cNvPr id="14" name="Slide Number Placeholder 1">
            <a:extLst>
              <a:ext uri="{FF2B5EF4-FFF2-40B4-BE49-F238E27FC236}">
                <a16:creationId xmlns:a16="http://schemas.microsoft.com/office/drawing/2014/main" id="{AFAB4014-0FA8-4741-ABC0-712213D243AD}"/>
              </a:ext>
            </a:extLst>
          </p:cNvPr>
          <p:cNvSpPr txBox="1">
            <a:spLocks/>
          </p:cNvSpPr>
          <p:nvPr/>
        </p:nvSpPr>
        <p:spPr>
          <a:xfrm>
            <a:off x="824348" y="553551"/>
            <a:ext cx="6709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scene3d>
              <a:camera prst="orthographicFront"/>
              <a:lightRig rig="threePt" dir="t"/>
            </a:scene3d>
            <a:sp3d extrusionH="6350">
              <a:bevelT w="0" h="0"/>
            </a:sp3d>
          </a:bodyPr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solidFill>
                  <a:srgbClr val="002060"/>
                </a:solidFill>
              </a:rPr>
              <a:t>In Search for Risk Premia</a:t>
            </a:r>
            <a:endParaRPr lang="el-GR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A07D7A-2857-1411-613D-53BD4E9BE180}"/>
              </a:ext>
            </a:extLst>
          </p:cNvPr>
          <p:cNvSpPr txBox="1"/>
          <p:nvPr/>
        </p:nvSpPr>
        <p:spPr>
          <a:xfrm>
            <a:off x="974034" y="1456903"/>
            <a:ext cx="89319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Pricing of ESG vs Conventional Assets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Creditors, Investors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News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vs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Risk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Economic Materiality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Stock Markets Respond to ESG News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“-” as ESG is seen as “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agency cost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”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“+” as ESG is seen as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risk vs return enhancement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Evidence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Positive (negative) price reaction to positive (negative)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news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Short-term, sector and E/S/G asymmetries, economically material news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ICAP CRIF CRA prepares evidence on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Do Bond Investors and Creditors offer an interest rate discount?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 -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Greenium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S -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Socium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G –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Govium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Mixed Evidence (adjusted for structural features)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Zero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discount for municipal bonds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Modest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discount for corporate bonds</a:t>
            </a:r>
            <a:endParaRPr lang="el-G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658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BDF8228-FFDD-4650-8CF6-F00F525F54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68"/>
          <a:stretch/>
        </p:blipFill>
        <p:spPr>
          <a:xfrm>
            <a:off x="10488870" y="6051884"/>
            <a:ext cx="1425356" cy="54142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562A3F-DE3A-4A9E-9113-30DEC2EA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5885" y="6391138"/>
            <a:ext cx="568980" cy="365125"/>
          </a:xfrm>
        </p:spPr>
        <p:txBody>
          <a:bodyPr/>
          <a:lstStyle/>
          <a:p>
            <a:pPr algn="ctr"/>
            <a:r>
              <a:rPr lang="en-US" sz="1400" dirty="0">
                <a:solidFill>
                  <a:srgbClr val="08417D"/>
                </a:solidFill>
              </a:rPr>
              <a:t>2</a:t>
            </a:r>
            <a:endParaRPr lang="el-GR" sz="1400" dirty="0">
              <a:solidFill>
                <a:srgbClr val="08417D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352D90-31F1-4EAF-99F0-73404BEE2458}"/>
              </a:ext>
            </a:extLst>
          </p:cNvPr>
          <p:cNvSpPr/>
          <p:nvPr/>
        </p:nvSpPr>
        <p:spPr>
          <a:xfrm flipV="1">
            <a:off x="866272" y="6578656"/>
            <a:ext cx="1227221" cy="45719"/>
          </a:xfrm>
          <a:prstGeom prst="rect">
            <a:avLst/>
          </a:prstGeom>
          <a:solidFill>
            <a:srgbClr val="EE7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A0304B-9DA7-44A4-B037-66FB0DE96CA7}"/>
              </a:ext>
            </a:extLst>
          </p:cNvPr>
          <p:cNvSpPr/>
          <p:nvPr/>
        </p:nvSpPr>
        <p:spPr>
          <a:xfrm flipV="1">
            <a:off x="587374" y="1200016"/>
            <a:ext cx="11239667" cy="32400"/>
          </a:xfrm>
          <a:prstGeom prst="rect">
            <a:avLst/>
          </a:prstGeom>
          <a:solidFill>
            <a:srgbClr val="0841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956CE2A8-98C3-44DB-A32A-DCFF2B8B705D}"/>
              </a:ext>
            </a:extLst>
          </p:cNvPr>
          <p:cNvSpPr txBox="1">
            <a:spLocks/>
          </p:cNvSpPr>
          <p:nvPr/>
        </p:nvSpPr>
        <p:spPr>
          <a:xfrm>
            <a:off x="3854117" y="781718"/>
            <a:ext cx="57591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500" dirty="0">
                <a:solidFill>
                  <a:schemeClr val="bg1"/>
                </a:solidFill>
              </a:rPr>
              <a:t>ICAP CRIF Ratings - overview</a:t>
            </a:r>
            <a:endParaRPr lang="el-GR" sz="3500" dirty="0">
              <a:solidFill>
                <a:schemeClr val="bg1"/>
              </a:solidFill>
            </a:endParaRPr>
          </a:p>
        </p:txBody>
      </p:sp>
      <p:pic>
        <p:nvPicPr>
          <p:cNvPr id="12" name="Picture 11" descr="Shape, rectangle&#10;&#10;Description automatically generated">
            <a:extLst>
              <a:ext uri="{FF2B5EF4-FFF2-40B4-BE49-F238E27FC236}">
                <a16:creationId xmlns:a16="http://schemas.microsoft.com/office/drawing/2014/main" id="{2B8FBADB-EC10-40E1-BCF7-44F8D953CF1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9" b="39422"/>
          <a:stretch/>
        </p:blipFill>
        <p:spPr>
          <a:xfrm>
            <a:off x="587375" y="316630"/>
            <a:ext cx="11210925" cy="854242"/>
          </a:xfrm>
          <a:prstGeom prst="rect">
            <a:avLst/>
          </a:prstGeom>
        </p:spPr>
      </p:pic>
      <p:sp>
        <p:nvSpPr>
          <p:cNvPr id="14" name="Slide Number Placeholder 1">
            <a:extLst>
              <a:ext uri="{FF2B5EF4-FFF2-40B4-BE49-F238E27FC236}">
                <a16:creationId xmlns:a16="http://schemas.microsoft.com/office/drawing/2014/main" id="{AFAB4014-0FA8-4741-ABC0-712213D243AD}"/>
              </a:ext>
            </a:extLst>
          </p:cNvPr>
          <p:cNvSpPr txBox="1">
            <a:spLocks/>
          </p:cNvSpPr>
          <p:nvPr/>
        </p:nvSpPr>
        <p:spPr>
          <a:xfrm>
            <a:off x="824348" y="553551"/>
            <a:ext cx="6709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scene3d>
              <a:camera prst="orthographicFront"/>
              <a:lightRig rig="threePt" dir="t"/>
            </a:scene3d>
            <a:sp3d extrusionH="6350">
              <a:bevelT w="0" h="0"/>
            </a:sp3d>
          </a:bodyPr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solidFill>
                  <a:srgbClr val="002060"/>
                </a:solidFill>
              </a:rPr>
              <a:t>Why ESG Risk Premia May be Present</a:t>
            </a:r>
            <a:endParaRPr lang="el-GR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A07D7A-2857-1411-613D-53BD4E9BE180}"/>
              </a:ext>
            </a:extLst>
          </p:cNvPr>
          <p:cNvSpPr txBox="1"/>
          <p:nvPr/>
        </p:nvSpPr>
        <p:spPr>
          <a:xfrm>
            <a:off x="974034" y="1635960"/>
            <a:ext cx="85575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Short-Term Mismatch of Demand &amp; Supply, Oversubscription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Elimination by Arbitrage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unsustainable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Internalization of Externalities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Elimination by multiple beneficiaries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unsustainable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Preferences for Returns + Intangible Benefits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Psychological, brand, reputation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etc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Elimination by Arbitrage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unsustainable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Government and Regulatory Policies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EBA guidelines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sustainable, ineffective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ESMA preparations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sustainable, ineffective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Inherently Reduced Risk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Emergence on a risk-adjusted basis -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sustainable</a:t>
            </a:r>
          </a:p>
        </p:txBody>
      </p:sp>
    </p:spTree>
    <p:extLst>
      <p:ext uri="{BB962C8B-B14F-4D97-AF65-F5344CB8AC3E}">
        <p14:creationId xmlns:p14="http://schemas.microsoft.com/office/powerpoint/2010/main" val="294578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A80E02-1669-474A-8B4E-BFD49D1A46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1" r="1688"/>
          <a:stretch/>
        </p:blipFill>
        <p:spPr>
          <a:xfrm>
            <a:off x="0" y="0"/>
            <a:ext cx="11778916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1E43042-01FF-431A-BD88-34FB092A54AE}"/>
              </a:ext>
            </a:extLst>
          </p:cNvPr>
          <p:cNvSpPr/>
          <p:nvPr/>
        </p:nvSpPr>
        <p:spPr>
          <a:xfrm flipH="1">
            <a:off x="4114800" y="0"/>
            <a:ext cx="8173454" cy="6858000"/>
          </a:xfrm>
          <a:prstGeom prst="rect">
            <a:avLst/>
          </a:prstGeom>
          <a:gradFill>
            <a:gsLst>
              <a:gs pos="25000">
                <a:schemeClr val="accent1">
                  <a:lumMod val="5000"/>
                  <a:lumOff val="95000"/>
                  <a:alpha val="0"/>
                </a:schemeClr>
              </a:gs>
              <a:gs pos="96000">
                <a:schemeClr val="bg1"/>
              </a:gs>
            </a:gsLst>
            <a:lin ang="10800000" scaled="0"/>
          </a:gradFill>
        </p:spPr>
        <p:txBody>
          <a:bodyPr wrap="square" rtlCol="0" anchor="ctr">
            <a:spAutoFit/>
          </a:bodyPr>
          <a:lstStyle/>
          <a:p>
            <a:pPr marL="266700" indent="-266700" algn="just">
              <a:lnSpc>
                <a:spcPct val="90000"/>
              </a:lnSpc>
              <a:buClr>
                <a:srgbClr val="E96419"/>
              </a:buClr>
              <a:buFont typeface="Wingdings" pitchFamily="2" charset="2"/>
              <a:buChar char="§"/>
              <a:tabLst>
                <a:tab pos="95250" algn="l"/>
              </a:tabLst>
            </a:pPr>
            <a:endParaRPr lang="el-GR" sz="1600" dirty="0">
              <a:cs typeface="Arial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6C74D99-CBE4-402E-B0A4-A584AC587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204" y="3465095"/>
            <a:ext cx="1630029" cy="6498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C18703B-D325-4CC2-94DF-8BC5759E9AF6}"/>
              </a:ext>
            </a:extLst>
          </p:cNvPr>
          <p:cNvSpPr/>
          <p:nvPr/>
        </p:nvSpPr>
        <p:spPr>
          <a:xfrm>
            <a:off x="6737642" y="2698902"/>
            <a:ext cx="214308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841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</a:t>
            </a:r>
            <a:endParaRPr lang="el-GR" sz="2000" dirty="0">
              <a:solidFill>
                <a:srgbClr val="08417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0AA10CCB-93FC-CDCE-A2AC-DA7EB388BB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122" y="5752104"/>
            <a:ext cx="1586946" cy="69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67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235</Words>
  <Application>Microsoft Office PowerPoint</Application>
  <PresentationFormat>Widescreen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Katsouli Asimina</dc:creator>
  <cp:lastModifiedBy>Christodoulakis George</cp:lastModifiedBy>
  <cp:revision>25</cp:revision>
  <dcterms:created xsi:type="dcterms:W3CDTF">2022-01-31T08:42:08Z</dcterms:created>
  <dcterms:modified xsi:type="dcterms:W3CDTF">2022-09-21T19:54:13Z</dcterms:modified>
</cp:coreProperties>
</file>