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56" r:id="rId7"/>
  </p:sldIdLst>
  <p:sldSz cx="7561263" cy="10440988"/>
  <p:notesSz cx="7104063" cy="10234613"/>
  <p:defaultTextStyle>
    <a:defPPr>
      <a:defRPr lang="fr-FR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ène Abgrall" initials="CA" lastIdx="1" clrIdx="0">
    <p:extLst>
      <p:ext uri="{19B8F6BF-5375-455C-9EA6-DF929625EA0E}">
        <p15:presenceInfo xmlns:p15="http://schemas.microsoft.com/office/powerpoint/2012/main" userId="S-1-5-21-290991223-1492233356-3939719756-1089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F2FEEC"/>
    <a:srgbClr val="F5F8EE"/>
    <a:srgbClr val="EBFFF1"/>
    <a:srgbClr val="E9FCC8"/>
    <a:srgbClr val="E4FBC9"/>
    <a:srgbClr val="CCFF99"/>
    <a:srgbClr val="FFFF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1882" y="-1944"/>
      </p:cViewPr>
      <p:guideLst>
        <p:guide orient="horz" pos="328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CEF2B-9415-4153-810D-6416434FB5F7}" type="datetimeFigureOut">
              <a:rPr lang="pt-BR" smtClean="0"/>
              <a:t>14/02/2026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01875" y="1279525"/>
            <a:ext cx="2501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F17A8-DFE2-4010-997E-CCD15B3D8F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690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24B69-6D75-43F6-98DC-CA5C0485DB5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399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243476"/>
            <a:ext cx="6427074" cy="223804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5916560"/>
            <a:ext cx="5292884" cy="26682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448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43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1916" y="418125"/>
            <a:ext cx="1701284" cy="890867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063" y="418125"/>
            <a:ext cx="4977831" cy="890867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00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63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8" y="6709302"/>
            <a:ext cx="6427074" cy="207369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8" y="4425338"/>
            <a:ext cx="6427074" cy="228396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00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8063" y="2436232"/>
            <a:ext cx="3339558" cy="689056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3642" y="2436232"/>
            <a:ext cx="3339558" cy="689056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85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4" y="2337138"/>
            <a:ext cx="3340871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4" y="3311146"/>
            <a:ext cx="3340871" cy="601565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37138"/>
            <a:ext cx="3342183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11146"/>
            <a:ext cx="3342183" cy="601565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419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49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05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15707"/>
            <a:ext cx="2487604" cy="176916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15707"/>
            <a:ext cx="4226957" cy="8911094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184874"/>
            <a:ext cx="2487604" cy="7141927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70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308692"/>
            <a:ext cx="4536758" cy="86283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32921"/>
            <a:ext cx="4536758" cy="6264593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171525"/>
            <a:ext cx="4536758" cy="1225365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4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18123"/>
            <a:ext cx="6805137" cy="1740165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36232"/>
            <a:ext cx="6805137" cy="6890569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677250"/>
            <a:ext cx="1764295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3FF71-F43A-40CF-8FAD-0C19B77C136D}" type="datetimeFigureOut">
              <a:rPr lang="fr-FR" smtClean="0"/>
              <a:t>14/02/2026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677250"/>
            <a:ext cx="2394400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677250"/>
            <a:ext cx="1764295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1872B-8201-45C4-9C22-1DB5329D6F0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tel:+33.1.75.31.67.8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6493246-6C1A-4016-A6C9-FC8700DAE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9" y="2775172"/>
            <a:ext cx="7541923" cy="42366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en-US" sz="1800" b="1" kern="1200" dirty="0">
                <a:solidFill>
                  <a:srgbClr val="002060"/>
                </a:solidFill>
                <a:effectLst/>
                <a:ea typeface="MS PGothic" panose="020B0600070205080204" pitchFamily="34" charset="-128"/>
                <a:cs typeface="Arial" panose="020B0604020202020204" pitchFamily="34" charset="0"/>
              </a:rPr>
              <a:t>     </a:t>
            </a:r>
            <a:r>
              <a:rPr lang="en-US" b="1" kern="1200" dirty="0">
                <a:solidFill>
                  <a:srgbClr val="002060"/>
                </a:solidFill>
                <a:effectLst/>
                <a:ea typeface="MS PGothic" panose="020B0600070205080204" pitchFamily="34" charset="-128"/>
                <a:cs typeface="Arial" panose="020B0604020202020204" pitchFamily="34" charset="0"/>
              </a:rPr>
              <a:t>JOIN OUR EVENT</a:t>
            </a:r>
          </a:p>
          <a:p>
            <a:pPr marL="360000" indent="441960" algn="ctr" fontAlgn="base">
              <a:lnSpc>
                <a:spcPct val="80000"/>
              </a:lnSpc>
            </a:pPr>
            <a:endParaRPr lang="en-US" sz="2400" b="1" dirty="0">
              <a:solidFill>
                <a:srgbClr val="669900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360000" indent="441960" fontAlgn="base">
              <a:lnSpc>
                <a:spcPct val="80000"/>
              </a:lnSpc>
            </a:pPr>
            <a:r>
              <a:rPr lang="en-US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                           </a:t>
            </a:r>
            <a:r>
              <a:rPr lang="en-US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Saturday April 11</a:t>
            </a:r>
            <a:r>
              <a:rPr lang="en-US" sz="2400" b="1" baseline="30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US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, 2026</a:t>
            </a:r>
          </a:p>
          <a:p>
            <a:pPr marL="360000" indent="441960" algn="ctr" fontAlgn="base">
              <a:lnSpc>
                <a:spcPct val="80000"/>
              </a:lnSpc>
            </a:pPr>
            <a:endParaRPr lang="en-US" sz="1600" b="1" dirty="0">
              <a:solidFill>
                <a:srgbClr val="000000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360000" indent="441960" fontAlgn="base">
              <a:lnSpc>
                <a:spcPct val="80000"/>
              </a:lnSpc>
            </a:pPr>
            <a:r>
              <a:rPr lang="en-US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		     Hotel Pullman São Paulo </a:t>
            </a:r>
            <a:r>
              <a:rPr lang="pt-BR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Ibirapuera</a:t>
            </a:r>
            <a:endParaRPr lang="fr-FR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0000" indent="441960" fontAlgn="base">
              <a:lnSpc>
                <a:spcPct val="80000"/>
              </a:lnSpc>
            </a:pPr>
            <a:r>
              <a:rPr lang="pt-BR" sz="16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                             </a:t>
            </a:r>
            <a:r>
              <a:rPr lang="pt-BR" sz="14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Rua Joinville 515 ,São Paulo, Ibirapuera, Brazil</a:t>
            </a:r>
          </a:p>
          <a:p>
            <a:pPr marL="360000" indent="441960" algn="ctr" fontAlgn="base">
              <a:lnSpc>
                <a:spcPct val="80000"/>
              </a:lnSpc>
            </a:pPr>
            <a:endParaRPr lang="fr-FR" sz="1800" b="1" dirty="0">
              <a:solidFill>
                <a:srgbClr val="6699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0000" indent="441960" algn="ctr" fontAlgn="base">
              <a:lnSpc>
                <a:spcPct val="80000"/>
              </a:lnSpc>
            </a:pPr>
            <a:endParaRPr lang="fr-FR" sz="1800" b="1" dirty="0">
              <a:solidFill>
                <a:srgbClr val="6699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0000" indent="441960" algn="ctr" fontAlgn="base">
              <a:lnSpc>
                <a:spcPct val="80000"/>
              </a:lnSpc>
            </a:pPr>
            <a:endParaRPr lang="fr-FR" sz="1800" b="1" dirty="0">
              <a:solidFill>
                <a:srgbClr val="6699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fontAlgn="base">
              <a:spcAft>
                <a:spcPts val="0"/>
              </a:spcAft>
            </a:pPr>
            <a:endParaRPr lang="en-US" sz="1100" dirty="0">
              <a:solidFill>
                <a:srgbClr val="000000"/>
              </a:solidFill>
              <a:ea typeface="MS PGothic" panose="020B0600070205080204" pitchFamily="34" charset="-128"/>
            </a:endParaRPr>
          </a:p>
          <a:p>
            <a:pPr algn="ctr" fontAlgn="base">
              <a:spcAft>
                <a:spcPts val="0"/>
              </a:spcAft>
            </a:pPr>
            <a:endParaRPr lang="en-US" sz="1400" b="1" dirty="0">
              <a:solidFill>
                <a:srgbClr val="000000"/>
              </a:solidFill>
              <a:ea typeface="MS PGothic" panose="020B0600070205080204" pitchFamily="34" charset="-128"/>
            </a:endParaRPr>
          </a:p>
          <a:p>
            <a:pPr algn="ctr" fontAlgn="base"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a typeface="MS PGothic" panose="020B0600070205080204" pitchFamily="34" charset="-128"/>
              </a:rPr>
              <a:t>ECOLE CENTRALE GROUP </a:t>
            </a:r>
          </a:p>
          <a:p>
            <a:pPr algn="ctr" fontAlgn="base">
              <a:spcAft>
                <a:spcPts val="0"/>
              </a:spcAft>
            </a:pP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Ecole</a:t>
            </a: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 CentraleSupélec – </a:t>
            </a: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Ecole</a:t>
            </a: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 Centrale de Lyon – </a:t>
            </a: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Ecole</a:t>
            </a: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 Centrale de Lille – </a:t>
            </a: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Ecole</a:t>
            </a: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 Centrale de Nantes – </a:t>
            </a:r>
          </a:p>
          <a:p>
            <a:pPr algn="ctr" fontAlgn="base">
              <a:spcAft>
                <a:spcPts val="0"/>
              </a:spcAft>
            </a:pP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Ecole</a:t>
            </a: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 Centrale </a:t>
            </a:r>
            <a:r>
              <a:rPr lang="en-US" sz="1100" dirty="0" err="1">
                <a:solidFill>
                  <a:srgbClr val="000000"/>
                </a:solidFill>
                <a:ea typeface="MS PGothic" panose="020B0600070205080204" pitchFamily="34" charset="-128"/>
              </a:rPr>
              <a:t>Méditerranée</a:t>
            </a:r>
            <a:endParaRPr lang="en-US" sz="1100" dirty="0">
              <a:solidFill>
                <a:srgbClr val="000000"/>
              </a:solidFill>
              <a:ea typeface="MS PGothic" panose="020B0600070205080204" pitchFamily="34" charset="-128"/>
            </a:endParaRPr>
          </a:p>
          <a:p>
            <a:pPr algn="ctr" fontAlgn="base">
              <a:spcAft>
                <a:spcPts val="0"/>
              </a:spcAft>
            </a:pPr>
            <a:endParaRPr lang="en-US" sz="1100" b="1" dirty="0">
              <a:solidFill>
                <a:srgbClr val="000000"/>
              </a:solidFill>
              <a:ea typeface="MS PGothic" panose="020B0600070205080204" pitchFamily="34" charset="-128"/>
            </a:endParaRPr>
          </a:p>
          <a:p>
            <a:pPr lvl="0" algn="ctr">
              <a:lnSpc>
                <a:spcPct val="115000"/>
              </a:lnSpc>
              <a:buClr>
                <a:srgbClr val="76923C"/>
              </a:buClr>
              <a:tabLst>
                <a:tab pos="228600" algn="l"/>
              </a:tabLst>
            </a:pPr>
            <a:r>
              <a:rPr lang="en-US" sz="1400" b="1" dirty="0">
                <a:solidFill>
                  <a:srgbClr val="000000"/>
                </a:solidFill>
                <a:ea typeface="MS PGothic" panose="020B0600070205080204" pitchFamily="34" charset="-128"/>
              </a:rPr>
              <a:t>BRAZILIAN UNIVERSITIES </a:t>
            </a:r>
          </a:p>
          <a:p>
            <a:pPr lvl="0" algn="ctr">
              <a:lnSpc>
                <a:spcPct val="115000"/>
              </a:lnSpc>
              <a:buClr>
                <a:srgbClr val="76923C"/>
              </a:buClr>
              <a:tabLst>
                <a:tab pos="228600" algn="l"/>
              </a:tabLst>
            </a:pPr>
            <a:r>
              <a:rPr lang="en-US" sz="1100" dirty="0">
                <a:solidFill>
                  <a:srgbClr val="000000"/>
                </a:solidFill>
                <a:ea typeface="MS PGothic" panose="020B0600070205080204" pitchFamily="34" charset="-128"/>
              </a:rPr>
              <a:t>USP </a:t>
            </a:r>
            <a:r>
              <a:rPr lang="fr-FR" sz="1100" dirty="0"/>
              <a:t>Escola Politécnica - USP – Escola de </a:t>
            </a:r>
            <a:r>
              <a:rPr lang="fr-FR" sz="1100" dirty="0" err="1"/>
              <a:t>Engenharia</a:t>
            </a:r>
            <a:r>
              <a:rPr lang="fr-FR" sz="1100" dirty="0"/>
              <a:t> de São Carlos - UNICAMP - PUC Rio – </a:t>
            </a:r>
            <a:r>
              <a:rPr lang="en-US" sz="1100" dirty="0"/>
              <a:t>UFRGS- </a:t>
            </a:r>
            <a:r>
              <a:rPr lang="fr-FR" sz="1100" dirty="0"/>
              <a:t> </a:t>
            </a:r>
            <a:r>
              <a:rPr lang="en-US" sz="1100" dirty="0"/>
              <a:t>UFRJ</a:t>
            </a:r>
            <a:endParaRPr lang="fr-FR" sz="1100" dirty="0"/>
          </a:p>
          <a:p>
            <a:pPr lvl="0" algn="ctr">
              <a:lnSpc>
                <a:spcPct val="115000"/>
              </a:lnSpc>
              <a:buClr>
                <a:srgbClr val="76923C"/>
              </a:buClr>
              <a:tabLst>
                <a:tab pos="228600" algn="l"/>
              </a:tabLst>
            </a:pPr>
            <a:r>
              <a:rPr lang="en-US" sz="1100" dirty="0"/>
              <a:t>- UFC</a:t>
            </a:r>
            <a:r>
              <a:rPr lang="fr-FR" sz="1100" dirty="0"/>
              <a:t> – UNESP – UFSC – </a:t>
            </a:r>
            <a:r>
              <a:rPr lang="en-US" sz="1100" dirty="0" err="1"/>
              <a:t>UnB</a:t>
            </a:r>
            <a:r>
              <a:rPr lang="en-US" sz="1100" dirty="0"/>
              <a:t> - </a:t>
            </a:r>
            <a:r>
              <a:rPr lang="fr-FR" sz="1100" dirty="0"/>
              <a:t>ITA </a:t>
            </a:r>
          </a:p>
          <a:p>
            <a:pPr lvl="0">
              <a:lnSpc>
                <a:spcPct val="115000"/>
              </a:lnSpc>
              <a:buClr>
                <a:srgbClr val="76923C"/>
              </a:buClr>
              <a:tabLst>
                <a:tab pos="228600" algn="l"/>
              </a:tabLst>
            </a:pPr>
            <a:endParaRPr lang="fr-FR" sz="1100" dirty="0"/>
          </a:p>
        </p:txBody>
      </p:sp>
      <p:sp>
        <p:nvSpPr>
          <p:cNvPr id="8" name="ZoneTexte 7"/>
          <p:cNvSpPr txBox="1"/>
          <p:nvPr/>
        </p:nvSpPr>
        <p:spPr>
          <a:xfrm>
            <a:off x="8120" y="6876678"/>
            <a:ext cx="76027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lnSpc>
                <a:spcPct val="8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sz="1600" b="1" dirty="0">
                <a:solidFill>
                  <a:srgbClr val="00206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OBJECTIVE</a:t>
            </a:r>
          </a:p>
          <a:p>
            <a:pPr marL="171450" lvl="0" indent="-171450" fontAlgn="base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200" b="1" dirty="0">
              <a:solidFill>
                <a:srgbClr val="669900"/>
              </a:solidFill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171450" lvl="0" indent="-171450" fontAlgn="base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A major co-branded event and a possibility for companies to boost their employment brand name in Brazil</a:t>
            </a:r>
            <a:endParaRPr lang="fr-FR" sz="1200" dirty="0">
              <a:ea typeface="Times New Roman" panose="02020603050405020304" pitchFamily="18" charset="0"/>
            </a:endParaRPr>
          </a:p>
          <a:p>
            <a:pPr marL="171450" lvl="0" indent="-171450" fontAlgn="base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To help international companies operating in Brazil to recruit international high potential profiles</a:t>
            </a:r>
            <a:endParaRPr lang="fr-FR" sz="1200" dirty="0">
              <a:ea typeface="Times New Roman" panose="02020603050405020304" pitchFamily="18" charset="0"/>
            </a:endParaRPr>
          </a:p>
          <a:p>
            <a:pPr marL="171450" lvl="0" indent="-171450" fontAlgn="base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To offer internships and jobs opportunities to the international candidates, in Brazil, France or other countries</a:t>
            </a:r>
            <a:endParaRPr lang="fr-FR" sz="1200" dirty="0">
              <a:ea typeface="Times New Roman" panose="02020603050405020304" pitchFamily="18" charset="0"/>
            </a:endParaRPr>
          </a:p>
          <a:p>
            <a:pPr marL="171450" lvl="0" indent="-171450" fontAlgn="base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>
                <a:ea typeface="MS PGothic" panose="020B0600070205080204" pitchFamily="34" charset="-128"/>
                <a:cs typeface="Times New Roman" panose="02020603050405020304" pitchFamily="18" charset="0"/>
              </a:rPr>
              <a:t>Selected Brazilian</a:t>
            </a: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, English and French speaking students from our Schools and Universities will attend this event to meet recruiters</a:t>
            </a:r>
          </a:p>
          <a:p>
            <a:pPr marL="342900" lvl="0" indent="-342900" fontAlgn="base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"/>
              <a:tabLst>
                <a:tab pos="457200" algn="l"/>
              </a:tabLst>
            </a:pPr>
            <a:endParaRPr lang="fr-FR" sz="12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78593" y="459294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</a:rPr>
              <a:t>An </a:t>
            </a:r>
            <a:r>
              <a:rPr lang="en-US" sz="1200" dirty="0">
                <a:ea typeface="MS PGothic" panose="020B0600070205080204" pitchFamily="34" charset="-128"/>
              </a:rPr>
              <a:t>international event dedicated to double degree students and graduates, </a:t>
            </a:r>
            <a:r>
              <a:rPr lang="en-US" sz="1200" b="1" dirty="0">
                <a:ea typeface="MS PGothic" panose="020B0600070205080204" pitchFamily="34" charset="-128"/>
              </a:rPr>
              <a:t>Brazilian </a:t>
            </a:r>
            <a:r>
              <a:rPr lang="en-US" sz="1200" b="1" dirty="0">
                <a:solidFill>
                  <a:srgbClr val="000000"/>
                </a:solidFill>
                <a:ea typeface="MS PGothic" panose="020B0600070205080204" pitchFamily="34" charset="-128"/>
              </a:rPr>
              <a:t>and French</a:t>
            </a: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</a:rPr>
              <a:t> who follow or </a:t>
            </a:r>
            <a:endParaRPr lang="fr-FR" sz="1200" dirty="0"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a typeface="MS PGothic" panose="020B0600070205080204" pitchFamily="34" charset="-128"/>
              </a:rPr>
              <a:t>who have followed a double degree program of one of the following schools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67025" y="8351000"/>
            <a:ext cx="3960440" cy="115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8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sz="1600" b="1" dirty="0">
                <a:solidFill>
                  <a:srgbClr val="00206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	REGISTRATION</a:t>
            </a:r>
          </a:p>
          <a:p>
            <a:pPr fontAlgn="base">
              <a:tabLst>
                <a:tab pos="457200" algn="l"/>
              </a:tabLst>
            </a:pPr>
            <a:r>
              <a:rPr lang="en-US" sz="1400" b="1" dirty="0">
                <a:solidFill>
                  <a:srgbClr val="6699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	</a:t>
            </a: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Registration </a:t>
            </a:r>
            <a:r>
              <a:rPr lang="fr-FR" sz="1200" dirty="0" err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required</a:t>
            </a: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 (</a:t>
            </a:r>
            <a:r>
              <a:rPr lang="fr-FR" sz="1200" dirty="0" err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limited</a:t>
            </a: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 places)</a:t>
            </a:r>
          </a:p>
          <a:p>
            <a:pPr fontAlgn="base">
              <a:tabLst>
                <a:tab pos="457200" algn="l"/>
              </a:tabLst>
            </a:pP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	Deadline: </a:t>
            </a:r>
            <a:r>
              <a:rPr lang="fr-FR" sz="1200" b="1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March 6th, 2026  </a:t>
            </a:r>
            <a:endParaRPr lang="fr-FR" sz="1200" dirty="0">
              <a:solidFill>
                <a:srgbClr val="000000"/>
              </a:solidFill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fontAlgn="base">
              <a:tabLst>
                <a:tab pos="457200" algn="l"/>
              </a:tabLst>
            </a:pP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	</a:t>
            </a:r>
            <a:r>
              <a:rPr lang="fr-FR" sz="1200" dirty="0" err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Cost</a:t>
            </a:r>
            <a:r>
              <a:rPr lang="fr-FR" sz="1200" dirty="0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 : 1250 euros</a:t>
            </a:r>
          </a:p>
          <a:p>
            <a:endParaRPr lang="fr-FR" sz="1800" dirty="0"/>
          </a:p>
        </p:txBody>
      </p:sp>
      <p:sp>
        <p:nvSpPr>
          <p:cNvPr id="17" name="ZoneTexte 16"/>
          <p:cNvSpPr txBox="1"/>
          <p:nvPr/>
        </p:nvSpPr>
        <p:spPr>
          <a:xfrm>
            <a:off x="-255935" y="9582306"/>
            <a:ext cx="8391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2060"/>
                </a:solidFill>
              </a:rPr>
              <a:t>For </a:t>
            </a:r>
            <a:r>
              <a:rPr lang="fr-FR" sz="1200" b="1" dirty="0" err="1">
                <a:solidFill>
                  <a:srgbClr val="002060"/>
                </a:solidFill>
              </a:rPr>
              <a:t>any</a:t>
            </a:r>
            <a:r>
              <a:rPr lang="fr-FR" sz="1200" b="1" dirty="0">
                <a:solidFill>
                  <a:srgbClr val="002060"/>
                </a:solidFill>
              </a:rPr>
              <a:t> question, </a:t>
            </a:r>
            <a:r>
              <a:rPr lang="fr-FR" sz="1200" b="1" dirty="0" err="1">
                <a:solidFill>
                  <a:srgbClr val="002060"/>
                </a:solidFill>
              </a:rPr>
              <a:t>please</a:t>
            </a:r>
            <a:r>
              <a:rPr lang="fr-FR" sz="1200" b="1" dirty="0">
                <a:solidFill>
                  <a:srgbClr val="002060"/>
                </a:solidFill>
              </a:rPr>
              <a:t> contact Lara Wolfman</a:t>
            </a:r>
          </a:p>
          <a:p>
            <a:pPr algn="ctr"/>
            <a:r>
              <a:rPr lang="fr-FR" sz="1200" dirty="0"/>
              <a:t>Corporate </a:t>
            </a:r>
            <a:r>
              <a:rPr lang="fr-FR" sz="1200" dirty="0" err="1"/>
              <a:t>Partnership</a:t>
            </a:r>
            <a:r>
              <a:rPr lang="fr-FR" sz="1200" dirty="0"/>
              <a:t> </a:t>
            </a:r>
            <a:r>
              <a:rPr lang="fr-FR" sz="1200" dirty="0" err="1"/>
              <a:t>Officer</a:t>
            </a:r>
            <a:r>
              <a:rPr lang="fr-FR" sz="1200" dirty="0"/>
              <a:t>, CentraleSupélec (France)</a:t>
            </a:r>
          </a:p>
          <a:p>
            <a:pPr algn="ctr"/>
            <a:r>
              <a:rPr lang="fr-FR" sz="12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+33.1.75.31.67.81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/>
              <a:t>– lara.wolfman@centralesupelec.fr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84287" y="8287194"/>
            <a:ext cx="4514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2060"/>
                </a:solidFill>
              </a:rPr>
              <a:t>PROGRAM </a:t>
            </a:r>
          </a:p>
          <a:p>
            <a:r>
              <a:rPr lang="fr-FR" sz="1200" dirty="0"/>
              <a:t>1pm to 2:15 pm :            Welcome lunch</a:t>
            </a:r>
          </a:p>
          <a:p>
            <a:r>
              <a:rPr lang="fr-FR" sz="1200" dirty="0"/>
              <a:t>2:30 pm to 3:30 pm :     5 minutes </a:t>
            </a:r>
            <a:r>
              <a:rPr lang="fr-FR" sz="1200" dirty="0" err="1"/>
              <a:t>pitches</a:t>
            </a:r>
            <a:r>
              <a:rPr lang="fr-FR" sz="1200" dirty="0"/>
              <a:t> session</a:t>
            </a:r>
          </a:p>
          <a:p>
            <a:r>
              <a:rPr lang="fr-FR" sz="1200" dirty="0"/>
              <a:t>3:30 pm to 5:30 pm :     Job </a:t>
            </a:r>
            <a:r>
              <a:rPr lang="fr-FR" sz="1200" dirty="0" err="1"/>
              <a:t>fair</a:t>
            </a:r>
            <a:r>
              <a:rPr lang="fr-FR" sz="1200" dirty="0"/>
              <a:t> (</a:t>
            </a:r>
            <a:r>
              <a:rPr lang="fr-FR" sz="1200" dirty="0" err="1"/>
              <a:t>recruitment</a:t>
            </a:r>
            <a:r>
              <a:rPr lang="fr-FR" sz="1200" dirty="0"/>
              <a:t> interviews)</a:t>
            </a:r>
          </a:p>
          <a:p>
            <a:r>
              <a:rPr lang="fr-FR" sz="1200" dirty="0"/>
              <a:t>5:30 pm :	             Cocktail</a:t>
            </a:r>
          </a:p>
        </p:txBody>
      </p:sp>
      <p:pic>
        <p:nvPicPr>
          <p:cNvPr id="4" name="Imagem 3" descr="Diagrama&#10;&#10;O conteúdo gerado por IA pode estar incorreto.">
            <a:extLst>
              <a:ext uri="{FF2B5EF4-FFF2-40B4-BE49-F238E27FC236}">
                <a16:creationId xmlns:a16="http://schemas.microsoft.com/office/drawing/2014/main" id="{9202436E-1254-356A-B3F7-2C66AD670A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21" y="-3901"/>
            <a:ext cx="7561263" cy="241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3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983" y="4221449"/>
            <a:ext cx="3403719" cy="3974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158" b="1" u="sng" dirty="0">
              <a:solidFill>
                <a:srgbClr val="FF0000"/>
              </a:solidFill>
            </a:endParaRPr>
          </a:p>
          <a:p>
            <a:endParaRPr lang="en-GB" sz="1158" b="1" u="sng" dirty="0">
              <a:solidFill>
                <a:srgbClr val="FF0000"/>
              </a:solidFill>
            </a:endParaRPr>
          </a:p>
          <a:p>
            <a:endParaRPr lang="en-GB" sz="1158" b="1" u="sng" dirty="0">
              <a:solidFill>
                <a:srgbClr val="FF0000"/>
              </a:solidFill>
            </a:endParaRPr>
          </a:p>
          <a:p>
            <a:endParaRPr lang="en-GB" sz="992" b="1" u="sng" dirty="0">
              <a:solidFill>
                <a:srgbClr val="FF0000"/>
              </a:solidFill>
            </a:endParaRPr>
          </a:p>
          <a:p>
            <a:endParaRPr lang="en-GB" sz="992" b="1" u="sng" dirty="0">
              <a:solidFill>
                <a:srgbClr val="FF0000"/>
              </a:solidFill>
            </a:endParaRPr>
          </a:p>
          <a:p>
            <a:r>
              <a:rPr lang="en-GB" sz="1158" b="1" dirty="0">
                <a:solidFill>
                  <a:srgbClr val="002060"/>
                </a:solidFill>
              </a:rPr>
              <a:t>REGISTRATION FORM</a:t>
            </a:r>
            <a:endParaRPr lang="fr-FR" sz="1158" b="1" dirty="0">
              <a:solidFill>
                <a:srgbClr val="002060"/>
              </a:solidFill>
            </a:endParaRPr>
          </a:p>
          <a:p>
            <a:r>
              <a:rPr lang="en-GB" sz="910" b="1" dirty="0"/>
              <a:t>COMPANY Name </a:t>
            </a:r>
            <a:r>
              <a:rPr lang="en-GB" sz="910" dirty="0"/>
              <a:t>: </a:t>
            </a:r>
            <a:endParaRPr lang="fr-FR" sz="910" dirty="0"/>
          </a:p>
          <a:p>
            <a:r>
              <a:rPr lang="en-GB" sz="910" b="1" dirty="0"/>
              <a:t>COMPANY Name you wish to use on communication supports :</a:t>
            </a:r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i="1" u="sng" dirty="0"/>
              <a:t>Contact for the event</a:t>
            </a:r>
            <a:r>
              <a:rPr lang="en-GB" sz="910" dirty="0"/>
              <a:t>: </a:t>
            </a:r>
            <a:endParaRPr lang="fr-FR" sz="910" dirty="0"/>
          </a:p>
          <a:p>
            <a:r>
              <a:rPr lang="en-GB" sz="910" dirty="0"/>
              <a:t>Name and first name:</a:t>
            </a:r>
            <a:endParaRPr lang="fr-FR" sz="910" dirty="0"/>
          </a:p>
          <a:p>
            <a:r>
              <a:rPr lang="en-GB" sz="910" dirty="0"/>
              <a:t>Position:</a:t>
            </a:r>
            <a:endParaRPr lang="fr-FR" sz="910" dirty="0"/>
          </a:p>
          <a:p>
            <a:r>
              <a:rPr lang="en-GB" sz="910" dirty="0"/>
              <a:t>Phone number:</a:t>
            </a:r>
            <a:endParaRPr lang="fr-FR" sz="910" dirty="0"/>
          </a:p>
          <a:p>
            <a:r>
              <a:rPr lang="en-GB" sz="910" dirty="0"/>
              <a:t>E-mail: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b="1" dirty="0"/>
              <a:t>Name, first name, position, email </a:t>
            </a:r>
            <a:r>
              <a:rPr lang="en-GB" sz="910" dirty="0"/>
              <a:t>of the persons who will attend the event: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dirty="0"/>
              <a:t>1/</a:t>
            </a:r>
            <a:endParaRPr lang="fr-FR" sz="910" dirty="0"/>
          </a:p>
          <a:p>
            <a:r>
              <a:rPr lang="en-GB" sz="910" dirty="0"/>
              <a:t>  </a:t>
            </a:r>
            <a:endParaRPr lang="fr-FR" sz="910" dirty="0"/>
          </a:p>
          <a:p>
            <a:r>
              <a:rPr lang="en-GB" sz="910" dirty="0"/>
              <a:t>2/</a:t>
            </a:r>
            <a:endParaRPr lang="fr-FR" sz="910" dirty="0"/>
          </a:p>
          <a:p>
            <a:r>
              <a:rPr lang="en-GB" sz="910" dirty="0"/>
              <a:t>  </a:t>
            </a:r>
            <a:endParaRPr lang="fr-FR" sz="910" dirty="0"/>
          </a:p>
          <a:p>
            <a:r>
              <a:rPr lang="en-GB" sz="910" dirty="0"/>
              <a:t>3/</a:t>
            </a:r>
            <a:endParaRPr lang="fr-FR" sz="910" dirty="0"/>
          </a:p>
          <a:p>
            <a:r>
              <a:rPr lang="en-GB" sz="910" b="1" dirty="0"/>
              <a:t>Cost: 1250 euros</a:t>
            </a:r>
          </a:p>
          <a:p>
            <a:r>
              <a:rPr lang="en-GB" sz="910" dirty="0"/>
              <a:t>(an invoice will be sent with payment details)</a:t>
            </a:r>
            <a:endParaRPr lang="fr-FR" sz="910" dirty="0"/>
          </a:p>
          <a:p>
            <a:r>
              <a:rPr lang="en-GB" sz="1323" dirty="0"/>
              <a:t> </a:t>
            </a:r>
            <a:endParaRPr lang="fr-FR" sz="1323" dirty="0"/>
          </a:p>
        </p:txBody>
      </p:sp>
      <p:sp>
        <p:nvSpPr>
          <p:cNvPr id="5" name="Rectangle 4"/>
          <p:cNvSpPr/>
          <p:nvPr/>
        </p:nvSpPr>
        <p:spPr>
          <a:xfrm>
            <a:off x="3780632" y="4774385"/>
            <a:ext cx="3449145" cy="3249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992" b="1" u="sng" dirty="0">
              <a:solidFill>
                <a:srgbClr val="FF0000"/>
              </a:solidFill>
            </a:endParaRPr>
          </a:p>
          <a:p>
            <a:endParaRPr lang="en-GB" sz="992" b="1" u="sng" dirty="0">
              <a:solidFill>
                <a:srgbClr val="FF0000"/>
              </a:solidFill>
            </a:endParaRPr>
          </a:p>
          <a:p>
            <a:r>
              <a:rPr lang="en-GB" sz="1158" b="1" dirty="0">
                <a:solidFill>
                  <a:srgbClr val="002060"/>
                </a:solidFill>
              </a:rPr>
              <a:t>INVOICING INSTRUCTIONS</a:t>
            </a:r>
            <a:endParaRPr lang="fr-FR" sz="1158" b="1" dirty="0">
              <a:solidFill>
                <a:srgbClr val="002060"/>
              </a:solidFill>
            </a:endParaRPr>
          </a:p>
          <a:p>
            <a:r>
              <a:rPr lang="en-GB" sz="910" i="1" dirty="0"/>
              <a:t>(Information regarding the </a:t>
            </a:r>
            <a:r>
              <a:rPr lang="en-GB" sz="910" b="1" i="1" dirty="0"/>
              <a:t>COMPANY to be charged</a:t>
            </a:r>
            <a:r>
              <a:rPr lang="en-GB" sz="910" i="1" dirty="0"/>
              <a:t>)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dirty="0"/>
              <a:t>Exact NAME of COMPANY:</a:t>
            </a:r>
            <a:endParaRPr lang="fr-FR" sz="910" dirty="0"/>
          </a:p>
          <a:p>
            <a:r>
              <a:rPr lang="en-US" sz="910" dirty="0"/>
              <a:t> </a:t>
            </a:r>
            <a:endParaRPr lang="fr-FR" sz="910" dirty="0"/>
          </a:p>
          <a:p>
            <a:r>
              <a:rPr lang="en-US" sz="910" dirty="0"/>
              <a:t> </a:t>
            </a:r>
            <a:endParaRPr lang="fr-FR" sz="910" dirty="0"/>
          </a:p>
          <a:p>
            <a:r>
              <a:rPr lang="en-US" sz="910" dirty="0"/>
              <a:t>Exact address:</a:t>
            </a:r>
            <a:endParaRPr lang="fr-FR" sz="910" dirty="0"/>
          </a:p>
          <a:p>
            <a:r>
              <a:rPr lang="en-US" sz="910" dirty="0"/>
              <a:t> </a:t>
            </a:r>
            <a:endParaRPr lang="fr-FR" sz="910" dirty="0"/>
          </a:p>
          <a:p>
            <a:r>
              <a:rPr lang="en-US" sz="910" dirty="0"/>
              <a:t> </a:t>
            </a:r>
            <a:endParaRPr lang="fr-FR" sz="910" dirty="0"/>
          </a:p>
          <a:p>
            <a:r>
              <a:rPr lang="en-GB" sz="910" dirty="0"/>
              <a:t>Contact for payment :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b="1" dirty="0"/>
              <a:t>Order N° or any other needed and useful reference to be mentioned on the invoice:</a:t>
            </a:r>
            <a:endParaRPr lang="fr-FR" sz="910" dirty="0"/>
          </a:p>
          <a:p>
            <a:r>
              <a:rPr lang="en-GB" sz="910" dirty="0"/>
              <a:t> </a:t>
            </a:r>
            <a:endParaRPr lang="fr-FR" sz="910" dirty="0"/>
          </a:p>
          <a:p>
            <a:r>
              <a:rPr lang="en-GB" sz="910" dirty="0"/>
              <a:t>  </a:t>
            </a:r>
            <a:endParaRPr lang="fr-FR" sz="910" dirty="0"/>
          </a:p>
          <a:p>
            <a:endParaRPr lang="en-GB" sz="910" dirty="0"/>
          </a:p>
          <a:p>
            <a:r>
              <a:rPr lang="en-GB" sz="910" dirty="0"/>
              <a:t>PAYMENT </a:t>
            </a:r>
            <a:r>
              <a:rPr lang="en-GB" sz="910" b="1" dirty="0"/>
              <a:t>:</a:t>
            </a:r>
            <a:r>
              <a:rPr lang="en-GB" sz="910" dirty="0"/>
              <a:t> at receipt of invoice and at latest 3 weeks before the event</a:t>
            </a:r>
            <a:endParaRPr lang="fr-FR" sz="910" dirty="0"/>
          </a:p>
          <a:p>
            <a:r>
              <a:rPr lang="en-GB" sz="992" b="1" dirty="0"/>
              <a:t> </a:t>
            </a:r>
            <a:endParaRPr lang="fr-FR" sz="992" dirty="0"/>
          </a:p>
        </p:txBody>
      </p:sp>
      <p:sp>
        <p:nvSpPr>
          <p:cNvPr id="6" name="Rectangle 5"/>
          <p:cNvSpPr/>
          <p:nvPr/>
        </p:nvSpPr>
        <p:spPr>
          <a:xfrm>
            <a:off x="186984" y="4914721"/>
            <a:ext cx="3355471" cy="30355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54" dirty="0"/>
          </a:p>
        </p:txBody>
      </p:sp>
      <p:sp>
        <p:nvSpPr>
          <p:cNvPr id="7" name="Rectangle 6"/>
          <p:cNvSpPr/>
          <p:nvPr/>
        </p:nvSpPr>
        <p:spPr>
          <a:xfrm>
            <a:off x="3745331" y="4914721"/>
            <a:ext cx="3548403" cy="30448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54"/>
          </a:p>
        </p:txBody>
      </p:sp>
      <p:sp>
        <p:nvSpPr>
          <p:cNvPr id="8" name="Rectangle 7"/>
          <p:cNvSpPr/>
          <p:nvPr/>
        </p:nvSpPr>
        <p:spPr>
          <a:xfrm>
            <a:off x="985856" y="3965790"/>
            <a:ext cx="5518946" cy="390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992" dirty="0"/>
          </a:p>
          <a:p>
            <a:pPr algn="ctr"/>
            <a:r>
              <a:rPr lang="en-GB" sz="1200" b="1" dirty="0">
                <a:solidFill>
                  <a:srgbClr val="FF0000"/>
                </a:solidFill>
              </a:rPr>
              <a:t>(to be returned to lara.wolfman@centralesupelec.fr within March 6</a:t>
            </a:r>
            <a:r>
              <a:rPr lang="en-GB" sz="1200" b="1" baseline="30000" dirty="0">
                <a:solidFill>
                  <a:srgbClr val="FF0000"/>
                </a:solidFill>
              </a:rPr>
              <a:t>th </a:t>
            </a:r>
            <a:r>
              <a:rPr lang="en-GB" sz="1200" b="1" dirty="0">
                <a:solidFill>
                  <a:srgbClr val="FF0000"/>
                </a:solidFill>
              </a:rPr>
              <a:t>2026)  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0669" y="3244885"/>
            <a:ext cx="4789321" cy="778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54" b="1" dirty="0">
                <a:solidFill>
                  <a:srgbClr val="002060"/>
                </a:solidFill>
              </a:rPr>
              <a:t>ECOLE CENTRALE GROUP – CAREER FAIR</a:t>
            </a:r>
          </a:p>
          <a:p>
            <a:pPr algn="ctr"/>
            <a:r>
              <a:rPr lang="en-GB" sz="1654" b="1" dirty="0">
                <a:solidFill>
                  <a:srgbClr val="002060"/>
                </a:solidFill>
              </a:rPr>
              <a:t>Hotel Pullman </a:t>
            </a:r>
            <a:r>
              <a:rPr lang="pt-BR" sz="1654" b="1" dirty="0">
                <a:solidFill>
                  <a:srgbClr val="002060"/>
                </a:solidFill>
              </a:rPr>
              <a:t>Ibirapuera</a:t>
            </a:r>
            <a:r>
              <a:rPr lang="en-GB" sz="1654" b="1" dirty="0">
                <a:solidFill>
                  <a:srgbClr val="002060"/>
                </a:solidFill>
              </a:rPr>
              <a:t>, </a:t>
            </a:r>
            <a:r>
              <a:rPr lang="en-US" sz="1654" b="1" dirty="0">
                <a:solidFill>
                  <a:srgbClr val="002060"/>
                </a:solidFill>
              </a:rPr>
              <a:t>São</a:t>
            </a:r>
            <a:r>
              <a:rPr lang="en-GB" sz="1654" b="1" dirty="0">
                <a:solidFill>
                  <a:srgbClr val="002060"/>
                </a:solidFill>
              </a:rPr>
              <a:t> Paulo, April 11</a:t>
            </a:r>
            <a:r>
              <a:rPr lang="en-GB" sz="1654" b="1" baseline="30000" dirty="0">
                <a:solidFill>
                  <a:srgbClr val="002060"/>
                </a:solidFill>
              </a:rPr>
              <a:t>th</a:t>
            </a:r>
            <a:r>
              <a:rPr lang="en-GB" sz="1654" b="1" dirty="0">
                <a:solidFill>
                  <a:srgbClr val="002060"/>
                </a:solidFill>
              </a:rPr>
              <a:t> 2026, 1 pm </a:t>
            </a:r>
            <a:endParaRPr lang="fr-FR" sz="1654" dirty="0">
              <a:solidFill>
                <a:srgbClr val="002060"/>
              </a:solidFill>
            </a:endParaRPr>
          </a:p>
        </p:txBody>
      </p:sp>
      <p:pic>
        <p:nvPicPr>
          <p:cNvPr id="2" name="Imagem 1" descr="Diagrama&#10;&#10;O conteúdo gerado por IA pode estar incorreto.">
            <a:extLst>
              <a:ext uri="{FF2B5EF4-FFF2-40B4-BE49-F238E27FC236}">
                <a16:creationId xmlns:a16="http://schemas.microsoft.com/office/drawing/2014/main" id="{3AFC8583-E7B3-F319-4014-34BFB4CE17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" y="0"/>
            <a:ext cx="7571306" cy="24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953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DE6B4A7A625824C88A077CF6629478C" ma:contentTypeVersion="21" ma:contentTypeDescription="Crie um novo documento." ma:contentTypeScope="" ma:versionID="e4f93addf427a61040c7fb7c0b82b1e8">
  <xsd:schema xmlns:xsd="http://www.w3.org/2001/XMLSchema" xmlns:xs="http://www.w3.org/2001/XMLSchema" xmlns:p="http://schemas.microsoft.com/office/2006/metadata/properties" xmlns:ns2="7d20921b-d2ae-47dd-ae82-d948b69a7e70" xmlns:ns3="d05fb977-0985-4d58-a19b-aa6c67bc01eb" targetNamespace="http://schemas.microsoft.com/office/2006/metadata/properties" ma:root="true" ma:fieldsID="f5840d0f95edc45018975f467a582b04" ns2:_="" ns3:_="">
    <xsd:import namespace="7d20921b-d2ae-47dd-ae82-d948b69a7e70"/>
    <xsd:import namespace="d05fb977-0985-4d58-a19b-aa6c67bc01e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20921b-d2ae-47dd-ae82-d948b69a7e7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9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a509a091-36a1-4a32-baf2-aac4ccd1a889}" ma:internalName="TaxCatchAll" ma:showField="CatchAllData" ma:web="7d20921b-d2ae-47dd-ae82-d948b69a7e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fb977-0985-4d58-a19b-aa6c67bc01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Marcações de imagem" ma:readOnly="false" ma:fieldId="{5cf76f15-5ced-4ddc-b409-7134ff3c332f}" ma:taxonomyMulti="true" ma:sspId="976e3226-543c-4bb3-b10d-b9580dad9c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20921b-d2ae-47dd-ae82-d948b69a7e70" xsi:nil="true"/>
    <lcf76f155ced4ddcb4097134ff3c332f xmlns="d05fb977-0985-4d58-a19b-aa6c67bc01eb">
      <Terms xmlns="http://schemas.microsoft.com/office/infopath/2007/PartnerControls"/>
    </lcf76f155ced4ddcb4097134ff3c332f>
    <_dlc_DocId xmlns="7d20921b-d2ae-47dd-ae82-d948b69a7e70">NM6JWHP7Y64Z-145876087-207536</_dlc_DocId>
    <_dlc_DocIdUrl xmlns="7d20921b-d2ae-47dd-ae82-d948b69a7e70">
      <Url>https://camarafrancesa.sharepoint.com/sites/ccfb/_layouts/15/DocIdRedir.aspx?ID=NM6JWHP7Y64Z-145876087-207536</Url>
      <Description>NM6JWHP7Y64Z-145876087-207536</Description>
    </_dlc_DocIdUrl>
  </documentManagement>
</p:properties>
</file>

<file path=customXml/itemProps1.xml><?xml version="1.0" encoding="utf-8"?>
<ds:datastoreItem xmlns:ds="http://schemas.openxmlformats.org/officeDocument/2006/customXml" ds:itemID="{ABF995A0-62F2-4114-B80C-69108A85E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20921b-d2ae-47dd-ae82-d948b69a7e70"/>
    <ds:schemaRef ds:uri="d05fb977-0985-4d58-a19b-aa6c67bc01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04FDFD-84AE-462D-904A-3117656B859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76B72F3-79B4-4A66-8F82-0E2F100C77A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2F24920-5554-4096-B248-A56CFBF18407}">
  <ds:schemaRefs>
    <ds:schemaRef ds:uri="http://schemas.microsoft.com/office/2006/metadata/properties"/>
    <ds:schemaRef ds:uri="http://schemas.microsoft.com/office/infopath/2007/PartnerControls"/>
    <ds:schemaRef ds:uri="7d20921b-d2ae-47dd-ae82-d948b69a7e70"/>
    <ds:schemaRef ds:uri="d05fb977-0985-4d58-a19b-aa6c67bc01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443</Words>
  <Application>Microsoft Office PowerPoint</Application>
  <PresentationFormat>Personalizar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MS PGothic</vt:lpstr>
      <vt:lpstr>Aptos</vt:lpstr>
      <vt:lpstr>Arial</vt:lpstr>
      <vt:lpstr>Calibri</vt:lpstr>
      <vt:lpstr>Times New Roman</vt:lpstr>
      <vt:lpstr>Wingdings</vt:lpstr>
      <vt:lpstr>Thème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CTI</dc:creator>
  <cp:lastModifiedBy>Paula Lieff</cp:lastModifiedBy>
  <cp:revision>140</cp:revision>
  <cp:lastPrinted>2025-01-31T13:34:06Z</cp:lastPrinted>
  <dcterms:created xsi:type="dcterms:W3CDTF">2013-04-18T08:28:46Z</dcterms:created>
  <dcterms:modified xsi:type="dcterms:W3CDTF">2026-02-14T20:03:09Z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0x0101006DE6B4A7A625824C88A077CF6629478C</vt:lpwstr>
  </property>
  <property fmtid="{D5CDD505-2E9C-101B-9397-08002B2CF9AE}" pid="3" name="_dlc_DocIdItemGuid">
    <vt:lpwstr>0ec6ca7e-833e-4206-9555-c501535a2e8a</vt:lpwstr>
  </property>
  <property fmtid="{D5CDD505-2E9C-101B-9397-08002B2CF9AE}" pid="4" name="MediaServiceImageTags">
    <vt:lpwstr/>
  </property>
</Properties>
</file>