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Nexa" panose="020B0604020202020204" charset="0"/>
      <p:regular r:id="rId18"/>
    </p:embeddedFont>
    <p:embeddedFont>
      <p:font typeface="Nexa Bold" panose="020B0604020202020204" charset="0"/>
      <p:regular r:id="rId19"/>
    </p:embeddedFont>
    <p:embeddedFont>
      <p:font typeface="Nexa Heavy" panose="020B0604020202020204" charset="0"/>
      <p:regular r:id="rId20"/>
    </p:embeddedFont>
    <p:embeddedFont>
      <p:font typeface="Public Sans" panose="020B0604020202020204" charset="0"/>
      <p:regular r:id="rId21"/>
    </p:embeddedFont>
    <p:embeddedFont>
      <p:font typeface="Public Sans Bold" panose="020B0604020202020204" charset="0"/>
      <p:regular r:id="rId22"/>
    </p:embeddedFont>
    <p:embeddedFont>
      <p:font typeface="Roboto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394" y="-15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18" Type="http://schemas.openxmlformats.org/officeDocument/2006/relationships/image" Target="../media/image52.jpe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6.jpeg"/><Relationship Id="rId17" Type="http://schemas.openxmlformats.org/officeDocument/2006/relationships/image" Target="../media/image51.png"/><Relationship Id="rId2" Type="http://schemas.openxmlformats.org/officeDocument/2006/relationships/image" Target="../media/image36.jpeg"/><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png"/><Relationship Id="rId15" Type="http://schemas.openxmlformats.org/officeDocument/2006/relationships/image" Target="../media/image49.jpeg"/><Relationship Id="rId10" Type="http://schemas.openxmlformats.org/officeDocument/2006/relationships/image" Target="../media/image44.jpeg"/><Relationship Id="rId19" Type="http://schemas.openxmlformats.org/officeDocument/2006/relationships/image" Target="../media/image3.png"/><Relationship Id="rId4" Type="http://schemas.openxmlformats.org/officeDocument/2006/relationships/image" Target="../media/image38.jpeg"/><Relationship Id="rId9" Type="http://schemas.openxmlformats.org/officeDocument/2006/relationships/image" Target="../media/image43.png"/><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hyperlink" Target="https://chimica.ro"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hyperlink" Target="https://www.linkedin.com/company/chimica-group/" TargetMode="External"/><Relationship Id="rId5" Type="http://schemas.openxmlformats.org/officeDocument/2006/relationships/image" Target="../media/image60.png"/><Relationship Id="rId10" Type="http://schemas.openxmlformats.org/officeDocument/2006/relationships/image" Target="../media/image65.svg"/><Relationship Id="rId4" Type="http://schemas.openxmlformats.org/officeDocument/2006/relationships/image" Target="../media/image59.svg"/><Relationship Id="rId9" Type="http://schemas.openxmlformats.org/officeDocument/2006/relationships/image" Target="../media/image6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54503" y="5450167"/>
            <a:ext cx="11712292" cy="9739632"/>
            <a:chOff x="0" y="0"/>
            <a:chExt cx="676659" cy="562692"/>
          </a:xfrm>
        </p:grpSpPr>
        <p:sp>
          <p:nvSpPr>
            <p:cNvPr id="3" name="Freeform 3"/>
            <p:cNvSpPr/>
            <p:nvPr/>
          </p:nvSpPr>
          <p:spPr>
            <a:xfrm>
              <a:off x="0" y="0"/>
              <a:ext cx="676659" cy="562692"/>
            </a:xfrm>
            <a:custGeom>
              <a:avLst/>
              <a:gdLst/>
              <a:ahLst/>
              <a:cxnLst/>
              <a:rect l="l" t="t" r="r" b="b"/>
              <a:pathLst>
                <a:path w="676659" h="562692">
                  <a:moveTo>
                    <a:pt x="676659" y="281346"/>
                  </a:moveTo>
                  <a:lnTo>
                    <a:pt x="473459" y="562692"/>
                  </a:lnTo>
                  <a:lnTo>
                    <a:pt x="203200" y="562692"/>
                  </a:lnTo>
                  <a:lnTo>
                    <a:pt x="0" y="281346"/>
                  </a:lnTo>
                  <a:lnTo>
                    <a:pt x="203200" y="0"/>
                  </a:lnTo>
                  <a:lnTo>
                    <a:pt x="473459" y="0"/>
                  </a:lnTo>
                  <a:lnTo>
                    <a:pt x="676659" y="281346"/>
                  </a:lnTo>
                  <a:close/>
                </a:path>
              </a:pathLst>
            </a:custGeom>
            <a:solidFill>
              <a:srgbClr val="64656A"/>
            </a:solidFill>
          </p:spPr>
          <p:txBody>
            <a:bodyPr/>
            <a:lstStyle/>
            <a:p>
              <a:endParaRPr lang="en-US"/>
            </a:p>
          </p:txBody>
        </p:sp>
        <p:sp>
          <p:nvSpPr>
            <p:cNvPr id="4" name="TextBox 4"/>
            <p:cNvSpPr txBox="1"/>
            <p:nvPr/>
          </p:nvSpPr>
          <p:spPr>
            <a:xfrm>
              <a:off x="114300" y="-57150"/>
              <a:ext cx="448059"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8217453" y="-993826"/>
            <a:ext cx="20867030" cy="10516055"/>
            <a:chOff x="0" y="0"/>
            <a:chExt cx="561152" cy="282796"/>
          </a:xfrm>
        </p:grpSpPr>
        <p:sp>
          <p:nvSpPr>
            <p:cNvPr id="6" name="Freeform 6"/>
            <p:cNvSpPr/>
            <p:nvPr/>
          </p:nvSpPr>
          <p:spPr>
            <a:xfrm>
              <a:off x="0" y="0"/>
              <a:ext cx="561152" cy="282796"/>
            </a:xfrm>
            <a:custGeom>
              <a:avLst/>
              <a:gdLst/>
              <a:ahLst/>
              <a:cxnLst/>
              <a:rect l="l" t="t" r="r" b="b"/>
              <a:pathLst>
                <a:path w="561152" h="282796">
                  <a:moveTo>
                    <a:pt x="203200" y="282796"/>
                  </a:moveTo>
                  <a:lnTo>
                    <a:pt x="357952" y="282796"/>
                  </a:lnTo>
                  <a:lnTo>
                    <a:pt x="561152" y="0"/>
                  </a:lnTo>
                  <a:lnTo>
                    <a:pt x="0" y="0"/>
                  </a:lnTo>
                  <a:lnTo>
                    <a:pt x="203200" y="282796"/>
                  </a:lnTo>
                  <a:close/>
                </a:path>
              </a:pathLst>
            </a:custGeom>
            <a:solidFill>
              <a:srgbClr val="FF8602"/>
            </a:solidFill>
            <a:ln cap="sq">
              <a:noFill/>
              <a:prstDash val="solid"/>
              <a:miter/>
            </a:ln>
          </p:spPr>
          <p:txBody>
            <a:bodyPr/>
            <a:lstStyle/>
            <a:p>
              <a:endParaRPr lang="en-US"/>
            </a:p>
          </p:txBody>
        </p:sp>
        <p:sp>
          <p:nvSpPr>
            <p:cNvPr id="7" name="TextBox 7"/>
            <p:cNvSpPr txBox="1"/>
            <p:nvPr/>
          </p:nvSpPr>
          <p:spPr>
            <a:xfrm>
              <a:off x="127000" y="-57150"/>
              <a:ext cx="307152" cy="339946"/>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092200" y="5969984"/>
            <a:ext cx="4953000" cy="870340"/>
            <a:chOff x="0" y="0"/>
            <a:chExt cx="1304494" cy="229225"/>
          </a:xfrm>
        </p:grpSpPr>
        <p:sp>
          <p:nvSpPr>
            <p:cNvPr id="9" name="Freeform 9"/>
            <p:cNvSpPr/>
            <p:nvPr/>
          </p:nvSpPr>
          <p:spPr>
            <a:xfrm>
              <a:off x="0" y="0"/>
              <a:ext cx="1304494" cy="229225"/>
            </a:xfrm>
            <a:custGeom>
              <a:avLst/>
              <a:gdLst/>
              <a:ahLst/>
              <a:cxnLst/>
              <a:rect l="l" t="t" r="r" b="b"/>
              <a:pathLst>
                <a:path w="1304494" h="229225">
                  <a:moveTo>
                    <a:pt x="0" y="0"/>
                  </a:moveTo>
                  <a:lnTo>
                    <a:pt x="1304494" y="0"/>
                  </a:lnTo>
                  <a:lnTo>
                    <a:pt x="1304494" y="229225"/>
                  </a:lnTo>
                  <a:lnTo>
                    <a:pt x="0" y="229225"/>
                  </a:lnTo>
                  <a:close/>
                </a:path>
              </a:pathLst>
            </a:custGeom>
            <a:solidFill>
              <a:srgbClr val="FF8602"/>
            </a:solidFill>
          </p:spPr>
          <p:txBody>
            <a:bodyPr/>
            <a:lstStyle/>
            <a:p>
              <a:endParaRPr lang="en-US"/>
            </a:p>
          </p:txBody>
        </p:sp>
        <p:sp>
          <p:nvSpPr>
            <p:cNvPr id="10" name="TextBox 10"/>
            <p:cNvSpPr txBox="1"/>
            <p:nvPr/>
          </p:nvSpPr>
          <p:spPr>
            <a:xfrm>
              <a:off x="0" y="-76200"/>
              <a:ext cx="1304494" cy="305425"/>
            </a:xfrm>
            <a:prstGeom prst="rect">
              <a:avLst/>
            </a:prstGeom>
          </p:spPr>
          <p:txBody>
            <a:bodyPr lIns="50800" tIns="50800" rIns="50800" bIns="50800" rtlCol="0" anchor="ctr"/>
            <a:lstStyle/>
            <a:p>
              <a:pPr algn="ctr">
                <a:lnSpc>
                  <a:spcPts val="5739"/>
                </a:lnSpc>
              </a:pPr>
              <a:r>
                <a:rPr lang="en-US" sz="4099">
                  <a:solidFill>
                    <a:srgbClr val="FFFFFF"/>
                  </a:solidFill>
                  <a:latin typeface="Nexa"/>
                  <a:ea typeface="Nexa"/>
                  <a:cs typeface="Nexa"/>
                  <a:sym typeface="Nexa"/>
                </a:rPr>
                <a:t>www.chimica.ro</a:t>
              </a:r>
            </a:p>
          </p:txBody>
        </p:sp>
      </p:grpSp>
      <p:grpSp>
        <p:nvGrpSpPr>
          <p:cNvPr id="11" name="Group 11"/>
          <p:cNvGrpSpPr/>
          <p:nvPr/>
        </p:nvGrpSpPr>
        <p:grpSpPr>
          <a:xfrm>
            <a:off x="8901827" y="1343252"/>
            <a:ext cx="6710787" cy="6710787"/>
            <a:chOff x="0" y="0"/>
            <a:chExt cx="6350000" cy="6350000"/>
          </a:xfrm>
        </p:grpSpPr>
        <p:sp>
          <p:nvSpPr>
            <p:cNvPr id="12" name="Freeform 12"/>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77957"/>
              </a:stretch>
            </a:blipFill>
          </p:spPr>
          <p:txBody>
            <a:bodyPr/>
            <a:lstStyle/>
            <a:p>
              <a:endParaRPr lang="en-US"/>
            </a:p>
          </p:txBody>
        </p:sp>
      </p:grpSp>
      <p:grpSp>
        <p:nvGrpSpPr>
          <p:cNvPr id="13" name="Group 13"/>
          <p:cNvGrpSpPr/>
          <p:nvPr/>
        </p:nvGrpSpPr>
        <p:grpSpPr>
          <a:xfrm>
            <a:off x="11400315" y="3595189"/>
            <a:ext cx="5452110" cy="5452110"/>
            <a:chOff x="0" y="0"/>
            <a:chExt cx="6350000" cy="6350000"/>
          </a:xfrm>
        </p:grpSpPr>
        <p:sp>
          <p:nvSpPr>
            <p:cNvPr id="14" name="Freeform 14"/>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3"/>
              <a:stretch>
                <a:fillRect t="-30190" b="-30190"/>
              </a:stretch>
            </a:blipFill>
          </p:spPr>
          <p:txBody>
            <a:bodyPr/>
            <a:lstStyle/>
            <a:p>
              <a:endParaRPr lang="en-US"/>
            </a:p>
          </p:txBody>
        </p:sp>
      </p:grpSp>
      <p:grpSp>
        <p:nvGrpSpPr>
          <p:cNvPr id="15" name="Group 15"/>
          <p:cNvGrpSpPr/>
          <p:nvPr/>
        </p:nvGrpSpPr>
        <p:grpSpPr>
          <a:xfrm>
            <a:off x="838130" y="10013160"/>
            <a:ext cx="7620140" cy="547680"/>
            <a:chOff x="0" y="0"/>
            <a:chExt cx="2006951" cy="144245"/>
          </a:xfrm>
        </p:grpSpPr>
        <p:sp>
          <p:nvSpPr>
            <p:cNvPr id="16" name="Freeform 16"/>
            <p:cNvSpPr/>
            <p:nvPr/>
          </p:nvSpPr>
          <p:spPr>
            <a:xfrm>
              <a:off x="0" y="0"/>
              <a:ext cx="2006951" cy="144245"/>
            </a:xfrm>
            <a:custGeom>
              <a:avLst/>
              <a:gdLst/>
              <a:ahLst/>
              <a:cxnLst/>
              <a:rect l="l" t="t" r="r" b="b"/>
              <a:pathLst>
                <a:path w="2006951" h="144245">
                  <a:moveTo>
                    <a:pt x="0" y="0"/>
                  </a:moveTo>
                  <a:lnTo>
                    <a:pt x="2006951" y="0"/>
                  </a:lnTo>
                  <a:lnTo>
                    <a:pt x="2006951" y="144245"/>
                  </a:lnTo>
                  <a:lnTo>
                    <a:pt x="0" y="144245"/>
                  </a:lnTo>
                  <a:close/>
                </a:path>
              </a:pathLst>
            </a:custGeom>
            <a:solidFill>
              <a:srgbClr val="FE8304"/>
            </a:solidFill>
          </p:spPr>
          <p:txBody>
            <a:bodyPr/>
            <a:lstStyle/>
            <a:p>
              <a:endParaRPr lang="en-US"/>
            </a:p>
          </p:txBody>
        </p:sp>
        <p:sp>
          <p:nvSpPr>
            <p:cNvPr id="17" name="TextBox 17"/>
            <p:cNvSpPr txBox="1"/>
            <p:nvPr/>
          </p:nvSpPr>
          <p:spPr>
            <a:xfrm>
              <a:off x="0" y="-57150"/>
              <a:ext cx="2006951" cy="201395"/>
            </a:xfrm>
            <a:prstGeom prst="rect">
              <a:avLst/>
            </a:prstGeom>
          </p:spPr>
          <p:txBody>
            <a:bodyPr lIns="50800" tIns="50800" rIns="50800" bIns="50800" rtlCol="0" anchor="ctr"/>
            <a:lstStyle/>
            <a:p>
              <a:pPr algn="ctr">
                <a:lnSpc>
                  <a:spcPts val="3499"/>
                </a:lnSpc>
              </a:pPr>
              <a:endParaRPr/>
            </a:p>
          </p:txBody>
        </p:sp>
      </p:grpSp>
      <p:grpSp>
        <p:nvGrpSpPr>
          <p:cNvPr id="18" name="Group 18"/>
          <p:cNvGrpSpPr/>
          <p:nvPr/>
        </p:nvGrpSpPr>
        <p:grpSpPr>
          <a:xfrm rot="2989419">
            <a:off x="-2020750" y="8936831"/>
            <a:ext cx="3086100" cy="2700338"/>
            <a:chOff x="0" y="0"/>
            <a:chExt cx="812800" cy="711200"/>
          </a:xfrm>
        </p:grpSpPr>
        <p:sp>
          <p:nvSpPr>
            <p:cNvPr id="19" name="Freeform 19"/>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64656A"/>
            </a:solidFill>
          </p:spPr>
          <p:txBody>
            <a:bodyPr/>
            <a:lstStyle/>
            <a:p>
              <a:endParaRPr lang="en-US"/>
            </a:p>
          </p:txBody>
        </p:sp>
        <p:sp>
          <p:nvSpPr>
            <p:cNvPr id="20" name="TextBox 20"/>
            <p:cNvSpPr txBox="1"/>
            <p:nvPr/>
          </p:nvSpPr>
          <p:spPr>
            <a:xfrm>
              <a:off x="127000" y="-6350"/>
              <a:ext cx="558800" cy="387350"/>
            </a:xfrm>
            <a:prstGeom prst="rect">
              <a:avLst/>
            </a:prstGeom>
          </p:spPr>
          <p:txBody>
            <a:bodyPr lIns="50800" tIns="50800" rIns="50800" bIns="50800" rtlCol="0" anchor="ctr"/>
            <a:lstStyle/>
            <a:p>
              <a:pPr algn="ctr">
                <a:lnSpc>
                  <a:spcPts val="3499"/>
                </a:lnSpc>
              </a:pPr>
              <a:endParaRPr/>
            </a:p>
          </p:txBody>
        </p:sp>
      </p:grpSp>
      <p:sp>
        <p:nvSpPr>
          <p:cNvPr id="21" name="TextBox 21"/>
          <p:cNvSpPr txBox="1"/>
          <p:nvPr/>
        </p:nvSpPr>
        <p:spPr>
          <a:xfrm>
            <a:off x="1092200" y="2518867"/>
            <a:ext cx="6502400" cy="3136792"/>
          </a:xfrm>
          <a:prstGeom prst="rect">
            <a:avLst/>
          </a:prstGeom>
        </p:spPr>
        <p:txBody>
          <a:bodyPr lIns="0" tIns="0" rIns="0" bIns="0" rtlCol="0" anchor="t">
            <a:spAutoFit/>
          </a:bodyPr>
          <a:lstStyle/>
          <a:p>
            <a:pPr algn="l">
              <a:lnSpc>
                <a:spcPts val="12499"/>
              </a:lnSpc>
            </a:pPr>
            <a:r>
              <a:rPr lang="en-US" sz="9999" b="1">
                <a:solidFill>
                  <a:srgbClr val="1D1A1B"/>
                </a:solidFill>
                <a:latin typeface="Nexa Heavy"/>
                <a:ea typeface="Nexa Heavy"/>
                <a:cs typeface="Nexa Heavy"/>
                <a:sym typeface="Nexa Heavy"/>
              </a:rPr>
              <a:t>Company</a:t>
            </a:r>
          </a:p>
          <a:p>
            <a:pPr algn="l">
              <a:lnSpc>
                <a:spcPts val="12499"/>
              </a:lnSpc>
            </a:pPr>
            <a:r>
              <a:rPr lang="en-US" sz="9999" b="1">
                <a:solidFill>
                  <a:srgbClr val="1D1A1B"/>
                </a:solidFill>
                <a:latin typeface="Nexa Heavy"/>
                <a:ea typeface="Nexa Heavy"/>
                <a:cs typeface="Nexa Heavy"/>
                <a:sym typeface="Nexa Heavy"/>
              </a:rPr>
              <a:t>Overview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792875" y="-3778283"/>
            <a:ext cx="14499313" cy="8951717"/>
            <a:chOff x="0" y="0"/>
            <a:chExt cx="609727" cy="376439"/>
          </a:xfrm>
        </p:grpSpPr>
        <p:sp>
          <p:nvSpPr>
            <p:cNvPr id="3" name="Freeform 3"/>
            <p:cNvSpPr/>
            <p:nvPr/>
          </p:nvSpPr>
          <p:spPr>
            <a:xfrm>
              <a:off x="0" y="0"/>
              <a:ext cx="609727" cy="376439"/>
            </a:xfrm>
            <a:custGeom>
              <a:avLst/>
              <a:gdLst/>
              <a:ahLst/>
              <a:cxnLst/>
              <a:rect l="l" t="t" r="r" b="b"/>
              <a:pathLst>
                <a:path w="609727" h="376439">
                  <a:moveTo>
                    <a:pt x="406527" y="0"/>
                  </a:moveTo>
                  <a:lnTo>
                    <a:pt x="0" y="0"/>
                  </a:lnTo>
                  <a:lnTo>
                    <a:pt x="203200" y="376439"/>
                  </a:lnTo>
                  <a:lnTo>
                    <a:pt x="609727" y="376439"/>
                  </a:lnTo>
                  <a:lnTo>
                    <a:pt x="406527" y="0"/>
                  </a:lnTo>
                  <a:close/>
                </a:path>
              </a:pathLst>
            </a:custGeom>
            <a:solidFill>
              <a:srgbClr val="FF8602"/>
            </a:solidFill>
          </p:spPr>
          <p:txBody>
            <a:bodyPr/>
            <a:lstStyle/>
            <a:p>
              <a:endParaRPr lang="en-US"/>
            </a:p>
          </p:txBody>
        </p:sp>
        <p:sp>
          <p:nvSpPr>
            <p:cNvPr id="4" name="TextBox 4"/>
            <p:cNvSpPr txBox="1"/>
            <p:nvPr/>
          </p:nvSpPr>
          <p:spPr>
            <a:xfrm>
              <a:off x="101600" y="-57150"/>
              <a:ext cx="406527" cy="433589"/>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4672718" y="5163909"/>
            <a:ext cx="11379156" cy="5123091"/>
            <a:chOff x="0" y="0"/>
            <a:chExt cx="899019" cy="404754"/>
          </a:xfrm>
        </p:grpSpPr>
        <p:sp>
          <p:nvSpPr>
            <p:cNvPr id="6" name="Freeform 6"/>
            <p:cNvSpPr/>
            <p:nvPr/>
          </p:nvSpPr>
          <p:spPr>
            <a:xfrm>
              <a:off x="0" y="0"/>
              <a:ext cx="899019" cy="404754"/>
            </a:xfrm>
            <a:custGeom>
              <a:avLst/>
              <a:gdLst/>
              <a:ahLst/>
              <a:cxnLst/>
              <a:rect l="l" t="t" r="r" b="b"/>
              <a:pathLst>
                <a:path w="899019" h="404754">
                  <a:moveTo>
                    <a:pt x="203200" y="0"/>
                  </a:moveTo>
                  <a:lnTo>
                    <a:pt x="899019" y="0"/>
                  </a:lnTo>
                  <a:lnTo>
                    <a:pt x="695819" y="404754"/>
                  </a:lnTo>
                  <a:lnTo>
                    <a:pt x="0" y="404754"/>
                  </a:lnTo>
                  <a:lnTo>
                    <a:pt x="203200" y="0"/>
                  </a:lnTo>
                  <a:close/>
                </a:path>
              </a:pathLst>
            </a:custGeom>
            <a:solidFill>
              <a:srgbClr val="FF8602"/>
            </a:solidFill>
          </p:spPr>
          <p:txBody>
            <a:bodyPr/>
            <a:lstStyle/>
            <a:p>
              <a:endParaRPr lang="en-US"/>
            </a:p>
          </p:txBody>
        </p:sp>
        <p:sp>
          <p:nvSpPr>
            <p:cNvPr id="7" name="TextBox 7"/>
            <p:cNvSpPr txBox="1"/>
            <p:nvPr/>
          </p:nvSpPr>
          <p:spPr>
            <a:xfrm>
              <a:off x="101600" y="-57150"/>
              <a:ext cx="695819" cy="461904"/>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522605" y="1801394"/>
            <a:ext cx="7223570" cy="7223570"/>
            <a:chOff x="0" y="0"/>
            <a:chExt cx="6350000" cy="6350000"/>
          </a:xfrm>
        </p:grpSpPr>
        <p:sp>
          <p:nvSpPr>
            <p:cNvPr id="9" name="Freeform 9"/>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53785" r="-43148" b="-10663"/>
              </a:stretch>
            </a:blipFill>
          </p:spPr>
          <p:txBody>
            <a:bodyPr/>
            <a:lstStyle/>
            <a:p>
              <a:endParaRPr lang="en-US"/>
            </a:p>
          </p:txBody>
        </p:sp>
      </p:grpSp>
      <p:grpSp>
        <p:nvGrpSpPr>
          <p:cNvPr id="10" name="Group 10"/>
          <p:cNvGrpSpPr/>
          <p:nvPr/>
        </p:nvGrpSpPr>
        <p:grpSpPr>
          <a:xfrm>
            <a:off x="8247317" y="2542636"/>
            <a:ext cx="421332" cy="4213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3" name="TextBox 13"/>
          <p:cNvSpPr txBox="1"/>
          <p:nvPr/>
        </p:nvSpPr>
        <p:spPr>
          <a:xfrm>
            <a:off x="8280571" y="1171575"/>
            <a:ext cx="4829968"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Metal</a:t>
            </a:r>
          </a:p>
        </p:txBody>
      </p:sp>
      <p:sp>
        <p:nvSpPr>
          <p:cNvPr id="14" name="TextBox 14"/>
          <p:cNvSpPr txBox="1"/>
          <p:nvPr/>
        </p:nvSpPr>
        <p:spPr>
          <a:xfrm>
            <a:off x="9098407" y="2495011"/>
            <a:ext cx="8821488" cy="7801162"/>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 ensure metal processing with the help of 79 advanced pieces of equipment, which give us the ability to offer a full range of metal processing services tailored to the varied needs of our clients.</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Our in-house capabilities include:</a:t>
            </a:r>
          </a:p>
          <a:p>
            <a:pPr marL="474981" lvl="1" indent="-237491" algn="l">
              <a:lnSpc>
                <a:spcPts val="3080"/>
              </a:lnSpc>
              <a:buFont typeface="Arial"/>
              <a:buChar char="•"/>
            </a:pPr>
            <a:r>
              <a:rPr lang="en-US" sz="2200">
                <a:solidFill>
                  <a:srgbClr val="1D1A1B"/>
                </a:solidFill>
                <a:latin typeface="Nexa"/>
                <a:ea typeface="Nexa"/>
                <a:cs typeface="Nexa"/>
                <a:sym typeface="Nexa"/>
              </a:rPr>
              <a:t>20 hydraulic presses: Allowing for various metal deformation and forming operations with precision and consistency.</a:t>
            </a:r>
          </a:p>
          <a:p>
            <a:pPr marL="474981" lvl="1" indent="-237491" algn="l">
              <a:lnSpc>
                <a:spcPts val="3080"/>
              </a:lnSpc>
              <a:buFont typeface="Arial"/>
              <a:buChar char="•"/>
            </a:pPr>
            <a:r>
              <a:rPr lang="en-US" sz="2200">
                <a:solidFill>
                  <a:srgbClr val="1D1A1B"/>
                </a:solidFill>
                <a:latin typeface="Nexa"/>
                <a:ea typeface="Nexa"/>
                <a:cs typeface="Nexa"/>
                <a:sym typeface="Nexa"/>
              </a:rPr>
              <a:t>2 plasma cutting/filing installations: Technology for fast and precise cutting in different types of metal.</a:t>
            </a:r>
          </a:p>
          <a:p>
            <a:pPr marL="474981" lvl="1" indent="-237491" algn="l">
              <a:lnSpc>
                <a:spcPts val="3080"/>
              </a:lnSpc>
              <a:buFont typeface="Arial"/>
              <a:buChar char="•"/>
            </a:pPr>
            <a:r>
              <a:rPr lang="en-US" sz="2200">
                <a:solidFill>
                  <a:srgbClr val="1D1A1B"/>
                </a:solidFill>
                <a:latin typeface="Nexa"/>
                <a:ea typeface="Nexa"/>
                <a:cs typeface="Nexa"/>
                <a:sym typeface="Nexa"/>
              </a:rPr>
              <a:t>2 laser cutting equipment: Ideal for complex and precise cuts, necessary for fine details and smooth edges.</a:t>
            </a:r>
          </a:p>
          <a:p>
            <a:pPr marL="474981" lvl="1" indent="-237491" algn="l">
              <a:lnSpc>
                <a:spcPts val="3080"/>
              </a:lnSpc>
              <a:buFont typeface="Arial"/>
              <a:buChar char="•"/>
            </a:pPr>
            <a:r>
              <a:rPr lang="en-US" sz="2200">
                <a:solidFill>
                  <a:srgbClr val="1D1A1B"/>
                </a:solidFill>
                <a:latin typeface="Nexa"/>
                <a:ea typeface="Nexa"/>
                <a:cs typeface="Nexa"/>
                <a:sym typeface="Nexa"/>
              </a:rPr>
              <a:t>3 bending press brakes: Performing precise and uniform bends according to technical specifications.</a:t>
            </a:r>
          </a:p>
          <a:p>
            <a:pPr marL="474981" lvl="1" indent="-237491" algn="l">
              <a:lnSpc>
                <a:spcPts val="3080"/>
              </a:lnSpc>
              <a:buFont typeface="Arial"/>
              <a:buChar char="•"/>
            </a:pPr>
            <a:r>
              <a:rPr lang="en-US" sz="2200">
                <a:solidFill>
                  <a:srgbClr val="1D1A1B"/>
                </a:solidFill>
                <a:latin typeface="Nexa"/>
                <a:ea typeface="Nexa"/>
                <a:cs typeface="Nexa"/>
                <a:sym typeface="Nexa"/>
              </a:rPr>
              <a:t>20 welding machines: Allowing for high-quality welds for large projects and detailed work.</a:t>
            </a:r>
          </a:p>
          <a:p>
            <a:pPr marL="474981" lvl="1" indent="-237491" algn="l">
              <a:lnSpc>
                <a:spcPts val="3080"/>
              </a:lnSpc>
              <a:buFont typeface="Arial"/>
              <a:buChar char="•"/>
            </a:pPr>
            <a:r>
              <a:rPr lang="en-US" sz="2200">
                <a:solidFill>
                  <a:srgbClr val="1D1A1B"/>
                </a:solidFill>
                <a:latin typeface="Nexa"/>
                <a:ea typeface="Nexa"/>
                <a:cs typeface="Nexa"/>
                <a:sym typeface="Nexa"/>
              </a:rPr>
              <a:t>1 electrostatic painting installation: Applying durable and uniform paint layers, providing protection and aesthetic finish.</a:t>
            </a:r>
          </a:p>
          <a:p>
            <a:pPr algn="l">
              <a:lnSpc>
                <a:spcPts val="3080"/>
              </a:lnSpc>
            </a:pPr>
            <a:endParaRPr lang="en-US" sz="2200">
              <a:solidFill>
                <a:srgbClr val="1D1A1B"/>
              </a:solidFill>
              <a:latin typeface="Nexa"/>
              <a:ea typeface="Nexa"/>
              <a:cs typeface="Nexa"/>
              <a:sym typeface="Nexa"/>
            </a:endParaRPr>
          </a:p>
        </p:txBody>
      </p:sp>
      <p:sp>
        <p:nvSpPr>
          <p:cNvPr id="15" name="Freeform 15"/>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3"/>
            <a:stretch>
              <a:fillRect t="-36143" b="-36143"/>
            </a:stretch>
          </a:blipFill>
        </p:spPr>
        <p:txBody>
          <a:bodyPr/>
          <a:lstStyle/>
          <a:p>
            <a:endParaRPr lang="en-US"/>
          </a:p>
        </p:txBody>
      </p:sp>
      <p:grpSp>
        <p:nvGrpSpPr>
          <p:cNvPr id="16" name="Group 16"/>
          <p:cNvGrpSpPr/>
          <p:nvPr/>
        </p:nvGrpSpPr>
        <p:grpSpPr>
          <a:xfrm>
            <a:off x="8216900" y="10018463"/>
            <a:ext cx="10071100" cy="3086100"/>
            <a:chOff x="0" y="0"/>
            <a:chExt cx="2652471" cy="812800"/>
          </a:xfrm>
        </p:grpSpPr>
        <p:sp>
          <p:nvSpPr>
            <p:cNvPr id="17" name="Freeform 17"/>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18" name="TextBox 18"/>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grpSp>
        <p:nvGrpSpPr>
          <p:cNvPr id="19" name="Group 19"/>
          <p:cNvGrpSpPr/>
          <p:nvPr/>
        </p:nvGrpSpPr>
        <p:grpSpPr>
          <a:xfrm rot="527386">
            <a:off x="16744950" y="8391349"/>
            <a:ext cx="3086100" cy="2700338"/>
            <a:chOff x="0" y="0"/>
            <a:chExt cx="812800" cy="711200"/>
          </a:xfrm>
        </p:grpSpPr>
        <p:sp>
          <p:nvSpPr>
            <p:cNvPr id="20" name="Freeform 2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1" name="TextBox 21"/>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28700" y="-773671"/>
            <a:ext cx="16014700" cy="1043576"/>
            <a:chOff x="0" y="0"/>
            <a:chExt cx="8542899" cy="556687"/>
          </a:xfrm>
        </p:grpSpPr>
        <p:sp>
          <p:nvSpPr>
            <p:cNvPr id="3" name="Freeform 3"/>
            <p:cNvSpPr/>
            <p:nvPr/>
          </p:nvSpPr>
          <p:spPr>
            <a:xfrm>
              <a:off x="0" y="0"/>
              <a:ext cx="8542899" cy="556687"/>
            </a:xfrm>
            <a:custGeom>
              <a:avLst/>
              <a:gdLst/>
              <a:ahLst/>
              <a:cxnLst/>
              <a:rect l="l" t="t" r="r" b="b"/>
              <a:pathLst>
                <a:path w="8542899" h="556687">
                  <a:moveTo>
                    <a:pt x="8542899" y="278343"/>
                  </a:moveTo>
                  <a:lnTo>
                    <a:pt x="8339699" y="556687"/>
                  </a:lnTo>
                  <a:lnTo>
                    <a:pt x="203200" y="556687"/>
                  </a:lnTo>
                  <a:lnTo>
                    <a:pt x="0" y="278343"/>
                  </a:lnTo>
                  <a:lnTo>
                    <a:pt x="203200" y="0"/>
                  </a:lnTo>
                  <a:lnTo>
                    <a:pt x="8339699" y="0"/>
                  </a:lnTo>
                  <a:lnTo>
                    <a:pt x="8542899" y="278343"/>
                  </a:lnTo>
                  <a:close/>
                </a:path>
              </a:pathLst>
            </a:custGeom>
            <a:solidFill>
              <a:srgbClr val="FF8602"/>
            </a:solidFill>
            <a:ln cap="sq">
              <a:noFill/>
              <a:prstDash val="solid"/>
              <a:miter/>
            </a:ln>
          </p:spPr>
          <p:txBody>
            <a:bodyPr/>
            <a:lstStyle/>
            <a:p>
              <a:endParaRPr lang="en-US"/>
            </a:p>
          </p:txBody>
        </p:sp>
        <p:sp>
          <p:nvSpPr>
            <p:cNvPr id="4" name="TextBox 4"/>
            <p:cNvSpPr txBox="1"/>
            <p:nvPr/>
          </p:nvSpPr>
          <p:spPr>
            <a:xfrm>
              <a:off x="114300" y="-57150"/>
              <a:ext cx="8314299" cy="613837"/>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1244600" y="2783456"/>
            <a:ext cx="8715904" cy="5789044"/>
            <a:chOff x="0" y="0"/>
            <a:chExt cx="1350322" cy="896874"/>
          </a:xfrm>
        </p:grpSpPr>
        <p:sp>
          <p:nvSpPr>
            <p:cNvPr id="6" name="Freeform 6"/>
            <p:cNvSpPr/>
            <p:nvPr/>
          </p:nvSpPr>
          <p:spPr>
            <a:xfrm>
              <a:off x="0" y="0"/>
              <a:ext cx="1350322" cy="896874"/>
            </a:xfrm>
            <a:custGeom>
              <a:avLst/>
              <a:gdLst/>
              <a:ahLst/>
              <a:cxnLst/>
              <a:rect l="l" t="t" r="r" b="b"/>
              <a:pathLst>
                <a:path w="1350322" h="896874">
                  <a:moveTo>
                    <a:pt x="0" y="0"/>
                  </a:moveTo>
                  <a:lnTo>
                    <a:pt x="1350322" y="0"/>
                  </a:lnTo>
                  <a:lnTo>
                    <a:pt x="1350322" y="896874"/>
                  </a:lnTo>
                  <a:lnTo>
                    <a:pt x="0" y="896874"/>
                  </a:lnTo>
                  <a:close/>
                </a:path>
              </a:pathLst>
            </a:custGeom>
            <a:blipFill>
              <a:blip r:embed="rId2"/>
              <a:stretch>
                <a:fillRect l="-9693" r="-13129" b="-9271"/>
              </a:stretch>
            </a:blipFill>
          </p:spPr>
          <p:txBody>
            <a:bodyPr/>
            <a:lstStyle/>
            <a:p>
              <a:endParaRPr lang="en-US"/>
            </a:p>
          </p:txBody>
        </p:sp>
      </p:grpSp>
      <p:sp>
        <p:nvSpPr>
          <p:cNvPr id="7" name="TextBox 7"/>
          <p:cNvSpPr txBox="1"/>
          <p:nvPr/>
        </p:nvSpPr>
        <p:spPr>
          <a:xfrm>
            <a:off x="1244600" y="1171258"/>
            <a:ext cx="11319209"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Automotive Components</a:t>
            </a:r>
          </a:p>
        </p:txBody>
      </p:sp>
      <p:grpSp>
        <p:nvGrpSpPr>
          <p:cNvPr id="8" name="Group 8"/>
          <p:cNvGrpSpPr/>
          <p:nvPr/>
        </p:nvGrpSpPr>
        <p:grpSpPr>
          <a:xfrm>
            <a:off x="9893056" y="2585584"/>
            <a:ext cx="421332" cy="42133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1" name="TextBox 11"/>
          <p:cNvSpPr txBox="1"/>
          <p:nvPr/>
        </p:nvSpPr>
        <p:spPr>
          <a:xfrm>
            <a:off x="10744145" y="2537959"/>
            <a:ext cx="7251999" cy="2725041"/>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 are recognized as the first Romanian company to have produced an entire car dashboard. </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Today, we manufacture safety and aesthetics related components for various brands, including Dacia, Renault, Mercedes, Porsche, Maserati, Fiat, Citroën, Peugeot, and GM.</a:t>
            </a:r>
          </a:p>
        </p:txBody>
      </p:sp>
      <p:sp>
        <p:nvSpPr>
          <p:cNvPr id="12" name="Freeform 12"/>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3"/>
            <a:stretch>
              <a:fillRect t="-36143" b="-36143"/>
            </a:stretch>
          </a:blipFill>
        </p:spPr>
        <p:txBody>
          <a:bodyPr/>
          <a:lstStyle/>
          <a:p>
            <a:endParaRPr lang="en-US"/>
          </a:p>
        </p:txBody>
      </p:sp>
      <p:sp>
        <p:nvSpPr>
          <p:cNvPr id="13" name="TextBox 13"/>
          <p:cNvSpPr txBox="1"/>
          <p:nvPr/>
        </p:nvSpPr>
        <p:spPr>
          <a:xfrm>
            <a:off x="10744145" y="5471667"/>
            <a:ext cx="3625999" cy="4286924"/>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Safety components:</a:t>
            </a:r>
          </a:p>
          <a:p>
            <a:pPr marL="474981" lvl="1" indent="-237491" algn="l">
              <a:lnSpc>
                <a:spcPts val="3080"/>
              </a:lnSpc>
              <a:buFont typeface="Arial"/>
              <a:buChar char="•"/>
            </a:pPr>
            <a:r>
              <a:rPr lang="en-US" sz="2200">
                <a:solidFill>
                  <a:srgbClr val="1D1A1B"/>
                </a:solidFill>
                <a:latin typeface="Nexa"/>
                <a:ea typeface="Nexa"/>
                <a:cs typeface="Nexa"/>
                <a:sym typeface="Nexa"/>
              </a:rPr>
              <a:t>“A” Pillar</a:t>
            </a:r>
          </a:p>
          <a:p>
            <a:pPr marL="474981" lvl="1" indent="-237491" algn="l">
              <a:lnSpc>
                <a:spcPts val="3080"/>
              </a:lnSpc>
              <a:buFont typeface="Arial"/>
              <a:buChar char="•"/>
            </a:pPr>
            <a:r>
              <a:rPr lang="en-US" sz="2200">
                <a:solidFill>
                  <a:srgbClr val="1D1A1B"/>
                </a:solidFill>
                <a:latin typeface="Nexa"/>
                <a:ea typeface="Nexa"/>
                <a:cs typeface="Nexa"/>
                <a:sym typeface="Nexa"/>
              </a:rPr>
              <a:t>“B” Pillar Upper</a:t>
            </a:r>
          </a:p>
          <a:p>
            <a:pPr marL="474981" lvl="1" indent="-237491" algn="l">
              <a:lnSpc>
                <a:spcPts val="3080"/>
              </a:lnSpc>
              <a:buFont typeface="Arial"/>
              <a:buChar char="•"/>
            </a:pPr>
            <a:r>
              <a:rPr lang="en-US" sz="2200">
                <a:solidFill>
                  <a:srgbClr val="1D1A1B"/>
                </a:solidFill>
                <a:latin typeface="Nexa"/>
                <a:ea typeface="Nexa"/>
                <a:cs typeface="Nexa"/>
                <a:sym typeface="Nexa"/>
              </a:rPr>
              <a:t>“B” Pillar Lower</a:t>
            </a:r>
          </a:p>
          <a:p>
            <a:pPr marL="474981" lvl="1" indent="-237491" algn="l">
              <a:lnSpc>
                <a:spcPts val="3080"/>
              </a:lnSpc>
              <a:buFont typeface="Arial"/>
              <a:buChar char="•"/>
            </a:pPr>
            <a:r>
              <a:rPr lang="en-US" sz="2200">
                <a:solidFill>
                  <a:srgbClr val="1D1A1B"/>
                </a:solidFill>
                <a:latin typeface="Nexa"/>
                <a:ea typeface="Nexa"/>
                <a:cs typeface="Nexa"/>
                <a:sym typeface="Nexa"/>
              </a:rPr>
              <a:t>“C” Pillar</a:t>
            </a:r>
          </a:p>
          <a:p>
            <a:pPr marL="474981" lvl="1" indent="-237491" algn="l">
              <a:lnSpc>
                <a:spcPts val="3080"/>
              </a:lnSpc>
              <a:buFont typeface="Arial"/>
              <a:buChar char="•"/>
            </a:pPr>
            <a:r>
              <a:rPr lang="en-US" sz="2200">
                <a:solidFill>
                  <a:srgbClr val="1D1A1B"/>
                </a:solidFill>
                <a:latin typeface="Nexa"/>
                <a:ea typeface="Nexa"/>
                <a:cs typeface="Nexa"/>
                <a:sym typeface="Nexa"/>
              </a:rPr>
              <a:t>“CD” Pillar</a:t>
            </a:r>
          </a:p>
          <a:p>
            <a:pPr marL="474981" lvl="1" indent="-237491" algn="l">
              <a:lnSpc>
                <a:spcPts val="3080"/>
              </a:lnSpc>
              <a:buFont typeface="Arial"/>
              <a:buChar char="•"/>
            </a:pPr>
            <a:r>
              <a:rPr lang="en-US" sz="2200">
                <a:solidFill>
                  <a:srgbClr val="1D1A1B"/>
                </a:solidFill>
                <a:latin typeface="Nexa"/>
                <a:ea typeface="Nexa"/>
                <a:cs typeface="Nexa"/>
                <a:sym typeface="Nexa"/>
              </a:rPr>
              <a:t>Rear Shock Absorber</a:t>
            </a:r>
          </a:p>
          <a:p>
            <a:pPr marL="474981" lvl="1" indent="-237491" algn="l">
              <a:lnSpc>
                <a:spcPts val="3080"/>
              </a:lnSpc>
              <a:buFont typeface="Arial"/>
              <a:buChar char="•"/>
            </a:pPr>
            <a:r>
              <a:rPr lang="en-US" sz="2200">
                <a:solidFill>
                  <a:srgbClr val="1D1A1B"/>
                </a:solidFill>
                <a:latin typeface="Nexa"/>
                <a:ea typeface="Nexa"/>
                <a:cs typeface="Nexa"/>
                <a:sym typeface="Nexa"/>
              </a:rPr>
              <a:t>Front Side Protector</a:t>
            </a:r>
          </a:p>
          <a:p>
            <a:pPr marL="474981" lvl="1" indent="-237491" algn="l">
              <a:lnSpc>
                <a:spcPts val="3080"/>
              </a:lnSpc>
              <a:buFont typeface="Arial"/>
              <a:buChar char="•"/>
            </a:pPr>
            <a:r>
              <a:rPr lang="en-US" sz="2200">
                <a:solidFill>
                  <a:srgbClr val="1D1A1B"/>
                </a:solidFill>
                <a:latin typeface="Nexa"/>
                <a:ea typeface="Nexa"/>
                <a:cs typeface="Nexa"/>
                <a:sym typeface="Nexa"/>
              </a:rPr>
              <a:t>Mudguard</a:t>
            </a:r>
          </a:p>
          <a:p>
            <a:pPr marL="474981" lvl="1" indent="-237491" algn="l">
              <a:lnSpc>
                <a:spcPts val="3080"/>
              </a:lnSpc>
              <a:buFont typeface="Arial"/>
              <a:buChar char="•"/>
            </a:pPr>
            <a:r>
              <a:rPr lang="en-US" sz="2200">
                <a:solidFill>
                  <a:srgbClr val="1D1A1B"/>
                </a:solidFill>
                <a:latin typeface="Nexa"/>
                <a:ea typeface="Nexa"/>
                <a:cs typeface="Nexa"/>
                <a:sym typeface="Nexa"/>
              </a:rPr>
              <a:t>Lock</a:t>
            </a:r>
          </a:p>
          <a:p>
            <a:pPr algn="l">
              <a:lnSpc>
                <a:spcPts val="3080"/>
              </a:lnSpc>
            </a:pPr>
            <a:endParaRPr lang="en-US" sz="2200">
              <a:solidFill>
                <a:srgbClr val="1D1A1B"/>
              </a:solidFill>
              <a:latin typeface="Nexa"/>
              <a:ea typeface="Nexa"/>
              <a:cs typeface="Nexa"/>
              <a:sym typeface="Nexa"/>
            </a:endParaRPr>
          </a:p>
        </p:txBody>
      </p:sp>
      <p:sp>
        <p:nvSpPr>
          <p:cNvPr id="14" name="TextBox 14"/>
          <p:cNvSpPr txBox="1"/>
          <p:nvPr/>
        </p:nvSpPr>
        <p:spPr>
          <a:xfrm>
            <a:off x="14662001" y="5471667"/>
            <a:ext cx="3625999" cy="3896454"/>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Aesthetics related:</a:t>
            </a:r>
          </a:p>
          <a:p>
            <a:pPr marL="474981" lvl="1" indent="-237491" algn="l">
              <a:lnSpc>
                <a:spcPts val="3080"/>
              </a:lnSpc>
              <a:buFont typeface="Arial"/>
              <a:buChar char="•"/>
            </a:pPr>
            <a:r>
              <a:rPr lang="en-US" sz="2200">
                <a:solidFill>
                  <a:srgbClr val="1D1A1B"/>
                </a:solidFill>
                <a:latin typeface="Nexa"/>
                <a:ea typeface="Nexa"/>
                <a:cs typeface="Nexa"/>
                <a:sym typeface="Nexa"/>
              </a:rPr>
              <a:t>Trunk Door Trim</a:t>
            </a:r>
          </a:p>
          <a:p>
            <a:pPr marL="474981" lvl="1" indent="-237491" algn="l">
              <a:lnSpc>
                <a:spcPts val="3080"/>
              </a:lnSpc>
              <a:buFont typeface="Arial"/>
              <a:buChar char="•"/>
            </a:pPr>
            <a:r>
              <a:rPr lang="en-US" sz="2200">
                <a:solidFill>
                  <a:srgbClr val="1D1A1B"/>
                </a:solidFill>
                <a:latin typeface="Nexa"/>
                <a:ea typeface="Nexa"/>
                <a:cs typeface="Nexa"/>
                <a:sym typeface="Nexa"/>
              </a:rPr>
              <a:t>Air Intake Housing</a:t>
            </a:r>
          </a:p>
          <a:p>
            <a:pPr marL="474981" lvl="1" indent="-237491" algn="l">
              <a:lnSpc>
                <a:spcPts val="3080"/>
              </a:lnSpc>
              <a:buFont typeface="Arial"/>
              <a:buChar char="•"/>
            </a:pPr>
            <a:r>
              <a:rPr lang="en-US" sz="2200">
                <a:solidFill>
                  <a:srgbClr val="1D1A1B"/>
                </a:solidFill>
                <a:latin typeface="Nexa"/>
                <a:ea typeface="Nexa"/>
                <a:cs typeface="Nexa"/>
                <a:sym typeface="Nexa"/>
              </a:rPr>
              <a:t>Upper Front Grille</a:t>
            </a:r>
          </a:p>
          <a:p>
            <a:pPr marL="474981" lvl="1" indent="-237491" algn="l">
              <a:lnSpc>
                <a:spcPts val="3080"/>
              </a:lnSpc>
              <a:buFont typeface="Arial"/>
              <a:buChar char="•"/>
            </a:pPr>
            <a:r>
              <a:rPr lang="en-US" sz="2200">
                <a:solidFill>
                  <a:srgbClr val="1D1A1B"/>
                </a:solidFill>
                <a:latin typeface="Nexa"/>
                <a:ea typeface="Nexa"/>
                <a:cs typeface="Nexa"/>
                <a:sym typeface="Nexa"/>
              </a:rPr>
              <a:t>Lower Front Grille</a:t>
            </a:r>
          </a:p>
          <a:p>
            <a:pPr marL="474981" lvl="1" indent="-237491" algn="l">
              <a:lnSpc>
                <a:spcPts val="3080"/>
              </a:lnSpc>
              <a:buFont typeface="Arial"/>
              <a:buChar char="•"/>
            </a:pPr>
            <a:r>
              <a:rPr lang="en-US" sz="2200">
                <a:solidFill>
                  <a:srgbClr val="1D1A1B"/>
                </a:solidFill>
                <a:latin typeface="Nexa"/>
                <a:ea typeface="Nexa"/>
                <a:cs typeface="Nexa"/>
                <a:sym typeface="Nexa"/>
              </a:rPr>
              <a:t>Front Wheel Liner</a:t>
            </a:r>
          </a:p>
          <a:p>
            <a:pPr marL="474981" lvl="1" indent="-237491" algn="l">
              <a:lnSpc>
                <a:spcPts val="3080"/>
              </a:lnSpc>
              <a:buFont typeface="Arial"/>
              <a:buChar char="•"/>
            </a:pPr>
            <a:r>
              <a:rPr lang="en-US" sz="2200">
                <a:solidFill>
                  <a:srgbClr val="1D1A1B"/>
                </a:solidFill>
                <a:latin typeface="Nexa"/>
                <a:ea typeface="Nexa"/>
                <a:cs typeface="Nexa"/>
                <a:sym typeface="Nexa"/>
              </a:rPr>
              <a:t>Rear Wheel Liner (100% plastic and hybrid)</a:t>
            </a:r>
          </a:p>
          <a:p>
            <a:pPr algn="l">
              <a:lnSpc>
                <a:spcPts val="3080"/>
              </a:lnSpc>
            </a:pPr>
            <a:endParaRPr lang="en-US" sz="2200">
              <a:solidFill>
                <a:srgbClr val="1D1A1B"/>
              </a:solidFill>
              <a:latin typeface="Nexa"/>
              <a:ea typeface="Nexa"/>
              <a:cs typeface="Nexa"/>
              <a:sym typeface="Nexa"/>
            </a:endParaRPr>
          </a:p>
        </p:txBody>
      </p:sp>
      <p:grpSp>
        <p:nvGrpSpPr>
          <p:cNvPr id="15" name="Group 15"/>
          <p:cNvGrpSpPr/>
          <p:nvPr/>
        </p:nvGrpSpPr>
        <p:grpSpPr>
          <a:xfrm>
            <a:off x="774700" y="9935001"/>
            <a:ext cx="6780306" cy="3086100"/>
            <a:chOff x="0" y="0"/>
            <a:chExt cx="1785760" cy="812800"/>
          </a:xfrm>
        </p:grpSpPr>
        <p:sp>
          <p:nvSpPr>
            <p:cNvPr id="16" name="Freeform 16"/>
            <p:cNvSpPr/>
            <p:nvPr/>
          </p:nvSpPr>
          <p:spPr>
            <a:xfrm>
              <a:off x="0" y="0"/>
              <a:ext cx="1785760" cy="812800"/>
            </a:xfrm>
            <a:custGeom>
              <a:avLst/>
              <a:gdLst/>
              <a:ahLst/>
              <a:cxnLst/>
              <a:rect l="l" t="t" r="r" b="b"/>
              <a:pathLst>
                <a:path w="1785760" h="812800">
                  <a:moveTo>
                    <a:pt x="0" y="0"/>
                  </a:moveTo>
                  <a:lnTo>
                    <a:pt x="1785760" y="0"/>
                  </a:lnTo>
                  <a:lnTo>
                    <a:pt x="1785760" y="812800"/>
                  </a:lnTo>
                  <a:lnTo>
                    <a:pt x="0" y="812800"/>
                  </a:lnTo>
                  <a:close/>
                </a:path>
              </a:pathLst>
            </a:custGeom>
            <a:solidFill>
              <a:srgbClr val="64656A"/>
            </a:solidFill>
          </p:spPr>
          <p:txBody>
            <a:bodyPr/>
            <a:lstStyle/>
            <a:p>
              <a:endParaRPr lang="en-US"/>
            </a:p>
          </p:txBody>
        </p:sp>
        <p:sp>
          <p:nvSpPr>
            <p:cNvPr id="17" name="TextBox 17"/>
            <p:cNvSpPr txBox="1"/>
            <p:nvPr/>
          </p:nvSpPr>
          <p:spPr>
            <a:xfrm>
              <a:off x="0" y="-57150"/>
              <a:ext cx="1785760" cy="869950"/>
            </a:xfrm>
            <a:prstGeom prst="rect">
              <a:avLst/>
            </a:prstGeom>
          </p:spPr>
          <p:txBody>
            <a:bodyPr lIns="50800" tIns="50800" rIns="50800" bIns="50800" rtlCol="0" anchor="ctr"/>
            <a:lstStyle/>
            <a:p>
              <a:pPr algn="ctr">
                <a:lnSpc>
                  <a:spcPts val="3499"/>
                </a:lnSpc>
              </a:pPr>
              <a:endParaRPr/>
            </a:p>
          </p:txBody>
        </p:sp>
      </p:grpSp>
      <p:grpSp>
        <p:nvGrpSpPr>
          <p:cNvPr id="18" name="Group 18"/>
          <p:cNvGrpSpPr/>
          <p:nvPr/>
        </p:nvGrpSpPr>
        <p:grpSpPr>
          <a:xfrm rot="-570252">
            <a:off x="-1370063" y="8685538"/>
            <a:ext cx="3086100" cy="2700338"/>
            <a:chOff x="0" y="0"/>
            <a:chExt cx="812800" cy="711200"/>
          </a:xfrm>
        </p:grpSpPr>
        <p:sp>
          <p:nvSpPr>
            <p:cNvPr id="19" name="Freeform 19"/>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0" name="TextBox 20"/>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88211" y="-5535870"/>
            <a:ext cx="14135211" cy="10119133"/>
            <a:chOff x="0" y="0"/>
            <a:chExt cx="786013" cy="562692"/>
          </a:xfrm>
        </p:grpSpPr>
        <p:sp>
          <p:nvSpPr>
            <p:cNvPr id="3" name="Freeform 3"/>
            <p:cNvSpPr/>
            <p:nvPr/>
          </p:nvSpPr>
          <p:spPr>
            <a:xfrm>
              <a:off x="0" y="0"/>
              <a:ext cx="786013" cy="562692"/>
            </a:xfrm>
            <a:custGeom>
              <a:avLst/>
              <a:gdLst/>
              <a:ahLst/>
              <a:cxnLst/>
              <a:rect l="l" t="t" r="r" b="b"/>
              <a:pathLst>
                <a:path w="786013" h="562692">
                  <a:moveTo>
                    <a:pt x="786013" y="281346"/>
                  </a:moveTo>
                  <a:lnTo>
                    <a:pt x="582813" y="562692"/>
                  </a:lnTo>
                  <a:lnTo>
                    <a:pt x="203200" y="562692"/>
                  </a:lnTo>
                  <a:lnTo>
                    <a:pt x="0" y="281346"/>
                  </a:lnTo>
                  <a:lnTo>
                    <a:pt x="203200" y="0"/>
                  </a:lnTo>
                  <a:lnTo>
                    <a:pt x="582813" y="0"/>
                  </a:lnTo>
                  <a:lnTo>
                    <a:pt x="786013" y="281346"/>
                  </a:lnTo>
                  <a:close/>
                </a:path>
              </a:pathLst>
            </a:custGeom>
            <a:solidFill>
              <a:srgbClr val="FF8602"/>
            </a:solidFill>
          </p:spPr>
          <p:txBody>
            <a:bodyPr/>
            <a:lstStyle/>
            <a:p>
              <a:endParaRPr lang="en-US"/>
            </a:p>
          </p:txBody>
        </p:sp>
        <p:sp>
          <p:nvSpPr>
            <p:cNvPr id="4" name="TextBox 4"/>
            <p:cNvSpPr txBox="1"/>
            <p:nvPr/>
          </p:nvSpPr>
          <p:spPr>
            <a:xfrm>
              <a:off x="114300" y="-57150"/>
              <a:ext cx="557413"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2306113" y="6253799"/>
            <a:ext cx="7610964" cy="5057823"/>
            <a:chOff x="0" y="0"/>
            <a:chExt cx="846733" cy="562692"/>
          </a:xfrm>
        </p:grpSpPr>
        <p:sp>
          <p:nvSpPr>
            <p:cNvPr id="6" name="Freeform 6"/>
            <p:cNvSpPr/>
            <p:nvPr/>
          </p:nvSpPr>
          <p:spPr>
            <a:xfrm>
              <a:off x="0" y="0"/>
              <a:ext cx="846733" cy="562692"/>
            </a:xfrm>
            <a:custGeom>
              <a:avLst/>
              <a:gdLst/>
              <a:ahLst/>
              <a:cxnLst/>
              <a:rect l="l" t="t" r="r" b="b"/>
              <a:pathLst>
                <a:path w="846733" h="562692">
                  <a:moveTo>
                    <a:pt x="846733" y="281346"/>
                  </a:moveTo>
                  <a:lnTo>
                    <a:pt x="643533" y="562692"/>
                  </a:lnTo>
                  <a:lnTo>
                    <a:pt x="203200" y="562692"/>
                  </a:lnTo>
                  <a:lnTo>
                    <a:pt x="0" y="281346"/>
                  </a:lnTo>
                  <a:lnTo>
                    <a:pt x="203200" y="0"/>
                  </a:lnTo>
                  <a:lnTo>
                    <a:pt x="643533" y="0"/>
                  </a:lnTo>
                  <a:lnTo>
                    <a:pt x="846733" y="281346"/>
                  </a:lnTo>
                  <a:close/>
                </a:path>
              </a:pathLst>
            </a:custGeom>
            <a:solidFill>
              <a:srgbClr val="FF8602"/>
            </a:solidFill>
          </p:spPr>
          <p:txBody>
            <a:bodyPr/>
            <a:lstStyle/>
            <a:p>
              <a:endParaRPr lang="en-US"/>
            </a:p>
          </p:txBody>
        </p:sp>
        <p:sp>
          <p:nvSpPr>
            <p:cNvPr id="7" name="TextBox 7"/>
            <p:cNvSpPr txBox="1"/>
            <p:nvPr/>
          </p:nvSpPr>
          <p:spPr>
            <a:xfrm>
              <a:off x="114300" y="-57150"/>
              <a:ext cx="618133" cy="619842"/>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2"/>
            <a:stretch>
              <a:fillRect t="-36143" b="-36143"/>
            </a:stretch>
          </a:blipFill>
        </p:spPr>
        <p:txBody>
          <a:bodyPr/>
          <a:lstStyle/>
          <a:p>
            <a:endParaRPr lang="en-US"/>
          </a:p>
        </p:txBody>
      </p:sp>
      <p:grpSp>
        <p:nvGrpSpPr>
          <p:cNvPr id="9" name="Group 9"/>
          <p:cNvGrpSpPr/>
          <p:nvPr/>
        </p:nvGrpSpPr>
        <p:grpSpPr>
          <a:xfrm>
            <a:off x="0" y="2103459"/>
            <a:ext cx="6858000" cy="6858000"/>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7F1FF"/>
            </a:solidFill>
            <a:ln w="12700">
              <a:solidFill>
                <a:srgbClr val="000000"/>
              </a:solidFill>
            </a:ln>
          </p:spPr>
          <p:txBody>
            <a:bodyPr/>
            <a:lstStyle/>
            <a:p>
              <a:endParaRPr lang="en-US"/>
            </a:p>
          </p:txBody>
        </p:sp>
      </p:grpSp>
      <p:sp>
        <p:nvSpPr>
          <p:cNvPr id="11" name="TextBox 11"/>
          <p:cNvSpPr txBox="1"/>
          <p:nvPr/>
        </p:nvSpPr>
        <p:spPr>
          <a:xfrm>
            <a:off x="8290096" y="1171575"/>
            <a:ext cx="9629799"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Bicycle Components</a:t>
            </a:r>
          </a:p>
        </p:txBody>
      </p:sp>
      <p:grpSp>
        <p:nvGrpSpPr>
          <p:cNvPr id="12" name="Group 12"/>
          <p:cNvGrpSpPr/>
          <p:nvPr/>
        </p:nvGrpSpPr>
        <p:grpSpPr>
          <a:xfrm>
            <a:off x="0" y="2103459"/>
            <a:ext cx="6858000" cy="6858000"/>
            <a:chOff x="0" y="0"/>
            <a:chExt cx="812800" cy="812800"/>
          </a:xfrm>
        </p:grpSpPr>
        <p:sp>
          <p:nvSpPr>
            <p:cNvPr id="13" name="Freeform 1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3"/>
              <a:stretch>
                <a:fillRect r="-17021"/>
              </a:stretch>
            </a:blipFill>
          </p:spPr>
          <p:txBody>
            <a:bodyPr/>
            <a:lstStyle/>
            <a:p>
              <a:endParaRPr lang="en-US"/>
            </a:p>
          </p:txBody>
        </p:sp>
      </p:grpSp>
      <p:grpSp>
        <p:nvGrpSpPr>
          <p:cNvPr id="14" name="Group 14"/>
          <p:cNvGrpSpPr/>
          <p:nvPr/>
        </p:nvGrpSpPr>
        <p:grpSpPr>
          <a:xfrm>
            <a:off x="8247317" y="2542636"/>
            <a:ext cx="421332" cy="42133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9098407" y="2495011"/>
            <a:ext cx="8821488" cy="5848808"/>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Cycling has been recognized by the EU as one of the most sustainable, accessible, healthy, cost-effective, and inclusive forms of transport and recreation, highlighting its significant importance for European society and economy.</a:t>
            </a:r>
          </a:p>
          <a:p>
            <a:pPr algn="l">
              <a:lnSpc>
                <a:spcPts val="3080"/>
              </a:lnSpc>
            </a:pPr>
            <a:r>
              <a:rPr lang="en-US" sz="2200">
                <a:solidFill>
                  <a:srgbClr val="1D1A1B"/>
                </a:solidFill>
                <a:latin typeface="Nexa"/>
                <a:ea typeface="Nexa"/>
                <a:cs typeface="Nexa"/>
                <a:sym typeface="Nexa"/>
              </a:rPr>
              <a:t>Aware of these contributions, we produce the following components for bicycles, electric bicycles, cargo bikes, trailers, etc.</a:t>
            </a:r>
          </a:p>
          <a:p>
            <a:pPr marL="474981" lvl="1" indent="-237491" algn="l">
              <a:lnSpc>
                <a:spcPts val="3080"/>
              </a:lnSpc>
              <a:buFont typeface="Arial"/>
              <a:buChar char="•"/>
            </a:pPr>
            <a:r>
              <a:rPr lang="en-US" sz="2200">
                <a:solidFill>
                  <a:srgbClr val="1D1A1B"/>
                </a:solidFill>
                <a:latin typeface="Nexa"/>
                <a:ea typeface="Nexa"/>
                <a:cs typeface="Nexa"/>
                <a:sym typeface="Nexa"/>
              </a:rPr>
              <a:t>Hubs</a:t>
            </a:r>
          </a:p>
          <a:p>
            <a:pPr marL="474981" lvl="1" indent="-237491" algn="l">
              <a:lnSpc>
                <a:spcPts val="3080"/>
              </a:lnSpc>
              <a:buFont typeface="Arial"/>
              <a:buChar char="•"/>
            </a:pPr>
            <a:r>
              <a:rPr lang="en-US" sz="2200">
                <a:solidFill>
                  <a:srgbClr val="1D1A1B"/>
                </a:solidFill>
                <a:latin typeface="Nexa"/>
                <a:ea typeface="Nexa"/>
                <a:cs typeface="Nexa"/>
                <a:sym typeface="Nexa"/>
              </a:rPr>
              <a:t>Aluminum rims</a:t>
            </a:r>
          </a:p>
          <a:p>
            <a:pPr marL="474981" lvl="1" indent="-237491" algn="l">
              <a:lnSpc>
                <a:spcPts val="3080"/>
              </a:lnSpc>
              <a:buFont typeface="Arial"/>
              <a:buChar char="•"/>
            </a:pPr>
            <a:r>
              <a:rPr lang="en-US" sz="2200">
                <a:solidFill>
                  <a:srgbClr val="1D1A1B"/>
                </a:solidFill>
                <a:latin typeface="Nexa"/>
                <a:ea typeface="Nexa"/>
                <a:cs typeface="Nexa"/>
                <a:sym typeface="Nexa"/>
              </a:rPr>
              <a:t>Carbon rims</a:t>
            </a:r>
          </a:p>
          <a:p>
            <a:pPr marL="474981" lvl="1" indent="-237491" algn="l">
              <a:lnSpc>
                <a:spcPts val="3080"/>
              </a:lnSpc>
              <a:buFont typeface="Arial"/>
              <a:buChar char="•"/>
            </a:pPr>
            <a:r>
              <a:rPr lang="en-US" sz="2200">
                <a:solidFill>
                  <a:srgbClr val="1D1A1B"/>
                </a:solidFill>
                <a:latin typeface="Nexa"/>
                <a:ea typeface="Nexa"/>
                <a:cs typeface="Nexa"/>
                <a:sym typeface="Nexa"/>
              </a:rPr>
              <a:t>Aluminum wheels</a:t>
            </a:r>
          </a:p>
          <a:p>
            <a:pPr marL="474981" lvl="1" indent="-237491" algn="l">
              <a:lnSpc>
                <a:spcPts val="3080"/>
              </a:lnSpc>
              <a:buFont typeface="Arial"/>
              <a:buChar char="•"/>
            </a:pPr>
            <a:r>
              <a:rPr lang="en-US" sz="2200">
                <a:solidFill>
                  <a:srgbClr val="1D1A1B"/>
                </a:solidFill>
                <a:latin typeface="Nexa"/>
                <a:ea typeface="Nexa"/>
                <a:cs typeface="Nexa"/>
                <a:sym typeface="Nexa"/>
              </a:rPr>
              <a:t>Carbon wheels</a:t>
            </a:r>
          </a:p>
          <a:p>
            <a:pPr marL="474981" lvl="1" indent="-237491" algn="l">
              <a:lnSpc>
                <a:spcPts val="3080"/>
              </a:lnSpc>
              <a:buFont typeface="Arial"/>
              <a:buChar char="•"/>
            </a:pPr>
            <a:r>
              <a:rPr lang="en-US" sz="2200">
                <a:solidFill>
                  <a:srgbClr val="1D1A1B"/>
                </a:solidFill>
                <a:latin typeface="Nexa"/>
                <a:ea typeface="Nexa"/>
                <a:cs typeface="Nexa"/>
                <a:sym typeface="Nexa"/>
              </a:rPr>
              <a:t>Plastic motor protection</a:t>
            </a:r>
          </a:p>
          <a:p>
            <a:pPr marL="474981" lvl="1" indent="-237491" algn="l">
              <a:lnSpc>
                <a:spcPts val="3080"/>
              </a:lnSpc>
              <a:buFont typeface="Arial"/>
              <a:buChar char="•"/>
            </a:pPr>
            <a:r>
              <a:rPr lang="en-US" sz="2200">
                <a:solidFill>
                  <a:srgbClr val="1D1A1B"/>
                </a:solidFill>
                <a:latin typeface="Nexa"/>
                <a:ea typeface="Nexa"/>
                <a:cs typeface="Nexa"/>
                <a:sym typeface="Nexa"/>
              </a:rPr>
              <a:t>Plastic battery protection</a:t>
            </a:r>
          </a:p>
          <a:p>
            <a:pPr algn="l">
              <a:lnSpc>
                <a:spcPts val="3080"/>
              </a:lnSpc>
            </a:pPr>
            <a:endParaRPr lang="en-US" sz="2200">
              <a:solidFill>
                <a:srgbClr val="1D1A1B"/>
              </a:solidFill>
              <a:latin typeface="Nexa"/>
              <a:ea typeface="Nexa"/>
              <a:cs typeface="Nexa"/>
              <a:sym typeface="Nexa"/>
            </a:endParaRPr>
          </a:p>
        </p:txBody>
      </p:sp>
      <p:grpSp>
        <p:nvGrpSpPr>
          <p:cNvPr id="18" name="Group 18"/>
          <p:cNvGrpSpPr/>
          <p:nvPr/>
        </p:nvGrpSpPr>
        <p:grpSpPr>
          <a:xfrm>
            <a:off x="8216900" y="10018463"/>
            <a:ext cx="10071100" cy="3086100"/>
            <a:chOff x="0" y="0"/>
            <a:chExt cx="2652471" cy="812800"/>
          </a:xfrm>
        </p:grpSpPr>
        <p:sp>
          <p:nvSpPr>
            <p:cNvPr id="19" name="Freeform 19"/>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20" name="TextBox 20"/>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grpSp>
        <p:nvGrpSpPr>
          <p:cNvPr id="21" name="Group 21"/>
          <p:cNvGrpSpPr/>
          <p:nvPr/>
        </p:nvGrpSpPr>
        <p:grpSpPr>
          <a:xfrm rot="527386">
            <a:off x="16744950" y="8391349"/>
            <a:ext cx="3086100" cy="2700338"/>
            <a:chOff x="0" y="0"/>
            <a:chExt cx="812800" cy="711200"/>
          </a:xfrm>
        </p:grpSpPr>
        <p:sp>
          <p:nvSpPr>
            <p:cNvPr id="22" name="Freeform 2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3" name="TextBox 23"/>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010392" y="-1362592"/>
            <a:ext cx="5119583" cy="2446670"/>
            <a:chOff x="0" y="0"/>
            <a:chExt cx="1177416" cy="562692"/>
          </a:xfrm>
        </p:grpSpPr>
        <p:sp>
          <p:nvSpPr>
            <p:cNvPr id="3" name="Freeform 3"/>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64656A"/>
            </a:solidFill>
          </p:spPr>
          <p:txBody>
            <a:bodyPr/>
            <a:lstStyle/>
            <a:p>
              <a:endParaRPr lang="en-US"/>
            </a:p>
          </p:txBody>
        </p:sp>
        <p:sp>
          <p:nvSpPr>
            <p:cNvPr id="4" name="TextBox 4"/>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rot="-10800000">
            <a:off x="1136650" y="-624938"/>
            <a:ext cx="5726233" cy="1198000"/>
            <a:chOff x="0" y="0"/>
            <a:chExt cx="3054608" cy="639062"/>
          </a:xfrm>
        </p:grpSpPr>
        <p:sp>
          <p:nvSpPr>
            <p:cNvPr id="6" name="Freeform 6"/>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FF8602"/>
            </a:solidFill>
            <a:ln cap="sq">
              <a:noFill/>
              <a:prstDash val="solid"/>
              <a:miter/>
            </a:ln>
          </p:spPr>
          <p:txBody>
            <a:bodyPr/>
            <a:lstStyle/>
            <a:p>
              <a:endParaRPr lang="en-US"/>
            </a:p>
          </p:txBody>
        </p:sp>
        <p:sp>
          <p:nvSpPr>
            <p:cNvPr id="7" name="TextBox 7"/>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sp>
        <p:nvSpPr>
          <p:cNvPr id="8" name="TextBox 8"/>
          <p:cNvSpPr txBox="1"/>
          <p:nvPr/>
        </p:nvSpPr>
        <p:spPr>
          <a:xfrm>
            <a:off x="1244917" y="1171258"/>
            <a:ext cx="15255875" cy="1061720"/>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Our Commitment to Sustainability</a:t>
            </a:r>
          </a:p>
        </p:txBody>
      </p:sp>
      <p:sp>
        <p:nvSpPr>
          <p:cNvPr id="9" name="Freeform 9"/>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2"/>
            <a:stretch>
              <a:fillRect t="-36143" b="-36143"/>
            </a:stretch>
          </a:blipFill>
        </p:spPr>
        <p:txBody>
          <a:bodyPr/>
          <a:lstStyle/>
          <a:p>
            <a:endParaRPr lang="en-US"/>
          </a:p>
        </p:txBody>
      </p:sp>
      <p:grpSp>
        <p:nvGrpSpPr>
          <p:cNvPr id="10" name="Group 10"/>
          <p:cNvGrpSpPr/>
          <p:nvPr/>
        </p:nvGrpSpPr>
        <p:grpSpPr>
          <a:xfrm>
            <a:off x="916194" y="2430053"/>
            <a:ext cx="6167146" cy="5346736"/>
            <a:chOff x="0" y="0"/>
            <a:chExt cx="727368" cy="630606"/>
          </a:xfrm>
        </p:grpSpPr>
        <p:sp>
          <p:nvSpPr>
            <p:cNvPr id="11" name="Freeform 11"/>
            <p:cNvSpPr/>
            <p:nvPr/>
          </p:nvSpPr>
          <p:spPr>
            <a:xfrm>
              <a:off x="0" y="0"/>
              <a:ext cx="727368" cy="630606"/>
            </a:xfrm>
            <a:custGeom>
              <a:avLst/>
              <a:gdLst/>
              <a:ahLst/>
              <a:cxnLst/>
              <a:rect l="l" t="t" r="r" b="b"/>
              <a:pathLst>
                <a:path w="727368" h="630606">
                  <a:moveTo>
                    <a:pt x="727368" y="315303"/>
                  </a:moveTo>
                  <a:lnTo>
                    <a:pt x="524168" y="630606"/>
                  </a:lnTo>
                  <a:lnTo>
                    <a:pt x="203200" y="630606"/>
                  </a:lnTo>
                  <a:lnTo>
                    <a:pt x="0" y="315303"/>
                  </a:lnTo>
                  <a:lnTo>
                    <a:pt x="203200" y="0"/>
                  </a:lnTo>
                  <a:lnTo>
                    <a:pt x="524168" y="0"/>
                  </a:lnTo>
                  <a:lnTo>
                    <a:pt x="727368" y="315303"/>
                  </a:lnTo>
                  <a:close/>
                </a:path>
              </a:pathLst>
            </a:custGeom>
            <a:blipFill>
              <a:blip r:embed="rId3"/>
              <a:stretch>
                <a:fillRect l="-7868" r="-7868"/>
              </a:stretch>
            </a:blipFill>
            <a:ln cap="sq">
              <a:noFill/>
              <a:prstDash val="solid"/>
              <a:miter/>
            </a:ln>
          </p:spPr>
          <p:txBody>
            <a:bodyPr/>
            <a:lstStyle/>
            <a:p>
              <a:endParaRPr lang="en-US"/>
            </a:p>
          </p:txBody>
        </p:sp>
      </p:grpSp>
      <p:grpSp>
        <p:nvGrpSpPr>
          <p:cNvPr id="12" name="Group 12"/>
          <p:cNvGrpSpPr/>
          <p:nvPr/>
        </p:nvGrpSpPr>
        <p:grpSpPr>
          <a:xfrm>
            <a:off x="3665668" y="6295278"/>
            <a:ext cx="3417671" cy="2963022"/>
            <a:chOff x="0" y="0"/>
            <a:chExt cx="727368" cy="630606"/>
          </a:xfrm>
        </p:grpSpPr>
        <p:sp>
          <p:nvSpPr>
            <p:cNvPr id="13" name="Freeform 13"/>
            <p:cNvSpPr/>
            <p:nvPr/>
          </p:nvSpPr>
          <p:spPr>
            <a:xfrm>
              <a:off x="0" y="0"/>
              <a:ext cx="727368" cy="630606"/>
            </a:xfrm>
            <a:custGeom>
              <a:avLst/>
              <a:gdLst/>
              <a:ahLst/>
              <a:cxnLst/>
              <a:rect l="l" t="t" r="r" b="b"/>
              <a:pathLst>
                <a:path w="727368" h="630606">
                  <a:moveTo>
                    <a:pt x="727368" y="315303"/>
                  </a:moveTo>
                  <a:lnTo>
                    <a:pt x="524168" y="630606"/>
                  </a:lnTo>
                  <a:lnTo>
                    <a:pt x="203200" y="630606"/>
                  </a:lnTo>
                  <a:lnTo>
                    <a:pt x="0" y="315303"/>
                  </a:lnTo>
                  <a:lnTo>
                    <a:pt x="203200" y="0"/>
                  </a:lnTo>
                  <a:lnTo>
                    <a:pt x="524168" y="0"/>
                  </a:lnTo>
                  <a:lnTo>
                    <a:pt x="727368" y="315303"/>
                  </a:lnTo>
                  <a:close/>
                </a:path>
              </a:pathLst>
            </a:custGeom>
            <a:blipFill>
              <a:blip r:embed="rId4"/>
              <a:stretch>
                <a:fillRect l="-14941" r="-14941"/>
              </a:stretch>
            </a:blipFill>
            <a:ln cap="sq">
              <a:noFill/>
              <a:prstDash val="solid"/>
              <a:miter/>
            </a:ln>
          </p:spPr>
          <p:txBody>
            <a:bodyPr/>
            <a:lstStyle/>
            <a:p>
              <a:endParaRPr lang="en-US"/>
            </a:p>
          </p:txBody>
        </p:sp>
      </p:grpSp>
      <p:grpSp>
        <p:nvGrpSpPr>
          <p:cNvPr id="14" name="Group 14"/>
          <p:cNvGrpSpPr/>
          <p:nvPr/>
        </p:nvGrpSpPr>
        <p:grpSpPr>
          <a:xfrm>
            <a:off x="8247317" y="2542636"/>
            <a:ext cx="421332" cy="42133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7" name="TextBox 17"/>
          <p:cNvSpPr txBox="1"/>
          <p:nvPr/>
        </p:nvSpPr>
        <p:spPr>
          <a:xfrm>
            <a:off x="9098280" y="2495011"/>
            <a:ext cx="8354391" cy="6240145"/>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 are dedicated to sustainable practices within </a:t>
            </a:r>
          </a:p>
          <a:p>
            <a:pPr algn="l">
              <a:lnSpc>
                <a:spcPts val="3080"/>
              </a:lnSpc>
            </a:pPr>
            <a:r>
              <a:rPr lang="en-US" sz="2200">
                <a:solidFill>
                  <a:srgbClr val="1D1A1B"/>
                </a:solidFill>
                <a:latin typeface="Nexa"/>
                <a:ea typeface="Nexa"/>
                <a:cs typeface="Nexa"/>
                <a:sym typeface="Nexa"/>
              </a:rPr>
              <a:t>our industrial platform.</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Our initiatives include calculating emissions, minimizing </a:t>
            </a:r>
          </a:p>
          <a:p>
            <a:pPr algn="l">
              <a:lnSpc>
                <a:spcPts val="3080"/>
              </a:lnSpc>
            </a:pPr>
            <a:r>
              <a:rPr lang="en-US" sz="2200">
                <a:solidFill>
                  <a:srgbClr val="1D1A1B"/>
                </a:solidFill>
                <a:latin typeface="Nexa"/>
                <a:ea typeface="Nexa"/>
                <a:cs typeface="Nexa"/>
                <a:sym typeface="Nexa"/>
              </a:rPr>
              <a:t>carbon output, offsetting remaining emissions, and publishing </a:t>
            </a:r>
          </a:p>
          <a:p>
            <a:pPr algn="l">
              <a:lnSpc>
                <a:spcPts val="3080"/>
              </a:lnSpc>
            </a:pPr>
            <a:r>
              <a:rPr lang="en-US" sz="2200">
                <a:solidFill>
                  <a:srgbClr val="1D1A1B"/>
                </a:solidFill>
                <a:latin typeface="Nexa"/>
                <a:ea typeface="Nexa"/>
                <a:cs typeface="Nexa"/>
                <a:sym typeface="Nexa"/>
              </a:rPr>
              <a:t>non-financial sustainability reports. </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Chimica Group has calculated an annual CO2 footprint of 6090 tons, with 5920 tons offset through our 10-hectare forest, plus an additional 74 tons annually. </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Currently, our sustainability strategy focuses on two pillars from EU Regulation 852/2020:</a:t>
            </a:r>
          </a:p>
          <a:p>
            <a:pPr marL="474981" lvl="1" indent="-237491" algn="l">
              <a:lnSpc>
                <a:spcPts val="3080"/>
              </a:lnSpc>
              <a:buFont typeface="Arial"/>
              <a:buChar char="•"/>
            </a:pPr>
            <a:r>
              <a:rPr lang="en-US" sz="2200" b="1">
                <a:solidFill>
                  <a:srgbClr val="1D1A1B"/>
                </a:solidFill>
                <a:latin typeface="Nexa Bold"/>
                <a:ea typeface="Nexa Bold"/>
                <a:cs typeface="Nexa Bold"/>
                <a:sym typeface="Nexa Bold"/>
              </a:rPr>
              <a:t>Pillar I</a:t>
            </a:r>
            <a:r>
              <a:rPr lang="en-US" sz="2200">
                <a:solidFill>
                  <a:srgbClr val="1D1A1B"/>
                </a:solidFill>
                <a:latin typeface="Nexa"/>
                <a:ea typeface="Nexa"/>
                <a:cs typeface="Nexa"/>
                <a:sym typeface="Nexa"/>
              </a:rPr>
              <a:t>: Circular Economy</a:t>
            </a:r>
          </a:p>
          <a:p>
            <a:pPr marL="474981" lvl="1" indent="-237491" algn="l">
              <a:lnSpc>
                <a:spcPts val="3080"/>
              </a:lnSpc>
              <a:buFont typeface="Arial"/>
              <a:buChar char="•"/>
            </a:pPr>
            <a:r>
              <a:rPr lang="en-US" sz="2200" b="1">
                <a:solidFill>
                  <a:srgbClr val="1D1A1B"/>
                </a:solidFill>
                <a:latin typeface="Nexa Bold"/>
                <a:ea typeface="Nexa Bold"/>
                <a:cs typeface="Nexa Bold"/>
                <a:sym typeface="Nexa Bold"/>
              </a:rPr>
              <a:t>Pillar II</a:t>
            </a:r>
            <a:r>
              <a:rPr lang="en-US" sz="2200">
                <a:solidFill>
                  <a:srgbClr val="1D1A1B"/>
                </a:solidFill>
                <a:latin typeface="Nexa"/>
                <a:ea typeface="Nexa"/>
                <a:cs typeface="Nexa"/>
                <a:sym typeface="Nexa"/>
              </a:rPr>
              <a:t>: Climate Change Mitigation</a:t>
            </a:r>
          </a:p>
          <a:p>
            <a:pPr algn="l">
              <a:lnSpc>
                <a:spcPts val="3080"/>
              </a:lnSpc>
            </a:pPr>
            <a:endParaRPr lang="en-US" sz="2200">
              <a:solidFill>
                <a:srgbClr val="1D1A1B"/>
              </a:solidFill>
              <a:latin typeface="Nexa"/>
              <a:ea typeface="Nexa"/>
              <a:cs typeface="Nexa"/>
              <a:sym typeface="Nexa"/>
            </a:endParaRPr>
          </a:p>
        </p:txBody>
      </p:sp>
      <p:grpSp>
        <p:nvGrpSpPr>
          <p:cNvPr id="18" name="Group 18"/>
          <p:cNvGrpSpPr/>
          <p:nvPr/>
        </p:nvGrpSpPr>
        <p:grpSpPr>
          <a:xfrm>
            <a:off x="774700" y="9935001"/>
            <a:ext cx="6780306" cy="3086100"/>
            <a:chOff x="0" y="0"/>
            <a:chExt cx="1785760" cy="812800"/>
          </a:xfrm>
        </p:grpSpPr>
        <p:sp>
          <p:nvSpPr>
            <p:cNvPr id="19" name="Freeform 19"/>
            <p:cNvSpPr/>
            <p:nvPr/>
          </p:nvSpPr>
          <p:spPr>
            <a:xfrm>
              <a:off x="0" y="0"/>
              <a:ext cx="1785760" cy="812800"/>
            </a:xfrm>
            <a:custGeom>
              <a:avLst/>
              <a:gdLst/>
              <a:ahLst/>
              <a:cxnLst/>
              <a:rect l="l" t="t" r="r" b="b"/>
              <a:pathLst>
                <a:path w="1785760" h="812800">
                  <a:moveTo>
                    <a:pt x="0" y="0"/>
                  </a:moveTo>
                  <a:lnTo>
                    <a:pt x="1785760" y="0"/>
                  </a:lnTo>
                  <a:lnTo>
                    <a:pt x="1785760" y="812800"/>
                  </a:lnTo>
                  <a:lnTo>
                    <a:pt x="0" y="812800"/>
                  </a:lnTo>
                  <a:close/>
                </a:path>
              </a:pathLst>
            </a:custGeom>
            <a:solidFill>
              <a:srgbClr val="64656A"/>
            </a:solidFill>
          </p:spPr>
          <p:txBody>
            <a:bodyPr/>
            <a:lstStyle/>
            <a:p>
              <a:endParaRPr lang="en-US"/>
            </a:p>
          </p:txBody>
        </p:sp>
        <p:sp>
          <p:nvSpPr>
            <p:cNvPr id="20" name="TextBox 20"/>
            <p:cNvSpPr txBox="1"/>
            <p:nvPr/>
          </p:nvSpPr>
          <p:spPr>
            <a:xfrm>
              <a:off x="0" y="-57150"/>
              <a:ext cx="1785760" cy="869950"/>
            </a:xfrm>
            <a:prstGeom prst="rect">
              <a:avLst/>
            </a:prstGeom>
          </p:spPr>
          <p:txBody>
            <a:bodyPr lIns="50800" tIns="50800" rIns="50800" bIns="50800" rtlCol="0" anchor="ctr"/>
            <a:lstStyle/>
            <a:p>
              <a:pPr algn="ctr">
                <a:lnSpc>
                  <a:spcPts val="3499"/>
                </a:lnSpc>
              </a:pPr>
              <a:endParaRPr/>
            </a:p>
          </p:txBody>
        </p:sp>
      </p:grpSp>
      <p:grpSp>
        <p:nvGrpSpPr>
          <p:cNvPr id="21" name="Group 21"/>
          <p:cNvGrpSpPr/>
          <p:nvPr/>
        </p:nvGrpSpPr>
        <p:grpSpPr>
          <a:xfrm rot="-570252">
            <a:off x="-1370063" y="8685538"/>
            <a:ext cx="3086100" cy="2700338"/>
            <a:chOff x="0" y="0"/>
            <a:chExt cx="812800" cy="711200"/>
          </a:xfrm>
        </p:grpSpPr>
        <p:sp>
          <p:nvSpPr>
            <p:cNvPr id="22" name="Freeform 22"/>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3" name="TextBox 23"/>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4396183" y="9005788"/>
            <a:ext cx="5119583" cy="2562425"/>
            <a:chOff x="0" y="0"/>
            <a:chExt cx="1177416" cy="589313"/>
          </a:xfrm>
        </p:grpSpPr>
        <p:sp>
          <p:nvSpPr>
            <p:cNvPr id="3" name="Freeform 3"/>
            <p:cNvSpPr/>
            <p:nvPr/>
          </p:nvSpPr>
          <p:spPr>
            <a:xfrm>
              <a:off x="0" y="0"/>
              <a:ext cx="1177416" cy="589313"/>
            </a:xfrm>
            <a:custGeom>
              <a:avLst/>
              <a:gdLst/>
              <a:ahLst/>
              <a:cxnLst/>
              <a:rect l="l" t="t" r="r" b="b"/>
              <a:pathLst>
                <a:path w="1177416" h="589313">
                  <a:moveTo>
                    <a:pt x="1177416" y="294657"/>
                  </a:moveTo>
                  <a:lnTo>
                    <a:pt x="974216" y="589313"/>
                  </a:lnTo>
                  <a:lnTo>
                    <a:pt x="203200" y="589313"/>
                  </a:lnTo>
                  <a:lnTo>
                    <a:pt x="0" y="294657"/>
                  </a:lnTo>
                  <a:lnTo>
                    <a:pt x="203200" y="0"/>
                  </a:lnTo>
                  <a:lnTo>
                    <a:pt x="974216" y="0"/>
                  </a:lnTo>
                  <a:lnTo>
                    <a:pt x="1177416" y="294657"/>
                  </a:lnTo>
                  <a:close/>
                </a:path>
              </a:pathLst>
            </a:custGeom>
            <a:solidFill>
              <a:srgbClr val="64656A"/>
            </a:solidFill>
          </p:spPr>
          <p:txBody>
            <a:bodyPr/>
            <a:lstStyle/>
            <a:p>
              <a:endParaRPr lang="en-US"/>
            </a:p>
          </p:txBody>
        </p:sp>
        <p:sp>
          <p:nvSpPr>
            <p:cNvPr id="4" name="TextBox 4"/>
            <p:cNvSpPr txBox="1"/>
            <p:nvPr/>
          </p:nvSpPr>
          <p:spPr>
            <a:xfrm>
              <a:off x="114300" y="-57150"/>
              <a:ext cx="948816" cy="646463"/>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rot="-10800000">
            <a:off x="13149400" y="9688000"/>
            <a:ext cx="5726233" cy="1198000"/>
            <a:chOff x="0" y="0"/>
            <a:chExt cx="3054608" cy="639062"/>
          </a:xfrm>
        </p:grpSpPr>
        <p:sp>
          <p:nvSpPr>
            <p:cNvPr id="6" name="Freeform 6"/>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FF8602"/>
            </a:solidFill>
            <a:ln cap="sq">
              <a:noFill/>
              <a:prstDash val="solid"/>
              <a:miter/>
            </a:ln>
          </p:spPr>
          <p:txBody>
            <a:bodyPr/>
            <a:lstStyle/>
            <a:p>
              <a:endParaRPr lang="en-US"/>
            </a:p>
          </p:txBody>
        </p:sp>
        <p:sp>
          <p:nvSpPr>
            <p:cNvPr id="7" name="TextBox 7"/>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sp>
        <p:nvSpPr>
          <p:cNvPr id="8" name="Freeform 8"/>
          <p:cNvSpPr/>
          <p:nvPr/>
        </p:nvSpPr>
        <p:spPr>
          <a:xfrm>
            <a:off x="10310953" y="7638128"/>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2"/>
            <a:stretch>
              <a:fillRect l="-2941" t="-5882" r="-2941"/>
            </a:stretch>
          </a:blipFill>
          <a:ln cap="sq">
            <a:noFill/>
            <a:prstDash val="solid"/>
            <a:miter/>
          </a:ln>
        </p:spPr>
        <p:txBody>
          <a:bodyPr/>
          <a:lstStyle/>
          <a:p>
            <a:endParaRPr lang="en-US"/>
          </a:p>
        </p:txBody>
      </p:sp>
      <p:sp>
        <p:nvSpPr>
          <p:cNvPr id="9" name="Freeform 9"/>
          <p:cNvSpPr/>
          <p:nvPr/>
        </p:nvSpPr>
        <p:spPr>
          <a:xfrm>
            <a:off x="8015428" y="7638128"/>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3"/>
            <a:stretch>
              <a:fillRect l="-2941" t="-5882" r="-2941"/>
            </a:stretch>
          </a:blipFill>
          <a:ln cap="sq">
            <a:noFill/>
            <a:prstDash val="solid"/>
            <a:miter/>
          </a:ln>
        </p:spPr>
        <p:txBody>
          <a:bodyPr/>
          <a:lstStyle/>
          <a:p>
            <a:endParaRPr lang="en-US"/>
          </a:p>
        </p:txBody>
      </p:sp>
      <p:sp>
        <p:nvSpPr>
          <p:cNvPr id="10" name="Freeform 10"/>
          <p:cNvSpPr/>
          <p:nvPr/>
        </p:nvSpPr>
        <p:spPr>
          <a:xfrm>
            <a:off x="3424378" y="5380672"/>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4"/>
            <a:stretch>
              <a:fillRect l="-2941" t="-5882" r="-2941"/>
            </a:stretch>
          </a:blipFill>
          <a:ln cap="sq">
            <a:noFill/>
            <a:prstDash val="solid"/>
            <a:miter/>
          </a:ln>
        </p:spPr>
        <p:txBody>
          <a:bodyPr/>
          <a:lstStyle/>
          <a:p>
            <a:endParaRPr lang="en-US"/>
          </a:p>
        </p:txBody>
      </p:sp>
      <p:sp>
        <p:nvSpPr>
          <p:cNvPr id="11" name="Freeform 11"/>
          <p:cNvSpPr/>
          <p:nvPr/>
        </p:nvSpPr>
        <p:spPr>
          <a:xfrm>
            <a:off x="10310953" y="3122295"/>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5"/>
            <a:stretch>
              <a:fillRect l="-2941" t="-5882" r="-2941"/>
            </a:stretch>
          </a:blipFill>
          <a:ln cap="sq">
            <a:noFill/>
            <a:prstDash val="solid"/>
            <a:miter/>
          </a:ln>
        </p:spPr>
        <p:txBody>
          <a:bodyPr/>
          <a:lstStyle/>
          <a:p>
            <a:endParaRPr lang="en-US"/>
          </a:p>
        </p:txBody>
      </p:sp>
      <p:sp>
        <p:nvSpPr>
          <p:cNvPr id="12" name="Freeform 12"/>
          <p:cNvSpPr/>
          <p:nvPr/>
        </p:nvSpPr>
        <p:spPr>
          <a:xfrm>
            <a:off x="8015428" y="5380672"/>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6"/>
            <a:stretch>
              <a:fillRect l="-2941" t="-5882" r="-2941"/>
            </a:stretch>
          </a:blipFill>
          <a:ln cap="sq">
            <a:noFill/>
            <a:prstDash val="solid"/>
            <a:miter/>
          </a:ln>
        </p:spPr>
        <p:txBody>
          <a:bodyPr/>
          <a:lstStyle/>
          <a:p>
            <a:endParaRPr lang="en-US"/>
          </a:p>
        </p:txBody>
      </p:sp>
      <p:sp>
        <p:nvSpPr>
          <p:cNvPr id="13" name="Freeform 13"/>
          <p:cNvSpPr/>
          <p:nvPr/>
        </p:nvSpPr>
        <p:spPr>
          <a:xfrm>
            <a:off x="1128853" y="7638128"/>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7"/>
            <a:stretch>
              <a:fillRect l="-2941" t="-5882" r="-2941"/>
            </a:stretch>
          </a:blipFill>
          <a:ln cap="sq">
            <a:noFill/>
            <a:prstDash val="solid"/>
            <a:miter/>
          </a:ln>
        </p:spPr>
        <p:txBody>
          <a:bodyPr/>
          <a:lstStyle/>
          <a:p>
            <a:endParaRPr lang="en-US"/>
          </a:p>
        </p:txBody>
      </p:sp>
      <p:sp>
        <p:nvSpPr>
          <p:cNvPr id="14" name="Freeform 14"/>
          <p:cNvSpPr/>
          <p:nvPr/>
        </p:nvSpPr>
        <p:spPr>
          <a:xfrm>
            <a:off x="1126600" y="5380703"/>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8"/>
            <a:stretch>
              <a:fillRect l="-2941" t="-5882" r="-2941"/>
            </a:stretch>
          </a:blipFill>
          <a:ln cap="sq">
            <a:noFill/>
            <a:prstDash val="solid"/>
            <a:miter/>
          </a:ln>
        </p:spPr>
        <p:txBody>
          <a:bodyPr/>
          <a:lstStyle/>
          <a:p>
            <a:endParaRPr lang="en-US"/>
          </a:p>
        </p:txBody>
      </p:sp>
      <p:sp>
        <p:nvSpPr>
          <p:cNvPr id="15" name="Freeform 15"/>
          <p:cNvSpPr/>
          <p:nvPr/>
        </p:nvSpPr>
        <p:spPr>
          <a:xfrm>
            <a:off x="12606478" y="3122295"/>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9"/>
            <a:stretch>
              <a:fillRect l="-2941" t="-5882" r="-2941"/>
            </a:stretch>
          </a:blipFill>
          <a:ln cap="sq">
            <a:noFill/>
            <a:prstDash val="solid"/>
            <a:miter/>
          </a:ln>
        </p:spPr>
        <p:txBody>
          <a:bodyPr/>
          <a:lstStyle/>
          <a:p>
            <a:endParaRPr lang="en-US"/>
          </a:p>
        </p:txBody>
      </p:sp>
      <p:sp>
        <p:nvSpPr>
          <p:cNvPr id="16" name="Freeform 16"/>
          <p:cNvSpPr/>
          <p:nvPr/>
        </p:nvSpPr>
        <p:spPr>
          <a:xfrm>
            <a:off x="5719903" y="7638128"/>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0"/>
            <a:stretch>
              <a:fillRect l="-2941" t="-5882" r="-2941"/>
            </a:stretch>
          </a:blipFill>
          <a:ln cap="sq">
            <a:noFill/>
            <a:prstDash val="solid"/>
            <a:miter/>
          </a:ln>
        </p:spPr>
        <p:txBody>
          <a:bodyPr/>
          <a:lstStyle/>
          <a:p>
            <a:endParaRPr lang="en-US"/>
          </a:p>
        </p:txBody>
      </p:sp>
      <p:sp>
        <p:nvSpPr>
          <p:cNvPr id="17" name="Freeform 17"/>
          <p:cNvSpPr/>
          <p:nvPr/>
        </p:nvSpPr>
        <p:spPr>
          <a:xfrm>
            <a:off x="3424378" y="7638128"/>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1"/>
            <a:stretch>
              <a:fillRect l="-2941" t="-5882" r="-2941"/>
            </a:stretch>
          </a:blipFill>
          <a:ln cap="sq">
            <a:noFill/>
            <a:prstDash val="solid"/>
            <a:miter/>
          </a:ln>
        </p:spPr>
        <p:txBody>
          <a:bodyPr/>
          <a:lstStyle/>
          <a:p>
            <a:endParaRPr lang="en-US"/>
          </a:p>
        </p:txBody>
      </p:sp>
      <p:sp>
        <p:nvSpPr>
          <p:cNvPr id="18" name="Freeform 18"/>
          <p:cNvSpPr/>
          <p:nvPr/>
        </p:nvSpPr>
        <p:spPr>
          <a:xfrm>
            <a:off x="8015428" y="3122295"/>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2"/>
            <a:stretch>
              <a:fillRect l="-2941" t="-5882" r="-2941"/>
            </a:stretch>
          </a:blipFill>
          <a:ln cap="sq">
            <a:noFill/>
            <a:prstDash val="solid"/>
            <a:miter/>
          </a:ln>
        </p:spPr>
        <p:txBody>
          <a:bodyPr/>
          <a:lstStyle/>
          <a:p>
            <a:endParaRPr lang="en-US"/>
          </a:p>
        </p:txBody>
      </p:sp>
      <p:sp>
        <p:nvSpPr>
          <p:cNvPr id="19" name="Freeform 19"/>
          <p:cNvSpPr/>
          <p:nvPr/>
        </p:nvSpPr>
        <p:spPr>
          <a:xfrm>
            <a:off x="10310953" y="5380672"/>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3"/>
            <a:stretch>
              <a:fillRect l="-2941" t="-5882" r="-2941"/>
            </a:stretch>
          </a:blipFill>
          <a:ln cap="sq">
            <a:noFill/>
            <a:prstDash val="solid"/>
            <a:miter/>
          </a:ln>
        </p:spPr>
        <p:txBody>
          <a:bodyPr/>
          <a:lstStyle/>
          <a:p>
            <a:endParaRPr lang="en-US"/>
          </a:p>
        </p:txBody>
      </p:sp>
      <p:sp>
        <p:nvSpPr>
          <p:cNvPr id="20" name="Freeform 20"/>
          <p:cNvSpPr/>
          <p:nvPr/>
        </p:nvSpPr>
        <p:spPr>
          <a:xfrm>
            <a:off x="1128853" y="3122672"/>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4"/>
            <a:stretch>
              <a:fillRect l="-2941" t="-5882" r="-2941"/>
            </a:stretch>
          </a:blipFill>
          <a:ln cap="sq">
            <a:noFill/>
            <a:prstDash val="solid"/>
            <a:miter/>
          </a:ln>
        </p:spPr>
        <p:txBody>
          <a:bodyPr/>
          <a:lstStyle/>
          <a:p>
            <a:endParaRPr lang="en-US"/>
          </a:p>
        </p:txBody>
      </p:sp>
      <p:sp>
        <p:nvSpPr>
          <p:cNvPr id="21" name="Freeform 21"/>
          <p:cNvSpPr/>
          <p:nvPr/>
        </p:nvSpPr>
        <p:spPr>
          <a:xfrm>
            <a:off x="5719903" y="3122295"/>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5"/>
            <a:stretch>
              <a:fillRect l="-2941" t="-5882" r="-2941"/>
            </a:stretch>
          </a:blipFill>
          <a:ln cap="sq">
            <a:noFill/>
            <a:prstDash val="solid"/>
            <a:miter/>
          </a:ln>
        </p:spPr>
        <p:txBody>
          <a:bodyPr/>
          <a:lstStyle/>
          <a:p>
            <a:endParaRPr lang="en-US"/>
          </a:p>
        </p:txBody>
      </p:sp>
      <p:sp>
        <p:nvSpPr>
          <p:cNvPr id="22" name="Freeform 22"/>
          <p:cNvSpPr/>
          <p:nvPr/>
        </p:nvSpPr>
        <p:spPr>
          <a:xfrm>
            <a:off x="3424378" y="3122295"/>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6"/>
            <a:stretch>
              <a:fillRect l="-2941" t="-5882" r="-2941"/>
            </a:stretch>
          </a:blipFill>
          <a:ln cap="sq">
            <a:noFill/>
            <a:prstDash val="solid"/>
            <a:miter/>
          </a:ln>
        </p:spPr>
        <p:txBody>
          <a:bodyPr/>
          <a:lstStyle/>
          <a:p>
            <a:endParaRPr lang="en-US"/>
          </a:p>
        </p:txBody>
      </p:sp>
      <p:sp>
        <p:nvSpPr>
          <p:cNvPr id="23" name="Freeform 23"/>
          <p:cNvSpPr/>
          <p:nvPr/>
        </p:nvSpPr>
        <p:spPr>
          <a:xfrm>
            <a:off x="5719903" y="5380672"/>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7"/>
            <a:stretch>
              <a:fillRect l="-2941" t="-5882" r="-2941"/>
            </a:stretch>
          </a:blipFill>
          <a:ln cap="sq">
            <a:noFill/>
            <a:prstDash val="solid"/>
            <a:miter/>
          </a:ln>
        </p:spPr>
        <p:txBody>
          <a:bodyPr/>
          <a:lstStyle/>
          <a:p>
            <a:endParaRPr lang="en-US"/>
          </a:p>
        </p:txBody>
      </p:sp>
      <p:sp>
        <p:nvSpPr>
          <p:cNvPr id="24" name="Freeform 24"/>
          <p:cNvSpPr/>
          <p:nvPr/>
        </p:nvSpPr>
        <p:spPr>
          <a:xfrm>
            <a:off x="12606478" y="5380672"/>
            <a:ext cx="2143125" cy="2143125"/>
          </a:xfrm>
          <a:custGeom>
            <a:avLst/>
            <a:gdLst/>
            <a:ahLst/>
            <a:cxnLst/>
            <a:rect l="l" t="t" r="r" b="b"/>
            <a:pathLst>
              <a:path w="2143125" h="2143125">
                <a:moveTo>
                  <a:pt x="0" y="0"/>
                </a:moveTo>
                <a:lnTo>
                  <a:pt x="2143125" y="0"/>
                </a:lnTo>
                <a:lnTo>
                  <a:pt x="2143125" y="2143125"/>
                </a:lnTo>
                <a:lnTo>
                  <a:pt x="0" y="2143125"/>
                </a:lnTo>
                <a:lnTo>
                  <a:pt x="0" y="0"/>
                </a:lnTo>
                <a:close/>
              </a:path>
            </a:pathLst>
          </a:custGeom>
          <a:blipFill>
            <a:blip r:embed="rId18"/>
            <a:stretch>
              <a:fillRect l="-2941" t="-5882" r="-2941"/>
            </a:stretch>
          </a:blipFill>
          <a:ln cap="sq">
            <a:noFill/>
            <a:prstDash val="solid"/>
            <a:miter/>
          </a:ln>
        </p:spPr>
        <p:txBody>
          <a:bodyPr/>
          <a:lstStyle/>
          <a:p>
            <a:endParaRPr lang="en-US"/>
          </a:p>
        </p:txBody>
      </p:sp>
      <p:sp>
        <p:nvSpPr>
          <p:cNvPr id="25" name="TextBox 25"/>
          <p:cNvSpPr txBox="1"/>
          <p:nvPr/>
        </p:nvSpPr>
        <p:spPr>
          <a:xfrm>
            <a:off x="1244600" y="2192399"/>
            <a:ext cx="15798800" cy="382216"/>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We're proud to have worked with a long list of respected clients who trust us for quality and reliability.</a:t>
            </a:r>
          </a:p>
        </p:txBody>
      </p:sp>
      <p:sp>
        <p:nvSpPr>
          <p:cNvPr id="26" name="TextBox 26"/>
          <p:cNvSpPr txBox="1"/>
          <p:nvPr/>
        </p:nvSpPr>
        <p:spPr>
          <a:xfrm>
            <a:off x="1244600" y="1171258"/>
            <a:ext cx="8610229"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Our Clients </a:t>
            </a:r>
          </a:p>
        </p:txBody>
      </p:sp>
      <p:grpSp>
        <p:nvGrpSpPr>
          <p:cNvPr id="27" name="Group 27"/>
          <p:cNvGrpSpPr/>
          <p:nvPr/>
        </p:nvGrpSpPr>
        <p:grpSpPr>
          <a:xfrm rot="-10800000">
            <a:off x="-1010392" y="-1362592"/>
            <a:ext cx="5119583" cy="2446670"/>
            <a:chOff x="0" y="0"/>
            <a:chExt cx="1177416" cy="562692"/>
          </a:xfrm>
        </p:grpSpPr>
        <p:sp>
          <p:nvSpPr>
            <p:cNvPr id="28" name="Freeform 28"/>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64656A"/>
            </a:solidFill>
          </p:spPr>
          <p:txBody>
            <a:bodyPr/>
            <a:lstStyle/>
            <a:p>
              <a:endParaRPr lang="en-US"/>
            </a:p>
          </p:txBody>
        </p:sp>
        <p:sp>
          <p:nvSpPr>
            <p:cNvPr id="29" name="TextBox 29"/>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sp>
        <p:nvSpPr>
          <p:cNvPr id="30" name="Freeform 30"/>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19"/>
            <a:stretch>
              <a:fillRect t="-36143" b="-36143"/>
            </a:stretch>
          </a:blipFill>
        </p:spPr>
        <p:txBody>
          <a:bodyPr/>
          <a:lstStyle/>
          <a:p>
            <a:endParaRPr lang="en-US"/>
          </a:p>
        </p:txBody>
      </p:sp>
      <p:grpSp>
        <p:nvGrpSpPr>
          <p:cNvPr id="31" name="Group 31"/>
          <p:cNvGrpSpPr/>
          <p:nvPr/>
        </p:nvGrpSpPr>
        <p:grpSpPr>
          <a:xfrm>
            <a:off x="774700" y="9935001"/>
            <a:ext cx="6780306" cy="3086100"/>
            <a:chOff x="0" y="0"/>
            <a:chExt cx="1785760" cy="812800"/>
          </a:xfrm>
        </p:grpSpPr>
        <p:sp>
          <p:nvSpPr>
            <p:cNvPr id="32" name="Freeform 32"/>
            <p:cNvSpPr/>
            <p:nvPr/>
          </p:nvSpPr>
          <p:spPr>
            <a:xfrm>
              <a:off x="0" y="0"/>
              <a:ext cx="1785760" cy="812800"/>
            </a:xfrm>
            <a:custGeom>
              <a:avLst/>
              <a:gdLst/>
              <a:ahLst/>
              <a:cxnLst/>
              <a:rect l="l" t="t" r="r" b="b"/>
              <a:pathLst>
                <a:path w="1785760" h="812800">
                  <a:moveTo>
                    <a:pt x="0" y="0"/>
                  </a:moveTo>
                  <a:lnTo>
                    <a:pt x="1785760" y="0"/>
                  </a:lnTo>
                  <a:lnTo>
                    <a:pt x="1785760" y="812800"/>
                  </a:lnTo>
                  <a:lnTo>
                    <a:pt x="0" y="812800"/>
                  </a:lnTo>
                  <a:close/>
                </a:path>
              </a:pathLst>
            </a:custGeom>
            <a:solidFill>
              <a:srgbClr val="64656A"/>
            </a:solidFill>
          </p:spPr>
          <p:txBody>
            <a:bodyPr/>
            <a:lstStyle/>
            <a:p>
              <a:endParaRPr lang="en-US"/>
            </a:p>
          </p:txBody>
        </p:sp>
        <p:sp>
          <p:nvSpPr>
            <p:cNvPr id="33" name="TextBox 33"/>
            <p:cNvSpPr txBox="1"/>
            <p:nvPr/>
          </p:nvSpPr>
          <p:spPr>
            <a:xfrm>
              <a:off x="0" y="-57150"/>
              <a:ext cx="1785760" cy="869950"/>
            </a:xfrm>
            <a:prstGeom prst="rect">
              <a:avLst/>
            </a:prstGeom>
          </p:spPr>
          <p:txBody>
            <a:bodyPr lIns="50800" tIns="50800" rIns="50800" bIns="50800" rtlCol="0" anchor="ctr"/>
            <a:lstStyle/>
            <a:p>
              <a:pPr algn="ctr">
                <a:lnSpc>
                  <a:spcPts val="3499"/>
                </a:lnSpc>
              </a:pPr>
              <a:endParaRPr/>
            </a:p>
          </p:txBody>
        </p:sp>
      </p:grpSp>
      <p:grpSp>
        <p:nvGrpSpPr>
          <p:cNvPr id="34" name="Group 34"/>
          <p:cNvGrpSpPr/>
          <p:nvPr/>
        </p:nvGrpSpPr>
        <p:grpSpPr>
          <a:xfrm rot="-570252">
            <a:off x="-1370063" y="8685538"/>
            <a:ext cx="3086100" cy="2700338"/>
            <a:chOff x="0" y="0"/>
            <a:chExt cx="812800" cy="711200"/>
          </a:xfrm>
        </p:grpSpPr>
        <p:sp>
          <p:nvSpPr>
            <p:cNvPr id="35" name="Freeform 35"/>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36" name="TextBox 36"/>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5975283" y="9668887"/>
            <a:ext cx="5390494" cy="2446670"/>
            <a:chOff x="0" y="0"/>
            <a:chExt cx="1239720" cy="562692"/>
          </a:xfrm>
        </p:grpSpPr>
        <p:sp>
          <p:nvSpPr>
            <p:cNvPr id="3" name="Freeform 3"/>
            <p:cNvSpPr/>
            <p:nvPr/>
          </p:nvSpPr>
          <p:spPr>
            <a:xfrm>
              <a:off x="0" y="0"/>
              <a:ext cx="1239720" cy="562692"/>
            </a:xfrm>
            <a:custGeom>
              <a:avLst/>
              <a:gdLst/>
              <a:ahLst/>
              <a:cxnLst/>
              <a:rect l="l" t="t" r="r" b="b"/>
              <a:pathLst>
                <a:path w="1239720" h="562692">
                  <a:moveTo>
                    <a:pt x="1239720" y="281346"/>
                  </a:moveTo>
                  <a:lnTo>
                    <a:pt x="1036520" y="562692"/>
                  </a:lnTo>
                  <a:lnTo>
                    <a:pt x="203200" y="562692"/>
                  </a:lnTo>
                  <a:lnTo>
                    <a:pt x="0" y="281346"/>
                  </a:lnTo>
                  <a:lnTo>
                    <a:pt x="203200" y="0"/>
                  </a:lnTo>
                  <a:lnTo>
                    <a:pt x="1036520" y="0"/>
                  </a:lnTo>
                  <a:lnTo>
                    <a:pt x="1239720" y="281346"/>
                  </a:lnTo>
                  <a:close/>
                </a:path>
              </a:pathLst>
            </a:custGeom>
            <a:solidFill>
              <a:srgbClr val="64656A"/>
            </a:solidFill>
          </p:spPr>
          <p:txBody>
            <a:bodyPr/>
            <a:lstStyle/>
            <a:p>
              <a:endParaRPr lang="en-US"/>
            </a:p>
          </p:txBody>
        </p:sp>
        <p:sp>
          <p:nvSpPr>
            <p:cNvPr id="4" name="TextBox 4"/>
            <p:cNvSpPr txBox="1"/>
            <p:nvPr/>
          </p:nvSpPr>
          <p:spPr>
            <a:xfrm>
              <a:off x="114300" y="-57150"/>
              <a:ext cx="1011120"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rot="-10800000">
            <a:off x="-1047094" y="-1477201"/>
            <a:ext cx="5390494" cy="2446670"/>
            <a:chOff x="0" y="0"/>
            <a:chExt cx="1239720" cy="562692"/>
          </a:xfrm>
        </p:grpSpPr>
        <p:sp>
          <p:nvSpPr>
            <p:cNvPr id="6" name="Freeform 6"/>
            <p:cNvSpPr/>
            <p:nvPr/>
          </p:nvSpPr>
          <p:spPr>
            <a:xfrm>
              <a:off x="0" y="0"/>
              <a:ext cx="1239720" cy="562692"/>
            </a:xfrm>
            <a:custGeom>
              <a:avLst/>
              <a:gdLst/>
              <a:ahLst/>
              <a:cxnLst/>
              <a:rect l="l" t="t" r="r" b="b"/>
              <a:pathLst>
                <a:path w="1239720" h="562692">
                  <a:moveTo>
                    <a:pt x="1239720" y="281346"/>
                  </a:moveTo>
                  <a:lnTo>
                    <a:pt x="1036520" y="562692"/>
                  </a:lnTo>
                  <a:lnTo>
                    <a:pt x="203200" y="562692"/>
                  </a:lnTo>
                  <a:lnTo>
                    <a:pt x="0" y="281346"/>
                  </a:lnTo>
                  <a:lnTo>
                    <a:pt x="203200" y="0"/>
                  </a:lnTo>
                  <a:lnTo>
                    <a:pt x="1036520" y="0"/>
                  </a:lnTo>
                  <a:lnTo>
                    <a:pt x="1239720" y="281346"/>
                  </a:lnTo>
                  <a:close/>
                </a:path>
              </a:pathLst>
            </a:custGeom>
            <a:solidFill>
              <a:srgbClr val="FF8602"/>
            </a:solidFill>
          </p:spPr>
          <p:txBody>
            <a:bodyPr/>
            <a:lstStyle/>
            <a:p>
              <a:endParaRPr lang="en-US"/>
            </a:p>
          </p:txBody>
        </p:sp>
        <p:sp>
          <p:nvSpPr>
            <p:cNvPr id="7" name="TextBox 7"/>
            <p:cNvSpPr txBox="1"/>
            <p:nvPr/>
          </p:nvSpPr>
          <p:spPr>
            <a:xfrm>
              <a:off x="114300" y="-57150"/>
              <a:ext cx="1011120" cy="619842"/>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rot="-10800000">
            <a:off x="17508904" y="9133181"/>
            <a:ext cx="2755050" cy="1071412"/>
            <a:chOff x="0" y="0"/>
            <a:chExt cx="1643297" cy="639062"/>
          </a:xfrm>
        </p:grpSpPr>
        <p:sp>
          <p:nvSpPr>
            <p:cNvPr id="9" name="Freeform 9"/>
            <p:cNvSpPr/>
            <p:nvPr/>
          </p:nvSpPr>
          <p:spPr>
            <a:xfrm>
              <a:off x="0" y="0"/>
              <a:ext cx="1643297" cy="639062"/>
            </a:xfrm>
            <a:custGeom>
              <a:avLst/>
              <a:gdLst/>
              <a:ahLst/>
              <a:cxnLst/>
              <a:rect l="l" t="t" r="r" b="b"/>
              <a:pathLst>
                <a:path w="1643297" h="639062">
                  <a:moveTo>
                    <a:pt x="1643297" y="319531"/>
                  </a:moveTo>
                  <a:lnTo>
                    <a:pt x="1440097" y="639062"/>
                  </a:lnTo>
                  <a:lnTo>
                    <a:pt x="203200" y="639062"/>
                  </a:lnTo>
                  <a:lnTo>
                    <a:pt x="0" y="319531"/>
                  </a:lnTo>
                  <a:lnTo>
                    <a:pt x="203200" y="0"/>
                  </a:lnTo>
                  <a:lnTo>
                    <a:pt x="1440097" y="0"/>
                  </a:lnTo>
                  <a:lnTo>
                    <a:pt x="1643297" y="319531"/>
                  </a:lnTo>
                  <a:close/>
                </a:path>
              </a:pathLst>
            </a:custGeom>
            <a:solidFill>
              <a:srgbClr val="FF8602"/>
            </a:solidFill>
            <a:ln cap="sq">
              <a:noFill/>
              <a:prstDash val="solid"/>
              <a:miter/>
            </a:ln>
          </p:spPr>
          <p:txBody>
            <a:bodyPr/>
            <a:lstStyle/>
            <a:p>
              <a:endParaRPr lang="en-US"/>
            </a:p>
          </p:txBody>
        </p:sp>
        <p:sp>
          <p:nvSpPr>
            <p:cNvPr id="10" name="TextBox 10"/>
            <p:cNvSpPr txBox="1"/>
            <p:nvPr/>
          </p:nvSpPr>
          <p:spPr>
            <a:xfrm>
              <a:off x="114300" y="-57150"/>
              <a:ext cx="1414697" cy="696212"/>
            </a:xfrm>
            <a:prstGeom prst="rect">
              <a:avLst/>
            </a:prstGeom>
          </p:spPr>
          <p:txBody>
            <a:bodyPr lIns="50800" tIns="50800" rIns="50800" bIns="50800" rtlCol="0" anchor="ctr"/>
            <a:lstStyle/>
            <a:p>
              <a:pPr algn="ctr">
                <a:lnSpc>
                  <a:spcPts val="3499"/>
                </a:lnSpc>
              </a:pPr>
              <a:endParaRPr/>
            </a:p>
          </p:txBody>
        </p:sp>
      </p:grpSp>
      <p:sp>
        <p:nvSpPr>
          <p:cNvPr id="11" name="AutoShape 11"/>
          <p:cNvSpPr/>
          <p:nvPr/>
        </p:nvSpPr>
        <p:spPr>
          <a:xfrm flipV="1">
            <a:off x="4301531" y="3601761"/>
            <a:ext cx="0" cy="4726574"/>
          </a:xfrm>
          <a:prstGeom prst="line">
            <a:avLst/>
          </a:prstGeom>
          <a:ln w="9525" cap="flat">
            <a:solidFill>
              <a:srgbClr val="1D1A1B"/>
            </a:solidFill>
            <a:prstDash val="solid"/>
            <a:headEnd type="none" w="sm" len="sm"/>
            <a:tailEnd type="none" w="sm" len="sm"/>
          </a:ln>
        </p:spPr>
        <p:txBody>
          <a:bodyPr/>
          <a:lstStyle/>
          <a:p>
            <a:endParaRPr lang="en-US"/>
          </a:p>
        </p:txBody>
      </p:sp>
      <p:sp>
        <p:nvSpPr>
          <p:cNvPr id="12" name="Freeform 12"/>
          <p:cNvSpPr/>
          <p:nvPr/>
        </p:nvSpPr>
        <p:spPr>
          <a:xfrm>
            <a:off x="1372004" y="3084145"/>
            <a:ext cx="2381250" cy="2381250"/>
          </a:xfrm>
          <a:custGeom>
            <a:avLst/>
            <a:gdLst/>
            <a:ahLst/>
            <a:cxnLst/>
            <a:rect l="l" t="t" r="r" b="b"/>
            <a:pathLst>
              <a:path w="2381250" h="2381250">
                <a:moveTo>
                  <a:pt x="0" y="0"/>
                </a:moveTo>
                <a:lnTo>
                  <a:pt x="2381250" y="0"/>
                </a:lnTo>
                <a:lnTo>
                  <a:pt x="2381250" y="2381250"/>
                </a:lnTo>
                <a:lnTo>
                  <a:pt x="0" y="2381250"/>
                </a:lnTo>
                <a:lnTo>
                  <a:pt x="0" y="0"/>
                </a:lnTo>
                <a:close/>
              </a:path>
            </a:pathLst>
          </a:custGeom>
          <a:blipFill>
            <a:blip r:embed="rId2"/>
            <a:stretch>
              <a:fillRect/>
            </a:stretch>
          </a:blipFill>
        </p:spPr>
        <p:txBody>
          <a:bodyPr/>
          <a:lstStyle/>
          <a:p>
            <a:endParaRPr lang="en-US"/>
          </a:p>
        </p:txBody>
      </p:sp>
      <p:sp>
        <p:nvSpPr>
          <p:cNvPr id="13" name="Freeform 13"/>
          <p:cNvSpPr/>
          <p:nvPr/>
        </p:nvSpPr>
        <p:spPr>
          <a:xfrm>
            <a:off x="4710303" y="3084145"/>
            <a:ext cx="2381250" cy="2381250"/>
          </a:xfrm>
          <a:custGeom>
            <a:avLst/>
            <a:gdLst/>
            <a:ahLst/>
            <a:cxnLst/>
            <a:rect l="l" t="t" r="r" b="b"/>
            <a:pathLst>
              <a:path w="2381250" h="2381250">
                <a:moveTo>
                  <a:pt x="0" y="0"/>
                </a:moveTo>
                <a:lnTo>
                  <a:pt x="2381250" y="0"/>
                </a:lnTo>
                <a:lnTo>
                  <a:pt x="2381250" y="2381250"/>
                </a:lnTo>
                <a:lnTo>
                  <a:pt x="0" y="2381250"/>
                </a:lnTo>
                <a:lnTo>
                  <a:pt x="0" y="0"/>
                </a:lnTo>
                <a:close/>
              </a:path>
            </a:pathLst>
          </a:custGeom>
          <a:blipFill>
            <a:blip r:embed="rId3"/>
            <a:stretch>
              <a:fillRect/>
            </a:stretch>
          </a:blipFill>
        </p:spPr>
        <p:txBody>
          <a:bodyPr/>
          <a:lstStyle/>
          <a:p>
            <a:endParaRPr lang="en-US"/>
          </a:p>
        </p:txBody>
      </p:sp>
      <p:sp>
        <p:nvSpPr>
          <p:cNvPr id="14" name="Freeform 14"/>
          <p:cNvSpPr/>
          <p:nvPr/>
        </p:nvSpPr>
        <p:spPr>
          <a:xfrm>
            <a:off x="11282553" y="3107105"/>
            <a:ext cx="2381250" cy="2381250"/>
          </a:xfrm>
          <a:custGeom>
            <a:avLst/>
            <a:gdLst/>
            <a:ahLst/>
            <a:cxnLst/>
            <a:rect l="l" t="t" r="r" b="b"/>
            <a:pathLst>
              <a:path w="2381250" h="2381250">
                <a:moveTo>
                  <a:pt x="0" y="0"/>
                </a:moveTo>
                <a:lnTo>
                  <a:pt x="2381250" y="0"/>
                </a:lnTo>
                <a:lnTo>
                  <a:pt x="2381250" y="2381250"/>
                </a:lnTo>
                <a:lnTo>
                  <a:pt x="0" y="2381250"/>
                </a:lnTo>
                <a:lnTo>
                  <a:pt x="0" y="0"/>
                </a:lnTo>
                <a:close/>
              </a:path>
            </a:pathLst>
          </a:custGeom>
          <a:blipFill>
            <a:blip r:embed="rId4"/>
            <a:stretch>
              <a:fillRect/>
            </a:stretch>
          </a:blipFill>
        </p:spPr>
        <p:txBody>
          <a:bodyPr/>
          <a:lstStyle/>
          <a:p>
            <a:endParaRPr lang="en-US"/>
          </a:p>
        </p:txBody>
      </p:sp>
      <p:sp>
        <p:nvSpPr>
          <p:cNvPr id="15" name="Freeform 15"/>
          <p:cNvSpPr/>
          <p:nvPr/>
        </p:nvSpPr>
        <p:spPr>
          <a:xfrm>
            <a:off x="8030359" y="3107105"/>
            <a:ext cx="2381250" cy="2381250"/>
          </a:xfrm>
          <a:custGeom>
            <a:avLst/>
            <a:gdLst/>
            <a:ahLst/>
            <a:cxnLst/>
            <a:rect l="l" t="t" r="r" b="b"/>
            <a:pathLst>
              <a:path w="2381250" h="2381250">
                <a:moveTo>
                  <a:pt x="0" y="0"/>
                </a:moveTo>
                <a:lnTo>
                  <a:pt x="2381250" y="0"/>
                </a:lnTo>
                <a:lnTo>
                  <a:pt x="2381250" y="2381250"/>
                </a:lnTo>
                <a:lnTo>
                  <a:pt x="0" y="2381250"/>
                </a:lnTo>
                <a:lnTo>
                  <a:pt x="0" y="0"/>
                </a:lnTo>
                <a:close/>
              </a:path>
            </a:pathLst>
          </a:custGeom>
          <a:blipFill>
            <a:blip r:embed="rId5"/>
            <a:stretch>
              <a:fillRect/>
            </a:stretch>
          </a:blipFill>
        </p:spPr>
        <p:txBody>
          <a:bodyPr/>
          <a:lstStyle/>
          <a:p>
            <a:endParaRPr lang="en-US"/>
          </a:p>
        </p:txBody>
      </p:sp>
      <p:sp>
        <p:nvSpPr>
          <p:cNvPr id="16" name="Freeform 16"/>
          <p:cNvSpPr/>
          <p:nvPr/>
        </p:nvSpPr>
        <p:spPr>
          <a:xfrm>
            <a:off x="14534746" y="3107105"/>
            <a:ext cx="2381250" cy="2381250"/>
          </a:xfrm>
          <a:custGeom>
            <a:avLst/>
            <a:gdLst/>
            <a:ahLst/>
            <a:cxnLst/>
            <a:rect l="l" t="t" r="r" b="b"/>
            <a:pathLst>
              <a:path w="2381250" h="2381250">
                <a:moveTo>
                  <a:pt x="0" y="0"/>
                </a:moveTo>
                <a:lnTo>
                  <a:pt x="2381250" y="0"/>
                </a:lnTo>
                <a:lnTo>
                  <a:pt x="2381250" y="2381250"/>
                </a:lnTo>
                <a:lnTo>
                  <a:pt x="0" y="2381250"/>
                </a:lnTo>
                <a:lnTo>
                  <a:pt x="0" y="0"/>
                </a:lnTo>
                <a:close/>
              </a:path>
            </a:pathLst>
          </a:custGeom>
          <a:blipFill>
            <a:blip r:embed="rId6"/>
            <a:stretch>
              <a:fillRect/>
            </a:stretch>
          </a:blipFill>
        </p:spPr>
        <p:txBody>
          <a:bodyPr/>
          <a:lstStyle/>
          <a:p>
            <a:endParaRPr lang="en-US"/>
          </a:p>
        </p:txBody>
      </p:sp>
      <p:grpSp>
        <p:nvGrpSpPr>
          <p:cNvPr id="17" name="Group 17"/>
          <p:cNvGrpSpPr/>
          <p:nvPr/>
        </p:nvGrpSpPr>
        <p:grpSpPr>
          <a:xfrm>
            <a:off x="1244600" y="5520197"/>
            <a:ext cx="2857500" cy="3408286"/>
            <a:chOff x="0" y="0"/>
            <a:chExt cx="3810000" cy="4544382"/>
          </a:xfrm>
        </p:grpSpPr>
        <p:sp>
          <p:nvSpPr>
            <p:cNvPr id="18" name="TextBox 18"/>
            <p:cNvSpPr txBox="1"/>
            <p:nvPr/>
          </p:nvSpPr>
          <p:spPr>
            <a:xfrm>
              <a:off x="0" y="2694271"/>
              <a:ext cx="3810000" cy="1850111"/>
            </a:xfrm>
            <a:prstGeom prst="rect">
              <a:avLst/>
            </a:prstGeom>
          </p:spPr>
          <p:txBody>
            <a:bodyPr lIns="0" tIns="0" rIns="0" bIns="0" rtlCol="0" anchor="t">
              <a:spAutoFit/>
            </a:bodyPr>
            <a:lstStyle/>
            <a:p>
              <a:pPr marL="0" lvl="0" indent="0" algn="ctr">
                <a:lnSpc>
                  <a:spcPts val="2800"/>
                </a:lnSpc>
                <a:spcBef>
                  <a:spcPct val="0"/>
                </a:spcBef>
              </a:pPr>
              <a:r>
                <a:rPr lang="en-US" sz="2000">
                  <a:solidFill>
                    <a:srgbClr val="1D1A1B"/>
                  </a:solidFill>
                  <a:latin typeface="Nexa"/>
                  <a:ea typeface="Nexa"/>
                  <a:cs typeface="Nexa"/>
                  <a:sym typeface="Nexa"/>
                </a:rPr>
                <a:t> ISO 14001 is an international standard for environmental management systems. </a:t>
              </a:r>
            </a:p>
          </p:txBody>
        </p:sp>
        <p:sp>
          <p:nvSpPr>
            <p:cNvPr id="19" name="TextBox 19"/>
            <p:cNvSpPr txBox="1"/>
            <p:nvPr/>
          </p:nvSpPr>
          <p:spPr>
            <a:xfrm>
              <a:off x="1795" y="-47625"/>
              <a:ext cx="3806411" cy="2387704"/>
            </a:xfrm>
            <a:prstGeom prst="rect">
              <a:avLst/>
            </a:prstGeom>
          </p:spPr>
          <p:txBody>
            <a:bodyPr lIns="0" tIns="0" rIns="0" bIns="0" rtlCol="0" anchor="t">
              <a:spAutoFit/>
            </a:bodyPr>
            <a:lstStyle/>
            <a:p>
              <a:pPr algn="ctr">
                <a:lnSpc>
                  <a:spcPts val="3637"/>
                </a:lnSpc>
              </a:pPr>
              <a:r>
                <a:rPr lang="en-US" sz="2597" b="1">
                  <a:solidFill>
                    <a:srgbClr val="1D1A1B"/>
                  </a:solidFill>
                  <a:latin typeface="Nexa Bold"/>
                  <a:ea typeface="Nexa Bold"/>
                  <a:cs typeface="Nexa Bold"/>
                  <a:sym typeface="Nexa Bold"/>
                </a:rPr>
                <a:t>ISO 14001 Certification for Sustainability and Durability</a:t>
              </a:r>
            </a:p>
          </p:txBody>
        </p:sp>
      </p:grpSp>
      <p:sp>
        <p:nvSpPr>
          <p:cNvPr id="20" name="AutoShape 20"/>
          <p:cNvSpPr/>
          <p:nvPr/>
        </p:nvSpPr>
        <p:spPr>
          <a:xfrm flipV="1">
            <a:off x="7553724" y="3624722"/>
            <a:ext cx="0" cy="4726574"/>
          </a:xfrm>
          <a:prstGeom prst="line">
            <a:avLst/>
          </a:prstGeom>
          <a:ln w="9525" cap="flat">
            <a:solidFill>
              <a:srgbClr val="1D1A1B"/>
            </a:solidFill>
            <a:prstDash val="solid"/>
            <a:headEnd type="none" w="sm" len="sm"/>
            <a:tailEnd type="none" w="sm" len="sm"/>
          </a:ln>
        </p:spPr>
        <p:txBody>
          <a:bodyPr/>
          <a:lstStyle/>
          <a:p>
            <a:endParaRPr lang="en-US"/>
          </a:p>
        </p:txBody>
      </p:sp>
      <p:grpSp>
        <p:nvGrpSpPr>
          <p:cNvPr id="21" name="Group 21"/>
          <p:cNvGrpSpPr/>
          <p:nvPr/>
        </p:nvGrpSpPr>
        <p:grpSpPr>
          <a:xfrm>
            <a:off x="4496793" y="5543158"/>
            <a:ext cx="2857500" cy="3760738"/>
            <a:chOff x="0" y="0"/>
            <a:chExt cx="3810000" cy="5014318"/>
          </a:xfrm>
        </p:grpSpPr>
        <p:sp>
          <p:nvSpPr>
            <p:cNvPr id="22" name="TextBox 22"/>
            <p:cNvSpPr txBox="1"/>
            <p:nvPr/>
          </p:nvSpPr>
          <p:spPr>
            <a:xfrm>
              <a:off x="0" y="2694271"/>
              <a:ext cx="3810000" cy="2320047"/>
            </a:xfrm>
            <a:prstGeom prst="rect">
              <a:avLst/>
            </a:prstGeom>
          </p:spPr>
          <p:txBody>
            <a:bodyPr lIns="0" tIns="0" rIns="0" bIns="0" rtlCol="0" anchor="t">
              <a:spAutoFit/>
            </a:bodyPr>
            <a:lstStyle/>
            <a:p>
              <a:pPr marL="0" lvl="0" indent="0" algn="ctr">
                <a:lnSpc>
                  <a:spcPts val="2800"/>
                </a:lnSpc>
                <a:spcBef>
                  <a:spcPct val="0"/>
                </a:spcBef>
              </a:pPr>
              <a:r>
                <a:rPr lang="en-US" sz="2000">
                  <a:solidFill>
                    <a:srgbClr val="1D1A1B"/>
                  </a:solidFill>
                  <a:latin typeface="Nexa"/>
                  <a:ea typeface="Nexa"/>
                  <a:cs typeface="Nexa"/>
                  <a:sym typeface="Nexa"/>
                </a:rPr>
                <a:t>An international standard dedicated to occupational health and safety management systems.</a:t>
              </a:r>
            </a:p>
          </p:txBody>
        </p:sp>
        <p:sp>
          <p:nvSpPr>
            <p:cNvPr id="23" name="TextBox 23"/>
            <p:cNvSpPr txBox="1"/>
            <p:nvPr/>
          </p:nvSpPr>
          <p:spPr>
            <a:xfrm>
              <a:off x="1795" y="-47625"/>
              <a:ext cx="3806411" cy="2387704"/>
            </a:xfrm>
            <a:prstGeom prst="rect">
              <a:avLst/>
            </a:prstGeom>
          </p:spPr>
          <p:txBody>
            <a:bodyPr lIns="0" tIns="0" rIns="0" bIns="0" rtlCol="0" anchor="t">
              <a:spAutoFit/>
            </a:bodyPr>
            <a:lstStyle/>
            <a:p>
              <a:pPr algn="ctr">
                <a:lnSpc>
                  <a:spcPts val="3637"/>
                </a:lnSpc>
              </a:pPr>
              <a:r>
                <a:rPr lang="en-US" sz="2597" b="1">
                  <a:solidFill>
                    <a:srgbClr val="1D1A1B"/>
                  </a:solidFill>
                  <a:latin typeface="Nexa Bold"/>
                  <a:ea typeface="Nexa Bold"/>
                  <a:cs typeface="Nexa Bold"/>
                  <a:sym typeface="Nexa Bold"/>
                </a:rPr>
                <a:t>ISO 45001 Certification for Health and Safety</a:t>
              </a:r>
            </a:p>
          </p:txBody>
        </p:sp>
      </p:grpSp>
      <p:sp>
        <p:nvSpPr>
          <p:cNvPr id="24" name="AutoShape 24"/>
          <p:cNvSpPr/>
          <p:nvPr/>
        </p:nvSpPr>
        <p:spPr>
          <a:xfrm flipV="1">
            <a:off x="10841037" y="3647683"/>
            <a:ext cx="0" cy="4726574"/>
          </a:xfrm>
          <a:prstGeom prst="line">
            <a:avLst/>
          </a:prstGeom>
          <a:ln w="9525" cap="flat">
            <a:solidFill>
              <a:srgbClr val="1D1A1B"/>
            </a:solidFill>
            <a:prstDash val="solid"/>
            <a:headEnd type="none" w="sm" len="sm"/>
            <a:tailEnd type="none" w="sm" len="sm"/>
          </a:ln>
        </p:spPr>
        <p:txBody>
          <a:bodyPr/>
          <a:lstStyle/>
          <a:p>
            <a:endParaRPr lang="en-US"/>
          </a:p>
        </p:txBody>
      </p:sp>
      <p:grpSp>
        <p:nvGrpSpPr>
          <p:cNvPr id="25" name="Group 25"/>
          <p:cNvGrpSpPr/>
          <p:nvPr/>
        </p:nvGrpSpPr>
        <p:grpSpPr>
          <a:xfrm>
            <a:off x="7784107" y="5566119"/>
            <a:ext cx="2857500" cy="3408286"/>
            <a:chOff x="0" y="0"/>
            <a:chExt cx="3810000" cy="4544382"/>
          </a:xfrm>
        </p:grpSpPr>
        <p:sp>
          <p:nvSpPr>
            <p:cNvPr id="26" name="TextBox 26"/>
            <p:cNvSpPr txBox="1"/>
            <p:nvPr/>
          </p:nvSpPr>
          <p:spPr>
            <a:xfrm>
              <a:off x="0" y="2694271"/>
              <a:ext cx="3810000" cy="1850111"/>
            </a:xfrm>
            <a:prstGeom prst="rect">
              <a:avLst/>
            </a:prstGeom>
          </p:spPr>
          <p:txBody>
            <a:bodyPr lIns="0" tIns="0" rIns="0" bIns="0" rtlCol="0" anchor="t">
              <a:spAutoFit/>
            </a:bodyPr>
            <a:lstStyle/>
            <a:p>
              <a:pPr marL="0" lvl="0" indent="0" algn="ctr">
                <a:lnSpc>
                  <a:spcPts val="2800"/>
                </a:lnSpc>
                <a:spcBef>
                  <a:spcPct val="0"/>
                </a:spcBef>
              </a:pPr>
              <a:r>
                <a:rPr lang="en-US" sz="2000">
                  <a:solidFill>
                    <a:srgbClr val="1D1A1B"/>
                  </a:solidFill>
                  <a:latin typeface="Nexa"/>
                  <a:ea typeface="Nexa"/>
                  <a:cs typeface="Nexa"/>
                  <a:sym typeface="Nexa"/>
                </a:rPr>
                <a:t>ISO 9001 is the most recognized standard for quality management systems.</a:t>
              </a:r>
            </a:p>
          </p:txBody>
        </p:sp>
        <p:sp>
          <p:nvSpPr>
            <p:cNvPr id="27" name="TextBox 27"/>
            <p:cNvSpPr txBox="1"/>
            <p:nvPr/>
          </p:nvSpPr>
          <p:spPr>
            <a:xfrm>
              <a:off x="1795" y="-47625"/>
              <a:ext cx="3806411" cy="2387704"/>
            </a:xfrm>
            <a:prstGeom prst="rect">
              <a:avLst/>
            </a:prstGeom>
          </p:spPr>
          <p:txBody>
            <a:bodyPr lIns="0" tIns="0" rIns="0" bIns="0" rtlCol="0" anchor="t">
              <a:spAutoFit/>
            </a:bodyPr>
            <a:lstStyle/>
            <a:p>
              <a:pPr algn="ctr">
                <a:lnSpc>
                  <a:spcPts val="3637"/>
                </a:lnSpc>
              </a:pPr>
              <a:r>
                <a:rPr lang="en-US" sz="2597" b="1">
                  <a:solidFill>
                    <a:srgbClr val="1D1A1B"/>
                  </a:solidFill>
                  <a:latin typeface="Nexa Bold"/>
                  <a:ea typeface="Nexa Bold"/>
                  <a:cs typeface="Nexa Bold"/>
                  <a:sym typeface="Nexa Bold"/>
                </a:rPr>
                <a:t>ISO 9001 Certification for Quality Management</a:t>
              </a:r>
            </a:p>
          </p:txBody>
        </p:sp>
      </p:grpSp>
      <p:sp>
        <p:nvSpPr>
          <p:cNvPr id="28" name="AutoShape 28"/>
          <p:cNvSpPr/>
          <p:nvPr/>
        </p:nvSpPr>
        <p:spPr>
          <a:xfrm flipV="1">
            <a:off x="14093231" y="3670644"/>
            <a:ext cx="0" cy="4726574"/>
          </a:xfrm>
          <a:prstGeom prst="line">
            <a:avLst/>
          </a:prstGeom>
          <a:ln w="9525" cap="flat">
            <a:solidFill>
              <a:srgbClr val="1D1A1B"/>
            </a:solidFill>
            <a:prstDash val="solid"/>
            <a:headEnd type="none" w="sm" len="sm"/>
            <a:tailEnd type="none" w="sm" len="sm"/>
          </a:ln>
        </p:spPr>
        <p:txBody>
          <a:bodyPr/>
          <a:lstStyle/>
          <a:p>
            <a:endParaRPr lang="en-US"/>
          </a:p>
        </p:txBody>
      </p:sp>
      <p:grpSp>
        <p:nvGrpSpPr>
          <p:cNvPr id="29" name="Group 29"/>
          <p:cNvGrpSpPr/>
          <p:nvPr/>
        </p:nvGrpSpPr>
        <p:grpSpPr>
          <a:xfrm>
            <a:off x="11036300" y="5589080"/>
            <a:ext cx="2857500" cy="4113190"/>
            <a:chOff x="0" y="0"/>
            <a:chExt cx="3810000" cy="5484254"/>
          </a:xfrm>
        </p:grpSpPr>
        <p:sp>
          <p:nvSpPr>
            <p:cNvPr id="30" name="TextBox 30"/>
            <p:cNvSpPr txBox="1"/>
            <p:nvPr/>
          </p:nvSpPr>
          <p:spPr>
            <a:xfrm>
              <a:off x="0" y="2694271"/>
              <a:ext cx="3810000" cy="2789983"/>
            </a:xfrm>
            <a:prstGeom prst="rect">
              <a:avLst/>
            </a:prstGeom>
          </p:spPr>
          <p:txBody>
            <a:bodyPr lIns="0" tIns="0" rIns="0" bIns="0" rtlCol="0" anchor="t">
              <a:spAutoFit/>
            </a:bodyPr>
            <a:lstStyle/>
            <a:p>
              <a:pPr marL="0" lvl="0" indent="0" algn="ctr">
                <a:lnSpc>
                  <a:spcPts val="2800"/>
                </a:lnSpc>
                <a:spcBef>
                  <a:spcPct val="0"/>
                </a:spcBef>
              </a:pPr>
              <a:r>
                <a:rPr lang="en-US" sz="2000">
                  <a:solidFill>
                    <a:srgbClr val="1D1A1B"/>
                  </a:solidFill>
                  <a:latin typeface="Nexa"/>
                  <a:ea typeface="Nexa"/>
                  <a:cs typeface="Nexa"/>
                  <a:sym typeface="Nexa"/>
                </a:rPr>
                <a:t>IATF 16949:2016 is an international standard for quality management systems in the automotive industry.</a:t>
              </a:r>
            </a:p>
          </p:txBody>
        </p:sp>
        <p:sp>
          <p:nvSpPr>
            <p:cNvPr id="31" name="TextBox 31"/>
            <p:cNvSpPr txBox="1"/>
            <p:nvPr/>
          </p:nvSpPr>
          <p:spPr>
            <a:xfrm>
              <a:off x="1795" y="-47625"/>
              <a:ext cx="3806411" cy="2387704"/>
            </a:xfrm>
            <a:prstGeom prst="rect">
              <a:avLst/>
            </a:prstGeom>
          </p:spPr>
          <p:txBody>
            <a:bodyPr lIns="0" tIns="0" rIns="0" bIns="0" rtlCol="0" anchor="t">
              <a:spAutoFit/>
            </a:bodyPr>
            <a:lstStyle/>
            <a:p>
              <a:pPr algn="ctr">
                <a:lnSpc>
                  <a:spcPts val="3637"/>
                </a:lnSpc>
              </a:pPr>
              <a:r>
                <a:rPr lang="en-US" sz="2597" b="1">
                  <a:solidFill>
                    <a:srgbClr val="1D1A1B"/>
                  </a:solidFill>
                  <a:latin typeface="Nexa Bold"/>
                  <a:ea typeface="Nexa Bold"/>
                  <a:cs typeface="Nexa Bold"/>
                  <a:sym typeface="Nexa Bold"/>
                </a:rPr>
                <a:t>IATF 16949:2016 certification in the Automotive Industry</a:t>
              </a:r>
            </a:p>
          </p:txBody>
        </p:sp>
      </p:grpSp>
      <p:sp>
        <p:nvSpPr>
          <p:cNvPr id="32" name="AutoShape 32"/>
          <p:cNvSpPr/>
          <p:nvPr/>
        </p:nvSpPr>
        <p:spPr>
          <a:xfrm flipV="1">
            <a:off x="17345424" y="3693605"/>
            <a:ext cx="0" cy="4726574"/>
          </a:xfrm>
          <a:prstGeom prst="line">
            <a:avLst/>
          </a:prstGeom>
          <a:ln w="9525" cap="flat">
            <a:solidFill>
              <a:srgbClr val="1D1A1B"/>
            </a:solidFill>
            <a:prstDash val="solid"/>
            <a:headEnd type="none" w="sm" len="sm"/>
            <a:tailEnd type="none" w="sm" len="sm"/>
          </a:ln>
        </p:spPr>
        <p:txBody>
          <a:bodyPr/>
          <a:lstStyle/>
          <a:p>
            <a:endParaRPr lang="en-US"/>
          </a:p>
        </p:txBody>
      </p:sp>
      <p:grpSp>
        <p:nvGrpSpPr>
          <p:cNvPr id="33" name="Group 33"/>
          <p:cNvGrpSpPr/>
          <p:nvPr/>
        </p:nvGrpSpPr>
        <p:grpSpPr>
          <a:xfrm>
            <a:off x="14288493" y="5612041"/>
            <a:ext cx="2857500" cy="4113190"/>
            <a:chOff x="0" y="0"/>
            <a:chExt cx="3810000" cy="5484254"/>
          </a:xfrm>
        </p:grpSpPr>
        <p:sp>
          <p:nvSpPr>
            <p:cNvPr id="34" name="TextBox 34"/>
            <p:cNvSpPr txBox="1"/>
            <p:nvPr/>
          </p:nvSpPr>
          <p:spPr>
            <a:xfrm>
              <a:off x="0" y="2694271"/>
              <a:ext cx="3810000" cy="2789983"/>
            </a:xfrm>
            <a:prstGeom prst="rect">
              <a:avLst/>
            </a:prstGeom>
          </p:spPr>
          <p:txBody>
            <a:bodyPr lIns="0" tIns="0" rIns="0" bIns="0" rtlCol="0" anchor="t">
              <a:spAutoFit/>
            </a:bodyPr>
            <a:lstStyle/>
            <a:p>
              <a:pPr marL="0" lvl="0" indent="0" algn="ctr">
                <a:lnSpc>
                  <a:spcPts val="2800"/>
                </a:lnSpc>
                <a:spcBef>
                  <a:spcPct val="0"/>
                </a:spcBef>
              </a:pPr>
              <a:r>
                <a:rPr lang="en-US" sz="2000">
                  <a:solidFill>
                    <a:srgbClr val="1D1A1B"/>
                  </a:solidFill>
                  <a:latin typeface="Nexa"/>
                  <a:ea typeface="Nexa"/>
                  <a:cs typeface="Nexa"/>
                  <a:sym typeface="Nexa"/>
                </a:rPr>
                <a:t>A certification and consultancy organization that provides inspection services for various technical sectors.</a:t>
              </a:r>
            </a:p>
          </p:txBody>
        </p:sp>
        <p:sp>
          <p:nvSpPr>
            <p:cNvPr id="35" name="TextBox 35"/>
            <p:cNvSpPr txBox="1"/>
            <p:nvPr/>
          </p:nvSpPr>
          <p:spPr>
            <a:xfrm>
              <a:off x="1795" y="-47625"/>
              <a:ext cx="3806411" cy="2387704"/>
            </a:xfrm>
            <a:prstGeom prst="rect">
              <a:avLst/>
            </a:prstGeom>
          </p:spPr>
          <p:txBody>
            <a:bodyPr lIns="0" tIns="0" rIns="0" bIns="0" rtlCol="0" anchor="t">
              <a:spAutoFit/>
            </a:bodyPr>
            <a:lstStyle/>
            <a:p>
              <a:pPr algn="ctr">
                <a:lnSpc>
                  <a:spcPts val="3637"/>
                </a:lnSpc>
              </a:pPr>
              <a:r>
                <a:rPr lang="en-US" sz="2597" b="1">
                  <a:solidFill>
                    <a:srgbClr val="1D1A1B"/>
                  </a:solidFill>
                  <a:latin typeface="Nexa Bold"/>
                  <a:ea typeface="Nexa Bold"/>
                  <a:cs typeface="Nexa Bold"/>
                  <a:sym typeface="Nexa Bold"/>
                </a:rPr>
                <a:t>Lloyd's Register Certification for Technical Industries</a:t>
              </a:r>
            </a:p>
          </p:txBody>
        </p:sp>
      </p:grpSp>
      <p:sp>
        <p:nvSpPr>
          <p:cNvPr id="36" name="TextBox 36"/>
          <p:cNvSpPr txBox="1"/>
          <p:nvPr/>
        </p:nvSpPr>
        <p:spPr>
          <a:xfrm>
            <a:off x="1244917" y="2192655"/>
            <a:ext cx="15798800" cy="1163157"/>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 maintain a strong commitment to quality, safety, and environmental responsibility, backed by globally recognized certifications. These certifications demonstrate our adherence to international standards across sustainability, health and safety, quality management, and industry-specific requirements.</a:t>
            </a:r>
          </a:p>
        </p:txBody>
      </p:sp>
      <p:sp>
        <p:nvSpPr>
          <p:cNvPr id="37" name="TextBox 37"/>
          <p:cNvSpPr txBox="1"/>
          <p:nvPr/>
        </p:nvSpPr>
        <p:spPr>
          <a:xfrm>
            <a:off x="1244917" y="1171258"/>
            <a:ext cx="15255875"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Our Certifications</a:t>
            </a:r>
          </a:p>
        </p:txBody>
      </p:sp>
      <p:sp>
        <p:nvSpPr>
          <p:cNvPr id="38" name="Freeform 38"/>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7"/>
            <a:stretch>
              <a:fillRect t="-36143" b="-36143"/>
            </a:stretch>
          </a:blipFill>
        </p:spPr>
        <p:txBody>
          <a:bodyPr/>
          <a:lstStyle/>
          <a:p>
            <a:endParaRPr lang="en-US"/>
          </a:p>
        </p:txBody>
      </p:sp>
      <p:grpSp>
        <p:nvGrpSpPr>
          <p:cNvPr id="39" name="Group 39"/>
          <p:cNvGrpSpPr/>
          <p:nvPr/>
        </p:nvGrpSpPr>
        <p:grpSpPr>
          <a:xfrm>
            <a:off x="774700" y="9935001"/>
            <a:ext cx="6780306" cy="3086100"/>
            <a:chOff x="0" y="0"/>
            <a:chExt cx="1785760" cy="812800"/>
          </a:xfrm>
        </p:grpSpPr>
        <p:sp>
          <p:nvSpPr>
            <p:cNvPr id="40" name="Freeform 40"/>
            <p:cNvSpPr/>
            <p:nvPr/>
          </p:nvSpPr>
          <p:spPr>
            <a:xfrm>
              <a:off x="0" y="0"/>
              <a:ext cx="1785760" cy="812800"/>
            </a:xfrm>
            <a:custGeom>
              <a:avLst/>
              <a:gdLst/>
              <a:ahLst/>
              <a:cxnLst/>
              <a:rect l="l" t="t" r="r" b="b"/>
              <a:pathLst>
                <a:path w="1785760" h="812800">
                  <a:moveTo>
                    <a:pt x="0" y="0"/>
                  </a:moveTo>
                  <a:lnTo>
                    <a:pt x="1785760" y="0"/>
                  </a:lnTo>
                  <a:lnTo>
                    <a:pt x="1785760" y="812800"/>
                  </a:lnTo>
                  <a:lnTo>
                    <a:pt x="0" y="812800"/>
                  </a:lnTo>
                  <a:close/>
                </a:path>
              </a:pathLst>
            </a:custGeom>
            <a:solidFill>
              <a:srgbClr val="64656A"/>
            </a:solidFill>
          </p:spPr>
          <p:txBody>
            <a:bodyPr/>
            <a:lstStyle/>
            <a:p>
              <a:endParaRPr lang="en-US"/>
            </a:p>
          </p:txBody>
        </p:sp>
        <p:sp>
          <p:nvSpPr>
            <p:cNvPr id="41" name="TextBox 41"/>
            <p:cNvSpPr txBox="1"/>
            <p:nvPr/>
          </p:nvSpPr>
          <p:spPr>
            <a:xfrm>
              <a:off x="0" y="-57150"/>
              <a:ext cx="1785760" cy="869950"/>
            </a:xfrm>
            <a:prstGeom prst="rect">
              <a:avLst/>
            </a:prstGeom>
          </p:spPr>
          <p:txBody>
            <a:bodyPr lIns="50800" tIns="50800" rIns="50800" bIns="50800" rtlCol="0" anchor="ctr"/>
            <a:lstStyle/>
            <a:p>
              <a:pPr algn="ctr">
                <a:lnSpc>
                  <a:spcPts val="3499"/>
                </a:lnSpc>
              </a:pPr>
              <a:endParaRPr/>
            </a:p>
          </p:txBody>
        </p:sp>
      </p:grpSp>
      <p:grpSp>
        <p:nvGrpSpPr>
          <p:cNvPr id="42" name="Group 42"/>
          <p:cNvGrpSpPr/>
          <p:nvPr/>
        </p:nvGrpSpPr>
        <p:grpSpPr>
          <a:xfrm rot="-570252">
            <a:off x="-1370063" y="8685538"/>
            <a:ext cx="3086100" cy="2700338"/>
            <a:chOff x="0" y="0"/>
            <a:chExt cx="812800" cy="711200"/>
          </a:xfrm>
        </p:grpSpPr>
        <p:sp>
          <p:nvSpPr>
            <p:cNvPr id="43" name="Freeform 4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44" name="TextBox 44"/>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54503" y="5450167"/>
            <a:ext cx="11712292" cy="9739632"/>
            <a:chOff x="0" y="0"/>
            <a:chExt cx="676659" cy="562692"/>
          </a:xfrm>
        </p:grpSpPr>
        <p:sp>
          <p:nvSpPr>
            <p:cNvPr id="3" name="Freeform 3"/>
            <p:cNvSpPr/>
            <p:nvPr/>
          </p:nvSpPr>
          <p:spPr>
            <a:xfrm>
              <a:off x="0" y="0"/>
              <a:ext cx="676659" cy="562692"/>
            </a:xfrm>
            <a:custGeom>
              <a:avLst/>
              <a:gdLst/>
              <a:ahLst/>
              <a:cxnLst/>
              <a:rect l="l" t="t" r="r" b="b"/>
              <a:pathLst>
                <a:path w="676659" h="562692">
                  <a:moveTo>
                    <a:pt x="676659" y="281346"/>
                  </a:moveTo>
                  <a:lnTo>
                    <a:pt x="473459" y="562692"/>
                  </a:lnTo>
                  <a:lnTo>
                    <a:pt x="203200" y="562692"/>
                  </a:lnTo>
                  <a:lnTo>
                    <a:pt x="0" y="281346"/>
                  </a:lnTo>
                  <a:lnTo>
                    <a:pt x="203200" y="0"/>
                  </a:lnTo>
                  <a:lnTo>
                    <a:pt x="473459" y="0"/>
                  </a:lnTo>
                  <a:lnTo>
                    <a:pt x="676659" y="281346"/>
                  </a:lnTo>
                  <a:close/>
                </a:path>
              </a:pathLst>
            </a:custGeom>
            <a:solidFill>
              <a:srgbClr val="FF8602"/>
            </a:solidFill>
          </p:spPr>
          <p:txBody>
            <a:bodyPr/>
            <a:lstStyle/>
            <a:p>
              <a:endParaRPr lang="en-US"/>
            </a:p>
          </p:txBody>
        </p:sp>
        <p:sp>
          <p:nvSpPr>
            <p:cNvPr id="4" name="TextBox 4"/>
            <p:cNvSpPr txBox="1"/>
            <p:nvPr/>
          </p:nvSpPr>
          <p:spPr>
            <a:xfrm>
              <a:off x="114300" y="-57150"/>
              <a:ext cx="448059"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8217453" y="-993826"/>
            <a:ext cx="18316223" cy="10516055"/>
            <a:chOff x="0" y="0"/>
            <a:chExt cx="492556" cy="282796"/>
          </a:xfrm>
        </p:grpSpPr>
        <p:sp>
          <p:nvSpPr>
            <p:cNvPr id="6" name="Freeform 6"/>
            <p:cNvSpPr/>
            <p:nvPr/>
          </p:nvSpPr>
          <p:spPr>
            <a:xfrm>
              <a:off x="0" y="0"/>
              <a:ext cx="492556" cy="282796"/>
            </a:xfrm>
            <a:custGeom>
              <a:avLst/>
              <a:gdLst/>
              <a:ahLst/>
              <a:cxnLst/>
              <a:rect l="l" t="t" r="r" b="b"/>
              <a:pathLst>
                <a:path w="492556" h="282796">
                  <a:moveTo>
                    <a:pt x="203200" y="282796"/>
                  </a:moveTo>
                  <a:lnTo>
                    <a:pt x="289356" y="282796"/>
                  </a:lnTo>
                  <a:lnTo>
                    <a:pt x="492556" y="0"/>
                  </a:lnTo>
                  <a:lnTo>
                    <a:pt x="0" y="0"/>
                  </a:lnTo>
                  <a:lnTo>
                    <a:pt x="203200" y="282796"/>
                  </a:lnTo>
                  <a:close/>
                </a:path>
              </a:pathLst>
            </a:custGeom>
            <a:solidFill>
              <a:srgbClr val="FF8602"/>
            </a:solidFill>
            <a:ln cap="sq">
              <a:noFill/>
              <a:prstDash val="solid"/>
              <a:miter/>
            </a:ln>
          </p:spPr>
          <p:txBody>
            <a:bodyPr/>
            <a:lstStyle/>
            <a:p>
              <a:endParaRPr lang="en-US"/>
            </a:p>
          </p:txBody>
        </p:sp>
        <p:sp>
          <p:nvSpPr>
            <p:cNvPr id="7" name="TextBox 7"/>
            <p:cNvSpPr txBox="1"/>
            <p:nvPr/>
          </p:nvSpPr>
          <p:spPr>
            <a:xfrm>
              <a:off x="127000" y="-57150"/>
              <a:ext cx="238556" cy="339946"/>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244600" y="4567293"/>
            <a:ext cx="857250" cy="85725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4656A"/>
            </a:soli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11" name="Group 11"/>
          <p:cNvGrpSpPr/>
          <p:nvPr/>
        </p:nvGrpSpPr>
        <p:grpSpPr>
          <a:xfrm>
            <a:off x="8991600" y="1714500"/>
            <a:ext cx="6795770" cy="6795770"/>
            <a:chOff x="0" y="0"/>
            <a:chExt cx="6350000" cy="6350000"/>
          </a:xfrm>
        </p:grpSpPr>
        <p:sp>
          <p:nvSpPr>
            <p:cNvPr id="12" name="Freeform 12"/>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t="-30190" b="-30190"/>
              </a:stretch>
            </a:blipFill>
          </p:spPr>
          <p:txBody>
            <a:bodyPr/>
            <a:lstStyle/>
            <a:p>
              <a:endParaRPr lang="en-US"/>
            </a:p>
          </p:txBody>
        </p:sp>
      </p:grpSp>
      <p:sp>
        <p:nvSpPr>
          <p:cNvPr id="13" name="Freeform 13"/>
          <p:cNvSpPr/>
          <p:nvPr/>
        </p:nvSpPr>
        <p:spPr>
          <a:xfrm>
            <a:off x="1244600" y="7006620"/>
            <a:ext cx="857250" cy="857250"/>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grpSp>
        <p:nvGrpSpPr>
          <p:cNvPr id="14" name="Group 14"/>
          <p:cNvGrpSpPr/>
          <p:nvPr/>
        </p:nvGrpSpPr>
        <p:grpSpPr>
          <a:xfrm>
            <a:off x="774700" y="9935001"/>
            <a:ext cx="6780306" cy="3086100"/>
            <a:chOff x="0" y="0"/>
            <a:chExt cx="1785760" cy="812800"/>
          </a:xfrm>
        </p:grpSpPr>
        <p:sp>
          <p:nvSpPr>
            <p:cNvPr id="15" name="Freeform 15"/>
            <p:cNvSpPr/>
            <p:nvPr/>
          </p:nvSpPr>
          <p:spPr>
            <a:xfrm>
              <a:off x="0" y="0"/>
              <a:ext cx="1785760" cy="812800"/>
            </a:xfrm>
            <a:custGeom>
              <a:avLst/>
              <a:gdLst/>
              <a:ahLst/>
              <a:cxnLst/>
              <a:rect l="l" t="t" r="r" b="b"/>
              <a:pathLst>
                <a:path w="1785760" h="812800">
                  <a:moveTo>
                    <a:pt x="0" y="0"/>
                  </a:moveTo>
                  <a:lnTo>
                    <a:pt x="1785760" y="0"/>
                  </a:lnTo>
                  <a:lnTo>
                    <a:pt x="1785760" y="812800"/>
                  </a:lnTo>
                  <a:lnTo>
                    <a:pt x="0" y="812800"/>
                  </a:lnTo>
                  <a:close/>
                </a:path>
              </a:pathLst>
            </a:custGeom>
            <a:solidFill>
              <a:srgbClr val="64656A"/>
            </a:solidFill>
          </p:spPr>
          <p:txBody>
            <a:bodyPr/>
            <a:lstStyle/>
            <a:p>
              <a:endParaRPr lang="en-US"/>
            </a:p>
          </p:txBody>
        </p:sp>
        <p:sp>
          <p:nvSpPr>
            <p:cNvPr id="16" name="TextBox 16"/>
            <p:cNvSpPr txBox="1"/>
            <p:nvPr/>
          </p:nvSpPr>
          <p:spPr>
            <a:xfrm>
              <a:off x="0" y="-57150"/>
              <a:ext cx="1785760" cy="869950"/>
            </a:xfrm>
            <a:prstGeom prst="rect">
              <a:avLst/>
            </a:prstGeom>
          </p:spPr>
          <p:txBody>
            <a:bodyPr lIns="50800" tIns="50800" rIns="50800" bIns="50800" rtlCol="0" anchor="ctr"/>
            <a:lstStyle/>
            <a:p>
              <a:pPr algn="ctr">
                <a:lnSpc>
                  <a:spcPts val="3499"/>
                </a:lnSpc>
              </a:pPr>
              <a:endParaRPr/>
            </a:p>
          </p:txBody>
        </p:sp>
      </p:grpSp>
      <p:grpSp>
        <p:nvGrpSpPr>
          <p:cNvPr id="17" name="Group 17"/>
          <p:cNvGrpSpPr/>
          <p:nvPr/>
        </p:nvGrpSpPr>
        <p:grpSpPr>
          <a:xfrm rot="-570252">
            <a:off x="-1370063" y="8685538"/>
            <a:ext cx="3086100" cy="2700338"/>
            <a:chOff x="0" y="0"/>
            <a:chExt cx="812800" cy="711200"/>
          </a:xfrm>
        </p:grpSpPr>
        <p:sp>
          <p:nvSpPr>
            <p:cNvPr id="18" name="Freeform 1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19" name="TextBox 19"/>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
        <p:nvSpPr>
          <p:cNvPr id="20" name="Freeform 20"/>
          <p:cNvSpPr/>
          <p:nvPr/>
        </p:nvSpPr>
        <p:spPr>
          <a:xfrm>
            <a:off x="1388832" y="4711525"/>
            <a:ext cx="568787" cy="568787"/>
          </a:xfrm>
          <a:custGeom>
            <a:avLst/>
            <a:gdLst/>
            <a:ahLst/>
            <a:cxnLst/>
            <a:rect l="l" t="t" r="r" b="b"/>
            <a:pathLst>
              <a:path w="568787" h="568787">
                <a:moveTo>
                  <a:pt x="0" y="0"/>
                </a:moveTo>
                <a:lnTo>
                  <a:pt x="568786" y="0"/>
                </a:lnTo>
                <a:lnTo>
                  <a:pt x="568786" y="568786"/>
                </a:lnTo>
                <a:lnTo>
                  <a:pt x="0" y="5687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1" name="Freeform 21"/>
          <p:cNvSpPr/>
          <p:nvPr/>
        </p:nvSpPr>
        <p:spPr>
          <a:xfrm>
            <a:off x="1229043" y="8263920"/>
            <a:ext cx="888365" cy="888365"/>
          </a:xfrm>
          <a:custGeom>
            <a:avLst/>
            <a:gdLst/>
            <a:ahLst/>
            <a:cxnLst/>
            <a:rect l="l" t="t" r="r" b="b"/>
            <a:pathLst>
              <a:path w="888365" h="888365">
                <a:moveTo>
                  <a:pt x="0" y="0"/>
                </a:moveTo>
                <a:lnTo>
                  <a:pt x="888364" y="0"/>
                </a:lnTo>
                <a:lnTo>
                  <a:pt x="888364" y="888365"/>
                </a:lnTo>
                <a:lnTo>
                  <a:pt x="0" y="888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1235678" y="5742781"/>
            <a:ext cx="875094" cy="875094"/>
          </a:xfrm>
          <a:custGeom>
            <a:avLst/>
            <a:gdLst/>
            <a:ahLst/>
            <a:cxnLst/>
            <a:rect l="l" t="t" r="r" b="b"/>
            <a:pathLst>
              <a:path w="875094" h="875094">
                <a:moveTo>
                  <a:pt x="0" y="0"/>
                </a:moveTo>
                <a:lnTo>
                  <a:pt x="875094" y="0"/>
                </a:lnTo>
                <a:lnTo>
                  <a:pt x="875094" y="875094"/>
                </a:lnTo>
                <a:lnTo>
                  <a:pt x="0" y="875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TextBox 23"/>
          <p:cNvSpPr txBox="1"/>
          <p:nvPr/>
        </p:nvSpPr>
        <p:spPr>
          <a:xfrm>
            <a:off x="2440214" y="8580228"/>
            <a:ext cx="5777239" cy="879366"/>
          </a:xfrm>
          <a:prstGeom prst="rect">
            <a:avLst/>
          </a:prstGeom>
        </p:spPr>
        <p:txBody>
          <a:bodyPr lIns="0" tIns="0" rIns="0" bIns="0" rtlCol="0" anchor="t">
            <a:spAutoFit/>
          </a:bodyPr>
          <a:lstStyle/>
          <a:p>
            <a:pPr algn="l">
              <a:lnSpc>
                <a:spcPts val="3500"/>
              </a:lnSpc>
            </a:pPr>
            <a:r>
              <a:rPr lang="en-US" sz="2500">
                <a:solidFill>
                  <a:srgbClr val="1D1A1B"/>
                </a:solidFill>
                <a:latin typeface="Public Sans"/>
                <a:ea typeface="Public Sans"/>
                <a:cs typeface="Public Sans"/>
                <a:sym typeface="Public Sans"/>
              </a:rPr>
              <a:t>(+40) 736 629 295</a:t>
            </a:r>
          </a:p>
          <a:p>
            <a:pPr algn="l">
              <a:lnSpc>
                <a:spcPts val="3500"/>
              </a:lnSpc>
            </a:pPr>
            <a:r>
              <a:rPr lang="en-US" sz="2500">
                <a:solidFill>
                  <a:srgbClr val="1D1A1B"/>
                </a:solidFill>
                <a:latin typeface="Public Sans"/>
                <a:ea typeface="Public Sans"/>
                <a:cs typeface="Public Sans"/>
                <a:sym typeface="Public Sans"/>
              </a:rPr>
              <a:t>(+40) 773 301 960</a:t>
            </a:r>
          </a:p>
        </p:txBody>
      </p:sp>
      <p:sp>
        <p:nvSpPr>
          <p:cNvPr id="24" name="TextBox 24"/>
          <p:cNvSpPr txBox="1"/>
          <p:nvPr/>
        </p:nvSpPr>
        <p:spPr>
          <a:xfrm>
            <a:off x="2434771" y="8082945"/>
            <a:ext cx="5312229" cy="533400"/>
          </a:xfrm>
          <a:prstGeom prst="rect">
            <a:avLst/>
          </a:prstGeom>
        </p:spPr>
        <p:txBody>
          <a:bodyPr lIns="0" tIns="0" rIns="0" bIns="0" rtlCol="0" anchor="t">
            <a:spAutoFit/>
          </a:bodyPr>
          <a:lstStyle/>
          <a:p>
            <a:pPr algn="l">
              <a:lnSpc>
                <a:spcPts val="4200"/>
              </a:lnSpc>
            </a:pPr>
            <a:r>
              <a:rPr lang="en-US" sz="3000" b="1">
                <a:solidFill>
                  <a:srgbClr val="1D1A1B"/>
                </a:solidFill>
                <a:latin typeface="Public Sans Bold"/>
                <a:ea typeface="Public Sans Bold"/>
                <a:cs typeface="Public Sans Bold"/>
                <a:sym typeface="Public Sans Bold"/>
              </a:rPr>
              <a:t>Reach us by phone at</a:t>
            </a:r>
          </a:p>
        </p:txBody>
      </p:sp>
      <p:sp>
        <p:nvSpPr>
          <p:cNvPr id="25" name="TextBox 25"/>
          <p:cNvSpPr txBox="1"/>
          <p:nvPr/>
        </p:nvSpPr>
        <p:spPr>
          <a:xfrm>
            <a:off x="2440214" y="6144266"/>
            <a:ext cx="5777239" cy="441270"/>
          </a:xfrm>
          <a:prstGeom prst="rect">
            <a:avLst/>
          </a:prstGeom>
        </p:spPr>
        <p:txBody>
          <a:bodyPr lIns="0" tIns="0" rIns="0" bIns="0" rtlCol="0" anchor="t">
            <a:spAutoFit/>
          </a:bodyPr>
          <a:lstStyle/>
          <a:p>
            <a:pPr algn="l">
              <a:lnSpc>
                <a:spcPts val="3500"/>
              </a:lnSpc>
            </a:pPr>
            <a:r>
              <a:rPr lang="en-US" sz="2500" u="sng">
                <a:solidFill>
                  <a:srgbClr val="1D1A1B"/>
                </a:solidFill>
                <a:latin typeface="Public Sans"/>
                <a:ea typeface="Public Sans"/>
                <a:cs typeface="Public Sans"/>
                <a:sym typeface="Public Sans"/>
                <a:hlinkClick r:id="rId11" tooltip="https://www.linkedin.com/company/chimica-group/"/>
              </a:rPr>
              <a:t>linkedin.com/company/chimica-group/</a:t>
            </a:r>
          </a:p>
        </p:txBody>
      </p:sp>
      <p:sp>
        <p:nvSpPr>
          <p:cNvPr id="26" name="TextBox 26"/>
          <p:cNvSpPr txBox="1"/>
          <p:nvPr/>
        </p:nvSpPr>
        <p:spPr>
          <a:xfrm>
            <a:off x="2434771" y="5646983"/>
            <a:ext cx="5312229" cy="533346"/>
          </a:xfrm>
          <a:prstGeom prst="rect">
            <a:avLst/>
          </a:prstGeom>
        </p:spPr>
        <p:txBody>
          <a:bodyPr lIns="0" tIns="0" rIns="0" bIns="0" rtlCol="0" anchor="t">
            <a:spAutoFit/>
          </a:bodyPr>
          <a:lstStyle/>
          <a:p>
            <a:pPr algn="l">
              <a:lnSpc>
                <a:spcPts val="4200"/>
              </a:lnSpc>
            </a:pPr>
            <a:r>
              <a:rPr lang="en-US" sz="3000" b="1">
                <a:solidFill>
                  <a:srgbClr val="1D1A1B"/>
                </a:solidFill>
                <a:latin typeface="Public Sans Bold"/>
                <a:ea typeface="Public Sans Bold"/>
                <a:cs typeface="Public Sans Bold"/>
                <a:sym typeface="Public Sans Bold"/>
              </a:rPr>
              <a:t>Visit our LinkedIn page</a:t>
            </a:r>
          </a:p>
        </p:txBody>
      </p:sp>
      <p:sp>
        <p:nvSpPr>
          <p:cNvPr id="27" name="TextBox 27"/>
          <p:cNvSpPr txBox="1"/>
          <p:nvPr/>
        </p:nvSpPr>
        <p:spPr>
          <a:xfrm>
            <a:off x="2440214" y="4988376"/>
            <a:ext cx="4904101" cy="441270"/>
          </a:xfrm>
          <a:prstGeom prst="rect">
            <a:avLst/>
          </a:prstGeom>
        </p:spPr>
        <p:txBody>
          <a:bodyPr lIns="0" tIns="0" rIns="0" bIns="0" rtlCol="0" anchor="t">
            <a:spAutoFit/>
          </a:bodyPr>
          <a:lstStyle/>
          <a:p>
            <a:pPr algn="l">
              <a:lnSpc>
                <a:spcPts val="3500"/>
              </a:lnSpc>
            </a:pPr>
            <a:r>
              <a:rPr lang="en-US" sz="2500" u="sng">
                <a:solidFill>
                  <a:srgbClr val="1D1A1B"/>
                </a:solidFill>
                <a:latin typeface="Public Sans"/>
                <a:ea typeface="Public Sans"/>
                <a:cs typeface="Public Sans"/>
                <a:sym typeface="Public Sans"/>
                <a:hlinkClick r:id="rId12" tooltip="https://chimica.ro"/>
              </a:rPr>
              <a:t>www.chimica.ro</a:t>
            </a:r>
          </a:p>
        </p:txBody>
      </p:sp>
      <p:sp>
        <p:nvSpPr>
          <p:cNvPr id="28" name="TextBox 28"/>
          <p:cNvSpPr txBox="1"/>
          <p:nvPr/>
        </p:nvSpPr>
        <p:spPr>
          <a:xfrm>
            <a:off x="2378996" y="4491093"/>
            <a:ext cx="5782681" cy="533346"/>
          </a:xfrm>
          <a:prstGeom prst="rect">
            <a:avLst/>
          </a:prstGeom>
        </p:spPr>
        <p:txBody>
          <a:bodyPr lIns="0" tIns="0" rIns="0" bIns="0" rtlCol="0" anchor="t">
            <a:spAutoFit/>
          </a:bodyPr>
          <a:lstStyle/>
          <a:p>
            <a:pPr algn="l">
              <a:lnSpc>
                <a:spcPts val="4200"/>
              </a:lnSpc>
            </a:pPr>
            <a:r>
              <a:rPr lang="en-US" sz="3000" b="1">
                <a:solidFill>
                  <a:srgbClr val="1D1A1B"/>
                </a:solidFill>
                <a:latin typeface="Public Sans Bold"/>
                <a:ea typeface="Public Sans Bold"/>
                <a:cs typeface="Public Sans Bold"/>
                <a:sym typeface="Public Sans Bold"/>
              </a:rPr>
              <a:t>Visit our website for more info</a:t>
            </a:r>
          </a:p>
        </p:txBody>
      </p:sp>
      <p:sp>
        <p:nvSpPr>
          <p:cNvPr id="29" name="TextBox 29"/>
          <p:cNvSpPr txBox="1"/>
          <p:nvPr/>
        </p:nvSpPr>
        <p:spPr>
          <a:xfrm>
            <a:off x="1244600" y="1173326"/>
            <a:ext cx="5932800" cy="3136792"/>
          </a:xfrm>
          <a:prstGeom prst="rect">
            <a:avLst/>
          </a:prstGeom>
        </p:spPr>
        <p:txBody>
          <a:bodyPr lIns="0" tIns="0" rIns="0" bIns="0" rtlCol="0" anchor="t">
            <a:spAutoFit/>
          </a:bodyPr>
          <a:lstStyle/>
          <a:p>
            <a:pPr algn="l">
              <a:lnSpc>
                <a:spcPts val="12499"/>
              </a:lnSpc>
            </a:pPr>
            <a:r>
              <a:rPr lang="en-US" sz="9999" b="1">
                <a:solidFill>
                  <a:srgbClr val="1D1A1B"/>
                </a:solidFill>
                <a:latin typeface="Nexa Heavy"/>
                <a:ea typeface="Nexa Heavy"/>
                <a:cs typeface="Nexa Heavy"/>
                <a:sym typeface="Nexa Heavy"/>
              </a:rPr>
              <a:t>Thank</a:t>
            </a:r>
          </a:p>
          <a:p>
            <a:pPr algn="l">
              <a:lnSpc>
                <a:spcPts val="12499"/>
              </a:lnSpc>
            </a:pPr>
            <a:r>
              <a:rPr lang="en-US" sz="9999" b="1">
                <a:solidFill>
                  <a:srgbClr val="1D1A1B"/>
                </a:solidFill>
                <a:latin typeface="Nexa Heavy"/>
                <a:ea typeface="Nexa Heavy"/>
                <a:cs typeface="Nexa Heavy"/>
                <a:sym typeface="Nexa Heavy"/>
              </a:rPr>
              <a:t>You!</a:t>
            </a:r>
          </a:p>
        </p:txBody>
      </p:sp>
      <p:sp>
        <p:nvSpPr>
          <p:cNvPr id="30" name="TextBox 30"/>
          <p:cNvSpPr txBox="1"/>
          <p:nvPr/>
        </p:nvSpPr>
        <p:spPr>
          <a:xfrm>
            <a:off x="2440214" y="7422599"/>
            <a:ext cx="5777239" cy="441270"/>
          </a:xfrm>
          <a:prstGeom prst="rect">
            <a:avLst/>
          </a:prstGeom>
        </p:spPr>
        <p:txBody>
          <a:bodyPr lIns="0" tIns="0" rIns="0" bIns="0" rtlCol="0" anchor="t">
            <a:spAutoFit/>
          </a:bodyPr>
          <a:lstStyle/>
          <a:p>
            <a:pPr algn="l">
              <a:lnSpc>
                <a:spcPts val="3500"/>
              </a:lnSpc>
            </a:pPr>
            <a:r>
              <a:rPr lang="en-US" sz="2500">
                <a:solidFill>
                  <a:srgbClr val="1D1A1B"/>
                </a:solidFill>
                <a:latin typeface="Public Sans"/>
                <a:ea typeface="Public Sans"/>
                <a:cs typeface="Public Sans"/>
                <a:sym typeface="Public Sans"/>
              </a:rPr>
              <a:t>office@chimica.ro</a:t>
            </a:r>
          </a:p>
        </p:txBody>
      </p:sp>
      <p:sp>
        <p:nvSpPr>
          <p:cNvPr id="31" name="TextBox 31"/>
          <p:cNvSpPr txBox="1"/>
          <p:nvPr/>
        </p:nvSpPr>
        <p:spPr>
          <a:xfrm>
            <a:off x="2434771" y="6925316"/>
            <a:ext cx="5312229" cy="533400"/>
          </a:xfrm>
          <a:prstGeom prst="rect">
            <a:avLst/>
          </a:prstGeom>
        </p:spPr>
        <p:txBody>
          <a:bodyPr lIns="0" tIns="0" rIns="0" bIns="0" rtlCol="0" anchor="t">
            <a:spAutoFit/>
          </a:bodyPr>
          <a:lstStyle/>
          <a:p>
            <a:pPr algn="l">
              <a:lnSpc>
                <a:spcPts val="4200"/>
              </a:lnSpc>
            </a:pPr>
            <a:r>
              <a:rPr lang="en-US" sz="3000" b="1">
                <a:solidFill>
                  <a:srgbClr val="1D1A1B"/>
                </a:solidFill>
                <a:latin typeface="Public Sans Bold"/>
                <a:ea typeface="Public Sans Bold"/>
                <a:cs typeface="Public Sans Bold"/>
                <a:sym typeface="Public Sans Bold"/>
              </a:rPr>
              <a:t>Email us at</a:t>
            </a:r>
          </a:p>
        </p:txBody>
      </p:sp>
      <p:sp>
        <p:nvSpPr>
          <p:cNvPr id="32" name="TextBox 32"/>
          <p:cNvSpPr txBox="1"/>
          <p:nvPr/>
        </p:nvSpPr>
        <p:spPr>
          <a:xfrm>
            <a:off x="1430940" y="5709316"/>
            <a:ext cx="521196" cy="845213"/>
          </a:xfrm>
          <a:prstGeom prst="rect">
            <a:avLst/>
          </a:prstGeom>
        </p:spPr>
        <p:txBody>
          <a:bodyPr lIns="0" tIns="0" rIns="0" bIns="0" rtlCol="0" anchor="t">
            <a:spAutoFit/>
          </a:bodyPr>
          <a:lstStyle/>
          <a:p>
            <a:pPr algn="ctr">
              <a:lnSpc>
                <a:spcPts val="6963"/>
              </a:lnSpc>
              <a:spcBef>
                <a:spcPct val="0"/>
              </a:spcBef>
            </a:pPr>
            <a:r>
              <a:rPr lang="en-US" sz="4973" b="1">
                <a:solidFill>
                  <a:srgbClr val="FFFFFF"/>
                </a:solidFill>
                <a:latin typeface="Roboto Bold"/>
                <a:ea typeface="Roboto Bold"/>
                <a:cs typeface="Roboto Bold"/>
                <a:sym typeface="Roboto Bold"/>
              </a:rPr>
              <a:t>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88211" y="-5535870"/>
            <a:ext cx="14135211" cy="10119133"/>
            <a:chOff x="0" y="0"/>
            <a:chExt cx="786013" cy="562692"/>
          </a:xfrm>
        </p:grpSpPr>
        <p:sp>
          <p:nvSpPr>
            <p:cNvPr id="3" name="Freeform 3"/>
            <p:cNvSpPr/>
            <p:nvPr/>
          </p:nvSpPr>
          <p:spPr>
            <a:xfrm>
              <a:off x="0" y="0"/>
              <a:ext cx="786013" cy="562692"/>
            </a:xfrm>
            <a:custGeom>
              <a:avLst/>
              <a:gdLst/>
              <a:ahLst/>
              <a:cxnLst/>
              <a:rect l="l" t="t" r="r" b="b"/>
              <a:pathLst>
                <a:path w="786013" h="562692">
                  <a:moveTo>
                    <a:pt x="786013" y="281346"/>
                  </a:moveTo>
                  <a:lnTo>
                    <a:pt x="582813" y="562692"/>
                  </a:lnTo>
                  <a:lnTo>
                    <a:pt x="203200" y="562692"/>
                  </a:lnTo>
                  <a:lnTo>
                    <a:pt x="0" y="281346"/>
                  </a:lnTo>
                  <a:lnTo>
                    <a:pt x="203200" y="0"/>
                  </a:lnTo>
                  <a:lnTo>
                    <a:pt x="582813" y="0"/>
                  </a:lnTo>
                  <a:lnTo>
                    <a:pt x="786013" y="281346"/>
                  </a:lnTo>
                  <a:close/>
                </a:path>
              </a:pathLst>
            </a:custGeom>
            <a:solidFill>
              <a:srgbClr val="FF8602"/>
            </a:solidFill>
          </p:spPr>
          <p:txBody>
            <a:bodyPr/>
            <a:lstStyle/>
            <a:p>
              <a:endParaRPr lang="en-US"/>
            </a:p>
          </p:txBody>
        </p:sp>
        <p:sp>
          <p:nvSpPr>
            <p:cNvPr id="4" name="TextBox 4"/>
            <p:cNvSpPr txBox="1"/>
            <p:nvPr/>
          </p:nvSpPr>
          <p:spPr>
            <a:xfrm>
              <a:off x="114300" y="-57150"/>
              <a:ext cx="557413"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2306113" y="6253799"/>
            <a:ext cx="7610964" cy="5057823"/>
            <a:chOff x="0" y="0"/>
            <a:chExt cx="846733" cy="562692"/>
          </a:xfrm>
        </p:grpSpPr>
        <p:sp>
          <p:nvSpPr>
            <p:cNvPr id="6" name="Freeform 6"/>
            <p:cNvSpPr/>
            <p:nvPr/>
          </p:nvSpPr>
          <p:spPr>
            <a:xfrm>
              <a:off x="0" y="0"/>
              <a:ext cx="846733" cy="562692"/>
            </a:xfrm>
            <a:custGeom>
              <a:avLst/>
              <a:gdLst/>
              <a:ahLst/>
              <a:cxnLst/>
              <a:rect l="l" t="t" r="r" b="b"/>
              <a:pathLst>
                <a:path w="846733" h="562692">
                  <a:moveTo>
                    <a:pt x="846733" y="281346"/>
                  </a:moveTo>
                  <a:lnTo>
                    <a:pt x="643533" y="562692"/>
                  </a:lnTo>
                  <a:lnTo>
                    <a:pt x="203200" y="562692"/>
                  </a:lnTo>
                  <a:lnTo>
                    <a:pt x="0" y="281346"/>
                  </a:lnTo>
                  <a:lnTo>
                    <a:pt x="203200" y="0"/>
                  </a:lnTo>
                  <a:lnTo>
                    <a:pt x="643533" y="0"/>
                  </a:lnTo>
                  <a:lnTo>
                    <a:pt x="846733" y="281346"/>
                  </a:lnTo>
                  <a:close/>
                </a:path>
              </a:pathLst>
            </a:custGeom>
            <a:solidFill>
              <a:srgbClr val="FF8602"/>
            </a:solidFill>
          </p:spPr>
          <p:txBody>
            <a:bodyPr/>
            <a:lstStyle/>
            <a:p>
              <a:endParaRPr lang="en-US"/>
            </a:p>
          </p:txBody>
        </p:sp>
        <p:sp>
          <p:nvSpPr>
            <p:cNvPr id="7" name="TextBox 7"/>
            <p:cNvSpPr txBox="1"/>
            <p:nvPr/>
          </p:nvSpPr>
          <p:spPr>
            <a:xfrm>
              <a:off x="114300" y="-57150"/>
              <a:ext cx="618133" cy="619842"/>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2306113" y="1322286"/>
            <a:ext cx="10086031" cy="7642428"/>
            <a:chOff x="0" y="0"/>
            <a:chExt cx="617700" cy="468046"/>
          </a:xfrm>
        </p:grpSpPr>
        <p:sp>
          <p:nvSpPr>
            <p:cNvPr id="9" name="Freeform 9"/>
            <p:cNvSpPr/>
            <p:nvPr/>
          </p:nvSpPr>
          <p:spPr>
            <a:xfrm>
              <a:off x="0" y="0"/>
              <a:ext cx="617700" cy="468046"/>
            </a:xfrm>
            <a:custGeom>
              <a:avLst/>
              <a:gdLst/>
              <a:ahLst/>
              <a:cxnLst/>
              <a:rect l="l" t="t" r="r" b="b"/>
              <a:pathLst>
                <a:path w="617700" h="468046">
                  <a:moveTo>
                    <a:pt x="414500" y="0"/>
                  </a:moveTo>
                  <a:lnTo>
                    <a:pt x="0" y="0"/>
                  </a:lnTo>
                  <a:lnTo>
                    <a:pt x="203200" y="468046"/>
                  </a:lnTo>
                  <a:lnTo>
                    <a:pt x="617700" y="468046"/>
                  </a:lnTo>
                  <a:lnTo>
                    <a:pt x="414500" y="0"/>
                  </a:lnTo>
                  <a:close/>
                </a:path>
              </a:pathLst>
            </a:custGeom>
            <a:blipFill>
              <a:blip r:embed="rId2"/>
              <a:stretch>
                <a:fillRect l="-34869"/>
              </a:stretch>
            </a:blipFill>
            <a:ln cap="sq">
              <a:noFill/>
              <a:prstDash val="solid"/>
              <a:miter/>
            </a:ln>
          </p:spPr>
          <p:txBody>
            <a:bodyPr/>
            <a:lstStyle/>
            <a:p>
              <a:endParaRPr lang="en-US"/>
            </a:p>
          </p:txBody>
        </p:sp>
      </p:grpSp>
      <p:sp>
        <p:nvSpPr>
          <p:cNvPr id="17" name="Freeform 17"/>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3"/>
            <a:stretch>
              <a:fillRect t="-36143" b="-36143"/>
            </a:stretch>
          </a:blipFill>
        </p:spPr>
        <p:txBody>
          <a:bodyPr/>
          <a:lstStyle/>
          <a:p>
            <a:endParaRPr lang="en-US"/>
          </a:p>
        </p:txBody>
      </p:sp>
      <p:grpSp>
        <p:nvGrpSpPr>
          <p:cNvPr id="19" name="Group 19"/>
          <p:cNvGrpSpPr/>
          <p:nvPr/>
        </p:nvGrpSpPr>
        <p:grpSpPr>
          <a:xfrm>
            <a:off x="8216900" y="10018463"/>
            <a:ext cx="10071100" cy="3086100"/>
            <a:chOff x="0" y="0"/>
            <a:chExt cx="2652471" cy="812800"/>
          </a:xfrm>
        </p:grpSpPr>
        <p:sp>
          <p:nvSpPr>
            <p:cNvPr id="20" name="Freeform 20"/>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21" name="TextBox 21"/>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grpSp>
        <p:nvGrpSpPr>
          <p:cNvPr id="22" name="Group 22"/>
          <p:cNvGrpSpPr/>
          <p:nvPr/>
        </p:nvGrpSpPr>
        <p:grpSpPr>
          <a:xfrm rot="527386">
            <a:off x="16744950" y="8391349"/>
            <a:ext cx="3086100" cy="2700338"/>
            <a:chOff x="0" y="0"/>
            <a:chExt cx="812800" cy="711200"/>
          </a:xfrm>
        </p:grpSpPr>
        <p:sp>
          <p:nvSpPr>
            <p:cNvPr id="23" name="Freeform 23"/>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4" name="TextBox 24"/>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
        <p:nvSpPr>
          <p:cNvPr id="25" name="TextBox 25"/>
          <p:cNvSpPr txBox="1"/>
          <p:nvPr/>
        </p:nvSpPr>
        <p:spPr>
          <a:xfrm>
            <a:off x="9098407" y="1171575"/>
            <a:ext cx="4846192" cy="1061693"/>
          </a:xfrm>
          <a:prstGeom prst="rect">
            <a:avLst/>
          </a:prstGeom>
        </p:spPr>
        <p:txBody>
          <a:bodyPr wrap="square" lIns="0" tIns="0" rIns="0" bIns="0" rtlCol="0" anchor="t">
            <a:spAutoFit/>
          </a:bodyPr>
          <a:lstStyle/>
          <a:p>
            <a:pPr algn="l">
              <a:lnSpc>
                <a:spcPts val="8499"/>
              </a:lnSpc>
            </a:pPr>
            <a:r>
              <a:rPr lang="en-US" sz="6799" b="1" dirty="0">
                <a:solidFill>
                  <a:srgbClr val="1D1A1B"/>
                </a:solidFill>
                <a:latin typeface="Nexa Heavy"/>
                <a:ea typeface="Nexa Heavy"/>
                <a:cs typeface="Nexa Heavy"/>
                <a:sym typeface="Nexa Heavy"/>
              </a:rPr>
              <a:t>About Us</a:t>
            </a:r>
          </a:p>
        </p:txBody>
      </p:sp>
      <p:sp>
        <p:nvSpPr>
          <p:cNvPr id="26" name="TextBox 26"/>
          <p:cNvSpPr txBox="1"/>
          <p:nvPr/>
        </p:nvSpPr>
        <p:spPr>
          <a:xfrm>
            <a:off x="9098407" y="3197889"/>
            <a:ext cx="8354391" cy="2725041"/>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Chimica Group has a rich history of over 80 years in manufacturing, evolving to become a trusted TIER 1 supplier in the mobility industry.</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With a rich legacy of craftsmanship, we’ve grown into a comprehensive industrial partner, offering services that span the entire product development cycle.</a:t>
            </a:r>
          </a:p>
        </p:txBody>
      </p:sp>
      <p:sp>
        <p:nvSpPr>
          <p:cNvPr id="27" name="TextBox 27"/>
          <p:cNvSpPr txBox="1"/>
          <p:nvPr/>
        </p:nvSpPr>
        <p:spPr>
          <a:xfrm>
            <a:off x="9098407" y="2467928"/>
            <a:ext cx="7679973" cy="495300"/>
          </a:xfrm>
          <a:prstGeom prst="rect">
            <a:avLst/>
          </a:prstGeom>
        </p:spPr>
        <p:txBody>
          <a:bodyPr lIns="0" tIns="0" rIns="0" bIns="0" rtlCol="0" anchor="t">
            <a:spAutoFit/>
          </a:bodyPr>
          <a:lstStyle/>
          <a:p>
            <a:pPr algn="l">
              <a:lnSpc>
                <a:spcPts val="4199"/>
              </a:lnSpc>
            </a:pPr>
            <a:r>
              <a:rPr lang="en-US" sz="2999" b="1" dirty="0">
                <a:solidFill>
                  <a:srgbClr val="1D1A1B"/>
                </a:solidFill>
                <a:latin typeface="Nexa Bold"/>
                <a:ea typeface="Nexa Bold"/>
                <a:cs typeface="Nexa Bold"/>
                <a:sym typeface="Nexa Bold"/>
              </a:rPr>
              <a:t>Almost A Century of Experience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05406" y="5986634"/>
            <a:ext cx="13089173" cy="5171733"/>
            <a:chOff x="0" y="0"/>
            <a:chExt cx="677619" cy="267738"/>
          </a:xfrm>
        </p:grpSpPr>
        <p:sp>
          <p:nvSpPr>
            <p:cNvPr id="3" name="Freeform 3"/>
            <p:cNvSpPr/>
            <p:nvPr/>
          </p:nvSpPr>
          <p:spPr>
            <a:xfrm>
              <a:off x="0" y="0"/>
              <a:ext cx="677619" cy="267738"/>
            </a:xfrm>
            <a:custGeom>
              <a:avLst/>
              <a:gdLst/>
              <a:ahLst/>
              <a:cxnLst/>
              <a:rect l="l" t="t" r="r" b="b"/>
              <a:pathLst>
                <a:path w="677619" h="267738">
                  <a:moveTo>
                    <a:pt x="474419" y="0"/>
                  </a:moveTo>
                  <a:lnTo>
                    <a:pt x="0" y="0"/>
                  </a:lnTo>
                  <a:lnTo>
                    <a:pt x="203200" y="267738"/>
                  </a:lnTo>
                  <a:lnTo>
                    <a:pt x="677619" y="267738"/>
                  </a:lnTo>
                  <a:lnTo>
                    <a:pt x="474419" y="0"/>
                  </a:lnTo>
                  <a:close/>
                </a:path>
              </a:pathLst>
            </a:custGeom>
            <a:solidFill>
              <a:srgbClr val="FF8602"/>
            </a:solidFill>
          </p:spPr>
          <p:txBody>
            <a:bodyPr/>
            <a:lstStyle/>
            <a:p>
              <a:endParaRPr lang="en-US"/>
            </a:p>
          </p:txBody>
        </p:sp>
        <p:sp>
          <p:nvSpPr>
            <p:cNvPr id="4" name="TextBox 4"/>
            <p:cNvSpPr txBox="1"/>
            <p:nvPr/>
          </p:nvSpPr>
          <p:spPr>
            <a:xfrm>
              <a:off x="101600" y="-57150"/>
              <a:ext cx="474419" cy="324888"/>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7006949" y="-247628"/>
            <a:ext cx="13871531" cy="8439123"/>
            <a:chOff x="0" y="0"/>
            <a:chExt cx="473570" cy="288109"/>
          </a:xfrm>
        </p:grpSpPr>
        <p:sp>
          <p:nvSpPr>
            <p:cNvPr id="6" name="Freeform 6"/>
            <p:cNvSpPr/>
            <p:nvPr/>
          </p:nvSpPr>
          <p:spPr>
            <a:xfrm>
              <a:off x="0" y="0"/>
              <a:ext cx="473570" cy="288109"/>
            </a:xfrm>
            <a:custGeom>
              <a:avLst/>
              <a:gdLst/>
              <a:ahLst/>
              <a:cxnLst/>
              <a:rect l="l" t="t" r="r" b="b"/>
              <a:pathLst>
                <a:path w="473570" h="288109">
                  <a:moveTo>
                    <a:pt x="203200" y="0"/>
                  </a:moveTo>
                  <a:lnTo>
                    <a:pt x="473570" y="0"/>
                  </a:lnTo>
                  <a:lnTo>
                    <a:pt x="270370" y="288109"/>
                  </a:lnTo>
                  <a:lnTo>
                    <a:pt x="0" y="288109"/>
                  </a:lnTo>
                  <a:lnTo>
                    <a:pt x="203200" y="0"/>
                  </a:lnTo>
                  <a:close/>
                </a:path>
              </a:pathLst>
            </a:custGeom>
            <a:solidFill>
              <a:srgbClr val="FF8602"/>
            </a:solidFill>
          </p:spPr>
          <p:txBody>
            <a:bodyPr/>
            <a:lstStyle/>
            <a:p>
              <a:endParaRPr lang="en-US"/>
            </a:p>
          </p:txBody>
        </p:sp>
        <p:sp>
          <p:nvSpPr>
            <p:cNvPr id="7" name="TextBox 7"/>
            <p:cNvSpPr txBox="1"/>
            <p:nvPr/>
          </p:nvSpPr>
          <p:spPr>
            <a:xfrm>
              <a:off x="101600" y="-57150"/>
              <a:ext cx="270370" cy="345259"/>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522605" y="1801394"/>
            <a:ext cx="7223570" cy="7223570"/>
            <a:chOff x="0" y="0"/>
            <a:chExt cx="6350000" cy="6350000"/>
          </a:xfrm>
        </p:grpSpPr>
        <p:sp>
          <p:nvSpPr>
            <p:cNvPr id="9" name="Freeform 9"/>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solidFill>
              <a:srgbClr val="F7F1FF"/>
            </a:solidFill>
            <a:ln w="12700">
              <a:solidFill>
                <a:srgbClr val="000000"/>
              </a:solidFill>
            </a:ln>
          </p:spPr>
          <p:txBody>
            <a:bodyPr/>
            <a:lstStyle/>
            <a:p>
              <a:endParaRPr lang="en-US"/>
            </a:p>
          </p:txBody>
        </p:sp>
      </p:grpSp>
      <p:grpSp>
        <p:nvGrpSpPr>
          <p:cNvPr id="10" name="Group 10"/>
          <p:cNvGrpSpPr/>
          <p:nvPr/>
        </p:nvGrpSpPr>
        <p:grpSpPr>
          <a:xfrm>
            <a:off x="8247317" y="2542636"/>
            <a:ext cx="421332" cy="4213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3" name="Freeform 13"/>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2"/>
            <a:stretch>
              <a:fillRect t="-36143" b="-36143"/>
            </a:stretch>
          </a:blipFill>
        </p:spPr>
        <p:txBody>
          <a:bodyPr/>
          <a:lstStyle/>
          <a:p>
            <a:endParaRPr lang="en-US"/>
          </a:p>
        </p:txBody>
      </p:sp>
      <p:sp>
        <p:nvSpPr>
          <p:cNvPr id="14" name="Freeform 14"/>
          <p:cNvSpPr/>
          <p:nvPr/>
        </p:nvSpPr>
        <p:spPr>
          <a:xfrm>
            <a:off x="1028700" y="3086100"/>
            <a:ext cx="6413500" cy="4499725"/>
          </a:xfrm>
          <a:custGeom>
            <a:avLst/>
            <a:gdLst/>
            <a:ahLst/>
            <a:cxnLst/>
            <a:rect l="l" t="t" r="r" b="b"/>
            <a:pathLst>
              <a:path w="6413500" h="4499725">
                <a:moveTo>
                  <a:pt x="0" y="0"/>
                </a:moveTo>
                <a:lnTo>
                  <a:pt x="6413500" y="0"/>
                </a:lnTo>
                <a:lnTo>
                  <a:pt x="6413500" y="4499725"/>
                </a:lnTo>
                <a:lnTo>
                  <a:pt x="0" y="44997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3013372" y="4821680"/>
            <a:ext cx="949029" cy="793536"/>
          </a:xfrm>
          <a:custGeom>
            <a:avLst/>
            <a:gdLst/>
            <a:ahLst/>
            <a:cxnLst/>
            <a:rect l="l" t="t" r="r" b="b"/>
            <a:pathLst>
              <a:path w="949029" h="793536">
                <a:moveTo>
                  <a:pt x="0" y="0"/>
                </a:moveTo>
                <a:lnTo>
                  <a:pt x="949029" y="0"/>
                </a:lnTo>
                <a:lnTo>
                  <a:pt x="949029" y="793537"/>
                </a:lnTo>
                <a:lnTo>
                  <a:pt x="0" y="79353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6" name="Group 16"/>
          <p:cNvGrpSpPr/>
          <p:nvPr/>
        </p:nvGrpSpPr>
        <p:grpSpPr>
          <a:xfrm>
            <a:off x="8260962" y="3965253"/>
            <a:ext cx="421332" cy="42133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19" name="Group 19"/>
          <p:cNvGrpSpPr/>
          <p:nvPr/>
        </p:nvGrpSpPr>
        <p:grpSpPr>
          <a:xfrm>
            <a:off x="8152666" y="6418535"/>
            <a:ext cx="421332" cy="42133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grpSp>
        <p:nvGrpSpPr>
          <p:cNvPr id="22" name="Group 22"/>
          <p:cNvGrpSpPr/>
          <p:nvPr/>
        </p:nvGrpSpPr>
        <p:grpSpPr>
          <a:xfrm>
            <a:off x="16778380" y="8572500"/>
            <a:ext cx="3383573" cy="2123984"/>
            <a:chOff x="0" y="0"/>
            <a:chExt cx="891147" cy="559403"/>
          </a:xfrm>
        </p:grpSpPr>
        <p:sp>
          <p:nvSpPr>
            <p:cNvPr id="23" name="Freeform 23"/>
            <p:cNvSpPr/>
            <p:nvPr/>
          </p:nvSpPr>
          <p:spPr>
            <a:xfrm>
              <a:off x="0" y="0"/>
              <a:ext cx="891147" cy="559403"/>
            </a:xfrm>
            <a:custGeom>
              <a:avLst/>
              <a:gdLst/>
              <a:ahLst/>
              <a:cxnLst/>
              <a:rect l="l" t="t" r="r" b="b"/>
              <a:pathLst>
                <a:path w="891147" h="559403">
                  <a:moveTo>
                    <a:pt x="445573" y="0"/>
                  </a:moveTo>
                  <a:lnTo>
                    <a:pt x="891147" y="559403"/>
                  </a:lnTo>
                  <a:lnTo>
                    <a:pt x="0" y="559403"/>
                  </a:lnTo>
                  <a:lnTo>
                    <a:pt x="445573" y="0"/>
                  </a:lnTo>
                  <a:close/>
                </a:path>
              </a:pathLst>
            </a:custGeom>
            <a:solidFill>
              <a:srgbClr val="FE8304"/>
            </a:solidFill>
          </p:spPr>
          <p:txBody>
            <a:bodyPr/>
            <a:lstStyle/>
            <a:p>
              <a:endParaRPr lang="en-US"/>
            </a:p>
          </p:txBody>
        </p:sp>
        <p:sp>
          <p:nvSpPr>
            <p:cNvPr id="24" name="TextBox 24"/>
            <p:cNvSpPr txBox="1"/>
            <p:nvPr/>
          </p:nvSpPr>
          <p:spPr>
            <a:xfrm>
              <a:off x="139242" y="202573"/>
              <a:ext cx="612663" cy="316873"/>
            </a:xfrm>
            <a:prstGeom prst="rect">
              <a:avLst/>
            </a:prstGeom>
          </p:spPr>
          <p:txBody>
            <a:bodyPr lIns="50800" tIns="50800" rIns="50800" bIns="50800" rtlCol="0" anchor="ctr"/>
            <a:lstStyle/>
            <a:p>
              <a:pPr algn="ctr">
                <a:lnSpc>
                  <a:spcPts val="3499"/>
                </a:lnSpc>
              </a:pPr>
              <a:endParaRPr/>
            </a:p>
          </p:txBody>
        </p:sp>
      </p:grpSp>
      <p:sp>
        <p:nvSpPr>
          <p:cNvPr id="25" name="TextBox 25"/>
          <p:cNvSpPr txBox="1"/>
          <p:nvPr/>
        </p:nvSpPr>
        <p:spPr>
          <a:xfrm>
            <a:off x="8290096" y="1171575"/>
            <a:ext cx="9997904" cy="1061720"/>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What Drives Us</a:t>
            </a:r>
          </a:p>
        </p:txBody>
      </p:sp>
      <p:sp>
        <p:nvSpPr>
          <p:cNvPr id="26" name="TextBox 26"/>
          <p:cNvSpPr txBox="1"/>
          <p:nvPr/>
        </p:nvSpPr>
        <p:spPr>
          <a:xfrm>
            <a:off x="9098407" y="2495011"/>
            <a:ext cx="8821488" cy="1570430"/>
          </a:xfrm>
          <a:prstGeom prst="rect">
            <a:avLst/>
          </a:prstGeom>
        </p:spPr>
        <p:txBody>
          <a:bodyPr lIns="0" tIns="0" rIns="0" bIns="0" rtlCol="0" anchor="t">
            <a:spAutoFit/>
          </a:bodyPr>
          <a:lstStyle/>
          <a:p>
            <a:pPr algn="l">
              <a:lnSpc>
                <a:spcPts val="3080"/>
              </a:lnSpc>
            </a:pPr>
            <a:r>
              <a:rPr lang="en-US" sz="2200" dirty="0">
                <a:solidFill>
                  <a:srgbClr val="1D1A1B"/>
                </a:solidFill>
                <a:latin typeface="Nexa"/>
                <a:ea typeface="Nexa"/>
                <a:cs typeface="Nexa"/>
                <a:sym typeface="Nexa"/>
              </a:rPr>
              <a:t>Established in 1938 in </a:t>
            </a:r>
            <a:r>
              <a:rPr lang="en-US" sz="2200" dirty="0" err="1">
                <a:solidFill>
                  <a:srgbClr val="1D1A1B"/>
                </a:solidFill>
                <a:latin typeface="Nexa"/>
                <a:ea typeface="Nexa"/>
                <a:cs typeface="Nexa"/>
                <a:sym typeface="Nexa"/>
              </a:rPr>
              <a:t>Orăștie</a:t>
            </a:r>
            <a:r>
              <a:rPr lang="en-US" sz="2200" dirty="0">
                <a:solidFill>
                  <a:srgbClr val="1D1A1B"/>
                </a:solidFill>
                <a:latin typeface="Nexa"/>
                <a:ea typeface="Nexa"/>
                <a:cs typeface="Nexa"/>
                <a:sym typeface="Nexa"/>
              </a:rPr>
              <a:t>, Romania, we have developed decades of expertise in the Automotive, Bikes, and Home &amp; Garden industries. </a:t>
            </a:r>
          </a:p>
          <a:p>
            <a:pPr algn="l">
              <a:lnSpc>
                <a:spcPts val="3080"/>
              </a:lnSpc>
            </a:pPr>
            <a:endParaRPr lang="en-US" sz="2200" dirty="0">
              <a:solidFill>
                <a:srgbClr val="1D1A1B"/>
              </a:solidFill>
              <a:latin typeface="Nexa"/>
              <a:ea typeface="Nexa"/>
              <a:cs typeface="Nexa"/>
              <a:sym typeface="Nexa"/>
            </a:endParaRPr>
          </a:p>
        </p:txBody>
      </p:sp>
      <p:sp>
        <p:nvSpPr>
          <p:cNvPr id="27" name="TextBox 27"/>
          <p:cNvSpPr txBox="1"/>
          <p:nvPr/>
        </p:nvSpPr>
        <p:spPr>
          <a:xfrm>
            <a:off x="9144000" y="3835908"/>
            <a:ext cx="8144326" cy="2043507"/>
          </a:xfrm>
          <a:prstGeom prst="rect">
            <a:avLst/>
          </a:prstGeom>
        </p:spPr>
        <p:txBody>
          <a:bodyPr wrap="square" lIns="0" tIns="0" rIns="0" bIns="0" rtlCol="0" anchor="t">
            <a:spAutoFit/>
          </a:bodyPr>
          <a:lstStyle/>
          <a:p>
            <a:pPr algn="l">
              <a:lnSpc>
                <a:spcPts val="3080"/>
              </a:lnSpc>
            </a:pPr>
            <a:r>
              <a:rPr lang="en-US" sz="2200" dirty="0">
                <a:solidFill>
                  <a:srgbClr val="1D1A1B"/>
                </a:solidFill>
                <a:latin typeface="Nexa"/>
                <a:ea typeface="Nexa"/>
                <a:cs typeface="Nexa"/>
                <a:sym typeface="Nexa"/>
              </a:rPr>
              <a:t>Our vision is that our business as a gift to the human spirit. It is a vibrant, strong, and self-driven business that continuously transforms and evolves by integrating</a:t>
            </a:r>
          </a:p>
          <a:p>
            <a:pPr algn="l">
              <a:lnSpc>
                <a:spcPts val="3080"/>
              </a:lnSpc>
            </a:pPr>
            <a:r>
              <a:rPr lang="en-US" sz="2200" dirty="0">
                <a:solidFill>
                  <a:srgbClr val="1D1A1B"/>
                </a:solidFill>
                <a:latin typeface="Nexa"/>
                <a:ea typeface="Nexa"/>
                <a:cs typeface="Nexa"/>
                <a:sym typeface="Nexa"/>
              </a:rPr>
              <a:t>future technologies and addressing the concerns of future generations.</a:t>
            </a:r>
          </a:p>
        </p:txBody>
      </p:sp>
      <p:sp>
        <p:nvSpPr>
          <p:cNvPr id="28" name="TextBox 28"/>
          <p:cNvSpPr txBox="1"/>
          <p:nvPr/>
        </p:nvSpPr>
        <p:spPr>
          <a:xfrm>
            <a:off x="9144000" y="5918829"/>
            <a:ext cx="8308798" cy="1967975"/>
          </a:xfrm>
          <a:prstGeom prst="rect">
            <a:avLst/>
          </a:prstGeom>
        </p:spPr>
        <p:txBody>
          <a:bodyPr wrap="square" lIns="0" tIns="0" rIns="0" bIns="0" rtlCol="0" anchor="t">
            <a:spAutoFit/>
          </a:bodyPr>
          <a:lstStyle/>
          <a:p>
            <a:pPr algn="l">
              <a:lnSpc>
                <a:spcPts val="3080"/>
              </a:lnSpc>
            </a:pPr>
            <a:endParaRPr lang="en-US" sz="2200" dirty="0">
              <a:solidFill>
                <a:srgbClr val="1D1A1B"/>
              </a:solidFill>
              <a:latin typeface="Nexa"/>
              <a:ea typeface="Nexa"/>
              <a:cs typeface="Nexa"/>
              <a:sym typeface="Nexa"/>
            </a:endParaRPr>
          </a:p>
          <a:p>
            <a:pPr algn="l">
              <a:lnSpc>
                <a:spcPts val="3080"/>
              </a:lnSpc>
            </a:pPr>
            <a:r>
              <a:rPr lang="en-US" sz="2200" dirty="0">
                <a:solidFill>
                  <a:srgbClr val="1D1A1B"/>
                </a:solidFill>
                <a:latin typeface="Nexa"/>
                <a:ea typeface="Nexa"/>
                <a:cs typeface="Nexa"/>
                <a:sym typeface="Nexa"/>
              </a:rPr>
              <a:t>Our </a:t>
            </a:r>
            <a:r>
              <a:rPr lang="en-US" sz="2200" b="1" dirty="0">
                <a:solidFill>
                  <a:srgbClr val="1D1A1B"/>
                </a:solidFill>
                <a:latin typeface="Nexa Bold"/>
                <a:ea typeface="Nexa Bold"/>
                <a:cs typeface="Nexa Bold"/>
                <a:sym typeface="Nexa Bold"/>
              </a:rPr>
              <a:t>mission</a:t>
            </a:r>
            <a:r>
              <a:rPr lang="en-US" sz="2200" dirty="0">
                <a:solidFill>
                  <a:srgbClr val="1D1A1B"/>
                </a:solidFill>
                <a:latin typeface="Nexa"/>
                <a:ea typeface="Nexa"/>
                <a:cs typeface="Nexa"/>
                <a:sym typeface="Nexa"/>
              </a:rPr>
              <a:t> is to transform our products, performance model, leadership, conversations, and production systems into meaningful contributions to society, inspiring a positive impact on people and the planet.</a:t>
            </a:r>
          </a:p>
        </p:txBody>
      </p:sp>
      <p:grpSp>
        <p:nvGrpSpPr>
          <p:cNvPr id="29" name="Group 29"/>
          <p:cNvGrpSpPr/>
          <p:nvPr/>
        </p:nvGrpSpPr>
        <p:grpSpPr>
          <a:xfrm>
            <a:off x="8216900" y="10018463"/>
            <a:ext cx="10071100" cy="3086100"/>
            <a:chOff x="0" y="0"/>
            <a:chExt cx="2652471" cy="812800"/>
          </a:xfrm>
        </p:grpSpPr>
        <p:sp>
          <p:nvSpPr>
            <p:cNvPr id="30" name="Freeform 30"/>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31" name="TextBox 31"/>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892800" y="3113607"/>
            <a:ext cx="11139820" cy="1287563"/>
            <a:chOff x="0" y="0"/>
            <a:chExt cx="2933944" cy="339111"/>
          </a:xfrm>
        </p:grpSpPr>
        <p:sp>
          <p:nvSpPr>
            <p:cNvPr id="3" name="Freeform 3"/>
            <p:cNvSpPr/>
            <p:nvPr/>
          </p:nvSpPr>
          <p:spPr>
            <a:xfrm>
              <a:off x="0" y="0"/>
              <a:ext cx="2933944" cy="339111"/>
            </a:xfrm>
            <a:custGeom>
              <a:avLst/>
              <a:gdLst/>
              <a:ahLst/>
              <a:cxnLst/>
              <a:rect l="l" t="t" r="r" b="b"/>
              <a:pathLst>
                <a:path w="2933944" h="339111">
                  <a:moveTo>
                    <a:pt x="0" y="0"/>
                  </a:moveTo>
                  <a:lnTo>
                    <a:pt x="2933944" y="0"/>
                  </a:lnTo>
                  <a:lnTo>
                    <a:pt x="2933944" y="339111"/>
                  </a:lnTo>
                  <a:lnTo>
                    <a:pt x="0" y="339111"/>
                  </a:lnTo>
                  <a:close/>
                </a:path>
              </a:pathLst>
            </a:custGeom>
            <a:solidFill>
              <a:srgbClr val="64656A"/>
            </a:solidFill>
          </p:spPr>
          <p:txBody>
            <a:bodyPr/>
            <a:lstStyle/>
            <a:p>
              <a:endParaRPr lang="en-US"/>
            </a:p>
          </p:txBody>
        </p:sp>
        <p:sp>
          <p:nvSpPr>
            <p:cNvPr id="4" name="TextBox 4"/>
            <p:cNvSpPr txBox="1"/>
            <p:nvPr/>
          </p:nvSpPr>
          <p:spPr>
            <a:xfrm>
              <a:off x="0" y="-57150"/>
              <a:ext cx="2933944" cy="396261"/>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1244600" y="3113607"/>
            <a:ext cx="4648200" cy="1287563"/>
            <a:chOff x="0" y="0"/>
            <a:chExt cx="1224217" cy="339111"/>
          </a:xfrm>
        </p:grpSpPr>
        <p:sp>
          <p:nvSpPr>
            <p:cNvPr id="6" name="Freeform 6"/>
            <p:cNvSpPr/>
            <p:nvPr/>
          </p:nvSpPr>
          <p:spPr>
            <a:xfrm>
              <a:off x="0" y="0"/>
              <a:ext cx="1224217" cy="339111"/>
            </a:xfrm>
            <a:custGeom>
              <a:avLst/>
              <a:gdLst/>
              <a:ahLst/>
              <a:cxnLst/>
              <a:rect l="l" t="t" r="r" b="b"/>
              <a:pathLst>
                <a:path w="1224217" h="339111">
                  <a:moveTo>
                    <a:pt x="0" y="0"/>
                  </a:moveTo>
                  <a:lnTo>
                    <a:pt x="1224217" y="0"/>
                  </a:lnTo>
                  <a:lnTo>
                    <a:pt x="1224217" y="339111"/>
                  </a:lnTo>
                  <a:lnTo>
                    <a:pt x="0" y="339111"/>
                  </a:lnTo>
                  <a:close/>
                </a:path>
              </a:pathLst>
            </a:custGeom>
            <a:solidFill>
              <a:srgbClr val="FF8602"/>
            </a:solidFill>
          </p:spPr>
          <p:txBody>
            <a:bodyPr/>
            <a:lstStyle/>
            <a:p>
              <a:endParaRPr lang="en-US"/>
            </a:p>
          </p:txBody>
        </p:sp>
        <p:sp>
          <p:nvSpPr>
            <p:cNvPr id="7" name="TextBox 7"/>
            <p:cNvSpPr txBox="1"/>
            <p:nvPr/>
          </p:nvSpPr>
          <p:spPr>
            <a:xfrm>
              <a:off x="0" y="-57150"/>
              <a:ext cx="1224217" cy="396261"/>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rot="-10800000">
            <a:off x="14178808" y="-1362592"/>
            <a:ext cx="5119583" cy="2446670"/>
            <a:chOff x="0" y="0"/>
            <a:chExt cx="1177416" cy="562692"/>
          </a:xfrm>
        </p:grpSpPr>
        <p:sp>
          <p:nvSpPr>
            <p:cNvPr id="9" name="Freeform 9"/>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FF8602"/>
            </a:solidFill>
          </p:spPr>
          <p:txBody>
            <a:bodyPr/>
            <a:lstStyle/>
            <a:p>
              <a:endParaRPr lang="en-US"/>
            </a:p>
          </p:txBody>
        </p:sp>
        <p:sp>
          <p:nvSpPr>
            <p:cNvPr id="10" name="TextBox 10"/>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11" name="Group 11"/>
          <p:cNvGrpSpPr/>
          <p:nvPr/>
        </p:nvGrpSpPr>
        <p:grpSpPr>
          <a:xfrm rot="-10800000">
            <a:off x="-1010392" y="-1362592"/>
            <a:ext cx="5119583" cy="2446670"/>
            <a:chOff x="0" y="0"/>
            <a:chExt cx="1177416" cy="562692"/>
          </a:xfrm>
        </p:grpSpPr>
        <p:sp>
          <p:nvSpPr>
            <p:cNvPr id="12" name="Freeform 12"/>
            <p:cNvSpPr/>
            <p:nvPr/>
          </p:nvSpPr>
          <p:spPr>
            <a:xfrm>
              <a:off x="0" y="0"/>
              <a:ext cx="1177416" cy="562692"/>
            </a:xfrm>
            <a:custGeom>
              <a:avLst/>
              <a:gdLst/>
              <a:ahLst/>
              <a:cxnLst/>
              <a:rect l="l" t="t" r="r" b="b"/>
              <a:pathLst>
                <a:path w="1177416" h="562692">
                  <a:moveTo>
                    <a:pt x="1177416" y="281346"/>
                  </a:moveTo>
                  <a:lnTo>
                    <a:pt x="974216" y="562692"/>
                  </a:lnTo>
                  <a:lnTo>
                    <a:pt x="203200" y="562692"/>
                  </a:lnTo>
                  <a:lnTo>
                    <a:pt x="0" y="281346"/>
                  </a:lnTo>
                  <a:lnTo>
                    <a:pt x="203200" y="0"/>
                  </a:lnTo>
                  <a:lnTo>
                    <a:pt x="974216" y="0"/>
                  </a:lnTo>
                  <a:lnTo>
                    <a:pt x="1177416" y="281346"/>
                  </a:lnTo>
                  <a:close/>
                </a:path>
              </a:pathLst>
            </a:custGeom>
            <a:solidFill>
              <a:srgbClr val="FF8602"/>
            </a:solidFill>
          </p:spPr>
          <p:txBody>
            <a:bodyPr/>
            <a:lstStyle/>
            <a:p>
              <a:endParaRPr lang="en-US"/>
            </a:p>
          </p:txBody>
        </p:sp>
        <p:sp>
          <p:nvSpPr>
            <p:cNvPr id="13" name="TextBox 13"/>
            <p:cNvSpPr txBox="1"/>
            <p:nvPr/>
          </p:nvSpPr>
          <p:spPr>
            <a:xfrm>
              <a:off x="114300" y="-57150"/>
              <a:ext cx="948816" cy="619842"/>
            </a:xfrm>
            <a:prstGeom prst="rect">
              <a:avLst/>
            </a:prstGeom>
          </p:spPr>
          <p:txBody>
            <a:bodyPr lIns="50800" tIns="50800" rIns="50800" bIns="50800" rtlCol="0" anchor="ctr"/>
            <a:lstStyle/>
            <a:p>
              <a:pPr algn="ctr">
                <a:lnSpc>
                  <a:spcPts val="3499"/>
                </a:lnSpc>
              </a:pPr>
              <a:endParaRPr/>
            </a:p>
          </p:txBody>
        </p:sp>
      </p:grpSp>
      <p:grpSp>
        <p:nvGrpSpPr>
          <p:cNvPr id="14" name="Group 14"/>
          <p:cNvGrpSpPr/>
          <p:nvPr/>
        </p:nvGrpSpPr>
        <p:grpSpPr>
          <a:xfrm rot="-10800000">
            <a:off x="1136650" y="-624938"/>
            <a:ext cx="5726233" cy="1198000"/>
            <a:chOff x="0" y="0"/>
            <a:chExt cx="3054608" cy="639062"/>
          </a:xfrm>
        </p:grpSpPr>
        <p:sp>
          <p:nvSpPr>
            <p:cNvPr id="15" name="Freeform 15"/>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64656A"/>
            </a:solidFill>
            <a:ln cap="sq">
              <a:noFill/>
              <a:prstDash val="solid"/>
              <a:miter/>
            </a:ln>
          </p:spPr>
          <p:txBody>
            <a:bodyPr/>
            <a:lstStyle/>
            <a:p>
              <a:endParaRPr lang="en-US"/>
            </a:p>
          </p:txBody>
        </p:sp>
        <p:sp>
          <p:nvSpPr>
            <p:cNvPr id="16" name="TextBox 16"/>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pSp>
        <p:nvGrpSpPr>
          <p:cNvPr id="17" name="Group 17"/>
          <p:cNvGrpSpPr/>
          <p:nvPr/>
        </p:nvGrpSpPr>
        <p:grpSpPr>
          <a:xfrm rot="-10800000">
            <a:off x="11425117" y="-624938"/>
            <a:ext cx="5726233" cy="1198000"/>
            <a:chOff x="0" y="0"/>
            <a:chExt cx="3054608" cy="639062"/>
          </a:xfrm>
        </p:grpSpPr>
        <p:sp>
          <p:nvSpPr>
            <p:cNvPr id="18" name="Freeform 18"/>
            <p:cNvSpPr/>
            <p:nvPr/>
          </p:nvSpPr>
          <p:spPr>
            <a:xfrm>
              <a:off x="0" y="0"/>
              <a:ext cx="3054608" cy="639062"/>
            </a:xfrm>
            <a:custGeom>
              <a:avLst/>
              <a:gdLst/>
              <a:ahLst/>
              <a:cxnLst/>
              <a:rect l="l" t="t" r="r" b="b"/>
              <a:pathLst>
                <a:path w="3054608" h="639062">
                  <a:moveTo>
                    <a:pt x="3054608" y="319531"/>
                  </a:moveTo>
                  <a:lnTo>
                    <a:pt x="2851408" y="639062"/>
                  </a:lnTo>
                  <a:lnTo>
                    <a:pt x="203200" y="639062"/>
                  </a:lnTo>
                  <a:lnTo>
                    <a:pt x="0" y="319531"/>
                  </a:lnTo>
                  <a:lnTo>
                    <a:pt x="203200" y="0"/>
                  </a:lnTo>
                  <a:lnTo>
                    <a:pt x="2851408" y="0"/>
                  </a:lnTo>
                  <a:lnTo>
                    <a:pt x="3054608" y="319531"/>
                  </a:lnTo>
                  <a:close/>
                </a:path>
              </a:pathLst>
            </a:custGeom>
            <a:solidFill>
              <a:srgbClr val="64656A"/>
            </a:solidFill>
            <a:ln cap="sq">
              <a:noFill/>
              <a:prstDash val="solid"/>
              <a:miter/>
            </a:ln>
          </p:spPr>
          <p:txBody>
            <a:bodyPr/>
            <a:lstStyle/>
            <a:p>
              <a:endParaRPr lang="en-US"/>
            </a:p>
          </p:txBody>
        </p:sp>
        <p:sp>
          <p:nvSpPr>
            <p:cNvPr id="19" name="TextBox 19"/>
            <p:cNvSpPr txBox="1"/>
            <p:nvPr/>
          </p:nvSpPr>
          <p:spPr>
            <a:xfrm>
              <a:off x="114300" y="-57150"/>
              <a:ext cx="2826008" cy="696212"/>
            </a:xfrm>
            <a:prstGeom prst="rect">
              <a:avLst/>
            </a:prstGeom>
          </p:spPr>
          <p:txBody>
            <a:bodyPr lIns="50800" tIns="50800" rIns="50800" bIns="50800" rtlCol="0" anchor="ctr"/>
            <a:lstStyle/>
            <a:p>
              <a:pPr algn="ctr">
                <a:lnSpc>
                  <a:spcPts val="3499"/>
                </a:lnSpc>
              </a:pPr>
              <a:endParaRPr/>
            </a:p>
          </p:txBody>
        </p:sp>
      </p:grpSp>
      <p:grpSp>
        <p:nvGrpSpPr>
          <p:cNvPr id="20" name="Group 20"/>
          <p:cNvGrpSpPr/>
          <p:nvPr/>
        </p:nvGrpSpPr>
        <p:grpSpPr>
          <a:xfrm>
            <a:off x="5903580" y="4681662"/>
            <a:ext cx="11139820" cy="1287563"/>
            <a:chOff x="0" y="0"/>
            <a:chExt cx="2933944" cy="339111"/>
          </a:xfrm>
        </p:grpSpPr>
        <p:sp>
          <p:nvSpPr>
            <p:cNvPr id="21" name="Freeform 21"/>
            <p:cNvSpPr/>
            <p:nvPr/>
          </p:nvSpPr>
          <p:spPr>
            <a:xfrm>
              <a:off x="0" y="0"/>
              <a:ext cx="2933944" cy="339111"/>
            </a:xfrm>
            <a:custGeom>
              <a:avLst/>
              <a:gdLst/>
              <a:ahLst/>
              <a:cxnLst/>
              <a:rect l="l" t="t" r="r" b="b"/>
              <a:pathLst>
                <a:path w="2933944" h="339111">
                  <a:moveTo>
                    <a:pt x="0" y="0"/>
                  </a:moveTo>
                  <a:lnTo>
                    <a:pt x="2933944" y="0"/>
                  </a:lnTo>
                  <a:lnTo>
                    <a:pt x="2933944" y="339111"/>
                  </a:lnTo>
                  <a:lnTo>
                    <a:pt x="0" y="339111"/>
                  </a:lnTo>
                  <a:close/>
                </a:path>
              </a:pathLst>
            </a:custGeom>
            <a:solidFill>
              <a:srgbClr val="64656A"/>
            </a:solidFill>
          </p:spPr>
          <p:txBody>
            <a:bodyPr/>
            <a:lstStyle/>
            <a:p>
              <a:endParaRPr lang="en-US"/>
            </a:p>
          </p:txBody>
        </p:sp>
        <p:sp>
          <p:nvSpPr>
            <p:cNvPr id="22" name="TextBox 22"/>
            <p:cNvSpPr txBox="1"/>
            <p:nvPr/>
          </p:nvSpPr>
          <p:spPr>
            <a:xfrm>
              <a:off x="0" y="-57150"/>
              <a:ext cx="2933944" cy="396261"/>
            </a:xfrm>
            <a:prstGeom prst="rect">
              <a:avLst/>
            </a:prstGeom>
          </p:spPr>
          <p:txBody>
            <a:bodyPr lIns="50800" tIns="50800" rIns="50800" bIns="50800" rtlCol="0" anchor="ctr"/>
            <a:lstStyle/>
            <a:p>
              <a:pPr algn="ctr">
                <a:lnSpc>
                  <a:spcPts val="3499"/>
                </a:lnSpc>
              </a:pPr>
              <a:endParaRPr/>
            </a:p>
          </p:txBody>
        </p:sp>
      </p:grpSp>
      <p:grpSp>
        <p:nvGrpSpPr>
          <p:cNvPr id="23" name="Group 23"/>
          <p:cNvGrpSpPr/>
          <p:nvPr/>
        </p:nvGrpSpPr>
        <p:grpSpPr>
          <a:xfrm>
            <a:off x="1255380" y="4681662"/>
            <a:ext cx="4648200" cy="1287563"/>
            <a:chOff x="0" y="0"/>
            <a:chExt cx="1224217" cy="339111"/>
          </a:xfrm>
        </p:grpSpPr>
        <p:sp>
          <p:nvSpPr>
            <p:cNvPr id="24" name="Freeform 24"/>
            <p:cNvSpPr/>
            <p:nvPr/>
          </p:nvSpPr>
          <p:spPr>
            <a:xfrm>
              <a:off x="0" y="0"/>
              <a:ext cx="1224217" cy="339111"/>
            </a:xfrm>
            <a:custGeom>
              <a:avLst/>
              <a:gdLst/>
              <a:ahLst/>
              <a:cxnLst/>
              <a:rect l="l" t="t" r="r" b="b"/>
              <a:pathLst>
                <a:path w="1224217" h="339111">
                  <a:moveTo>
                    <a:pt x="0" y="0"/>
                  </a:moveTo>
                  <a:lnTo>
                    <a:pt x="1224217" y="0"/>
                  </a:lnTo>
                  <a:lnTo>
                    <a:pt x="1224217" y="339111"/>
                  </a:lnTo>
                  <a:lnTo>
                    <a:pt x="0" y="339111"/>
                  </a:lnTo>
                  <a:close/>
                </a:path>
              </a:pathLst>
            </a:custGeom>
            <a:solidFill>
              <a:srgbClr val="FF8602"/>
            </a:solidFill>
          </p:spPr>
          <p:txBody>
            <a:bodyPr/>
            <a:lstStyle/>
            <a:p>
              <a:endParaRPr lang="en-US"/>
            </a:p>
          </p:txBody>
        </p:sp>
        <p:sp>
          <p:nvSpPr>
            <p:cNvPr id="25" name="TextBox 25"/>
            <p:cNvSpPr txBox="1"/>
            <p:nvPr/>
          </p:nvSpPr>
          <p:spPr>
            <a:xfrm>
              <a:off x="0" y="-57150"/>
              <a:ext cx="1224217" cy="396261"/>
            </a:xfrm>
            <a:prstGeom prst="rect">
              <a:avLst/>
            </a:prstGeom>
          </p:spPr>
          <p:txBody>
            <a:bodyPr lIns="50800" tIns="50800" rIns="50800" bIns="50800" rtlCol="0" anchor="ctr"/>
            <a:lstStyle/>
            <a:p>
              <a:pPr algn="ctr">
                <a:lnSpc>
                  <a:spcPts val="3499"/>
                </a:lnSpc>
              </a:pPr>
              <a:endParaRPr/>
            </a:p>
          </p:txBody>
        </p:sp>
      </p:grpSp>
      <p:grpSp>
        <p:nvGrpSpPr>
          <p:cNvPr id="26" name="Group 26"/>
          <p:cNvGrpSpPr/>
          <p:nvPr/>
        </p:nvGrpSpPr>
        <p:grpSpPr>
          <a:xfrm>
            <a:off x="5892800" y="6245450"/>
            <a:ext cx="11139820" cy="1287563"/>
            <a:chOff x="0" y="0"/>
            <a:chExt cx="2933944" cy="339111"/>
          </a:xfrm>
        </p:grpSpPr>
        <p:sp>
          <p:nvSpPr>
            <p:cNvPr id="27" name="Freeform 27"/>
            <p:cNvSpPr/>
            <p:nvPr/>
          </p:nvSpPr>
          <p:spPr>
            <a:xfrm>
              <a:off x="0" y="0"/>
              <a:ext cx="2933944" cy="339111"/>
            </a:xfrm>
            <a:custGeom>
              <a:avLst/>
              <a:gdLst/>
              <a:ahLst/>
              <a:cxnLst/>
              <a:rect l="l" t="t" r="r" b="b"/>
              <a:pathLst>
                <a:path w="2933944" h="339111">
                  <a:moveTo>
                    <a:pt x="0" y="0"/>
                  </a:moveTo>
                  <a:lnTo>
                    <a:pt x="2933944" y="0"/>
                  </a:lnTo>
                  <a:lnTo>
                    <a:pt x="2933944" y="339111"/>
                  </a:lnTo>
                  <a:lnTo>
                    <a:pt x="0" y="339111"/>
                  </a:lnTo>
                  <a:close/>
                </a:path>
              </a:pathLst>
            </a:custGeom>
            <a:solidFill>
              <a:srgbClr val="64656A"/>
            </a:solidFill>
          </p:spPr>
          <p:txBody>
            <a:bodyPr/>
            <a:lstStyle/>
            <a:p>
              <a:endParaRPr lang="en-US"/>
            </a:p>
          </p:txBody>
        </p:sp>
        <p:sp>
          <p:nvSpPr>
            <p:cNvPr id="28" name="TextBox 28"/>
            <p:cNvSpPr txBox="1"/>
            <p:nvPr/>
          </p:nvSpPr>
          <p:spPr>
            <a:xfrm>
              <a:off x="0" y="-57150"/>
              <a:ext cx="2933944" cy="396261"/>
            </a:xfrm>
            <a:prstGeom prst="rect">
              <a:avLst/>
            </a:prstGeom>
          </p:spPr>
          <p:txBody>
            <a:bodyPr lIns="50800" tIns="50800" rIns="50800" bIns="50800" rtlCol="0" anchor="ctr"/>
            <a:lstStyle/>
            <a:p>
              <a:pPr algn="ctr">
                <a:lnSpc>
                  <a:spcPts val="3499"/>
                </a:lnSpc>
              </a:pPr>
              <a:endParaRPr/>
            </a:p>
          </p:txBody>
        </p:sp>
      </p:grpSp>
      <p:grpSp>
        <p:nvGrpSpPr>
          <p:cNvPr id="29" name="Group 29"/>
          <p:cNvGrpSpPr/>
          <p:nvPr/>
        </p:nvGrpSpPr>
        <p:grpSpPr>
          <a:xfrm>
            <a:off x="1244600" y="6245450"/>
            <a:ext cx="4648200" cy="1287563"/>
            <a:chOff x="0" y="0"/>
            <a:chExt cx="1224217" cy="339111"/>
          </a:xfrm>
        </p:grpSpPr>
        <p:sp>
          <p:nvSpPr>
            <p:cNvPr id="30" name="Freeform 30"/>
            <p:cNvSpPr/>
            <p:nvPr/>
          </p:nvSpPr>
          <p:spPr>
            <a:xfrm>
              <a:off x="0" y="0"/>
              <a:ext cx="1224217" cy="339111"/>
            </a:xfrm>
            <a:custGeom>
              <a:avLst/>
              <a:gdLst/>
              <a:ahLst/>
              <a:cxnLst/>
              <a:rect l="l" t="t" r="r" b="b"/>
              <a:pathLst>
                <a:path w="1224217" h="339111">
                  <a:moveTo>
                    <a:pt x="0" y="0"/>
                  </a:moveTo>
                  <a:lnTo>
                    <a:pt x="1224217" y="0"/>
                  </a:lnTo>
                  <a:lnTo>
                    <a:pt x="1224217" y="339111"/>
                  </a:lnTo>
                  <a:lnTo>
                    <a:pt x="0" y="339111"/>
                  </a:lnTo>
                  <a:close/>
                </a:path>
              </a:pathLst>
            </a:custGeom>
            <a:solidFill>
              <a:srgbClr val="FF8602"/>
            </a:solidFill>
          </p:spPr>
          <p:txBody>
            <a:bodyPr/>
            <a:lstStyle/>
            <a:p>
              <a:endParaRPr lang="en-US"/>
            </a:p>
          </p:txBody>
        </p:sp>
        <p:sp>
          <p:nvSpPr>
            <p:cNvPr id="31" name="TextBox 31"/>
            <p:cNvSpPr txBox="1"/>
            <p:nvPr/>
          </p:nvSpPr>
          <p:spPr>
            <a:xfrm>
              <a:off x="0" y="-57150"/>
              <a:ext cx="1224217" cy="396261"/>
            </a:xfrm>
            <a:prstGeom prst="rect">
              <a:avLst/>
            </a:prstGeom>
          </p:spPr>
          <p:txBody>
            <a:bodyPr lIns="50800" tIns="50800" rIns="50800" bIns="50800" rtlCol="0" anchor="ctr"/>
            <a:lstStyle/>
            <a:p>
              <a:pPr algn="ctr">
                <a:lnSpc>
                  <a:spcPts val="3499"/>
                </a:lnSpc>
              </a:pPr>
              <a:endParaRPr/>
            </a:p>
          </p:txBody>
        </p:sp>
      </p:grpSp>
      <p:grpSp>
        <p:nvGrpSpPr>
          <p:cNvPr id="32" name="Group 32"/>
          <p:cNvGrpSpPr/>
          <p:nvPr/>
        </p:nvGrpSpPr>
        <p:grpSpPr>
          <a:xfrm>
            <a:off x="5892800" y="7809238"/>
            <a:ext cx="11139820" cy="1287563"/>
            <a:chOff x="0" y="0"/>
            <a:chExt cx="2933944" cy="339111"/>
          </a:xfrm>
        </p:grpSpPr>
        <p:sp>
          <p:nvSpPr>
            <p:cNvPr id="33" name="Freeform 33"/>
            <p:cNvSpPr/>
            <p:nvPr/>
          </p:nvSpPr>
          <p:spPr>
            <a:xfrm>
              <a:off x="0" y="0"/>
              <a:ext cx="2933944" cy="339111"/>
            </a:xfrm>
            <a:custGeom>
              <a:avLst/>
              <a:gdLst/>
              <a:ahLst/>
              <a:cxnLst/>
              <a:rect l="l" t="t" r="r" b="b"/>
              <a:pathLst>
                <a:path w="2933944" h="339111">
                  <a:moveTo>
                    <a:pt x="0" y="0"/>
                  </a:moveTo>
                  <a:lnTo>
                    <a:pt x="2933944" y="0"/>
                  </a:lnTo>
                  <a:lnTo>
                    <a:pt x="2933944" y="339111"/>
                  </a:lnTo>
                  <a:lnTo>
                    <a:pt x="0" y="339111"/>
                  </a:lnTo>
                  <a:close/>
                </a:path>
              </a:pathLst>
            </a:custGeom>
            <a:solidFill>
              <a:srgbClr val="64656A"/>
            </a:solidFill>
          </p:spPr>
          <p:txBody>
            <a:bodyPr/>
            <a:lstStyle/>
            <a:p>
              <a:endParaRPr lang="en-US"/>
            </a:p>
          </p:txBody>
        </p:sp>
        <p:sp>
          <p:nvSpPr>
            <p:cNvPr id="34" name="TextBox 34"/>
            <p:cNvSpPr txBox="1"/>
            <p:nvPr/>
          </p:nvSpPr>
          <p:spPr>
            <a:xfrm>
              <a:off x="0" y="-57150"/>
              <a:ext cx="2933944" cy="396261"/>
            </a:xfrm>
            <a:prstGeom prst="rect">
              <a:avLst/>
            </a:prstGeom>
          </p:spPr>
          <p:txBody>
            <a:bodyPr lIns="50800" tIns="50800" rIns="50800" bIns="50800" rtlCol="0" anchor="ctr"/>
            <a:lstStyle/>
            <a:p>
              <a:pPr algn="ctr">
                <a:lnSpc>
                  <a:spcPts val="3499"/>
                </a:lnSpc>
              </a:pPr>
              <a:endParaRPr/>
            </a:p>
          </p:txBody>
        </p:sp>
      </p:grpSp>
      <p:grpSp>
        <p:nvGrpSpPr>
          <p:cNvPr id="35" name="Group 35"/>
          <p:cNvGrpSpPr/>
          <p:nvPr/>
        </p:nvGrpSpPr>
        <p:grpSpPr>
          <a:xfrm>
            <a:off x="1244600" y="7809238"/>
            <a:ext cx="4648200" cy="1287563"/>
            <a:chOff x="0" y="0"/>
            <a:chExt cx="1224217" cy="339111"/>
          </a:xfrm>
        </p:grpSpPr>
        <p:sp>
          <p:nvSpPr>
            <p:cNvPr id="36" name="Freeform 36"/>
            <p:cNvSpPr/>
            <p:nvPr/>
          </p:nvSpPr>
          <p:spPr>
            <a:xfrm>
              <a:off x="0" y="0"/>
              <a:ext cx="1224217" cy="339111"/>
            </a:xfrm>
            <a:custGeom>
              <a:avLst/>
              <a:gdLst/>
              <a:ahLst/>
              <a:cxnLst/>
              <a:rect l="l" t="t" r="r" b="b"/>
              <a:pathLst>
                <a:path w="1224217" h="339111">
                  <a:moveTo>
                    <a:pt x="0" y="0"/>
                  </a:moveTo>
                  <a:lnTo>
                    <a:pt x="1224217" y="0"/>
                  </a:lnTo>
                  <a:lnTo>
                    <a:pt x="1224217" y="339111"/>
                  </a:lnTo>
                  <a:lnTo>
                    <a:pt x="0" y="339111"/>
                  </a:lnTo>
                  <a:close/>
                </a:path>
              </a:pathLst>
            </a:custGeom>
            <a:solidFill>
              <a:srgbClr val="FF8602"/>
            </a:solidFill>
          </p:spPr>
          <p:txBody>
            <a:bodyPr/>
            <a:lstStyle/>
            <a:p>
              <a:endParaRPr lang="en-US"/>
            </a:p>
          </p:txBody>
        </p:sp>
        <p:sp>
          <p:nvSpPr>
            <p:cNvPr id="37" name="TextBox 37"/>
            <p:cNvSpPr txBox="1"/>
            <p:nvPr/>
          </p:nvSpPr>
          <p:spPr>
            <a:xfrm>
              <a:off x="0" y="-57150"/>
              <a:ext cx="1224217" cy="396261"/>
            </a:xfrm>
            <a:prstGeom prst="rect">
              <a:avLst/>
            </a:prstGeom>
          </p:spPr>
          <p:txBody>
            <a:bodyPr lIns="50800" tIns="50800" rIns="50800" bIns="50800" rtlCol="0" anchor="ctr"/>
            <a:lstStyle/>
            <a:p>
              <a:pPr algn="ctr">
                <a:lnSpc>
                  <a:spcPts val="3499"/>
                </a:lnSpc>
              </a:pPr>
              <a:endParaRPr/>
            </a:p>
          </p:txBody>
        </p:sp>
      </p:grpSp>
      <p:grpSp>
        <p:nvGrpSpPr>
          <p:cNvPr id="38" name="Group 38"/>
          <p:cNvGrpSpPr/>
          <p:nvPr/>
        </p:nvGrpSpPr>
        <p:grpSpPr>
          <a:xfrm>
            <a:off x="5903580" y="3119058"/>
            <a:ext cx="1285875" cy="1287563"/>
            <a:chOff x="0" y="0"/>
            <a:chExt cx="338667" cy="339111"/>
          </a:xfrm>
        </p:grpSpPr>
        <p:sp>
          <p:nvSpPr>
            <p:cNvPr id="39" name="Freeform 39"/>
            <p:cNvSpPr/>
            <p:nvPr/>
          </p:nvSpPr>
          <p:spPr>
            <a:xfrm>
              <a:off x="0" y="0"/>
              <a:ext cx="338667" cy="339111"/>
            </a:xfrm>
            <a:custGeom>
              <a:avLst/>
              <a:gdLst/>
              <a:ahLst/>
              <a:cxnLst/>
              <a:rect l="l" t="t" r="r" b="b"/>
              <a:pathLst>
                <a:path w="338667" h="339111">
                  <a:moveTo>
                    <a:pt x="0" y="0"/>
                  </a:moveTo>
                  <a:lnTo>
                    <a:pt x="338667" y="0"/>
                  </a:lnTo>
                  <a:lnTo>
                    <a:pt x="338667" y="339111"/>
                  </a:lnTo>
                  <a:lnTo>
                    <a:pt x="0" y="339111"/>
                  </a:lnTo>
                  <a:close/>
                </a:path>
              </a:pathLst>
            </a:custGeom>
            <a:solidFill>
              <a:srgbClr val="000000"/>
            </a:solidFill>
          </p:spPr>
          <p:txBody>
            <a:bodyPr/>
            <a:lstStyle/>
            <a:p>
              <a:endParaRPr lang="en-US"/>
            </a:p>
          </p:txBody>
        </p:sp>
        <p:sp>
          <p:nvSpPr>
            <p:cNvPr id="40" name="TextBox 40"/>
            <p:cNvSpPr txBox="1"/>
            <p:nvPr/>
          </p:nvSpPr>
          <p:spPr>
            <a:xfrm>
              <a:off x="0" y="-57150"/>
              <a:ext cx="338667" cy="396261"/>
            </a:xfrm>
            <a:prstGeom prst="rect">
              <a:avLst/>
            </a:prstGeom>
          </p:spPr>
          <p:txBody>
            <a:bodyPr lIns="50800" tIns="50800" rIns="50800" bIns="50800" rtlCol="0" anchor="ctr"/>
            <a:lstStyle/>
            <a:p>
              <a:pPr algn="ctr">
                <a:lnSpc>
                  <a:spcPts val="3499"/>
                </a:lnSpc>
              </a:pPr>
              <a:endParaRPr/>
            </a:p>
          </p:txBody>
        </p:sp>
      </p:grpSp>
      <p:grpSp>
        <p:nvGrpSpPr>
          <p:cNvPr id="41" name="Group 41"/>
          <p:cNvGrpSpPr/>
          <p:nvPr/>
        </p:nvGrpSpPr>
        <p:grpSpPr>
          <a:xfrm>
            <a:off x="5892800" y="7809238"/>
            <a:ext cx="1285875" cy="1287563"/>
            <a:chOff x="0" y="0"/>
            <a:chExt cx="338667" cy="339111"/>
          </a:xfrm>
        </p:grpSpPr>
        <p:sp>
          <p:nvSpPr>
            <p:cNvPr id="42" name="Freeform 42"/>
            <p:cNvSpPr/>
            <p:nvPr/>
          </p:nvSpPr>
          <p:spPr>
            <a:xfrm>
              <a:off x="0" y="0"/>
              <a:ext cx="338667" cy="339111"/>
            </a:xfrm>
            <a:custGeom>
              <a:avLst/>
              <a:gdLst/>
              <a:ahLst/>
              <a:cxnLst/>
              <a:rect l="l" t="t" r="r" b="b"/>
              <a:pathLst>
                <a:path w="338667" h="339111">
                  <a:moveTo>
                    <a:pt x="0" y="0"/>
                  </a:moveTo>
                  <a:lnTo>
                    <a:pt x="338667" y="0"/>
                  </a:lnTo>
                  <a:lnTo>
                    <a:pt x="338667" y="339111"/>
                  </a:lnTo>
                  <a:lnTo>
                    <a:pt x="0" y="339111"/>
                  </a:lnTo>
                  <a:close/>
                </a:path>
              </a:pathLst>
            </a:custGeom>
            <a:solidFill>
              <a:srgbClr val="000000"/>
            </a:solidFill>
          </p:spPr>
          <p:txBody>
            <a:bodyPr/>
            <a:lstStyle/>
            <a:p>
              <a:endParaRPr lang="en-US"/>
            </a:p>
          </p:txBody>
        </p:sp>
        <p:sp>
          <p:nvSpPr>
            <p:cNvPr id="43" name="TextBox 43"/>
            <p:cNvSpPr txBox="1"/>
            <p:nvPr/>
          </p:nvSpPr>
          <p:spPr>
            <a:xfrm>
              <a:off x="0" y="-57150"/>
              <a:ext cx="338667" cy="396261"/>
            </a:xfrm>
            <a:prstGeom prst="rect">
              <a:avLst/>
            </a:prstGeom>
          </p:spPr>
          <p:txBody>
            <a:bodyPr lIns="50800" tIns="50800" rIns="50800" bIns="50800" rtlCol="0" anchor="ctr"/>
            <a:lstStyle/>
            <a:p>
              <a:pPr algn="ctr">
                <a:lnSpc>
                  <a:spcPts val="3499"/>
                </a:lnSpc>
              </a:pPr>
              <a:endParaRPr/>
            </a:p>
          </p:txBody>
        </p:sp>
      </p:grpSp>
      <p:grpSp>
        <p:nvGrpSpPr>
          <p:cNvPr id="44" name="Group 44"/>
          <p:cNvGrpSpPr/>
          <p:nvPr/>
        </p:nvGrpSpPr>
        <p:grpSpPr>
          <a:xfrm>
            <a:off x="5903580" y="4680918"/>
            <a:ext cx="1285875" cy="1287563"/>
            <a:chOff x="0" y="0"/>
            <a:chExt cx="338667" cy="339111"/>
          </a:xfrm>
        </p:grpSpPr>
        <p:sp>
          <p:nvSpPr>
            <p:cNvPr id="45" name="Freeform 45"/>
            <p:cNvSpPr/>
            <p:nvPr/>
          </p:nvSpPr>
          <p:spPr>
            <a:xfrm>
              <a:off x="0" y="0"/>
              <a:ext cx="338667" cy="339111"/>
            </a:xfrm>
            <a:custGeom>
              <a:avLst/>
              <a:gdLst/>
              <a:ahLst/>
              <a:cxnLst/>
              <a:rect l="l" t="t" r="r" b="b"/>
              <a:pathLst>
                <a:path w="338667" h="339111">
                  <a:moveTo>
                    <a:pt x="0" y="0"/>
                  </a:moveTo>
                  <a:lnTo>
                    <a:pt x="338667" y="0"/>
                  </a:lnTo>
                  <a:lnTo>
                    <a:pt x="338667" y="339111"/>
                  </a:lnTo>
                  <a:lnTo>
                    <a:pt x="0" y="339111"/>
                  </a:lnTo>
                  <a:close/>
                </a:path>
              </a:pathLst>
            </a:custGeom>
            <a:solidFill>
              <a:srgbClr val="000000"/>
            </a:solidFill>
          </p:spPr>
          <p:txBody>
            <a:bodyPr/>
            <a:lstStyle/>
            <a:p>
              <a:endParaRPr lang="en-US"/>
            </a:p>
          </p:txBody>
        </p:sp>
        <p:sp>
          <p:nvSpPr>
            <p:cNvPr id="46" name="TextBox 46"/>
            <p:cNvSpPr txBox="1"/>
            <p:nvPr/>
          </p:nvSpPr>
          <p:spPr>
            <a:xfrm>
              <a:off x="0" y="-57150"/>
              <a:ext cx="338667" cy="396261"/>
            </a:xfrm>
            <a:prstGeom prst="rect">
              <a:avLst/>
            </a:prstGeom>
          </p:spPr>
          <p:txBody>
            <a:bodyPr lIns="50800" tIns="50800" rIns="50800" bIns="50800" rtlCol="0" anchor="ctr"/>
            <a:lstStyle/>
            <a:p>
              <a:pPr algn="ctr">
                <a:lnSpc>
                  <a:spcPts val="3499"/>
                </a:lnSpc>
              </a:pPr>
              <a:endParaRPr/>
            </a:p>
          </p:txBody>
        </p:sp>
      </p:grpSp>
      <p:grpSp>
        <p:nvGrpSpPr>
          <p:cNvPr id="47" name="Group 47"/>
          <p:cNvGrpSpPr/>
          <p:nvPr/>
        </p:nvGrpSpPr>
        <p:grpSpPr>
          <a:xfrm>
            <a:off x="5903580" y="6245450"/>
            <a:ext cx="1285875" cy="1287563"/>
            <a:chOff x="0" y="0"/>
            <a:chExt cx="338667" cy="339111"/>
          </a:xfrm>
        </p:grpSpPr>
        <p:sp>
          <p:nvSpPr>
            <p:cNvPr id="48" name="Freeform 48"/>
            <p:cNvSpPr/>
            <p:nvPr/>
          </p:nvSpPr>
          <p:spPr>
            <a:xfrm>
              <a:off x="0" y="0"/>
              <a:ext cx="338667" cy="339111"/>
            </a:xfrm>
            <a:custGeom>
              <a:avLst/>
              <a:gdLst/>
              <a:ahLst/>
              <a:cxnLst/>
              <a:rect l="l" t="t" r="r" b="b"/>
              <a:pathLst>
                <a:path w="338667" h="339111">
                  <a:moveTo>
                    <a:pt x="0" y="0"/>
                  </a:moveTo>
                  <a:lnTo>
                    <a:pt x="338667" y="0"/>
                  </a:lnTo>
                  <a:lnTo>
                    <a:pt x="338667" y="339111"/>
                  </a:lnTo>
                  <a:lnTo>
                    <a:pt x="0" y="339111"/>
                  </a:lnTo>
                  <a:close/>
                </a:path>
              </a:pathLst>
            </a:custGeom>
            <a:solidFill>
              <a:srgbClr val="000000"/>
            </a:solidFill>
          </p:spPr>
          <p:txBody>
            <a:bodyPr/>
            <a:lstStyle/>
            <a:p>
              <a:endParaRPr lang="en-US"/>
            </a:p>
          </p:txBody>
        </p:sp>
        <p:sp>
          <p:nvSpPr>
            <p:cNvPr id="49" name="TextBox 49"/>
            <p:cNvSpPr txBox="1"/>
            <p:nvPr/>
          </p:nvSpPr>
          <p:spPr>
            <a:xfrm>
              <a:off x="0" y="-57150"/>
              <a:ext cx="338667" cy="396261"/>
            </a:xfrm>
            <a:prstGeom prst="rect">
              <a:avLst/>
            </a:prstGeom>
          </p:spPr>
          <p:txBody>
            <a:bodyPr lIns="50800" tIns="50800" rIns="50800" bIns="50800" rtlCol="0" anchor="ctr"/>
            <a:lstStyle/>
            <a:p>
              <a:pPr algn="ctr">
                <a:lnSpc>
                  <a:spcPts val="3499"/>
                </a:lnSpc>
              </a:pPr>
              <a:endParaRPr/>
            </a:p>
          </p:txBody>
        </p:sp>
      </p:grpSp>
      <p:grpSp>
        <p:nvGrpSpPr>
          <p:cNvPr id="50" name="Group 50"/>
          <p:cNvGrpSpPr/>
          <p:nvPr/>
        </p:nvGrpSpPr>
        <p:grpSpPr>
          <a:xfrm>
            <a:off x="774700" y="9935001"/>
            <a:ext cx="6780306" cy="3086100"/>
            <a:chOff x="0" y="0"/>
            <a:chExt cx="1785760" cy="812800"/>
          </a:xfrm>
        </p:grpSpPr>
        <p:sp>
          <p:nvSpPr>
            <p:cNvPr id="51" name="Freeform 51"/>
            <p:cNvSpPr/>
            <p:nvPr/>
          </p:nvSpPr>
          <p:spPr>
            <a:xfrm>
              <a:off x="0" y="0"/>
              <a:ext cx="1785760" cy="812800"/>
            </a:xfrm>
            <a:custGeom>
              <a:avLst/>
              <a:gdLst/>
              <a:ahLst/>
              <a:cxnLst/>
              <a:rect l="l" t="t" r="r" b="b"/>
              <a:pathLst>
                <a:path w="1785760" h="812800">
                  <a:moveTo>
                    <a:pt x="0" y="0"/>
                  </a:moveTo>
                  <a:lnTo>
                    <a:pt x="1785760" y="0"/>
                  </a:lnTo>
                  <a:lnTo>
                    <a:pt x="1785760" y="812800"/>
                  </a:lnTo>
                  <a:lnTo>
                    <a:pt x="0" y="812800"/>
                  </a:lnTo>
                  <a:close/>
                </a:path>
              </a:pathLst>
            </a:custGeom>
            <a:solidFill>
              <a:srgbClr val="64656A"/>
            </a:solidFill>
          </p:spPr>
          <p:txBody>
            <a:bodyPr/>
            <a:lstStyle/>
            <a:p>
              <a:endParaRPr lang="en-US"/>
            </a:p>
          </p:txBody>
        </p:sp>
        <p:sp>
          <p:nvSpPr>
            <p:cNvPr id="52" name="TextBox 52"/>
            <p:cNvSpPr txBox="1"/>
            <p:nvPr/>
          </p:nvSpPr>
          <p:spPr>
            <a:xfrm>
              <a:off x="0" y="-57150"/>
              <a:ext cx="1785760" cy="869950"/>
            </a:xfrm>
            <a:prstGeom prst="rect">
              <a:avLst/>
            </a:prstGeom>
          </p:spPr>
          <p:txBody>
            <a:bodyPr lIns="50800" tIns="50800" rIns="50800" bIns="50800" rtlCol="0" anchor="ctr"/>
            <a:lstStyle/>
            <a:p>
              <a:pPr algn="ctr">
                <a:lnSpc>
                  <a:spcPts val="3499"/>
                </a:lnSpc>
              </a:pPr>
              <a:endParaRPr/>
            </a:p>
          </p:txBody>
        </p:sp>
      </p:grpSp>
      <p:grpSp>
        <p:nvGrpSpPr>
          <p:cNvPr id="53" name="Group 53"/>
          <p:cNvGrpSpPr/>
          <p:nvPr/>
        </p:nvGrpSpPr>
        <p:grpSpPr>
          <a:xfrm rot="-570252">
            <a:off x="-1370063" y="8685538"/>
            <a:ext cx="3086100" cy="2700338"/>
            <a:chOff x="0" y="0"/>
            <a:chExt cx="812800" cy="711200"/>
          </a:xfrm>
        </p:grpSpPr>
        <p:sp>
          <p:nvSpPr>
            <p:cNvPr id="54" name="Freeform 54"/>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55" name="TextBox 55"/>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
        <p:nvSpPr>
          <p:cNvPr id="56" name="Freeform 56"/>
          <p:cNvSpPr/>
          <p:nvPr/>
        </p:nvSpPr>
        <p:spPr>
          <a:xfrm>
            <a:off x="5988999" y="3338885"/>
            <a:ext cx="1093477" cy="837007"/>
          </a:xfrm>
          <a:custGeom>
            <a:avLst/>
            <a:gdLst/>
            <a:ahLst/>
            <a:cxnLst/>
            <a:rect l="l" t="t" r="r" b="b"/>
            <a:pathLst>
              <a:path w="1093477" h="837007">
                <a:moveTo>
                  <a:pt x="0" y="0"/>
                </a:moveTo>
                <a:lnTo>
                  <a:pt x="1093477" y="0"/>
                </a:lnTo>
                <a:lnTo>
                  <a:pt x="1093477" y="837007"/>
                </a:lnTo>
                <a:lnTo>
                  <a:pt x="0" y="8370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7" name="Freeform 57"/>
          <p:cNvSpPr/>
          <p:nvPr/>
        </p:nvSpPr>
        <p:spPr>
          <a:xfrm>
            <a:off x="6034132" y="4835862"/>
            <a:ext cx="1003212" cy="977675"/>
          </a:xfrm>
          <a:custGeom>
            <a:avLst/>
            <a:gdLst/>
            <a:ahLst/>
            <a:cxnLst/>
            <a:rect l="l" t="t" r="r" b="b"/>
            <a:pathLst>
              <a:path w="1003212" h="977675">
                <a:moveTo>
                  <a:pt x="0" y="0"/>
                </a:moveTo>
                <a:lnTo>
                  <a:pt x="1003211" y="0"/>
                </a:lnTo>
                <a:lnTo>
                  <a:pt x="1003211" y="977675"/>
                </a:lnTo>
                <a:lnTo>
                  <a:pt x="0" y="9776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8" name="Freeform 58"/>
          <p:cNvSpPr/>
          <p:nvPr/>
        </p:nvSpPr>
        <p:spPr>
          <a:xfrm>
            <a:off x="6081889" y="7939405"/>
            <a:ext cx="907698" cy="1027230"/>
          </a:xfrm>
          <a:custGeom>
            <a:avLst/>
            <a:gdLst/>
            <a:ahLst/>
            <a:cxnLst/>
            <a:rect l="l" t="t" r="r" b="b"/>
            <a:pathLst>
              <a:path w="907698" h="1027230">
                <a:moveTo>
                  <a:pt x="0" y="0"/>
                </a:moveTo>
                <a:lnTo>
                  <a:pt x="907697" y="0"/>
                </a:lnTo>
                <a:lnTo>
                  <a:pt x="907697" y="1027230"/>
                </a:lnTo>
                <a:lnTo>
                  <a:pt x="0" y="10272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9" name="Freeform 59"/>
          <p:cNvSpPr/>
          <p:nvPr/>
        </p:nvSpPr>
        <p:spPr>
          <a:xfrm>
            <a:off x="6000262" y="6411506"/>
            <a:ext cx="1092511" cy="955450"/>
          </a:xfrm>
          <a:custGeom>
            <a:avLst/>
            <a:gdLst/>
            <a:ahLst/>
            <a:cxnLst/>
            <a:rect l="l" t="t" r="r" b="b"/>
            <a:pathLst>
              <a:path w="1092511" h="955450">
                <a:moveTo>
                  <a:pt x="0" y="0"/>
                </a:moveTo>
                <a:lnTo>
                  <a:pt x="1092511" y="0"/>
                </a:lnTo>
                <a:lnTo>
                  <a:pt x="1092511" y="955451"/>
                </a:lnTo>
                <a:lnTo>
                  <a:pt x="0" y="9554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0" name="TextBox 60"/>
          <p:cNvSpPr txBox="1"/>
          <p:nvPr/>
        </p:nvSpPr>
        <p:spPr>
          <a:xfrm>
            <a:off x="1244600" y="1171258"/>
            <a:ext cx="8610229" cy="1061720"/>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Our Values </a:t>
            </a:r>
          </a:p>
        </p:txBody>
      </p:sp>
      <p:sp>
        <p:nvSpPr>
          <p:cNvPr id="61" name="TextBox 61"/>
          <p:cNvSpPr txBox="1"/>
          <p:nvPr/>
        </p:nvSpPr>
        <p:spPr>
          <a:xfrm>
            <a:off x="1244600" y="2201924"/>
            <a:ext cx="15798800" cy="339725"/>
          </a:xfrm>
          <a:prstGeom prst="rect">
            <a:avLst/>
          </a:prstGeom>
        </p:spPr>
        <p:txBody>
          <a:bodyPr lIns="0" tIns="0" rIns="0" bIns="0" rtlCol="0" anchor="t">
            <a:spAutoFit/>
          </a:bodyPr>
          <a:lstStyle/>
          <a:p>
            <a:pPr algn="l">
              <a:lnSpc>
                <a:spcPts val="2800"/>
              </a:lnSpc>
            </a:pPr>
            <a:r>
              <a:rPr lang="en-US" sz="2000">
                <a:solidFill>
                  <a:srgbClr val="1D1A1B"/>
                </a:solidFill>
                <a:latin typeface="Nexa"/>
                <a:ea typeface="Nexa"/>
                <a:cs typeface="Nexa"/>
                <a:sym typeface="Nexa"/>
              </a:rPr>
              <a:t>Our values serve as the foundation of our work, guiding our actions and commitments every day.</a:t>
            </a:r>
          </a:p>
        </p:txBody>
      </p:sp>
      <p:sp>
        <p:nvSpPr>
          <p:cNvPr id="62" name="TextBox 62"/>
          <p:cNvSpPr txBox="1"/>
          <p:nvPr/>
        </p:nvSpPr>
        <p:spPr>
          <a:xfrm>
            <a:off x="1579323" y="3389088"/>
            <a:ext cx="4000314" cy="669925"/>
          </a:xfrm>
          <a:prstGeom prst="rect">
            <a:avLst/>
          </a:prstGeom>
        </p:spPr>
        <p:txBody>
          <a:bodyPr lIns="0" tIns="0" rIns="0" bIns="0" rtlCol="0" anchor="t">
            <a:spAutoFit/>
          </a:bodyPr>
          <a:lstStyle/>
          <a:p>
            <a:pPr algn="l">
              <a:lnSpc>
                <a:spcPts val="5599"/>
              </a:lnSpc>
            </a:pPr>
            <a:r>
              <a:rPr lang="en-US" sz="3999" b="1">
                <a:solidFill>
                  <a:srgbClr val="FFFFFF"/>
                </a:solidFill>
                <a:latin typeface="Nexa Bold"/>
                <a:ea typeface="Nexa Bold"/>
                <a:cs typeface="Nexa Bold"/>
                <a:sym typeface="Nexa Bold"/>
              </a:rPr>
              <a:t>Integrity</a:t>
            </a:r>
          </a:p>
        </p:txBody>
      </p:sp>
      <p:sp>
        <p:nvSpPr>
          <p:cNvPr id="63" name="TextBox 63"/>
          <p:cNvSpPr txBox="1"/>
          <p:nvPr/>
        </p:nvSpPr>
        <p:spPr>
          <a:xfrm>
            <a:off x="1549400" y="4956400"/>
            <a:ext cx="4000314" cy="669925"/>
          </a:xfrm>
          <a:prstGeom prst="rect">
            <a:avLst/>
          </a:prstGeom>
        </p:spPr>
        <p:txBody>
          <a:bodyPr lIns="0" tIns="0" rIns="0" bIns="0" rtlCol="0" anchor="t">
            <a:spAutoFit/>
          </a:bodyPr>
          <a:lstStyle/>
          <a:p>
            <a:pPr algn="l">
              <a:lnSpc>
                <a:spcPts val="5599"/>
              </a:lnSpc>
            </a:pPr>
            <a:r>
              <a:rPr lang="en-US" sz="3999" b="1">
                <a:solidFill>
                  <a:srgbClr val="FFFFFF"/>
                </a:solidFill>
                <a:latin typeface="Nexa Bold"/>
                <a:ea typeface="Nexa Bold"/>
                <a:cs typeface="Nexa Bold"/>
                <a:sym typeface="Nexa Bold"/>
              </a:rPr>
              <a:t>Authenticity</a:t>
            </a:r>
          </a:p>
        </p:txBody>
      </p:sp>
      <p:sp>
        <p:nvSpPr>
          <p:cNvPr id="64" name="TextBox 64"/>
          <p:cNvSpPr txBox="1"/>
          <p:nvPr/>
        </p:nvSpPr>
        <p:spPr>
          <a:xfrm>
            <a:off x="1568543" y="6238356"/>
            <a:ext cx="4000314" cy="1225550"/>
          </a:xfrm>
          <a:prstGeom prst="rect">
            <a:avLst/>
          </a:prstGeom>
        </p:spPr>
        <p:txBody>
          <a:bodyPr lIns="0" tIns="0" rIns="0" bIns="0" rtlCol="0" anchor="t">
            <a:spAutoFit/>
          </a:bodyPr>
          <a:lstStyle/>
          <a:p>
            <a:pPr algn="l">
              <a:lnSpc>
                <a:spcPts val="4900"/>
              </a:lnSpc>
            </a:pPr>
            <a:r>
              <a:rPr lang="en-US" sz="3500" b="1">
                <a:solidFill>
                  <a:srgbClr val="FFFFFF"/>
                </a:solidFill>
                <a:latin typeface="Nexa Bold"/>
                <a:ea typeface="Nexa Bold"/>
                <a:cs typeface="Nexa Bold"/>
                <a:sym typeface="Nexa Bold"/>
              </a:rPr>
              <a:t>Commitment to a bigger cause</a:t>
            </a:r>
          </a:p>
        </p:txBody>
      </p:sp>
      <p:sp>
        <p:nvSpPr>
          <p:cNvPr id="65" name="TextBox 65"/>
          <p:cNvSpPr txBox="1"/>
          <p:nvPr/>
        </p:nvSpPr>
        <p:spPr>
          <a:xfrm>
            <a:off x="1579323" y="8084720"/>
            <a:ext cx="4000314" cy="669925"/>
          </a:xfrm>
          <a:prstGeom prst="rect">
            <a:avLst/>
          </a:prstGeom>
        </p:spPr>
        <p:txBody>
          <a:bodyPr lIns="0" tIns="0" rIns="0" bIns="0" rtlCol="0" anchor="t">
            <a:spAutoFit/>
          </a:bodyPr>
          <a:lstStyle/>
          <a:p>
            <a:pPr algn="l">
              <a:lnSpc>
                <a:spcPts val="5599"/>
              </a:lnSpc>
            </a:pPr>
            <a:r>
              <a:rPr lang="en-US" sz="3999" b="1">
                <a:solidFill>
                  <a:srgbClr val="FFFFFF"/>
                </a:solidFill>
                <a:latin typeface="Nexa Bold"/>
                <a:ea typeface="Nexa Bold"/>
                <a:cs typeface="Nexa Bold"/>
                <a:sym typeface="Nexa Bold"/>
              </a:rPr>
              <a:t>Co-Creators</a:t>
            </a:r>
          </a:p>
        </p:txBody>
      </p:sp>
      <p:sp>
        <p:nvSpPr>
          <p:cNvPr id="66" name="TextBox 66"/>
          <p:cNvSpPr txBox="1"/>
          <p:nvPr/>
        </p:nvSpPr>
        <p:spPr>
          <a:xfrm>
            <a:off x="7442200" y="3397715"/>
            <a:ext cx="9396894" cy="692150"/>
          </a:xfrm>
          <a:prstGeom prst="rect">
            <a:avLst/>
          </a:prstGeom>
        </p:spPr>
        <p:txBody>
          <a:bodyPr lIns="0" tIns="0" rIns="0" bIns="0" rtlCol="0" anchor="t">
            <a:spAutoFit/>
          </a:bodyPr>
          <a:lstStyle/>
          <a:p>
            <a:pPr algn="l">
              <a:lnSpc>
                <a:spcPts val="2800"/>
              </a:lnSpc>
            </a:pPr>
            <a:r>
              <a:rPr lang="en-US" sz="2000">
                <a:solidFill>
                  <a:srgbClr val="FFFFFF"/>
                </a:solidFill>
                <a:latin typeface="Nexa"/>
                <a:ea typeface="Nexa"/>
                <a:cs typeface="Nexa"/>
                <a:sym typeface="Nexa"/>
              </a:rPr>
              <a:t>We uphold integrity by keeping our commitments to colleagues and partners, embedding honesty and accountability in every interaction.</a:t>
            </a:r>
          </a:p>
        </p:txBody>
      </p:sp>
      <p:sp>
        <p:nvSpPr>
          <p:cNvPr id="67" name="TextBox 67"/>
          <p:cNvSpPr txBox="1"/>
          <p:nvPr/>
        </p:nvSpPr>
        <p:spPr>
          <a:xfrm>
            <a:off x="7391953" y="4788993"/>
            <a:ext cx="9396894" cy="1044575"/>
          </a:xfrm>
          <a:prstGeom prst="rect">
            <a:avLst/>
          </a:prstGeom>
        </p:spPr>
        <p:txBody>
          <a:bodyPr lIns="0" tIns="0" rIns="0" bIns="0" rtlCol="0" anchor="t">
            <a:spAutoFit/>
          </a:bodyPr>
          <a:lstStyle/>
          <a:p>
            <a:pPr algn="l">
              <a:lnSpc>
                <a:spcPts val="2800"/>
              </a:lnSpc>
            </a:pPr>
            <a:r>
              <a:rPr lang="en-US" sz="2000">
                <a:solidFill>
                  <a:srgbClr val="FFFFFF"/>
                </a:solidFill>
                <a:latin typeface="Nexa"/>
                <a:ea typeface="Nexa"/>
                <a:cs typeface="Nexa"/>
                <a:sym typeface="Nexa"/>
              </a:rPr>
              <a:t>We practice authenticity by openly acknowledging our challenges. Staying true to our values helps us respond with fairness and integrity in all situations.</a:t>
            </a:r>
          </a:p>
        </p:txBody>
      </p:sp>
      <p:sp>
        <p:nvSpPr>
          <p:cNvPr id="68" name="TextBox 68"/>
          <p:cNvSpPr txBox="1"/>
          <p:nvPr/>
        </p:nvSpPr>
        <p:spPr>
          <a:xfrm>
            <a:off x="7391953" y="6395206"/>
            <a:ext cx="9396894" cy="1044575"/>
          </a:xfrm>
          <a:prstGeom prst="rect">
            <a:avLst/>
          </a:prstGeom>
        </p:spPr>
        <p:txBody>
          <a:bodyPr lIns="0" tIns="0" rIns="0" bIns="0" rtlCol="0" anchor="t">
            <a:spAutoFit/>
          </a:bodyPr>
          <a:lstStyle/>
          <a:p>
            <a:pPr algn="l">
              <a:lnSpc>
                <a:spcPts val="2800"/>
              </a:lnSpc>
            </a:pPr>
            <a:r>
              <a:rPr lang="en-US" sz="2000">
                <a:solidFill>
                  <a:srgbClr val="FFFFFF"/>
                </a:solidFill>
                <a:latin typeface="Nexa"/>
                <a:ea typeface="Nexa"/>
                <a:cs typeface="Nexa"/>
                <a:sym typeface="Nexa"/>
              </a:rPr>
              <a:t>Our commitment extends beyond individual goals, embracing interconnected interests with nature, our community, customers, partners, and colleagues.</a:t>
            </a:r>
          </a:p>
        </p:txBody>
      </p:sp>
      <p:sp>
        <p:nvSpPr>
          <p:cNvPr id="69" name="TextBox 69"/>
          <p:cNvSpPr txBox="1"/>
          <p:nvPr/>
        </p:nvSpPr>
        <p:spPr>
          <a:xfrm>
            <a:off x="7391953" y="8087895"/>
            <a:ext cx="9396894" cy="692150"/>
          </a:xfrm>
          <a:prstGeom prst="rect">
            <a:avLst/>
          </a:prstGeom>
        </p:spPr>
        <p:txBody>
          <a:bodyPr lIns="0" tIns="0" rIns="0" bIns="0" rtlCol="0" anchor="t">
            <a:spAutoFit/>
          </a:bodyPr>
          <a:lstStyle/>
          <a:p>
            <a:pPr algn="l">
              <a:lnSpc>
                <a:spcPts val="2800"/>
              </a:lnSpc>
            </a:pPr>
            <a:r>
              <a:rPr lang="en-US" sz="2000">
                <a:solidFill>
                  <a:srgbClr val="FFFFFF"/>
                </a:solidFill>
                <a:latin typeface="Nexa"/>
                <a:ea typeface="Nexa"/>
                <a:cs typeface="Nexa"/>
                <a:sym typeface="Nexa"/>
              </a:rPr>
              <a:t>We focus on learning from challenges and moving forward, fostering a supportive environment that encourages collaboration and innovation.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59062" y="3601761"/>
            <a:ext cx="2170979" cy="1865685"/>
            <a:chOff x="0" y="0"/>
            <a:chExt cx="812800" cy="698500"/>
          </a:xfrm>
        </p:grpSpPr>
        <p:sp>
          <p:nvSpPr>
            <p:cNvPr id="3" name="Freeform 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8602"/>
            </a:solidFill>
            <a:ln cap="sq">
              <a:noFill/>
              <a:prstDash val="solid"/>
              <a:miter/>
            </a:ln>
          </p:spPr>
          <p:txBody>
            <a:bodyPr/>
            <a:lstStyle/>
            <a:p>
              <a:endParaRPr lang="en-US"/>
            </a:p>
          </p:txBody>
        </p:sp>
        <p:sp>
          <p:nvSpPr>
            <p:cNvPr id="4" name="TextBox 4"/>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5892800" y="3601761"/>
            <a:ext cx="2170979" cy="1865685"/>
            <a:chOff x="0" y="0"/>
            <a:chExt cx="812800" cy="698500"/>
          </a:xfrm>
        </p:grpSpPr>
        <p:sp>
          <p:nvSpPr>
            <p:cNvPr id="6" name="Freeform 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8602"/>
            </a:solidFill>
            <a:ln cap="sq">
              <a:noFill/>
              <a:prstDash val="solid"/>
              <a:miter/>
            </a:ln>
          </p:spPr>
          <p:txBody>
            <a:bodyPr/>
            <a:lstStyle/>
            <a:p>
              <a:endParaRPr lang="en-US"/>
            </a:p>
          </p:txBody>
        </p:sp>
        <p:sp>
          <p:nvSpPr>
            <p:cNvPr id="7" name="TextBox 7"/>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0248545" y="3525317"/>
            <a:ext cx="2170979" cy="1865685"/>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8602"/>
            </a:solidFill>
            <a:ln cap="sq">
              <a:noFill/>
              <a:prstDash val="solid"/>
              <a:miter/>
            </a:ln>
          </p:spPr>
          <p:txBody>
            <a:bodyPr/>
            <a:lstStyle/>
            <a:p>
              <a:endParaRPr lang="en-US"/>
            </a:p>
          </p:txBody>
        </p:sp>
        <p:sp>
          <p:nvSpPr>
            <p:cNvPr id="10" name="TextBox 10"/>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sp>
        <p:nvSpPr>
          <p:cNvPr id="11" name="AutoShape 11"/>
          <p:cNvSpPr/>
          <p:nvPr/>
        </p:nvSpPr>
        <p:spPr>
          <a:xfrm flipV="1">
            <a:off x="4796254" y="3601761"/>
            <a:ext cx="0" cy="4726574"/>
          </a:xfrm>
          <a:prstGeom prst="line">
            <a:avLst/>
          </a:prstGeom>
          <a:ln w="9525" cap="flat">
            <a:solidFill>
              <a:srgbClr val="1D1A1B"/>
            </a:solidFill>
            <a:prstDash val="solid"/>
            <a:headEnd type="none" w="sm" len="sm"/>
            <a:tailEnd type="none" w="sm" len="sm"/>
          </a:ln>
        </p:spPr>
        <p:txBody>
          <a:bodyPr/>
          <a:lstStyle/>
          <a:p>
            <a:endParaRPr lang="en-US"/>
          </a:p>
        </p:txBody>
      </p:sp>
      <p:sp>
        <p:nvSpPr>
          <p:cNvPr id="12" name="AutoShape 12"/>
          <p:cNvSpPr/>
          <p:nvPr/>
        </p:nvSpPr>
        <p:spPr>
          <a:xfrm flipV="1">
            <a:off x="9053248" y="3450625"/>
            <a:ext cx="0" cy="4726574"/>
          </a:xfrm>
          <a:prstGeom prst="line">
            <a:avLst/>
          </a:prstGeom>
          <a:ln w="9525" cap="flat">
            <a:solidFill>
              <a:srgbClr val="1D1A1B"/>
            </a:solidFill>
            <a:prstDash val="solid"/>
            <a:headEnd type="none" w="sm" len="sm"/>
            <a:tailEnd type="none" w="sm" len="sm"/>
          </a:ln>
        </p:spPr>
        <p:txBody>
          <a:bodyPr/>
          <a:lstStyle/>
          <a:p>
            <a:endParaRPr lang="en-US"/>
          </a:p>
        </p:txBody>
      </p:sp>
      <p:grpSp>
        <p:nvGrpSpPr>
          <p:cNvPr id="13" name="Group 13"/>
          <p:cNvGrpSpPr/>
          <p:nvPr/>
        </p:nvGrpSpPr>
        <p:grpSpPr>
          <a:xfrm>
            <a:off x="-673113" y="9251081"/>
            <a:ext cx="5321313" cy="2446670"/>
            <a:chOff x="0" y="0"/>
            <a:chExt cx="1223810" cy="562692"/>
          </a:xfrm>
        </p:grpSpPr>
        <p:sp>
          <p:nvSpPr>
            <p:cNvPr id="14" name="Freeform 14"/>
            <p:cNvSpPr/>
            <p:nvPr/>
          </p:nvSpPr>
          <p:spPr>
            <a:xfrm>
              <a:off x="0" y="0"/>
              <a:ext cx="1223810" cy="562692"/>
            </a:xfrm>
            <a:custGeom>
              <a:avLst/>
              <a:gdLst/>
              <a:ahLst/>
              <a:cxnLst/>
              <a:rect l="l" t="t" r="r" b="b"/>
              <a:pathLst>
                <a:path w="1223810" h="562692">
                  <a:moveTo>
                    <a:pt x="1223810" y="281346"/>
                  </a:moveTo>
                  <a:lnTo>
                    <a:pt x="1020610" y="562692"/>
                  </a:lnTo>
                  <a:lnTo>
                    <a:pt x="203200" y="562692"/>
                  </a:lnTo>
                  <a:lnTo>
                    <a:pt x="0" y="281346"/>
                  </a:lnTo>
                  <a:lnTo>
                    <a:pt x="203200" y="0"/>
                  </a:lnTo>
                  <a:lnTo>
                    <a:pt x="1020610" y="0"/>
                  </a:lnTo>
                  <a:lnTo>
                    <a:pt x="1223810" y="281346"/>
                  </a:lnTo>
                  <a:close/>
                </a:path>
              </a:pathLst>
            </a:custGeom>
            <a:solidFill>
              <a:srgbClr val="64656A"/>
            </a:solidFill>
          </p:spPr>
          <p:txBody>
            <a:bodyPr/>
            <a:lstStyle/>
            <a:p>
              <a:endParaRPr lang="en-US"/>
            </a:p>
          </p:txBody>
        </p:sp>
        <p:sp>
          <p:nvSpPr>
            <p:cNvPr id="15" name="TextBox 15"/>
            <p:cNvSpPr txBox="1"/>
            <p:nvPr/>
          </p:nvSpPr>
          <p:spPr>
            <a:xfrm>
              <a:off x="114300" y="-57150"/>
              <a:ext cx="995210" cy="619842"/>
            </a:xfrm>
            <a:prstGeom prst="rect">
              <a:avLst/>
            </a:prstGeom>
          </p:spPr>
          <p:txBody>
            <a:bodyPr lIns="50800" tIns="50800" rIns="50800" bIns="50800" rtlCol="0" anchor="ctr"/>
            <a:lstStyle/>
            <a:p>
              <a:pPr algn="ctr">
                <a:lnSpc>
                  <a:spcPts val="3499"/>
                </a:lnSpc>
              </a:pPr>
              <a:endParaRPr/>
            </a:p>
          </p:txBody>
        </p:sp>
      </p:grpSp>
      <p:grpSp>
        <p:nvGrpSpPr>
          <p:cNvPr id="16" name="Group 16"/>
          <p:cNvGrpSpPr/>
          <p:nvPr/>
        </p:nvGrpSpPr>
        <p:grpSpPr>
          <a:xfrm>
            <a:off x="-673113" y="8675100"/>
            <a:ext cx="2673102" cy="1151961"/>
            <a:chOff x="0" y="0"/>
            <a:chExt cx="1482931" cy="639062"/>
          </a:xfrm>
        </p:grpSpPr>
        <p:sp>
          <p:nvSpPr>
            <p:cNvPr id="17" name="Freeform 17"/>
            <p:cNvSpPr/>
            <p:nvPr/>
          </p:nvSpPr>
          <p:spPr>
            <a:xfrm>
              <a:off x="0" y="0"/>
              <a:ext cx="1482931" cy="639062"/>
            </a:xfrm>
            <a:custGeom>
              <a:avLst/>
              <a:gdLst/>
              <a:ahLst/>
              <a:cxnLst/>
              <a:rect l="l" t="t" r="r" b="b"/>
              <a:pathLst>
                <a:path w="1482931" h="639062">
                  <a:moveTo>
                    <a:pt x="1482931" y="319531"/>
                  </a:moveTo>
                  <a:lnTo>
                    <a:pt x="1279731" y="639062"/>
                  </a:lnTo>
                  <a:lnTo>
                    <a:pt x="203200" y="639062"/>
                  </a:lnTo>
                  <a:lnTo>
                    <a:pt x="0" y="319531"/>
                  </a:lnTo>
                  <a:lnTo>
                    <a:pt x="203200" y="0"/>
                  </a:lnTo>
                  <a:lnTo>
                    <a:pt x="1279731" y="0"/>
                  </a:lnTo>
                  <a:lnTo>
                    <a:pt x="1482931" y="319531"/>
                  </a:lnTo>
                  <a:close/>
                </a:path>
              </a:pathLst>
            </a:custGeom>
            <a:solidFill>
              <a:srgbClr val="FF8602"/>
            </a:solidFill>
            <a:ln cap="sq">
              <a:noFill/>
              <a:prstDash val="solid"/>
              <a:miter/>
            </a:ln>
          </p:spPr>
          <p:txBody>
            <a:bodyPr/>
            <a:lstStyle/>
            <a:p>
              <a:endParaRPr lang="en-US"/>
            </a:p>
          </p:txBody>
        </p:sp>
        <p:sp>
          <p:nvSpPr>
            <p:cNvPr id="18" name="TextBox 18"/>
            <p:cNvSpPr txBox="1"/>
            <p:nvPr/>
          </p:nvSpPr>
          <p:spPr>
            <a:xfrm>
              <a:off x="114300" y="-57150"/>
              <a:ext cx="1254331" cy="696212"/>
            </a:xfrm>
            <a:prstGeom prst="rect">
              <a:avLst/>
            </a:prstGeom>
          </p:spPr>
          <p:txBody>
            <a:bodyPr lIns="50800" tIns="50800" rIns="50800" bIns="50800" rtlCol="0" anchor="ctr"/>
            <a:lstStyle/>
            <a:p>
              <a:pPr algn="ctr">
                <a:lnSpc>
                  <a:spcPts val="3499"/>
                </a:lnSpc>
              </a:pPr>
              <a:endParaRPr/>
            </a:p>
          </p:txBody>
        </p:sp>
      </p:grpSp>
      <p:grpSp>
        <p:nvGrpSpPr>
          <p:cNvPr id="19" name="Group 19"/>
          <p:cNvGrpSpPr/>
          <p:nvPr/>
        </p:nvGrpSpPr>
        <p:grpSpPr>
          <a:xfrm>
            <a:off x="2450358" y="9762097"/>
            <a:ext cx="14808942" cy="1198000"/>
            <a:chOff x="0" y="0"/>
            <a:chExt cx="7899698" cy="639062"/>
          </a:xfrm>
        </p:grpSpPr>
        <p:sp>
          <p:nvSpPr>
            <p:cNvPr id="20" name="Freeform 20"/>
            <p:cNvSpPr/>
            <p:nvPr/>
          </p:nvSpPr>
          <p:spPr>
            <a:xfrm>
              <a:off x="0" y="0"/>
              <a:ext cx="7899698" cy="639062"/>
            </a:xfrm>
            <a:custGeom>
              <a:avLst/>
              <a:gdLst/>
              <a:ahLst/>
              <a:cxnLst/>
              <a:rect l="l" t="t" r="r" b="b"/>
              <a:pathLst>
                <a:path w="7899698" h="639062">
                  <a:moveTo>
                    <a:pt x="7899698" y="319531"/>
                  </a:moveTo>
                  <a:lnTo>
                    <a:pt x="7696498" y="639062"/>
                  </a:lnTo>
                  <a:lnTo>
                    <a:pt x="203200" y="639062"/>
                  </a:lnTo>
                  <a:lnTo>
                    <a:pt x="0" y="319531"/>
                  </a:lnTo>
                  <a:lnTo>
                    <a:pt x="203200" y="0"/>
                  </a:lnTo>
                  <a:lnTo>
                    <a:pt x="7696498" y="0"/>
                  </a:lnTo>
                  <a:lnTo>
                    <a:pt x="7899698" y="319531"/>
                  </a:lnTo>
                  <a:close/>
                </a:path>
              </a:pathLst>
            </a:custGeom>
            <a:solidFill>
              <a:srgbClr val="FF8602"/>
            </a:solidFill>
            <a:ln cap="sq">
              <a:noFill/>
              <a:prstDash val="solid"/>
              <a:miter/>
            </a:ln>
          </p:spPr>
          <p:txBody>
            <a:bodyPr/>
            <a:lstStyle/>
            <a:p>
              <a:endParaRPr lang="en-US"/>
            </a:p>
          </p:txBody>
        </p:sp>
        <p:sp>
          <p:nvSpPr>
            <p:cNvPr id="21" name="TextBox 21"/>
            <p:cNvSpPr txBox="1"/>
            <p:nvPr/>
          </p:nvSpPr>
          <p:spPr>
            <a:xfrm>
              <a:off x="114300" y="-57150"/>
              <a:ext cx="7671098" cy="696212"/>
            </a:xfrm>
            <a:prstGeom prst="rect">
              <a:avLst/>
            </a:prstGeom>
          </p:spPr>
          <p:txBody>
            <a:bodyPr lIns="50800" tIns="50800" rIns="50800" bIns="50800" rtlCol="0" anchor="ctr"/>
            <a:lstStyle/>
            <a:p>
              <a:pPr algn="ctr">
                <a:lnSpc>
                  <a:spcPts val="3499"/>
                </a:lnSpc>
              </a:pPr>
              <a:endParaRPr/>
            </a:p>
          </p:txBody>
        </p:sp>
      </p:grpSp>
      <p:grpSp>
        <p:nvGrpSpPr>
          <p:cNvPr id="22" name="Group 22"/>
          <p:cNvGrpSpPr/>
          <p:nvPr/>
        </p:nvGrpSpPr>
        <p:grpSpPr>
          <a:xfrm>
            <a:off x="14353009" y="3525317"/>
            <a:ext cx="2170979" cy="1865685"/>
            <a:chOff x="0" y="0"/>
            <a:chExt cx="812800" cy="698500"/>
          </a:xfrm>
        </p:grpSpPr>
        <p:sp>
          <p:nvSpPr>
            <p:cNvPr id="23" name="Freeform 2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F8602"/>
            </a:solidFill>
            <a:ln cap="sq">
              <a:noFill/>
              <a:prstDash val="solid"/>
              <a:miter/>
            </a:ln>
          </p:spPr>
          <p:txBody>
            <a:bodyPr/>
            <a:lstStyle/>
            <a:p>
              <a:endParaRPr lang="en-US"/>
            </a:p>
          </p:txBody>
        </p:sp>
        <p:sp>
          <p:nvSpPr>
            <p:cNvPr id="24" name="TextBox 24"/>
            <p:cNvSpPr txBox="1"/>
            <p:nvPr/>
          </p:nvSpPr>
          <p:spPr>
            <a:xfrm>
              <a:off x="114300" y="-57150"/>
              <a:ext cx="584200" cy="755650"/>
            </a:xfrm>
            <a:prstGeom prst="rect">
              <a:avLst/>
            </a:prstGeom>
          </p:spPr>
          <p:txBody>
            <a:bodyPr lIns="50800" tIns="50800" rIns="50800" bIns="50800" rtlCol="0" anchor="ctr"/>
            <a:lstStyle/>
            <a:p>
              <a:pPr algn="ctr">
                <a:lnSpc>
                  <a:spcPts val="3499"/>
                </a:lnSpc>
              </a:pPr>
              <a:endParaRPr/>
            </a:p>
          </p:txBody>
        </p:sp>
      </p:grpSp>
      <p:sp>
        <p:nvSpPr>
          <p:cNvPr id="25" name="AutoShape 25"/>
          <p:cNvSpPr/>
          <p:nvPr/>
        </p:nvSpPr>
        <p:spPr>
          <a:xfrm flipV="1">
            <a:off x="13386222" y="3450625"/>
            <a:ext cx="0" cy="4726574"/>
          </a:xfrm>
          <a:prstGeom prst="line">
            <a:avLst/>
          </a:prstGeom>
          <a:ln w="9525" cap="flat">
            <a:solidFill>
              <a:srgbClr val="1D1A1B"/>
            </a:solidFill>
            <a:prstDash val="solid"/>
            <a:headEnd type="none" w="sm" len="sm"/>
            <a:tailEnd type="none" w="sm" len="sm"/>
          </a:ln>
        </p:spPr>
        <p:txBody>
          <a:bodyPr/>
          <a:lstStyle/>
          <a:p>
            <a:endParaRPr lang="en-US"/>
          </a:p>
        </p:txBody>
      </p:sp>
      <p:sp>
        <p:nvSpPr>
          <p:cNvPr id="26" name="Freeform 26"/>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2"/>
            <a:stretch>
              <a:fillRect t="-36143" b="-36143"/>
            </a:stretch>
          </a:blipFill>
        </p:spPr>
        <p:txBody>
          <a:bodyPr/>
          <a:lstStyle/>
          <a:p>
            <a:endParaRPr lang="en-US"/>
          </a:p>
        </p:txBody>
      </p:sp>
      <p:sp>
        <p:nvSpPr>
          <p:cNvPr id="27" name="Freeform 27"/>
          <p:cNvSpPr/>
          <p:nvPr/>
        </p:nvSpPr>
        <p:spPr>
          <a:xfrm>
            <a:off x="2134610" y="3924663"/>
            <a:ext cx="1219881" cy="1219881"/>
          </a:xfrm>
          <a:custGeom>
            <a:avLst/>
            <a:gdLst/>
            <a:ahLst/>
            <a:cxnLst/>
            <a:rect l="l" t="t" r="r" b="b"/>
            <a:pathLst>
              <a:path w="1219881" h="1219881">
                <a:moveTo>
                  <a:pt x="0" y="0"/>
                </a:moveTo>
                <a:lnTo>
                  <a:pt x="1219882" y="0"/>
                </a:lnTo>
                <a:lnTo>
                  <a:pt x="1219882" y="1219881"/>
                </a:lnTo>
                <a:lnTo>
                  <a:pt x="0" y="12198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28"/>
          <p:cNvSpPr/>
          <p:nvPr/>
        </p:nvSpPr>
        <p:spPr>
          <a:xfrm>
            <a:off x="14667398" y="4086353"/>
            <a:ext cx="1542201" cy="743612"/>
          </a:xfrm>
          <a:custGeom>
            <a:avLst/>
            <a:gdLst/>
            <a:ahLst/>
            <a:cxnLst/>
            <a:rect l="l" t="t" r="r" b="b"/>
            <a:pathLst>
              <a:path w="1542201" h="743612">
                <a:moveTo>
                  <a:pt x="0" y="0"/>
                </a:moveTo>
                <a:lnTo>
                  <a:pt x="1542202" y="0"/>
                </a:lnTo>
                <a:lnTo>
                  <a:pt x="1542202" y="743613"/>
                </a:lnTo>
                <a:lnTo>
                  <a:pt x="0" y="7436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Freeform 29"/>
          <p:cNvSpPr/>
          <p:nvPr/>
        </p:nvSpPr>
        <p:spPr>
          <a:xfrm>
            <a:off x="10715178" y="3818544"/>
            <a:ext cx="1237714" cy="1397829"/>
          </a:xfrm>
          <a:custGeom>
            <a:avLst/>
            <a:gdLst/>
            <a:ahLst/>
            <a:cxnLst/>
            <a:rect l="l" t="t" r="r" b="b"/>
            <a:pathLst>
              <a:path w="1237714" h="1397829">
                <a:moveTo>
                  <a:pt x="0" y="0"/>
                </a:moveTo>
                <a:lnTo>
                  <a:pt x="1237714" y="0"/>
                </a:lnTo>
                <a:lnTo>
                  <a:pt x="1237714" y="1397829"/>
                </a:lnTo>
                <a:lnTo>
                  <a:pt x="0" y="13978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0" name="Freeform 30"/>
          <p:cNvSpPr/>
          <p:nvPr/>
        </p:nvSpPr>
        <p:spPr>
          <a:xfrm>
            <a:off x="6314223" y="3917384"/>
            <a:ext cx="1328134" cy="1200150"/>
          </a:xfrm>
          <a:custGeom>
            <a:avLst/>
            <a:gdLst/>
            <a:ahLst/>
            <a:cxnLst/>
            <a:rect l="l" t="t" r="r" b="b"/>
            <a:pathLst>
              <a:path w="1328134" h="1200150">
                <a:moveTo>
                  <a:pt x="0" y="0"/>
                </a:moveTo>
                <a:lnTo>
                  <a:pt x="1328133" y="0"/>
                </a:lnTo>
                <a:lnTo>
                  <a:pt x="1328133" y="1200150"/>
                </a:lnTo>
                <a:lnTo>
                  <a:pt x="0" y="12001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grpSp>
        <p:nvGrpSpPr>
          <p:cNvPr id="31" name="Group 31"/>
          <p:cNvGrpSpPr/>
          <p:nvPr/>
        </p:nvGrpSpPr>
        <p:grpSpPr>
          <a:xfrm>
            <a:off x="763801" y="5894734"/>
            <a:ext cx="3581400" cy="2807277"/>
            <a:chOff x="0" y="0"/>
            <a:chExt cx="4775200" cy="3743036"/>
          </a:xfrm>
        </p:grpSpPr>
        <p:sp>
          <p:nvSpPr>
            <p:cNvPr id="32" name="TextBox 32"/>
            <p:cNvSpPr txBox="1"/>
            <p:nvPr/>
          </p:nvSpPr>
          <p:spPr>
            <a:xfrm>
              <a:off x="0" y="1422989"/>
              <a:ext cx="4775200" cy="2320047"/>
            </a:xfrm>
            <a:prstGeom prst="rect">
              <a:avLst/>
            </a:prstGeom>
          </p:spPr>
          <p:txBody>
            <a:bodyPr lIns="0" tIns="0" rIns="0" bIns="0" rtlCol="0" anchor="t">
              <a:spAutoFit/>
            </a:bodyPr>
            <a:lstStyle/>
            <a:p>
              <a:pPr marL="0" lvl="0" indent="0" algn="ctr">
                <a:lnSpc>
                  <a:spcPts val="2800"/>
                </a:lnSpc>
                <a:spcBef>
                  <a:spcPct val="0"/>
                </a:spcBef>
              </a:pPr>
              <a:r>
                <a:rPr lang="en-US" sz="2000">
                  <a:solidFill>
                    <a:srgbClr val="1D1A1B"/>
                  </a:solidFill>
                  <a:latin typeface="Nexa"/>
                  <a:ea typeface="Nexa"/>
                  <a:cs typeface="Nexa"/>
                  <a:sym typeface="Nexa"/>
                </a:rPr>
                <a:t>Working closely with clients, we co-develop products that meet all functional, aesthetic, and engineering standards. </a:t>
              </a:r>
            </a:p>
          </p:txBody>
        </p:sp>
        <p:sp>
          <p:nvSpPr>
            <p:cNvPr id="33" name="TextBox 33"/>
            <p:cNvSpPr txBox="1"/>
            <p:nvPr/>
          </p:nvSpPr>
          <p:spPr>
            <a:xfrm>
              <a:off x="2249" y="-47625"/>
              <a:ext cx="4770701" cy="1131214"/>
            </a:xfrm>
            <a:prstGeom prst="rect">
              <a:avLst/>
            </a:prstGeom>
          </p:spPr>
          <p:txBody>
            <a:bodyPr lIns="0" tIns="0" rIns="0" bIns="0" rtlCol="0" anchor="t">
              <a:spAutoFit/>
            </a:bodyPr>
            <a:lstStyle/>
            <a:p>
              <a:pPr algn="ctr">
                <a:lnSpc>
                  <a:spcPts val="3499"/>
                </a:lnSpc>
              </a:pPr>
              <a:r>
                <a:rPr lang="en-US" sz="2499" b="1">
                  <a:solidFill>
                    <a:srgbClr val="1D1A1B"/>
                  </a:solidFill>
                  <a:latin typeface="Nexa Bold"/>
                  <a:ea typeface="Nexa Bold"/>
                  <a:cs typeface="Nexa Bold"/>
                  <a:sym typeface="Nexa Bold"/>
                </a:rPr>
                <a:t>Co-product</a:t>
              </a:r>
            </a:p>
            <a:p>
              <a:pPr algn="ctr">
                <a:lnSpc>
                  <a:spcPts val="3499"/>
                </a:lnSpc>
              </a:pPr>
              <a:r>
                <a:rPr lang="en-US" sz="2499" b="1">
                  <a:solidFill>
                    <a:srgbClr val="1D1A1B"/>
                  </a:solidFill>
                  <a:latin typeface="Nexa Bold"/>
                  <a:ea typeface="Nexa Bold"/>
                  <a:cs typeface="Nexa Bold"/>
                  <a:sym typeface="Nexa Bold"/>
                </a:rPr>
                <a:t>design</a:t>
              </a:r>
            </a:p>
          </p:txBody>
        </p:sp>
      </p:grpSp>
      <p:grpSp>
        <p:nvGrpSpPr>
          <p:cNvPr id="34" name="Group 34"/>
          <p:cNvGrpSpPr/>
          <p:nvPr/>
        </p:nvGrpSpPr>
        <p:grpSpPr>
          <a:xfrm>
            <a:off x="9548097" y="5894734"/>
            <a:ext cx="3571875" cy="3159729"/>
            <a:chOff x="0" y="0"/>
            <a:chExt cx="4762500" cy="4212972"/>
          </a:xfrm>
        </p:grpSpPr>
        <p:sp>
          <p:nvSpPr>
            <p:cNvPr id="35" name="TextBox 35"/>
            <p:cNvSpPr txBox="1"/>
            <p:nvPr/>
          </p:nvSpPr>
          <p:spPr>
            <a:xfrm>
              <a:off x="0" y="1422989"/>
              <a:ext cx="4762500" cy="2789983"/>
            </a:xfrm>
            <a:prstGeom prst="rect">
              <a:avLst/>
            </a:prstGeom>
          </p:spPr>
          <p:txBody>
            <a:bodyPr lIns="0" tIns="0" rIns="0" bIns="0" rtlCol="0" anchor="t">
              <a:spAutoFit/>
            </a:bodyPr>
            <a:lstStyle/>
            <a:p>
              <a:pPr algn="ctr">
                <a:lnSpc>
                  <a:spcPts val="2800"/>
                </a:lnSpc>
              </a:pPr>
              <a:r>
                <a:rPr lang="en-US" sz="2000">
                  <a:solidFill>
                    <a:srgbClr val="1D1A1B"/>
                  </a:solidFill>
                  <a:latin typeface="Nexa"/>
                  <a:ea typeface="Nexa"/>
                  <a:cs typeface="Nexa"/>
                  <a:sym typeface="Nexa"/>
                </a:rPr>
                <a:t>Our prototyping services allow us to bring designs to life quickly, enabling our clients to assess, refine, and perfect each component before moving to production.</a:t>
              </a:r>
            </a:p>
          </p:txBody>
        </p:sp>
        <p:sp>
          <p:nvSpPr>
            <p:cNvPr id="36" name="TextBox 36"/>
            <p:cNvSpPr txBox="1"/>
            <p:nvPr/>
          </p:nvSpPr>
          <p:spPr>
            <a:xfrm>
              <a:off x="2243" y="-47625"/>
              <a:ext cx="4758013" cy="1131214"/>
            </a:xfrm>
            <a:prstGeom prst="rect">
              <a:avLst/>
            </a:prstGeom>
          </p:spPr>
          <p:txBody>
            <a:bodyPr lIns="0" tIns="0" rIns="0" bIns="0" rtlCol="0" anchor="t">
              <a:spAutoFit/>
            </a:bodyPr>
            <a:lstStyle/>
            <a:p>
              <a:pPr marL="0" lvl="0" indent="0" algn="ctr">
                <a:lnSpc>
                  <a:spcPts val="3499"/>
                </a:lnSpc>
                <a:spcBef>
                  <a:spcPct val="0"/>
                </a:spcBef>
              </a:pPr>
              <a:r>
                <a:rPr lang="en-US" sz="2499" b="1" u="none" strike="noStrike">
                  <a:solidFill>
                    <a:srgbClr val="1D1A1B"/>
                  </a:solidFill>
                  <a:latin typeface="Nexa Bold"/>
                  <a:ea typeface="Nexa Bold"/>
                  <a:cs typeface="Nexa Bold"/>
                  <a:sym typeface="Nexa Bold"/>
                </a:rPr>
                <a:t>Prototyping, testing, and homologation</a:t>
              </a:r>
            </a:p>
          </p:txBody>
        </p:sp>
      </p:grpSp>
      <p:sp>
        <p:nvSpPr>
          <p:cNvPr id="37" name="TextBox 37"/>
          <p:cNvSpPr txBox="1"/>
          <p:nvPr/>
        </p:nvSpPr>
        <p:spPr>
          <a:xfrm>
            <a:off x="1244600" y="1171258"/>
            <a:ext cx="8610229"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Our Capabilities </a:t>
            </a:r>
          </a:p>
        </p:txBody>
      </p:sp>
      <p:sp>
        <p:nvSpPr>
          <p:cNvPr id="38" name="TextBox 38"/>
          <p:cNvSpPr txBox="1"/>
          <p:nvPr/>
        </p:nvSpPr>
        <p:spPr>
          <a:xfrm>
            <a:off x="1244600" y="2201924"/>
            <a:ext cx="15798800" cy="692204"/>
          </a:xfrm>
          <a:prstGeom prst="rect">
            <a:avLst/>
          </a:prstGeom>
        </p:spPr>
        <p:txBody>
          <a:bodyPr lIns="0" tIns="0" rIns="0" bIns="0" rtlCol="0" anchor="t">
            <a:spAutoFit/>
          </a:bodyPr>
          <a:lstStyle/>
          <a:p>
            <a:pPr algn="l">
              <a:lnSpc>
                <a:spcPts val="2800"/>
              </a:lnSpc>
            </a:pPr>
            <a:r>
              <a:rPr lang="en-US" sz="2000">
                <a:solidFill>
                  <a:srgbClr val="1D1A1B"/>
                </a:solidFill>
                <a:latin typeface="Nexa"/>
                <a:ea typeface="Nexa"/>
                <a:cs typeface="Nexa"/>
                <a:sym typeface="Nexa"/>
              </a:rPr>
              <a:t>We offer a full spectrum of services, from initial concept to mass production. Our integrated approach allows clients to rely on us for all aspects of product development, tailored specifically to the mobility industry.</a:t>
            </a:r>
          </a:p>
        </p:txBody>
      </p:sp>
      <p:grpSp>
        <p:nvGrpSpPr>
          <p:cNvPr id="39" name="Group 39"/>
          <p:cNvGrpSpPr/>
          <p:nvPr/>
        </p:nvGrpSpPr>
        <p:grpSpPr>
          <a:xfrm>
            <a:off x="13708062" y="5894734"/>
            <a:ext cx="3571875" cy="3159729"/>
            <a:chOff x="0" y="0"/>
            <a:chExt cx="4762500" cy="4212972"/>
          </a:xfrm>
        </p:grpSpPr>
        <p:sp>
          <p:nvSpPr>
            <p:cNvPr id="40" name="TextBox 40"/>
            <p:cNvSpPr txBox="1"/>
            <p:nvPr/>
          </p:nvSpPr>
          <p:spPr>
            <a:xfrm>
              <a:off x="0" y="1422989"/>
              <a:ext cx="4762500" cy="2789983"/>
            </a:xfrm>
            <a:prstGeom prst="rect">
              <a:avLst/>
            </a:prstGeom>
          </p:spPr>
          <p:txBody>
            <a:bodyPr lIns="0" tIns="0" rIns="0" bIns="0" rtlCol="0" anchor="t">
              <a:spAutoFit/>
            </a:bodyPr>
            <a:lstStyle/>
            <a:p>
              <a:pPr algn="ctr">
                <a:lnSpc>
                  <a:spcPts val="2800"/>
                </a:lnSpc>
              </a:pPr>
              <a:r>
                <a:rPr lang="en-US" sz="2000">
                  <a:solidFill>
                    <a:srgbClr val="1D1A1B"/>
                  </a:solidFill>
                  <a:latin typeface="Nexa"/>
                  <a:ea typeface="Nexa"/>
                  <a:cs typeface="Nexa"/>
                  <a:sym typeface="Nexa"/>
                </a:rPr>
                <a:t>Our production processes allow us to manage every aspect of assembly, ensuring that components are built with precision and consistency.</a:t>
              </a:r>
            </a:p>
          </p:txBody>
        </p:sp>
        <p:sp>
          <p:nvSpPr>
            <p:cNvPr id="41" name="TextBox 41"/>
            <p:cNvSpPr txBox="1"/>
            <p:nvPr/>
          </p:nvSpPr>
          <p:spPr>
            <a:xfrm>
              <a:off x="2243" y="-47625"/>
              <a:ext cx="4758013" cy="1131214"/>
            </a:xfrm>
            <a:prstGeom prst="rect">
              <a:avLst/>
            </a:prstGeom>
          </p:spPr>
          <p:txBody>
            <a:bodyPr lIns="0" tIns="0" rIns="0" bIns="0" rtlCol="0" anchor="t">
              <a:spAutoFit/>
            </a:bodyPr>
            <a:lstStyle/>
            <a:p>
              <a:pPr algn="ctr">
                <a:lnSpc>
                  <a:spcPts val="3499"/>
                </a:lnSpc>
              </a:pPr>
              <a:r>
                <a:rPr lang="en-US" sz="2499" b="1">
                  <a:solidFill>
                    <a:srgbClr val="1D1A1B"/>
                  </a:solidFill>
                  <a:latin typeface="Nexa Bold"/>
                  <a:ea typeface="Nexa Bold"/>
                  <a:cs typeface="Nexa Bold"/>
                  <a:sym typeface="Nexa Bold"/>
                </a:rPr>
                <a:t>Production and </a:t>
              </a:r>
            </a:p>
            <a:p>
              <a:pPr algn="ctr">
                <a:lnSpc>
                  <a:spcPts val="3499"/>
                </a:lnSpc>
              </a:pPr>
              <a:r>
                <a:rPr lang="en-US" sz="2499" b="1">
                  <a:solidFill>
                    <a:srgbClr val="1D1A1B"/>
                  </a:solidFill>
                  <a:latin typeface="Nexa Bold"/>
                  <a:ea typeface="Nexa Bold"/>
                  <a:cs typeface="Nexa Bold"/>
                  <a:sym typeface="Nexa Bold"/>
                </a:rPr>
                <a:t>assembly</a:t>
              </a:r>
            </a:p>
          </p:txBody>
        </p:sp>
      </p:grpSp>
      <p:grpSp>
        <p:nvGrpSpPr>
          <p:cNvPr id="42" name="Group 42"/>
          <p:cNvGrpSpPr/>
          <p:nvPr/>
        </p:nvGrpSpPr>
        <p:grpSpPr>
          <a:xfrm>
            <a:off x="5215123" y="5894734"/>
            <a:ext cx="3571875" cy="2807277"/>
            <a:chOff x="0" y="0"/>
            <a:chExt cx="4762500" cy="3743036"/>
          </a:xfrm>
        </p:grpSpPr>
        <p:sp>
          <p:nvSpPr>
            <p:cNvPr id="43" name="TextBox 43"/>
            <p:cNvSpPr txBox="1"/>
            <p:nvPr/>
          </p:nvSpPr>
          <p:spPr>
            <a:xfrm>
              <a:off x="0" y="1422989"/>
              <a:ext cx="4762500" cy="2320047"/>
            </a:xfrm>
            <a:prstGeom prst="rect">
              <a:avLst/>
            </a:prstGeom>
          </p:spPr>
          <p:txBody>
            <a:bodyPr lIns="0" tIns="0" rIns="0" bIns="0" rtlCol="0" anchor="t">
              <a:spAutoFit/>
            </a:bodyPr>
            <a:lstStyle/>
            <a:p>
              <a:pPr algn="ctr">
                <a:lnSpc>
                  <a:spcPts val="2800"/>
                </a:lnSpc>
              </a:pPr>
              <a:r>
                <a:rPr lang="en-US" sz="2000">
                  <a:solidFill>
                    <a:srgbClr val="1D1A1B"/>
                  </a:solidFill>
                  <a:latin typeface="Nexa"/>
                  <a:ea typeface="Nexa"/>
                  <a:cs typeface="Nexa"/>
                  <a:sym typeface="Nexa"/>
                </a:rPr>
                <a:t>With a dedicated facility for molds and stamping, we manage production in-house, ensuring high accuracy and durability.</a:t>
              </a:r>
            </a:p>
          </p:txBody>
        </p:sp>
        <p:sp>
          <p:nvSpPr>
            <p:cNvPr id="44" name="TextBox 44"/>
            <p:cNvSpPr txBox="1"/>
            <p:nvPr/>
          </p:nvSpPr>
          <p:spPr>
            <a:xfrm>
              <a:off x="2243" y="-47625"/>
              <a:ext cx="4758013" cy="1131214"/>
            </a:xfrm>
            <a:prstGeom prst="rect">
              <a:avLst/>
            </a:prstGeom>
          </p:spPr>
          <p:txBody>
            <a:bodyPr lIns="0" tIns="0" rIns="0" bIns="0" rtlCol="0" anchor="t">
              <a:spAutoFit/>
            </a:bodyPr>
            <a:lstStyle/>
            <a:p>
              <a:pPr algn="ctr">
                <a:lnSpc>
                  <a:spcPts val="3499"/>
                </a:lnSpc>
              </a:pPr>
              <a:r>
                <a:rPr lang="en-US" sz="2499" b="1">
                  <a:solidFill>
                    <a:srgbClr val="1D1A1B"/>
                  </a:solidFill>
                  <a:latin typeface="Nexa Bold"/>
                  <a:ea typeface="Nexa Bold"/>
                  <a:cs typeface="Nexa Bold"/>
                  <a:sym typeface="Nexa Bold"/>
                </a:rPr>
                <a:t>Molds production &amp; stamping</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31463" y="9251081"/>
            <a:ext cx="6079663" cy="2446670"/>
            <a:chOff x="0" y="0"/>
            <a:chExt cx="1398218" cy="562692"/>
          </a:xfrm>
        </p:grpSpPr>
        <p:sp>
          <p:nvSpPr>
            <p:cNvPr id="3" name="Freeform 3"/>
            <p:cNvSpPr/>
            <p:nvPr/>
          </p:nvSpPr>
          <p:spPr>
            <a:xfrm>
              <a:off x="0" y="0"/>
              <a:ext cx="1398218" cy="562692"/>
            </a:xfrm>
            <a:custGeom>
              <a:avLst/>
              <a:gdLst/>
              <a:ahLst/>
              <a:cxnLst/>
              <a:rect l="l" t="t" r="r" b="b"/>
              <a:pathLst>
                <a:path w="1398218" h="562692">
                  <a:moveTo>
                    <a:pt x="1398218" y="281346"/>
                  </a:moveTo>
                  <a:lnTo>
                    <a:pt x="1195018" y="562692"/>
                  </a:lnTo>
                  <a:lnTo>
                    <a:pt x="203200" y="562692"/>
                  </a:lnTo>
                  <a:lnTo>
                    <a:pt x="0" y="281346"/>
                  </a:lnTo>
                  <a:lnTo>
                    <a:pt x="203200" y="0"/>
                  </a:lnTo>
                  <a:lnTo>
                    <a:pt x="1195018" y="0"/>
                  </a:lnTo>
                  <a:lnTo>
                    <a:pt x="1398218" y="281346"/>
                  </a:lnTo>
                  <a:close/>
                </a:path>
              </a:pathLst>
            </a:custGeom>
            <a:solidFill>
              <a:srgbClr val="64656A"/>
            </a:solidFill>
          </p:spPr>
          <p:txBody>
            <a:bodyPr/>
            <a:lstStyle/>
            <a:p>
              <a:endParaRPr lang="en-US"/>
            </a:p>
          </p:txBody>
        </p:sp>
        <p:sp>
          <p:nvSpPr>
            <p:cNvPr id="4" name="TextBox 4"/>
            <p:cNvSpPr txBox="1"/>
            <p:nvPr/>
          </p:nvSpPr>
          <p:spPr>
            <a:xfrm>
              <a:off x="114300" y="-57150"/>
              <a:ext cx="1169618" cy="619842"/>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1244600" y="9762097"/>
            <a:ext cx="16014700" cy="1198000"/>
            <a:chOff x="0" y="0"/>
            <a:chExt cx="8542899" cy="639062"/>
          </a:xfrm>
        </p:grpSpPr>
        <p:sp>
          <p:nvSpPr>
            <p:cNvPr id="6" name="Freeform 6"/>
            <p:cNvSpPr/>
            <p:nvPr/>
          </p:nvSpPr>
          <p:spPr>
            <a:xfrm>
              <a:off x="0" y="0"/>
              <a:ext cx="8542899" cy="639062"/>
            </a:xfrm>
            <a:custGeom>
              <a:avLst/>
              <a:gdLst/>
              <a:ahLst/>
              <a:cxnLst/>
              <a:rect l="l" t="t" r="r" b="b"/>
              <a:pathLst>
                <a:path w="8542899" h="639062">
                  <a:moveTo>
                    <a:pt x="8542899" y="319531"/>
                  </a:moveTo>
                  <a:lnTo>
                    <a:pt x="8339699" y="639062"/>
                  </a:lnTo>
                  <a:lnTo>
                    <a:pt x="203200" y="639062"/>
                  </a:lnTo>
                  <a:lnTo>
                    <a:pt x="0" y="319531"/>
                  </a:lnTo>
                  <a:lnTo>
                    <a:pt x="203200" y="0"/>
                  </a:lnTo>
                  <a:lnTo>
                    <a:pt x="8339699" y="0"/>
                  </a:lnTo>
                  <a:lnTo>
                    <a:pt x="8542899" y="319531"/>
                  </a:lnTo>
                  <a:close/>
                </a:path>
              </a:pathLst>
            </a:custGeom>
            <a:solidFill>
              <a:srgbClr val="FF8602"/>
            </a:solidFill>
            <a:ln cap="sq">
              <a:noFill/>
              <a:prstDash val="solid"/>
              <a:miter/>
            </a:ln>
          </p:spPr>
          <p:txBody>
            <a:bodyPr/>
            <a:lstStyle/>
            <a:p>
              <a:endParaRPr lang="en-US"/>
            </a:p>
          </p:txBody>
        </p:sp>
        <p:sp>
          <p:nvSpPr>
            <p:cNvPr id="7" name="TextBox 7"/>
            <p:cNvSpPr txBox="1"/>
            <p:nvPr/>
          </p:nvSpPr>
          <p:spPr>
            <a:xfrm>
              <a:off x="114300" y="-57150"/>
              <a:ext cx="8314299" cy="696212"/>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1244600" y="2404401"/>
            <a:ext cx="3741463" cy="3596349"/>
            <a:chOff x="0" y="0"/>
            <a:chExt cx="973418" cy="935663"/>
          </a:xfrm>
        </p:grpSpPr>
        <p:sp>
          <p:nvSpPr>
            <p:cNvPr id="9" name="Freeform 9"/>
            <p:cNvSpPr/>
            <p:nvPr/>
          </p:nvSpPr>
          <p:spPr>
            <a:xfrm>
              <a:off x="0" y="0"/>
              <a:ext cx="973418" cy="935663"/>
            </a:xfrm>
            <a:custGeom>
              <a:avLst/>
              <a:gdLst/>
              <a:ahLst/>
              <a:cxnLst/>
              <a:rect l="l" t="t" r="r" b="b"/>
              <a:pathLst>
                <a:path w="973418" h="935663">
                  <a:moveTo>
                    <a:pt x="0" y="0"/>
                  </a:moveTo>
                  <a:lnTo>
                    <a:pt x="973418" y="0"/>
                  </a:lnTo>
                  <a:lnTo>
                    <a:pt x="973418" y="935663"/>
                  </a:lnTo>
                  <a:lnTo>
                    <a:pt x="0" y="935663"/>
                  </a:lnTo>
                  <a:close/>
                </a:path>
              </a:pathLst>
            </a:custGeom>
            <a:blipFill>
              <a:blip r:embed="rId2"/>
              <a:stretch>
                <a:fillRect t="-2017" b="-2017"/>
              </a:stretch>
            </a:blipFill>
          </p:spPr>
          <p:txBody>
            <a:bodyPr/>
            <a:lstStyle/>
            <a:p>
              <a:endParaRPr lang="en-US"/>
            </a:p>
          </p:txBody>
        </p:sp>
      </p:grpSp>
      <p:sp>
        <p:nvSpPr>
          <p:cNvPr id="10" name="TextBox 10"/>
          <p:cNvSpPr txBox="1"/>
          <p:nvPr/>
        </p:nvSpPr>
        <p:spPr>
          <a:xfrm>
            <a:off x="5465146" y="5280342"/>
            <a:ext cx="3257550" cy="349250"/>
          </a:xfrm>
          <a:prstGeom prst="rect">
            <a:avLst/>
          </a:prstGeom>
        </p:spPr>
        <p:txBody>
          <a:bodyPr lIns="0" tIns="0" rIns="0" bIns="0" rtlCol="0" anchor="t">
            <a:spAutoFit/>
          </a:bodyPr>
          <a:lstStyle/>
          <a:p>
            <a:pPr algn="ctr">
              <a:lnSpc>
                <a:spcPts val="2799"/>
              </a:lnSpc>
            </a:pPr>
            <a:r>
              <a:rPr lang="en-US" sz="1999">
                <a:solidFill>
                  <a:srgbClr val="FFFFFF"/>
                </a:solidFill>
                <a:latin typeface="Public Sans"/>
                <a:ea typeface="Public Sans"/>
                <a:cs typeface="Public Sans"/>
                <a:sym typeface="Public Sans"/>
              </a:rPr>
              <a:t>2022</a:t>
            </a:r>
          </a:p>
        </p:txBody>
      </p:sp>
      <p:sp>
        <p:nvSpPr>
          <p:cNvPr id="11" name="TextBox 11"/>
          <p:cNvSpPr txBox="1"/>
          <p:nvPr/>
        </p:nvSpPr>
        <p:spPr>
          <a:xfrm>
            <a:off x="9478346" y="5280342"/>
            <a:ext cx="3257550" cy="349250"/>
          </a:xfrm>
          <a:prstGeom prst="rect">
            <a:avLst/>
          </a:prstGeom>
        </p:spPr>
        <p:txBody>
          <a:bodyPr lIns="0" tIns="0" rIns="0" bIns="0" rtlCol="0" anchor="t">
            <a:spAutoFit/>
          </a:bodyPr>
          <a:lstStyle/>
          <a:p>
            <a:pPr algn="ctr">
              <a:lnSpc>
                <a:spcPts val="2799"/>
              </a:lnSpc>
            </a:pPr>
            <a:r>
              <a:rPr lang="en-US" sz="1999">
                <a:solidFill>
                  <a:srgbClr val="FFFFFF"/>
                </a:solidFill>
                <a:latin typeface="Public Sans"/>
                <a:ea typeface="Public Sans"/>
                <a:cs typeface="Public Sans"/>
                <a:sym typeface="Public Sans"/>
              </a:rPr>
              <a:t>2023</a:t>
            </a:r>
          </a:p>
        </p:txBody>
      </p:sp>
      <p:sp>
        <p:nvSpPr>
          <p:cNvPr id="12" name="TextBox 12"/>
          <p:cNvSpPr txBox="1"/>
          <p:nvPr/>
        </p:nvSpPr>
        <p:spPr>
          <a:xfrm>
            <a:off x="13491546" y="5280342"/>
            <a:ext cx="2952750" cy="349250"/>
          </a:xfrm>
          <a:prstGeom prst="rect">
            <a:avLst/>
          </a:prstGeom>
        </p:spPr>
        <p:txBody>
          <a:bodyPr lIns="0" tIns="0" rIns="0" bIns="0" rtlCol="0" anchor="t">
            <a:spAutoFit/>
          </a:bodyPr>
          <a:lstStyle/>
          <a:p>
            <a:pPr algn="ctr">
              <a:lnSpc>
                <a:spcPts val="2799"/>
              </a:lnSpc>
            </a:pPr>
            <a:r>
              <a:rPr lang="en-US" sz="1999">
                <a:solidFill>
                  <a:srgbClr val="FFFFFF"/>
                </a:solidFill>
                <a:latin typeface="Public Sans"/>
                <a:ea typeface="Public Sans"/>
                <a:cs typeface="Public Sans"/>
                <a:sym typeface="Public Sans"/>
              </a:rPr>
              <a:t>2024</a:t>
            </a:r>
          </a:p>
        </p:txBody>
      </p:sp>
      <p:grpSp>
        <p:nvGrpSpPr>
          <p:cNvPr id="13" name="Group 13"/>
          <p:cNvGrpSpPr/>
          <p:nvPr/>
        </p:nvGrpSpPr>
        <p:grpSpPr>
          <a:xfrm>
            <a:off x="5189491" y="2404401"/>
            <a:ext cx="3741463" cy="3596349"/>
            <a:chOff x="0" y="0"/>
            <a:chExt cx="973418" cy="935663"/>
          </a:xfrm>
        </p:grpSpPr>
        <p:sp>
          <p:nvSpPr>
            <p:cNvPr id="14" name="Freeform 14"/>
            <p:cNvSpPr/>
            <p:nvPr/>
          </p:nvSpPr>
          <p:spPr>
            <a:xfrm>
              <a:off x="0" y="0"/>
              <a:ext cx="973418" cy="935663"/>
            </a:xfrm>
            <a:custGeom>
              <a:avLst/>
              <a:gdLst/>
              <a:ahLst/>
              <a:cxnLst/>
              <a:rect l="l" t="t" r="r" b="b"/>
              <a:pathLst>
                <a:path w="973418" h="935663">
                  <a:moveTo>
                    <a:pt x="0" y="0"/>
                  </a:moveTo>
                  <a:lnTo>
                    <a:pt x="973418" y="0"/>
                  </a:lnTo>
                  <a:lnTo>
                    <a:pt x="973418" y="935663"/>
                  </a:lnTo>
                  <a:lnTo>
                    <a:pt x="0" y="935663"/>
                  </a:lnTo>
                  <a:close/>
                </a:path>
              </a:pathLst>
            </a:custGeom>
            <a:blipFill>
              <a:blip r:embed="rId3"/>
              <a:stretch>
                <a:fillRect t="-2017" b="-2017"/>
              </a:stretch>
            </a:blipFill>
          </p:spPr>
          <p:txBody>
            <a:bodyPr/>
            <a:lstStyle/>
            <a:p>
              <a:endParaRPr lang="en-US"/>
            </a:p>
          </p:txBody>
        </p:sp>
      </p:grpSp>
      <p:grpSp>
        <p:nvGrpSpPr>
          <p:cNvPr id="15" name="Group 15"/>
          <p:cNvGrpSpPr/>
          <p:nvPr/>
        </p:nvGrpSpPr>
        <p:grpSpPr>
          <a:xfrm>
            <a:off x="9130979" y="2404401"/>
            <a:ext cx="3741463" cy="3596349"/>
            <a:chOff x="0" y="0"/>
            <a:chExt cx="973418" cy="935663"/>
          </a:xfrm>
        </p:grpSpPr>
        <p:sp>
          <p:nvSpPr>
            <p:cNvPr id="16" name="Freeform 16"/>
            <p:cNvSpPr/>
            <p:nvPr/>
          </p:nvSpPr>
          <p:spPr>
            <a:xfrm>
              <a:off x="0" y="0"/>
              <a:ext cx="973418" cy="935663"/>
            </a:xfrm>
            <a:custGeom>
              <a:avLst/>
              <a:gdLst/>
              <a:ahLst/>
              <a:cxnLst/>
              <a:rect l="l" t="t" r="r" b="b"/>
              <a:pathLst>
                <a:path w="973418" h="935663">
                  <a:moveTo>
                    <a:pt x="0" y="0"/>
                  </a:moveTo>
                  <a:lnTo>
                    <a:pt x="973418" y="0"/>
                  </a:lnTo>
                  <a:lnTo>
                    <a:pt x="973418" y="935663"/>
                  </a:lnTo>
                  <a:lnTo>
                    <a:pt x="0" y="935663"/>
                  </a:lnTo>
                  <a:close/>
                </a:path>
              </a:pathLst>
            </a:custGeom>
            <a:blipFill>
              <a:blip r:embed="rId4"/>
              <a:stretch>
                <a:fillRect t="-2017" b="-2017"/>
              </a:stretch>
            </a:blipFill>
          </p:spPr>
          <p:txBody>
            <a:bodyPr/>
            <a:lstStyle/>
            <a:p>
              <a:endParaRPr lang="en-US"/>
            </a:p>
          </p:txBody>
        </p:sp>
      </p:grpSp>
      <p:grpSp>
        <p:nvGrpSpPr>
          <p:cNvPr id="17" name="Group 17"/>
          <p:cNvGrpSpPr/>
          <p:nvPr/>
        </p:nvGrpSpPr>
        <p:grpSpPr>
          <a:xfrm>
            <a:off x="13072467" y="2404401"/>
            <a:ext cx="3741463" cy="3596349"/>
            <a:chOff x="0" y="0"/>
            <a:chExt cx="973418" cy="935663"/>
          </a:xfrm>
        </p:grpSpPr>
        <p:sp>
          <p:nvSpPr>
            <p:cNvPr id="18" name="Freeform 18"/>
            <p:cNvSpPr/>
            <p:nvPr/>
          </p:nvSpPr>
          <p:spPr>
            <a:xfrm>
              <a:off x="0" y="0"/>
              <a:ext cx="973418" cy="935663"/>
            </a:xfrm>
            <a:custGeom>
              <a:avLst/>
              <a:gdLst/>
              <a:ahLst/>
              <a:cxnLst/>
              <a:rect l="l" t="t" r="r" b="b"/>
              <a:pathLst>
                <a:path w="973418" h="935663">
                  <a:moveTo>
                    <a:pt x="0" y="0"/>
                  </a:moveTo>
                  <a:lnTo>
                    <a:pt x="973418" y="0"/>
                  </a:lnTo>
                  <a:lnTo>
                    <a:pt x="973418" y="935663"/>
                  </a:lnTo>
                  <a:lnTo>
                    <a:pt x="0" y="935663"/>
                  </a:lnTo>
                  <a:close/>
                </a:path>
              </a:pathLst>
            </a:custGeom>
            <a:blipFill>
              <a:blip r:embed="rId5"/>
              <a:stretch>
                <a:fillRect t="-2017" b="-2017"/>
              </a:stretch>
            </a:blipFill>
          </p:spPr>
          <p:txBody>
            <a:bodyPr/>
            <a:lstStyle/>
            <a:p>
              <a:endParaRPr lang="en-US"/>
            </a:p>
          </p:txBody>
        </p:sp>
      </p:grpSp>
      <p:sp>
        <p:nvSpPr>
          <p:cNvPr id="19" name="TextBox 19"/>
          <p:cNvSpPr txBox="1"/>
          <p:nvPr/>
        </p:nvSpPr>
        <p:spPr>
          <a:xfrm>
            <a:off x="1244600" y="1171258"/>
            <a:ext cx="8610229"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Our Technologies </a:t>
            </a:r>
          </a:p>
        </p:txBody>
      </p:sp>
      <p:sp>
        <p:nvSpPr>
          <p:cNvPr id="20" name="TextBox 20"/>
          <p:cNvSpPr txBox="1"/>
          <p:nvPr/>
        </p:nvSpPr>
        <p:spPr>
          <a:xfrm>
            <a:off x="1244600" y="6156847"/>
            <a:ext cx="3741463" cy="495300"/>
          </a:xfrm>
          <a:prstGeom prst="rect">
            <a:avLst/>
          </a:prstGeom>
        </p:spPr>
        <p:txBody>
          <a:bodyPr lIns="0" tIns="0" rIns="0" bIns="0" rtlCol="0" anchor="t">
            <a:spAutoFit/>
          </a:bodyPr>
          <a:lstStyle/>
          <a:p>
            <a:pPr algn="ctr">
              <a:lnSpc>
                <a:spcPts val="4199"/>
              </a:lnSpc>
            </a:pPr>
            <a:r>
              <a:rPr lang="en-US" sz="2999" b="1">
                <a:solidFill>
                  <a:srgbClr val="1D1A1B"/>
                </a:solidFill>
                <a:latin typeface="Nexa Bold"/>
                <a:ea typeface="Nexa Bold"/>
                <a:cs typeface="Nexa Bold"/>
                <a:sym typeface="Nexa Bold"/>
              </a:rPr>
              <a:t>Plastic</a:t>
            </a:r>
          </a:p>
        </p:txBody>
      </p:sp>
      <p:sp>
        <p:nvSpPr>
          <p:cNvPr id="21" name="TextBox 21"/>
          <p:cNvSpPr txBox="1"/>
          <p:nvPr/>
        </p:nvSpPr>
        <p:spPr>
          <a:xfrm>
            <a:off x="5223189" y="6156847"/>
            <a:ext cx="3741463" cy="495300"/>
          </a:xfrm>
          <a:prstGeom prst="rect">
            <a:avLst/>
          </a:prstGeom>
        </p:spPr>
        <p:txBody>
          <a:bodyPr lIns="0" tIns="0" rIns="0" bIns="0" rtlCol="0" anchor="t">
            <a:spAutoFit/>
          </a:bodyPr>
          <a:lstStyle/>
          <a:p>
            <a:pPr algn="ctr">
              <a:lnSpc>
                <a:spcPts val="4199"/>
              </a:lnSpc>
            </a:pPr>
            <a:r>
              <a:rPr lang="en-US" sz="2999" b="1">
                <a:solidFill>
                  <a:srgbClr val="1D1A1B"/>
                </a:solidFill>
                <a:latin typeface="Nexa Bold"/>
                <a:ea typeface="Nexa Bold"/>
                <a:cs typeface="Nexa Bold"/>
                <a:sym typeface="Nexa Bold"/>
              </a:rPr>
              <a:t>Metal</a:t>
            </a:r>
          </a:p>
        </p:txBody>
      </p:sp>
      <p:sp>
        <p:nvSpPr>
          <p:cNvPr id="22" name="TextBox 22"/>
          <p:cNvSpPr txBox="1"/>
          <p:nvPr/>
        </p:nvSpPr>
        <p:spPr>
          <a:xfrm>
            <a:off x="9137215" y="6156847"/>
            <a:ext cx="3741463" cy="495300"/>
          </a:xfrm>
          <a:prstGeom prst="rect">
            <a:avLst/>
          </a:prstGeom>
        </p:spPr>
        <p:txBody>
          <a:bodyPr lIns="0" tIns="0" rIns="0" bIns="0" rtlCol="0" anchor="t">
            <a:spAutoFit/>
          </a:bodyPr>
          <a:lstStyle/>
          <a:p>
            <a:pPr algn="ctr">
              <a:lnSpc>
                <a:spcPts val="4199"/>
              </a:lnSpc>
            </a:pPr>
            <a:r>
              <a:rPr lang="en-US" sz="2999" b="1">
                <a:solidFill>
                  <a:srgbClr val="1D1A1B"/>
                </a:solidFill>
                <a:latin typeface="Nexa Bold"/>
                <a:ea typeface="Nexa Bold"/>
                <a:cs typeface="Nexa Bold"/>
                <a:sym typeface="Nexa Bold"/>
              </a:rPr>
              <a:t>Aluminium</a:t>
            </a:r>
          </a:p>
        </p:txBody>
      </p:sp>
      <p:sp>
        <p:nvSpPr>
          <p:cNvPr id="23" name="TextBox 23"/>
          <p:cNvSpPr txBox="1"/>
          <p:nvPr/>
        </p:nvSpPr>
        <p:spPr>
          <a:xfrm>
            <a:off x="13072467" y="6156847"/>
            <a:ext cx="3741463" cy="495300"/>
          </a:xfrm>
          <a:prstGeom prst="rect">
            <a:avLst/>
          </a:prstGeom>
        </p:spPr>
        <p:txBody>
          <a:bodyPr lIns="0" tIns="0" rIns="0" bIns="0" rtlCol="0" anchor="t">
            <a:spAutoFit/>
          </a:bodyPr>
          <a:lstStyle/>
          <a:p>
            <a:pPr algn="ctr">
              <a:lnSpc>
                <a:spcPts val="4199"/>
              </a:lnSpc>
            </a:pPr>
            <a:r>
              <a:rPr lang="en-US" sz="2999" b="1">
                <a:solidFill>
                  <a:srgbClr val="1D1A1B"/>
                </a:solidFill>
                <a:latin typeface="Nexa Bold"/>
                <a:ea typeface="Nexa Bold"/>
                <a:cs typeface="Nexa Bold"/>
                <a:sym typeface="Nexa Bold"/>
              </a:rPr>
              <a:t>Carbon</a:t>
            </a:r>
          </a:p>
        </p:txBody>
      </p:sp>
      <p:sp>
        <p:nvSpPr>
          <p:cNvPr id="24" name="Freeform 24"/>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6"/>
            <a:stretch>
              <a:fillRect t="-36143" b="-36143"/>
            </a:stretch>
          </a:blipFill>
        </p:spPr>
        <p:txBody>
          <a:bodyPr/>
          <a:lstStyle/>
          <a:p>
            <a:endParaRPr lang="en-US"/>
          </a:p>
        </p:txBody>
      </p:sp>
      <p:sp>
        <p:nvSpPr>
          <p:cNvPr id="25" name="TextBox 25"/>
          <p:cNvSpPr txBox="1"/>
          <p:nvPr/>
        </p:nvSpPr>
        <p:spPr>
          <a:xfrm>
            <a:off x="1244600" y="6955752"/>
            <a:ext cx="15504496" cy="1944099"/>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Our platform combines plastic, metal, aluminum, and carbon fiber processing, allowing us to optimize production and maintain consistent quality from development through final product.</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This ties in with a personalized industrial planning, and a LEAN production system. This integrated approach enhances quality, efficiency, and sustainability across the entire production lifecycle.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05406" y="5986634"/>
            <a:ext cx="13089173" cy="5171733"/>
            <a:chOff x="0" y="0"/>
            <a:chExt cx="677619" cy="267738"/>
          </a:xfrm>
        </p:grpSpPr>
        <p:sp>
          <p:nvSpPr>
            <p:cNvPr id="3" name="Freeform 3"/>
            <p:cNvSpPr/>
            <p:nvPr/>
          </p:nvSpPr>
          <p:spPr>
            <a:xfrm>
              <a:off x="0" y="0"/>
              <a:ext cx="677619" cy="267738"/>
            </a:xfrm>
            <a:custGeom>
              <a:avLst/>
              <a:gdLst/>
              <a:ahLst/>
              <a:cxnLst/>
              <a:rect l="l" t="t" r="r" b="b"/>
              <a:pathLst>
                <a:path w="677619" h="267738">
                  <a:moveTo>
                    <a:pt x="474419" y="0"/>
                  </a:moveTo>
                  <a:lnTo>
                    <a:pt x="0" y="0"/>
                  </a:lnTo>
                  <a:lnTo>
                    <a:pt x="203200" y="267738"/>
                  </a:lnTo>
                  <a:lnTo>
                    <a:pt x="677619" y="267738"/>
                  </a:lnTo>
                  <a:lnTo>
                    <a:pt x="474419" y="0"/>
                  </a:lnTo>
                  <a:close/>
                </a:path>
              </a:pathLst>
            </a:custGeom>
            <a:solidFill>
              <a:srgbClr val="FF8602"/>
            </a:solidFill>
          </p:spPr>
          <p:txBody>
            <a:bodyPr/>
            <a:lstStyle/>
            <a:p>
              <a:endParaRPr lang="en-US"/>
            </a:p>
          </p:txBody>
        </p:sp>
        <p:sp>
          <p:nvSpPr>
            <p:cNvPr id="4" name="TextBox 4"/>
            <p:cNvSpPr txBox="1"/>
            <p:nvPr/>
          </p:nvSpPr>
          <p:spPr>
            <a:xfrm>
              <a:off x="101600" y="-57150"/>
              <a:ext cx="474419" cy="324888"/>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7006949" y="-247628"/>
            <a:ext cx="13871531" cy="8439123"/>
            <a:chOff x="0" y="0"/>
            <a:chExt cx="473570" cy="288109"/>
          </a:xfrm>
        </p:grpSpPr>
        <p:sp>
          <p:nvSpPr>
            <p:cNvPr id="6" name="Freeform 6"/>
            <p:cNvSpPr/>
            <p:nvPr/>
          </p:nvSpPr>
          <p:spPr>
            <a:xfrm>
              <a:off x="0" y="0"/>
              <a:ext cx="473570" cy="288109"/>
            </a:xfrm>
            <a:custGeom>
              <a:avLst/>
              <a:gdLst/>
              <a:ahLst/>
              <a:cxnLst/>
              <a:rect l="l" t="t" r="r" b="b"/>
              <a:pathLst>
                <a:path w="473570" h="288109">
                  <a:moveTo>
                    <a:pt x="203200" y="0"/>
                  </a:moveTo>
                  <a:lnTo>
                    <a:pt x="473570" y="0"/>
                  </a:lnTo>
                  <a:lnTo>
                    <a:pt x="270370" y="288109"/>
                  </a:lnTo>
                  <a:lnTo>
                    <a:pt x="0" y="288109"/>
                  </a:lnTo>
                  <a:lnTo>
                    <a:pt x="203200" y="0"/>
                  </a:lnTo>
                  <a:close/>
                </a:path>
              </a:pathLst>
            </a:custGeom>
            <a:solidFill>
              <a:srgbClr val="FF8602"/>
            </a:solidFill>
          </p:spPr>
          <p:txBody>
            <a:bodyPr/>
            <a:lstStyle/>
            <a:p>
              <a:endParaRPr lang="en-US"/>
            </a:p>
          </p:txBody>
        </p:sp>
        <p:sp>
          <p:nvSpPr>
            <p:cNvPr id="7" name="TextBox 7"/>
            <p:cNvSpPr txBox="1"/>
            <p:nvPr/>
          </p:nvSpPr>
          <p:spPr>
            <a:xfrm>
              <a:off x="101600" y="-57150"/>
              <a:ext cx="270370" cy="345259"/>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522605" y="1801394"/>
            <a:ext cx="7223570" cy="7223570"/>
            <a:chOff x="0" y="0"/>
            <a:chExt cx="6350000" cy="6350000"/>
          </a:xfrm>
        </p:grpSpPr>
        <p:sp>
          <p:nvSpPr>
            <p:cNvPr id="9" name="Freeform 9"/>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23501" r="-54456"/>
              </a:stretch>
            </a:blipFill>
          </p:spPr>
          <p:txBody>
            <a:bodyPr/>
            <a:lstStyle/>
            <a:p>
              <a:endParaRPr lang="en-US"/>
            </a:p>
          </p:txBody>
        </p:sp>
      </p:grpSp>
      <p:grpSp>
        <p:nvGrpSpPr>
          <p:cNvPr id="10" name="Group 10"/>
          <p:cNvGrpSpPr/>
          <p:nvPr/>
        </p:nvGrpSpPr>
        <p:grpSpPr>
          <a:xfrm>
            <a:off x="8247317" y="2542636"/>
            <a:ext cx="421332" cy="4213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3" name="TextBox 13"/>
          <p:cNvSpPr txBox="1"/>
          <p:nvPr/>
        </p:nvSpPr>
        <p:spPr>
          <a:xfrm>
            <a:off x="8280571" y="1171575"/>
            <a:ext cx="4829968"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Plastic</a:t>
            </a:r>
          </a:p>
        </p:txBody>
      </p:sp>
      <p:sp>
        <p:nvSpPr>
          <p:cNvPr id="14" name="TextBox 14"/>
          <p:cNvSpPr txBox="1"/>
          <p:nvPr/>
        </p:nvSpPr>
        <p:spPr>
          <a:xfrm>
            <a:off x="9098407" y="2495011"/>
            <a:ext cx="8160893" cy="7410691"/>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Injection molding, thermoforming, expansion, and extrusion are performed in-house using a wide range of equipment, experienced personnel, and adhering to the highest-quality standards.</a:t>
            </a:r>
          </a:p>
          <a:p>
            <a:pPr algn="l">
              <a:lnSpc>
                <a:spcPts val="3080"/>
              </a:lnSpc>
            </a:pPr>
            <a:r>
              <a:rPr lang="en-US" sz="2200">
                <a:solidFill>
                  <a:srgbClr val="1D1A1B"/>
                </a:solidFill>
                <a:latin typeface="Nexa"/>
                <a:ea typeface="Nexa"/>
                <a:cs typeface="Nexa"/>
                <a:sym typeface="Nexa"/>
              </a:rPr>
              <a:t>This capability allows us to customize production according to the specific requirements of component parts, including part geometry, weight, precision, appearance, and cost.</a:t>
            </a:r>
          </a:p>
          <a:p>
            <a:pPr algn="l">
              <a:lnSpc>
                <a:spcPts val="3080"/>
              </a:lnSpc>
            </a:pPr>
            <a:r>
              <a:rPr lang="en-US" sz="2200">
                <a:solidFill>
                  <a:srgbClr val="1D1A1B"/>
                </a:solidFill>
                <a:latin typeface="Nexa"/>
                <a:ea typeface="Nexa"/>
                <a:cs typeface="Nexa"/>
                <a:sym typeface="Nexa"/>
              </a:rPr>
              <a:t>Our in-house capabilities include:</a:t>
            </a:r>
          </a:p>
          <a:p>
            <a:pPr marL="474981" lvl="1" indent="-237491" algn="l">
              <a:lnSpc>
                <a:spcPts val="3080"/>
              </a:lnSpc>
              <a:buFont typeface="Arial"/>
              <a:buChar char="•"/>
            </a:pPr>
            <a:r>
              <a:rPr lang="en-US" sz="2200">
                <a:solidFill>
                  <a:srgbClr val="1D1A1B"/>
                </a:solidFill>
                <a:latin typeface="Nexa"/>
                <a:ea typeface="Nexa"/>
                <a:cs typeface="Nexa"/>
                <a:sym typeface="Nexa"/>
              </a:rPr>
              <a:t>40 injection molding machines with clamping forces between 40 and 1700 T, from Engel and Krauss Maffei, most equipped with robots</a:t>
            </a:r>
          </a:p>
          <a:p>
            <a:pPr marL="474981" lvl="1" indent="-237491" algn="l">
              <a:lnSpc>
                <a:spcPts val="3080"/>
              </a:lnSpc>
              <a:buFont typeface="Arial"/>
              <a:buChar char="•"/>
            </a:pPr>
            <a:r>
              <a:rPr lang="en-US" sz="2200">
                <a:solidFill>
                  <a:srgbClr val="1D1A1B"/>
                </a:solidFill>
                <a:latin typeface="Nexa"/>
                <a:ea typeface="Nexa"/>
                <a:cs typeface="Nexa"/>
                <a:sym typeface="Nexa"/>
              </a:rPr>
              <a:t>Thermoforming machine with a work surface of 2000 x 1200 mm</a:t>
            </a:r>
          </a:p>
          <a:p>
            <a:pPr marL="474981" lvl="1" indent="-237491" algn="l">
              <a:lnSpc>
                <a:spcPts val="3080"/>
              </a:lnSpc>
              <a:buFont typeface="Arial"/>
              <a:buChar char="•"/>
            </a:pPr>
            <a:r>
              <a:rPr lang="en-US" sz="2200">
                <a:solidFill>
                  <a:srgbClr val="1D1A1B"/>
                </a:solidFill>
                <a:latin typeface="Nexa"/>
                <a:ea typeface="Nexa"/>
                <a:cs typeface="Nexa"/>
                <a:sym typeface="Nexa"/>
              </a:rPr>
              <a:t>EPP/EPS injection machine with maximum dimensions of 1485 x 1285 x 180 mm</a:t>
            </a:r>
          </a:p>
          <a:p>
            <a:pPr marL="474981" lvl="1" indent="-237491" algn="l">
              <a:lnSpc>
                <a:spcPts val="3080"/>
              </a:lnSpc>
              <a:buFont typeface="Arial"/>
              <a:buChar char="•"/>
            </a:pPr>
            <a:r>
              <a:rPr lang="en-US" sz="2200">
                <a:solidFill>
                  <a:srgbClr val="1D1A1B"/>
                </a:solidFill>
                <a:latin typeface="Nexa"/>
                <a:ea typeface="Nexa"/>
                <a:cs typeface="Nexa"/>
                <a:sym typeface="Nexa"/>
              </a:rPr>
              <a:t>Plastic extrusion machines, including coextrusion, with a total capacity of 180 kg/hour</a:t>
            </a:r>
          </a:p>
          <a:p>
            <a:pPr marL="474981" lvl="1" indent="-237491" algn="l">
              <a:lnSpc>
                <a:spcPts val="3080"/>
              </a:lnSpc>
              <a:buFont typeface="Arial"/>
              <a:buChar char="•"/>
            </a:pPr>
            <a:r>
              <a:rPr lang="en-US" sz="2200">
                <a:solidFill>
                  <a:srgbClr val="1D1A1B"/>
                </a:solidFill>
                <a:latin typeface="Nexa"/>
                <a:ea typeface="Nexa"/>
                <a:cs typeface="Nexa"/>
                <a:sym typeface="Nexa"/>
              </a:rPr>
              <a:t>PUR foam dispensing robot</a:t>
            </a:r>
          </a:p>
          <a:p>
            <a:pPr algn="l">
              <a:lnSpc>
                <a:spcPts val="3080"/>
              </a:lnSpc>
            </a:pPr>
            <a:endParaRPr lang="en-US" sz="2200">
              <a:solidFill>
                <a:srgbClr val="1D1A1B"/>
              </a:solidFill>
              <a:latin typeface="Nexa"/>
              <a:ea typeface="Nexa"/>
              <a:cs typeface="Nexa"/>
              <a:sym typeface="Nexa"/>
            </a:endParaRPr>
          </a:p>
        </p:txBody>
      </p:sp>
      <p:sp>
        <p:nvSpPr>
          <p:cNvPr id="15" name="Freeform 15"/>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3"/>
            <a:stretch>
              <a:fillRect t="-36143" b="-36143"/>
            </a:stretch>
          </a:blipFill>
        </p:spPr>
        <p:txBody>
          <a:bodyPr/>
          <a:lstStyle/>
          <a:p>
            <a:endParaRPr lang="en-US"/>
          </a:p>
        </p:txBody>
      </p:sp>
      <p:grpSp>
        <p:nvGrpSpPr>
          <p:cNvPr id="16" name="Group 16"/>
          <p:cNvGrpSpPr/>
          <p:nvPr/>
        </p:nvGrpSpPr>
        <p:grpSpPr>
          <a:xfrm>
            <a:off x="8216900" y="10018463"/>
            <a:ext cx="10071100" cy="3086100"/>
            <a:chOff x="0" y="0"/>
            <a:chExt cx="2652471" cy="812800"/>
          </a:xfrm>
        </p:grpSpPr>
        <p:sp>
          <p:nvSpPr>
            <p:cNvPr id="17" name="Freeform 17"/>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18" name="TextBox 18"/>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grpSp>
        <p:nvGrpSpPr>
          <p:cNvPr id="19" name="Group 19"/>
          <p:cNvGrpSpPr/>
          <p:nvPr/>
        </p:nvGrpSpPr>
        <p:grpSpPr>
          <a:xfrm rot="527386">
            <a:off x="16744950" y="8391349"/>
            <a:ext cx="3086100" cy="2700338"/>
            <a:chOff x="0" y="0"/>
            <a:chExt cx="812800" cy="711200"/>
          </a:xfrm>
        </p:grpSpPr>
        <p:sp>
          <p:nvSpPr>
            <p:cNvPr id="20" name="Freeform 2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1" name="TextBox 21"/>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7792875" y="-3778283"/>
            <a:ext cx="14499313" cy="8951717"/>
            <a:chOff x="0" y="0"/>
            <a:chExt cx="609727" cy="376439"/>
          </a:xfrm>
        </p:grpSpPr>
        <p:sp>
          <p:nvSpPr>
            <p:cNvPr id="3" name="Freeform 3"/>
            <p:cNvSpPr/>
            <p:nvPr/>
          </p:nvSpPr>
          <p:spPr>
            <a:xfrm>
              <a:off x="0" y="0"/>
              <a:ext cx="609727" cy="376439"/>
            </a:xfrm>
            <a:custGeom>
              <a:avLst/>
              <a:gdLst/>
              <a:ahLst/>
              <a:cxnLst/>
              <a:rect l="l" t="t" r="r" b="b"/>
              <a:pathLst>
                <a:path w="609727" h="376439">
                  <a:moveTo>
                    <a:pt x="406527" y="0"/>
                  </a:moveTo>
                  <a:lnTo>
                    <a:pt x="0" y="0"/>
                  </a:lnTo>
                  <a:lnTo>
                    <a:pt x="203200" y="376439"/>
                  </a:lnTo>
                  <a:lnTo>
                    <a:pt x="609727" y="376439"/>
                  </a:lnTo>
                  <a:lnTo>
                    <a:pt x="406527" y="0"/>
                  </a:lnTo>
                  <a:close/>
                </a:path>
              </a:pathLst>
            </a:custGeom>
            <a:solidFill>
              <a:srgbClr val="FF8602"/>
            </a:solidFill>
          </p:spPr>
          <p:txBody>
            <a:bodyPr/>
            <a:lstStyle/>
            <a:p>
              <a:endParaRPr lang="en-US"/>
            </a:p>
          </p:txBody>
        </p:sp>
        <p:sp>
          <p:nvSpPr>
            <p:cNvPr id="4" name="TextBox 4"/>
            <p:cNvSpPr txBox="1"/>
            <p:nvPr/>
          </p:nvSpPr>
          <p:spPr>
            <a:xfrm>
              <a:off x="101600" y="-57150"/>
              <a:ext cx="406527" cy="433589"/>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4672718" y="5163909"/>
            <a:ext cx="11379156" cy="5123091"/>
            <a:chOff x="0" y="0"/>
            <a:chExt cx="899019" cy="404754"/>
          </a:xfrm>
        </p:grpSpPr>
        <p:sp>
          <p:nvSpPr>
            <p:cNvPr id="6" name="Freeform 6"/>
            <p:cNvSpPr/>
            <p:nvPr/>
          </p:nvSpPr>
          <p:spPr>
            <a:xfrm>
              <a:off x="0" y="0"/>
              <a:ext cx="899019" cy="404754"/>
            </a:xfrm>
            <a:custGeom>
              <a:avLst/>
              <a:gdLst/>
              <a:ahLst/>
              <a:cxnLst/>
              <a:rect l="l" t="t" r="r" b="b"/>
              <a:pathLst>
                <a:path w="899019" h="404754">
                  <a:moveTo>
                    <a:pt x="203200" y="0"/>
                  </a:moveTo>
                  <a:lnTo>
                    <a:pt x="899019" y="0"/>
                  </a:lnTo>
                  <a:lnTo>
                    <a:pt x="695819" y="404754"/>
                  </a:lnTo>
                  <a:lnTo>
                    <a:pt x="0" y="404754"/>
                  </a:lnTo>
                  <a:lnTo>
                    <a:pt x="203200" y="0"/>
                  </a:lnTo>
                  <a:close/>
                </a:path>
              </a:pathLst>
            </a:custGeom>
            <a:solidFill>
              <a:srgbClr val="FF8602"/>
            </a:solidFill>
          </p:spPr>
          <p:txBody>
            <a:bodyPr/>
            <a:lstStyle/>
            <a:p>
              <a:endParaRPr lang="en-US"/>
            </a:p>
          </p:txBody>
        </p:sp>
        <p:sp>
          <p:nvSpPr>
            <p:cNvPr id="7" name="TextBox 7"/>
            <p:cNvSpPr txBox="1"/>
            <p:nvPr/>
          </p:nvSpPr>
          <p:spPr>
            <a:xfrm>
              <a:off x="101600" y="-57150"/>
              <a:ext cx="695819" cy="461904"/>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522605" y="1801394"/>
            <a:ext cx="7223570" cy="7223570"/>
            <a:chOff x="0" y="0"/>
            <a:chExt cx="6350000" cy="6350000"/>
          </a:xfrm>
        </p:grpSpPr>
        <p:sp>
          <p:nvSpPr>
            <p:cNvPr id="9" name="Freeform 9"/>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38978" r="-38978"/>
              </a:stretch>
            </a:blipFill>
          </p:spPr>
          <p:txBody>
            <a:bodyPr/>
            <a:lstStyle/>
            <a:p>
              <a:endParaRPr lang="en-US"/>
            </a:p>
          </p:txBody>
        </p:sp>
      </p:grpSp>
      <p:grpSp>
        <p:nvGrpSpPr>
          <p:cNvPr id="10" name="Group 10"/>
          <p:cNvGrpSpPr/>
          <p:nvPr/>
        </p:nvGrpSpPr>
        <p:grpSpPr>
          <a:xfrm>
            <a:off x="8247317" y="2542636"/>
            <a:ext cx="421332" cy="4213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3" name="TextBox 13"/>
          <p:cNvSpPr txBox="1"/>
          <p:nvPr/>
        </p:nvSpPr>
        <p:spPr>
          <a:xfrm>
            <a:off x="8280571" y="1171575"/>
            <a:ext cx="4829968"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Aluminium</a:t>
            </a:r>
          </a:p>
        </p:txBody>
      </p:sp>
      <p:sp>
        <p:nvSpPr>
          <p:cNvPr id="14" name="TextBox 14"/>
          <p:cNvSpPr txBox="1"/>
          <p:nvPr/>
        </p:nvSpPr>
        <p:spPr>
          <a:xfrm>
            <a:off x="9098280" y="2494597"/>
            <a:ext cx="8160893" cy="6629750"/>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 have our own capacity for processing bicycle hubs for all three essential phases: aluminum bar cutting, turning, and milling. </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Our team of specialists uses advanced equipment to guarantee the precision and consistency of each manufactured component.</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The anodizing operation, crucial for the durability and aesthetics of our products, is outsourced through a strategic partnership of over 20 years with a renowned company, recognized for its high standards of quality and reliability.</a:t>
            </a:r>
          </a:p>
          <a:p>
            <a:pPr algn="l">
              <a:lnSpc>
                <a:spcPts val="3080"/>
              </a:lnSpc>
            </a:pPr>
            <a:r>
              <a:rPr lang="en-US" sz="2200">
                <a:solidFill>
                  <a:srgbClr val="1D1A1B"/>
                </a:solidFill>
                <a:latin typeface="Nexa"/>
                <a:ea typeface="Nexa"/>
                <a:cs typeface="Nexa"/>
                <a:sym typeface="Nexa"/>
              </a:rPr>
              <a:t>This long-term partnership allows us to benefit from the most advanced anodizing techniques, ensuring that each bicycle hub meets or even exceeds our clients' expectations in terms of performance and aesthetics.</a:t>
            </a:r>
          </a:p>
          <a:p>
            <a:pPr algn="l">
              <a:lnSpc>
                <a:spcPts val="3080"/>
              </a:lnSpc>
            </a:pPr>
            <a:endParaRPr lang="en-US" sz="2200">
              <a:solidFill>
                <a:srgbClr val="1D1A1B"/>
              </a:solidFill>
              <a:latin typeface="Nexa"/>
              <a:ea typeface="Nexa"/>
              <a:cs typeface="Nexa"/>
              <a:sym typeface="Nexa"/>
            </a:endParaRPr>
          </a:p>
        </p:txBody>
      </p:sp>
      <p:sp>
        <p:nvSpPr>
          <p:cNvPr id="15" name="Freeform 15"/>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3"/>
            <a:stretch>
              <a:fillRect t="-36143" b="-36143"/>
            </a:stretch>
          </a:blipFill>
        </p:spPr>
        <p:txBody>
          <a:bodyPr/>
          <a:lstStyle/>
          <a:p>
            <a:endParaRPr lang="en-US"/>
          </a:p>
        </p:txBody>
      </p:sp>
      <p:grpSp>
        <p:nvGrpSpPr>
          <p:cNvPr id="16" name="Group 16"/>
          <p:cNvGrpSpPr/>
          <p:nvPr/>
        </p:nvGrpSpPr>
        <p:grpSpPr>
          <a:xfrm>
            <a:off x="8216900" y="10018463"/>
            <a:ext cx="10071100" cy="3086100"/>
            <a:chOff x="0" y="0"/>
            <a:chExt cx="2652471" cy="812800"/>
          </a:xfrm>
        </p:grpSpPr>
        <p:sp>
          <p:nvSpPr>
            <p:cNvPr id="17" name="Freeform 17"/>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18" name="TextBox 18"/>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grpSp>
        <p:nvGrpSpPr>
          <p:cNvPr id="19" name="Group 19"/>
          <p:cNvGrpSpPr/>
          <p:nvPr/>
        </p:nvGrpSpPr>
        <p:grpSpPr>
          <a:xfrm rot="527386">
            <a:off x="16744950" y="8391349"/>
            <a:ext cx="3086100" cy="2700338"/>
            <a:chOff x="0" y="0"/>
            <a:chExt cx="812800" cy="711200"/>
          </a:xfrm>
        </p:grpSpPr>
        <p:sp>
          <p:nvSpPr>
            <p:cNvPr id="20" name="Freeform 2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1" name="TextBox 21"/>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05406" y="5986634"/>
            <a:ext cx="13089173" cy="5171733"/>
            <a:chOff x="0" y="0"/>
            <a:chExt cx="677619" cy="267738"/>
          </a:xfrm>
        </p:grpSpPr>
        <p:sp>
          <p:nvSpPr>
            <p:cNvPr id="3" name="Freeform 3"/>
            <p:cNvSpPr/>
            <p:nvPr/>
          </p:nvSpPr>
          <p:spPr>
            <a:xfrm>
              <a:off x="0" y="0"/>
              <a:ext cx="677619" cy="267738"/>
            </a:xfrm>
            <a:custGeom>
              <a:avLst/>
              <a:gdLst/>
              <a:ahLst/>
              <a:cxnLst/>
              <a:rect l="l" t="t" r="r" b="b"/>
              <a:pathLst>
                <a:path w="677619" h="267738">
                  <a:moveTo>
                    <a:pt x="474419" y="0"/>
                  </a:moveTo>
                  <a:lnTo>
                    <a:pt x="0" y="0"/>
                  </a:lnTo>
                  <a:lnTo>
                    <a:pt x="203200" y="267738"/>
                  </a:lnTo>
                  <a:lnTo>
                    <a:pt x="677619" y="267738"/>
                  </a:lnTo>
                  <a:lnTo>
                    <a:pt x="474419" y="0"/>
                  </a:lnTo>
                  <a:close/>
                </a:path>
              </a:pathLst>
            </a:custGeom>
            <a:solidFill>
              <a:srgbClr val="FF8602"/>
            </a:solidFill>
          </p:spPr>
          <p:txBody>
            <a:bodyPr/>
            <a:lstStyle/>
            <a:p>
              <a:endParaRPr lang="en-US"/>
            </a:p>
          </p:txBody>
        </p:sp>
        <p:sp>
          <p:nvSpPr>
            <p:cNvPr id="4" name="TextBox 4"/>
            <p:cNvSpPr txBox="1"/>
            <p:nvPr/>
          </p:nvSpPr>
          <p:spPr>
            <a:xfrm>
              <a:off x="101600" y="-57150"/>
              <a:ext cx="474419" cy="324888"/>
            </a:xfrm>
            <a:prstGeom prst="rect">
              <a:avLst/>
            </a:prstGeom>
          </p:spPr>
          <p:txBody>
            <a:bodyPr lIns="50800" tIns="50800" rIns="50800" bIns="50800" rtlCol="0" anchor="ctr"/>
            <a:lstStyle/>
            <a:p>
              <a:pPr algn="ctr">
                <a:lnSpc>
                  <a:spcPts val="3499"/>
                </a:lnSpc>
              </a:pPr>
              <a:endParaRPr/>
            </a:p>
          </p:txBody>
        </p:sp>
      </p:grpSp>
      <p:grpSp>
        <p:nvGrpSpPr>
          <p:cNvPr id="5" name="Group 5"/>
          <p:cNvGrpSpPr/>
          <p:nvPr/>
        </p:nvGrpSpPr>
        <p:grpSpPr>
          <a:xfrm>
            <a:off x="-7006949" y="-247628"/>
            <a:ext cx="13871531" cy="8439123"/>
            <a:chOff x="0" y="0"/>
            <a:chExt cx="473570" cy="288109"/>
          </a:xfrm>
        </p:grpSpPr>
        <p:sp>
          <p:nvSpPr>
            <p:cNvPr id="6" name="Freeform 6"/>
            <p:cNvSpPr/>
            <p:nvPr/>
          </p:nvSpPr>
          <p:spPr>
            <a:xfrm>
              <a:off x="0" y="0"/>
              <a:ext cx="473570" cy="288109"/>
            </a:xfrm>
            <a:custGeom>
              <a:avLst/>
              <a:gdLst/>
              <a:ahLst/>
              <a:cxnLst/>
              <a:rect l="l" t="t" r="r" b="b"/>
              <a:pathLst>
                <a:path w="473570" h="288109">
                  <a:moveTo>
                    <a:pt x="203200" y="0"/>
                  </a:moveTo>
                  <a:lnTo>
                    <a:pt x="473570" y="0"/>
                  </a:lnTo>
                  <a:lnTo>
                    <a:pt x="270370" y="288109"/>
                  </a:lnTo>
                  <a:lnTo>
                    <a:pt x="0" y="288109"/>
                  </a:lnTo>
                  <a:lnTo>
                    <a:pt x="203200" y="0"/>
                  </a:lnTo>
                  <a:close/>
                </a:path>
              </a:pathLst>
            </a:custGeom>
            <a:solidFill>
              <a:srgbClr val="FF8602"/>
            </a:solidFill>
          </p:spPr>
          <p:txBody>
            <a:bodyPr/>
            <a:lstStyle/>
            <a:p>
              <a:endParaRPr lang="en-US"/>
            </a:p>
          </p:txBody>
        </p:sp>
        <p:sp>
          <p:nvSpPr>
            <p:cNvPr id="7" name="TextBox 7"/>
            <p:cNvSpPr txBox="1"/>
            <p:nvPr/>
          </p:nvSpPr>
          <p:spPr>
            <a:xfrm>
              <a:off x="101600" y="-57150"/>
              <a:ext cx="270370" cy="345259"/>
            </a:xfrm>
            <a:prstGeom prst="rect">
              <a:avLst/>
            </a:prstGeom>
          </p:spPr>
          <p:txBody>
            <a:bodyPr lIns="50800" tIns="50800" rIns="50800" bIns="50800" rtlCol="0" anchor="ctr"/>
            <a:lstStyle/>
            <a:p>
              <a:pPr algn="ctr">
                <a:lnSpc>
                  <a:spcPts val="3499"/>
                </a:lnSpc>
              </a:pPr>
              <a:endParaRPr/>
            </a:p>
          </p:txBody>
        </p:sp>
      </p:grpSp>
      <p:grpSp>
        <p:nvGrpSpPr>
          <p:cNvPr id="8" name="Group 8"/>
          <p:cNvGrpSpPr/>
          <p:nvPr/>
        </p:nvGrpSpPr>
        <p:grpSpPr>
          <a:xfrm>
            <a:off x="522605" y="1801394"/>
            <a:ext cx="7223570" cy="7223570"/>
            <a:chOff x="0" y="0"/>
            <a:chExt cx="6350000" cy="6350000"/>
          </a:xfrm>
        </p:grpSpPr>
        <p:sp>
          <p:nvSpPr>
            <p:cNvPr id="9" name="Freeform 9"/>
            <p:cNvSpPr/>
            <p:nvPr/>
          </p:nvSpPr>
          <p:spPr>
            <a:xfrm>
              <a:off x="0" y="0"/>
              <a:ext cx="6351270" cy="6350000"/>
            </a:xfrm>
            <a:custGeom>
              <a:avLst/>
              <a:gdLst/>
              <a:ahLst/>
              <a:cxnLst/>
              <a:rect l="l" t="t" r="r" b="b"/>
              <a:pathLst>
                <a:path w="6351270" h="6350000">
                  <a:moveTo>
                    <a:pt x="5985510" y="0"/>
                  </a:moveTo>
                  <a:lnTo>
                    <a:pt x="364490" y="0"/>
                  </a:lnTo>
                  <a:cubicBezTo>
                    <a:pt x="162560" y="0"/>
                    <a:pt x="0" y="162560"/>
                    <a:pt x="0" y="364490"/>
                  </a:cubicBezTo>
                  <a:lnTo>
                    <a:pt x="0" y="5986780"/>
                  </a:lnTo>
                  <a:cubicBezTo>
                    <a:pt x="0" y="6187440"/>
                    <a:pt x="162560" y="6350000"/>
                    <a:pt x="364490" y="6350000"/>
                  </a:cubicBezTo>
                  <a:lnTo>
                    <a:pt x="5986780" y="6350000"/>
                  </a:lnTo>
                  <a:cubicBezTo>
                    <a:pt x="6187440" y="6350000"/>
                    <a:pt x="6351270" y="6187440"/>
                    <a:pt x="6351270" y="5985510"/>
                  </a:cubicBezTo>
                  <a:lnTo>
                    <a:pt x="6351270" y="364490"/>
                  </a:lnTo>
                  <a:cubicBezTo>
                    <a:pt x="6350000" y="162560"/>
                    <a:pt x="6187440" y="0"/>
                    <a:pt x="5985510" y="0"/>
                  </a:cubicBezTo>
                  <a:close/>
                </a:path>
              </a:pathLst>
            </a:custGeom>
            <a:blipFill>
              <a:blip r:embed="rId2"/>
              <a:stretch>
                <a:fillRect l="-38978" r="-38978"/>
              </a:stretch>
            </a:blipFill>
          </p:spPr>
          <p:txBody>
            <a:bodyPr/>
            <a:lstStyle/>
            <a:p>
              <a:endParaRPr lang="en-US"/>
            </a:p>
          </p:txBody>
        </p:sp>
      </p:grpSp>
      <p:grpSp>
        <p:nvGrpSpPr>
          <p:cNvPr id="10" name="Group 10"/>
          <p:cNvGrpSpPr/>
          <p:nvPr/>
        </p:nvGrpSpPr>
        <p:grpSpPr>
          <a:xfrm>
            <a:off x="8247317" y="2542636"/>
            <a:ext cx="421332" cy="42133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8602"/>
            </a:solidFill>
            <a:ln cap="sq">
              <a:noFill/>
              <a:prstDash val="solid"/>
              <a:miter/>
            </a:ln>
          </p:spPr>
          <p:txBody>
            <a:bodyPr/>
            <a:lstStyle/>
            <a:p>
              <a:endParaRPr lang="en-US"/>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499"/>
                </a:lnSpc>
              </a:pPr>
              <a:endParaRPr/>
            </a:p>
          </p:txBody>
        </p:sp>
      </p:grpSp>
      <p:sp>
        <p:nvSpPr>
          <p:cNvPr id="13" name="TextBox 13"/>
          <p:cNvSpPr txBox="1"/>
          <p:nvPr/>
        </p:nvSpPr>
        <p:spPr>
          <a:xfrm>
            <a:off x="8280571" y="1171575"/>
            <a:ext cx="4829968" cy="1061693"/>
          </a:xfrm>
          <a:prstGeom prst="rect">
            <a:avLst/>
          </a:prstGeom>
        </p:spPr>
        <p:txBody>
          <a:bodyPr lIns="0" tIns="0" rIns="0" bIns="0" rtlCol="0" anchor="t">
            <a:spAutoFit/>
          </a:bodyPr>
          <a:lstStyle/>
          <a:p>
            <a:pPr algn="l">
              <a:lnSpc>
                <a:spcPts val="8499"/>
              </a:lnSpc>
            </a:pPr>
            <a:r>
              <a:rPr lang="en-US" sz="6799" b="1">
                <a:solidFill>
                  <a:srgbClr val="1D1A1B"/>
                </a:solidFill>
                <a:latin typeface="Nexa Heavy"/>
                <a:ea typeface="Nexa Heavy"/>
                <a:cs typeface="Nexa Heavy"/>
                <a:sym typeface="Nexa Heavy"/>
              </a:rPr>
              <a:t>Carbon</a:t>
            </a:r>
          </a:p>
        </p:txBody>
      </p:sp>
      <p:sp>
        <p:nvSpPr>
          <p:cNvPr id="14" name="TextBox 14"/>
          <p:cNvSpPr txBox="1"/>
          <p:nvPr/>
        </p:nvSpPr>
        <p:spPr>
          <a:xfrm>
            <a:off x="9098280" y="2495011"/>
            <a:ext cx="8160893" cy="6239279"/>
          </a:xfrm>
          <a:prstGeom prst="rect">
            <a:avLst/>
          </a:prstGeom>
        </p:spPr>
        <p:txBody>
          <a:bodyPr lIns="0" tIns="0" rIns="0" bIns="0" rtlCol="0" anchor="t">
            <a:spAutoFit/>
          </a:bodyPr>
          <a:lstStyle/>
          <a:p>
            <a:pPr algn="l">
              <a:lnSpc>
                <a:spcPts val="3080"/>
              </a:lnSpc>
            </a:pPr>
            <a:r>
              <a:rPr lang="en-US" sz="2200">
                <a:solidFill>
                  <a:srgbClr val="1D1A1B"/>
                </a:solidFill>
                <a:latin typeface="Nexa"/>
                <a:ea typeface="Nexa"/>
                <a:cs typeface="Nexa"/>
                <a:sym typeface="Nexa"/>
              </a:rPr>
              <a:t>We have a partnership of over 20 years for operating an advanced carbon fiber processing capacity, which allows us to fully manage all stages of carbon component manufacturing.</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Within this strategic partnership, we benefit from the expertise and cutting-edge technology of an industry leader, ensuring the superior quality of each product. The complete integration of design, lamination, molding, curing, and finishing processes allows us to maintain rigorous quality control and optimize each stage to meet our clients' specific requirements.</a:t>
            </a:r>
          </a:p>
          <a:p>
            <a:pPr algn="l">
              <a:lnSpc>
                <a:spcPts val="3080"/>
              </a:lnSpc>
            </a:pPr>
            <a:endParaRPr lang="en-US" sz="2200">
              <a:solidFill>
                <a:srgbClr val="1D1A1B"/>
              </a:solidFill>
              <a:latin typeface="Nexa"/>
              <a:ea typeface="Nexa"/>
              <a:cs typeface="Nexa"/>
              <a:sym typeface="Nexa"/>
            </a:endParaRPr>
          </a:p>
          <a:p>
            <a:pPr algn="l">
              <a:lnSpc>
                <a:spcPts val="3080"/>
              </a:lnSpc>
            </a:pPr>
            <a:r>
              <a:rPr lang="en-US" sz="2200">
                <a:solidFill>
                  <a:srgbClr val="1D1A1B"/>
                </a:solidFill>
                <a:latin typeface="Nexa"/>
                <a:ea typeface="Nexa"/>
                <a:cs typeface="Nexa"/>
                <a:sym typeface="Nexa"/>
              </a:rPr>
              <a:t>Through close collaboration and a shared dedication to excellence, we deliver top products that meet the most demanding industry standards.</a:t>
            </a:r>
          </a:p>
        </p:txBody>
      </p:sp>
      <p:sp>
        <p:nvSpPr>
          <p:cNvPr id="15" name="Freeform 15"/>
          <p:cNvSpPr/>
          <p:nvPr/>
        </p:nvSpPr>
        <p:spPr>
          <a:xfrm>
            <a:off x="15616330" y="269906"/>
            <a:ext cx="2324100" cy="758794"/>
          </a:xfrm>
          <a:custGeom>
            <a:avLst/>
            <a:gdLst/>
            <a:ahLst/>
            <a:cxnLst/>
            <a:rect l="l" t="t" r="r" b="b"/>
            <a:pathLst>
              <a:path w="2324100" h="758794">
                <a:moveTo>
                  <a:pt x="0" y="0"/>
                </a:moveTo>
                <a:lnTo>
                  <a:pt x="2324100" y="0"/>
                </a:lnTo>
                <a:lnTo>
                  <a:pt x="2324100" y="758794"/>
                </a:lnTo>
                <a:lnTo>
                  <a:pt x="0" y="758794"/>
                </a:lnTo>
                <a:lnTo>
                  <a:pt x="0" y="0"/>
                </a:lnTo>
                <a:close/>
              </a:path>
            </a:pathLst>
          </a:custGeom>
          <a:blipFill>
            <a:blip r:embed="rId3"/>
            <a:stretch>
              <a:fillRect t="-36143" b="-36143"/>
            </a:stretch>
          </a:blipFill>
        </p:spPr>
        <p:txBody>
          <a:bodyPr/>
          <a:lstStyle/>
          <a:p>
            <a:endParaRPr lang="en-US"/>
          </a:p>
        </p:txBody>
      </p:sp>
      <p:grpSp>
        <p:nvGrpSpPr>
          <p:cNvPr id="16" name="Group 16"/>
          <p:cNvGrpSpPr/>
          <p:nvPr/>
        </p:nvGrpSpPr>
        <p:grpSpPr>
          <a:xfrm>
            <a:off x="8216900" y="10018463"/>
            <a:ext cx="10071100" cy="3086100"/>
            <a:chOff x="0" y="0"/>
            <a:chExt cx="2652471" cy="812800"/>
          </a:xfrm>
        </p:grpSpPr>
        <p:sp>
          <p:nvSpPr>
            <p:cNvPr id="17" name="Freeform 17"/>
            <p:cNvSpPr/>
            <p:nvPr/>
          </p:nvSpPr>
          <p:spPr>
            <a:xfrm>
              <a:off x="0" y="0"/>
              <a:ext cx="2652471" cy="812800"/>
            </a:xfrm>
            <a:custGeom>
              <a:avLst/>
              <a:gdLst/>
              <a:ahLst/>
              <a:cxnLst/>
              <a:rect l="l" t="t" r="r" b="b"/>
              <a:pathLst>
                <a:path w="2652471" h="812800">
                  <a:moveTo>
                    <a:pt x="0" y="0"/>
                  </a:moveTo>
                  <a:lnTo>
                    <a:pt x="2652471" y="0"/>
                  </a:lnTo>
                  <a:lnTo>
                    <a:pt x="2652471" y="812800"/>
                  </a:lnTo>
                  <a:lnTo>
                    <a:pt x="0" y="812800"/>
                  </a:lnTo>
                  <a:close/>
                </a:path>
              </a:pathLst>
            </a:custGeom>
            <a:solidFill>
              <a:srgbClr val="64656A"/>
            </a:solidFill>
          </p:spPr>
          <p:txBody>
            <a:bodyPr/>
            <a:lstStyle/>
            <a:p>
              <a:endParaRPr lang="en-US"/>
            </a:p>
          </p:txBody>
        </p:sp>
        <p:sp>
          <p:nvSpPr>
            <p:cNvPr id="18" name="TextBox 18"/>
            <p:cNvSpPr txBox="1"/>
            <p:nvPr/>
          </p:nvSpPr>
          <p:spPr>
            <a:xfrm>
              <a:off x="0" y="-57150"/>
              <a:ext cx="2652471" cy="869950"/>
            </a:xfrm>
            <a:prstGeom prst="rect">
              <a:avLst/>
            </a:prstGeom>
          </p:spPr>
          <p:txBody>
            <a:bodyPr lIns="50800" tIns="50800" rIns="50800" bIns="50800" rtlCol="0" anchor="ctr"/>
            <a:lstStyle/>
            <a:p>
              <a:pPr algn="ctr">
                <a:lnSpc>
                  <a:spcPts val="3499"/>
                </a:lnSpc>
              </a:pPr>
              <a:endParaRPr/>
            </a:p>
          </p:txBody>
        </p:sp>
      </p:grpSp>
      <p:grpSp>
        <p:nvGrpSpPr>
          <p:cNvPr id="19" name="Group 19"/>
          <p:cNvGrpSpPr/>
          <p:nvPr/>
        </p:nvGrpSpPr>
        <p:grpSpPr>
          <a:xfrm rot="527386">
            <a:off x="16744950" y="8391349"/>
            <a:ext cx="3086100" cy="2700338"/>
            <a:chOff x="0" y="0"/>
            <a:chExt cx="812800" cy="711200"/>
          </a:xfrm>
        </p:grpSpPr>
        <p:sp>
          <p:nvSpPr>
            <p:cNvPr id="20" name="Freeform 20"/>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FE8304"/>
            </a:solidFill>
          </p:spPr>
          <p:txBody>
            <a:bodyPr/>
            <a:lstStyle/>
            <a:p>
              <a:endParaRPr lang="en-US"/>
            </a:p>
          </p:txBody>
        </p:sp>
        <p:sp>
          <p:nvSpPr>
            <p:cNvPr id="21" name="TextBox 21"/>
            <p:cNvSpPr txBox="1"/>
            <p:nvPr/>
          </p:nvSpPr>
          <p:spPr>
            <a:xfrm>
              <a:off x="127000" y="273050"/>
              <a:ext cx="558800" cy="387350"/>
            </a:xfrm>
            <a:prstGeom prst="rect">
              <a:avLst/>
            </a:prstGeom>
          </p:spPr>
          <p:txBody>
            <a:bodyPr lIns="50800" tIns="50800" rIns="50800" bIns="50800" rtlCol="0" anchor="ctr"/>
            <a:lstStyle/>
            <a:p>
              <a:pPr algn="ctr">
                <a:lnSpc>
                  <a:spcPts val="349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1502</Words>
  <Application>Microsoft Office PowerPoint</Application>
  <PresentationFormat>Custom</PresentationFormat>
  <Paragraphs>149</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Nexa</vt:lpstr>
      <vt:lpstr>Calibri</vt:lpstr>
      <vt:lpstr>Nexa Bold</vt:lpstr>
      <vt:lpstr>Public Sans</vt:lpstr>
      <vt:lpstr>Nexa Heavy</vt:lpstr>
      <vt:lpstr>Public Sans Bold</vt:lpstr>
      <vt:lpstr>Roboto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Chimica Group - Company Overview</dc:title>
  <dc:creator>Claudia</dc:creator>
  <cp:lastModifiedBy>Claudia Voinescu</cp:lastModifiedBy>
  <cp:revision>2</cp:revision>
  <dcterms:created xsi:type="dcterms:W3CDTF">2006-08-16T00:00:00Z</dcterms:created>
  <dcterms:modified xsi:type="dcterms:W3CDTF">2025-06-24T12:18:32Z</dcterms:modified>
  <dc:identifier>DAGV_4DC27k</dc:identifier>
</cp:coreProperties>
</file>