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notesMasterIdLst>
    <p:notesMasterId r:id="rId16"/>
  </p:notesMasterIdLst>
  <p:handoutMasterIdLst>
    <p:handoutMasterId r:id="rId17"/>
  </p:handoutMasterIdLst>
  <p:sldIdLst>
    <p:sldId id="431" r:id="rId2"/>
    <p:sldId id="411" r:id="rId3"/>
    <p:sldId id="725" r:id="rId4"/>
    <p:sldId id="304" r:id="rId5"/>
    <p:sldId id="1117" r:id="rId6"/>
    <p:sldId id="1103" r:id="rId7"/>
    <p:sldId id="1120" r:id="rId8"/>
    <p:sldId id="780" r:id="rId9"/>
    <p:sldId id="722" r:id="rId10"/>
    <p:sldId id="1124" r:id="rId11"/>
    <p:sldId id="1125" r:id="rId12"/>
    <p:sldId id="792" r:id="rId13"/>
    <p:sldId id="1131" r:id="rId14"/>
    <p:sldId id="1126" r:id="rId15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Aranda" initials="AA" lastIdx="1" clrIdx="0">
    <p:extLst>
      <p:ext uri="{19B8F6BF-5375-455C-9EA6-DF929625EA0E}">
        <p15:presenceInfo xmlns:p15="http://schemas.microsoft.com/office/powerpoint/2012/main" userId="S-1-5-21-3123270981-4196438128-3543922131-17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D55"/>
    <a:srgbClr val="4573C4"/>
    <a:srgbClr val="5B9BD5"/>
    <a:srgbClr val="ED7D31"/>
    <a:srgbClr val="4C4F4F"/>
    <a:srgbClr val="E80000"/>
    <a:srgbClr val="90458D"/>
    <a:srgbClr val="4489FF"/>
    <a:srgbClr val="E82434"/>
    <a:srgbClr val="923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 autoAdjust="0"/>
    <p:restoredTop sz="93610" autoAdjust="0"/>
  </p:normalViewPr>
  <p:slideViewPr>
    <p:cSldViewPr snapToGrid="0">
      <p:cViewPr varScale="1">
        <p:scale>
          <a:sx n="96" d="100"/>
          <a:sy n="96" d="100"/>
        </p:scale>
        <p:origin x="106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7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D0C9-44E3-9D5D-4D1FA1D649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0C9-44E3-9D5D-4D1FA1D649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0C9-44E3-9D5D-4D1FA1D6490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0C9-44E3-9D5D-4D1FA1D6490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0C9-44E3-9D5D-4D1FA1D64906}"/>
                </c:ext>
              </c:extLst>
            </c:dLbl>
            <c:dLbl>
              <c:idx val="2"/>
              <c:layout>
                <c:manualLayout>
                  <c:x val="7.1006811304574424E-2"/>
                  <c:y val="-7.385455971676377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0C9-44E3-9D5D-4D1FA1D649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Aguas superficiales</c:v>
                </c:pt>
                <c:pt idx="1">
                  <c:v>Mar</c:v>
                </c:pt>
                <c:pt idx="2">
                  <c:v>Reúso Directo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73</c:v>
                </c:pt>
                <c:pt idx="1">
                  <c:v>21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C9-44E3-9D5D-4D1FA1D649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2563383-E495-2747-A363-F28BCC8513A3}" type="datetimeFigureOut">
              <a:rPr lang="es-ES_tradnl" smtClean="0"/>
              <a:pPr/>
              <a:t>21/10/25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DB925B7-8CD7-604C-98A8-89BB83A824DD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F74485D-464A-45F9-934A-0581455D1AEE}" type="datetimeFigureOut">
              <a:rPr lang="es-CL" smtClean="0"/>
              <a:pPr/>
              <a:t>21-10-25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95A1A49-0347-4CE6-BA34-2339FF9F387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550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A1A49-0347-4CE6-BA34-2339FF9F3871}" type="slidenum">
              <a:rPr lang="es-CL" smtClean="0"/>
              <a:pPr/>
              <a:t>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2693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Fondo 0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18151" y="335888"/>
            <a:ext cx="2859024" cy="685800"/>
          </a:xfrm>
          <a:prstGeom prst="rect">
            <a:avLst/>
          </a:prstGeom>
        </p:spPr>
      </p:pic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20727" y="6294437"/>
            <a:ext cx="2743200" cy="365125"/>
          </a:xfrm>
        </p:spPr>
        <p:txBody>
          <a:bodyPr/>
          <a:lstStyle/>
          <a:p>
            <a:fld id="{343F89DF-DEBC-4522-8E05-2BD0D8677D9C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8" name="Rectángulo 17"/>
          <p:cNvSpPr/>
          <p:nvPr userDrawn="1"/>
        </p:nvSpPr>
        <p:spPr>
          <a:xfrm>
            <a:off x="0" y="6737171"/>
            <a:ext cx="4333770" cy="120829"/>
          </a:xfrm>
          <a:prstGeom prst="rect">
            <a:avLst/>
          </a:prstGeom>
          <a:solidFill>
            <a:srgbClr val="4C4F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Rectángulo 18"/>
          <p:cNvSpPr/>
          <p:nvPr userDrawn="1"/>
        </p:nvSpPr>
        <p:spPr>
          <a:xfrm>
            <a:off x="4327525" y="6737171"/>
            <a:ext cx="7864475" cy="120829"/>
          </a:xfrm>
          <a:prstGeom prst="rect">
            <a:avLst/>
          </a:prstGeom>
          <a:solidFill>
            <a:srgbClr val="172D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0784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Fondo 0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18151" y="335888"/>
            <a:ext cx="2859024" cy="685800"/>
          </a:xfrm>
          <a:prstGeom prst="rect">
            <a:avLst/>
          </a:prstGeom>
        </p:spPr>
      </p:pic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20727" y="6294437"/>
            <a:ext cx="2743200" cy="365125"/>
          </a:xfrm>
        </p:spPr>
        <p:txBody>
          <a:bodyPr/>
          <a:lstStyle/>
          <a:p>
            <a:fld id="{343F89DF-DEBC-4522-8E05-2BD0D8677D9C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5" name="Rectángulo 14"/>
          <p:cNvSpPr/>
          <p:nvPr userDrawn="1"/>
        </p:nvSpPr>
        <p:spPr>
          <a:xfrm>
            <a:off x="0" y="6737171"/>
            <a:ext cx="4333770" cy="120829"/>
          </a:xfrm>
          <a:prstGeom prst="rect">
            <a:avLst/>
          </a:prstGeom>
          <a:solidFill>
            <a:srgbClr val="4C4F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Rectángulo 15"/>
          <p:cNvSpPr/>
          <p:nvPr userDrawn="1"/>
        </p:nvSpPr>
        <p:spPr>
          <a:xfrm>
            <a:off x="4327525" y="6737171"/>
            <a:ext cx="7864475" cy="120829"/>
          </a:xfrm>
          <a:prstGeom prst="rect">
            <a:avLst/>
          </a:prstGeom>
          <a:solidFill>
            <a:srgbClr val="172D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136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8151" y="335888"/>
            <a:ext cx="2859024" cy="685800"/>
          </a:xfrm>
          <a:prstGeom prst="rect">
            <a:avLst/>
          </a:prstGeom>
        </p:spPr>
      </p:pic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20727" y="6294437"/>
            <a:ext cx="2743200" cy="365125"/>
          </a:xfrm>
        </p:spPr>
        <p:txBody>
          <a:bodyPr/>
          <a:lstStyle/>
          <a:p>
            <a:fld id="{343F89DF-DEBC-4522-8E05-2BD0D8677D9C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3" name="Rectángulo 12"/>
          <p:cNvSpPr/>
          <p:nvPr userDrawn="1"/>
        </p:nvSpPr>
        <p:spPr>
          <a:xfrm>
            <a:off x="0" y="6737171"/>
            <a:ext cx="4333770" cy="120829"/>
          </a:xfrm>
          <a:prstGeom prst="rect">
            <a:avLst/>
          </a:prstGeom>
          <a:solidFill>
            <a:srgbClr val="4C4F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Rectángulo 13"/>
          <p:cNvSpPr/>
          <p:nvPr userDrawn="1"/>
        </p:nvSpPr>
        <p:spPr>
          <a:xfrm>
            <a:off x="4327525" y="6737171"/>
            <a:ext cx="7864475" cy="120829"/>
          </a:xfrm>
          <a:prstGeom prst="rect">
            <a:avLst/>
          </a:prstGeom>
          <a:solidFill>
            <a:srgbClr val="172D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884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33"/>
          <a:stretch/>
        </p:blipFill>
        <p:spPr>
          <a:xfrm>
            <a:off x="0" y="5261829"/>
            <a:ext cx="12192000" cy="1596171"/>
          </a:xfrm>
          <a:prstGeom prst="rect">
            <a:avLst/>
          </a:prstGeom>
        </p:spPr>
      </p:pic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415600" y="5945569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endParaRPr dirty="0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361" y="5923723"/>
            <a:ext cx="2164600" cy="8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2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E8D48F-8CCA-994D-951B-A986A728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8C58FB-2CC8-F249-B930-A0536AB19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791C41-DF01-1545-B2A1-83DC25E18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273B-93F9-0542-8408-29382F6EF87A}" type="datetimeFigureOut">
              <a:rPr lang="es-CL" smtClean="0"/>
              <a:t>21-10-25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33D7B6-FE57-8E4A-BA08-0DD94337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19ACBB-7361-7C48-9B83-8283EC84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E945-F1D5-AE46-924B-5D208B8517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052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F89DF-DEBC-4522-8E05-2BD0D8677D9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854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1" r:id="rId3"/>
    <p:sldLayoutId id="2147483852" r:id="rId4"/>
    <p:sldLayoutId id="21474838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0D211-F9BC-F337-7808-98E63959B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ndo 01.png">
            <a:extLst>
              <a:ext uri="{FF2B5EF4-FFF2-40B4-BE49-F238E27FC236}">
                <a16:creationId xmlns:a16="http://schemas.microsoft.com/office/drawing/2014/main" id="{0ADCDE91-F75B-6120-162B-2C298FAD5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Logo.png">
            <a:extLst>
              <a:ext uri="{FF2B5EF4-FFF2-40B4-BE49-F238E27FC236}">
                <a16:creationId xmlns:a16="http://schemas.microsoft.com/office/drawing/2014/main" id="{9664C6D6-DDBB-FB51-E5D3-4D0D88FAC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151" y="335888"/>
            <a:ext cx="2859024" cy="685800"/>
          </a:xfrm>
          <a:prstGeom prst="rect">
            <a:avLst/>
          </a:prstGeom>
        </p:spPr>
      </p:pic>
      <p:sp>
        <p:nvSpPr>
          <p:cNvPr id="10" name="Redondear rectángulo de esquina diagonal 9">
            <a:extLst>
              <a:ext uri="{FF2B5EF4-FFF2-40B4-BE49-F238E27FC236}">
                <a16:creationId xmlns:a16="http://schemas.microsoft.com/office/drawing/2014/main" id="{87F395D8-DD84-FF44-FC54-4761C0444CA6}"/>
              </a:ext>
            </a:extLst>
          </p:cNvPr>
          <p:cNvSpPr/>
          <p:nvPr/>
        </p:nvSpPr>
        <p:spPr>
          <a:xfrm>
            <a:off x="1073427" y="1789044"/>
            <a:ext cx="10349948" cy="3262022"/>
          </a:xfrm>
          <a:prstGeom prst="round2DiagRect">
            <a:avLst/>
          </a:prstGeom>
          <a:solidFill>
            <a:srgbClr val="172D55">
              <a:alpha val="60000"/>
            </a:srgb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8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285F8B5-6057-0FD4-177E-8520F0335E57}"/>
              </a:ext>
            </a:extLst>
          </p:cNvPr>
          <p:cNvSpPr/>
          <p:nvPr/>
        </p:nvSpPr>
        <p:spPr>
          <a:xfrm>
            <a:off x="8663558" y="6236012"/>
            <a:ext cx="345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400" dirty="0">
                <a:solidFill>
                  <a:schemeClr val="bg1"/>
                </a:solidFill>
                <a:latin typeface="Avenir Next" panose="020B0503020202020204" pitchFamily="34" charset="0"/>
              </a:rPr>
              <a:t>Santiago, octubre 2025</a:t>
            </a:r>
            <a:endParaRPr lang="es-CL" sz="1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AD75128-D9AF-4BEB-07F4-47E0E683CC5C}"/>
              </a:ext>
            </a:extLst>
          </p:cNvPr>
          <p:cNvSpPr txBox="1"/>
          <p:nvPr/>
        </p:nvSpPr>
        <p:spPr>
          <a:xfrm>
            <a:off x="1513994" y="2048038"/>
            <a:ext cx="946881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chemeClr val="bg1"/>
                </a:solidFill>
                <a:latin typeface="Avenir Next" panose="020B0503020202020204" pitchFamily="34" charset="0"/>
              </a:rPr>
              <a:t>Soluciones en agua e infraestructura compartida</a:t>
            </a:r>
          </a:p>
          <a:p>
            <a:pPr algn="ctr"/>
            <a:r>
              <a:rPr lang="es-ES_tradnl" sz="14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</a:p>
          <a:p>
            <a:pPr algn="ctr"/>
            <a:r>
              <a:rPr lang="es-ES_tradnl" sz="3200" dirty="0">
                <a:solidFill>
                  <a:schemeClr val="bg1"/>
                </a:solidFill>
                <a:latin typeface="Avenir Next" panose="020B0503020202020204" pitchFamily="34" charset="0"/>
              </a:rPr>
              <a:t>El caso del proyecto de reúso de aguas servidas en Antofagasta desarrollado por ECONSSA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23AB84-83DC-FC20-C53B-5114F23477A0}"/>
              </a:ext>
            </a:extLst>
          </p:cNvPr>
          <p:cNvSpPr txBox="1"/>
          <p:nvPr/>
        </p:nvSpPr>
        <p:spPr>
          <a:xfrm>
            <a:off x="3579298" y="4030581"/>
            <a:ext cx="4655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Avenir Next" panose="020B0503020202020204" pitchFamily="34" charset="0"/>
              </a:rPr>
              <a:t>Guillermo </a:t>
            </a:r>
            <a:r>
              <a:rPr lang="es-ES_tradnl" sz="2400" dirty="0" err="1">
                <a:solidFill>
                  <a:schemeClr val="bg1"/>
                </a:solidFill>
                <a:latin typeface="Avenir Next" panose="020B0503020202020204" pitchFamily="34" charset="0"/>
              </a:rPr>
              <a:t>Larrain</a:t>
            </a:r>
            <a:endParaRPr lang="es-ES_tradnl" sz="24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ctr"/>
            <a:r>
              <a:rPr lang="es-ES_tradnl" sz="2400" dirty="0">
                <a:solidFill>
                  <a:schemeClr val="bg1"/>
                </a:solidFill>
                <a:latin typeface="Avenir Next" panose="020B0503020202020204" pitchFamily="34" charset="0"/>
              </a:rPr>
              <a:t>Presidente </a:t>
            </a:r>
          </a:p>
        </p:txBody>
      </p:sp>
    </p:spTree>
    <p:extLst>
      <p:ext uri="{BB962C8B-B14F-4D97-AF65-F5344CB8AC3E}">
        <p14:creationId xmlns:p14="http://schemas.microsoft.com/office/powerpoint/2010/main" val="41569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65C35-3212-D06F-32B4-5F2C1D4F6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6B51D221-C58B-AB52-8EC3-62FF77DCB0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133"/>
          <a:stretch>
            <a:fillRect/>
          </a:stretch>
        </p:blipFill>
        <p:spPr>
          <a:xfrm>
            <a:off x="2436259" y="1388266"/>
            <a:ext cx="7319481" cy="531419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1E5F6E0-66DB-C4B2-AB59-D6EF6D0BEC6E}"/>
              </a:ext>
            </a:extLst>
          </p:cNvPr>
          <p:cNvSpPr txBox="1">
            <a:spLocks/>
          </p:cNvSpPr>
          <p:nvPr/>
        </p:nvSpPr>
        <p:spPr>
          <a:xfrm>
            <a:off x="921078" y="405127"/>
            <a:ext cx="6612784" cy="90159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s-CL" sz="3200" b="1" dirty="0">
                <a:solidFill>
                  <a:srgbClr val="172D55"/>
                </a:solidFill>
                <a:ea typeface="+mj-ea"/>
                <a:cs typeface="Calibri"/>
              </a:rPr>
              <a:t>PROYECTO PTAS REÚSO ANTOFAGASTA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ea typeface="+mj-ea"/>
                <a:cs typeface="Calibri"/>
              </a:rPr>
              <a:t>	</a:t>
            </a: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A1192D5B-7C62-DCDA-3A6B-8678E0AA0B44}"/>
              </a:ext>
            </a:extLst>
          </p:cNvPr>
          <p:cNvGrpSpPr/>
          <p:nvPr/>
        </p:nvGrpSpPr>
        <p:grpSpPr>
          <a:xfrm>
            <a:off x="338666" y="648307"/>
            <a:ext cx="668867" cy="2592257"/>
            <a:chOff x="338666" y="846271"/>
            <a:chExt cx="668867" cy="2592257"/>
          </a:xfrm>
        </p:grpSpPr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F09B8150-9FF1-4470-99B8-BA85C41F37E1}"/>
                </a:ext>
              </a:extLst>
            </p:cNvPr>
            <p:cNvCxnSpPr/>
            <p:nvPr/>
          </p:nvCxnSpPr>
          <p:spPr>
            <a:xfrm rot="5400000">
              <a:off x="-522950" y="2364713"/>
              <a:ext cx="2130161" cy="1588"/>
            </a:xfrm>
            <a:prstGeom prst="line">
              <a:avLst/>
            </a:prstGeom>
            <a:ln w="19050" cap="rnd" cmpd="sng" algn="ctr">
              <a:solidFill>
                <a:srgbClr val="172D55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6EAC835F-02D0-2CCA-1754-570F11142DE1}"/>
                </a:ext>
              </a:extLst>
            </p:cNvPr>
            <p:cNvCxnSpPr/>
            <p:nvPr/>
          </p:nvCxnSpPr>
          <p:spPr>
            <a:xfrm>
              <a:off x="541867" y="3436940"/>
              <a:ext cx="465666" cy="1588"/>
            </a:xfrm>
            <a:prstGeom prst="line">
              <a:avLst/>
            </a:prstGeom>
            <a:ln w="19050" cap="rnd" cmpd="sng" algn="ctr">
              <a:solidFill>
                <a:srgbClr val="172D55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Imagen 49" descr="Flecha azul.png">
              <a:extLst>
                <a:ext uri="{FF2B5EF4-FFF2-40B4-BE49-F238E27FC236}">
                  <a16:creationId xmlns:a16="http://schemas.microsoft.com/office/drawing/2014/main" id="{83F4542B-093F-0F90-92F6-91C57BEB4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666" y="846271"/>
              <a:ext cx="423148" cy="423729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95E9A8FD-F8CF-7B46-2E2B-B2384D3B2661}"/>
              </a:ext>
            </a:extLst>
          </p:cNvPr>
          <p:cNvSpPr txBox="1"/>
          <p:nvPr/>
        </p:nvSpPr>
        <p:spPr>
          <a:xfrm>
            <a:off x="539747" y="6228509"/>
            <a:ext cx="189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>
                <a:solidFill>
                  <a:srgbClr val="002060"/>
                </a:solidFill>
              </a:rPr>
              <a:t>Trazado urbano</a:t>
            </a:r>
          </a:p>
        </p:txBody>
      </p:sp>
    </p:spTree>
    <p:extLst>
      <p:ext uri="{BB962C8B-B14F-4D97-AF65-F5344CB8AC3E}">
        <p14:creationId xmlns:p14="http://schemas.microsoft.com/office/powerpoint/2010/main" val="477050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2BEDB-E7FE-022B-1C68-685887E98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37FEF-C3F4-DB2C-7B6F-2A48FC69DDC6}"/>
              </a:ext>
            </a:extLst>
          </p:cNvPr>
          <p:cNvSpPr txBox="1">
            <a:spLocks/>
          </p:cNvSpPr>
          <p:nvPr/>
        </p:nvSpPr>
        <p:spPr>
          <a:xfrm>
            <a:off x="1073478" y="557527"/>
            <a:ext cx="6612784" cy="90159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s-CL" sz="3200" b="1" dirty="0">
                <a:solidFill>
                  <a:srgbClr val="172D55"/>
                </a:solidFill>
                <a:ea typeface="+mj-ea"/>
                <a:cs typeface="Calibri"/>
              </a:rPr>
              <a:t>PROYECTO PTAS REÚSO ANTOFAGASTA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ea typeface="+mj-ea"/>
                <a:cs typeface="Calibri"/>
              </a:rPr>
              <a:t>	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4E72C5-9208-EC57-FEF9-070034633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457" y="1556429"/>
            <a:ext cx="7765085" cy="5171133"/>
          </a:xfrm>
          <a:prstGeom prst="rect">
            <a:avLst/>
          </a:prstGeom>
        </p:spPr>
      </p:pic>
      <p:grpSp>
        <p:nvGrpSpPr>
          <p:cNvPr id="7" name="Agrupar 46">
            <a:extLst>
              <a:ext uri="{FF2B5EF4-FFF2-40B4-BE49-F238E27FC236}">
                <a16:creationId xmlns:a16="http://schemas.microsoft.com/office/drawing/2014/main" id="{CBE11085-243B-0DDA-336A-457415D5F8DE}"/>
              </a:ext>
            </a:extLst>
          </p:cNvPr>
          <p:cNvGrpSpPr/>
          <p:nvPr/>
        </p:nvGrpSpPr>
        <p:grpSpPr>
          <a:xfrm>
            <a:off x="338666" y="648307"/>
            <a:ext cx="668867" cy="2592257"/>
            <a:chOff x="338666" y="846271"/>
            <a:chExt cx="668867" cy="2592257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D930D99B-8281-5D5B-BE09-537EB86E9D94}"/>
                </a:ext>
              </a:extLst>
            </p:cNvPr>
            <p:cNvCxnSpPr/>
            <p:nvPr/>
          </p:nvCxnSpPr>
          <p:spPr>
            <a:xfrm rot="5400000">
              <a:off x="-522950" y="2364713"/>
              <a:ext cx="2130161" cy="1588"/>
            </a:xfrm>
            <a:prstGeom prst="line">
              <a:avLst/>
            </a:prstGeom>
            <a:ln w="19050" cap="rnd" cmpd="sng" algn="ctr">
              <a:solidFill>
                <a:srgbClr val="172D55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93575152-0ADC-EFE7-8508-7464889DEBDC}"/>
                </a:ext>
              </a:extLst>
            </p:cNvPr>
            <p:cNvCxnSpPr/>
            <p:nvPr/>
          </p:nvCxnSpPr>
          <p:spPr>
            <a:xfrm>
              <a:off x="541867" y="3436940"/>
              <a:ext cx="465666" cy="1588"/>
            </a:xfrm>
            <a:prstGeom prst="line">
              <a:avLst/>
            </a:prstGeom>
            <a:ln w="19050" cap="rnd" cmpd="sng" algn="ctr">
              <a:solidFill>
                <a:srgbClr val="172D55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Imagen 10" descr="Flecha azul.png">
              <a:extLst>
                <a:ext uri="{FF2B5EF4-FFF2-40B4-BE49-F238E27FC236}">
                  <a16:creationId xmlns:a16="http://schemas.microsoft.com/office/drawing/2014/main" id="{AD13C04E-2D33-A6BB-83B8-BE8A5D362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666" y="846271"/>
              <a:ext cx="423148" cy="423729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6948637F-89A2-010B-6801-88342D126891}"/>
              </a:ext>
            </a:extLst>
          </p:cNvPr>
          <p:cNvSpPr txBox="1"/>
          <p:nvPr/>
        </p:nvSpPr>
        <p:spPr>
          <a:xfrm>
            <a:off x="338666" y="6300473"/>
            <a:ext cx="189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>
                <a:solidFill>
                  <a:srgbClr val="002060"/>
                </a:solidFill>
              </a:rPr>
              <a:t>Trazado global</a:t>
            </a:r>
          </a:p>
        </p:txBody>
      </p:sp>
    </p:spTree>
    <p:extLst>
      <p:ext uri="{BB962C8B-B14F-4D97-AF65-F5344CB8AC3E}">
        <p14:creationId xmlns:p14="http://schemas.microsoft.com/office/powerpoint/2010/main" val="2011376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4504DDC3-91E5-4FCC-81F8-3CECB985242F}"/>
              </a:ext>
            </a:extLst>
          </p:cNvPr>
          <p:cNvSpPr txBox="1">
            <a:spLocks/>
          </p:cNvSpPr>
          <p:nvPr/>
        </p:nvSpPr>
        <p:spPr>
          <a:xfrm>
            <a:off x="921078" y="588008"/>
            <a:ext cx="6612784" cy="90159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s-CL" sz="3200" b="1" dirty="0">
                <a:solidFill>
                  <a:srgbClr val="172D55"/>
                </a:solidFill>
                <a:ea typeface="+mj-ea"/>
                <a:cs typeface="Calibri"/>
              </a:rPr>
              <a:t>PROYECTO REÚSO ANTOFAGASTA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ea typeface="+mj-ea"/>
                <a:cs typeface="Calibri"/>
              </a:rPr>
              <a:t>	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BF5FB0-12A7-1050-325A-116F58DCEAC7}"/>
              </a:ext>
            </a:extLst>
          </p:cNvPr>
          <p:cNvSpPr txBox="1"/>
          <p:nvPr/>
        </p:nvSpPr>
        <p:spPr>
          <a:xfrm>
            <a:off x="921077" y="1608448"/>
            <a:ext cx="10725878" cy="420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Inversión: USD 292 millones.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Capacidad máxima: 900 l/s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Adjudicado a Sacyr Agua (</a:t>
            </a:r>
            <a:r>
              <a:rPr lang="es-ES" sz="2000" dirty="0" err="1">
                <a:solidFill>
                  <a:srgbClr val="002060"/>
                </a:solidFill>
                <a:latin typeface="Avenir Next" panose="020B0503020202020204" pitchFamily="34" charset="0"/>
              </a:rPr>
              <a:t>Reuso</a:t>
            </a:r>
            <a:r>
              <a:rPr lang="es-E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 Salar del Carmen SA)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Plazo del Contrato: 35 años.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Inicio operación: abril 2028.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Clientes iniciales: Compañía Minera Lomas Bayas; Complejo Metalúrgico </a:t>
            </a:r>
            <a:r>
              <a:rPr lang="es-ES" sz="2000" dirty="0" err="1">
                <a:solidFill>
                  <a:srgbClr val="002060"/>
                </a:solidFill>
                <a:latin typeface="Avenir Next" panose="020B0503020202020204" pitchFamily="34" charset="0"/>
              </a:rPr>
              <a:t>Altonorte</a:t>
            </a:r>
            <a:r>
              <a:rPr lang="es-E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 S.A., Codelco, Mantos </a:t>
            </a:r>
            <a:r>
              <a:rPr lang="es-ES" sz="2000" dirty="0" err="1">
                <a:solidFill>
                  <a:srgbClr val="002060"/>
                </a:solidFill>
                <a:latin typeface="Avenir Next" panose="020B0503020202020204" pitchFamily="34" charset="0"/>
              </a:rPr>
              <a:t>Copper</a:t>
            </a:r>
            <a:r>
              <a:rPr lang="es-E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 S.A. – total contratos 750 l/s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Primera vez en Chile que clientes mineros contratan suministro de agua a un tercero en modo “</a:t>
            </a:r>
            <a:r>
              <a:rPr lang="es-ES" sz="2000" dirty="0" err="1">
                <a:solidFill>
                  <a:srgbClr val="002060"/>
                </a:solidFill>
                <a:latin typeface="Avenir Next" panose="020B0503020202020204" pitchFamily="34" charset="0"/>
              </a:rPr>
              <a:t>multicliente</a:t>
            </a:r>
            <a:r>
              <a:rPr lang="es-E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”: uso de infraestructura compartida para un suministro crítico.</a:t>
            </a:r>
          </a:p>
        </p:txBody>
      </p:sp>
      <p:grpSp>
        <p:nvGrpSpPr>
          <p:cNvPr id="7" name="Agrupar 46">
            <a:extLst>
              <a:ext uri="{FF2B5EF4-FFF2-40B4-BE49-F238E27FC236}">
                <a16:creationId xmlns:a16="http://schemas.microsoft.com/office/drawing/2014/main" id="{333FD299-BAE3-8CBB-63E5-01770F4E642C}"/>
              </a:ext>
            </a:extLst>
          </p:cNvPr>
          <p:cNvGrpSpPr/>
          <p:nvPr/>
        </p:nvGrpSpPr>
        <p:grpSpPr>
          <a:xfrm>
            <a:off x="338666" y="648307"/>
            <a:ext cx="668867" cy="2592257"/>
            <a:chOff x="338666" y="846271"/>
            <a:chExt cx="668867" cy="2592257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A95F08A4-B76D-3E19-9E07-6FCE32C0E9E9}"/>
                </a:ext>
              </a:extLst>
            </p:cNvPr>
            <p:cNvCxnSpPr/>
            <p:nvPr/>
          </p:nvCxnSpPr>
          <p:spPr>
            <a:xfrm rot="5400000">
              <a:off x="-522950" y="2364713"/>
              <a:ext cx="2130161" cy="1588"/>
            </a:xfrm>
            <a:prstGeom prst="line">
              <a:avLst/>
            </a:prstGeom>
            <a:ln w="19050" cap="rnd" cmpd="sng" algn="ctr">
              <a:solidFill>
                <a:srgbClr val="172D55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31EDCF24-3573-2ED5-342F-F800D99EAF50}"/>
                </a:ext>
              </a:extLst>
            </p:cNvPr>
            <p:cNvCxnSpPr/>
            <p:nvPr/>
          </p:nvCxnSpPr>
          <p:spPr>
            <a:xfrm>
              <a:off x="541867" y="3436940"/>
              <a:ext cx="465666" cy="1588"/>
            </a:xfrm>
            <a:prstGeom prst="line">
              <a:avLst/>
            </a:prstGeom>
            <a:ln w="19050" cap="rnd" cmpd="sng" algn="ctr">
              <a:solidFill>
                <a:srgbClr val="172D55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Imagen 10" descr="Flecha azul.png">
              <a:extLst>
                <a:ext uri="{FF2B5EF4-FFF2-40B4-BE49-F238E27FC236}">
                  <a16:creationId xmlns:a16="http://schemas.microsoft.com/office/drawing/2014/main" id="{83881B88-5CBA-42EA-2F07-0E91CFC95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666" y="846271"/>
              <a:ext cx="423148" cy="423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706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FC652-BB30-9561-9C47-F8F491ABE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C39D0508-EA5D-9E13-99B7-2948A65249F5}"/>
              </a:ext>
            </a:extLst>
          </p:cNvPr>
          <p:cNvSpPr txBox="1">
            <a:spLocks/>
          </p:cNvSpPr>
          <p:nvPr/>
        </p:nvSpPr>
        <p:spPr>
          <a:xfrm>
            <a:off x="921078" y="405127"/>
            <a:ext cx="6612784" cy="90159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PROYECTO PTAS REÚSO ANTOFAGASTA – “ÚLTIMA MILLA”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3CC109-D3B1-4079-1CC3-B3B2621F3ED6}"/>
              </a:ext>
            </a:extLst>
          </p:cNvPr>
          <p:cNvSpPr txBox="1"/>
          <p:nvPr/>
        </p:nvSpPr>
        <p:spPr>
          <a:xfrm>
            <a:off x="921078" y="1573633"/>
            <a:ext cx="10725878" cy="467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" panose="020B0503020202020204" pitchFamily="34" charset="0"/>
              </a:rPr>
              <a:t>Los clientes de la planta deben habilitar las “últimas millas”: conducción desde los puntos de entrega hasta sus puntos de entrega.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" panose="020B0503020202020204" pitchFamily="34" charset="0"/>
              </a:rPr>
              <a:t>Riesgo de los clientes, no del proyecto.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" panose="020B0503020202020204" pitchFamily="34" charset="0"/>
              </a:rPr>
              <a:t>Estos proyectos pueden ser de relevancia: para el caso de Lomas Bayas, son aproximadamente 70 km de conducción desde el punto de entrega de Mantos Blancos.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" panose="020B0503020202020204" pitchFamily="34" charset="0"/>
              </a:rPr>
              <a:t>A solicitud de clientes,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" panose="020B0503020202020204" pitchFamily="34" charset="0"/>
              </a:rPr>
              <a:t>Econssa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" panose="020B0503020202020204" pitchFamily="34" charset="0"/>
              </a:rPr>
              <a:t> puede realizar la tramitación ambiental y de permisos.</a:t>
            </a:r>
            <a:endParaRPr lang="es-ES" sz="2000" dirty="0">
              <a:solidFill>
                <a:srgbClr val="002060"/>
              </a:solidFill>
              <a:latin typeface="Avenir Next" panose="020B0503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" panose="020B0503020202020204" pitchFamily="34" charset="0"/>
              </a:rPr>
              <a:t>Actualmente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" panose="020B0503020202020204" pitchFamily="34" charset="0"/>
              </a:rPr>
              <a:t>Econ</a:t>
            </a:r>
            <a:r>
              <a:rPr lang="es-ES" sz="2000" dirty="0" err="1">
                <a:solidFill>
                  <a:srgbClr val="002060"/>
                </a:solidFill>
                <a:latin typeface="Avenir Next" panose="020B0503020202020204" pitchFamily="34" charset="0"/>
              </a:rPr>
              <a:t>ssa</a:t>
            </a:r>
            <a:r>
              <a:rPr lang="es-E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 está desarrollando la tramitación ambiental y territorial del proyecto de última milla de Lomas Bayas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Next" panose="020B0503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" panose="020B0503020202020204" pitchFamily="34" charset="0"/>
              </a:rPr>
              <a:t>Oportunidad para ampliar el concepto de “infraestructura compartida”</a:t>
            </a:r>
            <a:r>
              <a:rPr lang="es-E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: uso de conducción común para diferentes clientes de la planta.</a:t>
            </a:r>
          </a:p>
        </p:txBody>
      </p:sp>
      <p:grpSp>
        <p:nvGrpSpPr>
          <p:cNvPr id="7" name="Agrupar 46">
            <a:extLst>
              <a:ext uri="{FF2B5EF4-FFF2-40B4-BE49-F238E27FC236}">
                <a16:creationId xmlns:a16="http://schemas.microsoft.com/office/drawing/2014/main" id="{6449AE3E-CEE8-7757-02B2-270DCE1BFC7B}"/>
              </a:ext>
            </a:extLst>
          </p:cNvPr>
          <p:cNvGrpSpPr/>
          <p:nvPr/>
        </p:nvGrpSpPr>
        <p:grpSpPr>
          <a:xfrm>
            <a:off x="338666" y="648307"/>
            <a:ext cx="668867" cy="2592257"/>
            <a:chOff x="338666" y="846271"/>
            <a:chExt cx="668867" cy="2592257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67C770DE-D741-354D-D0EF-D79EEC2B25C3}"/>
                </a:ext>
              </a:extLst>
            </p:cNvPr>
            <p:cNvCxnSpPr/>
            <p:nvPr/>
          </p:nvCxnSpPr>
          <p:spPr>
            <a:xfrm rot="5400000">
              <a:off x="-522950" y="2364713"/>
              <a:ext cx="2130161" cy="1588"/>
            </a:xfrm>
            <a:prstGeom prst="line">
              <a:avLst/>
            </a:prstGeom>
            <a:ln w="19050" cap="rnd" cmpd="sng" algn="ctr">
              <a:solidFill>
                <a:srgbClr val="172D55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5410F119-CC24-C1FF-A988-4759295699FC}"/>
                </a:ext>
              </a:extLst>
            </p:cNvPr>
            <p:cNvCxnSpPr/>
            <p:nvPr/>
          </p:nvCxnSpPr>
          <p:spPr>
            <a:xfrm>
              <a:off x="541867" y="3436940"/>
              <a:ext cx="465666" cy="1588"/>
            </a:xfrm>
            <a:prstGeom prst="line">
              <a:avLst/>
            </a:prstGeom>
            <a:ln w="19050" cap="rnd" cmpd="sng" algn="ctr">
              <a:solidFill>
                <a:srgbClr val="172D55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Imagen 10" descr="Flecha azul.png">
              <a:extLst>
                <a:ext uri="{FF2B5EF4-FFF2-40B4-BE49-F238E27FC236}">
                  <a16:creationId xmlns:a16="http://schemas.microsoft.com/office/drawing/2014/main" id="{9E3156B3-A4FB-6D98-39B2-87616F168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666" y="846271"/>
              <a:ext cx="423148" cy="423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379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A0CB7-FEA1-F7E8-06BB-560429011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ndo 01.png">
            <a:extLst>
              <a:ext uri="{FF2B5EF4-FFF2-40B4-BE49-F238E27FC236}">
                <a16:creationId xmlns:a16="http://schemas.microsoft.com/office/drawing/2014/main" id="{3F280C63-159B-4045-58A9-AE081E49C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Logo.png">
            <a:extLst>
              <a:ext uri="{FF2B5EF4-FFF2-40B4-BE49-F238E27FC236}">
                <a16:creationId xmlns:a16="http://schemas.microsoft.com/office/drawing/2014/main" id="{D7AA099E-14C8-F02A-D4AC-3264E775C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151" y="335888"/>
            <a:ext cx="2859024" cy="685800"/>
          </a:xfrm>
          <a:prstGeom prst="rect">
            <a:avLst/>
          </a:prstGeom>
        </p:spPr>
      </p:pic>
      <p:sp>
        <p:nvSpPr>
          <p:cNvPr id="10" name="Redondear rectángulo de esquina diagonal 9">
            <a:extLst>
              <a:ext uri="{FF2B5EF4-FFF2-40B4-BE49-F238E27FC236}">
                <a16:creationId xmlns:a16="http://schemas.microsoft.com/office/drawing/2014/main" id="{B32E064B-BEB3-A4F6-9DAA-77189C56D4D0}"/>
              </a:ext>
            </a:extLst>
          </p:cNvPr>
          <p:cNvSpPr/>
          <p:nvPr/>
        </p:nvSpPr>
        <p:spPr>
          <a:xfrm>
            <a:off x="1073427" y="1789044"/>
            <a:ext cx="10349948" cy="3262022"/>
          </a:xfrm>
          <a:prstGeom prst="round2DiagRect">
            <a:avLst/>
          </a:prstGeom>
          <a:solidFill>
            <a:srgbClr val="172D55">
              <a:alpha val="60000"/>
            </a:srgb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8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AE59D4E-468A-0388-4816-0DD7FC5A245B}"/>
              </a:ext>
            </a:extLst>
          </p:cNvPr>
          <p:cNvSpPr/>
          <p:nvPr/>
        </p:nvSpPr>
        <p:spPr>
          <a:xfrm>
            <a:off x="8663558" y="6236012"/>
            <a:ext cx="345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400" dirty="0">
                <a:solidFill>
                  <a:schemeClr val="bg1"/>
                </a:solidFill>
                <a:latin typeface="Avenir Next" panose="020B0503020202020204" pitchFamily="34" charset="0"/>
              </a:rPr>
              <a:t>Santiago, octubre 2025</a:t>
            </a:r>
            <a:endParaRPr lang="es-CL" sz="1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B58705E-36A3-A04D-BEDE-F39877C2A942}"/>
              </a:ext>
            </a:extLst>
          </p:cNvPr>
          <p:cNvSpPr txBox="1"/>
          <p:nvPr/>
        </p:nvSpPr>
        <p:spPr>
          <a:xfrm>
            <a:off x="1513994" y="2048038"/>
            <a:ext cx="946881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chemeClr val="bg1"/>
                </a:solidFill>
                <a:latin typeface="Avenir Next" panose="020B0503020202020204" pitchFamily="34" charset="0"/>
              </a:rPr>
              <a:t>Soluciones en agua e infraestructura compartida</a:t>
            </a:r>
          </a:p>
          <a:p>
            <a:pPr algn="ctr"/>
            <a:r>
              <a:rPr lang="es-ES_tradnl" sz="14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</a:p>
          <a:p>
            <a:pPr algn="ctr"/>
            <a:r>
              <a:rPr lang="es-ES_tradnl" sz="3200" dirty="0">
                <a:solidFill>
                  <a:schemeClr val="bg1"/>
                </a:solidFill>
                <a:latin typeface="Avenir Next" panose="020B0503020202020204" pitchFamily="34" charset="0"/>
              </a:rPr>
              <a:t>El caso del proyecto de reúso de aguas servidas en Antofagasta desarrollado por ECONSSA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58ED46D-EEF6-E9CF-F379-D7141980BCF2}"/>
              </a:ext>
            </a:extLst>
          </p:cNvPr>
          <p:cNvSpPr txBox="1"/>
          <p:nvPr/>
        </p:nvSpPr>
        <p:spPr>
          <a:xfrm>
            <a:off x="3579298" y="4030581"/>
            <a:ext cx="4655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Avenir Next" panose="020B0503020202020204" pitchFamily="34" charset="0"/>
              </a:rPr>
              <a:t>Guillermo </a:t>
            </a:r>
            <a:r>
              <a:rPr lang="es-ES_tradnl" sz="2400" dirty="0" err="1">
                <a:solidFill>
                  <a:schemeClr val="bg1"/>
                </a:solidFill>
                <a:latin typeface="Avenir Next" panose="020B0503020202020204" pitchFamily="34" charset="0"/>
              </a:rPr>
              <a:t>Larrain</a:t>
            </a:r>
            <a:endParaRPr lang="es-ES_tradnl" sz="24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ctr"/>
            <a:r>
              <a:rPr lang="es-ES_tradnl" sz="2400" dirty="0">
                <a:solidFill>
                  <a:schemeClr val="bg1"/>
                </a:solidFill>
                <a:latin typeface="Avenir Next" panose="020B0503020202020204" pitchFamily="34" charset="0"/>
              </a:rPr>
              <a:t>Presidente </a:t>
            </a:r>
          </a:p>
        </p:txBody>
      </p:sp>
    </p:spTree>
    <p:extLst>
      <p:ext uri="{BB962C8B-B14F-4D97-AF65-F5344CB8AC3E}">
        <p14:creationId xmlns:p14="http://schemas.microsoft.com/office/powerpoint/2010/main" val="2591486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29AA3CB-9580-F892-6EBB-56E37D9E8F00}"/>
              </a:ext>
            </a:extLst>
          </p:cNvPr>
          <p:cNvSpPr/>
          <p:nvPr/>
        </p:nvSpPr>
        <p:spPr>
          <a:xfrm>
            <a:off x="0" y="0"/>
            <a:ext cx="12183400" cy="1099457"/>
          </a:xfrm>
          <a:prstGeom prst="rect">
            <a:avLst/>
          </a:prstGeom>
          <a:solidFill>
            <a:srgbClr val="4573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8B928C4-F6DD-8B5E-486F-FE6BD2002433}"/>
              </a:ext>
            </a:extLst>
          </p:cNvPr>
          <p:cNvGrpSpPr/>
          <p:nvPr/>
        </p:nvGrpSpPr>
        <p:grpSpPr>
          <a:xfrm>
            <a:off x="8600" y="367430"/>
            <a:ext cx="12192000" cy="6490570"/>
            <a:chOff x="10886" y="0"/>
            <a:chExt cx="12147770" cy="68580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CDCB2B7-2CB7-3489-EDA4-13F0C4957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6" y="0"/>
              <a:ext cx="12139201" cy="6858000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8C7AA41-F9AE-A09F-7990-C7F9EE27F6BF}"/>
                </a:ext>
              </a:extLst>
            </p:cNvPr>
            <p:cNvSpPr/>
            <p:nvPr/>
          </p:nvSpPr>
          <p:spPr>
            <a:xfrm>
              <a:off x="11160679" y="0"/>
              <a:ext cx="997977" cy="1016076"/>
            </a:xfrm>
            <a:prstGeom prst="rect">
              <a:avLst/>
            </a:prstGeom>
            <a:solidFill>
              <a:srgbClr val="4573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dirty="0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4504DDC3-91E5-4FCC-81F8-3CECB985242F}"/>
              </a:ext>
            </a:extLst>
          </p:cNvPr>
          <p:cNvSpPr txBox="1">
            <a:spLocks/>
          </p:cNvSpPr>
          <p:nvPr/>
        </p:nvSpPr>
        <p:spPr>
          <a:xfrm>
            <a:off x="-46470" y="-21775"/>
            <a:ext cx="11768036" cy="751493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3200" b="1" dirty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ECONSSA CHILE: LA SANITARIA DEL ESTADO DE CHILE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527B2583-EF4A-A98E-B989-8430C9698936}"/>
              </a:ext>
            </a:extLst>
          </p:cNvPr>
          <p:cNvSpPr txBox="1"/>
          <p:nvPr/>
        </p:nvSpPr>
        <p:spPr>
          <a:xfrm>
            <a:off x="1184772" y="6280764"/>
            <a:ext cx="4070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solidFill>
                  <a:schemeClr val="bg1"/>
                </a:solidFill>
              </a:rPr>
              <a:t>Fuente: Informe de Gestión del Sector Sanitario - SISS</a:t>
            </a:r>
            <a:endParaRPr lang="es-C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1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40">
            <a:extLst>
              <a:ext uri="{FF2B5EF4-FFF2-40B4-BE49-F238E27FC236}">
                <a16:creationId xmlns:a16="http://schemas.microsoft.com/office/drawing/2014/main" id="{ECD886B6-F589-957A-F5EF-A3A2706AF62C}"/>
              </a:ext>
            </a:extLst>
          </p:cNvPr>
          <p:cNvSpPr txBox="1">
            <a:spLocks/>
          </p:cNvSpPr>
          <p:nvPr/>
        </p:nvSpPr>
        <p:spPr>
          <a:xfrm>
            <a:off x="146327" y="947516"/>
            <a:ext cx="11066571" cy="140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all" baseline="0">
                <a:solidFill>
                  <a:srgbClr val="00518E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CONCESIONES DE ECONSSA: 3,23 m3/s de aguas residuales con tratamiento primario (39% del total país).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B4FEBF-D1A3-77C1-8CF5-C06B36A8F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756" y="2017283"/>
            <a:ext cx="9625261" cy="51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40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BF6404-28D1-CE97-AB63-BBD8C1B623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0377" y="0"/>
            <a:ext cx="12212377" cy="68580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5" name="Bocadillo: rectángulo con esquinas redondeadas 4">
            <a:extLst>
              <a:ext uri="{FF2B5EF4-FFF2-40B4-BE49-F238E27FC236}">
                <a16:creationId xmlns:a16="http://schemas.microsoft.com/office/drawing/2014/main" id="{9C97B52F-286A-0F0C-506E-9685F2C7ED99}"/>
              </a:ext>
            </a:extLst>
          </p:cNvPr>
          <p:cNvSpPr/>
          <p:nvPr/>
        </p:nvSpPr>
        <p:spPr>
          <a:xfrm rot="20294599">
            <a:off x="5923387" y="756225"/>
            <a:ext cx="2218368" cy="1066800"/>
          </a:xfrm>
          <a:prstGeom prst="wedgeRoundRectCallou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solidFill>
                  <a:srgbClr val="FF0000"/>
                </a:solidFill>
              </a:rPr>
              <a:t>Emisarios Submarinos</a:t>
            </a:r>
          </a:p>
        </p:txBody>
      </p:sp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037596F5-63E2-0F25-5F61-997FEF796CA6}"/>
              </a:ext>
            </a:extLst>
          </p:cNvPr>
          <p:cNvSpPr/>
          <p:nvPr/>
        </p:nvSpPr>
        <p:spPr>
          <a:xfrm rot="884589">
            <a:off x="6253646" y="4108835"/>
            <a:ext cx="2802468" cy="1681568"/>
          </a:xfrm>
          <a:prstGeom prst="wedgeEllipseCallou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solidFill>
                  <a:srgbClr val="FF0000"/>
                </a:solidFill>
              </a:rPr>
              <a:t>8,19 M3/</a:t>
            </a:r>
            <a:r>
              <a:rPr lang="es-CL" sz="2400" b="1" dirty="0" err="1">
                <a:solidFill>
                  <a:srgbClr val="FF0000"/>
                </a:solidFill>
              </a:rPr>
              <a:t>seg</a:t>
            </a:r>
            <a:endParaRPr lang="es-C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5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EB900893-D88C-EC45-8A44-E59ADEED868E}"/>
              </a:ext>
            </a:extLst>
          </p:cNvPr>
          <p:cNvSpPr txBox="1"/>
          <p:nvPr/>
        </p:nvSpPr>
        <p:spPr>
          <a:xfrm>
            <a:off x="692460" y="805555"/>
            <a:ext cx="6617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SITUACIÓN ACTUAL EN CIFRAS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541D07-F110-7641-8343-28F61CA95BAB}"/>
              </a:ext>
            </a:extLst>
          </p:cNvPr>
          <p:cNvSpPr txBox="1"/>
          <p:nvPr/>
        </p:nvSpPr>
        <p:spPr>
          <a:xfrm>
            <a:off x="769849" y="2184320"/>
            <a:ext cx="4821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 año 2000, solo el </a:t>
            </a: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22%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las aguas servidas (AS) eran tratadas.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172D5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año 2022, la cobertura es del </a:t>
            </a: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99,98% 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tratamiento, equivalente a 1.225,6 millones de metros cúbicos anuales.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6E9AAAA-7F79-844D-B5DF-597FBEC1988F}"/>
              </a:ext>
            </a:extLst>
          </p:cNvPr>
          <p:cNvSpPr txBox="1"/>
          <p:nvPr/>
        </p:nvSpPr>
        <p:spPr>
          <a:xfrm>
            <a:off x="7160139" y="1440559"/>
            <a:ext cx="3785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¿Destino de las aguas servidas tratadas?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F6C2795-E5C6-FA44-8AB3-CDA4D128975B}"/>
              </a:ext>
            </a:extLst>
          </p:cNvPr>
          <p:cNvSpPr txBox="1"/>
          <p:nvPr/>
        </p:nvSpPr>
        <p:spPr>
          <a:xfrm>
            <a:off x="8374367" y="6457326"/>
            <a:ext cx="3623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srgbClr val="224E5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*</a:t>
            </a:r>
            <a:r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srgbClr val="224E5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Fuente SISS</a:t>
            </a:r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srgbClr val="224E5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78A2C20-F5BC-784C-BC48-BEA588E84D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553" y="325235"/>
            <a:ext cx="308447" cy="501650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34257CA-1F80-C466-A190-8D5D816F311D}"/>
              </a:ext>
            </a:extLst>
          </p:cNvPr>
          <p:cNvGraphicFramePr/>
          <p:nvPr/>
        </p:nvGraphicFramePr>
        <p:xfrm>
          <a:off x="5743909" y="1865365"/>
          <a:ext cx="6617675" cy="464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93A45910-CF0C-E45F-5750-82B4F597A3F7}"/>
              </a:ext>
            </a:extLst>
          </p:cNvPr>
          <p:cNvSpPr txBox="1"/>
          <p:nvPr/>
        </p:nvSpPr>
        <p:spPr>
          <a:xfrm>
            <a:off x="769849" y="3910437"/>
            <a:ext cx="4821653" cy="269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 73% se descargó en cuerpos de aguas superficial continentales.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172D5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12597" marR="0" lvl="0" indent="-212597" algn="l" defTabSz="850391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Char char="▪"/>
              <a:tabLst/>
              <a:defRPr sz="1581">
                <a:solidFill>
                  <a:srgbClr val="2B4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 21% se descargó en el mar, </a:t>
            </a: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es decir aproximadamente 8.2 m3/s de aguas tratadas se van al mar. 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172D5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172D5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6% de las aguas tratadas tuvo un Reúso Directo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172D5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486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ECD1B9-4595-1446-A756-5BABD78368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475" y="-22733"/>
            <a:ext cx="7248525" cy="68807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E98698-B883-6D4F-9903-B02742B3E0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732"/>
            <a:ext cx="6962292" cy="6880732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B900893-D88C-EC45-8A44-E59ADEED868E}"/>
              </a:ext>
            </a:extLst>
          </p:cNvPr>
          <p:cNvSpPr txBox="1"/>
          <p:nvPr/>
        </p:nvSpPr>
        <p:spPr>
          <a:xfrm>
            <a:off x="692460" y="805555"/>
            <a:ext cx="4531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D8F4F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OBSTÁCULOS PARA EL USO DE AGUAS SERVIDAS</a:t>
            </a:r>
            <a:endParaRPr lang="es-CL" sz="3200" b="1" i="1" dirty="0">
              <a:solidFill>
                <a:srgbClr val="D8F4F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0585503-3397-A241-96D9-8B1B0DB50B4E}"/>
              </a:ext>
            </a:extLst>
          </p:cNvPr>
          <p:cNvSpPr txBox="1"/>
          <p:nvPr/>
        </p:nvSpPr>
        <p:spPr>
          <a:xfrm>
            <a:off x="692460" y="2097941"/>
            <a:ext cx="48653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Altos costos asociados al reúso de aguas servidas.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Objeto único de las empresas de servicios sanitarios y compensación tarifaria.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Inexistencia de un cuerpo legal que regule el reúso.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Ausencia de una estrategia enfocada en el reúso de aguas tratadas descargadas en el mar.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Discusión sobre si el reúso es una actividad monopólica.</a:t>
            </a:r>
          </a:p>
        </p:txBody>
      </p:sp>
    </p:spTree>
    <p:extLst>
      <p:ext uri="{BB962C8B-B14F-4D97-AF65-F5344CB8AC3E}">
        <p14:creationId xmlns:p14="http://schemas.microsoft.com/office/powerpoint/2010/main" val="3850028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C7A9E-3FB8-386F-7A84-2A3CDC2DE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ndo 01.png">
            <a:extLst>
              <a:ext uri="{FF2B5EF4-FFF2-40B4-BE49-F238E27FC236}">
                <a16:creationId xmlns:a16="http://schemas.microsoft.com/office/drawing/2014/main" id="{B0E1BF7F-73BD-06C0-C563-C0B46E037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651"/>
            <a:ext cx="12192000" cy="6858000"/>
          </a:xfrm>
          <a:prstGeom prst="rect">
            <a:avLst/>
          </a:prstGeom>
        </p:spPr>
      </p:pic>
      <p:pic>
        <p:nvPicPr>
          <p:cNvPr id="9" name="Imagen 8" descr="Logo.png">
            <a:extLst>
              <a:ext uri="{FF2B5EF4-FFF2-40B4-BE49-F238E27FC236}">
                <a16:creationId xmlns:a16="http://schemas.microsoft.com/office/drawing/2014/main" id="{EB36E36B-ED99-9668-4F15-8B1AEE8E3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151" y="335888"/>
            <a:ext cx="2859024" cy="6858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9F629E2-9E3E-A433-A397-51EA0FE6DF68}"/>
              </a:ext>
            </a:extLst>
          </p:cNvPr>
          <p:cNvSpPr txBox="1"/>
          <p:nvPr/>
        </p:nvSpPr>
        <p:spPr>
          <a:xfrm>
            <a:off x="520045" y="5094869"/>
            <a:ext cx="11151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NUESTRO PROYECTO DE REÚSO </a:t>
            </a:r>
          </a:p>
        </p:txBody>
      </p:sp>
    </p:spTree>
    <p:extLst>
      <p:ext uri="{BB962C8B-B14F-4D97-AF65-F5344CB8AC3E}">
        <p14:creationId xmlns:p14="http://schemas.microsoft.com/office/powerpoint/2010/main" val="4126744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4504DDC3-91E5-4FCC-81F8-3CECB985242F}"/>
              </a:ext>
            </a:extLst>
          </p:cNvPr>
          <p:cNvSpPr txBox="1">
            <a:spLocks/>
          </p:cNvSpPr>
          <p:nvPr/>
        </p:nvSpPr>
        <p:spPr>
          <a:xfrm>
            <a:off x="921077" y="782739"/>
            <a:ext cx="7537843" cy="90159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s-CL" sz="3200" b="1" dirty="0">
                <a:solidFill>
                  <a:srgbClr val="172D55"/>
                </a:solidFill>
                <a:ea typeface="+mj-ea"/>
                <a:cs typeface="Calibri"/>
              </a:rPr>
              <a:t>PROYECTO PTAS REÚSO ANTOFAGASTA</a:t>
            </a: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ea typeface="+mj-ea"/>
                <a:cs typeface="Calibri"/>
              </a:rPr>
              <a:t>	</a:t>
            </a:r>
          </a:p>
        </p:txBody>
      </p:sp>
      <p:grpSp>
        <p:nvGrpSpPr>
          <p:cNvPr id="47" name="Agrupar 46"/>
          <p:cNvGrpSpPr/>
          <p:nvPr/>
        </p:nvGrpSpPr>
        <p:grpSpPr>
          <a:xfrm>
            <a:off x="338666" y="846271"/>
            <a:ext cx="668867" cy="2592257"/>
            <a:chOff x="338666" y="846271"/>
            <a:chExt cx="668867" cy="2592257"/>
          </a:xfrm>
        </p:grpSpPr>
        <p:cxnSp>
          <p:nvCxnSpPr>
            <p:cNvPr id="48" name="Conector recto 47"/>
            <p:cNvCxnSpPr/>
            <p:nvPr/>
          </p:nvCxnSpPr>
          <p:spPr>
            <a:xfrm rot="5400000">
              <a:off x="-522950" y="2364713"/>
              <a:ext cx="2130161" cy="1588"/>
            </a:xfrm>
            <a:prstGeom prst="line">
              <a:avLst/>
            </a:prstGeom>
            <a:ln w="19050" cap="rnd" cmpd="sng" algn="ctr">
              <a:solidFill>
                <a:srgbClr val="172D55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>
              <a:off x="541867" y="3436940"/>
              <a:ext cx="465666" cy="1588"/>
            </a:xfrm>
            <a:prstGeom prst="line">
              <a:avLst/>
            </a:prstGeom>
            <a:ln w="19050" cap="rnd" cmpd="sng" algn="ctr">
              <a:solidFill>
                <a:srgbClr val="172D55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Imagen 49" descr="Flecha azu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666" y="846271"/>
              <a:ext cx="423148" cy="423729"/>
            </a:xfrm>
            <a:prstGeom prst="rect">
              <a:avLst/>
            </a:prstGeom>
          </p:spPr>
        </p:pic>
      </p:grp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F067A65F-2C99-4420-A7D7-D13CCCB9EDF8}"/>
              </a:ext>
            </a:extLst>
          </p:cNvPr>
          <p:cNvSpPr/>
          <p:nvPr/>
        </p:nvSpPr>
        <p:spPr>
          <a:xfrm>
            <a:off x="86456" y="5529758"/>
            <a:ext cx="7343283" cy="103253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/>
          </a:p>
        </p:txBody>
      </p:sp>
      <p:sp>
        <p:nvSpPr>
          <p:cNvPr id="65" name="Título 1">
            <a:extLst>
              <a:ext uri="{FF2B5EF4-FFF2-40B4-BE49-F238E27FC236}">
                <a16:creationId xmlns:a16="http://schemas.microsoft.com/office/drawing/2014/main" id="{4504DDC3-91E5-4FCC-81F8-3CECB985242F}"/>
              </a:ext>
            </a:extLst>
          </p:cNvPr>
          <p:cNvSpPr txBox="1">
            <a:spLocks/>
          </p:cNvSpPr>
          <p:nvPr/>
        </p:nvSpPr>
        <p:spPr>
          <a:xfrm>
            <a:off x="893233" y="1490792"/>
            <a:ext cx="6092821" cy="47780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just">
              <a:spcBef>
                <a:spcPct val="0"/>
              </a:spcBef>
              <a:defRPr/>
            </a:pPr>
            <a:r>
              <a:rPr lang="es-MX" sz="2000" dirty="0">
                <a:solidFill>
                  <a:srgbClr val="172D55"/>
                </a:solidFill>
                <a:ea typeface="+mj-ea"/>
                <a:cs typeface="Calibri"/>
              </a:rPr>
              <a:t>Razones básicas que sustentan esta iniciativa </a:t>
            </a:r>
          </a:p>
          <a:p>
            <a:pPr marL="0" lvl="1" algn="just">
              <a:spcBef>
                <a:spcPct val="0"/>
              </a:spcBef>
              <a:defRPr/>
            </a:pPr>
            <a:endParaRPr lang="es-MX" sz="2000" dirty="0">
              <a:solidFill>
                <a:srgbClr val="172D55"/>
              </a:solidFill>
              <a:ea typeface="+mj-ea"/>
              <a:cs typeface="Calibri"/>
            </a:endParaRPr>
          </a:p>
          <a:p>
            <a:pPr marL="342900" lvl="1" indent="-34290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s-MX" sz="2000" dirty="0">
                <a:solidFill>
                  <a:srgbClr val="172D55"/>
                </a:solidFill>
                <a:ea typeface="+mj-ea"/>
                <a:cs typeface="Calibri"/>
              </a:rPr>
              <a:t>Enfrentar un pasivo importante que condiciona la calidad de vida de los habitantes de Antofagasta.</a:t>
            </a:r>
          </a:p>
          <a:p>
            <a:pPr marL="342900" lvl="1" indent="-34290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s-MX" sz="2000" dirty="0">
              <a:solidFill>
                <a:srgbClr val="172D55"/>
              </a:solidFill>
              <a:ea typeface="+mj-ea"/>
              <a:cs typeface="Calibri"/>
            </a:endParaRPr>
          </a:p>
          <a:p>
            <a:pPr marL="342900" lvl="1" indent="-34290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s-MX" sz="2000" dirty="0">
                <a:solidFill>
                  <a:srgbClr val="172D55"/>
                </a:solidFill>
                <a:ea typeface="+mj-ea"/>
                <a:cs typeface="Calibri"/>
              </a:rPr>
              <a:t>Generar un polo de desarrollo con reúso de aguas servidas destinadas al uso industrial.</a:t>
            </a:r>
          </a:p>
          <a:p>
            <a:pPr marL="342900" lvl="1" indent="-34290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s-MX" sz="2000" dirty="0">
              <a:solidFill>
                <a:srgbClr val="172D55"/>
              </a:solidFill>
              <a:ea typeface="+mj-ea"/>
              <a:cs typeface="Calibri"/>
            </a:endParaRPr>
          </a:p>
          <a:p>
            <a:pPr marL="342900" lvl="1" indent="-34290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s-MX" sz="2000" dirty="0">
                <a:solidFill>
                  <a:srgbClr val="172D55"/>
                </a:solidFill>
                <a:ea typeface="+mj-ea"/>
                <a:cs typeface="Calibri"/>
              </a:rPr>
              <a:t>Contribuir a un desarrollo sustentable.</a:t>
            </a:r>
          </a:p>
          <a:p>
            <a:pPr marL="342900" lvl="1" indent="-34290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s-CL" sz="2000" dirty="0">
              <a:solidFill>
                <a:srgbClr val="172D55"/>
              </a:solidFill>
              <a:ea typeface="+mj-ea"/>
              <a:cs typeface="Calibri"/>
            </a:endParaRPr>
          </a:p>
          <a:p>
            <a:pPr marL="342900" lvl="1" indent="-34290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s-MX" sz="2000" dirty="0">
                <a:solidFill>
                  <a:srgbClr val="172D55"/>
                </a:solidFill>
                <a:ea typeface="+mj-ea"/>
                <a:cs typeface="Calibri"/>
              </a:rPr>
              <a:t>Potenciar la calidad de vida de las personas de la ciudad de Antofagasta</a:t>
            </a:r>
          </a:p>
          <a:p>
            <a:pPr marL="0" lvl="1" algn="just">
              <a:spcBef>
                <a:spcPct val="0"/>
              </a:spcBef>
              <a:defRPr/>
            </a:pPr>
            <a:endParaRPr lang="es-CL" sz="2000" dirty="0">
              <a:solidFill>
                <a:srgbClr val="172D55"/>
              </a:solidFill>
              <a:ea typeface="+mj-ea"/>
              <a:cs typeface="Calibri"/>
            </a:endParaRPr>
          </a:p>
        </p:txBody>
      </p:sp>
      <p:pic>
        <p:nvPicPr>
          <p:cNvPr id="66" name="Imagen 65">
            <a:extLst>
              <a:ext uri="{FF2B5EF4-FFF2-40B4-BE49-F238E27FC236}">
                <a16:creationId xmlns:a16="http://schemas.microsoft.com/office/drawing/2014/main" id="{10386981-057B-43DE-9CD0-6888ABAFB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651" y="1254122"/>
            <a:ext cx="2815218" cy="2108696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FB737771-27BD-4779-9E1A-91D692147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721" y="2733694"/>
            <a:ext cx="2977751" cy="1981558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35A3FE8C-911B-4EA2-B9C5-B837D4F3F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961" y="4512688"/>
            <a:ext cx="2896635" cy="2169680"/>
          </a:xfrm>
          <a:prstGeom prst="rect">
            <a:avLst/>
          </a:prstGeom>
        </p:spPr>
      </p:pic>
      <p:sp>
        <p:nvSpPr>
          <p:cNvPr id="69" name="CuadroTexto 11">
            <a:extLst>
              <a:ext uri="{FF2B5EF4-FFF2-40B4-BE49-F238E27FC236}">
                <a16:creationId xmlns:a16="http://schemas.microsoft.com/office/drawing/2014/main" id="{3CC44581-E40F-4D98-AFFE-3D458A468AA4}"/>
              </a:ext>
            </a:extLst>
          </p:cNvPr>
          <p:cNvSpPr txBox="1"/>
          <p:nvPr/>
        </p:nvSpPr>
        <p:spPr>
          <a:xfrm>
            <a:off x="309718" y="5597528"/>
            <a:ext cx="6963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chemeClr val="bg1"/>
                </a:solidFill>
              </a:rPr>
              <a:t>Proyecto aprobado ambientalmente por </a:t>
            </a:r>
            <a:r>
              <a:rPr lang="es-MX" b="1" dirty="0">
                <a:solidFill>
                  <a:schemeClr val="bg1"/>
                </a:solidFill>
              </a:rPr>
              <a:t>Resolución Exenta </a:t>
            </a:r>
            <a:r>
              <a:rPr lang="es-MX" b="1" dirty="0" err="1">
                <a:solidFill>
                  <a:schemeClr val="bg1"/>
                </a:solidFill>
              </a:rPr>
              <a:t>Nº</a:t>
            </a:r>
            <a:r>
              <a:rPr lang="es-MX" b="1" dirty="0">
                <a:solidFill>
                  <a:schemeClr val="bg1"/>
                </a:solidFill>
              </a:rPr>
              <a:t> 310 del Servicio de Evaluación de Impacto Ambiental de Antofagasta de fecha 14 de Diciembre de 2020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14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94DF425B-87F6-4A19-FC04-E30027E3E713}"/>
              </a:ext>
            </a:extLst>
          </p:cNvPr>
          <p:cNvSpPr txBox="1">
            <a:spLocks/>
          </p:cNvSpPr>
          <p:nvPr/>
        </p:nvSpPr>
        <p:spPr>
          <a:xfrm>
            <a:off x="921078" y="405127"/>
            <a:ext cx="6612784" cy="90159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s-CL" sz="3200" b="1" dirty="0">
                <a:solidFill>
                  <a:srgbClr val="172D55"/>
                </a:solidFill>
                <a:ea typeface="+mj-ea"/>
                <a:cs typeface="Calibri"/>
              </a:rPr>
              <a:t>PROYECTO PTAS REÚSO ANTOFAGASTA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172D55"/>
                </a:solidFill>
                <a:effectLst/>
                <a:uLnTx/>
                <a:uFillTx/>
                <a:ea typeface="+mj-ea"/>
                <a:cs typeface="Calibri"/>
              </a:rPr>
              <a:t>	</a:t>
            </a:r>
          </a:p>
        </p:txBody>
      </p:sp>
      <p:grpSp>
        <p:nvGrpSpPr>
          <p:cNvPr id="47" name="Agrupar 46"/>
          <p:cNvGrpSpPr/>
          <p:nvPr/>
        </p:nvGrpSpPr>
        <p:grpSpPr>
          <a:xfrm>
            <a:off x="338666" y="648307"/>
            <a:ext cx="668867" cy="2592257"/>
            <a:chOff x="338666" y="846271"/>
            <a:chExt cx="668867" cy="2592257"/>
          </a:xfrm>
        </p:grpSpPr>
        <p:cxnSp>
          <p:nvCxnSpPr>
            <p:cNvPr id="48" name="Conector recto 47"/>
            <p:cNvCxnSpPr/>
            <p:nvPr/>
          </p:nvCxnSpPr>
          <p:spPr>
            <a:xfrm rot="5400000">
              <a:off x="-522950" y="2364713"/>
              <a:ext cx="2130161" cy="1588"/>
            </a:xfrm>
            <a:prstGeom prst="line">
              <a:avLst/>
            </a:prstGeom>
            <a:ln w="19050" cap="rnd" cmpd="sng" algn="ctr">
              <a:solidFill>
                <a:srgbClr val="172D55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>
              <a:off x="541867" y="3436940"/>
              <a:ext cx="465666" cy="1588"/>
            </a:xfrm>
            <a:prstGeom prst="line">
              <a:avLst/>
            </a:prstGeom>
            <a:ln w="19050" cap="rnd" cmpd="sng" algn="ctr">
              <a:solidFill>
                <a:srgbClr val="172D55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Imagen 49" descr="Flecha azu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666" y="846271"/>
              <a:ext cx="423148" cy="423729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BA047774-4616-4F28-BA1D-39CFC603B3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201" y="-8493"/>
            <a:ext cx="5770799" cy="2617837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EB6910B-AF5C-4A22-B047-EA86EE22F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9" y="2465568"/>
            <a:ext cx="8072308" cy="4307636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EBE66830-41F1-4C0B-9ABC-D1ED65F650F5}"/>
              </a:ext>
            </a:extLst>
          </p:cNvPr>
          <p:cNvSpPr txBox="1">
            <a:spLocks/>
          </p:cNvSpPr>
          <p:nvPr/>
        </p:nvSpPr>
        <p:spPr>
          <a:xfrm>
            <a:off x="193603" y="1517926"/>
            <a:ext cx="6038522" cy="7301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1" algn="r">
              <a:spcBef>
                <a:spcPct val="0"/>
              </a:spcBef>
              <a:defRPr/>
            </a:pPr>
            <a:r>
              <a:rPr lang="es-CL" sz="1400" dirty="0">
                <a:solidFill>
                  <a:srgbClr val="172D55"/>
                </a:solidFill>
                <a:ea typeface="+mj-ea"/>
                <a:cs typeface="Calibri"/>
              </a:rPr>
              <a:t>Sistema Regulado (fuera del alcance del proyecto)</a:t>
            </a:r>
          </a:p>
          <a:p>
            <a:pPr marL="0" lvl="1" algn="r">
              <a:spcBef>
                <a:spcPct val="0"/>
              </a:spcBef>
              <a:defRPr/>
            </a:pPr>
            <a:r>
              <a:rPr lang="es-CL" sz="1400" dirty="0">
                <a:solidFill>
                  <a:srgbClr val="172D55"/>
                </a:solidFill>
                <a:cs typeface="Calibri"/>
              </a:rPr>
              <a:t>Tratamiento Biológico (obras que serán reemplazadas por el presente proyecto)</a:t>
            </a: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355C1192-AA9D-49C6-BC9B-A26A9010D7F9}"/>
              </a:ext>
            </a:extLst>
          </p:cNvPr>
          <p:cNvGrpSpPr/>
          <p:nvPr/>
        </p:nvGrpSpPr>
        <p:grpSpPr>
          <a:xfrm>
            <a:off x="6146340" y="1656164"/>
            <a:ext cx="225752" cy="45244"/>
            <a:chOff x="-40174" y="1662867"/>
            <a:chExt cx="225752" cy="45244"/>
          </a:xfrm>
        </p:grpSpPr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3825F02B-23F8-436B-8B6B-0215700CAEEE}"/>
                </a:ext>
              </a:extLst>
            </p:cNvPr>
            <p:cNvCxnSpPr>
              <a:cxnSpLocks/>
            </p:cNvCxnSpPr>
            <p:nvPr/>
          </p:nvCxnSpPr>
          <p:spPr>
            <a:xfrm>
              <a:off x="-40174" y="1686930"/>
              <a:ext cx="22575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42EE68EB-0B56-4E7A-A176-69ECC013B987}"/>
                </a:ext>
              </a:extLst>
            </p:cNvPr>
            <p:cNvCxnSpPr>
              <a:cxnSpLocks/>
            </p:cNvCxnSpPr>
            <p:nvPr/>
          </p:nvCxnSpPr>
          <p:spPr>
            <a:xfrm>
              <a:off x="-40174" y="1662867"/>
              <a:ext cx="2257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215ACCE0-C17D-4F04-BC62-D731B4DBFF31}"/>
                </a:ext>
              </a:extLst>
            </p:cNvPr>
            <p:cNvCxnSpPr>
              <a:cxnSpLocks/>
            </p:cNvCxnSpPr>
            <p:nvPr/>
          </p:nvCxnSpPr>
          <p:spPr>
            <a:xfrm>
              <a:off x="-40174" y="1705730"/>
              <a:ext cx="2257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B3CAB7E4-8AD8-46E8-B818-A37AEC847718}"/>
                </a:ext>
              </a:extLst>
            </p:cNvPr>
            <p:cNvCxnSpPr>
              <a:cxnSpLocks/>
            </p:cNvCxnSpPr>
            <p:nvPr/>
          </p:nvCxnSpPr>
          <p:spPr>
            <a:xfrm>
              <a:off x="185578" y="1662867"/>
              <a:ext cx="0" cy="214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A6EB03B6-8645-4081-8DE9-84BF21CC59D5}"/>
                </a:ext>
              </a:extLst>
            </p:cNvPr>
            <p:cNvCxnSpPr>
              <a:cxnSpLocks/>
            </p:cNvCxnSpPr>
            <p:nvPr/>
          </p:nvCxnSpPr>
          <p:spPr>
            <a:xfrm>
              <a:off x="-40174" y="1665248"/>
              <a:ext cx="0" cy="428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38BAE863-6725-4A2B-9D59-2A3252154862}"/>
              </a:ext>
            </a:extLst>
          </p:cNvPr>
          <p:cNvGrpSpPr/>
          <p:nvPr/>
        </p:nvGrpSpPr>
        <p:grpSpPr>
          <a:xfrm>
            <a:off x="6146340" y="1839519"/>
            <a:ext cx="225752" cy="45245"/>
            <a:chOff x="-40174" y="1846222"/>
            <a:chExt cx="225752" cy="45245"/>
          </a:xfrm>
        </p:grpSpPr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8ABCD09C-9336-4B9B-9481-E35A01898B15}"/>
                </a:ext>
              </a:extLst>
            </p:cNvPr>
            <p:cNvCxnSpPr>
              <a:cxnSpLocks/>
            </p:cNvCxnSpPr>
            <p:nvPr/>
          </p:nvCxnSpPr>
          <p:spPr>
            <a:xfrm>
              <a:off x="-40174" y="1872662"/>
              <a:ext cx="22575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AA2675A-9520-469E-BC56-66EA11CECD39}"/>
                </a:ext>
              </a:extLst>
            </p:cNvPr>
            <p:cNvCxnSpPr>
              <a:cxnSpLocks/>
            </p:cNvCxnSpPr>
            <p:nvPr/>
          </p:nvCxnSpPr>
          <p:spPr>
            <a:xfrm>
              <a:off x="-40174" y="1846223"/>
              <a:ext cx="2257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E0905DDA-287D-47D1-A67A-A9A83EAF2706}"/>
                </a:ext>
              </a:extLst>
            </p:cNvPr>
            <p:cNvCxnSpPr>
              <a:cxnSpLocks/>
            </p:cNvCxnSpPr>
            <p:nvPr/>
          </p:nvCxnSpPr>
          <p:spPr>
            <a:xfrm>
              <a:off x="-40174" y="1891467"/>
              <a:ext cx="2257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798D45F0-4D8B-4048-9F67-4521786C20CB}"/>
                </a:ext>
              </a:extLst>
            </p:cNvPr>
            <p:cNvCxnSpPr>
              <a:cxnSpLocks/>
            </p:cNvCxnSpPr>
            <p:nvPr/>
          </p:nvCxnSpPr>
          <p:spPr>
            <a:xfrm>
              <a:off x="185578" y="1846223"/>
              <a:ext cx="0" cy="428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05B38CD0-C1BB-43E8-8E51-8C2ED36252D4}"/>
                </a:ext>
              </a:extLst>
            </p:cNvPr>
            <p:cNvCxnSpPr>
              <a:cxnSpLocks/>
            </p:cNvCxnSpPr>
            <p:nvPr/>
          </p:nvCxnSpPr>
          <p:spPr>
            <a:xfrm>
              <a:off x="-40174" y="1846222"/>
              <a:ext cx="0" cy="428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1276107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CD28515B50541409D6FFCF7FF15D20A" ma:contentTypeVersion="19" ma:contentTypeDescription="Crear nuevo documento." ma:contentTypeScope="" ma:versionID="a8bf4b836887c380ae0b0ac541543702">
  <xsd:schema xmlns:xsd="http://www.w3.org/2001/XMLSchema" xmlns:xs="http://www.w3.org/2001/XMLSchema" xmlns:p="http://schemas.microsoft.com/office/2006/metadata/properties" xmlns:ns2="0f13f387-f99b-47f7-a520-201012914e9a" xmlns:ns3="66ca8165-8028-4611-8e6f-e1f46d8baa55" targetNamespace="http://schemas.microsoft.com/office/2006/metadata/properties" ma:root="true" ma:fieldsID="41170e1865ecbe04c5ba54376190f79e" ns2:_="" ns3:_="">
    <xsd:import namespace="0f13f387-f99b-47f7-a520-201012914e9a"/>
    <xsd:import namespace="66ca8165-8028-4611-8e6f-e1f46d8baa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3f387-f99b-47f7-a520-201012914e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30db8f57-128b-44c2-8a27-6fcb0f7605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ca8165-8028-4611-8e6f-e1f46d8baa5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5d6b777-90dc-41ab-a39b-cf1d3497d108}" ma:internalName="TaxCatchAll" ma:showField="CatchAllData" ma:web="66ca8165-8028-4611-8e6f-e1f46d8baa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ca8165-8028-4611-8e6f-e1f46d8baa55" xsi:nil="true"/>
    <lcf76f155ced4ddcb4097134ff3c332f xmlns="0f13f387-f99b-47f7-a520-201012914e9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CF59CD-CF6A-4214-A8A3-AA79076C36F9}"/>
</file>

<file path=customXml/itemProps2.xml><?xml version="1.0" encoding="utf-8"?>
<ds:datastoreItem xmlns:ds="http://schemas.openxmlformats.org/officeDocument/2006/customXml" ds:itemID="{141D239D-4A81-446C-90E4-3515DFE58DCB}"/>
</file>

<file path=customXml/itemProps3.xml><?xml version="1.0" encoding="utf-8"?>
<ds:datastoreItem xmlns:ds="http://schemas.openxmlformats.org/officeDocument/2006/customXml" ds:itemID="{AAB6F656-263A-4599-A43A-BD9DA442563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19989</TotalTime>
  <Words>627</Words>
  <Application>Microsoft Macintosh PowerPoint</Application>
  <PresentationFormat>Panorámica</PresentationFormat>
  <Paragraphs>82</Paragraphs>
  <Slides>14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Avenir Next</vt:lpstr>
      <vt:lpstr>Calibri</vt:lpstr>
      <vt:lpstr>Corbel</vt:lpstr>
      <vt:lpstr>Franklin Gothic Book</vt:lpstr>
      <vt:lpstr>Wingdings</vt:lpstr>
      <vt:lpstr>Wingdings 2</vt:lpstr>
      <vt:lpstr>HDOfficeLightV0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Aranda</dc:creator>
  <cp:lastModifiedBy>Guillermo Larraín Rios</cp:lastModifiedBy>
  <cp:revision>525</cp:revision>
  <cp:lastPrinted>2019-05-29T18:37:27Z</cp:lastPrinted>
  <dcterms:created xsi:type="dcterms:W3CDTF">2018-05-31T21:34:18Z</dcterms:created>
  <dcterms:modified xsi:type="dcterms:W3CDTF">2025-10-22T11:34:34Z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0x010100ACD28515B50541409D6FFCF7FF15D20A</vt:lpwstr>
  </property>
</Properties>
</file>