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15" r:id="rId1"/>
  </p:sldMasterIdLst>
  <p:notesMasterIdLst>
    <p:notesMasterId r:id="rId23"/>
  </p:notesMasterIdLst>
  <p:handoutMasterIdLst>
    <p:handoutMasterId r:id="rId24"/>
  </p:handoutMasterIdLst>
  <p:sldIdLst>
    <p:sldId id="408" r:id="rId2"/>
    <p:sldId id="298" r:id="rId3"/>
    <p:sldId id="425" r:id="rId4"/>
    <p:sldId id="421" r:id="rId5"/>
    <p:sldId id="299" r:id="rId6"/>
    <p:sldId id="422" r:id="rId7"/>
    <p:sldId id="426" r:id="rId8"/>
    <p:sldId id="354" r:id="rId9"/>
    <p:sldId id="379" r:id="rId10"/>
    <p:sldId id="427" r:id="rId11"/>
    <p:sldId id="416" r:id="rId12"/>
    <p:sldId id="417" r:id="rId13"/>
    <p:sldId id="428" r:id="rId14"/>
    <p:sldId id="432" r:id="rId15"/>
    <p:sldId id="433" r:id="rId16"/>
    <p:sldId id="431" r:id="rId17"/>
    <p:sldId id="434" r:id="rId18"/>
    <p:sldId id="435" r:id="rId19"/>
    <p:sldId id="415" r:id="rId20"/>
    <p:sldId id="367" r:id="rId21"/>
    <p:sldId id="424" r:id="rId22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89D"/>
    <a:srgbClr val="0A0202"/>
    <a:srgbClr val="326482"/>
    <a:srgbClr val="A4C7DC"/>
    <a:srgbClr val="67A1C5"/>
    <a:srgbClr val="5093BC"/>
    <a:srgbClr val="95BED7"/>
    <a:srgbClr val="8AB7D2"/>
    <a:srgbClr val="3F7DA3"/>
    <a:srgbClr val="366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44" autoAdjust="0"/>
    <p:restoredTop sz="97336" autoAdjust="0"/>
  </p:normalViewPr>
  <p:slideViewPr>
    <p:cSldViewPr>
      <p:cViewPr>
        <p:scale>
          <a:sx n="70" d="100"/>
          <a:sy n="7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191" tIns="46097" rIns="92191" bIns="46097" rtlCol="0"/>
          <a:lstStyle>
            <a:lvl1pPr algn="l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191" tIns="46097" rIns="92191" bIns="46097" rtlCol="0"/>
          <a:lstStyle>
            <a:lvl1pPr algn="r">
              <a:defRPr sz="1300"/>
            </a:lvl1pPr>
          </a:lstStyle>
          <a:p>
            <a:pPr>
              <a:defRPr/>
            </a:pPr>
            <a:fld id="{3BAB46F0-27AD-4207-B79E-6D95D33B1AB3}" type="datetimeFigureOut">
              <a:rPr lang="pl-PL"/>
              <a:pPr>
                <a:defRPr/>
              </a:pPr>
              <a:t>14.07.2016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191" tIns="46097" rIns="92191" bIns="4609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2191" tIns="46097" rIns="92191" bIns="46097" rtlCol="0" anchor="b"/>
          <a:lstStyle>
            <a:lvl1pPr algn="r">
              <a:defRPr sz="1300"/>
            </a:lvl1pPr>
          </a:lstStyle>
          <a:p>
            <a:pPr>
              <a:defRPr/>
            </a:pPr>
            <a:fld id="{11623AFD-920F-4070-9E58-5F69C45E7DB3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06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191" tIns="46097" rIns="92191" bIns="460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191" tIns="46097" rIns="92191" bIns="460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E60AA95-3CEE-4AD5-91AF-245FA8066AF8}" type="datetimeFigureOut">
              <a:rPr lang="pl-PL"/>
              <a:pPr>
                <a:defRPr/>
              </a:pPr>
              <a:t>14.07.2016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1" tIns="46097" rIns="92191" bIns="46097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2191" tIns="46097" rIns="92191" bIns="46097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191" tIns="46097" rIns="92191" bIns="460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2191" tIns="46097" rIns="92191" bIns="460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9C512F96-2DC4-48F4-99E1-EC2F71023DAF}" type="slidenum">
              <a:rPr lang="pl-PL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82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" altLang="pl-PL" smtClean="0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D9EC4DA-7FF4-434B-A288-06F94D02E5EA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" altLang="pl-PL" smtClean="0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D9EC4DA-7FF4-434B-A288-06F94D02E5EA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" altLang="pl-PL" smtClean="0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D9EC4DA-7FF4-434B-A288-06F94D02E5EA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" altLang="pl-PL" smtClean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4B45B6D-3A59-48BC-A224-B6855B69C775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" altLang="pl-PL" smtClean="0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D9EC4DA-7FF4-434B-A288-06F94D02E5EA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" altLang="pl-PL" smtClean="0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D9EC4DA-7FF4-434B-A288-06F94D02E5EA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9C512F96-2DC4-48F4-99E1-EC2F71023DAF}" type="slidenum">
              <a:rPr/>
              <a:pPr>
                <a:defRPr/>
              </a:pPr>
              <a:t>18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966352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" altLang="pl-PL" smtClean="0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F6AD4D2-83E5-405B-A1CD-526675C25D93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53B76-AA64-481E-8E8D-39623363F8D9}" type="datetime1">
              <a:rPr lang="pl-PL" smtClean="0"/>
              <a:t>14.07.2016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0D790-C9AE-44DC-B1D2-D0BEC96A547A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78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61C7D-EE57-4202-B52B-4DAB9C8614C4}" type="datetime1">
              <a:rPr lang="pl-PL" smtClean="0"/>
              <a:t>14.07.2016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9B60C-0AC5-4212-A33B-47F71B5A2151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96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B39B4-1911-42B9-A066-C1F8A9FA3266}" type="datetime1">
              <a:rPr lang="pl-PL" smtClean="0"/>
              <a:t>14.07.2016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7702C-BE9C-40ED-BE55-8B4B0A420970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932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AA120C-CC9A-4031-82C8-F537A4ABF753}" type="datetime1">
              <a:rPr lang="pl-PL" smtClean="0"/>
              <a:t>14.07.2016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1BAE-FAF8-4CE6-8220-5889FDAA2608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86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66B37-95A0-4CF2-AF63-98E86C7E86B5}" type="datetime1">
              <a:rPr lang="pl-PL" smtClean="0"/>
              <a:t>14.07.2016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E0198-4A64-445D-B49D-0EEA2EC72E13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342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B94F26-4A42-4A63-96B4-3F6BAD5506F4}" type="datetime1">
              <a:rPr lang="pl-PL" smtClean="0"/>
              <a:t>14.07.2016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06845-27C2-4AAA-96A7-07FD4BC2752E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0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6372FA-4FA3-485B-BABE-EA45064D9BFF}" type="datetime1">
              <a:rPr lang="pl-PL" smtClean="0"/>
              <a:t>14.07.2016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F41D3-57C3-4C19-B33A-BF5BE30748C3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68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663391-9317-4979-8AF9-6D8160863978}" type="datetime1">
              <a:rPr lang="pl-PL" smtClean="0"/>
              <a:t>14.07.2016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A3877-2E43-4BA7-96FD-CA62E3BCD247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13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6DD0C-C3BE-40A9-9544-9F6CDC59209E}" type="datetime1">
              <a:rPr lang="pl-PL" smtClean="0"/>
              <a:t>14.07.2016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99EF7-36BC-47CA-B2E1-91180868FE63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84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2BB390-24BB-447F-A132-B922A5AE0876}" type="datetime1">
              <a:rPr lang="pl-PL" smtClean="0"/>
              <a:t>14.07.2016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D1B09-AC40-4267-9A0A-E061FB9BA6B9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64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ABFAA6-05C7-43E3-BD43-CE773838BE84}" type="datetime1">
              <a:rPr lang="pl-PL" smtClean="0"/>
              <a:t>14.07.2016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45647-473B-4D94-9BDD-718DA67BBF2D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590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79E134-BE3B-4314-A187-9EA6A7758783}" type="datetime1">
              <a:rPr lang="pl-PL" smtClean="0"/>
              <a:t>14.07.2016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BA9B50-B0C8-45EA-885E-831267A63B3D}" type="slidenum">
              <a:rPr lang="pl-PL" smtClean="0"/>
              <a:pPr>
                <a:defRPr/>
              </a:pPr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21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20" Type="http://schemas.openxmlformats.org/officeDocument/2006/relationships/image" Target="../media/image50.jpeg"/><Relationship Id="rId21" Type="http://schemas.openxmlformats.org/officeDocument/2006/relationships/image" Target="../media/image51.jpeg"/><Relationship Id="rId22" Type="http://schemas.openxmlformats.org/officeDocument/2006/relationships/image" Target="../media/image52.jpeg"/><Relationship Id="rId23" Type="http://schemas.openxmlformats.org/officeDocument/2006/relationships/image" Target="../media/image2.png"/><Relationship Id="rId10" Type="http://schemas.openxmlformats.org/officeDocument/2006/relationships/image" Target="../media/image40.jpeg"/><Relationship Id="rId11" Type="http://schemas.openxmlformats.org/officeDocument/2006/relationships/image" Target="../media/image41.jpeg"/><Relationship Id="rId12" Type="http://schemas.openxmlformats.org/officeDocument/2006/relationships/image" Target="../media/image42.jpeg"/><Relationship Id="rId13" Type="http://schemas.openxmlformats.org/officeDocument/2006/relationships/image" Target="../media/image43.jpeg"/><Relationship Id="rId14" Type="http://schemas.openxmlformats.org/officeDocument/2006/relationships/image" Target="../media/image44.jpeg"/><Relationship Id="rId15" Type="http://schemas.openxmlformats.org/officeDocument/2006/relationships/image" Target="../media/image45.jpeg"/><Relationship Id="rId16" Type="http://schemas.openxmlformats.org/officeDocument/2006/relationships/image" Target="../media/image46.jpeg"/><Relationship Id="rId17" Type="http://schemas.openxmlformats.org/officeDocument/2006/relationships/image" Target="../media/image47.jpeg"/><Relationship Id="rId18" Type="http://schemas.openxmlformats.org/officeDocument/2006/relationships/image" Target="../media/image48.jpeg"/><Relationship Id="rId19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6" Type="http://schemas.openxmlformats.org/officeDocument/2006/relationships/image" Target="../media/image36.jpg"/><Relationship Id="rId7" Type="http://schemas.openxmlformats.org/officeDocument/2006/relationships/image" Target="../media/image37.jpeg"/><Relationship Id="rId8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imp@sinfoniavarsovia.org" TargetMode="External"/><Relationship Id="rId5" Type="http://schemas.openxmlformats.org/officeDocument/2006/relationships/hyperlink" Target="http://www.sinfoniavarsovia.org/" TargetMode="External"/><Relationship Id="rId6" Type="http://schemas.openxmlformats.org/officeDocument/2006/relationships/hyperlink" Target="mailto:natalia.daca@sinfoniavarsovia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alonednimuzyki.pl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20.jp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128000" cy="1371600"/>
          </a:xfrm>
        </p:spPr>
        <p:txBody>
          <a:bodyPr>
            <a:noAutofit/>
          </a:bodyPr>
          <a:lstStyle/>
          <a:p>
            <a:pPr algn="r" rtl="0"/>
            <a:r>
              <a:rPr lang="fr" b="1" i="0" u="none" cap="none" spc="100" baseline="0">
                <a:solidFill>
                  <a:schemeClr val="bg1">
                    <a:lumMod val="95000"/>
                  </a:schemeClr>
                </a:solidFill>
                <a:effectLst>
                  <a:outerShdw blurRad="254000" dist="279400" dir="13500000" sx="104000" sy="104000" algn="br" rotWithShape="0">
                    <a:srgbClr val="3D789D">
                      <a:alpha val="40000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Folle Journée</a:t>
            </a:r>
            <a:r>
              <a:rPr lang="fr" b="1" cap="none" spc="100">
                <a:solidFill>
                  <a:schemeClr val="bg1">
                    <a:lumMod val="95000"/>
                  </a:schemeClr>
                </a:solidFill>
                <a:effectLst>
                  <a:outerShdw blurRad="254000" dist="279400" dir="13500000" sx="104000" sy="104000" algn="br" rotWithShape="0">
                    <a:srgbClr val="3D789D">
                      <a:alpha val="40000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fr" b="1" cap="none" spc="100">
                <a:solidFill>
                  <a:schemeClr val="bg1">
                    <a:lumMod val="95000"/>
                  </a:schemeClr>
                </a:solidFill>
                <a:effectLst>
                  <a:outerShdw blurRad="254000" dist="279400" dir="13500000" sx="104000" sy="104000" algn="br" rotWithShape="0">
                    <a:srgbClr val="3D789D">
                      <a:alpha val="40000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" b="1" i="0" u="none" cap="none" spc="100" baseline="0">
                <a:solidFill>
                  <a:schemeClr val="bg1">
                    <a:lumMod val="95000"/>
                  </a:schemeClr>
                </a:solidFill>
                <a:effectLst>
                  <a:outerShdw blurRad="254000" dist="279400" dir="13500000" sx="104000" sy="104000" algn="br" rotWithShape="0">
                    <a:srgbClr val="3D789D">
                      <a:alpha val="40000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2016</a:t>
            </a:r>
            <a:endParaRPr lang="fr" b="1" cap="none" spc="100" dirty="0">
              <a:solidFill>
                <a:schemeClr val="bg1">
                  <a:lumMod val="95000"/>
                </a:schemeClr>
              </a:solidFill>
              <a:effectLst>
                <a:outerShdw blurRad="254000" dist="279400" dir="13500000" sx="104000" sy="104000" algn="br" rotWithShape="0">
                  <a:srgbClr val="3D789D">
                    <a:alpha val="40000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" y="332656"/>
            <a:ext cx="1897718" cy="91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123728" y="5963465"/>
            <a:ext cx="6484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fr" sz="4000" b="1" i="0" u="none" spc="100" baseline="0">
                <a:solidFill>
                  <a:schemeClr val="bg1"/>
                </a:solidFill>
                <a:effectLst>
                  <a:outerShdw blurRad="50800" dist="38100" dir="8100000" algn="tr" rotWithShape="0">
                    <a:srgbClr val="3D789D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Offre de coopération</a:t>
            </a:r>
            <a:endParaRPr lang="fr" sz="4000" b="1" spc="100" dirty="0">
              <a:solidFill>
                <a:schemeClr val="bg1"/>
              </a:solidFill>
              <a:effectLst>
                <a:outerShdw blurRad="50800" dist="38100" dir="8100000" algn="tr" rotWithShape="0">
                  <a:srgbClr val="3D789D">
                    <a:alpha val="4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25463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8880" y="223838"/>
            <a:ext cx="6707875" cy="1143000"/>
          </a:xfrm>
        </p:spPr>
        <p:txBody>
          <a:bodyPr>
            <a:normAutofit/>
          </a:bodyPr>
          <a:lstStyle/>
          <a:p>
            <a:pPr rtl="0"/>
            <a:r>
              <a:rPr lang="fr" sz="2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Folle Journée 2016</a:t>
            </a:r>
            <a:endParaRPr lang="fr" sz="2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805421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331640" y="1632159"/>
            <a:ext cx="2448272" cy="936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b="1" i="0" u="none" baseline="0">
                <a:solidFill>
                  <a:schemeClr val="tx1"/>
                </a:solidFill>
              </a:rPr>
              <a:t>3</a:t>
            </a:r>
            <a:r>
              <a:rPr lang="fr" b="1" i="0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" b="0" i="0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jours</a:t>
            </a:r>
            <a:r>
              <a:rPr lang="fr" b="1" i="0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fr" b="1" i="0" u="none" baseline="0">
                <a:solidFill>
                  <a:schemeClr val="tx1"/>
                </a:solidFill>
              </a:rPr>
              <a:t>60</a:t>
            </a:r>
            <a:r>
              <a:rPr lang="fr" b="1" i="0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" b="0" i="0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concerts </a:t>
            </a:r>
            <a:r>
              <a:rPr lang="fr" b="1" i="0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fr" b="1" i="0" u="none" baseline="0">
                <a:solidFill>
                  <a:schemeClr val="tx1"/>
                </a:solidFill>
              </a:rPr>
              <a:t>1000</a:t>
            </a:r>
            <a:r>
              <a:rPr lang="fr" b="1" i="0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" b="0" i="0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artistes</a:t>
            </a:r>
            <a:endParaRPr lang="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27984" y="1632159"/>
            <a:ext cx="2448272" cy="936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b="1" i="0" u="none" baseline="0">
                <a:solidFill>
                  <a:schemeClr val="tx1"/>
                </a:solidFill>
              </a:rPr>
              <a:t>les 23-25</a:t>
            </a:r>
            <a:r>
              <a:rPr lang="fr" b="1" i="0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septembre 2016</a:t>
            </a:r>
            <a:endParaRPr lang="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331640" y="2925534"/>
            <a:ext cx="2448272" cy="936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b="0" i="0" u="non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thème : </a:t>
            </a:r>
            <a:r>
              <a:rPr lang="fr" b="1" i="0" u="none" baseline="0">
                <a:solidFill>
                  <a:schemeClr val="tx1"/>
                </a:solidFill>
              </a:rPr>
              <a:t>Nature</a:t>
            </a:r>
            <a:endParaRPr lang="fr" b="1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331640" y="4240881"/>
            <a:ext cx="2448272" cy="936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b="1" i="0" u="none" baseline="0">
                <a:solidFill>
                  <a:schemeClr val="tx1"/>
                </a:solidFill>
              </a:rPr>
              <a:t>Grand Théâtre – Opéra National (Teatr Wielki – Opera Narodowa)</a:t>
            </a:r>
            <a:endParaRPr lang="fr" b="1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427984" y="2925534"/>
            <a:ext cx="2448272" cy="936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fr" sz="1600" b="1" i="0" u="none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artistes exceptionnels </a:t>
            </a:r>
            <a:r>
              <a:rPr lang="fr" sz="1600" b="0" i="0" u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venant de différents pays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462818" y="4240881"/>
            <a:ext cx="2448272" cy="936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fr" sz="1600" b="0" i="0" u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formes de présentation de la musique classique </a:t>
            </a:r>
            <a:r>
              <a:rPr lang="fr" sz="1600" b="1" i="0" u="none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non standard</a:t>
            </a:r>
            <a:r>
              <a:rPr lang="fr" sz="1600" b="0" i="0" u="none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fr" sz="1600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331640" y="5393009"/>
            <a:ext cx="5544616" cy="936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>
              <a:spcBef>
                <a:spcPts val="1200"/>
              </a:spcBef>
              <a:spcAft>
                <a:spcPts val="1200"/>
              </a:spcAft>
            </a:pPr>
            <a:r>
              <a:rPr lang="fr" sz="1600" b="0" i="0" u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 programme, des </a:t>
            </a:r>
            <a:r>
              <a:rPr lang="fr" sz="1600" b="1" i="0" u="none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œuvres inspirées par la nature</a:t>
            </a:r>
            <a:r>
              <a:rPr lang="fr" sz="1600" b="1" i="0" u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fr" sz="1600" b="0" i="0" u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 compris celles de Vivaldi, Haendel, Beethoven, Tchaïkovski, Piazzolla, Stravinsky et Richter.</a:t>
            </a:r>
            <a:endParaRPr lang="fr" sz="1600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10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12056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00225" y="223838"/>
            <a:ext cx="6707875" cy="1143000"/>
          </a:xfrm>
        </p:spPr>
        <p:txBody>
          <a:bodyPr>
            <a:normAutofit/>
          </a:bodyPr>
          <a:lstStyle/>
          <a:p>
            <a:pPr rtl="0"/>
            <a:r>
              <a:rPr lang="fr" sz="2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Programmes éducatifs</a:t>
            </a:r>
            <a:endParaRPr lang="fr" sz="2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95536" y="1357703"/>
            <a:ext cx="8347546" cy="4525963"/>
          </a:xfrm>
        </p:spPr>
        <p:txBody>
          <a:bodyPr>
            <a:noAutofit/>
          </a:bodyPr>
          <a:lstStyle/>
          <a:p>
            <a:pPr marL="285750" indent="-285750" algn="l" rtl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ACTION LABYRINTHE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ateliers d'art pour les enfants d'âge scolaire et les enseignants</a:t>
            </a:r>
          </a:p>
          <a:p>
            <a:pPr lvl="1" algn="l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objectif : éveiller l'intérêt pour l'art et l'activité artistique, en particulier en matière de musique</a:t>
            </a:r>
          </a:p>
          <a:p>
            <a:pPr lvl="1" algn="l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 nouveau regard sur la participation à la culture musicale et l'éducation musicale – une forme d'éducation qui donne libre cours à l'imagination et libère une énergie positive</a:t>
            </a:r>
          </a:p>
          <a:p>
            <a:pPr lvl="1" algn="l" rtl="0">
              <a:buNone/>
            </a:pPr>
            <a:endParaRPr lang="fr" altLang="pl-PL" sz="14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l" rtl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SMYKOFONIA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– concerts dédiés aux petits mélomanes jusqu'à l'âge de 5 ans</a:t>
            </a:r>
          </a:p>
          <a:p>
            <a:pPr marL="285750" indent="-285750" algn="l" rtl="0">
              <a:spcAft>
                <a:spcPct val="0"/>
              </a:spcAft>
              <a:buNone/>
            </a:pPr>
            <a:endParaRPr lang="fr" altLang="pl-PL" sz="1400" dirty="0" smtClean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l" rtl="0">
              <a:spcAft>
                <a:spcPct val="0"/>
              </a:spcAft>
              <a:buFont typeface="Arial" charset="0"/>
              <a:buChar char="•"/>
            </a:pP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CONCERTS DE JEUNES ARTISTES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– les meilleurs groupes d'écoles de musique polonaises</a:t>
            </a:r>
          </a:p>
        </p:txBody>
      </p:sp>
      <p:pic>
        <p:nvPicPr>
          <p:cNvPr id="7" name="Picture 2" descr="F:\Natalia\LFJ\LFJ 2011\FOTO Les Titans\30 września\DEE_3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344165"/>
            <a:ext cx="2951949" cy="1965155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</p:pic>
      <p:pic>
        <p:nvPicPr>
          <p:cNvPr id="11" name="Picture 5" descr="F:\Natalia\LFJ\LFJ 2011\FOTO Les Titans\1 października\DEE_4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25144"/>
            <a:ext cx="2951946" cy="1965155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9987" y="4344165"/>
            <a:ext cx="2924502" cy="1950278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</p:pic>
      <p:pic>
        <p:nvPicPr>
          <p:cNvPr id="18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11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58285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748464" cy="1143000"/>
          </a:xfrm>
        </p:spPr>
        <p:txBody>
          <a:bodyPr>
            <a:normAutofit/>
          </a:bodyPr>
          <a:lstStyle/>
          <a:p>
            <a:pPr rtl="0"/>
            <a:r>
              <a:rPr lang="fr" sz="3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Offres partenaires</a:t>
            </a:r>
            <a:endParaRPr lang="fr" sz="3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259632" y="1988840"/>
            <a:ext cx="6707875" cy="3312368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endParaRPr lang="fr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ctr" rtl="0">
              <a:buNone/>
            </a:pPr>
            <a:r>
              <a:rPr lang="fr" sz="24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offre pour </a:t>
            </a:r>
            <a:endParaRPr lang="fr" sz="24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ctr" rtl="0">
              <a:buNone/>
            </a:pPr>
            <a:r>
              <a:rPr lang="fr" sz="24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LES PARTENAIRES DU FESTIVAL</a:t>
            </a:r>
          </a:p>
          <a:p>
            <a:pPr marL="0" indent="0" algn="ctr" rtl="0">
              <a:buNone/>
            </a:pPr>
            <a:endParaRPr lang="fr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ctr" rtl="0">
              <a:buNone/>
            </a:pPr>
            <a:r>
              <a:rPr lang="fr" sz="20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SOUTIEN :  </a:t>
            </a:r>
            <a:r>
              <a:rPr lang="fr" sz="20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15 000-25 000 PLN</a:t>
            </a:r>
          </a:p>
          <a:p>
            <a:pPr marL="0" indent="0" algn="ctr" rtl="0">
              <a:buNone/>
            </a:pPr>
            <a:endParaRPr lang="fr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12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89348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6519" y="116632"/>
            <a:ext cx="6707875" cy="1143000"/>
          </a:xfrm>
        </p:spPr>
        <p:txBody>
          <a:bodyPr>
            <a:normAutofit/>
          </a:bodyPr>
          <a:lstStyle/>
          <a:p>
            <a:pPr rtl="0"/>
            <a:r>
              <a:rPr lang="fr" sz="2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Offre pour le Partenaire du Festival</a:t>
            </a:r>
            <a:endParaRPr lang="fr" sz="2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1536090" y="1700808"/>
            <a:ext cx="216024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b="1" i="0" u="none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Avantages liés à la promotion de l'image</a:t>
            </a:r>
            <a:endParaRPr lang="fr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5515891" y="1700808"/>
            <a:ext cx="216024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Autres avantages</a:t>
            </a:r>
            <a:endParaRPr lang="fr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900112" y="2564904"/>
            <a:ext cx="3432196" cy="5688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Titre de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PARTENAIRE DU FESTIVAL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900112" y="3263962"/>
            <a:ext cx="3432196" cy="56957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Logotype dans les matériaux suivants :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876979" y="4005064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site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2725519" y="4005064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4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programme/tract – </a:t>
            </a:r>
            <a:r>
              <a:rPr lang="fr" sz="14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tirage 5 000</a:t>
            </a:r>
            <a:endParaRPr lang="fr" sz="1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876978" y="4744937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affiche – tirage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350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2725518" y="4744937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programme – tirage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18 000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876979" y="5473401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documentaire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vidéo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2725519" y="5473401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2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communiqués de presse (nom) – tirage </a:t>
            </a:r>
            <a:r>
              <a:rPr lang="fr" sz="12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840</a:t>
            </a:r>
            <a:endParaRPr lang="fr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4879913" y="2564904"/>
            <a:ext cx="3432196" cy="5688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invitations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doubles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à un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cocktail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après concert 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4879913" y="3970455"/>
            <a:ext cx="3432196" cy="5760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invitations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doubles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à d'autres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concerts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4879913" y="3233141"/>
            <a:ext cx="3432196" cy="5688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invitations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doubles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 concert d'ouverture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3347864" y="862955"/>
            <a:ext cx="2930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" sz="20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Soutien </a:t>
            </a:r>
            <a:r>
              <a:rPr lang="fr" sz="24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15 000 PLN</a:t>
            </a:r>
            <a:endParaRPr lang="fr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1744577" y="6169930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000" b="0" i="0" u="none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site du festival (panneaux, bannières micro-perforées, bannières)</a:t>
            </a:r>
            <a:endParaRPr lang="fr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13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406414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6519" y="116632"/>
            <a:ext cx="6707875" cy="1143000"/>
          </a:xfrm>
        </p:spPr>
        <p:txBody>
          <a:bodyPr>
            <a:normAutofit/>
          </a:bodyPr>
          <a:lstStyle/>
          <a:p>
            <a:pPr rtl="0"/>
            <a:r>
              <a:rPr lang="fr" sz="2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Offre pour le Partenaire du Festival</a:t>
            </a:r>
            <a:endParaRPr lang="fr" sz="2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1536090" y="1700808"/>
            <a:ext cx="216024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Avantages liés à la promotion de l'image</a:t>
            </a:r>
            <a:endParaRPr lang="fr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5515891" y="1700808"/>
            <a:ext cx="216024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Autres avantages</a:t>
            </a:r>
            <a:endParaRPr lang="fr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900112" y="2564904"/>
            <a:ext cx="3432196" cy="5688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Titre de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PARTENAIRE DU FESTIVAL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900112" y="3263962"/>
            <a:ext cx="3432196" cy="56957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Logotype dans les matériaux suivants :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876979" y="4005064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site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2725519" y="4005064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4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programme/tract – </a:t>
            </a:r>
            <a:r>
              <a:rPr lang="fr" sz="14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tirage 5 000</a:t>
            </a:r>
            <a:endParaRPr lang="fr" sz="1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876978" y="4744937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affiche – tirage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350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2725518" y="4744937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programme – tirage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18 000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876979" y="5473401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documentaire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vidéo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2725519" y="5473401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2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communiqués de presse (nom) – tirage </a:t>
            </a:r>
            <a:r>
              <a:rPr lang="fr" sz="12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840</a:t>
            </a:r>
            <a:endParaRPr lang="fr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4879913" y="2564904"/>
            <a:ext cx="3432196" cy="5688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invitations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doubles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à un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cocktail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après concert 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4879913" y="3970455"/>
            <a:ext cx="3432196" cy="5760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invitations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doubles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à d'autres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concerts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4879913" y="3233141"/>
            <a:ext cx="3432196" cy="5688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invitations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doubles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 concert d'ouverture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3347864" y="862955"/>
            <a:ext cx="2930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" sz="20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Soutien </a:t>
            </a:r>
            <a:r>
              <a:rPr lang="fr" sz="24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20 000 PLN</a:t>
            </a:r>
            <a:endParaRPr lang="fr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1812815" y="6169930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000" b="0" i="0" u="none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site du festival (panneaux, bannières micro-perforées, bannières)</a:t>
            </a:r>
            <a:endParaRPr lang="fr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14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401606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6519" y="116632"/>
            <a:ext cx="6707875" cy="1143000"/>
          </a:xfrm>
        </p:spPr>
        <p:txBody>
          <a:bodyPr>
            <a:normAutofit/>
          </a:bodyPr>
          <a:lstStyle/>
          <a:p>
            <a:pPr rtl="0"/>
            <a:r>
              <a:rPr lang="fr" sz="2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Offre pour le Partenaire du Festival</a:t>
            </a:r>
            <a:endParaRPr lang="fr" sz="2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1536090" y="1700808"/>
            <a:ext cx="216024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Avantages liés à la promotion de l'image</a:t>
            </a:r>
            <a:endParaRPr lang="fr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5515891" y="1700808"/>
            <a:ext cx="216024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Autres avantages</a:t>
            </a:r>
            <a:endParaRPr lang="fr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900112" y="2564904"/>
            <a:ext cx="3432196" cy="5688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Titre de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PARTENAIRE DU FESTIVAL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900112" y="3263962"/>
            <a:ext cx="3432196" cy="56957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Logotype dans les matériaux suivants :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876979" y="4005064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site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2725519" y="4005064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4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programme/tract – </a:t>
            </a:r>
            <a:r>
              <a:rPr lang="fr" sz="14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tirage 5 000</a:t>
            </a:r>
            <a:endParaRPr lang="fr" sz="1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876978" y="4744937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affiche – tirage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350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2725518" y="4744937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programme – tirage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18 000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876979" y="5473401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documentaire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vidéo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2725519" y="5473401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2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communiqués de presse (nom) – tirage </a:t>
            </a:r>
            <a:r>
              <a:rPr lang="fr" sz="12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840</a:t>
            </a:r>
            <a:endParaRPr lang="fr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4879913" y="2564904"/>
            <a:ext cx="3432196" cy="5688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invitations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doubles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à un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cocktail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après concert 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4879913" y="3970455"/>
            <a:ext cx="3432196" cy="5760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invitations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doubles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à d'autres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concerts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4879913" y="3233141"/>
            <a:ext cx="3432196" cy="5688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invitations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doubles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 concert d'ouverture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3347864" y="862955"/>
            <a:ext cx="2930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" sz="20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Soutien </a:t>
            </a:r>
            <a:r>
              <a:rPr lang="fr" sz="24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25 000 PLN</a:t>
            </a:r>
            <a:endParaRPr lang="fr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1812815" y="6169930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000" b="0" i="0" u="none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site du festival (panneaux, bannières micro-perforées, bannières)</a:t>
            </a:r>
            <a:endParaRPr lang="fr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15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57969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5975" y="87313"/>
            <a:ext cx="6707875" cy="1143000"/>
          </a:xfrm>
        </p:spPr>
        <p:txBody>
          <a:bodyPr>
            <a:normAutofit/>
          </a:bodyPr>
          <a:lstStyle/>
          <a:p>
            <a:pPr rtl="0"/>
            <a:r>
              <a:rPr lang="fr" sz="2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Offre pour le Sponsor</a:t>
            </a:r>
            <a:endParaRPr lang="fr" sz="2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1536090" y="1700808"/>
            <a:ext cx="598823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Avantages liés à la promotion de l'image</a:t>
            </a:r>
            <a:endParaRPr lang="fr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900112" y="2633630"/>
            <a:ext cx="7208664" cy="47561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b="0" i="0" u="none" baseline="0"/>
              <a:t>Titre de SPONSOR</a:t>
            </a:r>
            <a:endParaRPr lang="fr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882053" y="3239137"/>
            <a:ext cx="7226721" cy="4752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b="0" i="0" u="none" baseline="0"/>
              <a:t>Logotype dans les matériaux suivants :</a:t>
            </a:r>
            <a:endParaRPr lang="fr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3347864" y="924379"/>
            <a:ext cx="3106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" sz="20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Soutien </a:t>
            </a:r>
            <a:r>
              <a:rPr lang="fr" sz="24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150 000 PLN</a:t>
            </a:r>
            <a:endParaRPr lang="fr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882054" y="3861048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site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2730594" y="3861048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4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programme/tract – </a:t>
            </a:r>
            <a:r>
              <a:rPr lang="fr" sz="14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tirage 5 000</a:t>
            </a:r>
            <a:endParaRPr lang="fr" sz="1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882053" y="4600921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affiche – tirage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350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2730593" y="4600921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programme – tirage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18 000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Prostokąt zaokrąglony 28"/>
          <p:cNvSpPr/>
          <p:nvPr/>
        </p:nvSpPr>
        <p:spPr>
          <a:xfrm>
            <a:off x="882054" y="5329385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documentaire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vidéo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0" name="Prostokąt zaokrąglony 29"/>
          <p:cNvSpPr/>
          <p:nvPr/>
        </p:nvSpPr>
        <p:spPr>
          <a:xfrm>
            <a:off x="2730594" y="5329385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2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communiqués de presse (nom) – tirage </a:t>
            </a:r>
            <a:r>
              <a:rPr lang="fr" sz="12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840</a:t>
            </a:r>
            <a:endParaRPr lang="fr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1" name="Prostokąt zaokrąglony 30"/>
          <p:cNvSpPr/>
          <p:nvPr/>
        </p:nvSpPr>
        <p:spPr>
          <a:xfrm>
            <a:off x="3692017" y="6037731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000" b="1" i="0" u="none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terrain </a:t>
            </a:r>
            <a:r>
              <a:rPr lang="fr" sz="1000" b="0" i="0" u="none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 festival (panneaux, bannières micro-perforées, bannières, écrans</a:t>
            </a:r>
            <a:r>
              <a:rPr lang="fr" sz="1200" b="0" i="0" u="none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f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4" name="Prostokąt zaokrąglony 33"/>
          <p:cNvSpPr/>
          <p:nvPr/>
        </p:nvSpPr>
        <p:spPr>
          <a:xfrm>
            <a:off x="4653447" y="3875702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invitation – tirage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1 50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5" name="Prostokąt zaokrąglony 34"/>
          <p:cNvSpPr/>
          <p:nvPr/>
        </p:nvSpPr>
        <p:spPr>
          <a:xfrm>
            <a:off x="6501987" y="3875702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2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spot</a:t>
            </a:r>
            <a:r>
              <a:rPr lang="fr" sz="12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– transports en commun</a:t>
            </a:r>
            <a:endParaRPr lang="fr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6" name="Prostokąt zaokrąglony 35"/>
          <p:cNvSpPr/>
          <p:nvPr/>
        </p:nvSpPr>
        <p:spPr>
          <a:xfrm>
            <a:off x="4653446" y="4615575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spot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LED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Cepelia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Prostokąt zaokrąglony 36"/>
          <p:cNvSpPr/>
          <p:nvPr/>
        </p:nvSpPr>
        <p:spPr>
          <a:xfrm>
            <a:off x="6501986" y="4615575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4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encart publicitaire dans </a:t>
            </a:r>
            <a:r>
              <a:rPr lang="fr" sz="1400" b="1" i="1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 jest grane</a:t>
            </a:r>
            <a:endParaRPr lang="fr" sz="1400" b="1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8" name="Prostokąt zaokrąglony 37"/>
          <p:cNvSpPr/>
          <p:nvPr/>
        </p:nvSpPr>
        <p:spPr>
          <a:xfrm>
            <a:off x="4653447" y="5344039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publicité dans </a:t>
            </a:r>
            <a:r>
              <a:rPr lang="fr" sz="1600" b="1" i="1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nasze miasto</a:t>
            </a:r>
            <a:endParaRPr lang="fr" sz="1600" b="1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Prostokąt zaokrąglony 38"/>
          <p:cNvSpPr/>
          <p:nvPr/>
        </p:nvSpPr>
        <p:spPr>
          <a:xfrm>
            <a:off x="6501987" y="5344039"/>
            <a:ext cx="1606789" cy="57606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2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communiqués de presse (nom) – tirage </a:t>
            </a:r>
            <a:r>
              <a:rPr lang="fr" sz="12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840</a:t>
            </a:r>
            <a:endParaRPr lang="fr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16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73700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5975" y="87313"/>
            <a:ext cx="6707875" cy="1143000"/>
          </a:xfrm>
        </p:spPr>
        <p:txBody>
          <a:bodyPr>
            <a:normAutofit/>
          </a:bodyPr>
          <a:lstStyle/>
          <a:p>
            <a:pPr rtl="0"/>
            <a:r>
              <a:rPr lang="fr" sz="2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Offre pour le Sponsor</a:t>
            </a:r>
            <a:endParaRPr lang="fr" sz="2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1536090" y="1700808"/>
            <a:ext cx="598823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Autres avantages</a:t>
            </a:r>
            <a:endParaRPr lang="fr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2829580" y="2633630"/>
            <a:ext cx="3432197" cy="47561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b="0" i="0" u="none" baseline="0"/>
              <a:t>Titre de SPONSOR</a:t>
            </a:r>
            <a:endParaRPr lang="fr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3347864" y="924379"/>
            <a:ext cx="3106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" sz="20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Soutien </a:t>
            </a:r>
            <a:r>
              <a:rPr lang="fr" sz="24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150 000 PLN</a:t>
            </a:r>
            <a:endParaRPr lang="fr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4" name="Prostokąt zaokrąglony 43"/>
          <p:cNvSpPr/>
          <p:nvPr/>
        </p:nvSpPr>
        <p:spPr>
          <a:xfrm>
            <a:off x="2814111" y="3401655"/>
            <a:ext cx="3432196" cy="5688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14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invitations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doubles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à un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cocktail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après concert 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5" name="Prostokąt zaokrąglony 44"/>
          <p:cNvSpPr/>
          <p:nvPr/>
        </p:nvSpPr>
        <p:spPr>
          <a:xfrm>
            <a:off x="2829581" y="5517232"/>
            <a:ext cx="3432196" cy="5760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invitations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doubles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à d'autres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concerts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6" name="Prostokąt zaokrąglony 45"/>
          <p:cNvSpPr/>
          <p:nvPr/>
        </p:nvSpPr>
        <p:spPr>
          <a:xfrm>
            <a:off x="2814111" y="4069892"/>
            <a:ext cx="3432196" cy="5688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14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invitations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doubles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 concert d'ouverture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7" name="Prostokąt zaokrąglony 46"/>
          <p:cNvSpPr/>
          <p:nvPr/>
        </p:nvSpPr>
        <p:spPr>
          <a:xfrm>
            <a:off x="2814111" y="4791092"/>
            <a:ext cx="3432196" cy="5688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invitations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doubles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à d'autres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concerts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17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64709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9231" y="277959"/>
            <a:ext cx="6707875" cy="1143000"/>
          </a:xfrm>
        </p:spPr>
        <p:txBody>
          <a:bodyPr>
            <a:normAutofit/>
          </a:bodyPr>
          <a:lstStyle/>
          <a:p>
            <a:pPr rtl="0"/>
            <a:r>
              <a:rPr lang="fr" sz="2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Jardin de lavande</a:t>
            </a:r>
            <a:r>
              <a:rPr lang="fr" sz="26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fr" sz="26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" sz="20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Avantage supplémentaire prévu*</a:t>
            </a:r>
            <a:endParaRPr lang="fr" sz="2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ole tekstowe 21"/>
          <p:cNvSpPr txBox="1"/>
          <p:nvPr/>
        </p:nvSpPr>
        <p:spPr>
          <a:xfrm>
            <a:off x="2699792" y="1368582"/>
            <a:ext cx="4136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" sz="20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Soutien supplémentaire </a:t>
            </a:r>
            <a:r>
              <a:rPr lang="fr" sz="24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20 000 PLN</a:t>
            </a:r>
            <a:endParaRPr lang="fr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56007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3" name="Prostokąt zaokrąglony 12"/>
          <p:cNvSpPr/>
          <p:nvPr/>
        </p:nvSpPr>
        <p:spPr>
          <a:xfrm rot="316944">
            <a:off x="5463012" y="3266090"/>
            <a:ext cx="3429487" cy="1224136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Exposition du logo dans le jardin de lavande en face du Grand Théâtre – Opéra National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18</a:t>
            </a:fld>
            <a:endParaRPr lang="fr"/>
          </a:p>
        </p:txBody>
      </p:sp>
      <p:sp>
        <p:nvSpPr>
          <p:cNvPr id="4" name="pole tekstowe 3"/>
          <p:cNvSpPr txBox="1"/>
          <p:nvPr/>
        </p:nvSpPr>
        <p:spPr>
          <a:xfrm>
            <a:off x="135628" y="6614559"/>
            <a:ext cx="5128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" sz="1100" b="0" i="0" u="none" baseline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*Le jardin de lavande est actuellement en phase de conception, sans garantie de sa mise en œuvre.</a:t>
            </a:r>
            <a:endParaRPr lang="fr" sz="110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2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23838"/>
            <a:ext cx="7308303" cy="1143000"/>
          </a:xfrm>
        </p:spPr>
        <p:txBody>
          <a:bodyPr>
            <a:noAutofit/>
          </a:bodyPr>
          <a:lstStyle/>
          <a:p>
            <a:pPr rtl="0"/>
            <a:r>
              <a:rPr lang="fr" sz="2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Pourquoi soutenir le festival </a:t>
            </a:r>
            <a:r>
              <a:rPr lang="fr" sz="26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fr" sz="26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" sz="2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Folle Journée ?</a:t>
            </a:r>
            <a:endParaRPr lang="fr" sz="2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39552" y="1844824"/>
            <a:ext cx="8208913" cy="4525963"/>
          </a:xfrm>
        </p:spPr>
        <p:txBody>
          <a:bodyPr>
            <a:normAutofit/>
          </a:bodyPr>
          <a:lstStyle/>
          <a:p>
            <a:pPr algn="l" rtl="0">
              <a:lnSpc>
                <a:spcPct val="16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attire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plusieurs milliers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personnes</a:t>
            </a:r>
          </a:p>
          <a:p>
            <a:pPr algn="l" rtl="0">
              <a:lnSpc>
                <a:spcPct val="16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offre un accès de masse à une large gamme de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haute culture</a:t>
            </a:r>
          </a:p>
          <a:p>
            <a:pPr algn="l" rtl="0">
              <a:lnSpc>
                <a:spcPct val="16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contribue énormément à la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vulgarisation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la musique classique</a:t>
            </a:r>
          </a:p>
          <a:p>
            <a:pPr algn="l" rtl="0">
              <a:lnSpc>
                <a:spcPct val="16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est accompagné d'un vaste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programme éducatif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popularisant la musique chez les enfants et les adolescents</a:t>
            </a:r>
          </a:p>
          <a:p>
            <a:pPr algn="l" rtl="0">
              <a:lnSpc>
                <a:spcPct val="16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est très présent dans les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médias</a:t>
            </a:r>
          </a:p>
          <a:p>
            <a:pPr algn="l" rtl="0">
              <a:lnSpc>
                <a:spcPct val="16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construit une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forte position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ses Sponsors, en tant qu'entreprises et institutions socialement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engagées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pour lesquelles la promotion de la culture et de l'éducation constitue une certaine valeur</a:t>
            </a:r>
            <a:endParaRPr lang="fr" altLang="pl-PL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19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69624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90600"/>
          </a:xfrm>
        </p:spPr>
        <p:txBody>
          <a:bodyPr>
            <a:norm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fr" sz="2600" b="1" i="0" u="none" spc="1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</a:t>
            </a:r>
            <a:r>
              <a:rPr lang="fr" sz="2600" b="1" i="0" u="none" spc="100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Histoire de la Folle Journée</a:t>
            </a:r>
            <a:endParaRPr lang="fr" sz="2600" b="1" spc="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195" name="Symbol zastępczy zawartości 4"/>
          <p:cNvSpPr>
            <a:spLocks noGrp="1"/>
          </p:cNvSpPr>
          <p:nvPr>
            <p:ph idx="1"/>
          </p:nvPr>
        </p:nvSpPr>
        <p:spPr>
          <a:xfrm>
            <a:off x="4469071" y="1844824"/>
            <a:ext cx="4667515" cy="4248472"/>
          </a:xfrm>
        </p:spPr>
        <p:txBody>
          <a:bodyPr>
            <a:normAutofit/>
          </a:bodyPr>
          <a:lstStyle/>
          <a:p>
            <a:pPr marL="285750" indent="-285750" algn="l" rtl="0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 plus grand festival de musique classique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au monde en termes de nombre de concerts, d'artistes et de fréquentation.</a:t>
            </a:r>
          </a:p>
          <a:p>
            <a:pPr marL="285750" indent="-285750" algn="l" rtl="0" eaLnBrk="1" hangingPunct="1">
              <a:lnSpc>
                <a:spcPct val="120000"/>
              </a:lnSpc>
              <a:buFont typeface="Arial" charset="0"/>
              <a:buChar char="•"/>
            </a:pPr>
            <a:endParaRPr lang="fr" altLang="pl-PL" sz="1600" b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l" rtl="0">
              <a:lnSpc>
                <a:spcPct val="120000"/>
              </a:lnSpc>
              <a:buFont typeface="Arial" charset="0"/>
              <a:buChar char="•"/>
            </a:pP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 a eu lieu pour la première fois en 1995 à Nantes,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puis, ses éditions annuelles ont été déplacées à Lisbonne, Bilbao, Tokyo, Rio de Janeiro, Ekaterinbourg, et aussi à Varsovie (depuis 2010)</a:t>
            </a:r>
          </a:p>
          <a:p>
            <a:pPr marL="0" indent="0" algn="l" rtl="0" eaLnBrk="1" hangingPunct="1">
              <a:lnSpc>
                <a:spcPct val="120000"/>
              </a:lnSpc>
              <a:buNone/>
            </a:pPr>
            <a:endParaRPr lang="fr" altLang="pl-PL" sz="1600" b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l" rtl="0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son fondateur et directeur artistique est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René Martin</a:t>
            </a:r>
          </a:p>
        </p:txBody>
      </p:sp>
      <p:pic>
        <p:nvPicPr>
          <p:cNvPr id="16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upload.wikimedia.org/wikipedia/commons/thumb/1/11/FolleJourn%C3%A9e.JPG/1024px-FolleJourn%C3%A9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3555"/>
            <a:ext cx="4104456" cy="25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043608" y="566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2</a:t>
            </a:fld>
            <a:endParaRPr lang="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1095" y="4006941"/>
            <a:ext cx="3438294" cy="2386177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3240" y="5010202"/>
            <a:ext cx="2900443" cy="1785585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2194" y="1832781"/>
            <a:ext cx="2386955" cy="1589030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26" y="2011505"/>
            <a:ext cx="2887914" cy="1931293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</p:spPr>
      </p:pic>
      <p:pic>
        <p:nvPicPr>
          <p:cNvPr id="33" name="Picture 11" descr="F:\Natalia\LFJ\LFJ 2011\FOTO Les Titans\30 września\DEE_38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26" y="260722"/>
            <a:ext cx="2733545" cy="1819760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</p:spPr>
      </p:pic>
      <p:pic>
        <p:nvPicPr>
          <p:cNvPr id="34" name="Picture 10" descr="F:\Natalia\LFJ\LFJ 2011\FOTO Les Titans\1 października\DEE_4187.jpg"/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942899" y="2919087"/>
            <a:ext cx="2263377" cy="1506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5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6750" y="260722"/>
            <a:ext cx="2594556" cy="1731434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8" descr="F:\Natalia\LFJ\LFJ 2011\FOTO Les Titans\30 września\DEE_367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95662" y="3375177"/>
            <a:ext cx="2393487" cy="1593379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9974" y="1832781"/>
            <a:ext cx="2108279" cy="1406925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7918" y="269039"/>
            <a:ext cx="2056215" cy="1606417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2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8459" y="1897922"/>
            <a:ext cx="2307687" cy="1367304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4365" y="2961732"/>
            <a:ext cx="1969599" cy="1313065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Picture 2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3856" y="2881802"/>
            <a:ext cx="2050287" cy="1368225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F:\Natalia\LFJ\LFJ 2011\FOTO Les Titans\30 września\DEE_3769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59869" y="3912792"/>
            <a:ext cx="2096359" cy="1395576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26" y="3810229"/>
            <a:ext cx="2401992" cy="1600702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6294" y="1832781"/>
            <a:ext cx="1669934" cy="1113289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26" y="4968557"/>
            <a:ext cx="2841865" cy="1827230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2707" y="4789927"/>
            <a:ext cx="3006442" cy="2005860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" name="Picture 2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0775" y="5555132"/>
            <a:ext cx="1860984" cy="1240655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8" name="Picture 7" descr="F:\Natalia\LFJ\LFJ 2011\FOTO Les Titans\30 września\DEE_3651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694113" y="269039"/>
            <a:ext cx="2395036" cy="1594410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ffectLst/>
        </p:spPr>
      </p:pic>
      <p:pic>
        <p:nvPicPr>
          <p:cNvPr id="49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20</a:t>
            </a:fld>
            <a:endParaRPr lang="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Natalia\Sinfonia Varsovia\Logo\logo nowe SV plus Syre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66" y="223839"/>
            <a:ext cx="3681656" cy="104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3"/>
          <p:cNvSpPr>
            <a:spLocks noGrp="1"/>
          </p:cNvSpPr>
          <p:nvPr>
            <p:ph idx="1"/>
          </p:nvPr>
        </p:nvSpPr>
        <p:spPr>
          <a:xfrm>
            <a:off x="621253" y="2636912"/>
            <a:ext cx="3096344" cy="2232248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Mme Blanka Gołaszewska</a:t>
            </a:r>
          </a:p>
          <a:p>
            <a:pPr marL="0" indent="0" algn="ctr" rtl="0">
              <a:buNone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Responsable d'organisation d'événements artistiques</a:t>
            </a:r>
          </a:p>
          <a:p>
            <a:pPr marL="0" indent="0" algn="ctr" rtl="0">
              <a:buNone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  +48 602 474 665</a:t>
            </a:r>
          </a:p>
          <a:p>
            <a:pPr marL="0" indent="0" algn="ctr" rtl="0">
              <a:buNone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  +48 22 582 70 83</a:t>
            </a:r>
          </a:p>
          <a:p>
            <a:pPr marL="0" indent="0" algn="ctr" rtl="0">
              <a:buNone/>
            </a:pPr>
            <a:r>
              <a:rPr lang="fr" sz="14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@ </a:t>
            </a:r>
            <a:r>
              <a:rPr lang="fr" sz="14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4"/>
              </a:rPr>
              <a:t>imp@sinfoniavarsovia.org</a:t>
            </a:r>
            <a:endParaRPr lang="fr" sz="14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ctr" rtl="0">
              <a:buNone/>
            </a:pPr>
            <a:r>
              <a:rPr lang="fr" sz="14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</a:t>
            </a:r>
            <a:r>
              <a:rPr lang="fr" sz="1400" b="0" i="0" u="sng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5"/>
              </a:rPr>
              <a:t>www.sinfoniavarsovia.org</a:t>
            </a:r>
            <a:r>
              <a:rPr lang="fr" sz="14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fr" sz="1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ctr" rtl="0">
              <a:buNone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</a:p>
          <a:p>
            <a:pPr marL="0" indent="0" algn="l" rtl="0">
              <a:buNone/>
            </a:pPr>
            <a:endParaRPr lang="fr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l" rtl="0">
              <a:buNone/>
            </a:pPr>
            <a:r>
              <a:rPr lang="fr" sz="24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</a:t>
            </a:r>
            <a:endParaRPr lang="fr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fr" altLang="pl-P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932040" y="2673494"/>
            <a:ext cx="354776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 rtl="0">
              <a:buNone/>
            </a:pP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Mme Natalia Daca</a:t>
            </a:r>
          </a:p>
          <a:p>
            <a:pPr marL="0" indent="0" algn="ctr" rtl="0">
              <a:buNone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Responsable marketing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ctr" rtl="0">
              <a:buNone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 + 48 662 154 305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ctr" rtl="0">
              <a:buNone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  + 48 22 582 70 88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ctr" rtl="0">
              <a:buNone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  + 48 22 582 70 84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ctr" rtl="0">
              <a:buNone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@  </a:t>
            </a:r>
            <a:r>
              <a:rPr lang="fr" sz="1600" b="0" i="0" u="sng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6"/>
              </a:rPr>
              <a:t>natalia.daca@sinfoniavarsovia.org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ctr" rtl="0">
              <a:buNone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     </a:t>
            </a:r>
            <a:r>
              <a:rPr lang="fr" sz="1600" b="0" i="0" u="sng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5"/>
              </a:rPr>
              <a:t>www.sinfoniavarsovia.org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 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fr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275856" y="156557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24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Contact</a:t>
            </a:r>
            <a:endParaRPr lang="fr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21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20933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282150"/>
            <a:ext cx="9144000" cy="990600"/>
          </a:xfrm>
        </p:spPr>
        <p:txBody>
          <a:bodyPr>
            <a:normAutofit fontScale="90000"/>
          </a:bodyPr>
          <a:lstStyle/>
          <a:p>
            <a:pPr rtl="0">
              <a:defRPr/>
            </a:pPr>
            <a:r>
              <a:rPr lang="fr" sz="3100" b="1" i="0" u="none" spc="1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</a:t>
            </a:r>
            <a:r>
              <a:rPr lang="fr" sz="2700" b="1" i="0" u="none" spc="100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Histoire de la Folle Journée</a:t>
            </a:r>
            <a:r>
              <a:rPr lang="fr" sz="2400" b="1" spc="1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fr" sz="2400" b="1" spc="1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" sz="2700" b="1" i="0" u="none" spc="100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</a:t>
            </a:r>
            <a:r>
              <a:rPr lang="fr" sz="20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Folle Journée 2016 dans le monde</a:t>
            </a:r>
            <a:r>
              <a:rPr lang="fr" sz="28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fr" sz="28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fr" sz="2800" b="1" spc="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4" t="33836" r="37184" b="34064"/>
          <a:stretch>
            <a:fillRect/>
          </a:stretch>
        </p:blipFill>
        <p:spPr bwMode="auto">
          <a:xfrm>
            <a:off x="4063599" y="4484578"/>
            <a:ext cx="1939869" cy="1578051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14281" r="51701" b="10960"/>
          <a:stretch>
            <a:fillRect/>
          </a:stretch>
        </p:blipFill>
        <p:spPr bwMode="auto">
          <a:xfrm>
            <a:off x="4063599" y="1584684"/>
            <a:ext cx="1939870" cy="278713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t="9755" r="61852" b="12946"/>
          <a:stretch>
            <a:fillRect/>
          </a:stretch>
        </p:blipFill>
        <p:spPr bwMode="auto">
          <a:xfrm>
            <a:off x="6295846" y="1550429"/>
            <a:ext cx="2304257" cy="4520543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ole tekstowe 16"/>
          <p:cNvSpPr txBox="1"/>
          <p:nvPr/>
        </p:nvSpPr>
        <p:spPr>
          <a:xfrm>
            <a:off x="1754820" y="5293631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1600" b="0" i="1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janvier-février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l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France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754820" y="399085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1600" b="0" i="1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avril-mai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l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Japon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758714" y="3003513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1600" b="0" i="1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juillet</a:t>
            </a:r>
            <a:endParaRPr lang="fr" sz="1600" i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Russie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758714" y="186988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1600" b="0" i="1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 23 au 25 septembre </a:t>
            </a:r>
          </a:p>
          <a:p>
            <a:pPr algn="l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Pologne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64" y="1347663"/>
            <a:ext cx="4000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3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87255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3176" y="332656"/>
            <a:ext cx="8460431" cy="990600"/>
          </a:xfrm>
        </p:spPr>
        <p:txBody>
          <a:bodyPr>
            <a:norm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fr" sz="2600" b="1" i="0" u="none" spc="1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</a:t>
            </a:r>
            <a:r>
              <a:rPr lang="fr" sz="2600" b="1" i="0" u="none" spc="100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Folle Journée</a:t>
            </a:r>
            <a:r>
              <a:rPr lang="fr" sz="2600" b="1" spc="1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fr" sz="2600" b="1" spc="1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" sz="2400" b="1" i="0" u="none" spc="1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Genèse</a:t>
            </a:r>
            <a:r>
              <a:rPr lang="fr" sz="2600" b="1" i="0" u="none" spc="100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fr" sz="2600" b="1" spc="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202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i.f1g.fr/media/ext/orig/www.lefigaro.fr/medias/2012/02/01/db546d5c-4d08-11e1-bb43-47f97d394d3c-493x3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6881"/>
            <a:ext cx="3672408" cy="2443306"/>
          </a:xfrm>
          <a:prstGeom prst="rect">
            <a:avLst/>
          </a:prstGeom>
          <a:ln w="12700" cap="rnd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355976" y="1894180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« L'idée du festival m'est venue à l'esprit après un concert de U2 au stade auquel j'ai assisté avec mes enfants. J'y ai vu 35 000 jeunes et je me suis demandé :  « Pourquoi ces gens ne viendraient-ils pas écouter de la musique classique ? » Cette idée a donné vie à la décision de créer un nouveau projet, un nouveau concept, qui attirerait juste ce nouveau public. L'idée du festival a donc quelque chose d'un concert de rock – la reconnaissance d'un divertissement, d'un plaisir et d'une expérience vécue en commun.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" sz="1600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" sz="1600" b="1" i="1" u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René Martin, Varsovie -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4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301258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34975"/>
            <a:ext cx="8568951" cy="9906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rtl="0" eaLnBrk="1" hangingPunct="1"/>
            <a:r>
              <a:rPr lang="fr" sz="2600" b="1" i="0" u="none" cap="none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Mission :  </a:t>
            </a:r>
            <a:r>
              <a:rPr lang="fr" sz="2600" b="1" cap="none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fr" sz="2600" b="1" cap="none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" sz="2600" b="1" i="0" u="none" cap="none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« démystifier » la musique classique</a:t>
            </a:r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28800"/>
            <a:ext cx="8243888" cy="4652962"/>
          </a:xfrm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285750" indent="-285750" algn="l" rtl="0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vulgarisation de la musique classique auprès du public le plus large possible, à partir des plus jeunes enfants, les jeunes, les familles avec des enfants et les personnes d'âge mûr</a:t>
            </a:r>
          </a:p>
          <a:p>
            <a:pPr marL="0" indent="0" algn="l" rtl="0" eaLnBrk="1" hangingPunct="1">
              <a:buNone/>
            </a:pPr>
            <a:endParaRPr lang="fr" altLang="pl-PL" sz="1600" b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algn="l" rtl="0" eaLnBrk="1" hangingPunct="1">
              <a:buFont typeface="Arial" charset="0"/>
              <a:buChar char="•"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principaux piliers du projet :</a:t>
            </a:r>
          </a:p>
          <a:p>
            <a:pPr lvl="1" algn="l" rtl="0" eaLnBrk="1" hangingPunct="1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durée raisonnable de chaque concert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: 60 minutes </a:t>
            </a:r>
          </a:p>
          <a:p>
            <a:pPr lvl="1" algn="l" rtl="0" eaLnBrk="1" hangingPunct="1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ambiance décontractée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durant tout l'événement :</a:t>
            </a:r>
          </a:p>
          <a:p>
            <a:pPr lvl="1" algn="l" rtl="0" eaLnBrk="1" hangingPunct="1">
              <a:buFont typeface="Arial" charset="0"/>
              <a:buNone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sans tenues de soirée obligatoires</a:t>
            </a:r>
          </a:p>
          <a:p>
            <a:pPr lvl="1" algn="l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 haut niveau artistique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présence </a:t>
            </a:r>
          </a:p>
          <a:p>
            <a:pPr lvl="1" algn="l" rtl="0">
              <a:buNone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de virtuoses de renommée mondiale</a:t>
            </a:r>
          </a:p>
          <a:p>
            <a:pPr lvl="1" algn="l" rtl="0" eaLnBrk="1" hangingPunct="1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sélection individuelle du programme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: </a:t>
            </a:r>
          </a:p>
          <a:p>
            <a:pPr lvl="1" algn="l" rtl="0" eaLnBrk="1" hangingPunct="1">
              <a:buFont typeface="Arial" charset="0"/>
              <a:buNone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de nombreux concerts au même moment et au même endroit, </a:t>
            </a:r>
          </a:p>
          <a:p>
            <a:pPr lvl="1" algn="l" rtl="0" eaLnBrk="1" hangingPunct="1">
              <a:buFont typeface="Arial" charset="0"/>
              <a:buNone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des concerts dédiés aux enfants</a:t>
            </a:r>
          </a:p>
          <a:p>
            <a:pPr lvl="1" algn="l" rtl="0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programmes éducatifs</a:t>
            </a:r>
          </a:p>
          <a:p>
            <a:pPr lvl="1" algn="l" rtl="0" eaLnBrk="1" hangingPunct="1"/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prix des billets symboliques</a:t>
            </a:r>
          </a:p>
          <a:p>
            <a:pPr lvl="1" algn="l" rtl="0" eaLnBrk="1" hangingPunct="1"/>
            <a:endParaRPr lang="fr" altLang="pl-PL" sz="1500" dirty="0" smtClean="0"/>
          </a:p>
        </p:txBody>
      </p:sp>
      <p:pic>
        <p:nvPicPr>
          <p:cNvPr id="9222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Y:\Szalone Dni Muzyki\LFJ 2015\LFJ 2015 Warszawa\foto\fot. serwis OSV\2 DZIEN\SYTUACJE\Serwis Orkiestra Sinfonia Varsovia-5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96" y="2852936"/>
            <a:ext cx="3729064" cy="248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5</a:t>
            </a:fld>
            <a:endParaRPr lang="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223838"/>
            <a:ext cx="9144000" cy="990600"/>
          </a:xfrm>
        </p:spPr>
        <p:txBody>
          <a:bodyPr>
            <a:norm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fr" sz="2600" b="1" i="0" u="none" spc="1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</a:t>
            </a:r>
            <a:r>
              <a:rPr lang="fr" sz="2600" b="1" i="0" u="none" spc="100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Folle Journée en Pologne</a:t>
            </a:r>
            <a:endParaRPr lang="fr" sz="2600" b="1" spc="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195" name="Symbol zastępczy zawartości 4"/>
          <p:cNvSpPr>
            <a:spLocks noGrp="1"/>
          </p:cNvSpPr>
          <p:nvPr>
            <p:ph idx="1"/>
          </p:nvPr>
        </p:nvSpPr>
        <p:spPr>
          <a:xfrm>
            <a:off x="622726" y="1518129"/>
            <a:ext cx="8521274" cy="4338456"/>
          </a:xfrm>
        </p:spPr>
        <p:txBody>
          <a:bodyPr>
            <a:normAutofit/>
          </a:bodyPr>
          <a:lstStyle/>
          <a:p>
            <a:pPr marL="0" indent="0" algn="l" rtl="0" eaLnBrk="1" hangingPunct="1">
              <a:lnSpc>
                <a:spcPct val="120000"/>
              </a:lnSpc>
              <a:buNone/>
            </a:pP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éditions, 19 jours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près de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450 concerts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plus de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5 000 artistes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environ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200 000 auditeurs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et participants aux programmes éducatifs accompagnant le festival</a:t>
            </a:r>
          </a:p>
          <a:p>
            <a:pPr algn="l" rtl="0">
              <a:lnSpc>
                <a:spcPct val="120000"/>
              </a:lnSpc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2010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Chopin Open</a:t>
            </a:r>
          </a:p>
          <a:p>
            <a:pPr algn="l" rtl="0">
              <a:lnSpc>
                <a:spcPct val="120000"/>
              </a:lnSpc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2011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Les Titans</a:t>
            </a:r>
            <a:endParaRPr lang="fr" altLang="pl-PL" sz="160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 rtl="0">
              <a:lnSpc>
                <a:spcPct val="120000"/>
              </a:lnSpc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2012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Russie</a:t>
            </a:r>
          </a:p>
          <a:p>
            <a:pPr algn="l" rtl="0">
              <a:lnSpc>
                <a:spcPct val="120000"/>
              </a:lnSpc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2013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Musique française et espagnole</a:t>
            </a:r>
          </a:p>
          <a:p>
            <a:pPr algn="l" rtl="0">
              <a:lnSpc>
                <a:spcPct val="120000"/>
              </a:lnSpc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2014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Amérique</a:t>
            </a:r>
          </a:p>
          <a:p>
            <a:pPr algn="l" rtl="0">
              <a:lnSpc>
                <a:spcPct val="120000"/>
              </a:lnSpc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2015 </a:t>
            </a: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Passions de l'âme et du cœur</a:t>
            </a:r>
            <a:endParaRPr lang="fr" altLang="pl-PL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202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6" t="57355" r="20900" b="5593"/>
          <a:stretch/>
        </p:blipFill>
        <p:spPr>
          <a:xfrm>
            <a:off x="4583846" y="5182487"/>
            <a:ext cx="1918024" cy="71314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t="24692" r="30144" b="25902"/>
          <a:stretch/>
        </p:blipFill>
        <p:spPr>
          <a:xfrm>
            <a:off x="6748391" y="5157192"/>
            <a:ext cx="924071" cy="694279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t="18299" r="14551" b="50000"/>
          <a:stretch/>
        </p:blipFill>
        <p:spPr>
          <a:xfrm>
            <a:off x="1490734" y="5181798"/>
            <a:ext cx="2804294" cy="71012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125799" y="4757679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" sz="14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ORGANISATEURS</a:t>
            </a:r>
            <a:endParaRPr lang="fr" sz="1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6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5666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223838"/>
            <a:ext cx="9144000" cy="990600"/>
          </a:xfrm>
        </p:spPr>
        <p:txBody>
          <a:bodyPr>
            <a:norm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fr" sz="2600" b="1" i="0" u="none" spc="1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</a:t>
            </a:r>
            <a:r>
              <a:rPr lang="fr" sz="2600" b="1" i="0" u="none" spc="100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Folle Journée en Pologne</a:t>
            </a:r>
            <a:endParaRPr lang="fr" sz="2600" b="1" spc="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202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8"/>
          <a:stretch/>
        </p:blipFill>
        <p:spPr bwMode="auto">
          <a:xfrm>
            <a:off x="1345458" y="1282054"/>
            <a:ext cx="2074414" cy="2756507"/>
          </a:xfrm>
          <a:prstGeom prst="rect">
            <a:avLst/>
          </a:prstGeom>
          <a:noFill/>
          <a:ln w="38100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3"/>
          <a:stretch/>
        </p:blipFill>
        <p:spPr bwMode="auto">
          <a:xfrm>
            <a:off x="3289674" y="1282054"/>
            <a:ext cx="2219274" cy="2731493"/>
          </a:xfrm>
          <a:prstGeom prst="rect">
            <a:avLst/>
          </a:prstGeom>
          <a:noFill/>
          <a:ln w="38100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6"/>
          <a:stretch/>
        </p:blipFill>
        <p:spPr bwMode="auto">
          <a:xfrm>
            <a:off x="1345458" y="3981084"/>
            <a:ext cx="2156892" cy="2664668"/>
          </a:xfrm>
          <a:prstGeom prst="rect">
            <a:avLst/>
          </a:prstGeom>
          <a:noFill/>
          <a:ln w="38100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0"/>
          <a:stretch/>
        </p:blipFill>
        <p:spPr bwMode="auto">
          <a:xfrm>
            <a:off x="3419872" y="3865212"/>
            <a:ext cx="2134214" cy="2813596"/>
          </a:xfrm>
          <a:prstGeom prst="rect">
            <a:avLst/>
          </a:prstGeom>
          <a:noFill/>
          <a:ln w="38100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r="9739"/>
          <a:stretch/>
        </p:blipFill>
        <p:spPr bwMode="auto">
          <a:xfrm>
            <a:off x="5554086" y="3631726"/>
            <a:ext cx="2317231" cy="3011644"/>
          </a:xfrm>
          <a:prstGeom prst="rect">
            <a:avLst/>
          </a:prstGeom>
          <a:noFill/>
          <a:ln w="38100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1" b="17280"/>
          <a:stretch/>
        </p:blipFill>
        <p:spPr bwMode="auto">
          <a:xfrm>
            <a:off x="5508948" y="1199288"/>
            <a:ext cx="2362369" cy="2853311"/>
          </a:xfrm>
          <a:prstGeom prst="rect">
            <a:avLst/>
          </a:prstGeom>
          <a:noFill/>
          <a:ln w="38100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7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71916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3" t="12662" r="32804" b="12338"/>
          <a:stretch/>
        </p:blipFill>
        <p:spPr bwMode="auto">
          <a:xfrm>
            <a:off x="6957697" y="2327602"/>
            <a:ext cx="1990512" cy="2829589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1619672" y="223838"/>
            <a:ext cx="6516688" cy="1066801"/>
          </a:xfrm>
        </p:spPr>
        <p:txBody>
          <a:bodyPr/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fr" sz="2600" b="1" i="0" u="none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Folle Journée 2015</a:t>
            </a:r>
            <a:r>
              <a:rPr lang="fr" sz="2600" b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fr" sz="2600" b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" sz="2400" b="1" i="0" u="none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Promotion</a:t>
            </a:r>
            <a:endParaRPr lang="fr" sz="2400" dirty="0" smtClean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365" name="Symbol zastępczy zawartości 2"/>
          <p:cNvSpPr>
            <a:spLocks noGrp="1"/>
          </p:cNvSpPr>
          <p:nvPr>
            <p:ph idx="1"/>
          </p:nvPr>
        </p:nvSpPr>
        <p:spPr>
          <a:xfrm>
            <a:off x="342319" y="1625003"/>
            <a:ext cx="6428404" cy="3532188"/>
          </a:xfrm>
        </p:spPr>
        <p:txBody>
          <a:bodyPr vert="horz" lIns="91440" tIns="45720" rIns="91440" bIns="45720" rtlCol="0">
            <a:noAutofit/>
          </a:bodyPr>
          <a:lstStyle/>
          <a:p>
            <a:pPr algn="l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publicité dans l'espace public à Varsovie</a:t>
            </a:r>
          </a:p>
          <a:p>
            <a:pPr lvl="1" algn="l" rtl="0"/>
            <a:r>
              <a:rPr lang="fr" sz="12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affichage dans des bus et tramways, sur des écrans LED, des poteaux Warexpo</a:t>
            </a:r>
            <a:endParaRPr lang="fr" altLang="pl-PL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production et distribution de matériel promotionnel </a:t>
            </a:r>
          </a:p>
          <a:p>
            <a:pPr lvl="1" algn="l" rtl="0"/>
            <a:r>
              <a:rPr lang="fr" sz="12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tracts, affiches, bannières, sacs, T-shirts, etc.</a:t>
            </a:r>
            <a:endParaRPr lang="fr" altLang="pl-PL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publicité dans le quotidien polonais « Gazeta Wyborcza »</a:t>
            </a:r>
          </a:p>
          <a:p>
            <a:pPr algn="l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conférence de presse (env. 60 journalistes) </a:t>
            </a:r>
          </a:p>
          <a:p>
            <a:pPr algn="l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site Internet 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/>
              </a:rPr>
              <a:t>www.szalonednimuzyki.pl</a:t>
            </a: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l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fanpage sur Facebook</a:t>
            </a:r>
            <a:endParaRPr lang="fr" altLang="pl-PL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réalisation d'un documentaire vidéo de 30 minutes </a:t>
            </a:r>
            <a:r>
              <a:rPr lang="fr" sz="16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fr" sz="16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pendant le festival  </a:t>
            </a:r>
            <a:endParaRPr lang="fr" altLang="pl-PL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 rtl="0"/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événement d'ambiance dans un centre commercial</a:t>
            </a:r>
          </a:p>
          <a:p>
            <a:endParaRPr lang="fr" alt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6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4132" y="5157192"/>
            <a:ext cx="2157641" cy="1573623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8111" y="723384"/>
            <a:ext cx="2220002" cy="1481480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14609"/>
          <a:stretch/>
        </p:blipFill>
        <p:spPr bwMode="auto">
          <a:xfrm>
            <a:off x="949349" y="5172035"/>
            <a:ext cx="2201329" cy="1512272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0"/>
          <a:stretch/>
        </p:blipFill>
        <p:spPr bwMode="auto">
          <a:xfrm>
            <a:off x="3491880" y="5172035"/>
            <a:ext cx="2914036" cy="1512272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8</a:t>
            </a:fld>
            <a:endParaRPr lang="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Natalia\LFJ\LFJ 2015\LFJ 2015 Warszawa\PR\o LFJ w mediach\Prasa\gazeta_wyborcza_co_jest_grane_2015_09_25_60_koncertow_w_trzy_dni__jpg_bn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68" y="1227353"/>
            <a:ext cx="2111828" cy="2127331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23768" y="298450"/>
            <a:ext cx="6923088" cy="720725"/>
          </a:xfrm>
        </p:spPr>
        <p:txBody>
          <a:bodyPr>
            <a:normAutofit fontScale="90000"/>
          </a:bodyPr>
          <a:lstStyle/>
          <a:p>
            <a:pPr rtl="0">
              <a:defRPr/>
            </a:pPr>
            <a:r>
              <a:rPr lang="fr" sz="2900" b="1" i="0" u="none" spc="100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Médias sur le Festival </a:t>
            </a:r>
            <a:r>
              <a:rPr lang="fr" sz="2700" b="1" spc="1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fr" sz="2700" b="1" spc="1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fr" sz="2700" b="1" i="0" u="none" spc="100" baseline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Annonces et relations (sélection) </a:t>
            </a:r>
            <a:endParaRPr lang="fr" sz="2200" b="1" spc="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226779"/>
            <a:ext cx="7211143" cy="552610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algn="l" rtl="0">
              <a:defRPr/>
            </a:pP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PRESSE :</a:t>
            </a:r>
          </a:p>
          <a:p>
            <a:pPr marL="0" indent="0" algn="l" rtl="0">
              <a:buNone/>
              <a:defRPr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Gazeta Wyborcza, Rzeczpospolita, Super Express,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l" rtl="0">
              <a:buNone/>
              <a:defRPr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Polityka, Metro Cafe Warszawa, Polish Market, </a:t>
            </a:r>
          </a:p>
          <a:p>
            <a:pPr marL="0" indent="0" algn="l" rtl="0">
              <a:buNone/>
              <a:defRPr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Dziennik Gazeta Prawna, Stolica, Ruch Muzyczny</a:t>
            </a:r>
          </a:p>
          <a:p>
            <a:pPr marL="0" indent="0" algn="l" rtl="0">
              <a:buNone/>
              <a:defRPr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 rtl="0">
              <a:defRPr/>
            </a:pP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TÉLÉVISION :</a:t>
            </a:r>
            <a:endParaRPr lang="fr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l" rtl="0">
              <a:buNone/>
              <a:defRPr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Pytanie na śniadanie (TVP2), 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l" rtl="0">
              <a:buNone/>
              <a:defRPr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Qadrans Qltury (TVP Warszawa), </a:t>
            </a:r>
          </a:p>
          <a:p>
            <a:pPr marL="0" indent="0" algn="l" rtl="0">
              <a:buNone/>
              <a:defRPr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Informacje Kulturalne (TVP Kultura),</a:t>
            </a:r>
          </a:p>
          <a:p>
            <a:pPr marL="0" indent="0" algn="l" rtl="0">
              <a:buNone/>
              <a:defRPr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Kulturalni.pl (TVP Polonia)</a:t>
            </a:r>
          </a:p>
          <a:p>
            <a:pPr algn="l" rtl="0">
              <a:buFont typeface="Arial" pitchFamily="34" charset="0"/>
              <a:buChar char="•"/>
              <a:defRPr/>
            </a:pPr>
            <a:endParaRPr lang="fr" sz="1600" b="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 rtl="0">
              <a:defRPr/>
            </a:pP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RADIO :</a:t>
            </a:r>
          </a:p>
          <a:p>
            <a:pPr marL="0" indent="0" algn="l" rtl="0">
              <a:buNone/>
              <a:defRPr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Radio RMF FM, Radio Zet, PR 2,</a:t>
            </a:r>
            <a:endParaRPr lang="fr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l" rtl="0">
              <a:buNone/>
              <a:defRPr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Radio RMF Classic, Radio TOK FM,</a:t>
            </a:r>
          </a:p>
          <a:p>
            <a:pPr marL="0" indent="0" algn="l" rtl="0">
              <a:buNone/>
              <a:defRPr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RDC, Radio Złote Przeboje</a:t>
            </a:r>
            <a:endParaRPr lang="fr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l" rtl="0">
              <a:buNone/>
              <a:defRPr/>
            </a:pPr>
            <a:endParaRPr lang="fr" sz="16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 rtl="0">
              <a:defRPr/>
            </a:pPr>
            <a:r>
              <a:rPr lang="fr" sz="1600" b="1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INTERNET :</a:t>
            </a:r>
          </a:p>
          <a:p>
            <a:pPr marL="0" indent="0" algn="l" rtl="0">
              <a:buNone/>
              <a:defRPr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wiadomości.gazeta.pl, rp.pl, tvp.pl, wyborcza.pl, </a:t>
            </a:r>
          </a:p>
          <a:p>
            <a:pPr marL="0" indent="0" algn="l" rtl="0">
              <a:buNone/>
              <a:defRPr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money.pl, culture.pl, czasdzieci.pl, </a:t>
            </a:r>
          </a:p>
          <a:p>
            <a:pPr marL="0" indent="0" algn="l" rtl="0">
              <a:buNone/>
              <a:defRPr/>
            </a:pPr>
            <a:r>
              <a:rPr lang="fr" sz="1600" b="0" i="0" u="none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national-geographic.pl, polskieradio.pl, studentnews.pl</a:t>
            </a:r>
            <a:endParaRPr lang="fr" sz="1600" b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 algn="l" rtl="0">
              <a:buNone/>
              <a:defRPr/>
            </a:pPr>
            <a:endParaRPr lang="fr" sz="1600" b="0" dirty="0"/>
          </a:p>
        </p:txBody>
      </p:sp>
      <p:pic>
        <p:nvPicPr>
          <p:cNvPr id="16391" name="Picture 3" descr="C:\Documents and Settings\agata.mikolajczak\Moje dokumenty\La Folle Journee\Warszawa\grafi\LFJ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800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7344" r="57868" b="28070"/>
          <a:stretch/>
        </p:blipFill>
        <p:spPr bwMode="auto">
          <a:xfrm>
            <a:off x="7075077" y="5199755"/>
            <a:ext cx="1894906" cy="145238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20367" r="32577" b="17995"/>
          <a:stretch/>
        </p:blipFill>
        <p:spPr bwMode="auto">
          <a:xfrm>
            <a:off x="5904617" y="3354684"/>
            <a:ext cx="3065366" cy="1845071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 descr="C:\Natalia\LFJ\LFJ 2015\LFJ 2015 Warszawa\PR\o LFJ w mediach\Prasa\super_express_warszawskie_czwartki_2015_09_24_szalone_dni_muzyki_dla_malych_i_duzych_jpg_bn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579" y="1307434"/>
            <a:ext cx="1614805" cy="1711787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83CA1BAE-FAF8-4CE6-8220-5889FDAA2608}" type="slidenum">
              <a:rPr/>
              <a:pPr>
                <a:defRPr/>
              </a:pPr>
              <a:t>9</a:t>
            </a:fld>
            <a:endParaRPr lang="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5860</TotalTime>
  <Words>1214</Words>
  <Application>Microsoft Macintosh PowerPoint</Application>
  <PresentationFormat>Pokaz na ekranie (4:3)</PresentationFormat>
  <Paragraphs>230</Paragraphs>
  <Slides>21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La Folle Journée 2016</vt:lpstr>
      <vt:lpstr>         Histoire de la Folle Journée</vt:lpstr>
      <vt:lpstr>         Histoire de la Folle Journée         La Folle Journée 2016 dans le monde </vt:lpstr>
      <vt:lpstr>         La Folle Journée Genèse </vt:lpstr>
      <vt:lpstr>Mission :   « démystifier » la musique classique</vt:lpstr>
      <vt:lpstr>         La Folle Journée en Pologne</vt:lpstr>
      <vt:lpstr>         La Folle Journée en Pologne</vt:lpstr>
      <vt:lpstr>La Folle Journée 2015 Promotion</vt:lpstr>
      <vt:lpstr>Médias sur le Festival  Annonces et relations (sélection) </vt:lpstr>
      <vt:lpstr>La Folle Journée 2016</vt:lpstr>
      <vt:lpstr>Programmes éducatifs</vt:lpstr>
      <vt:lpstr>Offres partenaires</vt:lpstr>
      <vt:lpstr>Offre pour le Partenaire du Festival</vt:lpstr>
      <vt:lpstr>Offre pour le Partenaire du Festival</vt:lpstr>
      <vt:lpstr>Offre pour le Partenaire du Festival</vt:lpstr>
      <vt:lpstr>Offre pour le Sponsor</vt:lpstr>
      <vt:lpstr>Offre pour le Sponsor</vt:lpstr>
      <vt:lpstr>Jardin de lavande Avantage supplémentaire prévu*</vt:lpstr>
      <vt:lpstr>Pourquoi soutenir le festival  La Folle Journée ?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Natalia Daca\</dc:creator>
  <cp:lastModifiedBy>Blanka Gołaszewska</cp:lastModifiedBy>
  <cp:revision>710</cp:revision>
  <cp:lastPrinted>2013-07-02T11:01:01Z</cp:lastPrinted>
  <dcterms:created xsi:type="dcterms:W3CDTF">2012-02-21T20:50:38Z</dcterms:created>
  <dcterms:modified xsi:type="dcterms:W3CDTF">2016-07-14T15:05:25Z</dcterms:modified>
</cp:coreProperties>
</file>