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 id="2147483720" r:id="rId2"/>
    <p:sldMasterId id="2147483727" r:id="rId3"/>
  </p:sldMasterIdLst>
  <p:notesMasterIdLst>
    <p:notesMasterId r:id="rId16"/>
  </p:notesMasterIdLst>
  <p:sldIdLst>
    <p:sldId id="959" r:id="rId4"/>
    <p:sldId id="541" r:id="rId5"/>
    <p:sldId id="960" r:id="rId6"/>
    <p:sldId id="533" r:id="rId7"/>
    <p:sldId id="536" r:id="rId8"/>
    <p:sldId id="535" r:id="rId9"/>
    <p:sldId id="537" r:id="rId10"/>
    <p:sldId id="538" r:id="rId11"/>
    <p:sldId id="523" r:id="rId12"/>
    <p:sldId id="539" r:id="rId13"/>
    <p:sldId id="540" r:id="rId14"/>
    <p:sldId id="53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p:restoredTop sz="94643"/>
  </p:normalViewPr>
  <p:slideViewPr>
    <p:cSldViewPr snapToGrid="0" snapToObjects="1" showGuides="1">
      <p:cViewPr varScale="1">
        <p:scale>
          <a:sx n="142" d="100"/>
          <a:sy n="142" d="100"/>
        </p:scale>
        <p:origin x="666"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05438-F788-FD49-989A-6AB3EA3D3580}" type="datetimeFigureOut">
              <a:rPr lang="x-none" smtClean="0"/>
              <a:t>3/2/2020</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B80DC-D80E-E947-9E28-724138B96A07}" type="slidenum">
              <a:rPr lang="x-none" smtClean="0"/>
              <a:t>‹#›</a:t>
            </a:fld>
            <a:endParaRPr lang="x-none"/>
          </a:p>
        </p:txBody>
      </p:sp>
    </p:spTree>
    <p:extLst>
      <p:ext uri="{BB962C8B-B14F-4D97-AF65-F5344CB8AC3E}">
        <p14:creationId xmlns:p14="http://schemas.microsoft.com/office/powerpoint/2010/main" val="201592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7" name="Title 6"/>
          <p:cNvSpPr>
            <a:spLocks noGrp="1"/>
          </p:cNvSpPr>
          <p:nvPr>
            <p:ph type="title"/>
          </p:nvPr>
        </p:nvSpPr>
        <p:spPr>
          <a:xfrm>
            <a:off x="281354" y="114300"/>
            <a:ext cx="3742115" cy="332399"/>
          </a:xfrm>
          <a:prstGeom prst="rect">
            <a:avLst/>
          </a:prstGeom>
        </p:spPr>
        <p:txBody>
          <a:bodyPr wrap="none" lIns="0" tIns="0" rIns="0" bIns="0">
            <a:spAutoFit/>
          </a:bodyPr>
          <a:lstStyle>
            <a:lvl1pPr>
              <a:defRPr sz="2400" b="1">
                <a:solidFill>
                  <a:srgbClr val="002060"/>
                </a:solidFill>
                <a:latin typeface="+mn-lt"/>
              </a:defRPr>
            </a:lvl1pPr>
          </a:lstStyle>
          <a:p>
            <a:r>
              <a:rPr lang="en-US" dirty="0"/>
              <a:t>Click to edit Master title style</a:t>
            </a:r>
          </a:p>
        </p:txBody>
      </p:sp>
      <p:sp>
        <p:nvSpPr>
          <p:cNvPr id="13" name="Text Placeholder 12"/>
          <p:cNvSpPr>
            <a:spLocks noGrp="1"/>
          </p:cNvSpPr>
          <p:nvPr>
            <p:ph type="body" sz="quarter" idx="12"/>
          </p:nvPr>
        </p:nvSpPr>
        <p:spPr>
          <a:xfrm>
            <a:off x="281354" y="457201"/>
            <a:ext cx="2814168" cy="249299"/>
          </a:xfrm>
        </p:spPr>
        <p:txBody>
          <a:bodyPr wrap="none">
            <a:spAutoFit/>
          </a:bodyPr>
          <a:lstStyle>
            <a:lvl1pPr marL="0" indent="0">
              <a:buNone/>
              <a:defRPr sz="1800">
                <a:solidFill>
                  <a:schemeClr val="accent1"/>
                </a:solidFill>
                <a:latin typeface="+mn-lt"/>
              </a:defRPr>
            </a:lvl1pPr>
          </a:lstStyle>
          <a:p>
            <a:pPr lvl="0"/>
            <a:r>
              <a:rPr lang="en-US" dirty="0"/>
              <a:t>Click to edit Master text styles</a:t>
            </a:r>
          </a:p>
        </p:txBody>
      </p:sp>
      <p:sp>
        <p:nvSpPr>
          <p:cNvPr id="6" name="Θέση αριθμού διαφάνειας 2"/>
          <p:cNvSpPr>
            <a:spLocks noGrp="1"/>
          </p:cNvSpPr>
          <p:nvPr>
            <p:ph type="sldNum" sz="quarter" idx="4"/>
          </p:nvPr>
        </p:nvSpPr>
        <p:spPr>
          <a:xfrm>
            <a:off x="7075257" y="486962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2E4409-2880-4B3E-9A3B-069088C18C72}" type="slidenum">
              <a:rPr lang="en-US" smtClean="0"/>
              <a:t>‹#›</a:t>
            </a:fld>
            <a:endParaRPr lang="en-US"/>
          </a:p>
        </p:txBody>
      </p:sp>
    </p:spTree>
    <p:extLst>
      <p:ext uri="{BB962C8B-B14F-4D97-AF65-F5344CB8AC3E}">
        <p14:creationId xmlns:p14="http://schemas.microsoft.com/office/powerpoint/2010/main" val="3974844550"/>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1" y="1200152"/>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a:prstGeom prst="rect">
            <a:avLst/>
          </a:prstGeom>
        </p:spPr>
        <p:txBody>
          <a:bodyPr anchor="t"/>
          <a:lstStyle>
            <a:lvl1pPr algn="l">
              <a:defRPr sz="2999" b="1" cap="all"/>
            </a:lvl1pPr>
          </a:lstStyle>
          <a:p>
            <a:r>
              <a:rPr lang="en-US"/>
              <a:t>Click to edit Master title style</a:t>
            </a:r>
            <a:endParaRPr lang="en-GB"/>
          </a:p>
        </p:txBody>
      </p:sp>
      <p:sp>
        <p:nvSpPr>
          <p:cNvPr id="3" name="Text Placeholder 2"/>
          <p:cNvSpPr>
            <a:spLocks noGrp="1"/>
          </p:cNvSpPr>
          <p:nvPr>
            <p:ph type="body" idx="1"/>
          </p:nvPr>
        </p:nvSpPr>
        <p:spPr>
          <a:xfrm>
            <a:off x="722314" y="2180036"/>
            <a:ext cx="7772400" cy="1125140"/>
          </a:xfrm>
          <a:prstGeom prst="rect">
            <a:avLst/>
          </a:prstGeom>
        </p:spPr>
        <p:txBody>
          <a:bodyPr anchor="b"/>
          <a:lstStyle>
            <a:lvl1pPr marL="0" indent="0">
              <a:buNone/>
              <a:defRPr sz="1500"/>
            </a:lvl1pPr>
            <a:lvl2pPr marL="342797" indent="0">
              <a:buNone/>
              <a:defRPr sz="1350"/>
            </a:lvl2pPr>
            <a:lvl3pPr marL="685595" indent="0">
              <a:buNone/>
              <a:defRPr sz="1200"/>
            </a:lvl3pPr>
            <a:lvl4pPr marL="1028392" indent="0">
              <a:buNone/>
              <a:defRPr sz="1050"/>
            </a:lvl4pPr>
            <a:lvl5pPr marL="1371188" indent="0">
              <a:buNone/>
              <a:defRPr sz="1050"/>
            </a:lvl5pPr>
            <a:lvl6pPr marL="1713986" indent="0">
              <a:buNone/>
              <a:defRPr sz="1050"/>
            </a:lvl6pPr>
            <a:lvl7pPr marL="2056783" indent="0">
              <a:buNone/>
              <a:defRPr sz="1050"/>
            </a:lvl7pPr>
            <a:lvl8pPr marL="2399580" indent="0">
              <a:buNone/>
              <a:defRPr sz="1050"/>
            </a:lvl8pPr>
            <a:lvl9pPr marL="2742377" indent="0">
              <a:buNone/>
              <a:defRPr sz="105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1" y="1200152"/>
            <a:ext cx="4038600" cy="3394472"/>
          </a:xfrm>
          <a:prstGeom prst="rect">
            <a:avLst/>
          </a:prstGeo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2"/>
            <a:ext cx="4038600" cy="3394472"/>
          </a:xfrm>
          <a:prstGeom prst="rect">
            <a:avLst/>
          </a:prstGeo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797" indent="0">
              <a:buNone/>
              <a:defRPr sz="1500" b="1"/>
            </a:lvl2pPr>
            <a:lvl3pPr marL="685595" indent="0">
              <a:buNone/>
              <a:defRPr sz="1350"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797" indent="0">
              <a:buNone/>
              <a:defRPr sz="1500" b="1"/>
            </a:lvl2pPr>
            <a:lvl3pPr marL="685595" indent="0">
              <a:buNone/>
              <a:defRPr sz="1350"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p>
            <a:r>
              <a:rPr lang="en-US"/>
              <a:t>Click to edit Master 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389835"/>
          </a:xfrm>
          <a:prstGeom prst="rect">
            <a:avLst/>
          </a:prstGeo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7"/>
            <a:ext cx="3008313" cy="3518297"/>
          </a:xfrm>
          <a:prstGeom prst="rect">
            <a:avLst/>
          </a:prstGeom>
        </p:spPr>
        <p:txBody>
          <a:bodyPr/>
          <a:lstStyle>
            <a:lvl1pPr marL="0" indent="0">
              <a:buNone/>
              <a:defRPr sz="1050"/>
            </a:lvl1pPr>
            <a:lvl2pPr marL="342797" indent="0">
              <a:buNone/>
              <a:defRPr sz="900"/>
            </a:lvl2pPr>
            <a:lvl3pPr marL="685595" indent="0">
              <a:buNone/>
              <a:defRPr sz="750"/>
            </a:lvl3pPr>
            <a:lvl4pPr marL="1028392" indent="0">
              <a:buNone/>
              <a:defRPr sz="675"/>
            </a:lvl4pPr>
            <a:lvl5pPr marL="1371188" indent="0">
              <a:buNone/>
              <a:defRPr sz="675"/>
            </a:lvl5pPr>
            <a:lvl6pPr marL="1713986" indent="0">
              <a:buNone/>
              <a:defRPr sz="675"/>
            </a:lvl6pPr>
            <a:lvl7pPr marL="2056783" indent="0">
              <a:buNone/>
              <a:defRPr sz="675"/>
            </a:lvl7pPr>
            <a:lvl8pPr marL="2399580" indent="0">
              <a:buNone/>
              <a:defRPr sz="675"/>
            </a:lvl8pPr>
            <a:lvl9pPr marL="2742377" indent="0">
              <a:buNone/>
              <a:defRPr sz="675"/>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2"/>
            <a:ext cx="5486400" cy="3086100"/>
          </a:xfrm>
          <a:prstGeom prst="rect">
            <a:avLst/>
          </a:prstGeom>
        </p:spPr>
        <p:txBody>
          <a:bodyPr/>
          <a:lstStyle>
            <a:lvl1pPr marL="0" indent="0">
              <a:buNone/>
              <a:defRPr sz="2399"/>
            </a:lvl1pPr>
            <a:lvl2pPr marL="342797" indent="0">
              <a:buNone/>
              <a:defRPr sz="2099"/>
            </a:lvl2pPr>
            <a:lvl3pPr marL="685595" indent="0">
              <a:buNone/>
              <a:defRPr sz="1800"/>
            </a:lvl3pPr>
            <a:lvl4pPr marL="1028392" indent="0">
              <a:buNone/>
              <a:defRPr sz="1500"/>
            </a:lvl4pPr>
            <a:lvl5pPr marL="1371188" indent="0">
              <a:buNone/>
              <a:defRPr sz="1500"/>
            </a:lvl5pPr>
            <a:lvl6pPr marL="1713986" indent="0">
              <a:buNone/>
              <a:defRPr sz="1500"/>
            </a:lvl6pPr>
            <a:lvl7pPr marL="2056783" indent="0">
              <a:buNone/>
              <a:defRPr sz="1500"/>
            </a:lvl7pPr>
            <a:lvl8pPr marL="2399580" indent="0">
              <a:buNone/>
              <a:defRPr sz="1500"/>
            </a:lvl8pPr>
            <a:lvl9pPr marL="2742377"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797" indent="0">
              <a:buNone/>
              <a:defRPr sz="900"/>
            </a:lvl2pPr>
            <a:lvl3pPr marL="685595" indent="0">
              <a:buNone/>
              <a:defRPr sz="750"/>
            </a:lvl3pPr>
            <a:lvl4pPr marL="1028392" indent="0">
              <a:buNone/>
              <a:defRPr sz="675"/>
            </a:lvl4pPr>
            <a:lvl5pPr marL="1371188" indent="0">
              <a:buNone/>
              <a:defRPr sz="675"/>
            </a:lvl5pPr>
            <a:lvl6pPr marL="1713986" indent="0">
              <a:buNone/>
              <a:defRPr sz="675"/>
            </a:lvl6pPr>
            <a:lvl7pPr marL="2056783" indent="0">
              <a:buNone/>
              <a:defRPr sz="675"/>
            </a:lvl7pPr>
            <a:lvl8pPr marL="2399580" indent="0">
              <a:buNone/>
              <a:defRPr sz="675"/>
            </a:lvl8pPr>
            <a:lvl9pPr marL="2742377" indent="0">
              <a:buNone/>
              <a:defRPr sz="675"/>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1" y="1200152"/>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1"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Διαφάνεια τίτλου">
    <p:spTree>
      <p:nvGrpSpPr>
        <p:cNvPr id="1" name=""/>
        <p:cNvGrpSpPr/>
        <p:nvPr/>
      </p:nvGrpSpPr>
      <p:grpSpPr>
        <a:xfrm>
          <a:off x="0" y="0"/>
          <a:ext cx="0" cy="0"/>
          <a:chOff x="0" y="0"/>
          <a:chExt cx="0" cy="0"/>
        </a:xfrm>
      </p:grpSpPr>
      <p:sp>
        <p:nvSpPr>
          <p:cNvPr id="7" name="Title 6"/>
          <p:cNvSpPr>
            <a:spLocks noGrp="1"/>
          </p:cNvSpPr>
          <p:nvPr>
            <p:ph type="title"/>
          </p:nvPr>
        </p:nvSpPr>
        <p:spPr>
          <a:xfrm>
            <a:off x="281354" y="114300"/>
            <a:ext cx="7886700" cy="332399"/>
          </a:xfrm>
          <a:prstGeom prst="rect">
            <a:avLst/>
          </a:prstGeom>
        </p:spPr>
        <p:txBody>
          <a:bodyPr lIns="0" tIns="0" rIns="0" bIns="0">
            <a:spAutoFit/>
          </a:bodyPr>
          <a:lstStyle>
            <a:lvl1pPr>
              <a:defRPr sz="2400" b="1">
                <a:solidFill>
                  <a:srgbClr val="002060"/>
                </a:solidFill>
                <a:latin typeface="+mn-lt"/>
              </a:defRPr>
            </a:lvl1pPr>
          </a:lstStyle>
          <a:p>
            <a:r>
              <a:rPr lang="en-US" dirty="0"/>
              <a:t>Click to edit Master title style</a:t>
            </a:r>
          </a:p>
        </p:txBody>
      </p:sp>
      <p:sp>
        <p:nvSpPr>
          <p:cNvPr id="13" name="Text Placeholder 12"/>
          <p:cNvSpPr>
            <a:spLocks noGrp="1"/>
          </p:cNvSpPr>
          <p:nvPr>
            <p:ph type="body" sz="quarter" idx="12"/>
          </p:nvPr>
        </p:nvSpPr>
        <p:spPr>
          <a:xfrm>
            <a:off x="281354" y="457201"/>
            <a:ext cx="2814168" cy="249299"/>
          </a:xfrm>
        </p:spPr>
        <p:txBody>
          <a:bodyPr wrap="none">
            <a:spAutoFit/>
          </a:bodyPr>
          <a:lstStyle>
            <a:lvl1pPr marL="0" indent="0">
              <a:buNone/>
              <a:defRPr sz="1800">
                <a:solidFill>
                  <a:schemeClr val="accent1"/>
                </a:solidFill>
              </a:defRPr>
            </a:lvl1pPr>
          </a:lstStyle>
          <a:p>
            <a:pPr lvl="0"/>
            <a:r>
              <a:rPr lang="en-US" dirty="0"/>
              <a:t>Click to edit Master text styles</a:t>
            </a:r>
          </a:p>
        </p:txBody>
      </p:sp>
      <p:cxnSp>
        <p:nvCxnSpPr>
          <p:cNvPr id="6" name="Straight Connector 5"/>
          <p:cNvCxnSpPr/>
          <p:nvPr userDrawn="1"/>
        </p:nvCxnSpPr>
        <p:spPr>
          <a:xfrm>
            <a:off x="2321169" y="971550"/>
            <a:ext cx="0" cy="382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Θέση αριθμού διαφάνειας 2"/>
          <p:cNvSpPr>
            <a:spLocks noGrp="1"/>
          </p:cNvSpPr>
          <p:nvPr>
            <p:ph type="sldNum" sz="quarter" idx="4"/>
          </p:nvPr>
        </p:nvSpPr>
        <p:spPr>
          <a:xfrm>
            <a:off x="7075257" y="486962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2E4409-2880-4B3E-9A3B-069088C18C72}" type="slidenum">
              <a:rPr lang="en-US" smtClean="0"/>
              <a:t>‹#›</a:t>
            </a:fld>
            <a:endParaRPr lang="en-US"/>
          </a:p>
        </p:txBody>
      </p:sp>
    </p:spTree>
    <p:extLst>
      <p:ext uri="{BB962C8B-B14F-4D97-AF65-F5344CB8AC3E}">
        <p14:creationId xmlns:p14="http://schemas.microsoft.com/office/powerpoint/2010/main" val="2626676630"/>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05980"/>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With LAMDA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lIns="77925" tIns="38963" rIns="77925" bIns="38963"/>
          <a:lstStyle/>
          <a:p>
            <a:r>
              <a:rPr lang="el-GR"/>
              <a:t>Στυλ κύριου τίτλου</a:t>
            </a:r>
            <a:endParaRPr lang="en-US" dirty="0"/>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Θέση αριθμού διαφάνειας 2"/>
          <p:cNvSpPr>
            <a:spLocks noGrp="1"/>
          </p:cNvSpPr>
          <p:nvPr>
            <p:ph type="sldNum" sz="quarter" idx="4"/>
          </p:nvPr>
        </p:nvSpPr>
        <p:spPr>
          <a:xfrm>
            <a:off x="7075257" y="486962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2E4409-2880-4B3E-9A3B-069088C18C72}" type="slidenum">
              <a:rPr lang="en-US" smtClean="0"/>
              <a:t>‹#›</a:t>
            </a:fld>
            <a:endParaRPr lang="en-US"/>
          </a:p>
        </p:txBody>
      </p:sp>
    </p:spTree>
    <p:extLst>
      <p:ext uri="{BB962C8B-B14F-4D97-AF65-F5344CB8AC3E}">
        <p14:creationId xmlns:p14="http://schemas.microsoft.com/office/powerpoint/2010/main" val="292283900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056">
          <p15:clr>
            <a:srgbClr val="FBAE40"/>
          </p15:clr>
        </p15:guide>
        <p15:guide id="2" pos="7681">
          <p15:clr>
            <a:srgbClr val="FBAE40"/>
          </p15:clr>
        </p15:guide>
        <p15:guide id="3" pos="14305">
          <p15:clr>
            <a:srgbClr val="FBAE40"/>
          </p15:clr>
        </p15:guide>
        <p15:guide id="4" orient="horz" pos="7584">
          <p15:clr>
            <a:srgbClr val="FBAE40"/>
          </p15:clr>
        </p15:guide>
        <p15:guide id="5" orient="horz" pos="4344">
          <p15:clr>
            <a:srgbClr val="FBAE40"/>
          </p15:clr>
        </p15:guide>
        <p15:guide id="6" pos="105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1" y="2914650"/>
            <a:ext cx="6400800" cy="1314450"/>
          </a:xfrm>
          <a:prstGeom prst="rect">
            <a:avLst/>
          </a:prstGeom>
        </p:spPr>
        <p:txBody>
          <a:bodyPr/>
          <a:lstStyle>
            <a:lvl1pPr marL="0" indent="0" algn="ctr">
              <a:buNone/>
              <a:defRPr/>
            </a:lvl1pPr>
            <a:lvl2pPr marL="342797" indent="0" algn="ctr">
              <a:buNone/>
              <a:defRPr/>
            </a:lvl2pPr>
            <a:lvl3pPr marL="685595" indent="0" algn="ctr">
              <a:buNone/>
              <a:defRPr/>
            </a:lvl3pPr>
            <a:lvl4pPr marL="1028392" indent="0" algn="ctr">
              <a:buNone/>
              <a:defRPr/>
            </a:lvl4pPr>
            <a:lvl5pPr marL="1371188" indent="0" algn="ctr">
              <a:buNone/>
              <a:defRPr/>
            </a:lvl5pPr>
            <a:lvl6pPr marL="1713986" indent="0" algn="ctr">
              <a:buNone/>
              <a:defRPr/>
            </a:lvl6pPr>
            <a:lvl7pPr marL="2056783" indent="0" algn="ctr">
              <a:buNone/>
              <a:defRPr/>
            </a:lvl7pPr>
            <a:lvl8pPr marL="2399580" indent="0" algn="ctr">
              <a:buNone/>
              <a:defRPr/>
            </a:lvl8pPr>
            <a:lvl9pPr marL="2742377" indent="0" algn="ctr">
              <a:buNone/>
              <a:defRPr/>
            </a:lvl9pPr>
          </a:lstStyle>
          <a:p>
            <a:r>
              <a:rPr lang="en-US"/>
              <a:t>Click to edit Master subtitle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9"/>
          <p:cNvSpPr txBox="1">
            <a:spLocks/>
          </p:cNvSpPr>
          <p:nvPr userDrawn="1"/>
        </p:nvSpPr>
        <p:spPr bwMode="auto">
          <a:xfrm>
            <a:off x="248735" y="21251"/>
            <a:ext cx="8658003" cy="432272"/>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314" tIns="31658" rIns="63314" bIns="31658"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l" defTabSz="633127" rtl="0" eaLnBrk="0" fontAlgn="base" latinLnBrk="0" hangingPunct="0">
              <a:lnSpc>
                <a:spcPct val="100000"/>
              </a:lnSpc>
              <a:spcBef>
                <a:spcPct val="0"/>
              </a:spcBef>
              <a:spcAft>
                <a:spcPct val="0"/>
              </a:spcAft>
              <a:buClrTx/>
              <a:buSzTx/>
              <a:buFontTx/>
              <a:buNone/>
              <a:tabLst>
                <a:tab pos="1700428" algn="l"/>
              </a:tabLst>
              <a:defRPr/>
            </a:pPr>
            <a:endParaRPr kumimoji="0" lang="el-GR" sz="2194" b="1" i="0" u="none" strike="noStrike" kern="1200" cap="none" spc="0" normalizeH="0" baseline="0" noProof="0" dirty="0">
              <a:ln>
                <a:noFill/>
              </a:ln>
              <a:solidFill>
                <a:srgbClr val="002060"/>
              </a:solidFill>
              <a:effectLst/>
              <a:uLnTx/>
              <a:uFillTx/>
              <a:latin typeface="Calibri"/>
              <a:ea typeface="+mn-ea"/>
              <a:cs typeface="+mn-cs"/>
            </a:endParaRPr>
          </a:p>
        </p:txBody>
      </p:sp>
      <p:pic>
        <p:nvPicPr>
          <p:cNvPr id="2" name="Εικόνα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29933" y="145066"/>
            <a:ext cx="832714" cy="438188"/>
          </a:xfrm>
          <a:prstGeom prst="rect">
            <a:avLst/>
          </a:prstGeom>
        </p:spPr>
      </p:pic>
      <p:sp>
        <p:nvSpPr>
          <p:cNvPr id="8" name="Text Placeholder 7"/>
          <p:cNvSpPr>
            <a:spLocks noGrp="1"/>
          </p:cNvSpPr>
          <p:nvPr>
            <p:ph type="body" idx="1"/>
          </p:nvPr>
        </p:nvSpPr>
        <p:spPr>
          <a:xfrm>
            <a:off x="281354" y="971550"/>
            <a:ext cx="8581292" cy="38290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281354" y="742950"/>
            <a:ext cx="8581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Θέση αριθμού διαφάνειας 2"/>
          <p:cNvSpPr>
            <a:spLocks noGrp="1"/>
          </p:cNvSpPr>
          <p:nvPr>
            <p:ph type="sldNum" sz="quarter" idx="4"/>
          </p:nvPr>
        </p:nvSpPr>
        <p:spPr>
          <a:xfrm>
            <a:off x="7075257" y="486962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2E4409-2880-4B3E-9A3B-069088C18C72}" type="slidenum">
              <a:rPr lang="en-US" smtClean="0"/>
              <a:t>‹#›</a:t>
            </a:fld>
            <a:endParaRPr lang="en-US"/>
          </a:p>
        </p:txBody>
      </p:sp>
    </p:spTree>
    <p:extLst>
      <p:ext uri="{BB962C8B-B14F-4D97-AF65-F5344CB8AC3E}">
        <p14:creationId xmlns:p14="http://schemas.microsoft.com/office/powerpoint/2010/main" val="20736683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mc:AlternateContent xmlns:mc="http://schemas.openxmlformats.org/markup-compatibility/2006" xmlns:p14="http://schemas.microsoft.com/office/powerpoint/2010/main">
    <mc:Choice Requires="p14">
      <p:transition p14:dur="0" advTm="10000"/>
    </mc:Choice>
    <mc:Fallback xmlns="">
      <p:transition advTm="10000"/>
    </mc:Fallback>
  </mc:AlternateContent>
  <p:hf hdr="0" ftr="0" dt="0"/>
  <p:txStyles>
    <p:titleStyle>
      <a:lvl1pPr algn="l" defTabSz="633127" rtl="0" eaLnBrk="1" latinLnBrk="0" hangingPunct="1">
        <a:lnSpc>
          <a:spcPct val="90000"/>
        </a:lnSpc>
        <a:spcBef>
          <a:spcPct val="0"/>
        </a:spcBef>
        <a:buNone/>
        <a:defRPr sz="3006" kern="1200">
          <a:solidFill>
            <a:schemeClr val="tx1"/>
          </a:solidFill>
          <a:latin typeface="+mj-lt"/>
          <a:ea typeface="+mj-ea"/>
          <a:cs typeface="+mj-cs"/>
        </a:defRPr>
      </a:lvl1pPr>
    </p:titleStyle>
    <p:bodyStyle>
      <a:lvl1pPr marL="214313" indent="-214313" algn="l" defTabSz="633127" rtl="0" eaLnBrk="1" latinLnBrk="0" hangingPunct="1">
        <a:lnSpc>
          <a:spcPct val="90000"/>
        </a:lnSpc>
        <a:spcBef>
          <a:spcPts val="692"/>
        </a:spcBef>
        <a:buClr>
          <a:schemeClr val="accent1"/>
        </a:buClr>
        <a:buFont typeface="Arial" panose="020B0604020202020204" pitchFamily="34" charset="0"/>
        <a:buChar char="•"/>
        <a:defRPr sz="1200" kern="1200">
          <a:solidFill>
            <a:schemeClr val="tx1"/>
          </a:solidFill>
          <a:latin typeface="+mn-lt"/>
          <a:ea typeface="+mn-ea"/>
          <a:cs typeface="+mn-cs"/>
        </a:defRPr>
      </a:lvl1pPr>
      <a:lvl2pPr marL="530876" indent="-214313" algn="l" defTabSz="633127" rtl="0" eaLnBrk="1" latinLnBrk="0" hangingPunct="1">
        <a:lnSpc>
          <a:spcPct val="90000"/>
        </a:lnSpc>
        <a:spcBef>
          <a:spcPts val="347"/>
        </a:spcBef>
        <a:buClr>
          <a:schemeClr val="accent1"/>
        </a:buClr>
        <a:buFont typeface="Arial" panose="020B0604020202020204" pitchFamily="34" charset="0"/>
        <a:buChar char="•"/>
        <a:defRPr sz="1050" kern="1200">
          <a:solidFill>
            <a:schemeClr val="tx1"/>
          </a:solidFill>
          <a:latin typeface="+mn-lt"/>
          <a:ea typeface="+mn-ea"/>
          <a:cs typeface="+mn-cs"/>
        </a:defRPr>
      </a:lvl2pPr>
      <a:lvl3pPr marL="761714" indent="-128588" algn="l" defTabSz="633127" rtl="0" eaLnBrk="1" latinLnBrk="0" hangingPunct="1">
        <a:lnSpc>
          <a:spcPct val="90000"/>
        </a:lnSpc>
        <a:spcBef>
          <a:spcPts val="347"/>
        </a:spcBef>
        <a:buClr>
          <a:schemeClr val="accent1"/>
        </a:buClr>
        <a:buFont typeface="Arial" panose="020B0604020202020204" pitchFamily="34" charset="0"/>
        <a:buChar char="•"/>
        <a:defRPr sz="900" kern="1200">
          <a:solidFill>
            <a:schemeClr val="tx1"/>
          </a:solidFill>
          <a:latin typeface="+mn-lt"/>
          <a:ea typeface="+mn-ea"/>
          <a:cs typeface="+mn-cs"/>
        </a:defRPr>
      </a:lvl3pPr>
      <a:lvl4pPr marL="1078277" indent="-128588" algn="l" defTabSz="633127" rtl="0" eaLnBrk="1" latinLnBrk="0" hangingPunct="1">
        <a:lnSpc>
          <a:spcPct val="90000"/>
        </a:lnSpc>
        <a:spcBef>
          <a:spcPts val="347"/>
        </a:spcBef>
        <a:buClr>
          <a:schemeClr val="accent1"/>
        </a:buClr>
        <a:buFont typeface="Arial" panose="020B0604020202020204" pitchFamily="34" charset="0"/>
        <a:buChar char="•"/>
        <a:defRPr sz="900" kern="1200">
          <a:solidFill>
            <a:schemeClr val="tx1"/>
          </a:solidFill>
          <a:latin typeface="+mn-lt"/>
          <a:ea typeface="+mn-ea"/>
          <a:cs typeface="+mn-cs"/>
        </a:defRPr>
      </a:lvl4pPr>
      <a:lvl5pPr marL="1394840" indent="-128588" algn="l" defTabSz="633127" rtl="0" eaLnBrk="1" latinLnBrk="0" hangingPunct="1">
        <a:lnSpc>
          <a:spcPct val="90000"/>
        </a:lnSpc>
        <a:spcBef>
          <a:spcPts val="347"/>
        </a:spcBef>
        <a:buClr>
          <a:schemeClr val="accent1"/>
        </a:buClr>
        <a:buFont typeface="Arial" panose="020B0604020202020204" pitchFamily="34" charset="0"/>
        <a:buChar char="•"/>
        <a:defRPr sz="900" kern="1200">
          <a:solidFill>
            <a:schemeClr val="tx1"/>
          </a:solidFill>
          <a:latin typeface="+mn-lt"/>
          <a:ea typeface="+mn-ea"/>
          <a:cs typeface="+mn-cs"/>
        </a:defRPr>
      </a:lvl5pPr>
      <a:lvl6pPr marL="1741097" indent="-158282" algn="l" defTabSz="633127" rtl="0" eaLnBrk="1" latinLnBrk="0" hangingPunct="1">
        <a:lnSpc>
          <a:spcPct val="90000"/>
        </a:lnSpc>
        <a:spcBef>
          <a:spcPts val="347"/>
        </a:spcBef>
        <a:buFont typeface="Arial" panose="020B0604020202020204" pitchFamily="34" charset="0"/>
        <a:buChar char="•"/>
        <a:defRPr sz="1219" kern="1200">
          <a:solidFill>
            <a:schemeClr val="tx1"/>
          </a:solidFill>
          <a:latin typeface="+mn-lt"/>
          <a:ea typeface="+mn-ea"/>
          <a:cs typeface="+mn-cs"/>
        </a:defRPr>
      </a:lvl6pPr>
      <a:lvl7pPr marL="2057660" indent="-158282" algn="l" defTabSz="633127" rtl="0" eaLnBrk="1" latinLnBrk="0" hangingPunct="1">
        <a:lnSpc>
          <a:spcPct val="90000"/>
        </a:lnSpc>
        <a:spcBef>
          <a:spcPts val="347"/>
        </a:spcBef>
        <a:buFont typeface="Arial" panose="020B0604020202020204" pitchFamily="34" charset="0"/>
        <a:buChar char="•"/>
        <a:defRPr sz="1219" kern="1200">
          <a:solidFill>
            <a:schemeClr val="tx1"/>
          </a:solidFill>
          <a:latin typeface="+mn-lt"/>
          <a:ea typeface="+mn-ea"/>
          <a:cs typeface="+mn-cs"/>
        </a:defRPr>
      </a:lvl7pPr>
      <a:lvl8pPr marL="2374223" indent="-158282" algn="l" defTabSz="633127" rtl="0" eaLnBrk="1" latinLnBrk="0" hangingPunct="1">
        <a:lnSpc>
          <a:spcPct val="90000"/>
        </a:lnSpc>
        <a:spcBef>
          <a:spcPts val="347"/>
        </a:spcBef>
        <a:buFont typeface="Arial" panose="020B0604020202020204" pitchFamily="34" charset="0"/>
        <a:buChar char="•"/>
        <a:defRPr sz="1219" kern="1200">
          <a:solidFill>
            <a:schemeClr val="tx1"/>
          </a:solidFill>
          <a:latin typeface="+mn-lt"/>
          <a:ea typeface="+mn-ea"/>
          <a:cs typeface="+mn-cs"/>
        </a:defRPr>
      </a:lvl8pPr>
      <a:lvl9pPr marL="2690787" indent="-158282" algn="l" defTabSz="633127" rtl="0" eaLnBrk="1" latinLnBrk="0" hangingPunct="1">
        <a:lnSpc>
          <a:spcPct val="90000"/>
        </a:lnSpc>
        <a:spcBef>
          <a:spcPts val="347"/>
        </a:spcBef>
        <a:buFont typeface="Arial" panose="020B0604020202020204" pitchFamily="34" charset="0"/>
        <a:buChar char="•"/>
        <a:defRPr sz="1219" kern="1200">
          <a:solidFill>
            <a:schemeClr val="tx1"/>
          </a:solidFill>
          <a:latin typeface="+mn-lt"/>
          <a:ea typeface="+mn-ea"/>
          <a:cs typeface="+mn-cs"/>
        </a:defRPr>
      </a:lvl9pPr>
    </p:bodyStyle>
    <p:otherStyle>
      <a:defPPr>
        <a:defRPr lang="en-US"/>
      </a:defPPr>
      <a:lvl1pPr marL="0" algn="l" defTabSz="633127" rtl="0" eaLnBrk="1" latinLnBrk="0" hangingPunct="1">
        <a:defRPr sz="1219" kern="1200">
          <a:solidFill>
            <a:schemeClr val="tx1"/>
          </a:solidFill>
          <a:latin typeface="+mn-lt"/>
          <a:ea typeface="+mn-ea"/>
          <a:cs typeface="+mn-cs"/>
        </a:defRPr>
      </a:lvl1pPr>
      <a:lvl2pPr marL="316563" algn="l" defTabSz="633127" rtl="0" eaLnBrk="1" latinLnBrk="0" hangingPunct="1">
        <a:defRPr sz="1219" kern="1200">
          <a:solidFill>
            <a:schemeClr val="tx1"/>
          </a:solidFill>
          <a:latin typeface="+mn-lt"/>
          <a:ea typeface="+mn-ea"/>
          <a:cs typeface="+mn-cs"/>
        </a:defRPr>
      </a:lvl2pPr>
      <a:lvl3pPr marL="633127" algn="l" defTabSz="633127" rtl="0" eaLnBrk="1" latinLnBrk="0" hangingPunct="1">
        <a:defRPr sz="1219" kern="1200">
          <a:solidFill>
            <a:schemeClr val="tx1"/>
          </a:solidFill>
          <a:latin typeface="+mn-lt"/>
          <a:ea typeface="+mn-ea"/>
          <a:cs typeface="+mn-cs"/>
        </a:defRPr>
      </a:lvl3pPr>
      <a:lvl4pPr marL="949690" algn="l" defTabSz="633127" rtl="0" eaLnBrk="1" latinLnBrk="0" hangingPunct="1">
        <a:defRPr sz="1219" kern="1200">
          <a:solidFill>
            <a:schemeClr val="tx1"/>
          </a:solidFill>
          <a:latin typeface="+mn-lt"/>
          <a:ea typeface="+mn-ea"/>
          <a:cs typeface="+mn-cs"/>
        </a:defRPr>
      </a:lvl4pPr>
      <a:lvl5pPr marL="1266252" algn="l" defTabSz="633127" rtl="0" eaLnBrk="1" latinLnBrk="0" hangingPunct="1">
        <a:defRPr sz="1219" kern="1200">
          <a:solidFill>
            <a:schemeClr val="tx1"/>
          </a:solidFill>
          <a:latin typeface="+mn-lt"/>
          <a:ea typeface="+mn-ea"/>
          <a:cs typeface="+mn-cs"/>
        </a:defRPr>
      </a:lvl5pPr>
      <a:lvl6pPr marL="1582815" algn="l" defTabSz="633127" rtl="0" eaLnBrk="1" latinLnBrk="0" hangingPunct="1">
        <a:defRPr sz="1219" kern="1200">
          <a:solidFill>
            <a:schemeClr val="tx1"/>
          </a:solidFill>
          <a:latin typeface="+mn-lt"/>
          <a:ea typeface="+mn-ea"/>
          <a:cs typeface="+mn-cs"/>
        </a:defRPr>
      </a:lvl6pPr>
      <a:lvl7pPr marL="1899379" algn="l" defTabSz="633127" rtl="0" eaLnBrk="1" latinLnBrk="0" hangingPunct="1">
        <a:defRPr sz="1219" kern="1200">
          <a:solidFill>
            <a:schemeClr val="tx1"/>
          </a:solidFill>
          <a:latin typeface="+mn-lt"/>
          <a:ea typeface="+mn-ea"/>
          <a:cs typeface="+mn-cs"/>
        </a:defRPr>
      </a:lvl7pPr>
      <a:lvl8pPr marL="2215942" algn="l" defTabSz="633127" rtl="0" eaLnBrk="1" latinLnBrk="0" hangingPunct="1">
        <a:defRPr sz="1219" kern="1200">
          <a:solidFill>
            <a:schemeClr val="tx1"/>
          </a:solidFill>
          <a:latin typeface="+mn-lt"/>
          <a:ea typeface="+mn-ea"/>
          <a:cs typeface="+mn-cs"/>
        </a:defRPr>
      </a:lvl8pPr>
      <a:lvl9pPr marL="2532505" algn="l" defTabSz="633127" rtl="0" eaLnBrk="1" latinLnBrk="0" hangingPunct="1">
        <a:defRPr sz="121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6048">
          <p15:clr>
            <a:srgbClr val="F26B43"/>
          </p15:clr>
        </p15:guide>
        <p15:guide id="3" orient="horz" pos="816">
          <p15:clr>
            <a:srgbClr val="F26B43"/>
          </p15:clr>
        </p15:guide>
        <p15:guide id="4"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4E6EC"/>
        </a:solidFill>
        <a:effectLst/>
      </p:bgPr>
    </p:bg>
    <p:spTree>
      <p:nvGrpSpPr>
        <p:cNvPr id="1" name=""/>
        <p:cNvGrpSpPr/>
        <p:nvPr/>
      </p:nvGrpSpPr>
      <p:grpSpPr>
        <a:xfrm>
          <a:off x="0" y="0"/>
          <a:ext cx="0" cy="0"/>
          <a:chOff x="0" y="0"/>
          <a:chExt cx="0" cy="0"/>
        </a:xfrm>
      </p:grpSpPr>
      <p:sp>
        <p:nvSpPr>
          <p:cNvPr id="4" name="Footer Placeholder 4"/>
          <p:cNvSpPr txBox="1">
            <a:spLocks/>
          </p:cNvSpPr>
          <p:nvPr userDrawn="1"/>
        </p:nvSpPr>
        <p:spPr>
          <a:xfrm>
            <a:off x="571501" y="4735830"/>
            <a:ext cx="2861142" cy="273844"/>
          </a:xfrm>
          <a:prstGeom prst="rect">
            <a:avLst/>
          </a:prstGeom>
        </p:spPr>
        <p:txBody>
          <a:bodyPr vert="horz" lIns="68580" tIns="34290" rIns="68580" bIns="34290" rtlCol="0" anchor="t"/>
          <a:lstStyle>
            <a:defPPr>
              <a:defRPr lang="el-GR"/>
            </a:defPPr>
            <a:lvl1pPr marL="0" algn="r" defTabSz="914400" rtl="0" eaLnBrk="1" latinLnBrk="0" hangingPunct="1">
              <a:defRPr sz="1200" b="1" i="1" kern="1200" baseline="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rgbClr val="002060">
                    <a:lumMod val="85000"/>
                    <a:lumOff val="15000"/>
                  </a:srgbClr>
                </a:solidFill>
                <a:latin typeface="Century Schoolbook" panose="02040604050505020304"/>
              </a:rPr>
              <a:t>LAMDA Development SA | 29</a:t>
            </a:r>
            <a:r>
              <a:rPr lang="en-US" sz="900" baseline="30000">
                <a:solidFill>
                  <a:srgbClr val="002060">
                    <a:lumMod val="85000"/>
                    <a:lumOff val="15000"/>
                  </a:srgbClr>
                </a:solidFill>
                <a:latin typeface="Century Schoolbook" panose="02040604050505020304"/>
              </a:rPr>
              <a:t>th</a:t>
            </a:r>
            <a:r>
              <a:rPr lang="en-US" sz="900">
                <a:solidFill>
                  <a:srgbClr val="002060">
                    <a:lumMod val="85000"/>
                    <a:lumOff val="15000"/>
                  </a:srgbClr>
                </a:solidFill>
                <a:latin typeface="Century Schoolbook" panose="02040604050505020304"/>
              </a:rPr>
              <a:t> January 2020</a:t>
            </a:r>
            <a:endParaRPr lang="el-GR" sz="900">
              <a:solidFill>
                <a:srgbClr val="002060">
                  <a:lumMod val="85000"/>
                  <a:lumOff val="15000"/>
                </a:srgbClr>
              </a:solidFill>
              <a:latin typeface="Century Schoolbook" panose="02040604050505020304"/>
            </a:endParaRPr>
          </a:p>
          <a:p>
            <a:endParaRPr lang="el-GR" sz="900" dirty="0">
              <a:solidFill>
                <a:srgbClr val="002060">
                  <a:lumMod val="85000"/>
                  <a:lumOff val="15000"/>
                </a:srgbClr>
              </a:solidFill>
              <a:latin typeface="Century Schoolbook" panose="02040604050505020304"/>
            </a:endParaRPr>
          </a:p>
        </p:txBody>
      </p:sp>
    </p:spTree>
    <p:extLst>
      <p:ext uri="{BB962C8B-B14F-4D97-AF65-F5344CB8AC3E}">
        <p14:creationId xmlns:p14="http://schemas.microsoft.com/office/powerpoint/2010/main" val="544331609"/>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342900" algn="l" rtl="0" fontAlgn="base">
        <a:spcBef>
          <a:spcPct val="0"/>
        </a:spcBef>
        <a:spcAft>
          <a:spcPct val="0"/>
        </a:spcAft>
        <a:defRPr b="1">
          <a:solidFill>
            <a:schemeClr val="tx2"/>
          </a:solidFill>
          <a:latin typeface="Arial" charset="0"/>
          <a:cs typeface="Arial" charset="0"/>
        </a:defRPr>
      </a:lvl6pPr>
      <a:lvl7pPr marL="685800" algn="l" rtl="0" fontAlgn="base">
        <a:spcBef>
          <a:spcPct val="0"/>
        </a:spcBef>
        <a:spcAft>
          <a:spcPct val="0"/>
        </a:spcAft>
        <a:defRPr b="1">
          <a:solidFill>
            <a:schemeClr val="tx2"/>
          </a:solidFill>
          <a:latin typeface="Arial" charset="0"/>
          <a:cs typeface="Arial" charset="0"/>
        </a:defRPr>
      </a:lvl7pPr>
      <a:lvl8pPr marL="1028700" algn="l" rtl="0" fontAlgn="base">
        <a:spcBef>
          <a:spcPct val="0"/>
        </a:spcBef>
        <a:spcAft>
          <a:spcPct val="0"/>
        </a:spcAft>
        <a:defRPr b="1">
          <a:solidFill>
            <a:schemeClr val="tx2"/>
          </a:solidFill>
          <a:latin typeface="Arial" charset="0"/>
          <a:cs typeface="Arial" charset="0"/>
        </a:defRPr>
      </a:lvl8pPr>
      <a:lvl9pPr marL="1371600" algn="l" rtl="0" fontAlgn="base">
        <a:spcBef>
          <a:spcPct val="0"/>
        </a:spcBef>
        <a:spcAft>
          <a:spcPct val="0"/>
        </a:spcAft>
        <a:defRPr b="1">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3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94892"/>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342797" algn="l" rtl="0" fontAlgn="base">
        <a:spcBef>
          <a:spcPct val="0"/>
        </a:spcBef>
        <a:spcAft>
          <a:spcPct val="0"/>
        </a:spcAft>
        <a:defRPr b="1">
          <a:solidFill>
            <a:schemeClr val="tx2"/>
          </a:solidFill>
          <a:latin typeface="Arial" charset="0"/>
          <a:cs typeface="Arial" charset="0"/>
        </a:defRPr>
      </a:lvl6pPr>
      <a:lvl7pPr marL="685595" algn="l" rtl="0" fontAlgn="base">
        <a:spcBef>
          <a:spcPct val="0"/>
        </a:spcBef>
        <a:spcAft>
          <a:spcPct val="0"/>
        </a:spcAft>
        <a:defRPr b="1">
          <a:solidFill>
            <a:schemeClr val="tx2"/>
          </a:solidFill>
          <a:latin typeface="Arial" charset="0"/>
          <a:cs typeface="Arial" charset="0"/>
        </a:defRPr>
      </a:lvl7pPr>
      <a:lvl8pPr marL="1028392" algn="l" rtl="0" fontAlgn="base">
        <a:spcBef>
          <a:spcPct val="0"/>
        </a:spcBef>
        <a:spcAft>
          <a:spcPct val="0"/>
        </a:spcAft>
        <a:defRPr b="1">
          <a:solidFill>
            <a:schemeClr val="tx2"/>
          </a:solidFill>
          <a:latin typeface="Arial" charset="0"/>
          <a:cs typeface="Arial" charset="0"/>
        </a:defRPr>
      </a:lvl8pPr>
      <a:lvl9pPr marL="1371188" algn="l" rtl="0" fontAlgn="base">
        <a:spcBef>
          <a:spcPct val="0"/>
        </a:spcBef>
        <a:spcAft>
          <a:spcPct val="0"/>
        </a:spcAft>
        <a:defRPr b="1">
          <a:solidFill>
            <a:schemeClr val="tx2"/>
          </a:solidFill>
          <a:latin typeface="Arial" charset="0"/>
          <a:cs typeface="Arial" charset="0"/>
        </a:defRPr>
      </a:lvl9pPr>
    </p:titleStyle>
    <p:bodyStyle>
      <a:lvl1pPr marL="257098" indent="-257098" algn="l" rtl="0" eaLnBrk="0" fontAlgn="base" hangingPunct="0">
        <a:spcBef>
          <a:spcPct val="20000"/>
        </a:spcBef>
        <a:spcAft>
          <a:spcPct val="0"/>
        </a:spcAft>
        <a:buChar char="•"/>
        <a:defRPr sz="1200">
          <a:solidFill>
            <a:schemeClr val="tx1"/>
          </a:solidFill>
          <a:latin typeface="+mn-lt"/>
          <a:ea typeface="+mn-ea"/>
          <a:cs typeface="+mn-cs"/>
        </a:defRPr>
      </a:lvl1pPr>
      <a:lvl2pPr marL="557045" indent="-214248" algn="l" rtl="0" eaLnBrk="0" fontAlgn="base" hangingPunct="0">
        <a:spcBef>
          <a:spcPct val="20000"/>
        </a:spcBef>
        <a:spcAft>
          <a:spcPct val="0"/>
        </a:spcAft>
        <a:buChar char="–"/>
        <a:defRPr sz="2099">
          <a:solidFill>
            <a:schemeClr val="tx1"/>
          </a:solidFill>
          <a:latin typeface="+mn-lt"/>
          <a:cs typeface="+mn-cs"/>
        </a:defRPr>
      </a:lvl2pPr>
      <a:lvl3pPr marL="856993" indent="-171398" algn="l" rtl="0" eaLnBrk="0" fontAlgn="base" hangingPunct="0">
        <a:spcBef>
          <a:spcPct val="20000"/>
        </a:spcBef>
        <a:spcAft>
          <a:spcPct val="0"/>
        </a:spcAft>
        <a:buChar char="•"/>
        <a:defRPr sz="1800">
          <a:solidFill>
            <a:schemeClr val="tx1"/>
          </a:solidFill>
          <a:latin typeface="+mn-lt"/>
          <a:cs typeface="+mn-cs"/>
        </a:defRPr>
      </a:lvl3pPr>
      <a:lvl4pPr marL="1199790" indent="-171398" algn="l" rtl="0" eaLnBrk="0" fontAlgn="base" hangingPunct="0">
        <a:spcBef>
          <a:spcPct val="20000"/>
        </a:spcBef>
        <a:spcAft>
          <a:spcPct val="0"/>
        </a:spcAft>
        <a:buChar char="–"/>
        <a:defRPr sz="1500">
          <a:solidFill>
            <a:schemeClr val="tx1"/>
          </a:solidFill>
          <a:latin typeface="+mn-lt"/>
          <a:cs typeface="+mn-cs"/>
        </a:defRPr>
      </a:lvl4pPr>
      <a:lvl5pPr marL="1542587" indent="-171398" algn="l" rtl="0" eaLnBrk="0" fontAlgn="base" hangingPunct="0">
        <a:spcBef>
          <a:spcPct val="20000"/>
        </a:spcBef>
        <a:spcAft>
          <a:spcPct val="0"/>
        </a:spcAft>
        <a:buChar char="»"/>
        <a:defRPr sz="1500">
          <a:solidFill>
            <a:schemeClr val="tx1"/>
          </a:solidFill>
          <a:latin typeface="+mn-lt"/>
          <a:cs typeface="+mn-cs"/>
        </a:defRPr>
      </a:lvl5pPr>
      <a:lvl6pPr marL="1885385" indent="-171398" algn="l" rtl="0" fontAlgn="base">
        <a:spcBef>
          <a:spcPct val="20000"/>
        </a:spcBef>
        <a:spcAft>
          <a:spcPct val="0"/>
        </a:spcAft>
        <a:buChar char="»"/>
        <a:defRPr sz="1500">
          <a:solidFill>
            <a:schemeClr val="tx1"/>
          </a:solidFill>
          <a:latin typeface="+mn-lt"/>
          <a:cs typeface="+mn-cs"/>
        </a:defRPr>
      </a:lvl6pPr>
      <a:lvl7pPr marL="2228182" indent="-171398" algn="l" rtl="0" fontAlgn="base">
        <a:spcBef>
          <a:spcPct val="20000"/>
        </a:spcBef>
        <a:spcAft>
          <a:spcPct val="0"/>
        </a:spcAft>
        <a:buChar char="»"/>
        <a:defRPr sz="1500">
          <a:solidFill>
            <a:schemeClr val="tx1"/>
          </a:solidFill>
          <a:latin typeface="+mn-lt"/>
          <a:cs typeface="+mn-cs"/>
        </a:defRPr>
      </a:lvl7pPr>
      <a:lvl8pPr marL="2570978" indent="-171398" algn="l" rtl="0" fontAlgn="base">
        <a:spcBef>
          <a:spcPct val="20000"/>
        </a:spcBef>
        <a:spcAft>
          <a:spcPct val="0"/>
        </a:spcAft>
        <a:buChar char="»"/>
        <a:defRPr sz="1500">
          <a:solidFill>
            <a:schemeClr val="tx1"/>
          </a:solidFill>
          <a:latin typeface="+mn-lt"/>
          <a:cs typeface="+mn-cs"/>
        </a:defRPr>
      </a:lvl8pPr>
      <a:lvl9pPr marL="2913776" indent="-171398"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595" rtl="0" eaLnBrk="1" latinLnBrk="0" hangingPunct="1">
        <a:defRPr sz="1350" kern="1200">
          <a:solidFill>
            <a:schemeClr val="tx1"/>
          </a:solidFill>
          <a:latin typeface="+mn-lt"/>
          <a:ea typeface="+mn-ea"/>
          <a:cs typeface="+mn-cs"/>
        </a:defRPr>
      </a:lvl1pPr>
      <a:lvl2pPr marL="342797" algn="l" defTabSz="685595" rtl="0" eaLnBrk="1" latinLnBrk="0" hangingPunct="1">
        <a:defRPr sz="1350" kern="1200">
          <a:solidFill>
            <a:schemeClr val="tx1"/>
          </a:solidFill>
          <a:latin typeface="+mn-lt"/>
          <a:ea typeface="+mn-ea"/>
          <a:cs typeface="+mn-cs"/>
        </a:defRPr>
      </a:lvl2pPr>
      <a:lvl3pPr marL="685595" algn="l" defTabSz="685595" rtl="0" eaLnBrk="1" latinLnBrk="0" hangingPunct="1">
        <a:defRPr sz="1350" kern="1200">
          <a:solidFill>
            <a:schemeClr val="tx1"/>
          </a:solidFill>
          <a:latin typeface="+mn-lt"/>
          <a:ea typeface="+mn-ea"/>
          <a:cs typeface="+mn-cs"/>
        </a:defRPr>
      </a:lvl3pPr>
      <a:lvl4pPr marL="1028392" algn="l" defTabSz="685595" rtl="0" eaLnBrk="1" latinLnBrk="0" hangingPunct="1">
        <a:defRPr sz="1350" kern="1200">
          <a:solidFill>
            <a:schemeClr val="tx1"/>
          </a:solidFill>
          <a:latin typeface="+mn-lt"/>
          <a:ea typeface="+mn-ea"/>
          <a:cs typeface="+mn-cs"/>
        </a:defRPr>
      </a:lvl4pPr>
      <a:lvl5pPr marL="1371188" algn="l" defTabSz="685595" rtl="0" eaLnBrk="1" latinLnBrk="0" hangingPunct="1">
        <a:defRPr sz="1350" kern="1200">
          <a:solidFill>
            <a:schemeClr val="tx1"/>
          </a:solidFill>
          <a:latin typeface="+mn-lt"/>
          <a:ea typeface="+mn-ea"/>
          <a:cs typeface="+mn-cs"/>
        </a:defRPr>
      </a:lvl5pPr>
      <a:lvl6pPr marL="1713986" algn="l" defTabSz="685595" rtl="0" eaLnBrk="1" latinLnBrk="0" hangingPunct="1">
        <a:defRPr sz="1350" kern="1200">
          <a:solidFill>
            <a:schemeClr val="tx1"/>
          </a:solidFill>
          <a:latin typeface="+mn-lt"/>
          <a:ea typeface="+mn-ea"/>
          <a:cs typeface="+mn-cs"/>
        </a:defRPr>
      </a:lvl6pPr>
      <a:lvl7pPr marL="2056783" algn="l" defTabSz="685595" rtl="0" eaLnBrk="1" latinLnBrk="0" hangingPunct="1">
        <a:defRPr sz="1350" kern="1200">
          <a:solidFill>
            <a:schemeClr val="tx1"/>
          </a:solidFill>
          <a:latin typeface="+mn-lt"/>
          <a:ea typeface="+mn-ea"/>
          <a:cs typeface="+mn-cs"/>
        </a:defRPr>
      </a:lvl7pPr>
      <a:lvl8pPr marL="2399580" algn="l" defTabSz="685595" rtl="0" eaLnBrk="1" latinLnBrk="0" hangingPunct="1">
        <a:defRPr sz="1350" kern="1200">
          <a:solidFill>
            <a:schemeClr val="tx1"/>
          </a:solidFill>
          <a:latin typeface="+mn-lt"/>
          <a:ea typeface="+mn-ea"/>
          <a:cs typeface="+mn-cs"/>
        </a:defRPr>
      </a:lvl8pPr>
      <a:lvl9pPr marL="2742377" algn="l" defTabSz="68559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Ορθογώνιο 26"/>
          <p:cNvSpPr/>
          <p:nvPr/>
        </p:nvSpPr>
        <p:spPr>
          <a:xfrm>
            <a:off x="2913798" y="3921919"/>
            <a:ext cx="5144353" cy="878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defTabSz="685800"/>
            <a:r>
              <a:rPr lang="en-US" sz="2400" b="1" dirty="0">
                <a:solidFill>
                  <a:srgbClr val="001746"/>
                </a:solidFill>
                <a:latin typeface="Calibri" panose="020F0502020204030204"/>
              </a:rPr>
              <a:t>Aris </a:t>
            </a:r>
            <a:r>
              <a:rPr lang="en-US" sz="2400" b="1" dirty="0" err="1">
                <a:solidFill>
                  <a:srgbClr val="001746"/>
                </a:solidFill>
                <a:latin typeface="Calibri" panose="020F0502020204030204"/>
              </a:rPr>
              <a:t>Xenofos</a:t>
            </a:r>
            <a:r>
              <a:rPr lang="en-US" sz="2400" b="1" dirty="0">
                <a:solidFill>
                  <a:srgbClr val="001746"/>
                </a:solidFill>
                <a:latin typeface="Calibri" panose="020F0502020204030204"/>
              </a:rPr>
              <a:t> | Executive Chairman</a:t>
            </a:r>
          </a:p>
          <a:p>
            <a:pPr algn="r" defTabSz="685800"/>
            <a:r>
              <a:rPr lang="en-US" sz="2400" b="1" dirty="0">
                <a:solidFill>
                  <a:srgbClr val="001746"/>
                </a:solidFill>
                <a:latin typeface="Calibri" panose="020F0502020204030204"/>
              </a:rPr>
              <a:t>Wednesday 29</a:t>
            </a:r>
            <a:r>
              <a:rPr lang="en-US" sz="2400" b="1" baseline="30000" dirty="0">
                <a:solidFill>
                  <a:srgbClr val="001746"/>
                </a:solidFill>
                <a:latin typeface="Calibri" panose="020F0502020204030204"/>
              </a:rPr>
              <a:t>th</a:t>
            </a:r>
            <a:r>
              <a:rPr lang="en-US" sz="2400" b="1" dirty="0">
                <a:solidFill>
                  <a:srgbClr val="001746"/>
                </a:solidFill>
                <a:latin typeface="Calibri" panose="020F0502020204030204"/>
              </a:rPr>
              <a:t> January 2020</a:t>
            </a:r>
          </a:p>
        </p:txBody>
      </p:sp>
      <p:pic>
        <p:nvPicPr>
          <p:cNvPr id="3" name="Picture 2">
            <a:extLst>
              <a:ext uri="{FF2B5EF4-FFF2-40B4-BE49-F238E27FC236}">
                <a16:creationId xmlns:a16="http://schemas.microsoft.com/office/drawing/2014/main" id="{708415D9-62F6-4269-B086-1CA892ED9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95" y="1674628"/>
            <a:ext cx="7304332" cy="1684517"/>
          </a:xfrm>
          <a:prstGeom prst="rect">
            <a:avLst/>
          </a:prstGeom>
        </p:spPr>
      </p:pic>
    </p:spTree>
    <p:extLst>
      <p:ext uri="{BB962C8B-B14F-4D97-AF65-F5344CB8AC3E}">
        <p14:creationId xmlns:p14="http://schemas.microsoft.com/office/powerpoint/2010/main" val="1742062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Real Estate</a:t>
            </a:r>
          </a:p>
        </p:txBody>
      </p:sp>
      <p:sp>
        <p:nvSpPr>
          <p:cNvPr id="3" name="Θέση αριθμού διαφάνειας 2"/>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10</a:t>
            </a:fld>
            <a:endParaRPr lang="en-US" dirty="0">
              <a:solidFill>
                <a:prstClr val="black">
                  <a:tint val="75000"/>
                </a:prstClr>
              </a:solidFill>
              <a:latin typeface="Calibri" panose="020F0502020204030204"/>
            </a:endParaRPr>
          </a:p>
        </p:txBody>
      </p:sp>
      <p:sp>
        <p:nvSpPr>
          <p:cNvPr id="228" name="Rectangle 227">
            <a:extLst>
              <a:ext uri="{FF2B5EF4-FFF2-40B4-BE49-F238E27FC236}">
                <a16:creationId xmlns:a16="http://schemas.microsoft.com/office/drawing/2014/main" id="{3FAB5326-9174-4156-AEE5-3DE75F66BF38}"/>
              </a:ext>
            </a:extLst>
          </p:cNvPr>
          <p:cNvSpPr/>
          <p:nvPr/>
        </p:nvSpPr>
        <p:spPr>
          <a:xfrm>
            <a:off x="1085851" y="4105374"/>
            <a:ext cx="3415709" cy="9091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Land plot area: 717,854.00 m</a:t>
            </a:r>
            <a:r>
              <a:rPr lang="en-US" sz="1500" baseline="30000" dirty="0">
                <a:solidFill>
                  <a:prstClr val="black"/>
                </a:solidFill>
                <a:latin typeface="Calibri" panose="020F0502020204030204"/>
              </a:rPr>
              <a:t>2</a:t>
            </a:r>
          </a:p>
          <a:p>
            <a:pPr marL="128588" indent="-128588" defTabSz="718324">
              <a:buClr>
                <a:srgbClr val="5B9BD5"/>
              </a:buClr>
              <a:buFont typeface="Arial" panose="020B0604020202020204" pitchFamily="34" charset="0"/>
              <a:buChar char="•"/>
              <a:defRPr/>
            </a:pPr>
            <a:r>
              <a:rPr lang="en-US" sz="1500" dirty="0">
                <a:solidFill>
                  <a:prstClr val="black"/>
                </a:solidFill>
                <a:latin typeface="Calibri" panose="020F0502020204030204"/>
              </a:rPr>
              <a:t>Development concept: Theme Park| Retail and Tourism| Recreation | Casino </a:t>
            </a:r>
          </a:p>
        </p:txBody>
      </p:sp>
      <p:pic>
        <p:nvPicPr>
          <p:cNvPr id="11" name="Εικόνα 1">
            <a:extLst>
              <a:ext uri="{FF2B5EF4-FFF2-40B4-BE49-F238E27FC236}">
                <a16:creationId xmlns:a16="http://schemas.microsoft.com/office/drawing/2014/main" id="{47A25C13-44A0-4C72-AD2D-6BBF88B10A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570" y="145066"/>
            <a:ext cx="676580" cy="438188"/>
          </a:xfrm>
          <a:prstGeom prst="rect">
            <a:avLst/>
          </a:prstGeom>
        </p:spPr>
      </p:pic>
      <p:cxnSp>
        <p:nvCxnSpPr>
          <p:cNvPr id="12" name="Straight Connector 11">
            <a:extLst>
              <a:ext uri="{FF2B5EF4-FFF2-40B4-BE49-F238E27FC236}">
                <a16:creationId xmlns:a16="http://schemas.microsoft.com/office/drawing/2014/main" id="{667C8B7B-00BE-42B4-8DE8-397169F65F35}"/>
              </a:ext>
            </a:extLst>
          </p:cNvPr>
          <p:cNvCxnSpPr/>
          <p:nvPr/>
        </p:nvCxnSpPr>
        <p:spPr>
          <a:xfrm>
            <a:off x="1085850" y="742950"/>
            <a:ext cx="6972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77429F38-C9ED-4F56-A5CA-88DC30461557}"/>
              </a:ext>
            </a:extLst>
          </p:cNvPr>
          <p:cNvSpPr>
            <a:spLocks noGrp="1"/>
          </p:cNvSpPr>
          <p:nvPr>
            <p:ph type="body" sz="quarter" idx="12"/>
          </p:nvPr>
        </p:nvSpPr>
        <p:spPr>
          <a:xfrm>
            <a:off x="1085851" y="768486"/>
            <a:ext cx="3202543" cy="553998"/>
          </a:xfrm>
        </p:spPr>
        <p:txBody>
          <a:bodyPr/>
          <a:lstStyle/>
          <a:p>
            <a:pPr>
              <a:lnSpc>
                <a:spcPct val="100000"/>
              </a:lnSpc>
              <a:spcBef>
                <a:spcPts val="0"/>
              </a:spcBef>
            </a:pPr>
            <a:r>
              <a:rPr lang="en-US" dirty="0"/>
              <a:t>Former American Base in </a:t>
            </a:r>
            <a:r>
              <a:rPr lang="en-US" dirty="0" err="1"/>
              <a:t>Gournes</a:t>
            </a:r>
            <a:endParaRPr lang="en-US" dirty="0"/>
          </a:p>
          <a:p>
            <a:pPr>
              <a:lnSpc>
                <a:spcPct val="100000"/>
              </a:lnSpc>
              <a:spcBef>
                <a:spcPts val="0"/>
              </a:spcBef>
            </a:pPr>
            <a:r>
              <a:rPr lang="en-US" dirty="0"/>
              <a:t>Heraklion – Crete </a:t>
            </a:r>
          </a:p>
        </p:txBody>
      </p:sp>
      <p:sp>
        <p:nvSpPr>
          <p:cNvPr id="14" name="Text Placeholder 7">
            <a:extLst>
              <a:ext uri="{FF2B5EF4-FFF2-40B4-BE49-F238E27FC236}">
                <a16:creationId xmlns:a16="http://schemas.microsoft.com/office/drawing/2014/main" id="{EB6A4256-7A0F-4004-B8F0-B5ACC7FEDE0A}"/>
              </a:ext>
            </a:extLst>
          </p:cNvPr>
          <p:cNvSpPr txBox="1">
            <a:spLocks/>
          </p:cNvSpPr>
          <p:nvPr/>
        </p:nvSpPr>
        <p:spPr>
          <a:xfrm>
            <a:off x="4642443" y="789903"/>
            <a:ext cx="2497607" cy="553998"/>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lnSpc>
                <a:spcPct val="100000"/>
              </a:lnSpc>
              <a:spcBef>
                <a:spcPts val="0"/>
              </a:spcBef>
              <a:buClr>
                <a:srgbClr val="5B9BD5"/>
              </a:buClr>
            </a:pPr>
            <a:r>
              <a:rPr lang="en-US" sz="1800" dirty="0" err="1">
                <a:solidFill>
                  <a:srgbClr val="5B9BD5"/>
                </a:solidFill>
                <a:latin typeface="Calibri" panose="020F0502020204030204"/>
              </a:rPr>
              <a:t>Markopoulo</a:t>
            </a:r>
            <a:r>
              <a:rPr lang="en-US" sz="1800" dirty="0">
                <a:solidFill>
                  <a:srgbClr val="5B9BD5"/>
                </a:solidFill>
                <a:latin typeface="Calibri" panose="020F0502020204030204"/>
              </a:rPr>
              <a:t> - Athens</a:t>
            </a:r>
          </a:p>
          <a:p>
            <a:pPr defTabSz="633127">
              <a:lnSpc>
                <a:spcPct val="100000"/>
              </a:lnSpc>
              <a:spcBef>
                <a:spcPts val="0"/>
              </a:spcBef>
              <a:buClr>
                <a:srgbClr val="5B9BD5"/>
              </a:buClr>
            </a:pPr>
            <a:r>
              <a:rPr lang="en-US" sz="1800" dirty="0">
                <a:solidFill>
                  <a:srgbClr val="5B9BD5"/>
                </a:solidFill>
                <a:latin typeface="Calibri" panose="020F0502020204030204"/>
              </a:rPr>
              <a:t>Olympic Equestrian Centre</a:t>
            </a:r>
          </a:p>
        </p:txBody>
      </p:sp>
      <p:sp>
        <p:nvSpPr>
          <p:cNvPr id="16" name="Rectangle 15">
            <a:extLst>
              <a:ext uri="{FF2B5EF4-FFF2-40B4-BE49-F238E27FC236}">
                <a16:creationId xmlns:a16="http://schemas.microsoft.com/office/drawing/2014/main" id="{2940713E-5147-4694-9F74-306C196F7506}"/>
              </a:ext>
            </a:extLst>
          </p:cNvPr>
          <p:cNvSpPr/>
          <p:nvPr/>
        </p:nvSpPr>
        <p:spPr>
          <a:xfrm>
            <a:off x="4561040" y="4105373"/>
            <a:ext cx="3486150" cy="9091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Land plot area: 1,026,779.62m</a:t>
            </a:r>
            <a:r>
              <a:rPr lang="en-US" sz="1500" baseline="30000" dirty="0">
                <a:solidFill>
                  <a:prstClr val="black"/>
                </a:solidFill>
                <a:latin typeface="Calibri" panose="020F0502020204030204"/>
              </a:rPr>
              <a:t>2</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Development concept: Theme Park| Sports| Leisure</a:t>
            </a:r>
          </a:p>
        </p:txBody>
      </p:sp>
      <p:pic>
        <p:nvPicPr>
          <p:cNvPr id="17" name="Picture 10">
            <a:extLst>
              <a:ext uri="{FF2B5EF4-FFF2-40B4-BE49-F238E27FC236}">
                <a16:creationId xmlns:a16="http://schemas.microsoft.com/office/drawing/2014/main" id="{1BB7344E-569D-4498-BD44-80605EEB36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51" y="1313221"/>
            <a:ext cx="3415709" cy="2737466"/>
          </a:xfrm>
          <a:prstGeom prst="rect">
            <a:avLst/>
          </a:prstGeom>
        </p:spPr>
      </p:pic>
      <p:pic>
        <p:nvPicPr>
          <p:cNvPr id="18" name="Picture 11">
            <a:extLst>
              <a:ext uri="{FF2B5EF4-FFF2-40B4-BE49-F238E27FC236}">
                <a16:creationId xmlns:a16="http://schemas.microsoft.com/office/drawing/2014/main" id="{132F048B-25D5-4CEE-A9C3-62C2ED033391}"/>
              </a:ext>
            </a:extLst>
          </p:cNvPr>
          <p:cNvPicPr>
            <a:picLocks noChangeAspect="1"/>
          </p:cNvPicPr>
          <p:nvPr/>
        </p:nvPicPr>
        <p:blipFill rotWithShape="1">
          <a:blip r:embed="rId4">
            <a:extLst>
              <a:ext uri="{28A0092B-C50C-407E-A947-70E740481C1C}">
                <a14:useLocalDpi xmlns:a14="http://schemas.microsoft.com/office/drawing/2010/main" val="0"/>
              </a:ext>
            </a:extLst>
          </a:blip>
          <a:srcRect l="848" r="2026" b="2234"/>
          <a:stretch/>
        </p:blipFill>
        <p:spPr>
          <a:xfrm>
            <a:off x="4642441" y="1325722"/>
            <a:ext cx="3415709" cy="2737464"/>
          </a:xfrm>
          <a:prstGeom prst="rect">
            <a:avLst/>
          </a:prstGeom>
        </p:spPr>
      </p:pic>
    </p:spTree>
    <p:extLst>
      <p:ext uri="{BB962C8B-B14F-4D97-AF65-F5344CB8AC3E}">
        <p14:creationId xmlns:p14="http://schemas.microsoft.com/office/powerpoint/2010/main" val="760540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Real Estate</a:t>
            </a:r>
          </a:p>
        </p:txBody>
      </p:sp>
      <p:sp>
        <p:nvSpPr>
          <p:cNvPr id="3" name="Θέση αριθμού διαφάνειας 2"/>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11</a:t>
            </a:fld>
            <a:endParaRPr lang="en-US" dirty="0">
              <a:solidFill>
                <a:prstClr val="black">
                  <a:tint val="75000"/>
                </a:prstClr>
              </a:solidFill>
              <a:latin typeface="Calibri" panose="020F0502020204030204"/>
            </a:endParaRPr>
          </a:p>
        </p:txBody>
      </p:sp>
      <p:sp>
        <p:nvSpPr>
          <p:cNvPr id="228" name="Rectangle 227">
            <a:extLst>
              <a:ext uri="{FF2B5EF4-FFF2-40B4-BE49-F238E27FC236}">
                <a16:creationId xmlns:a16="http://schemas.microsoft.com/office/drawing/2014/main" id="{3FAB5326-9174-4156-AEE5-3DE75F66BF38}"/>
              </a:ext>
            </a:extLst>
          </p:cNvPr>
          <p:cNvSpPr/>
          <p:nvPr/>
        </p:nvSpPr>
        <p:spPr>
          <a:xfrm>
            <a:off x="1085851" y="4097399"/>
            <a:ext cx="3415709" cy="7153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Land plot area: 474,827m</a:t>
            </a:r>
            <a:r>
              <a:rPr lang="en-US" sz="1500" baseline="30000" dirty="0">
                <a:solidFill>
                  <a:prstClr val="black"/>
                </a:solidFill>
                <a:latin typeface="Calibri" panose="020F0502020204030204"/>
              </a:rPr>
              <a:t>2</a:t>
            </a:r>
            <a:r>
              <a:rPr lang="en-US" sz="1500" dirty="0">
                <a:solidFill>
                  <a:prstClr val="black"/>
                </a:solidFill>
                <a:latin typeface="Calibri" panose="020F0502020204030204"/>
              </a:rPr>
              <a:t> </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Development concept: Health &amp; Spa Resort | Wellness</a:t>
            </a:r>
          </a:p>
        </p:txBody>
      </p:sp>
      <p:pic>
        <p:nvPicPr>
          <p:cNvPr id="11" name="Εικόνα 1">
            <a:extLst>
              <a:ext uri="{FF2B5EF4-FFF2-40B4-BE49-F238E27FC236}">
                <a16:creationId xmlns:a16="http://schemas.microsoft.com/office/drawing/2014/main" id="{47A25C13-44A0-4C72-AD2D-6BBF88B10A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570" y="145066"/>
            <a:ext cx="676580" cy="438188"/>
          </a:xfrm>
          <a:prstGeom prst="rect">
            <a:avLst/>
          </a:prstGeom>
        </p:spPr>
      </p:pic>
      <p:cxnSp>
        <p:nvCxnSpPr>
          <p:cNvPr id="12" name="Straight Connector 11">
            <a:extLst>
              <a:ext uri="{FF2B5EF4-FFF2-40B4-BE49-F238E27FC236}">
                <a16:creationId xmlns:a16="http://schemas.microsoft.com/office/drawing/2014/main" id="{667C8B7B-00BE-42B4-8DE8-397169F65F35}"/>
              </a:ext>
            </a:extLst>
          </p:cNvPr>
          <p:cNvCxnSpPr/>
          <p:nvPr/>
        </p:nvCxnSpPr>
        <p:spPr>
          <a:xfrm>
            <a:off x="1085850" y="742950"/>
            <a:ext cx="6972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77429F38-C9ED-4F56-A5CA-88DC30461557}"/>
              </a:ext>
            </a:extLst>
          </p:cNvPr>
          <p:cNvSpPr>
            <a:spLocks noGrp="1"/>
          </p:cNvSpPr>
          <p:nvPr>
            <p:ph type="body" sz="quarter" idx="12"/>
          </p:nvPr>
        </p:nvSpPr>
        <p:spPr>
          <a:xfrm>
            <a:off x="1085850" y="768486"/>
            <a:ext cx="3173946" cy="553998"/>
          </a:xfrm>
        </p:spPr>
        <p:txBody>
          <a:bodyPr/>
          <a:lstStyle/>
          <a:p>
            <a:pPr>
              <a:lnSpc>
                <a:spcPct val="100000"/>
              </a:lnSpc>
              <a:spcBef>
                <a:spcPts val="0"/>
              </a:spcBef>
            </a:pPr>
            <a:r>
              <a:rPr lang="it-IT" dirty="0"/>
              <a:t>Galini Hotel &amp; Spa Kamena Vourla</a:t>
            </a:r>
          </a:p>
          <a:p>
            <a:pPr>
              <a:lnSpc>
                <a:spcPct val="100000"/>
              </a:lnSpc>
              <a:spcBef>
                <a:spcPts val="0"/>
              </a:spcBef>
            </a:pPr>
            <a:r>
              <a:rPr lang="it-IT" dirty="0"/>
              <a:t>Fthiotida</a:t>
            </a:r>
          </a:p>
        </p:txBody>
      </p:sp>
      <p:sp>
        <p:nvSpPr>
          <p:cNvPr id="14" name="Text Placeholder 7">
            <a:extLst>
              <a:ext uri="{FF2B5EF4-FFF2-40B4-BE49-F238E27FC236}">
                <a16:creationId xmlns:a16="http://schemas.microsoft.com/office/drawing/2014/main" id="{EB6A4256-7A0F-4004-B8F0-B5ACC7FEDE0A}"/>
              </a:ext>
            </a:extLst>
          </p:cNvPr>
          <p:cNvSpPr txBox="1">
            <a:spLocks/>
          </p:cNvSpPr>
          <p:nvPr/>
        </p:nvSpPr>
        <p:spPr>
          <a:xfrm>
            <a:off x="4642443" y="789903"/>
            <a:ext cx="3246979" cy="830997"/>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lnSpc>
                <a:spcPct val="100000"/>
              </a:lnSpc>
              <a:spcBef>
                <a:spcPts val="0"/>
              </a:spcBef>
              <a:buClr>
                <a:srgbClr val="5B9BD5"/>
              </a:buClr>
            </a:pPr>
            <a:r>
              <a:rPr lang="nn-NO" sz="1800" dirty="0">
                <a:solidFill>
                  <a:srgbClr val="5B9BD5"/>
                </a:solidFill>
                <a:latin typeface="Calibri" panose="020F0502020204030204"/>
              </a:rPr>
              <a:t>Koniavitis Camping Kamena Vourla</a:t>
            </a:r>
          </a:p>
          <a:p>
            <a:pPr defTabSz="633127">
              <a:lnSpc>
                <a:spcPct val="100000"/>
              </a:lnSpc>
              <a:spcBef>
                <a:spcPts val="0"/>
              </a:spcBef>
              <a:buClr>
                <a:srgbClr val="5B9BD5"/>
              </a:buClr>
            </a:pPr>
            <a:r>
              <a:rPr lang="nn-NO" sz="1800" dirty="0">
                <a:solidFill>
                  <a:srgbClr val="5B9BD5"/>
                </a:solidFill>
                <a:latin typeface="Calibri" panose="020F0502020204030204"/>
              </a:rPr>
              <a:t>Fthiotida</a:t>
            </a:r>
          </a:p>
          <a:p>
            <a:pPr defTabSz="633127">
              <a:lnSpc>
                <a:spcPct val="100000"/>
              </a:lnSpc>
              <a:spcBef>
                <a:spcPts val="0"/>
              </a:spcBef>
              <a:buClr>
                <a:srgbClr val="5B9BD5"/>
              </a:buClr>
            </a:pPr>
            <a:endParaRPr lang="en-US" sz="1800" dirty="0">
              <a:solidFill>
                <a:srgbClr val="5B9BD5"/>
              </a:solidFill>
              <a:latin typeface="Calibri" panose="020F0502020204030204"/>
            </a:endParaRPr>
          </a:p>
        </p:txBody>
      </p:sp>
      <p:sp>
        <p:nvSpPr>
          <p:cNvPr id="16" name="Rectangle 15">
            <a:extLst>
              <a:ext uri="{FF2B5EF4-FFF2-40B4-BE49-F238E27FC236}">
                <a16:creationId xmlns:a16="http://schemas.microsoft.com/office/drawing/2014/main" id="{2940713E-5147-4694-9F74-306C196F7506}"/>
              </a:ext>
            </a:extLst>
          </p:cNvPr>
          <p:cNvSpPr/>
          <p:nvPr/>
        </p:nvSpPr>
        <p:spPr>
          <a:xfrm>
            <a:off x="4561040" y="4097398"/>
            <a:ext cx="3486150" cy="71537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Land plot area: 783,321m</a:t>
            </a:r>
            <a:r>
              <a:rPr lang="en-US" sz="1500" baseline="30000" dirty="0">
                <a:solidFill>
                  <a:prstClr val="black"/>
                </a:solidFill>
                <a:latin typeface="Calibri" panose="020F0502020204030204"/>
              </a:rPr>
              <a:t>2</a:t>
            </a:r>
            <a:r>
              <a:rPr lang="en-US" sz="1500" dirty="0">
                <a:solidFill>
                  <a:prstClr val="black"/>
                </a:solidFill>
                <a:latin typeface="Calibri" panose="020F0502020204030204"/>
              </a:rPr>
              <a:t> </a:t>
            </a:r>
            <a:endParaRPr lang="en-US" sz="1500" baseline="30000" dirty="0">
              <a:solidFill>
                <a:prstClr val="black"/>
              </a:solidFill>
              <a:latin typeface="Calibri" panose="020F0502020204030204"/>
            </a:endParaRP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Development concept: Health &amp; Spa Resort | Golf &amp; Recreation | Marina </a:t>
            </a:r>
          </a:p>
        </p:txBody>
      </p:sp>
      <p:pic>
        <p:nvPicPr>
          <p:cNvPr id="15" name="Εικόνα 12" descr="Εικόνα που περιέχει υπαίθριος, ουρανός, δέντρο, βουνό&#10;&#10;Η περιγραφή δημιουργήθηκε με πολύ υψηλή αξιοπιστία">
            <a:extLst>
              <a:ext uri="{FF2B5EF4-FFF2-40B4-BE49-F238E27FC236}">
                <a16:creationId xmlns:a16="http://schemas.microsoft.com/office/drawing/2014/main" id="{EB255FD6-74F4-4164-910A-EB9D36984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50" y="1328094"/>
            <a:ext cx="3415709" cy="2737465"/>
          </a:xfrm>
          <a:prstGeom prst="rect">
            <a:avLst/>
          </a:prstGeom>
        </p:spPr>
      </p:pic>
      <p:pic>
        <p:nvPicPr>
          <p:cNvPr id="19" name="Picture 7">
            <a:extLst>
              <a:ext uri="{FF2B5EF4-FFF2-40B4-BE49-F238E27FC236}">
                <a16:creationId xmlns:a16="http://schemas.microsoft.com/office/drawing/2014/main" id="{D53D3ED7-CD22-4198-BD70-102CA1B14496}"/>
              </a:ext>
            </a:extLst>
          </p:cNvPr>
          <p:cNvPicPr preferRelativeResize="0">
            <a:picLocks noChangeArrowheads="1"/>
          </p:cNvPicPr>
          <p:nvPr/>
        </p:nvPicPr>
        <p:blipFill>
          <a:blip r:embed="rId4" cstate="print"/>
          <a:srcRect/>
          <a:stretch>
            <a:fillRect/>
          </a:stretch>
        </p:blipFill>
        <p:spPr bwMode="auto">
          <a:xfrm>
            <a:off x="4650753" y="1330471"/>
            <a:ext cx="3415710" cy="2735087"/>
          </a:xfrm>
          <a:prstGeom prst="rect">
            <a:avLst/>
          </a:prstGeom>
          <a:noFill/>
          <a:ln w="9525">
            <a:noFill/>
            <a:miter lim="800000"/>
            <a:headEnd/>
            <a:tailEnd/>
          </a:ln>
        </p:spPr>
      </p:pic>
      <p:sp>
        <p:nvSpPr>
          <p:cNvPr id="21" name="Text Placeholder 7">
            <a:extLst>
              <a:ext uri="{FF2B5EF4-FFF2-40B4-BE49-F238E27FC236}">
                <a16:creationId xmlns:a16="http://schemas.microsoft.com/office/drawing/2014/main" id="{C360EBE0-9316-4607-996A-32505B61BA64}"/>
              </a:ext>
            </a:extLst>
          </p:cNvPr>
          <p:cNvSpPr txBox="1">
            <a:spLocks/>
          </p:cNvSpPr>
          <p:nvPr/>
        </p:nvSpPr>
        <p:spPr>
          <a:xfrm>
            <a:off x="1085850" y="457201"/>
            <a:ext cx="1511632" cy="249299"/>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spcBef>
                <a:spcPts val="692"/>
              </a:spcBef>
              <a:buClr>
                <a:srgbClr val="5B9BD5"/>
              </a:buClr>
            </a:pPr>
            <a:r>
              <a:rPr lang="en-US" sz="1800" dirty="0">
                <a:solidFill>
                  <a:srgbClr val="5B9BD5"/>
                </a:solidFill>
                <a:latin typeface="Calibri" panose="020F0502020204030204"/>
              </a:rPr>
              <a:t>Thermal Springs</a:t>
            </a:r>
          </a:p>
        </p:txBody>
      </p:sp>
    </p:spTree>
    <p:extLst>
      <p:ext uri="{BB962C8B-B14F-4D97-AF65-F5344CB8AC3E}">
        <p14:creationId xmlns:p14="http://schemas.microsoft.com/office/powerpoint/2010/main" val="25497433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Ορθογώνιο 26"/>
          <p:cNvSpPr/>
          <p:nvPr/>
        </p:nvSpPr>
        <p:spPr>
          <a:xfrm>
            <a:off x="1085850" y="1727364"/>
            <a:ext cx="6972300" cy="43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2400" b="1" i="1" dirty="0">
                <a:solidFill>
                  <a:srgbClr val="001746"/>
                </a:solidFill>
                <a:latin typeface="Calibri" panose="020F0502020204030204"/>
              </a:rPr>
              <a:t>Thank you!</a:t>
            </a:r>
          </a:p>
        </p:txBody>
      </p:sp>
      <p:pic>
        <p:nvPicPr>
          <p:cNvPr id="4" name="Εικόνα 1">
            <a:extLst>
              <a:ext uri="{FF2B5EF4-FFF2-40B4-BE49-F238E27FC236}">
                <a16:creationId xmlns:a16="http://schemas.microsoft.com/office/drawing/2014/main" id="{40C0D494-B980-43CD-9345-FF67BF4BF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570" y="-480226"/>
            <a:ext cx="676580" cy="438188"/>
          </a:xfrm>
          <a:prstGeom prst="rect">
            <a:avLst/>
          </a:prstGeom>
        </p:spPr>
      </p:pic>
      <p:sp>
        <p:nvSpPr>
          <p:cNvPr id="6" name="Ορθογώνιο 26">
            <a:extLst>
              <a:ext uri="{FF2B5EF4-FFF2-40B4-BE49-F238E27FC236}">
                <a16:creationId xmlns:a16="http://schemas.microsoft.com/office/drawing/2014/main" id="{65FCE5B2-7B49-4696-A780-720B81CD56D9}"/>
              </a:ext>
            </a:extLst>
          </p:cNvPr>
          <p:cNvSpPr/>
          <p:nvPr/>
        </p:nvSpPr>
        <p:spPr>
          <a:xfrm>
            <a:off x="1507888" y="3861126"/>
            <a:ext cx="1490806" cy="29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US" sz="1500" dirty="0">
                <a:solidFill>
                  <a:srgbClr val="002060"/>
                </a:solidFill>
                <a:latin typeface="Calibri" panose="020F0502020204030204"/>
              </a:rPr>
              <a:t>www.hradf.com</a:t>
            </a:r>
          </a:p>
        </p:txBody>
      </p:sp>
      <p:pic>
        <p:nvPicPr>
          <p:cNvPr id="7" name="Εικόνα 11">
            <a:extLst>
              <a:ext uri="{FF2B5EF4-FFF2-40B4-BE49-F238E27FC236}">
                <a16:creationId xmlns:a16="http://schemas.microsoft.com/office/drawing/2014/main" id="{009EAB45-B300-46FE-B688-D477F5DF017F}"/>
              </a:ext>
            </a:extLst>
          </p:cNvPr>
          <p:cNvPicPr>
            <a:picLocks noChangeAspect="1"/>
          </p:cNvPicPr>
          <p:nvPr/>
        </p:nvPicPr>
        <p:blipFill>
          <a:blip r:embed="rId3">
            <a:duotone>
              <a:schemeClr val="accent5">
                <a:shade val="45000"/>
                <a:satMod val="135000"/>
              </a:schemeClr>
              <a:prstClr val="white"/>
            </a:duotone>
          </a:blip>
          <a:stretch>
            <a:fillRect/>
          </a:stretch>
        </p:blipFill>
        <p:spPr>
          <a:xfrm>
            <a:off x="1120958" y="3861125"/>
            <a:ext cx="320685" cy="306743"/>
          </a:xfrm>
          <a:prstGeom prst="rect">
            <a:avLst/>
          </a:prstGeom>
        </p:spPr>
      </p:pic>
      <p:pic>
        <p:nvPicPr>
          <p:cNvPr id="8" name="Εικόνα 17">
            <a:extLst>
              <a:ext uri="{FF2B5EF4-FFF2-40B4-BE49-F238E27FC236}">
                <a16:creationId xmlns:a16="http://schemas.microsoft.com/office/drawing/2014/main" id="{91FF85B5-0D0D-4DA9-9238-12AFEEB5B6E2}"/>
              </a:ext>
            </a:extLst>
          </p:cNvPr>
          <p:cNvPicPr>
            <a:picLocks noChangeAspect="1"/>
          </p:cNvPicPr>
          <p:nvPr/>
        </p:nvPicPr>
        <p:blipFill>
          <a:blip r:embed="rId4">
            <a:duotone>
              <a:schemeClr val="accent5">
                <a:shade val="45000"/>
                <a:satMod val="135000"/>
              </a:schemeClr>
              <a:prstClr val="white"/>
            </a:duotone>
          </a:blip>
          <a:stretch>
            <a:fillRect/>
          </a:stretch>
        </p:blipFill>
        <p:spPr>
          <a:xfrm>
            <a:off x="3641215" y="3833702"/>
            <a:ext cx="292799" cy="320685"/>
          </a:xfrm>
          <a:prstGeom prst="rect">
            <a:avLst/>
          </a:prstGeom>
        </p:spPr>
      </p:pic>
      <p:pic>
        <p:nvPicPr>
          <p:cNvPr id="9" name="Εικόνα 19">
            <a:extLst>
              <a:ext uri="{FF2B5EF4-FFF2-40B4-BE49-F238E27FC236}">
                <a16:creationId xmlns:a16="http://schemas.microsoft.com/office/drawing/2014/main" id="{5CB6C1C5-9ACB-48F2-AD30-AA3835F78CAD}"/>
              </a:ext>
            </a:extLst>
          </p:cNvPr>
          <p:cNvPicPr>
            <a:picLocks noChangeAspect="1"/>
          </p:cNvPicPr>
          <p:nvPr/>
        </p:nvPicPr>
        <p:blipFill>
          <a:blip r:embed="rId5">
            <a:duotone>
              <a:schemeClr val="accent5">
                <a:shade val="45000"/>
                <a:satMod val="135000"/>
              </a:schemeClr>
              <a:prstClr val="white"/>
            </a:duotone>
          </a:blip>
          <a:stretch>
            <a:fillRect/>
          </a:stretch>
        </p:blipFill>
        <p:spPr>
          <a:xfrm>
            <a:off x="6280232" y="3861125"/>
            <a:ext cx="297827" cy="293246"/>
          </a:xfrm>
          <a:prstGeom prst="ellipse">
            <a:avLst/>
          </a:prstGeom>
        </p:spPr>
      </p:pic>
      <p:sp>
        <p:nvSpPr>
          <p:cNvPr id="10" name="Ορθογώνιο 26">
            <a:extLst>
              <a:ext uri="{FF2B5EF4-FFF2-40B4-BE49-F238E27FC236}">
                <a16:creationId xmlns:a16="http://schemas.microsoft.com/office/drawing/2014/main" id="{963755B6-00D3-4445-956C-288842DA851C}"/>
              </a:ext>
            </a:extLst>
          </p:cNvPr>
          <p:cNvSpPr/>
          <p:nvPr/>
        </p:nvSpPr>
        <p:spPr>
          <a:xfrm>
            <a:off x="3936527" y="3683012"/>
            <a:ext cx="1706211" cy="50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US" sz="1500" dirty="0">
                <a:solidFill>
                  <a:srgbClr val="002060"/>
                </a:solidFill>
                <a:latin typeface="Calibri" panose="020F0502020204030204"/>
              </a:rPr>
              <a:t>akallianou@hraf.gr</a:t>
            </a:r>
          </a:p>
          <a:p>
            <a:pPr defTabSz="685800"/>
            <a:r>
              <a:rPr lang="en-US" sz="1500" dirty="0">
                <a:solidFill>
                  <a:srgbClr val="002060"/>
                </a:solidFill>
                <a:latin typeface="Calibri" panose="020F0502020204030204"/>
              </a:rPr>
              <a:t>akitanidi@hraf.gr</a:t>
            </a:r>
          </a:p>
        </p:txBody>
      </p:sp>
      <p:sp>
        <p:nvSpPr>
          <p:cNvPr id="11" name="Ορθογώνιο 26">
            <a:extLst>
              <a:ext uri="{FF2B5EF4-FFF2-40B4-BE49-F238E27FC236}">
                <a16:creationId xmlns:a16="http://schemas.microsoft.com/office/drawing/2014/main" id="{9518B587-BCC1-477E-BBD3-D97323D36DAD}"/>
              </a:ext>
            </a:extLst>
          </p:cNvPr>
          <p:cNvSpPr/>
          <p:nvPr/>
        </p:nvSpPr>
        <p:spPr>
          <a:xfrm>
            <a:off x="6578059" y="3600714"/>
            <a:ext cx="1706210" cy="668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lnSpc>
                <a:spcPct val="150000"/>
              </a:lnSpc>
            </a:pPr>
            <a:r>
              <a:rPr lang="en-US" sz="1500" dirty="0">
                <a:solidFill>
                  <a:srgbClr val="002060"/>
                </a:solidFill>
                <a:latin typeface="Calibri" panose="020F0502020204030204"/>
              </a:rPr>
              <a:t>+30 210 327 44 00</a:t>
            </a:r>
          </a:p>
          <a:p>
            <a:pPr defTabSz="685800"/>
            <a:r>
              <a:rPr lang="en-US" sz="1500" dirty="0">
                <a:solidFill>
                  <a:srgbClr val="002060"/>
                </a:solidFill>
                <a:latin typeface="Calibri" panose="020F0502020204030204"/>
              </a:rPr>
              <a:t>+30 210 327 44 25</a:t>
            </a:r>
          </a:p>
        </p:txBody>
      </p:sp>
    </p:spTree>
    <p:extLst>
      <p:ext uri="{BB962C8B-B14F-4D97-AF65-F5344CB8AC3E}">
        <p14:creationId xmlns:p14="http://schemas.microsoft.com/office/powerpoint/2010/main" val="12981206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0F605A7-1923-41D0-9197-F167E9CD4518}"/>
              </a:ext>
            </a:extLst>
          </p:cNvPr>
          <p:cNvSpPr txBox="1"/>
          <p:nvPr/>
        </p:nvSpPr>
        <p:spPr>
          <a:xfrm>
            <a:off x="1139015" y="971551"/>
            <a:ext cx="6865970" cy="5242461"/>
          </a:xfrm>
          <a:prstGeom prst="rect">
            <a:avLst/>
          </a:prstGeom>
          <a:noFill/>
        </p:spPr>
        <p:txBody>
          <a:bodyPr wrap="square" rtlCol="0">
            <a:spAutoFit/>
          </a:bodyPr>
          <a:lstStyle/>
          <a:p>
            <a:pPr marL="257175" indent="-257175" defTabSz="633123">
              <a:lnSpc>
                <a:spcPct val="200000"/>
              </a:lnSpc>
              <a:spcBef>
                <a:spcPts val="692"/>
              </a:spcBef>
              <a:buClr>
                <a:srgbClr val="5B9BD5"/>
              </a:buClr>
              <a:buFont typeface="Wingdings" panose="05000000000000000000" pitchFamily="2" charset="2"/>
              <a:buChar char="ü"/>
              <a:defRPr/>
            </a:pPr>
            <a:r>
              <a:rPr lang="en-US" dirty="0">
                <a:solidFill>
                  <a:prstClr val="black"/>
                </a:solidFill>
                <a:latin typeface="Calibri" panose="020F0502020204030204"/>
              </a:rPr>
              <a:t>Steady positive GDP growth</a:t>
            </a:r>
          </a:p>
          <a:p>
            <a:pPr marL="257175" indent="-257175" defTabSz="633123">
              <a:lnSpc>
                <a:spcPct val="200000"/>
              </a:lnSpc>
              <a:spcBef>
                <a:spcPts val="692"/>
              </a:spcBef>
              <a:buClr>
                <a:srgbClr val="5B9BD5"/>
              </a:buClr>
              <a:buFont typeface="Wingdings" panose="05000000000000000000" pitchFamily="2" charset="2"/>
              <a:buChar char="ü"/>
              <a:defRPr/>
            </a:pPr>
            <a:r>
              <a:rPr lang="en-US" dirty="0">
                <a:solidFill>
                  <a:prstClr val="black"/>
                </a:solidFill>
                <a:latin typeface="Calibri" panose="020F0502020204030204"/>
              </a:rPr>
              <a:t>Unemployment rates subside</a:t>
            </a:r>
          </a:p>
          <a:p>
            <a:pPr marL="257175" indent="-257175" defTabSz="633123">
              <a:lnSpc>
                <a:spcPct val="200000"/>
              </a:lnSpc>
              <a:spcBef>
                <a:spcPts val="692"/>
              </a:spcBef>
              <a:buClr>
                <a:srgbClr val="5B9BD5"/>
              </a:buClr>
              <a:buFont typeface="Wingdings" panose="05000000000000000000" pitchFamily="2" charset="2"/>
              <a:buChar char="ü"/>
              <a:defRPr/>
            </a:pPr>
            <a:r>
              <a:rPr lang="en-US" dirty="0">
                <a:solidFill>
                  <a:prstClr val="black"/>
                </a:solidFill>
                <a:latin typeface="Calibri" panose="020F0502020204030204"/>
              </a:rPr>
              <a:t>Greek money market and capital market outperforming European peers   </a:t>
            </a:r>
          </a:p>
          <a:p>
            <a:pPr marL="257175" indent="-257175" defTabSz="633123">
              <a:lnSpc>
                <a:spcPct val="200000"/>
              </a:lnSpc>
              <a:spcBef>
                <a:spcPts val="692"/>
              </a:spcBef>
              <a:buClr>
                <a:srgbClr val="5B9BD5"/>
              </a:buClr>
              <a:buFont typeface="Wingdings" panose="05000000000000000000" pitchFamily="2" charset="2"/>
              <a:buChar char="ü"/>
              <a:defRPr/>
            </a:pPr>
            <a:r>
              <a:rPr lang="en-US" dirty="0">
                <a:solidFill>
                  <a:prstClr val="black"/>
                </a:solidFill>
                <a:latin typeface="Calibri" panose="020F0502020204030204"/>
              </a:rPr>
              <a:t>Banking sector remedies the NPL issue </a:t>
            </a:r>
          </a:p>
          <a:p>
            <a:pPr marL="257175" indent="-257175" defTabSz="633123">
              <a:lnSpc>
                <a:spcPct val="200000"/>
              </a:lnSpc>
              <a:spcBef>
                <a:spcPts val="692"/>
              </a:spcBef>
              <a:buClr>
                <a:srgbClr val="5B9BD5"/>
              </a:buClr>
              <a:buFont typeface="Wingdings" panose="05000000000000000000" pitchFamily="2" charset="2"/>
              <a:buChar char="ü"/>
              <a:defRPr/>
            </a:pPr>
            <a:r>
              <a:rPr lang="en-US" dirty="0">
                <a:solidFill>
                  <a:prstClr val="black"/>
                </a:solidFill>
                <a:latin typeface="Calibri" panose="020F0502020204030204"/>
              </a:rPr>
              <a:t>Strong political commitment  </a:t>
            </a:r>
            <a:endParaRPr lang="el-GR" dirty="0">
              <a:solidFill>
                <a:prstClr val="black"/>
              </a:solidFill>
              <a:latin typeface="Calibri" panose="020F0502020204030204"/>
            </a:endParaRPr>
          </a:p>
          <a:p>
            <a:pPr marL="257175" indent="-257175" defTabSz="633123">
              <a:spcBef>
                <a:spcPts val="692"/>
              </a:spcBef>
              <a:buClr>
                <a:srgbClr val="5B9BD5"/>
              </a:buClr>
              <a:buFont typeface="Wingdings" panose="05000000000000000000" pitchFamily="2" charset="2"/>
              <a:buChar char="ü"/>
              <a:defRPr/>
            </a:pPr>
            <a:endParaRPr lang="el-GR" dirty="0">
              <a:solidFill>
                <a:prstClr val="black"/>
              </a:solidFill>
              <a:latin typeface="Calibri" panose="020F0502020204030204"/>
            </a:endParaRPr>
          </a:p>
          <a:p>
            <a:pPr marL="257175" indent="-257175" defTabSz="633123">
              <a:spcBef>
                <a:spcPts val="692"/>
              </a:spcBef>
              <a:buClr>
                <a:srgbClr val="5B9BD5"/>
              </a:buClr>
              <a:buFont typeface="Wingdings" panose="05000000000000000000" pitchFamily="2" charset="2"/>
              <a:buChar char="ü"/>
              <a:defRPr/>
            </a:pPr>
            <a:endParaRPr lang="el-GR" dirty="0">
              <a:solidFill>
                <a:prstClr val="black"/>
              </a:solidFill>
              <a:latin typeface="Calibri" panose="020F0502020204030204"/>
            </a:endParaRPr>
          </a:p>
          <a:p>
            <a:pPr marL="257175" indent="-257175" defTabSz="633123">
              <a:spcBef>
                <a:spcPts val="692"/>
              </a:spcBef>
              <a:buClr>
                <a:srgbClr val="5B9BD5"/>
              </a:buClr>
              <a:buFont typeface="Wingdings" panose="05000000000000000000" pitchFamily="2" charset="2"/>
              <a:buChar char="ü"/>
              <a:defRPr/>
            </a:pPr>
            <a:endParaRPr lang="en-US" dirty="0">
              <a:solidFill>
                <a:prstClr val="black"/>
              </a:solidFill>
              <a:latin typeface="Calibri" panose="020F0502020204030204"/>
            </a:endParaRPr>
          </a:p>
          <a:p>
            <a:pPr marL="257175" indent="-257175" defTabSz="633123">
              <a:spcBef>
                <a:spcPts val="692"/>
              </a:spcBef>
              <a:buClr>
                <a:srgbClr val="5B9BD5"/>
              </a:buClr>
              <a:buFont typeface="Wingdings" panose="05000000000000000000" pitchFamily="2" charset="2"/>
              <a:buChar char="ü"/>
              <a:defRPr/>
            </a:pPr>
            <a:endParaRPr lang="en-US" dirty="0">
              <a:solidFill>
                <a:prstClr val="black"/>
              </a:solidFill>
              <a:latin typeface="Calibri" panose="020F0502020204030204"/>
            </a:endParaRPr>
          </a:p>
        </p:txBody>
      </p:sp>
      <p:pic>
        <p:nvPicPr>
          <p:cNvPr id="2050" name="Picture 2" descr="Image result for increase">
            <a:extLst>
              <a:ext uri="{FF2B5EF4-FFF2-40B4-BE49-F238E27FC236}">
                <a16:creationId xmlns:a16="http://schemas.microsoft.com/office/drawing/2014/main" id="{D14BE354-476D-49C5-B2DC-1B62436CBDD5}"/>
              </a:ext>
            </a:extLst>
          </p:cNvPr>
          <p:cNvPicPr>
            <a:picLocks noChangeAspect="1" noChangeArrowheads="1"/>
          </p:cNvPicPr>
          <p:nvPr/>
        </p:nvPicPr>
        <p:blipFill>
          <a:blip r:embed="rId2">
            <a:duotone>
              <a:schemeClr val="accent5">
                <a:shade val="45000"/>
                <a:satMod val="135000"/>
              </a:schemeClr>
              <a:prstClr val="white"/>
            </a:duotone>
            <a:alphaModFix amt="30000"/>
            <a:extLst>
              <a:ext uri="{BEBA8EAE-BF5A-486C-A8C5-ECC9F3942E4B}">
                <a14:imgProps xmlns:a14="http://schemas.microsoft.com/office/drawing/2010/main">
                  <a14:imgLayer r:embed="rId3">
                    <a14:imgEffect>
                      <a14:colorTemperature colorTemp="686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85850" y="880113"/>
            <a:ext cx="6972295" cy="39204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085850" y="114300"/>
            <a:ext cx="2405851" cy="664798"/>
          </a:xfrm>
        </p:spPr>
        <p:txBody>
          <a:bodyPr/>
          <a:lstStyle/>
          <a:p>
            <a:r>
              <a:rPr lang="en-US" dirty="0"/>
              <a:t>Greece is lifting off</a:t>
            </a:r>
            <a:br>
              <a:rPr lang="el-GR" dirty="0"/>
            </a:br>
            <a:endParaRPr lang="en-US" dirty="0"/>
          </a:p>
        </p:txBody>
      </p:sp>
      <p:sp>
        <p:nvSpPr>
          <p:cNvPr id="2" name="Θέση αριθμού διαφάνειας 1"/>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4024096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5851" y="114300"/>
            <a:ext cx="1578557" cy="332399"/>
          </a:xfrm>
        </p:spPr>
        <p:txBody>
          <a:bodyPr/>
          <a:lstStyle/>
          <a:p>
            <a:r>
              <a:rPr lang="en-US" dirty="0"/>
              <a:t>Our strategy</a:t>
            </a:r>
          </a:p>
        </p:txBody>
      </p:sp>
      <p:sp>
        <p:nvSpPr>
          <p:cNvPr id="2" name="Θέση αριθμού διαφάνειας 1"/>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3</a:t>
            </a:fld>
            <a:endParaRPr lang="en-US">
              <a:solidFill>
                <a:prstClr val="black">
                  <a:tint val="75000"/>
                </a:prstClr>
              </a:solidFill>
              <a:latin typeface="Calibri" panose="020F0502020204030204"/>
            </a:endParaRPr>
          </a:p>
        </p:txBody>
      </p:sp>
      <p:sp>
        <p:nvSpPr>
          <p:cNvPr id="6" name="Θέση περιεχομένου 2">
            <a:extLst>
              <a:ext uri="{FF2B5EF4-FFF2-40B4-BE49-F238E27FC236}">
                <a16:creationId xmlns:a16="http://schemas.microsoft.com/office/drawing/2014/main" id="{9556FDD5-64A2-41EB-AB75-B6546E5A4368}"/>
              </a:ext>
            </a:extLst>
          </p:cNvPr>
          <p:cNvSpPr txBox="1">
            <a:spLocks/>
          </p:cNvSpPr>
          <p:nvPr/>
        </p:nvSpPr>
        <p:spPr>
          <a:xfrm>
            <a:off x="2884745" y="989489"/>
            <a:ext cx="5058439" cy="85048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buClr>
                <a:srgbClr val="5B9BD5"/>
              </a:buClr>
            </a:pPr>
            <a:endParaRPr lang="en-US" sz="1800" dirty="0">
              <a:solidFill>
                <a:prstClr val="black"/>
              </a:solidFill>
              <a:latin typeface="Calibri" panose="020F0502020204030204"/>
            </a:endParaRPr>
          </a:p>
          <a:p>
            <a:pPr marL="171450" indent="-171450" algn="just" defTabSz="685800">
              <a:spcBef>
                <a:spcPts val="750"/>
              </a:spcBef>
              <a:buClr>
                <a:srgbClr val="5B9BD5"/>
              </a:buClr>
            </a:pPr>
            <a:r>
              <a:rPr lang="en-US" sz="1800" dirty="0">
                <a:solidFill>
                  <a:prstClr val="black"/>
                </a:solidFill>
                <a:latin typeface="Calibri" panose="020F0502020204030204"/>
              </a:rPr>
              <a:t>Mature our assets and bring on the surface hidden value</a:t>
            </a:r>
          </a:p>
        </p:txBody>
      </p:sp>
      <p:sp>
        <p:nvSpPr>
          <p:cNvPr id="12" name="Ορθογώνιο 13">
            <a:extLst>
              <a:ext uri="{FF2B5EF4-FFF2-40B4-BE49-F238E27FC236}">
                <a16:creationId xmlns:a16="http://schemas.microsoft.com/office/drawing/2014/main" id="{D6C19E34-DA83-4F29-80E2-D04101F756F3}"/>
              </a:ext>
            </a:extLst>
          </p:cNvPr>
          <p:cNvSpPr/>
          <p:nvPr/>
        </p:nvSpPr>
        <p:spPr>
          <a:xfrm>
            <a:off x="1116708" y="2306158"/>
            <a:ext cx="1512192" cy="115983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defRPr/>
            </a:pPr>
            <a:r>
              <a:rPr lang="en-US" sz="2100" b="1" kern="0" dirty="0">
                <a:solidFill>
                  <a:prstClr val="white"/>
                </a:solidFill>
                <a:latin typeface="Calibri" panose="020F0502020204030204"/>
              </a:rPr>
              <a:t>Society</a:t>
            </a:r>
          </a:p>
        </p:txBody>
      </p:sp>
      <p:sp>
        <p:nvSpPr>
          <p:cNvPr id="13" name="Ορθογώνιο 13">
            <a:extLst>
              <a:ext uri="{FF2B5EF4-FFF2-40B4-BE49-F238E27FC236}">
                <a16:creationId xmlns:a16="http://schemas.microsoft.com/office/drawing/2014/main" id="{E373B5D4-148B-4E4F-A18A-419809CF1368}"/>
              </a:ext>
            </a:extLst>
          </p:cNvPr>
          <p:cNvSpPr/>
          <p:nvPr/>
        </p:nvSpPr>
        <p:spPr>
          <a:xfrm>
            <a:off x="1116708" y="3640765"/>
            <a:ext cx="1512192" cy="115983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defRPr/>
            </a:pPr>
            <a:r>
              <a:rPr lang="en-US" sz="2100" b="1" kern="0" dirty="0">
                <a:solidFill>
                  <a:prstClr val="white"/>
                </a:solidFill>
                <a:latin typeface="Calibri" panose="020F0502020204030204"/>
              </a:rPr>
              <a:t>Growth</a:t>
            </a:r>
          </a:p>
        </p:txBody>
      </p:sp>
      <p:sp>
        <p:nvSpPr>
          <p:cNvPr id="15" name="Ορθογώνιο 13">
            <a:extLst>
              <a:ext uri="{FF2B5EF4-FFF2-40B4-BE49-F238E27FC236}">
                <a16:creationId xmlns:a16="http://schemas.microsoft.com/office/drawing/2014/main" id="{87D37C25-B577-472A-969E-7559335F1892}"/>
              </a:ext>
            </a:extLst>
          </p:cNvPr>
          <p:cNvSpPr/>
          <p:nvPr/>
        </p:nvSpPr>
        <p:spPr>
          <a:xfrm>
            <a:off x="1116708" y="971550"/>
            <a:ext cx="1512192" cy="115983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defRPr/>
            </a:pPr>
            <a:r>
              <a:rPr lang="en-US" sz="2100" b="1" kern="0" dirty="0">
                <a:solidFill>
                  <a:prstClr val="white"/>
                </a:solidFill>
                <a:latin typeface="Calibri" panose="020F0502020204030204"/>
              </a:rPr>
              <a:t>Value</a:t>
            </a:r>
          </a:p>
        </p:txBody>
      </p:sp>
      <p:sp>
        <p:nvSpPr>
          <p:cNvPr id="16" name="Θέση περιεχομένου 2">
            <a:extLst>
              <a:ext uri="{FF2B5EF4-FFF2-40B4-BE49-F238E27FC236}">
                <a16:creationId xmlns:a16="http://schemas.microsoft.com/office/drawing/2014/main" id="{B72C9C6D-36C6-4F4C-BFA8-710B8E88EF4F}"/>
              </a:ext>
            </a:extLst>
          </p:cNvPr>
          <p:cNvSpPr txBox="1">
            <a:spLocks/>
          </p:cNvSpPr>
          <p:nvPr/>
        </p:nvSpPr>
        <p:spPr>
          <a:xfrm>
            <a:off x="2884745" y="2632108"/>
            <a:ext cx="5058439"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buClr>
                <a:srgbClr val="5B9BD5"/>
              </a:buClr>
            </a:pPr>
            <a:r>
              <a:rPr lang="en-US" sz="1800" dirty="0">
                <a:solidFill>
                  <a:prstClr val="black"/>
                </a:solidFill>
                <a:latin typeface="Calibri" panose="020F0502020204030204"/>
              </a:rPr>
              <a:t>Place society and people at the forefront of our policy</a:t>
            </a:r>
          </a:p>
        </p:txBody>
      </p:sp>
      <p:sp>
        <p:nvSpPr>
          <p:cNvPr id="17" name="Θέση περιεχομένου 2">
            <a:extLst>
              <a:ext uri="{FF2B5EF4-FFF2-40B4-BE49-F238E27FC236}">
                <a16:creationId xmlns:a16="http://schemas.microsoft.com/office/drawing/2014/main" id="{4D29F5CA-DCF5-4234-B626-5D62977E4027}"/>
              </a:ext>
            </a:extLst>
          </p:cNvPr>
          <p:cNvSpPr txBox="1">
            <a:spLocks/>
          </p:cNvSpPr>
          <p:nvPr/>
        </p:nvSpPr>
        <p:spPr>
          <a:xfrm>
            <a:off x="2884745" y="3846734"/>
            <a:ext cx="5058439" cy="74789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buClr>
                <a:srgbClr val="5B9BD5"/>
              </a:buClr>
            </a:pPr>
            <a:r>
              <a:rPr lang="en-US" sz="1800" dirty="0">
                <a:solidFill>
                  <a:prstClr val="black"/>
                </a:solidFill>
                <a:latin typeface="Calibri" panose="020F0502020204030204"/>
              </a:rPr>
              <a:t>Secure a positive multiplier effect by developing an asset and putting in place a challenging mandatory investment plan </a:t>
            </a:r>
          </a:p>
        </p:txBody>
      </p:sp>
    </p:spTree>
    <p:extLst>
      <p:ext uri="{BB962C8B-B14F-4D97-AF65-F5344CB8AC3E}">
        <p14:creationId xmlns:p14="http://schemas.microsoft.com/office/powerpoint/2010/main" val="20774051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5850" y="114300"/>
            <a:ext cx="1788951" cy="332399"/>
          </a:xfrm>
        </p:spPr>
        <p:txBody>
          <a:bodyPr/>
          <a:lstStyle/>
          <a:p>
            <a:r>
              <a:rPr lang="en-US" dirty="0"/>
              <a:t>Our principles</a:t>
            </a:r>
          </a:p>
        </p:txBody>
      </p:sp>
      <p:sp>
        <p:nvSpPr>
          <p:cNvPr id="2" name="Θέση αριθμού διαφάνειας 1"/>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4</a:t>
            </a:fld>
            <a:endParaRPr lang="en-US">
              <a:solidFill>
                <a:prstClr val="black">
                  <a:tint val="75000"/>
                </a:prstClr>
              </a:solidFill>
              <a:latin typeface="Calibri" panose="020F0502020204030204"/>
            </a:endParaRPr>
          </a:p>
        </p:txBody>
      </p:sp>
      <p:sp>
        <p:nvSpPr>
          <p:cNvPr id="6" name="Θέση περιεχομένου 2">
            <a:extLst>
              <a:ext uri="{FF2B5EF4-FFF2-40B4-BE49-F238E27FC236}">
                <a16:creationId xmlns:a16="http://schemas.microsoft.com/office/drawing/2014/main" id="{9556FDD5-64A2-41EB-AB75-B6546E5A4368}"/>
              </a:ext>
            </a:extLst>
          </p:cNvPr>
          <p:cNvSpPr txBox="1">
            <a:spLocks/>
          </p:cNvSpPr>
          <p:nvPr/>
        </p:nvSpPr>
        <p:spPr>
          <a:xfrm>
            <a:off x="2886075" y="1319163"/>
            <a:ext cx="5058439" cy="2492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buClr>
                <a:srgbClr val="5B9BD5"/>
              </a:buClr>
            </a:pPr>
            <a:r>
              <a:rPr lang="en-US" sz="1800" dirty="0">
                <a:solidFill>
                  <a:prstClr val="black"/>
                </a:solidFill>
                <a:latin typeface="Calibri" panose="020F0502020204030204"/>
              </a:rPr>
              <a:t>Address international markets</a:t>
            </a:r>
          </a:p>
        </p:txBody>
      </p:sp>
      <p:sp>
        <p:nvSpPr>
          <p:cNvPr id="12" name="Ορθογώνιο 13">
            <a:extLst>
              <a:ext uri="{FF2B5EF4-FFF2-40B4-BE49-F238E27FC236}">
                <a16:creationId xmlns:a16="http://schemas.microsoft.com/office/drawing/2014/main" id="{D6C19E34-DA83-4F29-80E2-D04101F756F3}"/>
              </a:ext>
            </a:extLst>
          </p:cNvPr>
          <p:cNvSpPr/>
          <p:nvPr/>
        </p:nvSpPr>
        <p:spPr>
          <a:xfrm>
            <a:off x="1085850" y="2019742"/>
            <a:ext cx="1646840" cy="9445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defRPr/>
            </a:pPr>
            <a:r>
              <a:rPr lang="en-US" sz="1950" b="1" kern="0" dirty="0">
                <a:solidFill>
                  <a:prstClr val="white"/>
                </a:solidFill>
                <a:latin typeface="Calibri" panose="020F0502020204030204"/>
              </a:rPr>
              <a:t>Transparency</a:t>
            </a:r>
          </a:p>
        </p:txBody>
      </p:sp>
      <p:sp>
        <p:nvSpPr>
          <p:cNvPr id="13" name="Ορθογώνιο 13">
            <a:extLst>
              <a:ext uri="{FF2B5EF4-FFF2-40B4-BE49-F238E27FC236}">
                <a16:creationId xmlns:a16="http://schemas.microsoft.com/office/drawing/2014/main" id="{E373B5D4-148B-4E4F-A18A-419809CF1368}"/>
              </a:ext>
            </a:extLst>
          </p:cNvPr>
          <p:cNvSpPr/>
          <p:nvPr/>
        </p:nvSpPr>
        <p:spPr>
          <a:xfrm>
            <a:off x="1085850" y="3067933"/>
            <a:ext cx="1646840" cy="9445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defRPr/>
            </a:pPr>
            <a:r>
              <a:rPr lang="en-US" sz="2100" b="1" kern="0" dirty="0">
                <a:solidFill>
                  <a:prstClr val="white"/>
                </a:solidFill>
                <a:latin typeface="Calibri" panose="020F0502020204030204"/>
              </a:rPr>
              <a:t>Governance</a:t>
            </a:r>
          </a:p>
        </p:txBody>
      </p:sp>
      <p:sp>
        <p:nvSpPr>
          <p:cNvPr id="15" name="Ορθογώνιο 13">
            <a:extLst>
              <a:ext uri="{FF2B5EF4-FFF2-40B4-BE49-F238E27FC236}">
                <a16:creationId xmlns:a16="http://schemas.microsoft.com/office/drawing/2014/main" id="{87D37C25-B577-472A-969E-7559335F1892}"/>
              </a:ext>
            </a:extLst>
          </p:cNvPr>
          <p:cNvSpPr/>
          <p:nvPr/>
        </p:nvSpPr>
        <p:spPr>
          <a:xfrm>
            <a:off x="1085850" y="971551"/>
            <a:ext cx="1646840" cy="9445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defRPr/>
            </a:pPr>
            <a:r>
              <a:rPr lang="en-US" sz="2100" b="1" kern="0" dirty="0">
                <a:solidFill>
                  <a:prstClr val="white"/>
                </a:solidFill>
                <a:latin typeface="Calibri" panose="020F0502020204030204"/>
              </a:rPr>
              <a:t>Extroversion</a:t>
            </a:r>
          </a:p>
        </p:txBody>
      </p:sp>
      <p:sp>
        <p:nvSpPr>
          <p:cNvPr id="16" name="Θέση περιεχομένου 2">
            <a:extLst>
              <a:ext uri="{FF2B5EF4-FFF2-40B4-BE49-F238E27FC236}">
                <a16:creationId xmlns:a16="http://schemas.microsoft.com/office/drawing/2014/main" id="{B72C9C6D-36C6-4F4C-BFA8-710B8E88EF4F}"/>
              </a:ext>
            </a:extLst>
          </p:cNvPr>
          <p:cNvSpPr txBox="1">
            <a:spLocks/>
          </p:cNvSpPr>
          <p:nvPr/>
        </p:nvSpPr>
        <p:spPr>
          <a:xfrm>
            <a:off x="2886075" y="2367354"/>
            <a:ext cx="5058439" cy="2492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buClr>
                <a:srgbClr val="5B9BD5"/>
              </a:buClr>
            </a:pPr>
            <a:r>
              <a:rPr lang="en-US" sz="1800" dirty="0">
                <a:solidFill>
                  <a:prstClr val="black"/>
                </a:solidFill>
                <a:latin typeface="Calibri" panose="020F0502020204030204"/>
              </a:rPr>
              <a:t>Design an open and transparent tender process</a:t>
            </a:r>
          </a:p>
        </p:txBody>
      </p:sp>
      <p:sp>
        <p:nvSpPr>
          <p:cNvPr id="17" name="Θέση περιεχομένου 2">
            <a:extLst>
              <a:ext uri="{FF2B5EF4-FFF2-40B4-BE49-F238E27FC236}">
                <a16:creationId xmlns:a16="http://schemas.microsoft.com/office/drawing/2014/main" id="{4D29F5CA-DCF5-4234-B626-5D62977E4027}"/>
              </a:ext>
            </a:extLst>
          </p:cNvPr>
          <p:cNvSpPr txBox="1">
            <a:spLocks/>
          </p:cNvSpPr>
          <p:nvPr/>
        </p:nvSpPr>
        <p:spPr>
          <a:xfrm>
            <a:off x="2886075" y="3290895"/>
            <a:ext cx="5058439"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buClr>
                <a:srgbClr val="5B9BD5"/>
              </a:buClr>
            </a:pPr>
            <a:r>
              <a:rPr lang="en-US" sz="1800" dirty="0">
                <a:solidFill>
                  <a:prstClr val="black"/>
                </a:solidFill>
                <a:latin typeface="Calibri" panose="020F0502020204030204"/>
              </a:rPr>
              <a:t>Apply best corporate governance principals and multi-level approval process</a:t>
            </a:r>
          </a:p>
        </p:txBody>
      </p:sp>
      <p:sp>
        <p:nvSpPr>
          <p:cNvPr id="10" name="Θέση περιεχομένου 2">
            <a:extLst>
              <a:ext uri="{FF2B5EF4-FFF2-40B4-BE49-F238E27FC236}">
                <a16:creationId xmlns:a16="http://schemas.microsoft.com/office/drawing/2014/main" id="{61A50AFF-D6A5-4208-B8E0-C41C5ADA936C}"/>
              </a:ext>
            </a:extLst>
          </p:cNvPr>
          <p:cNvSpPr txBox="1">
            <a:spLocks/>
          </p:cNvSpPr>
          <p:nvPr/>
        </p:nvSpPr>
        <p:spPr>
          <a:xfrm>
            <a:off x="2871195" y="4339086"/>
            <a:ext cx="5058439"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buClr>
                <a:srgbClr val="5B9BD5"/>
              </a:buClr>
            </a:pPr>
            <a:r>
              <a:rPr lang="en-US" sz="1800" dirty="0">
                <a:solidFill>
                  <a:prstClr val="black"/>
                </a:solidFill>
                <a:latin typeface="Calibri" panose="020F0502020204030204"/>
              </a:rPr>
              <a:t>Quality and consistency in services we provide prior and post transaction</a:t>
            </a:r>
          </a:p>
        </p:txBody>
      </p:sp>
      <p:sp>
        <p:nvSpPr>
          <p:cNvPr id="11" name="Ορθογώνιο 13">
            <a:extLst>
              <a:ext uri="{FF2B5EF4-FFF2-40B4-BE49-F238E27FC236}">
                <a16:creationId xmlns:a16="http://schemas.microsoft.com/office/drawing/2014/main" id="{79A697AC-4A21-44BE-8B77-9D86A9E37322}"/>
              </a:ext>
            </a:extLst>
          </p:cNvPr>
          <p:cNvSpPr/>
          <p:nvPr/>
        </p:nvSpPr>
        <p:spPr>
          <a:xfrm>
            <a:off x="1085850" y="4116124"/>
            <a:ext cx="1646840" cy="9445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defRPr/>
            </a:pPr>
            <a:r>
              <a:rPr lang="en-US" sz="2100" b="1" kern="0" dirty="0">
                <a:solidFill>
                  <a:prstClr val="white"/>
                </a:solidFill>
                <a:latin typeface="Calibri" panose="020F0502020204030204"/>
              </a:rPr>
              <a:t>Support</a:t>
            </a:r>
          </a:p>
        </p:txBody>
      </p:sp>
    </p:spTree>
    <p:extLst>
      <p:ext uri="{BB962C8B-B14F-4D97-AF65-F5344CB8AC3E}">
        <p14:creationId xmlns:p14="http://schemas.microsoft.com/office/powerpoint/2010/main" val="3471760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Corporate</a:t>
            </a:r>
          </a:p>
        </p:txBody>
      </p:sp>
      <p:sp>
        <p:nvSpPr>
          <p:cNvPr id="8" name="Text Placeholder 7"/>
          <p:cNvSpPr>
            <a:spLocks noGrp="1"/>
          </p:cNvSpPr>
          <p:nvPr>
            <p:ph type="body" sz="quarter" idx="12"/>
          </p:nvPr>
        </p:nvSpPr>
        <p:spPr>
          <a:xfrm>
            <a:off x="1085850" y="457200"/>
            <a:ext cx="3152835" cy="498598"/>
          </a:xfrm>
        </p:spPr>
        <p:txBody>
          <a:bodyPr/>
          <a:lstStyle/>
          <a:p>
            <a:r>
              <a:rPr lang="en-US" dirty="0"/>
              <a:t>Athens International Airport (AIA)</a:t>
            </a:r>
            <a:br>
              <a:rPr lang="en-US" dirty="0"/>
            </a:br>
            <a:endParaRPr lang="en-US" dirty="0"/>
          </a:p>
        </p:txBody>
      </p:sp>
      <p:sp>
        <p:nvSpPr>
          <p:cNvPr id="3" name="Θέση αριθμού διαφάνειας 2"/>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5</a:t>
            </a:fld>
            <a:endParaRPr lang="en-US" dirty="0">
              <a:solidFill>
                <a:prstClr val="black">
                  <a:tint val="75000"/>
                </a:prstClr>
              </a:solidFill>
              <a:latin typeface="Calibri" panose="020F0502020204030204"/>
            </a:endParaRPr>
          </a:p>
        </p:txBody>
      </p:sp>
      <p:sp>
        <p:nvSpPr>
          <p:cNvPr id="228" name="Rectangle 227">
            <a:extLst>
              <a:ext uri="{FF2B5EF4-FFF2-40B4-BE49-F238E27FC236}">
                <a16:creationId xmlns:a16="http://schemas.microsoft.com/office/drawing/2014/main" id="{3FAB5326-9174-4156-AEE5-3DE75F66BF38}"/>
              </a:ext>
            </a:extLst>
          </p:cNvPr>
          <p:cNvSpPr/>
          <p:nvPr/>
        </p:nvSpPr>
        <p:spPr>
          <a:xfrm>
            <a:off x="1085850" y="3240374"/>
            <a:ext cx="6972300" cy="16747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Traffic 2019: 25.57mn passengers (+6.0% vs 2018)</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Completed €35mn investment to reach capacity of 26mn passengers</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Currently expanding the main terminal to increase annual capacity from 26mn to 33mn passengers</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Significant reduction of its carbon footprint by 50% and environmental certification requirements for all major third parties operating in the airport</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Socioeconomic impact (2017): 4.4% of GDP (€7.9bn) / 4.8% contribution to employment</a:t>
            </a:r>
          </a:p>
          <a:p>
            <a:pPr marL="128588" indent="-128588" algn="just" defTabSz="718324">
              <a:buClr>
                <a:srgbClr val="5B9BD5"/>
              </a:buClr>
              <a:buFont typeface="Arial" panose="020B0604020202020204" pitchFamily="34" charset="0"/>
              <a:buChar char="•"/>
              <a:defRPr/>
            </a:pPr>
            <a:endParaRPr lang="en-US" sz="1500" dirty="0">
              <a:solidFill>
                <a:prstClr val="black"/>
              </a:solidFill>
              <a:latin typeface="Calibri" panose="020F0502020204030204"/>
            </a:endParaRPr>
          </a:p>
        </p:txBody>
      </p:sp>
      <p:pic>
        <p:nvPicPr>
          <p:cNvPr id="11" name="Εικόνα 1">
            <a:extLst>
              <a:ext uri="{FF2B5EF4-FFF2-40B4-BE49-F238E27FC236}">
                <a16:creationId xmlns:a16="http://schemas.microsoft.com/office/drawing/2014/main" id="{E7B71945-C105-4F96-833F-07FDEC6DE3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570" y="145066"/>
            <a:ext cx="676580" cy="438188"/>
          </a:xfrm>
          <a:prstGeom prst="rect">
            <a:avLst/>
          </a:prstGeom>
        </p:spPr>
      </p:pic>
      <p:cxnSp>
        <p:nvCxnSpPr>
          <p:cNvPr id="12" name="Straight Connector 11">
            <a:extLst>
              <a:ext uri="{FF2B5EF4-FFF2-40B4-BE49-F238E27FC236}">
                <a16:creationId xmlns:a16="http://schemas.microsoft.com/office/drawing/2014/main" id="{CE7CE1C7-8700-48EF-A45F-B332AB5F66C6}"/>
              </a:ext>
            </a:extLst>
          </p:cNvPr>
          <p:cNvCxnSpPr/>
          <p:nvPr/>
        </p:nvCxnSpPr>
        <p:spPr>
          <a:xfrm>
            <a:off x="1085850" y="742950"/>
            <a:ext cx="6972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s://www.aia.gr/userthumbs/galleries/aerial_photos/full/thumbs_670x414/0805244659.jpg">
            <a:extLst>
              <a:ext uri="{FF2B5EF4-FFF2-40B4-BE49-F238E27FC236}">
                <a16:creationId xmlns:a16="http://schemas.microsoft.com/office/drawing/2014/main" id="{2581314F-7E01-4551-B92C-D5CE27B3A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54" r="9886"/>
          <a:stretch/>
        </p:blipFill>
        <p:spPr bwMode="auto">
          <a:xfrm>
            <a:off x="1085850" y="986798"/>
            <a:ext cx="6972300" cy="226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0332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Infrastructure</a:t>
            </a:r>
          </a:p>
        </p:txBody>
      </p:sp>
      <p:sp>
        <p:nvSpPr>
          <p:cNvPr id="8" name="Text Placeholder 7"/>
          <p:cNvSpPr>
            <a:spLocks noGrp="1"/>
          </p:cNvSpPr>
          <p:nvPr>
            <p:ph type="body" sz="quarter" idx="12"/>
          </p:nvPr>
        </p:nvSpPr>
        <p:spPr>
          <a:xfrm>
            <a:off x="1085850" y="457201"/>
            <a:ext cx="1624002" cy="249299"/>
          </a:xfrm>
        </p:spPr>
        <p:txBody>
          <a:bodyPr/>
          <a:lstStyle/>
          <a:p>
            <a:r>
              <a:rPr lang="en-GB" dirty="0"/>
              <a:t>10 Regional Ports</a:t>
            </a:r>
          </a:p>
        </p:txBody>
      </p:sp>
      <p:sp>
        <p:nvSpPr>
          <p:cNvPr id="3" name="Θέση αριθμού διαφάνειας 2"/>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6</a:t>
            </a:fld>
            <a:endParaRPr lang="en-US" dirty="0">
              <a:solidFill>
                <a:prstClr val="black">
                  <a:tint val="75000"/>
                </a:prstClr>
              </a:solidFill>
              <a:latin typeface="Calibri" panose="020F0502020204030204"/>
            </a:endParaRPr>
          </a:p>
        </p:txBody>
      </p:sp>
      <p:pic>
        <p:nvPicPr>
          <p:cNvPr id="229" name="Εικόνα 1">
            <a:extLst>
              <a:ext uri="{FF2B5EF4-FFF2-40B4-BE49-F238E27FC236}">
                <a16:creationId xmlns:a16="http://schemas.microsoft.com/office/drawing/2014/main" id="{B7F0262C-ABBA-4DC4-BF7C-A3CAD44C98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570" y="145066"/>
            <a:ext cx="676580" cy="438188"/>
          </a:xfrm>
          <a:prstGeom prst="rect">
            <a:avLst/>
          </a:prstGeom>
        </p:spPr>
      </p:pic>
      <p:cxnSp>
        <p:nvCxnSpPr>
          <p:cNvPr id="230" name="Straight Connector 229">
            <a:extLst>
              <a:ext uri="{FF2B5EF4-FFF2-40B4-BE49-F238E27FC236}">
                <a16:creationId xmlns:a16="http://schemas.microsoft.com/office/drawing/2014/main" id="{878C7D9A-E625-430C-8131-571438C2AD02}"/>
              </a:ext>
            </a:extLst>
          </p:cNvPr>
          <p:cNvCxnSpPr/>
          <p:nvPr/>
        </p:nvCxnSpPr>
        <p:spPr>
          <a:xfrm>
            <a:off x="1085850" y="742950"/>
            <a:ext cx="6972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7" name="Picture 186">
            <a:extLst>
              <a:ext uri="{FF2B5EF4-FFF2-40B4-BE49-F238E27FC236}">
                <a16:creationId xmlns:a16="http://schemas.microsoft.com/office/drawing/2014/main" id="{203F5887-5DC4-4501-AF3A-04B03651721C}"/>
              </a:ext>
            </a:extLst>
          </p:cNvPr>
          <p:cNvPicPr>
            <a:picLocks noChangeAspect="1"/>
          </p:cNvPicPr>
          <p:nvPr/>
        </p:nvPicPr>
        <p:blipFill>
          <a:blip r:embed="rId3"/>
          <a:stretch>
            <a:fillRect/>
          </a:stretch>
        </p:blipFill>
        <p:spPr>
          <a:xfrm>
            <a:off x="4613572" y="843785"/>
            <a:ext cx="3437535" cy="1424046"/>
          </a:xfrm>
          <a:prstGeom prst="rect">
            <a:avLst/>
          </a:prstGeom>
        </p:spPr>
      </p:pic>
      <p:sp>
        <p:nvSpPr>
          <p:cNvPr id="188" name="Rectangle 187">
            <a:extLst>
              <a:ext uri="{FF2B5EF4-FFF2-40B4-BE49-F238E27FC236}">
                <a16:creationId xmlns:a16="http://schemas.microsoft.com/office/drawing/2014/main" id="{4C879650-38FE-4B83-A039-1ED36C059992}"/>
              </a:ext>
            </a:extLst>
          </p:cNvPr>
          <p:cNvSpPr/>
          <p:nvPr/>
        </p:nvSpPr>
        <p:spPr>
          <a:xfrm>
            <a:off x="4620002" y="2260150"/>
            <a:ext cx="3438149" cy="7140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Serves cargo (general cargo, dry bulk) &amp; passengers</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TAP gas pipeline passing by; construction of an offshore gas import facility, to be connected to the TAP pipeline, is expected</a:t>
            </a:r>
          </a:p>
          <a:p>
            <a:pPr marL="128588" indent="-128588" algn="just" defTabSz="718324">
              <a:buFont typeface="Arial" panose="020B0604020202020204" pitchFamily="34" charset="0"/>
              <a:buChar char="•"/>
              <a:defRPr/>
            </a:pPr>
            <a:endParaRPr lang="en-US" sz="1050" dirty="0">
              <a:solidFill>
                <a:srgbClr val="113553"/>
              </a:solidFill>
              <a:latin typeface="Calibri"/>
            </a:endParaRPr>
          </a:p>
        </p:txBody>
      </p:sp>
      <p:grpSp>
        <p:nvGrpSpPr>
          <p:cNvPr id="193" name="Group 192">
            <a:extLst>
              <a:ext uri="{FF2B5EF4-FFF2-40B4-BE49-F238E27FC236}">
                <a16:creationId xmlns:a16="http://schemas.microsoft.com/office/drawing/2014/main" id="{B2A9C4EA-29B2-486B-AED3-5C84B0F37DC5}"/>
              </a:ext>
            </a:extLst>
          </p:cNvPr>
          <p:cNvGrpSpPr/>
          <p:nvPr/>
        </p:nvGrpSpPr>
        <p:grpSpPr>
          <a:xfrm>
            <a:off x="1085849" y="843663"/>
            <a:ext cx="3449849" cy="2069546"/>
            <a:chOff x="2667001" y="1295401"/>
            <a:chExt cx="6934199" cy="5137888"/>
          </a:xfrm>
        </p:grpSpPr>
        <p:grpSp>
          <p:nvGrpSpPr>
            <p:cNvPr id="231" name="Group 230">
              <a:extLst>
                <a:ext uri="{FF2B5EF4-FFF2-40B4-BE49-F238E27FC236}">
                  <a16:creationId xmlns:a16="http://schemas.microsoft.com/office/drawing/2014/main" id="{CAAA0186-D696-411A-ACB0-B866D9196283}"/>
                </a:ext>
              </a:extLst>
            </p:cNvPr>
            <p:cNvGrpSpPr/>
            <p:nvPr/>
          </p:nvGrpSpPr>
          <p:grpSpPr>
            <a:xfrm>
              <a:off x="2667001" y="1295401"/>
              <a:ext cx="6934199" cy="5137888"/>
              <a:chOff x="10382250" y="1358900"/>
              <a:chExt cx="8258175" cy="6118887"/>
            </a:xfrm>
          </p:grpSpPr>
          <p:sp>
            <p:nvSpPr>
              <p:cNvPr id="242" name="AutoShape 236">
                <a:extLst>
                  <a:ext uri="{FF2B5EF4-FFF2-40B4-BE49-F238E27FC236}">
                    <a16:creationId xmlns:a16="http://schemas.microsoft.com/office/drawing/2014/main" id="{BC2346FD-3B28-4940-8592-EE966D6C2AAF}"/>
                  </a:ext>
                </a:extLst>
              </p:cNvPr>
              <p:cNvSpPr>
                <a:spLocks noChangeAspect="1" noChangeArrowheads="1" noTextEdit="1"/>
              </p:cNvSpPr>
              <p:nvPr/>
            </p:nvSpPr>
            <p:spPr bwMode="auto">
              <a:xfrm>
                <a:off x="10382250" y="1362075"/>
                <a:ext cx="8258175" cy="6115712"/>
              </a:xfrm>
              <a:prstGeom prst="rect">
                <a:avLst/>
              </a:prstGeom>
              <a:solidFill>
                <a:srgbClr val="DEEBF7"/>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nvGrpSpPr>
              <p:cNvPr id="243" name="Group 242">
                <a:extLst>
                  <a:ext uri="{FF2B5EF4-FFF2-40B4-BE49-F238E27FC236}">
                    <a16:creationId xmlns:a16="http://schemas.microsoft.com/office/drawing/2014/main" id="{850D90EF-403D-48EE-AF27-C95ECF6F5D7E}"/>
                  </a:ext>
                </a:extLst>
              </p:cNvPr>
              <p:cNvGrpSpPr/>
              <p:nvPr/>
            </p:nvGrpSpPr>
            <p:grpSpPr>
              <a:xfrm>
                <a:off x="10396538" y="1358900"/>
                <a:ext cx="8243887" cy="5002213"/>
                <a:chOff x="10396538" y="1358900"/>
                <a:chExt cx="8243887" cy="5002213"/>
              </a:xfrm>
              <a:solidFill>
                <a:srgbClr val="E7E6E6"/>
              </a:solidFill>
            </p:grpSpPr>
            <p:sp>
              <p:nvSpPr>
                <p:cNvPr id="244" name="Freeform 238">
                  <a:extLst>
                    <a:ext uri="{FF2B5EF4-FFF2-40B4-BE49-F238E27FC236}">
                      <a16:creationId xmlns:a16="http://schemas.microsoft.com/office/drawing/2014/main" id="{A5C536FD-ECFC-4839-A456-4ACF0FEBDDDA}"/>
                    </a:ext>
                  </a:extLst>
                </p:cNvPr>
                <p:cNvSpPr>
                  <a:spLocks/>
                </p:cNvSpPr>
                <p:nvPr/>
              </p:nvSpPr>
              <p:spPr bwMode="auto">
                <a:xfrm>
                  <a:off x="15789275" y="1620838"/>
                  <a:ext cx="26988" cy="53975"/>
                </a:xfrm>
                <a:custGeom>
                  <a:avLst/>
                  <a:gdLst>
                    <a:gd name="T0" fmla="*/ 7 w 7"/>
                    <a:gd name="T1" fmla="*/ 14 h 14"/>
                    <a:gd name="T2" fmla="*/ 7 w 7"/>
                    <a:gd name="T3" fmla="*/ 0 h 14"/>
                    <a:gd name="T4" fmla="*/ 7 w 7"/>
                    <a:gd name="T5" fmla="*/ 14 h 14"/>
                  </a:gdLst>
                  <a:ahLst/>
                  <a:cxnLst>
                    <a:cxn ang="0">
                      <a:pos x="T0" y="T1"/>
                    </a:cxn>
                    <a:cxn ang="0">
                      <a:pos x="T2" y="T3"/>
                    </a:cxn>
                    <a:cxn ang="0">
                      <a:pos x="T4" y="T5"/>
                    </a:cxn>
                  </a:cxnLst>
                  <a:rect l="0" t="0" r="r" b="b"/>
                  <a:pathLst>
                    <a:path w="7" h="14">
                      <a:moveTo>
                        <a:pt x="7" y="14"/>
                      </a:moveTo>
                      <a:cubicBezTo>
                        <a:pt x="7" y="7"/>
                        <a:pt x="7" y="0"/>
                        <a:pt x="7" y="0"/>
                      </a:cubicBezTo>
                      <a:cubicBezTo>
                        <a:pt x="0" y="7"/>
                        <a:pt x="0" y="7"/>
                        <a:pt x="7"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45" name="Freeform 239">
                  <a:extLst>
                    <a:ext uri="{FF2B5EF4-FFF2-40B4-BE49-F238E27FC236}">
                      <a16:creationId xmlns:a16="http://schemas.microsoft.com/office/drawing/2014/main" id="{43B605B0-7B05-4414-A528-7BE8F7342CE6}"/>
                    </a:ext>
                  </a:extLst>
                </p:cNvPr>
                <p:cNvSpPr>
                  <a:spLocks noEditPoints="1"/>
                </p:cNvSpPr>
                <p:nvPr/>
              </p:nvSpPr>
              <p:spPr bwMode="auto">
                <a:xfrm>
                  <a:off x="14754225" y="1358900"/>
                  <a:ext cx="3886200" cy="3757613"/>
                </a:xfrm>
                <a:custGeom>
                  <a:avLst/>
                  <a:gdLst>
                    <a:gd name="T0" fmla="*/ 489 w 1035"/>
                    <a:gd name="T1" fmla="*/ 43 h 1000"/>
                    <a:gd name="T2" fmla="*/ 558 w 1035"/>
                    <a:gd name="T3" fmla="*/ 56 h 1000"/>
                    <a:gd name="T4" fmla="*/ 516 w 1035"/>
                    <a:gd name="T5" fmla="*/ 70 h 1000"/>
                    <a:gd name="T6" fmla="*/ 342 w 1035"/>
                    <a:gd name="T7" fmla="*/ 82 h 1000"/>
                    <a:gd name="T8" fmla="*/ 317 w 1035"/>
                    <a:gd name="T9" fmla="*/ 84 h 1000"/>
                    <a:gd name="T10" fmla="*/ 269 w 1035"/>
                    <a:gd name="T11" fmla="*/ 118 h 1000"/>
                    <a:gd name="T12" fmla="*/ 227 w 1035"/>
                    <a:gd name="T13" fmla="*/ 90 h 1000"/>
                    <a:gd name="T14" fmla="*/ 104 w 1035"/>
                    <a:gd name="T15" fmla="*/ 145 h 1000"/>
                    <a:gd name="T16" fmla="*/ 35 w 1035"/>
                    <a:gd name="T17" fmla="*/ 193 h 1000"/>
                    <a:gd name="T18" fmla="*/ 7 w 1035"/>
                    <a:gd name="T19" fmla="*/ 316 h 1000"/>
                    <a:gd name="T20" fmla="*/ 124 w 1035"/>
                    <a:gd name="T21" fmla="*/ 323 h 1000"/>
                    <a:gd name="T22" fmla="*/ 152 w 1035"/>
                    <a:gd name="T23" fmla="*/ 330 h 1000"/>
                    <a:gd name="T24" fmla="*/ 97 w 1035"/>
                    <a:gd name="T25" fmla="*/ 364 h 1000"/>
                    <a:gd name="T26" fmla="*/ 145 w 1035"/>
                    <a:gd name="T27" fmla="*/ 446 h 1000"/>
                    <a:gd name="T28" fmla="*/ 179 w 1035"/>
                    <a:gd name="T29" fmla="*/ 467 h 1000"/>
                    <a:gd name="T30" fmla="*/ 159 w 1035"/>
                    <a:gd name="T31" fmla="*/ 521 h 1000"/>
                    <a:gd name="T32" fmla="*/ 159 w 1035"/>
                    <a:gd name="T33" fmla="*/ 562 h 1000"/>
                    <a:gd name="T34" fmla="*/ 138 w 1035"/>
                    <a:gd name="T35" fmla="*/ 542 h 1000"/>
                    <a:gd name="T36" fmla="*/ 104 w 1035"/>
                    <a:gd name="T37" fmla="*/ 556 h 1000"/>
                    <a:gd name="T38" fmla="*/ 76 w 1035"/>
                    <a:gd name="T39" fmla="*/ 590 h 1000"/>
                    <a:gd name="T40" fmla="*/ 97 w 1035"/>
                    <a:gd name="T41" fmla="*/ 617 h 1000"/>
                    <a:gd name="T42" fmla="*/ 221 w 1035"/>
                    <a:gd name="T43" fmla="*/ 644 h 1000"/>
                    <a:gd name="T44" fmla="*/ 214 w 1035"/>
                    <a:gd name="T45" fmla="*/ 726 h 1000"/>
                    <a:gd name="T46" fmla="*/ 276 w 1035"/>
                    <a:gd name="T47" fmla="*/ 781 h 1000"/>
                    <a:gd name="T48" fmla="*/ 303 w 1035"/>
                    <a:gd name="T49" fmla="*/ 809 h 1000"/>
                    <a:gd name="T50" fmla="*/ 283 w 1035"/>
                    <a:gd name="T51" fmla="*/ 829 h 1000"/>
                    <a:gd name="T52" fmla="*/ 255 w 1035"/>
                    <a:gd name="T53" fmla="*/ 856 h 1000"/>
                    <a:gd name="T54" fmla="*/ 283 w 1035"/>
                    <a:gd name="T55" fmla="*/ 863 h 1000"/>
                    <a:gd name="T56" fmla="*/ 393 w 1035"/>
                    <a:gd name="T57" fmla="*/ 870 h 1000"/>
                    <a:gd name="T58" fmla="*/ 331 w 1035"/>
                    <a:gd name="T59" fmla="*/ 897 h 1000"/>
                    <a:gd name="T60" fmla="*/ 296 w 1035"/>
                    <a:gd name="T61" fmla="*/ 925 h 1000"/>
                    <a:gd name="T62" fmla="*/ 399 w 1035"/>
                    <a:gd name="T63" fmla="*/ 911 h 1000"/>
                    <a:gd name="T64" fmla="*/ 399 w 1035"/>
                    <a:gd name="T65" fmla="*/ 932 h 1000"/>
                    <a:gd name="T66" fmla="*/ 420 w 1035"/>
                    <a:gd name="T67" fmla="*/ 932 h 1000"/>
                    <a:gd name="T68" fmla="*/ 482 w 1035"/>
                    <a:gd name="T69" fmla="*/ 877 h 1000"/>
                    <a:gd name="T70" fmla="*/ 496 w 1035"/>
                    <a:gd name="T71" fmla="*/ 877 h 1000"/>
                    <a:gd name="T72" fmla="*/ 571 w 1035"/>
                    <a:gd name="T73" fmla="*/ 918 h 1000"/>
                    <a:gd name="T74" fmla="*/ 599 w 1035"/>
                    <a:gd name="T75" fmla="*/ 918 h 1000"/>
                    <a:gd name="T76" fmla="*/ 695 w 1035"/>
                    <a:gd name="T77" fmla="*/ 980 h 1000"/>
                    <a:gd name="T78" fmla="*/ 771 w 1035"/>
                    <a:gd name="T79" fmla="*/ 973 h 1000"/>
                    <a:gd name="T80" fmla="*/ 867 w 1035"/>
                    <a:gd name="T81" fmla="*/ 897 h 1000"/>
                    <a:gd name="T82" fmla="*/ 922 w 1035"/>
                    <a:gd name="T83" fmla="*/ 822 h 1000"/>
                    <a:gd name="T84" fmla="*/ 1035 w 1035"/>
                    <a:gd name="T85" fmla="*/ 826 h 1000"/>
                    <a:gd name="T86" fmla="*/ 516 w 1035"/>
                    <a:gd name="T87" fmla="*/ 15 h 1000"/>
                    <a:gd name="T88" fmla="*/ 344 w 1035"/>
                    <a:gd name="T89" fmla="*/ 125 h 1000"/>
                    <a:gd name="T90" fmla="*/ 427 w 1035"/>
                    <a:gd name="T91" fmla="*/ 850 h 1000"/>
                    <a:gd name="T92" fmla="*/ 984 w 1035"/>
                    <a:gd name="T93" fmla="*/ 569 h 1000"/>
                    <a:gd name="T94" fmla="*/ 1012 w 1035"/>
                    <a:gd name="T95" fmla="*/ 617 h 1000"/>
                    <a:gd name="T96" fmla="*/ 909 w 1035"/>
                    <a:gd name="T97" fmla="*/ 542 h 1000"/>
                    <a:gd name="T98" fmla="*/ 881 w 1035"/>
                    <a:gd name="T99" fmla="*/ 535 h 1000"/>
                    <a:gd name="T100" fmla="*/ 771 w 1035"/>
                    <a:gd name="T101" fmla="*/ 644 h 1000"/>
                    <a:gd name="T102" fmla="*/ 620 w 1035"/>
                    <a:gd name="T103" fmla="*/ 56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5" h="1000">
                      <a:moveTo>
                        <a:pt x="516" y="15"/>
                      </a:moveTo>
                      <a:cubicBezTo>
                        <a:pt x="510" y="15"/>
                        <a:pt x="510" y="22"/>
                        <a:pt x="510" y="29"/>
                      </a:cubicBezTo>
                      <a:cubicBezTo>
                        <a:pt x="503" y="29"/>
                        <a:pt x="496" y="29"/>
                        <a:pt x="496" y="29"/>
                      </a:cubicBezTo>
                      <a:cubicBezTo>
                        <a:pt x="496" y="36"/>
                        <a:pt x="496" y="43"/>
                        <a:pt x="489" y="43"/>
                      </a:cubicBezTo>
                      <a:cubicBezTo>
                        <a:pt x="496" y="43"/>
                        <a:pt x="496" y="43"/>
                        <a:pt x="503" y="49"/>
                      </a:cubicBezTo>
                      <a:cubicBezTo>
                        <a:pt x="510" y="49"/>
                        <a:pt x="510" y="49"/>
                        <a:pt x="510" y="49"/>
                      </a:cubicBezTo>
                      <a:cubicBezTo>
                        <a:pt x="523" y="56"/>
                        <a:pt x="523" y="49"/>
                        <a:pt x="537" y="49"/>
                      </a:cubicBezTo>
                      <a:cubicBezTo>
                        <a:pt x="537" y="49"/>
                        <a:pt x="551" y="56"/>
                        <a:pt x="558" y="56"/>
                      </a:cubicBezTo>
                      <a:cubicBezTo>
                        <a:pt x="551" y="56"/>
                        <a:pt x="551" y="56"/>
                        <a:pt x="544" y="56"/>
                      </a:cubicBezTo>
                      <a:cubicBezTo>
                        <a:pt x="544" y="63"/>
                        <a:pt x="544" y="63"/>
                        <a:pt x="544" y="63"/>
                      </a:cubicBezTo>
                      <a:cubicBezTo>
                        <a:pt x="537" y="63"/>
                        <a:pt x="537" y="63"/>
                        <a:pt x="537" y="63"/>
                      </a:cubicBezTo>
                      <a:cubicBezTo>
                        <a:pt x="516" y="70"/>
                        <a:pt x="516" y="70"/>
                        <a:pt x="516" y="70"/>
                      </a:cubicBezTo>
                      <a:cubicBezTo>
                        <a:pt x="496" y="70"/>
                        <a:pt x="489" y="63"/>
                        <a:pt x="468" y="70"/>
                      </a:cubicBezTo>
                      <a:cubicBezTo>
                        <a:pt x="422" y="70"/>
                        <a:pt x="376" y="70"/>
                        <a:pt x="342" y="82"/>
                      </a:cubicBezTo>
                      <a:cubicBezTo>
                        <a:pt x="341" y="83"/>
                        <a:pt x="339" y="84"/>
                        <a:pt x="338" y="84"/>
                      </a:cubicBezTo>
                      <a:cubicBezTo>
                        <a:pt x="339" y="83"/>
                        <a:pt x="340" y="83"/>
                        <a:pt x="342" y="82"/>
                      </a:cubicBezTo>
                      <a:cubicBezTo>
                        <a:pt x="345" y="80"/>
                        <a:pt x="346" y="75"/>
                        <a:pt x="351" y="70"/>
                      </a:cubicBezTo>
                      <a:cubicBezTo>
                        <a:pt x="331" y="63"/>
                        <a:pt x="324" y="63"/>
                        <a:pt x="303" y="63"/>
                      </a:cubicBezTo>
                      <a:cubicBezTo>
                        <a:pt x="303" y="63"/>
                        <a:pt x="303" y="70"/>
                        <a:pt x="303" y="77"/>
                      </a:cubicBezTo>
                      <a:cubicBezTo>
                        <a:pt x="303" y="77"/>
                        <a:pt x="310" y="84"/>
                        <a:pt x="317" y="84"/>
                      </a:cubicBezTo>
                      <a:cubicBezTo>
                        <a:pt x="317" y="90"/>
                        <a:pt x="317" y="84"/>
                        <a:pt x="324" y="84"/>
                      </a:cubicBezTo>
                      <a:cubicBezTo>
                        <a:pt x="324" y="90"/>
                        <a:pt x="324" y="90"/>
                        <a:pt x="324" y="90"/>
                      </a:cubicBezTo>
                      <a:cubicBezTo>
                        <a:pt x="317" y="97"/>
                        <a:pt x="317" y="97"/>
                        <a:pt x="317" y="97"/>
                      </a:cubicBezTo>
                      <a:cubicBezTo>
                        <a:pt x="310" y="104"/>
                        <a:pt x="289" y="118"/>
                        <a:pt x="269" y="118"/>
                      </a:cubicBezTo>
                      <a:cubicBezTo>
                        <a:pt x="269" y="118"/>
                        <a:pt x="255" y="111"/>
                        <a:pt x="255" y="104"/>
                      </a:cubicBezTo>
                      <a:cubicBezTo>
                        <a:pt x="248" y="104"/>
                        <a:pt x="248" y="104"/>
                        <a:pt x="248" y="104"/>
                      </a:cubicBezTo>
                      <a:cubicBezTo>
                        <a:pt x="241" y="97"/>
                        <a:pt x="255" y="97"/>
                        <a:pt x="241" y="90"/>
                      </a:cubicBezTo>
                      <a:cubicBezTo>
                        <a:pt x="227" y="90"/>
                        <a:pt x="227" y="90"/>
                        <a:pt x="227" y="90"/>
                      </a:cubicBezTo>
                      <a:cubicBezTo>
                        <a:pt x="207" y="97"/>
                        <a:pt x="207" y="104"/>
                        <a:pt x="200" y="104"/>
                      </a:cubicBezTo>
                      <a:cubicBezTo>
                        <a:pt x="179" y="111"/>
                        <a:pt x="159" y="111"/>
                        <a:pt x="145" y="118"/>
                      </a:cubicBezTo>
                      <a:cubicBezTo>
                        <a:pt x="138" y="118"/>
                        <a:pt x="131" y="131"/>
                        <a:pt x="124" y="138"/>
                      </a:cubicBezTo>
                      <a:cubicBezTo>
                        <a:pt x="117" y="138"/>
                        <a:pt x="111" y="138"/>
                        <a:pt x="104" y="145"/>
                      </a:cubicBezTo>
                      <a:cubicBezTo>
                        <a:pt x="104" y="145"/>
                        <a:pt x="97" y="159"/>
                        <a:pt x="90" y="159"/>
                      </a:cubicBezTo>
                      <a:cubicBezTo>
                        <a:pt x="90" y="159"/>
                        <a:pt x="76" y="159"/>
                        <a:pt x="69" y="159"/>
                      </a:cubicBezTo>
                      <a:cubicBezTo>
                        <a:pt x="62" y="166"/>
                        <a:pt x="62" y="186"/>
                        <a:pt x="55" y="193"/>
                      </a:cubicBezTo>
                      <a:cubicBezTo>
                        <a:pt x="49" y="193"/>
                        <a:pt x="42" y="193"/>
                        <a:pt x="35" y="193"/>
                      </a:cubicBezTo>
                      <a:cubicBezTo>
                        <a:pt x="28" y="193"/>
                        <a:pt x="7" y="220"/>
                        <a:pt x="7" y="227"/>
                      </a:cubicBezTo>
                      <a:cubicBezTo>
                        <a:pt x="0" y="241"/>
                        <a:pt x="0" y="275"/>
                        <a:pt x="7" y="296"/>
                      </a:cubicBezTo>
                      <a:cubicBezTo>
                        <a:pt x="14" y="302"/>
                        <a:pt x="14" y="302"/>
                        <a:pt x="14" y="302"/>
                      </a:cubicBezTo>
                      <a:cubicBezTo>
                        <a:pt x="7" y="316"/>
                        <a:pt x="7" y="316"/>
                        <a:pt x="7" y="316"/>
                      </a:cubicBezTo>
                      <a:cubicBezTo>
                        <a:pt x="7" y="323"/>
                        <a:pt x="14" y="330"/>
                        <a:pt x="14" y="337"/>
                      </a:cubicBezTo>
                      <a:cubicBezTo>
                        <a:pt x="21" y="337"/>
                        <a:pt x="35" y="343"/>
                        <a:pt x="42" y="343"/>
                      </a:cubicBezTo>
                      <a:cubicBezTo>
                        <a:pt x="49" y="343"/>
                        <a:pt x="76" y="323"/>
                        <a:pt x="83" y="323"/>
                      </a:cubicBezTo>
                      <a:cubicBezTo>
                        <a:pt x="97" y="323"/>
                        <a:pt x="111" y="323"/>
                        <a:pt x="124" y="323"/>
                      </a:cubicBezTo>
                      <a:cubicBezTo>
                        <a:pt x="124" y="323"/>
                        <a:pt x="138" y="316"/>
                        <a:pt x="145" y="309"/>
                      </a:cubicBezTo>
                      <a:cubicBezTo>
                        <a:pt x="152" y="309"/>
                        <a:pt x="152" y="309"/>
                        <a:pt x="159" y="309"/>
                      </a:cubicBezTo>
                      <a:cubicBezTo>
                        <a:pt x="159" y="323"/>
                        <a:pt x="159" y="323"/>
                        <a:pt x="159" y="323"/>
                      </a:cubicBezTo>
                      <a:cubicBezTo>
                        <a:pt x="152" y="330"/>
                        <a:pt x="152" y="323"/>
                        <a:pt x="152" y="330"/>
                      </a:cubicBezTo>
                      <a:cubicBezTo>
                        <a:pt x="131" y="343"/>
                        <a:pt x="145" y="337"/>
                        <a:pt x="138" y="350"/>
                      </a:cubicBezTo>
                      <a:cubicBezTo>
                        <a:pt x="138" y="357"/>
                        <a:pt x="138" y="357"/>
                        <a:pt x="131" y="357"/>
                      </a:cubicBezTo>
                      <a:cubicBezTo>
                        <a:pt x="131" y="357"/>
                        <a:pt x="111" y="357"/>
                        <a:pt x="104" y="350"/>
                      </a:cubicBezTo>
                      <a:cubicBezTo>
                        <a:pt x="104" y="357"/>
                        <a:pt x="104" y="357"/>
                        <a:pt x="97" y="364"/>
                      </a:cubicBezTo>
                      <a:cubicBezTo>
                        <a:pt x="104" y="371"/>
                        <a:pt x="97" y="378"/>
                        <a:pt x="104" y="378"/>
                      </a:cubicBezTo>
                      <a:cubicBezTo>
                        <a:pt x="111" y="378"/>
                        <a:pt x="111" y="378"/>
                        <a:pt x="117" y="378"/>
                      </a:cubicBezTo>
                      <a:cubicBezTo>
                        <a:pt x="145" y="405"/>
                        <a:pt x="145" y="405"/>
                        <a:pt x="145" y="405"/>
                      </a:cubicBezTo>
                      <a:cubicBezTo>
                        <a:pt x="152" y="419"/>
                        <a:pt x="145" y="432"/>
                        <a:pt x="145" y="446"/>
                      </a:cubicBezTo>
                      <a:cubicBezTo>
                        <a:pt x="145" y="446"/>
                        <a:pt x="145" y="446"/>
                        <a:pt x="152" y="446"/>
                      </a:cubicBezTo>
                      <a:cubicBezTo>
                        <a:pt x="159" y="446"/>
                        <a:pt x="172" y="446"/>
                        <a:pt x="179" y="446"/>
                      </a:cubicBezTo>
                      <a:cubicBezTo>
                        <a:pt x="186" y="453"/>
                        <a:pt x="179" y="453"/>
                        <a:pt x="186" y="453"/>
                      </a:cubicBezTo>
                      <a:cubicBezTo>
                        <a:pt x="179" y="453"/>
                        <a:pt x="179" y="460"/>
                        <a:pt x="179" y="467"/>
                      </a:cubicBezTo>
                      <a:cubicBezTo>
                        <a:pt x="172" y="467"/>
                        <a:pt x="179" y="473"/>
                        <a:pt x="179" y="480"/>
                      </a:cubicBezTo>
                      <a:cubicBezTo>
                        <a:pt x="172" y="480"/>
                        <a:pt x="166" y="480"/>
                        <a:pt x="159" y="480"/>
                      </a:cubicBezTo>
                      <a:cubicBezTo>
                        <a:pt x="152" y="487"/>
                        <a:pt x="145" y="501"/>
                        <a:pt x="152" y="514"/>
                      </a:cubicBezTo>
                      <a:cubicBezTo>
                        <a:pt x="159" y="521"/>
                        <a:pt x="159" y="521"/>
                        <a:pt x="159" y="521"/>
                      </a:cubicBezTo>
                      <a:cubicBezTo>
                        <a:pt x="166" y="535"/>
                        <a:pt x="159" y="535"/>
                        <a:pt x="172" y="542"/>
                      </a:cubicBezTo>
                      <a:cubicBezTo>
                        <a:pt x="179" y="549"/>
                        <a:pt x="186" y="549"/>
                        <a:pt x="193" y="556"/>
                      </a:cubicBezTo>
                      <a:cubicBezTo>
                        <a:pt x="193" y="556"/>
                        <a:pt x="193" y="562"/>
                        <a:pt x="186" y="562"/>
                      </a:cubicBezTo>
                      <a:cubicBezTo>
                        <a:pt x="179" y="569"/>
                        <a:pt x="172" y="562"/>
                        <a:pt x="159" y="562"/>
                      </a:cubicBezTo>
                      <a:cubicBezTo>
                        <a:pt x="159" y="556"/>
                        <a:pt x="159" y="556"/>
                        <a:pt x="159" y="556"/>
                      </a:cubicBezTo>
                      <a:cubicBezTo>
                        <a:pt x="152" y="542"/>
                        <a:pt x="152" y="542"/>
                        <a:pt x="152" y="542"/>
                      </a:cubicBezTo>
                      <a:cubicBezTo>
                        <a:pt x="159" y="562"/>
                        <a:pt x="159" y="556"/>
                        <a:pt x="138" y="556"/>
                      </a:cubicBezTo>
                      <a:cubicBezTo>
                        <a:pt x="138" y="549"/>
                        <a:pt x="138" y="556"/>
                        <a:pt x="138" y="542"/>
                      </a:cubicBezTo>
                      <a:cubicBezTo>
                        <a:pt x="104" y="508"/>
                        <a:pt x="104" y="508"/>
                        <a:pt x="104" y="508"/>
                      </a:cubicBezTo>
                      <a:cubicBezTo>
                        <a:pt x="90" y="501"/>
                        <a:pt x="90" y="514"/>
                        <a:pt x="83" y="514"/>
                      </a:cubicBezTo>
                      <a:cubicBezTo>
                        <a:pt x="83" y="535"/>
                        <a:pt x="83" y="542"/>
                        <a:pt x="90" y="556"/>
                      </a:cubicBezTo>
                      <a:cubicBezTo>
                        <a:pt x="97" y="556"/>
                        <a:pt x="104" y="549"/>
                        <a:pt x="104" y="556"/>
                      </a:cubicBezTo>
                      <a:cubicBezTo>
                        <a:pt x="111" y="562"/>
                        <a:pt x="97" y="576"/>
                        <a:pt x="97" y="583"/>
                      </a:cubicBezTo>
                      <a:cubicBezTo>
                        <a:pt x="83" y="576"/>
                        <a:pt x="83" y="576"/>
                        <a:pt x="83" y="576"/>
                      </a:cubicBezTo>
                      <a:cubicBezTo>
                        <a:pt x="80" y="576"/>
                        <a:pt x="76" y="576"/>
                        <a:pt x="76" y="576"/>
                      </a:cubicBezTo>
                      <a:cubicBezTo>
                        <a:pt x="76" y="590"/>
                        <a:pt x="76" y="590"/>
                        <a:pt x="76" y="590"/>
                      </a:cubicBezTo>
                      <a:cubicBezTo>
                        <a:pt x="69" y="590"/>
                        <a:pt x="62" y="590"/>
                        <a:pt x="62" y="597"/>
                      </a:cubicBezTo>
                      <a:cubicBezTo>
                        <a:pt x="69" y="597"/>
                        <a:pt x="69" y="603"/>
                        <a:pt x="76" y="603"/>
                      </a:cubicBezTo>
                      <a:cubicBezTo>
                        <a:pt x="83" y="603"/>
                        <a:pt x="90" y="603"/>
                        <a:pt x="97" y="603"/>
                      </a:cubicBezTo>
                      <a:cubicBezTo>
                        <a:pt x="97" y="603"/>
                        <a:pt x="97" y="610"/>
                        <a:pt x="97" y="617"/>
                      </a:cubicBezTo>
                      <a:cubicBezTo>
                        <a:pt x="117" y="624"/>
                        <a:pt x="138" y="617"/>
                        <a:pt x="152" y="610"/>
                      </a:cubicBezTo>
                      <a:cubicBezTo>
                        <a:pt x="166" y="617"/>
                        <a:pt x="172" y="624"/>
                        <a:pt x="179" y="638"/>
                      </a:cubicBezTo>
                      <a:cubicBezTo>
                        <a:pt x="186" y="631"/>
                        <a:pt x="200" y="631"/>
                        <a:pt x="214" y="631"/>
                      </a:cubicBezTo>
                      <a:cubicBezTo>
                        <a:pt x="214" y="638"/>
                        <a:pt x="214" y="644"/>
                        <a:pt x="221" y="644"/>
                      </a:cubicBezTo>
                      <a:cubicBezTo>
                        <a:pt x="227" y="644"/>
                        <a:pt x="234" y="644"/>
                        <a:pt x="241" y="644"/>
                      </a:cubicBezTo>
                      <a:cubicBezTo>
                        <a:pt x="241" y="651"/>
                        <a:pt x="241" y="651"/>
                        <a:pt x="248" y="651"/>
                      </a:cubicBezTo>
                      <a:cubicBezTo>
                        <a:pt x="241" y="685"/>
                        <a:pt x="234" y="699"/>
                        <a:pt x="207" y="720"/>
                      </a:cubicBezTo>
                      <a:cubicBezTo>
                        <a:pt x="214" y="720"/>
                        <a:pt x="207" y="726"/>
                        <a:pt x="214" y="726"/>
                      </a:cubicBezTo>
                      <a:cubicBezTo>
                        <a:pt x="221" y="726"/>
                        <a:pt x="221" y="726"/>
                        <a:pt x="221" y="726"/>
                      </a:cubicBezTo>
                      <a:cubicBezTo>
                        <a:pt x="234" y="733"/>
                        <a:pt x="241" y="754"/>
                        <a:pt x="234" y="774"/>
                      </a:cubicBezTo>
                      <a:cubicBezTo>
                        <a:pt x="207" y="795"/>
                        <a:pt x="255" y="795"/>
                        <a:pt x="269" y="788"/>
                      </a:cubicBezTo>
                      <a:cubicBezTo>
                        <a:pt x="276" y="781"/>
                        <a:pt x="276" y="781"/>
                        <a:pt x="276" y="781"/>
                      </a:cubicBezTo>
                      <a:cubicBezTo>
                        <a:pt x="276" y="795"/>
                        <a:pt x="276" y="795"/>
                        <a:pt x="276" y="795"/>
                      </a:cubicBezTo>
                      <a:cubicBezTo>
                        <a:pt x="283" y="795"/>
                        <a:pt x="283" y="795"/>
                        <a:pt x="289" y="795"/>
                      </a:cubicBezTo>
                      <a:cubicBezTo>
                        <a:pt x="289" y="802"/>
                        <a:pt x="289" y="809"/>
                        <a:pt x="289" y="809"/>
                      </a:cubicBezTo>
                      <a:cubicBezTo>
                        <a:pt x="296" y="809"/>
                        <a:pt x="303" y="809"/>
                        <a:pt x="303" y="809"/>
                      </a:cubicBezTo>
                      <a:cubicBezTo>
                        <a:pt x="310" y="809"/>
                        <a:pt x="303" y="815"/>
                        <a:pt x="303" y="815"/>
                      </a:cubicBezTo>
                      <a:cubicBezTo>
                        <a:pt x="303" y="822"/>
                        <a:pt x="303" y="829"/>
                        <a:pt x="296" y="829"/>
                      </a:cubicBezTo>
                      <a:cubicBezTo>
                        <a:pt x="289" y="829"/>
                        <a:pt x="289" y="836"/>
                        <a:pt x="283" y="836"/>
                      </a:cubicBezTo>
                      <a:cubicBezTo>
                        <a:pt x="283" y="829"/>
                        <a:pt x="283" y="829"/>
                        <a:pt x="283" y="829"/>
                      </a:cubicBezTo>
                      <a:cubicBezTo>
                        <a:pt x="269" y="829"/>
                        <a:pt x="269" y="829"/>
                        <a:pt x="255" y="829"/>
                      </a:cubicBezTo>
                      <a:cubicBezTo>
                        <a:pt x="248" y="836"/>
                        <a:pt x="248" y="836"/>
                        <a:pt x="248" y="836"/>
                      </a:cubicBezTo>
                      <a:cubicBezTo>
                        <a:pt x="255" y="843"/>
                        <a:pt x="255" y="843"/>
                        <a:pt x="255" y="843"/>
                      </a:cubicBezTo>
                      <a:cubicBezTo>
                        <a:pt x="248" y="843"/>
                        <a:pt x="241" y="863"/>
                        <a:pt x="255" y="856"/>
                      </a:cubicBezTo>
                      <a:cubicBezTo>
                        <a:pt x="255" y="863"/>
                        <a:pt x="248" y="870"/>
                        <a:pt x="255" y="877"/>
                      </a:cubicBezTo>
                      <a:cubicBezTo>
                        <a:pt x="262" y="877"/>
                        <a:pt x="262" y="877"/>
                        <a:pt x="269" y="877"/>
                      </a:cubicBezTo>
                      <a:cubicBezTo>
                        <a:pt x="276" y="870"/>
                        <a:pt x="269" y="870"/>
                        <a:pt x="276" y="863"/>
                      </a:cubicBezTo>
                      <a:cubicBezTo>
                        <a:pt x="283" y="863"/>
                        <a:pt x="283" y="863"/>
                        <a:pt x="283" y="863"/>
                      </a:cubicBezTo>
                      <a:cubicBezTo>
                        <a:pt x="283" y="856"/>
                        <a:pt x="283" y="856"/>
                        <a:pt x="289" y="856"/>
                      </a:cubicBezTo>
                      <a:cubicBezTo>
                        <a:pt x="331" y="870"/>
                        <a:pt x="358" y="850"/>
                        <a:pt x="406" y="850"/>
                      </a:cubicBezTo>
                      <a:cubicBezTo>
                        <a:pt x="399" y="856"/>
                        <a:pt x="399" y="863"/>
                        <a:pt x="399" y="877"/>
                      </a:cubicBezTo>
                      <a:cubicBezTo>
                        <a:pt x="386" y="877"/>
                        <a:pt x="393" y="870"/>
                        <a:pt x="393" y="870"/>
                      </a:cubicBezTo>
                      <a:cubicBezTo>
                        <a:pt x="393" y="870"/>
                        <a:pt x="358" y="891"/>
                        <a:pt x="386" y="884"/>
                      </a:cubicBezTo>
                      <a:cubicBezTo>
                        <a:pt x="386" y="891"/>
                        <a:pt x="386" y="891"/>
                        <a:pt x="393" y="897"/>
                      </a:cubicBezTo>
                      <a:cubicBezTo>
                        <a:pt x="379" y="891"/>
                        <a:pt x="358" y="897"/>
                        <a:pt x="338" y="897"/>
                      </a:cubicBezTo>
                      <a:cubicBezTo>
                        <a:pt x="331" y="897"/>
                        <a:pt x="338" y="897"/>
                        <a:pt x="331" y="897"/>
                      </a:cubicBezTo>
                      <a:cubicBezTo>
                        <a:pt x="331" y="904"/>
                        <a:pt x="331" y="904"/>
                        <a:pt x="331" y="904"/>
                      </a:cubicBezTo>
                      <a:cubicBezTo>
                        <a:pt x="324" y="904"/>
                        <a:pt x="310" y="911"/>
                        <a:pt x="303" y="911"/>
                      </a:cubicBezTo>
                      <a:cubicBezTo>
                        <a:pt x="289" y="918"/>
                        <a:pt x="303" y="918"/>
                        <a:pt x="289" y="925"/>
                      </a:cubicBezTo>
                      <a:cubicBezTo>
                        <a:pt x="296" y="925"/>
                        <a:pt x="296" y="925"/>
                        <a:pt x="296" y="925"/>
                      </a:cubicBezTo>
                      <a:cubicBezTo>
                        <a:pt x="303" y="925"/>
                        <a:pt x="324" y="932"/>
                        <a:pt x="338" y="925"/>
                      </a:cubicBezTo>
                      <a:cubicBezTo>
                        <a:pt x="344" y="925"/>
                        <a:pt x="338" y="925"/>
                        <a:pt x="344" y="918"/>
                      </a:cubicBezTo>
                      <a:cubicBezTo>
                        <a:pt x="344" y="904"/>
                        <a:pt x="365" y="904"/>
                        <a:pt x="386" y="904"/>
                      </a:cubicBezTo>
                      <a:cubicBezTo>
                        <a:pt x="393" y="911"/>
                        <a:pt x="393" y="904"/>
                        <a:pt x="399" y="911"/>
                      </a:cubicBezTo>
                      <a:cubicBezTo>
                        <a:pt x="399" y="911"/>
                        <a:pt x="406" y="918"/>
                        <a:pt x="399" y="918"/>
                      </a:cubicBezTo>
                      <a:cubicBezTo>
                        <a:pt x="399" y="925"/>
                        <a:pt x="399" y="925"/>
                        <a:pt x="399" y="925"/>
                      </a:cubicBezTo>
                      <a:cubicBezTo>
                        <a:pt x="393" y="925"/>
                        <a:pt x="393" y="925"/>
                        <a:pt x="386" y="925"/>
                      </a:cubicBezTo>
                      <a:cubicBezTo>
                        <a:pt x="393" y="932"/>
                        <a:pt x="399" y="932"/>
                        <a:pt x="399" y="932"/>
                      </a:cubicBezTo>
                      <a:cubicBezTo>
                        <a:pt x="399" y="939"/>
                        <a:pt x="399" y="939"/>
                        <a:pt x="399" y="945"/>
                      </a:cubicBezTo>
                      <a:cubicBezTo>
                        <a:pt x="365" y="932"/>
                        <a:pt x="372" y="945"/>
                        <a:pt x="393" y="959"/>
                      </a:cubicBezTo>
                      <a:cubicBezTo>
                        <a:pt x="399" y="952"/>
                        <a:pt x="406" y="952"/>
                        <a:pt x="406" y="945"/>
                      </a:cubicBezTo>
                      <a:cubicBezTo>
                        <a:pt x="413" y="939"/>
                        <a:pt x="413" y="932"/>
                        <a:pt x="420" y="932"/>
                      </a:cubicBezTo>
                      <a:cubicBezTo>
                        <a:pt x="420" y="925"/>
                        <a:pt x="427" y="932"/>
                        <a:pt x="427" y="932"/>
                      </a:cubicBezTo>
                      <a:cubicBezTo>
                        <a:pt x="434" y="925"/>
                        <a:pt x="468" y="891"/>
                        <a:pt x="455" y="877"/>
                      </a:cubicBezTo>
                      <a:cubicBezTo>
                        <a:pt x="461" y="884"/>
                        <a:pt x="461" y="877"/>
                        <a:pt x="461" y="877"/>
                      </a:cubicBezTo>
                      <a:cubicBezTo>
                        <a:pt x="475" y="877"/>
                        <a:pt x="461" y="891"/>
                        <a:pt x="482" y="877"/>
                      </a:cubicBezTo>
                      <a:cubicBezTo>
                        <a:pt x="482" y="870"/>
                        <a:pt x="482" y="870"/>
                        <a:pt x="482" y="870"/>
                      </a:cubicBezTo>
                      <a:cubicBezTo>
                        <a:pt x="489" y="870"/>
                        <a:pt x="489" y="870"/>
                        <a:pt x="489" y="870"/>
                      </a:cubicBezTo>
                      <a:cubicBezTo>
                        <a:pt x="489" y="877"/>
                        <a:pt x="489" y="870"/>
                        <a:pt x="489" y="877"/>
                      </a:cubicBezTo>
                      <a:cubicBezTo>
                        <a:pt x="496" y="877"/>
                        <a:pt x="496" y="877"/>
                        <a:pt x="496" y="877"/>
                      </a:cubicBezTo>
                      <a:cubicBezTo>
                        <a:pt x="496" y="884"/>
                        <a:pt x="503" y="877"/>
                        <a:pt x="510" y="877"/>
                      </a:cubicBezTo>
                      <a:cubicBezTo>
                        <a:pt x="516" y="884"/>
                        <a:pt x="516" y="897"/>
                        <a:pt x="516" y="897"/>
                      </a:cubicBezTo>
                      <a:cubicBezTo>
                        <a:pt x="523" y="904"/>
                        <a:pt x="537" y="897"/>
                        <a:pt x="544" y="904"/>
                      </a:cubicBezTo>
                      <a:cubicBezTo>
                        <a:pt x="551" y="904"/>
                        <a:pt x="551" y="925"/>
                        <a:pt x="571" y="918"/>
                      </a:cubicBezTo>
                      <a:cubicBezTo>
                        <a:pt x="571" y="897"/>
                        <a:pt x="571" y="897"/>
                        <a:pt x="571" y="897"/>
                      </a:cubicBezTo>
                      <a:cubicBezTo>
                        <a:pt x="578" y="897"/>
                        <a:pt x="578" y="897"/>
                        <a:pt x="578" y="897"/>
                      </a:cubicBezTo>
                      <a:cubicBezTo>
                        <a:pt x="578" y="904"/>
                        <a:pt x="578" y="904"/>
                        <a:pt x="578" y="904"/>
                      </a:cubicBezTo>
                      <a:cubicBezTo>
                        <a:pt x="585" y="911"/>
                        <a:pt x="599" y="911"/>
                        <a:pt x="599" y="918"/>
                      </a:cubicBezTo>
                      <a:cubicBezTo>
                        <a:pt x="599" y="925"/>
                        <a:pt x="599" y="939"/>
                        <a:pt x="599" y="945"/>
                      </a:cubicBezTo>
                      <a:cubicBezTo>
                        <a:pt x="606" y="952"/>
                        <a:pt x="627" y="952"/>
                        <a:pt x="633" y="959"/>
                      </a:cubicBezTo>
                      <a:cubicBezTo>
                        <a:pt x="647" y="966"/>
                        <a:pt x="647" y="986"/>
                        <a:pt x="661" y="986"/>
                      </a:cubicBezTo>
                      <a:cubicBezTo>
                        <a:pt x="682" y="993"/>
                        <a:pt x="688" y="980"/>
                        <a:pt x="695" y="980"/>
                      </a:cubicBezTo>
                      <a:cubicBezTo>
                        <a:pt x="695" y="986"/>
                        <a:pt x="695" y="986"/>
                        <a:pt x="695" y="986"/>
                      </a:cubicBezTo>
                      <a:cubicBezTo>
                        <a:pt x="695" y="986"/>
                        <a:pt x="688" y="1000"/>
                        <a:pt x="709" y="993"/>
                      </a:cubicBezTo>
                      <a:cubicBezTo>
                        <a:pt x="716" y="993"/>
                        <a:pt x="730" y="980"/>
                        <a:pt x="737" y="980"/>
                      </a:cubicBezTo>
                      <a:cubicBezTo>
                        <a:pt x="750" y="973"/>
                        <a:pt x="757" y="980"/>
                        <a:pt x="771" y="973"/>
                      </a:cubicBezTo>
                      <a:cubicBezTo>
                        <a:pt x="785" y="966"/>
                        <a:pt x="799" y="952"/>
                        <a:pt x="812" y="945"/>
                      </a:cubicBezTo>
                      <a:cubicBezTo>
                        <a:pt x="833" y="939"/>
                        <a:pt x="833" y="952"/>
                        <a:pt x="840" y="952"/>
                      </a:cubicBezTo>
                      <a:cubicBezTo>
                        <a:pt x="847" y="952"/>
                        <a:pt x="854" y="945"/>
                        <a:pt x="860" y="945"/>
                      </a:cubicBezTo>
                      <a:cubicBezTo>
                        <a:pt x="860" y="925"/>
                        <a:pt x="860" y="911"/>
                        <a:pt x="867" y="897"/>
                      </a:cubicBezTo>
                      <a:cubicBezTo>
                        <a:pt x="874" y="891"/>
                        <a:pt x="874" y="891"/>
                        <a:pt x="874" y="891"/>
                      </a:cubicBezTo>
                      <a:cubicBezTo>
                        <a:pt x="881" y="863"/>
                        <a:pt x="860" y="850"/>
                        <a:pt x="874" y="829"/>
                      </a:cubicBezTo>
                      <a:cubicBezTo>
                        <a:pt x="881" y="822"/>
                        <a:pt x="881" y="822"/>
                        <a:pt x="881" y="822"/>
                      </a:cubicBezTo>
                      <a:cubicBezTo>
                        <a:pt x="895" y="815"/>
                        <a:pt x="909" y="822"/>
                        <a:pt x="922" y="822"/>
                      </a:cubicBezTo>
                      <a:cubicBezTo>
                        <a:pt x="936" y="815"/>
                        <a:pt x="957" y="809"/>
                        <a:pt x="984" y="809"/>
                      </a:cubicBezTo>
                      <a:cubicBezTo>
                        <a:pt x="991" y="809"/>
                        <a:pt x="998" y="815"/>
                        <a:pt x="1005" y="822"/>
                      </a:cubicBezTo>
                      <a:cubicBezTo>
                        <a:pt x="1012" y="822"/>
                        <a:pt x="1019" y="815"/>
                        <a:pt x="1026" y="822"/>
                      </a:cubicBezTo>
                      <a:cubicBezTo>
                        <a:pt x="1028" y="822"/>
                        <a:pt x="1032" y="824"/>
                        <a:pt x="1035" y="826"/>
                      </a:cubicBezTo>
                      <a:cubicBezTo>
                        <a:pt x="1035" y="0"/>
                        <a:pt x="1035" y="0"/>
                        <a:pt x="1035" y="0"/>
                      </a:cubicBezTo>
                      <a:cubicBezTo>
                        <a:pt x="551" y="0"/>
                        <a:pt x="551" y="0"/>
                        <a:pt x="551" y="0"/>
                      </a:cubicBezTo>
                      <a:cubicBezTo>
                        <a:pt x="551" y="3"/>
                        <a:pt x="551" y="6"/>
                        <a:pt x="551" y="8"/>
                      </a:cubicBezTo>
                      <a:cubicBezTo>
                        <a:pt x="537" y="8"/>
                        <a:pt x="523" y="8"/>
                        <a:pt x="516" y="15"/>
                      </a:cubicBezTo>
                      <a:close/>
                      <a:moveTo>
                        <a:pt x="372" y="131"/>
                      </a:moveTo>
                      <a:cubicBezTo>
                        <a:pt x="365" y="131"/>
                        <a:pt x="372" y="131"/>
                        <a:pt x="372" y="138"/>
                      </a:cubicBezTo>
                      <a:cubicBezTo>
                        <a:pt x="358" y="138"/>
                        <a:pt x="351" y="138"/>
                        <a:pt x="344" y="138"/>
                      </a:cubicBezTo>
                      <a:cubicBezTo>
                        <a:pt x="351" y="131"/>
                        <a:pt x="344" y="131"/>
                        <a:pt x="344" y="125"/>
                      </a:cubicBezTo>
                      <a:cubicBezTo>
                        <a:pt x="351" y="125"/>
                        <a:pt x="358" y="125"/>
                        <a:pt x="358" y="118"/>
                      </a:cubicBezTo>
                      <a:cubicBezTo>
                        <a:pt x="372" y="125"/>
                        <a:pt x="372" y="125"/>
                        <a:pt x="372" y="125"/>
                      </a:cubicBezTo>
                      <a:lnTo>
                        <a:pt x="372" y="131"/>
                      </a:lnTo>
                      <a:close/>
                      <a:moveTo>
                        <a:pt x="427" y="850"/>
                      </a:moveTo>
                      <a:cubicBezTo>
                        <a:pt x="420" y="850"/>
                        <a:pt x="420" y="850"/>
                        <a:pt x="420" y="850"/>
                      </a:cubicBezTo>
                      <a:cubicBezTo>
                        <a:pt x="413" y="850"/>
                        <a:pt x="427" y="843"/>
                        <a:pt x="427" y="843"/>
                      </a:cubicBezTo>
                      <a:cubicBezTo>
                        <a:pt x="427" y="843"/>
                        <a:pt x="434" y="850"/>
                        <a:pt x="427" y="850"/>
                      </a:cubicBezTo>
                      <a:close/>
                      <a:moveTo>
                        <a:pt x="984" y="569"/>
                      </a:moveTo>
                      <a:cubicBezTo>
                        <a:pt x="1032" y="603"/>
                        <a:pt x="1032" y="603"/>
                        <a:pt x="1032" y="603"/>
                      </a:cubicBezTo>
                      <a:cubicBezTo>
                        <a:pt x="1032" y="610"/>
                        <a:pt x="1026" y="610"/>
                        <a:pt x="1032" y="617"/>
                      </a:cubicBezTo>
                      <a:cubicBezTo>
                        <a:pt x="1026" y="617"/>
                        <a:pt x="1019" y="617"/>
                        <a:pt x="1019" y="624"/>
                      </a:cubicBezTo>
                      <a:cubicBezTo>
                        <a:pt x="1012" y="617"/>
                        <a:pt x="1012" y="617"/>
                        <a:pt x="1012" y="617"/>
                      </a:cubicBezTo>
                      <a:cubicBezTo>
                        <a:pt x="1005" y="617"/>
                        <a:pt x="957" y="569"/>
                        <a:pt x="984" y="569"/>
                      </a:cubicBezTo>
                      <a:close/>
                      <a:moveTo>
                        <a:pt x="874" y="514"/>
                      </a:moveTo>
                      <a:cubicBezTo>
                        <a:pt x="888" y="521"/>
                        <a:pt x="881" y="528"/>
                        <a:pt x="888" y="535"/>
                      </a:cubicBezTo>
                      <a:cubicBezTo>
                        <a:pt x="888" y="542"/>
                        <a:pt x="902" y="535"/>
                        <a:pt x="909" y="542"/>
                      </a:cubicBezTo>
                      <a:cubicBezTo>
                        <a:pt x="902" y="576"/>
                        <a:pt x="902" y="576"/>
                        <a:pt x="881" y="590"/>
                      </a:cubicBezTo>
                      <a:cubicBezTo>
                        <a:pt x="881" y="583"/>
                        <a:pt x="874" y="583"/>
                        <a:pt x="874" y="576"/>
                      </a:cubicBezTo>
                      <a:cubicBezTo>
                        <a:pt x="881" y="576"/>
                        <a:pt x="881" y="576"/>
                        <a:pt x="881" y="576"/>
                      </a:cubicBezTo>
                      <a:cubicBezTo>
                        <a:pt x="881" y="562"/>
                        <a:pt x="881" y="542"/>
                        <a:pt x="881" y="535"/>
                      </a:cubicBezTo>
                      <a:cubicBezTo>
                        <a:pt x="874" y="528"/>
                        <a:pt x="867" y="528"/>
                        <a:pt x="867" y="528"/>
                      </a:cubicBezTo>
                      <a:cubicBezTo>
                        <a:pt x="867" y="521"/>
                        <a:pt x="867" y="514"/>
                        <a:pt x="874" y="514"/>
                      </a:cubicBezTo>
                      <a:close/>
                      <a:moveTo>
                        <a:pt x="771" y="624"/>
                      </a:moveTo>
                      <a:cubicBezTo>
                        <a:pt x="785" y="624"/>
                        <a:pt x="771" y="644"/>
                        <a:pt x="771" y="644"/>
                      </a:cubicBezTo>
                      <a:cubicBezTo>
                        <a:pt x="750" y="658"/>
                        <a:pt x="764" y="631"/>
                        <a:pt x="771" y="624"/>
                      </a:cubicBezTo>
                      <a:close/>
                      <a:moveTo>
                        <a:pt x="585" y="49"/>
                      </a:moveTo>
                      <a:cubicBezTo>
                        <a:pt x="592" y="43"/>
                        <a:pt x="592" y="36"/>
                        <a:pt x="599" y="36"/>
                      </a:cubicBezTo>
                      <a:cubicBezTo>
                        <a:pt x="613" y="36"/>
                        <a:pt x="640" y="49"/>
                        <a:pt x="620" y="56"/>
                      </a:cubicBezTo>
                      <a:cubicBezTo>
                        <a:pt x="606" y="63"/>
                        <a:pt x="592" y="56"/>
                        <a:pt x="578" y="49"/>
                      </a:cubicBezTo>
                      <a:cubicBezTo>
                        <a:pt x="578" y="49"/>
                        <a:pt x="585" y="43"/>
                        <a:pt x="585" y="49"/>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46" name="Freeform 240">
                  <a:extLst>
                    <a:ext uri="{FF2B5EF4-FFF2-40B4-BE49-F238E27FC236}">
                      <a16:creationId xmlns:a16="http://schemas.microsoft.com/office/drawing/2014/main" id="{ADB47295-BE49-4E97-B7EE-89716C756DA1}"/>
                    </a:ext>
                  </a:extLst>
                </p:cNvPr>
                <p:cNvSpPr>
                  <a:spLocks/>
                </p:cNvSpPr>
                <p:nvPr/>
              </p:nvSpPr>
              <p:spPr bwMode="auto">
                <a:xfrm>
                  <a:off x="14716125" y="1358900"/>
                  <a:ext cx="1014413" cy="671513"/>
                </a:xfrm>
                <a:custGeom>
                  <a:avLst/>
                  <a:gdLst>
                    <a:gd name="T0" fmla="*/ 17 w 270"/>
                    <a:gd name="T1" fmla="*/ 36 h 179"/>
                    <a:gd name="T2" fmla="*/ 8 w 270"/>
                    <a:gd name="T3" fmla="*/ 40 h 179"/>
                    <a:gd name="T4" fmla="*/ 0 w 270"/>
                    <a:gd name="T5" fmla="*/ 46 h 179"/>
                    <a:gd name="T6" fmla="*/ 4 w 270"/>
                    <a:gd name="T7" fmla="*/ 49 h 179"/>
                    <a:gd name="T8" fmla="*/ 4 w 270"/>
                    <a:gd name="T9" fmla="*/ 70 h 179"/>
                    <a:gd name="T10" fmla="*/ 10 w 270"/>
                    <a:gd name="T11" fmla="*/ 77 h 179"/>
                    <a:gd name="T12" fmla="*/ 65 w 270"/>
                    <a:gd name="T13" fmla="*/ 77 h 179"/>
                    <a:gd name="T14" fmla="*/ 79 w 270"/>
                    <a:gd name="T15" fmla="*/ 70 h 179"/>
                    <a:gd name="T16" fmla="*/ 100 w 270"/>
                    <a:gd name="T17" fmla="*/ 77 h 179"/>
                    <a:gd name="T18" fmla="*/ 134 w 270"/>
                    <a:gd name="T19" fmla="*/ 70 h 179"/>
                    <a:gd name="T20" fmla="*/ 141 w 270"/>
                    <a:gd name="T21" fmla="*/ 63 h 179"/>
                    <a:gd name="T22" fmla="*/ 155 w 270"/>
                    <a:gd name="T23" fmla="*/ 70 h 179"/>
                    <a:gd name="T24" fmla="*/ 155 w 270"/>
                    <a:gd name="T25" fmla="*/ 77 h 179"/>
                    <a:gd name="T26" fmla="*/ 45 w 270"/>
                    <a:gd name="T27" fmla="*/ 138 h 179"/>
                    <a:gd name="T28" fmla="*/ 52 w 270"/>
                    <a:gd name="T29" fmla="*/ 145 h 179"/>
                    <a:gd name="T30" fmla="*/ 45 w 270"/>
                    <a:gd name="T31" fmla="*/ 179 h 179"/>
                    <a:gd name="T32" fmla="*/ 72 w 270"/>
                    <a:gd name="T33" fmla="*/ 152 h 179"/>
                    <a:gd name="T34" fmla="*/ 107 w 270"/>
                    <a:gd name="T35" fmla="*/ 152 h 179"/>
                    <a:gd name="T36" fmla="*/ 107 w 270"/>
                    <a:gd name="T37" fmla="*/ 145 h 179"/>
                    <a:gd name="T38" fmla="*/ 127 w 270"/>
                    <a:gd name="T39" fmla="*/ 131 h 179"/>
                    <a:gd name="T40" fmla="*/ 141 w 270"/>
                    <a:gd name="T41" fmla="*/ 111 h 179"/>
                    <a:gd name="T42" fmla="*/ 169 w 270"/>
                    <a:gd name="T43" fmla="*/ 97 h 179"/>
                    <a:gd name="T44" fmla="*/ 203 w 270"/>
                    <a:gd name="T45" fmla="*/ 70 h 179"/>
                    <a:gd name="T46" fmla="*/ 251 w 270"/>
                    <a:gd name="T47" fmla="*/ 43 h 179"/>
                    <a:gd name="T48" fmla="*/ 270 w 270"/>
                    <a:gd name="T49" fmla="*/ 0 h 179"/>
                    <a:gd name="T50" fmla="*/ 46 w 270"/>
                    <a:gd name="T51" fmla="*/ 0 h 179"/>
                    <a:gd name="T52" fmla="*/ 40 w 270"/>
                    <a:gd name="T53" fmla="*/ 11 h 179"/>
                    <a:gd name="T54" fmla="*/ 17 w 270"/>
                    <a:gd name="T55"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0" h="179">
                      <a:moveTo>
                        <a:pt x="17" y="36"/>
                      </a:moveTo>
                      <a:cubicBezTo>
                        <a:pt x="14" y="37"/>
                        <a:pt x="11" y="39"/>
                        <a:pt x="8" y="40"/>
                      </a:cubicBezTo>
                      <a:cubicBezTo>
                        <a:pt x="4" y="42"/>
                        <a:pt x="1" y="44"/>
                        <a:pt x="0" y="46"/>
                      </a:cubicBezTo>
                      <a:cubicBezTo>
                        <a:pt x="3" y="49"/>
                        <a:pt x="4" y="49"/>
                        <a:pt x="4" y="49"/>
                      </a:cubicBezTo>
                      <a:cubicBezTo>
                        <a:pt x="4" y="56"/>
                        <a:pt x="4" y="63"/>
                        <a:pt x="4" y="70"/>
                      </a:cubicBezTo>
                      <a:cubicBezTo>
                        <a:pt x="10" y="77"/>
                        <a:pt x="10" y="77"/>
                        <a:pt x="10" y="77"/>
                      </a:cubicBezTo>
                      <a:cubicBezTo>
                        <a:pt x="31" y="77"/>
                        <a:pt x="45" y="84"/>
                        <a:pt x="65" y="77"/>
                      </a:cubicBezTo>
                      <a:cubicBezTo>
                        <a:pt x="79" y="70"/>
                        <a:pt x="79" y="70"/>
                        <a:pt x="79" y="70"/>
                      </a:cubicBezTo>
                      <a:cubicBezTo>
                        <a:pt x="86" y="70"/>
                        <a:pt x="93" y="77"/>
                        <a:pt x="100" y="77"/>
                      </a:cubicBezTo>
                      <a:cubicBezTo>
                        <a:pt x="134" y="70"/>
                        <a:pt x="134" y="70"/>
                        <a:pt x="134" y="70"/>
                      </a:cubicBezTo>
                      <a:cubicBezTo>
                        <a:pt x="141" y="63"/>
                        <a:pt x="141" y="63"/>
                        <a:pt x="141" y="63"/>
                      </a:cubicBezTo>
                      <a:cubicBezTo>
                        <a:pt x="148" y="63"/>
                        <a:pt x="148" y="70"/>
                        <a:pt x="155" y="70"/>
                      </a:cubicBezTo>
                      <a:cubicBezTo>
                        <a:pt x="155" y="77"/>
                        <a:pt x="155" y="77"/>
                        <a:pt x="155" y="77"/>
                      </a:cubicBezTo>
                      <a:cubicBezTo>
                        <a:pt x="107" y="90"/>
                        <a:pt x="72" y="104"/>
                        <a:pt x="45" y="138"/>
                      </a:cubicBezTo>
                      <a:cubicBezTo>
                        <a:pt x="52" y="145"/>
                        <a:pt x="52" y="145"/>
                        <a:pt x="52" y="145"/>
                      </a:cubicBezTo>
                      <a:cubicBezTo>
                        <a:pt x="45" y="179"/>
                        <a:pt x="45" y="179"/>
                        <a:pt x="45" y="179"/>
                      </a:cubicBezTo>
                      <a:cubicBezTo>
                        <a:pt x="65" y="179"/>
                        <a:pt x="65" y="179"/>
                        <a:pt x="72" y="152"/>
                      </a:cubicBezTo>
                      <a:cubicBezTo>
                        <a:pt x="79" y="152"/>
                        <a:pt x="100" y="159"/>
                        <a:pt x="107" y="152"/>
                      </a:cubicBezTo>
                      <a:cubicBezTo>
                        <a:pt x="107" y="145"/>
                        <a:pt x="107" y="145"/>
                        <a:pt x="107" y="145"/>
                      </a:cubicBezTo>
                      <a:cubicBezTo>
                        <a:pt x="114" y="138"/>
                        <a:pt x="121" y="138"/>
                        <a:pt x="127" y="131"/>
                      </a:cubicBezTo>
                      <a:cubicBezTo>
                        <a:pt x="134" y="125"/>
                        <a:pt x="134" y="118"/>
                        <a:pt x="141" y="111"/>
                      </a:cubicBezTo>
                      <a:cubicBezTo>
                        <a:pt x="148" y="104"/>
                        <a:pt x="162" y="104"/>
                        <a:pt x="169" y="97"/>
                      </a:cubicBezTo>
                      <a:cubicBezTo>
                        <a:pt x="182" y="90"/>
                        <a:pt x="189" y="77"/>
                        <a:pt x="203" y="70"/>
                      </a:cubicBezTo>
                      <a:cubicBezTo>
                        <a:pt x="217" y="56"/>
                        <a:pt x="237" y="56"/>
                        <a:pt x="251" y="43"/>
                      </a:cubicBezTo>
                      <a:cubicBezTo>
                        <a:pt x="263" y="31"/>
                        <a:pt x="266" y="15"/>
                        <a:pt x="270" y="0"/>
                      </a:cubicBezTo>
                      <a:cubicBezTo>
                        <a:pt x="46" y="0"/>
                        <a:pt x="46" y="0"/>
                        <a:pt x="46" y="0"/>
                      </a:cubicBezTo>
                      <a:cubicBezTo>
                        <a:pt x="46" y="3"/>
                        <a:pt x="44" y="7"/>
                        <a:pt x="40" y="11"/>
                      </a:cubicBezTo>
                      <a:cubicBezTo>
                        <a:pt x="35" y="18"/>
                        <a:pt x="26" y="27"/>
                        <a:pt x="17" y="36"/>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47" name="Freeform 241">
                  <a:extLst>
                    <a:ext uri="{FF2B5EF4-FFF2-40B4-BE49-F238E27FC236}">
                      <a16:creationId xmlns:a16="http://schemas.microsoft.com/office/drawing/2014/main" id="{A44404E1-41B7-4F02-A2F8-D9754A970669}"/>
                    </a:ext>
                  </a:extLst>
                </p:cNvPr>
                <p:cNvSpPr>
                  <a:spLocks/>
                </p:cNvSpPr>
                <p:nvPr/>
              </p:nvSpPr>
              <p:spPr bwMode="auto">
                <a:xfrm>
                  <a:off x="16462375" y="1493838"/>
                  <a:ext cx="22225" cy="49213"/>
                </a:xfrm>
                <a:custGeom>
                  <a:avLst/>
                  <a:gdLst>
                    <a:gd name="T0" fmla="*/ 0 w 6"/>
                    <a:gd name="T1" fmla="*/ 0 h 13"/>
                    <a:gd name="T2" fmla="*/ 0 w 6"/>
                    <a:gd name="T3" fmla="*/ 13 h 13"/>
                    <a:gd name="T4" fmla="*/ 0 w 6"/>
                    <a:gd name="T5" fmla="*/ 0 h 13"/>
                  </a:gdLst>
                  <a:ahLst/>
                  <a:cxnLst>
                    <a:cxn ang="0">
                      <a:pos x="T0" y="T1"/>
                    </a:cxn>
                    <a:cxn ang="0">
                      <a:pos x="T2" y="T3"/>
                    </a:cxn>
                    <a:cxn ang="0">
                      <a:pos x="T4" y="T5"/>
                    </a:cxn>
                  </a:cxnLst>
                  <a:rect l="0" t="0" r="r" b="b"/>
                  <a:pathLst>
                    <a:path w="6" h="13">
                      <a:moveTo>
                        <a:pt x="0" y="0"/>
                      </a:moveTo>
                      <a:cubicBezTo>
                        <a:pt x="0" y="0"/>
                        <a:pt x="0" y="7"/>
                        <a:pt x="0" y="13"/>
                      </a:cubicBezTo>
                      <a:cubicBezTo>
                        <a:pt x="6" y="13"/>
                        <a:pt x="6"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48" name="Freeform 242">
                  <a:extLst>
                    <a:ext uri="{FF2B5EF4-FFF2-40B4-BE49-F238E27FC236}">
                      <a16:creationId xmlns:a16="http://schemas.microsoft.com/office/drawing/2014/main" id="{1F16751E-3659-4093-B129-C298B235B01F}"/>
                    </a:ext>
                  </a:extLst>
                </p:cNvPr>
                <p:cNvSpPr>
                  <a:spLocks/>
                </p:cNvSpPr>
                <p:nvPr/>
              </p:nvSpPr>
              <p:spPr bwMode="auto">
                <a:xfrm>
                  <a:off x="15838488" y="1620838"/>
                  <a:ext cx="52388" cy="53975"/>
                </a:xfrm>
                <a:custGeom>
                  <a:avLst/>
                  <a:gdLst>
                    <a:gd name="T0" fmla="*/ 0 w 14"/>
                    <a:gd name="T1" fmla="*/ 0 h 14"/>
                    <a:gd name="T2" fmla="*/ 0 w 14"/>
                    <a:gd name="T3" fmla="*/ 7 h 14"/>
                    <a:gd name="T4" fmla="*/ 7 w 14"/>
                    <a:gd name="T5" fmla="*/ 14 h 14"/>
                    <a:gd name="T6" fmla="*/ 0 w 14"/>
                    <a:gd name="T7" fmla="*/ 0 h 14"/>
                  </a:gdLst>
                  <a:ahLst/>
                  <a:cxnLst>
                    <a:cxn ang="0">
                      <a:pos x="T0" y="T1"/>
                    </a:cxn>
                    <a:cxn ang="0">
                      <a:pos x="T2" y="T3"/>
                    </a:cxn>
                    <a:cxn ang="0">
                      <a:pos x="T4" y="T5"/>
                    </a:cxn>
                    <a:cxn ang="0">
                      <a:pos x="T6" y="T7"/>
                    </a:cxn>
                  </a:cxnLst>
                  <a:rect l="0" t="0" r="r" b="b"/>
                  <a:pathLst>
                    <a:path w="14" h="14">
                      <a:moveTo>
                        <a:pt x="0" y="0"/>
                      </a:moveTo>
                      <a:cubicBezTo>
                        <a:pt x="0" y="7"/>
                        <a:pt x="0" y="7"/>
                        <a:pt x="0" y="7"/>
                      </a:cubicBezTo>
                      <a:cubicBezTo>
                        <a:pt x="0" y="7"/>
                        <a:pt x="7" y="7"/>
                        <a:pt x="7" y="14"/>
                      </a:cubicBezTo>
                      <a:cubicBezTo>
                        <a:pt x="7" y="14"/>
                        <a:pt x="14"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49" name="Freeform 243">
                  <a:extLst>
                    <a:ext uri="{FF2B5EF4-FFF2-40B4-BE49-F238E27FC236}">
                      <a16:creationId xmlns:a16="http://schemas.microsoft.com/office/drawing/2014/main" id="{F4FFFBC1-6792-47A7-A217-214C0D51C0FE}"/>
                    </a:ext>
                  </a:extLst>
                </p:cNvPr>
                <p:cNvSpPr>
                  <a:spLocks/>
                </p:cNvSpPr>
                <p:nvPr/>
              </p:nvSpPr>
              <p:spPr bwMode="auto">
                <a:xfrm>
                  <a:off x="16229013" y="4797425"/>
                  <a:ext cx="7938" cy="1111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1"/>
                        <a:pt x="2" y="1"/>
                        <a:pt x="2" y="0"/>
                      </a:cubicBezTo>
                      <a:cubicBezTo>
                        <a:pt x="2" y="1"/>
                        <a:pt x="0" y="2"/>
                        <a:pt x="0" y="3"/>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0" name="Freeform 244">
                  <a:extLst>
                    <a:ext uri="{FF2B5EF4-FFF2-40B4-BE49-F238E27FC236}">
                      <a16:creationId xmlns:a16="http://schemas.microsoft.com/office/drawing/2014/main" id="{CF51920C-6712-45CE-80F1-9BA266BC159D}"/>
                    </a:ext>
                  </a:extLst>
                </p:cNvPr>
                <p:cNvSpPr>
                  <a:spLocks/>
                </p:cNvSpPr>
                <p:nvPr/>
              </p:nvSpPr>
              <p:spPr bwMode="auto">
                <a:xfrm>
                  <a:off x="15763875" y="1519238"/>
                  <a:ext cx="153988" cy="49213"/>
                </a:xfrm>
                <a:custGeom>
                  <a:avLst/>
                  <a:gdLst>
                    <a:gd name="T0" fmla="*/ 0 w 41"/>
                    <a:gd name="T1" fmla="*/ 13 h 13"/>
                    <a:gd name="T2" fmla="*/ 20 w 41"/>
                    <a:gd name="T3" fmla="*/ 13 h 13"/>
                    <a:gd name="T4" fmla="*/ 20 w 41"/>
                    <a:gd name="T5" fmla="*/ 0 h 13"/>
                    <a:gd name="T6" fmla="*/ 0 w 41"/>
                    <a:gd name="T7" fmla="*/ 6 h 13"/>
                    <a:gd name="T8" fmla="*/ 0 w 41"/>
                    <a:gd name="T9" fmla="*/ 13 h 13"/>
                  </a:gdLst>
                  <a:ahLst/>
                  <a:cxnLst>
                    <a:cxn ang="0">
                      <a:pos x="T0" y="T1"/>
                    </a:cxn>
                    <a:cxn ang="0">
                      <a:pos x="T2" y="T3"/>
                    </a:cxn>
                    <a:cxn ang="0">
                      <a:pos x="T4" y="T5"/>
                    </a:cxn>
                    <a:cxn ang="0">
                      <a:pos x="T6" y="T7"/>
                    </a:cxn>
                    <a:cxn ang="0">
                      <a:pos x="T8" y="T9"/>
                    </a:cxn>
                  </a:cxnLst>
                  <a:rect l="0" t="0" r="r" b="b"/>
                  <a:pathLst>
                    <a:path w="41" h="13">
                      <a:moveTo>
                        <a:pt x="0" y="13"/>
                      </a:moveTo>
                      <a:cubicBezTo>
                        <a:pt x="7" y="13"/>
                        <a:pt x="14" y="13"/>
                        <a:pt x="20" y="13"/>
                      </a:cubicBezTo>
                      <a:cubicBezTo>
                        <a:pt x="27" y="13"/>
                        <a:pt x="41" y="0"/>
                        <a:pt x="20" y="0"/>
                      </a:cubicBezTo>
                      <a:cubicBezTo>
                        <a:pt x="20" y="0"/>
                        <a:pt x="7" y="0"/>
                        <a:pt x="0" y="6"/>
                      </a:cubicBezTo>
                      <a:cubicBezTo>
                        <a:pt x="0" y="6"/>
                        <a:pt x="7" y="13"/>
                        <a:pt x="0" y="13"/>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1" name="Freeform 245">
                  <a:extLst>
                    <a:ext uri="{FF2B5EF4-FFF2-40B4-BE49-F238E27FC236}">
                      <a16:creationId xmlns:a16="http://schemas.microsoft.com/office/drawing/2014/main" id="{3FDF6767-E652-4EFB-9848-3CAC195ECA7E}"/>
                    </a:ext>
                  </a:extLst>
                </p:cNvPr>
                <p:cNvSpPr>
                  <a:spLocks/>
                </p:cNvSpPr>
                <p:nvPr/>
              </p:nvSpPr>
              <p:spPr bwMode="auto">
                <a:xfrm>
                  <a:off x="15038388" y="3421063"/>
                  <a:ext cx="52388" cy="26988"/>
                </a:xfrm>
                <a:custGeom>
                  <a:avLst/>
                  <a:gdLst>
                    <a:gd name="T0" fmla="*/ 7 w 14"/>
                    <a:gd name="T1" fmla="*/ 7 h 7"/>
                    <a:gd name="T2" fmla="*/ 0 w 14"/>
                    <a:gd name="T3" fmla="*/ 7 h 7"/>
                    <a:gd name="T4" fmla="*/ 7 w 14"/>
                    <a:gd name="T5" fmla="*/ 7 h 7"/>
                  </a:gdLst>
                  <a:ahLst/>
                  <a:cxnLst>
                    <a:cxn ang="0">
                      <a:pos x="T0" y="T1"/>
                    </a:cxn>
                    <a:cxn ang="0">
                      <a:pos x="T2" y="T3"/>
                    </a:cxn>
                    <a:cxn ang="0">
                      <a:pos x="T4" y="T5"/>
                    </a:cxn>
                  </a:cxnLst>
                  <a:rect l="0" t="0" r="r" b="b"/>
                  <a:pathLst>
                    <a:path w="14" h="7">
                      <a:moveTo>
                        <a:pt x="7" y="7"/>
                      </a:moveTo>
                      <a:cubicBezTo>
                        <a:pt x="7" y="7"/>
                        <a:pt x="14" y="0"/>
                        <a:pt x="0" y="7"/>
                      </a:cubicBezTo>
                      <a:cubicBezTo>
                        <a:pt x="3" y="7"/>
                        <a:pt x="7" y="7"/>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2" name="Freeform 246">
                  <a:extLst>
                    <a:ext uri="{FF2B5EF4-FFF2-40B4-BE49-F238E27FC236}">
                      <a16:creationId xmlns:a16="http://schemas.microsoft.com/office/drawing/2014/main" id="{B6B17E20-D7CE-4540-92E2-C6554DCF9DEF}"/>
                    </a:ext>
                  </a:extLst>
                </p:cNvPr>
                <p:cNvSpPr>
                  <a:spLocks/>
                </p:cNvSpPr>
                <p:nvPr/>
              </p:nvSpPr>
              <p:spPr bwMode="auto">
                <a:xfrm>
                  <a:off x="14471650" y="1955800"/>
                  <a:ext cx="307975" cy="153988"/>
                </a:xfrm>
                <a:custGeom>
                  <a:avLst/>
                  <a:gdLst>
                    <a:gd name="T0" fmla="*/ 7 w 82"/>
                    <a:gd name="T1" fmla="*/ 34 h 41"/>
                    <a:gd name="T2" fmla="*/ 20 w 82"/>
                    <a:gd name="T3" fmla="*/ 34 h 41"/>
                    <a:gd name="T4" fmla="*/ 34 w 82"/>
                    <a:gd name="T5" fmla="*/ 41 h 41"/>
                    <a:gd name="T6" fmla="*/ 48 w 82"/>
                    <a:gd name="T7" fmla="*/ 27 h 41"/>
                    <a:gd name="T8" fmla="*/ 62 w 82"/>
                    <a:gd name="T9" fmla="*/ 7 h 41"/>
                    <a:gd name="T10" fmla="*/ 34 w 82"/>
                    <a:gd name="T11" fmla="*/ 0 h 41"/>
                    <a:gd name="T12" fmla="*/ 0 w 82"/>
                    <a:gd name="T13" fmla="*/ 20 h 41"/>
                    <a:gd name="T14" fmla="*/ 7 w 82"/>
                    <a:gd name="T15" fmla="*/ 3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1">
                      <a:moveTo>
                        <a:pt x="7" y="34"/>
                      </a:moveTo>
                      <a:cubicBezTo>
                        <a:pt x="7" y="34"/>
                        <a:pt x="14" y="34"/>
                        <a:pt x="20" y="34"/>
                      </a:cubicBezTo>
                      <a:cubicBezTo>
                        <a:pt x="20" y="34"/>
                        <a:pt x="27" y="41"/>
                        <a:pt x="34" y="41"/>
                      </a:cubicBezTo>
                      <a:cubicBezTo>
                        <a:pt x="41" y="34"/>
                        <a:pt x="41" y="27"/>
                        <a:pt x="48" y="27"/>
                      </a:cubicBezTo>
                      <a:cubicBezTo>
                        <a:pt x="55" y="27"/>
                        <a:pt x="82" y="13"/>
                        <a:pt x="62" y="7"/>
                      </a:cubicBezTo>
                      <a:cubicBezTo>
                        <a:pt x="62" y="7"/>
                        <a:pt x="48" y="0"/>
                        <a:pt x="34" y="0"/>
                      </a:cubicBezTo>
                      <a:cubicBezTo>
                        <a:pt x="27" y="7"/>
                        <a:pt x="14" y="20"/>
                        <a:pt x="0" y="20"/>
                      </a:cubicBezTo>
                      <a:cubicBezTo>
                        <a:pt x="7" y="27"/>
                        <a:pt x="7" y="34"/>
                        <a:pt x="7"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3" name="Freeform 247">
                  <a:extLst>
                    <a:ext uri="{FF2B5EF4-FFF2-40B4-BE49-F238E27FC236}">
                      <a16:creationId xmlns:a16="http://schemas.microsoft.com/office/drawing/2014/main" id="{89C3A5CE-2B0F-40EE-90D5-2D9C0CD3B9AB}"/>
                    </a:ext>
                  </a:extLst>
                </p:cNvPr>
                <p:cNvSpPr>
                  <a:spLocks/>
                </p:cNvSpPr>
                <p:nvPr/>
              </p:nvSpPr>
              <p:spPr bwMode="auto">
                <a:xfrm>
                  <a:off x="15763875" y="1595438"/>
                  <a:ext cx="52388" cy="25400"/>
                </a:xfrm>
                <a:custGeom>
                  <a:avLst/>
                  <a:gdLst>
                    <a:gd name="T0" fmla="*/ 0 w 14"/>
                    <a:gd name="T1" fmla="*/ 7 h 7"/>
                    <a:gd name="T2" fmla="*/ 7 w 14"/>
                    <a:gd name="T3" fmla="*/ 7 h 7"/>
                    <a:gd name="T4" fmla="*/ 0 w 14"/>
                    <a:gd name="T5" fmla="*/ 7 h 7"/>
                  </a:gdLst>
                  <a:ahLst/>
                  <a:cxnLst>
                    <a:cxn ang="0">
                      <a:pos x="T0" y="T1"/>
                    </a:cxn>
                    <a:cxn ang="0">
                      <a:pos x="T2" y="T3"/>
                    </a:cxn>
                    <a:cxn ang="0">
                      <a:pos x="T4" y="T5"/>
                    </a:cxn>
                  </a:cxnLst>
                  <a:rect l="0" t="0" r="r" b="b"/>
                  <a:pathLst>
                    <a:path w="14" h="7">
                      <a:moveTo>
                        <a:pt x="0" y="7"/>
                      </a:moveTo>
                      <a:cubicBezTo>
                        <a:pt x="7" y="7"/>
                        <a:pt x="7" y="7"/>
                        <a:pt x="7" y="7"/>
                      </a:cubicBezTo>
                      <a:cubicBezTo>
                        <a:pt x="7" y="7"/>
                        <a:pt x="14" y="0"/>
                        <a:pt x="0"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4" name="Freeform 248">
                  <a:extLst>
                    <a:ext uri="{FF2B5EF4-FFF2-40B4-BE49-F238E27FC236}">
                      <a16:creationId xmlns:a16="http://schemas.microsoft.com/office/drawing/2014/main" id="{0774C250-6C96-44E9-B7E9-0D0F0165C53B}"/>
                    </a:ext>
                  </a:extLst>
                </p:cNvPr>
                <p:cNvSpPr>
                  <a:spLocks/>
                </p:cNvSpPr>
                <p:nvPr/>
              </p:nvSpPr>
              <p:spPr bwMode="auto">
                <a:xfrm>
                  <a:off x="15170150" y="3932238"/>
                  <a:ext cx="387350" cy="180975"/>
                </a:xfrm>
                <a:custGeom>
                  <a:avLst/>
                  <a:gdLst>
                    <a:gd name="T0" fmla="*/ 96 w 103"/>
                    <a:gd name="T1" fmla="*/ 21 h 48"/>
                    <a:gd name="T2" fmla="*/ 103 w 103"/>
                    <a:gd name="T3" fmla="*/ 14 h 48"/>
                    <a:gd name="T4" fmla="*/ 96 w 103"/>
                    <a:gd name="T5" fmla="*/ 7 h 48"/>
                    <a:gd name="T6" fmla="*/ 89 w 103"/>
                    <a:gd name="T7" fmla="*/ 7 h 48"/>
                    <a:gd name="T8" fmla="*/ 82 w 103"/>
                    <a:gd name="T9" fmla="*/ 0 h 48"/>
                    <a:gd name="T10" fmla="*/ 75 w 103"/>
                    <a:gd name="T11" fmla="*/ 14 h 48"/>
                    <a:gd name="T12" fmla="*/ 75 w 103"/>
                    <a:gd name="T13" fmla="*/ 21 h 48"/>
                    <a:gd name="T14" fmla="*/ 55 w 103"/>
                    <a:gd name="T15" fmla="*/ 0 h 48"/>
                    <a:gd name="T16" fmla="*/ 0 w 103"/>
                    <a:gd name="T17" fmla="*/ 28 h 48"/>
                    <a:gd name="T18" fmla="*/ 0 w 103"/>
                    <a:gd name="T19" fmla="*/ 41 h 48"/>
                    <a:gd name="T20" fmla="*/ 34 w 103"/>
                    <a:gd name="T21" fmla="*/ 41 h 48"/>
                    <a:gd name="T22" fmla="*/ 34 w 103"/>
                    <a:gd name="T23" fmla="*/ 48 h 48"/>
                    <a:gd name="T24" fmla="*/ 55 w 103"/>
                    <a:gd name="T25" fmla="*/ 48 h 48"/>
                    <a:gd name="T26" fmla="*/ 55 w 103"/>
                    <a:gd name="T27" fmla="*/ 41 h 48"/>
                    <a:gd name="T28" fmla="*/ 96 w 103"/>
                    <a:gd name="T29" fmla="*/ 35 h 48"/>
                    <a:gd name="T30" fmla="*/ 96 w 103"/>
                    <a:gd name="T31"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48">
                      <a:moveTo>
                        <a:pt x="96" y="21"/>
                      </a:moveTo>
                      <a:cubicBezTo>
                        <a:pt x="96" y="14"/>
                        <a:pt x="103" y="14"/>
                        <a:pt x="103" y="14"/>
                      </a:cubicBezTo>
                      <a:cubicBezTo>
                        <a:pt x="96" y="7"/>
                        <a:pt x="96" y="7"/>
                        <a:pt x="96" y="7"/>
                      </a:cubicBezTo>
                      <a:cubicBezTo>
                        <a:pt x="96" y="7"/>
                        <a:pt x="96" y="14"/>
                        <a:pt x="89" y="7"/>
                      </a:cubicBezTo>
                      <a:cubicBezTo>
                        <a:pt x="82" y="7"/>
                        <a:pt x="82" y="7"/>
                        <a:pt x="82" y="0"/>
                      </a:cubicBezTo>
                      <a:cubicBezTo>
                        <a:pt x="61" y="0"/>
                        <a:pt x="68" y="0"/>
                        <a:pt x="75" y="14"/>
                      </a:cubicBezTo>
                      <a:cubicBezTo>
                        <a:pt x="82" y="14"/>
                        <a:pt x="82" y="21"/>
                        <a:pt x="75" y="21"/>
                      </a:cubicBezTo>
                      <a:cubicBezTo>
                        <a:pt x="68" y="14"/>
                        <a:pt x="61" y="0"/>
                        <a:pt x="55" y="0"/>
                      </a:cubicBezTo>
                      <a:cubicBezTo>
                        <a:pt x="41" y="0"/>
                        <a:pt x="6" y="21"/>
                        <a:pt x="0" y="28"/>
                      </a:cubicBezTo>
                      <a:cubicBezTo>
                        <a:pt x="0" y="35"/>
                        <a:pt x="0" y="35"/>
                        <a:pt x="0" y="41"/>
                      </a:cubicBezTo>
                      <a:cubicBezTo>
                        <a:pt x="13" y="41"/>
                        <a:pt x="13" y="48"/>
                        <a:pt x="34" y="41"/>
                      </a:cubicBezTo>
                      <a:cubicBezTo>
                        <a:pt x="34" y="48"/>
                        <a:pt x="34" y="48"/>
                        <a:pt x="34" y="48"/>
                      </a:cubicBezTo>
                      <a:cubicBezTo>
                        <a:pt x="41" y="48"/>
                        <a:pt x="48" y="48"/>
                        <a:pt x="55" y="48"/>
                      </a:cubicBezTo>
                      <a:cubicBezTo>
                        <a:pt x="55" y="41"/>
                        <a:pt x="55" y="41"/>
                        <a:pt x="55" y="41"/>
                      </a:cubicBezTo>
                      <a:cubicBezTo>
                        <a:pt x="61" y="41"/>
                        <a:pt x="89" y="35"/>
                        <a:pt x="96" y="35"/>
                      </a:cubicBezTo>
                      <a:cubicBezTo>
                        <a:pt x="103" y="28"/>
                        <a:pt x="96" y="21"/>
                        <a:pt x="96"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5" name="Freeform 249">
                  <a:extLst>
                    <a:ext uri="{FF2B5EF4-FFF2-40B4-BE49-F238E27FC236}">
                      <a16:creationId xmlns:a16="http://schemas.microsoft.com/office/drawing/2014/main" id="{03E841C5-FD90-4037-A1BD-204E2D56CA01}"/>
                    </a:ext>
                  </a:extLst>
                </p:cNvPr>
                <p:cNvSpPr>
                  <a:spLocks/>
                </p:cNvSpPr>
                <p:nvPr/>
              </p:nvSpPr>
              <p:spPr bwMode="auto">
                <a:xfrm>
                  <a:off x="14960600" y="3395663"/>
                  <a:ext cx="52388" cy="25400"/>
                </a:xfrm>
                <a:custGeom>
                  <a:avLst/>
                  <a:gdLst>
                    <a:gd name="T0" fmla="*/ 0 w 14"/>
                    <a:gd name="T1" fmla="*/ 7 h 7"/>
                    <a:gd name="T2" fmla="*/ 14 w 14"/>
                    <a:gd name="T3" fmla="*/ 7 h 7"/>
                    <a:gd name="T4" fmla="*/ 0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cubicBezTo>
                        <a:pt x="7" y="7"/>
                        <a:pt x="14" y="7"/>
                        <a:pt x="14" y="7"/>
                      </a:cubicBezTo>
                      <a:cubicBezTo>
                        <a:pt x="14" y="7"/>
                        <a:pt x="7" y="7"/>
                        <a:pt x="0" y="0"/>
                      </a:cubicBezTo>
                      <a:lnTo>
                        <a:pt x="0"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6" name="Freeform 250">
                  <a:extLst>
                    <a:ext uri="{FF2B5EF4-FFF2-40B4-BE49-F238E27FC236}">
                      <a16:creationId xmlns:a16="http://schemas.microsoft.com/office/drawing/2014/main" id="{4CCEE0A9-F75F-44ED-B916-81075BE2FB80}"/>
                    </a:ext>
                  </a:extLst>
                </p:cNvPr>
                <p:cNvSpPr>
                  <a:spLocks/>
                </p:cNvSpPr>
                <p:nvPr/>
              </p:nvSpPr>
              <p:spPr bwMode="auto">
                <a:xfrm>
                  <a:off x="15838488" y="4575175"/>
                  <a:ext cx="52388" cy="52388"/>
                </a:xfrm>
                <a:custGeom>
                  <a:avLst/>
                  <a:gdLst>
                    <a:gd name="T0" fmla="*/ 7 w 14"/>
                    <a:gd name="T1" fmla="*/ 7 h 14"/>
                    <a:gd name="T2" fmla="*/ 0 w 14"/>
                    <a:gd name="T3" fmla="*/ 0 h 14"/>
                    <a:gd name="T4" fmla="*/ 7 w 14"/>
                    <a:gd name="T5" fmla="*/ 14 h 14"/>
                    <a:gd name="T6" fmla="*/ 7 w 14"/>
                    <a:gd name="T7" fmla="*/ 7 h 14"/>
                  </a:gdLst>
                  <a:ahLst/>
                  <a:cxnLst>
                    <a:cxn ang="0">
                      <a:pos x="T0" y="T1"/>
                    </a:cxn>
                    <a:cxn ang="0">
                      <a:pos x="T2" y="T3"/>
                    </a:cxn>
                    <a:cxn ang="0">
                      <a:pos x="T4" y="T5"/>
                    </a:cxn>
                    <a:cxn ang="0">
                      <a:pos x="T6" y="T7"/>
                    </a:cxn>
                  </a:cxnLst>
                  <a:rect l="0" t="0" r="r" b="b"/>
                  <a:pathLst>
                    <a:path w="14" h="14">
                      <a:moveTo>
                        <a:pt x="7" y="7"/>
                      </a:moveTo>
                      <a:cubicBezTo>
                        <a:pt x="7" y="7"/>
                        <a:pt x="7" y="7"/>
                        <a:pt x="0" y="0"/>
                      </a:cubicBezTo>
                      <a:cubicBezTo>
                        <a:pt x="7" y="14"/>
                        <a:pt x="7" y="14"/>
                        <a:pt x="7" y="14"/>
                      </a:cubicBezTo>
                      <a:cubicBezTo>
                        <a:pt x="14" y="14"/>
                        <a:pt x="7" y="14"/>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7" name="Freeform 251">
                  <a:extLst>
                    <a:ext uri="{FF2B5EF4-FFF2-40B4-BE49-F238E27FC236}">
                      <a16:creationId xmlns:a16="http://schemas.microsoft.com/office/drawing/2014/main" id="{2F75C9E0-D16A-488A-98E8-82C09E7A1448}"/>
                    </a:ext>
                  </a:extLst>
                </p:cNvPr>
                <p:cNvSpPr>
                  <a:spLocks/>
                </p:cNvSpPr>
                <p:nvPr/>
              </p:nvSpPr>
              <p:spPr bwMode="auto">
                <a:xfrm>
                  <a:off x="11118850" y="1358900"/>
                  <a:ext cx="1036638" cy="277813"/>
                </a:xfrm>
                <a:custGeom>
                  <a:avLst/>
                  <a:gdLst>
                    <a:gd name="T0" fmla="*/ 27 w 276"/>
                    <a:gd name="T1" fmla="*/ 21 h 74"/>
                    <a:gd name="T2" fmla="*/ 34 w 276"/>
                    <a:gd name="T3" fmla="*/ 33 h 74"/>
                    <a:gd name="T4" fmla="*/ 41 w 276"/>
                    <a:gd name="T5" fmla="*/ 55 h 74"/>
                    <a:gd name="T6" fmla="*/ 42 w 276"/>
                    <a:gd name="T7" fmla="*/ 57 h 74"/>
                    <a:gd name="T8" fmla="*/ 71 w 276"/>
                    <a:gd name="T9" fmla="*/ 54 h 74"/>
                    <a:gd name="T10" fmla="*/ 75 w 276"/>
                    <a:gd name="T11" fmla="*/ 55 h 74"/>
                    <a:gd name="T12" fmla="*/ 82 w 276"/>
                    <a:gd name="T13" fmla="*/ 69 h 74"/>
                    <a:gd name="T14" fmla="*/ 84 w 276"/>
                    <a:gd name="T15" fmla="*/ 69 h 74"/>
                    <a:gd name="T16" fmla="*/ 84 w 276"/>
                    <a:gd name="T17" fmla="*/ 68 h 74"/>
                    <a:gd name="T18" fmla="*/ 112 w 276"/>
                    <a:gd name="T19" fmla="*/ 68 h 74"/>
                    <a:gd name="T20" fmla="*/ 137 w 276"/>
                    <a:gd name="T21" fmla="*/ 68 h 74"/>
                    <a:gd name="T22" fmla="*/ 142 w 276"/>
                    <a:gd name="T23" fmla="*/ 56 h 74"/>
                    <a:gd name="T24" fmla="*/ 145 w 276"/>
                    <a:gd name="T25" fmla="*/ 54 h 74"/>
                    <a:gd name="T26" fmla="*/ 148 w 276"/>
                    <a:gd name="T27" fmla="*/ 52 h 74"/>
                    <a:gd name="T28" fmla="*/ 160 w 276"/>
                    <a:gd name="T29" fmla="*/ 54 h 74"/>
                    <a:gd name="T30" fmla="*/ 172 w 276"/>
                    <a:gd name="T31" fmla="*/ 51 h 74"/>
                    <a:gd name="T32" fmla="*/ 174 w 276"/>
                    <a:gd name="T33" fmla="*/ 49 h 74"/>
                    <a:gd name="T34" fmla="*/ 180 w 276"/>
                    <a:gd name="T35" fmla="*/ 47 h 74"/>
                    <a:gd name="T36" fmla="*/ 208 w 276"/>
                    <a:gd name="T37" fmla="*/ 54 h 74"/>
                    <a:gd name="T38" fmla="*/ 215 w 276"/>
                    <a:gd name="T39" fmla="*/ 53 h 74"/>
                    <a:gd name="T40" fmla="*/ 220 w 276"/>
                    <a:gd name="T41" fmla="*/ 48 h 74"/>
                    <a:gd name="T42" fmla="*/ 220 w 276"/>
                    <a:gd name="T43" fmla="*/ 48 h 74"/>
                    <a:gd name="T44" fmla="*/ 222 w 276"/>
                    <a:gd name="T45" fmla="*/ 47 h 74"/>
                    <a:gd name="T46" fmla="*/ 235 w 276"/>
                    <a:gd name="T47" fmla="*/ 47 h 74"/>
                    <a:gd name="T48" fmla="*/ 253 w 276"/>
                    <a:gd name="T49" fmla="*/ 46 h 74"/>
                    <a:gd name="T50" fmla="*/ 254 w 276"/>
                    <a:gd name="T51" fmla="*/ 42 h 74"/>
                    <a:gd name="T52" fmla="*/ 253 w 276"/>
                    <a:gd name="T53" fmla="*/ 28 h 74"/>
                    <a:gd name="T54" fmla="*/ 256 w 276"/>
                    <a:gd name="T55" fmla="*/ 27 h 74"/>
                    <a:gd name="T56" fmla="*/ 260 w 276"/>
                    <a:gd name="T57" fmla="*/ 26 h 74"/>
                    <a:gd name="T58" fmla="*/ 264 w 276"/>
                    <a:gd name="T59" fmla="*/ 22 h 74"/>
                    <a:gd name="T60" fmla="*/ 269 w 276"/>
                    <a:gd name="T61" fmla="*/ 20 h 74"/>
                    <a:gd name="T62" fmla="*/ 275 w 276"/>
                    <a:gd name="T63" fmla="*/ 1 h 74"/>
                    <a:gd name="T64" fmla="*/ 276 w 276"/>
                    <a:gd name="T65" fmla="*/ 0 h 74"/>
                    <a:gd name="T66" fmla="*/ 0 w 276"/>
                    <a:gd name="T67" fmla="*/ 0 h 74"/>
                    <a:gd name="T68" fmla="*/ 6 w 276"/>
                    <a:gd name="T69" fmla="*/ 21 h 74"/>
                    <a:gd name="T70" fmla="*/ 27 w 276"/>
                    <a:gd name="T71"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74">
                      <a:moveTo>
                        <a:pt x="27" y="21"/>
                      </a:moveTo>
                      <a:cubicBezTo>
                        <a:pt x="30" y="21"/>
                        <a:pt x="32" y="26"/>
                        <a:pt x="34" y="33"/>
                      </a:cubicBezTo>
                      <a:cubicBezTo>
                        <a:pt x="35" y="40"/>
                        <a:pt x="37" y="48"/>
                        <a:pt x="41" y="55"/>
                      </a:cubicBezTo>
                      <a:cubicBezTo>
                        <a:pt x="41" y="56"/>
                        <a:pt x="41" y="56"/>
                        <a:pt x="42" y="57"/>
                      </a:cubicBezTo>
                      <a:cubicBezTo>
                        <a:pt x="46" y="58"/>
                        <a:pt x="63" y="51"/>
                        <a:pt x="71" y="54"/>
                      </a:cubicBezTo>
                      <a:cubicBezTo>
                        <a:pt x="73" y="54"/>
                        <a:pt x="74" y="54"/>
                        <a:pt x="75" y="55"/>
                      </a:cubicBezTo>
                      <a:cubicBezTo>
                        <a:pt x="75" y="62"/>
                        <a:pt x="82" y="69"/>
                        <a:pt x="82" y="69"/>
                      </a:cubicBezTo>
                      <a:cubicBezTo>
                        <a:pt x="84" y="69"/>
                        <a:pt x="84" y="69"/>
                        <a:pt x="84" y="69"/>
                      </a:cubicBezTo>
                      <a:cubicBezTo>
                        <a:pt x="84" y="68"/>
                        <a:pt x="84" y="68"/>
                        <a:pt x="84" y="68"/>
                      </a:cubicBezTo>
                      <a:cubicBezTo>
                        <a:pt x="112" y="68"/>
                        <a:pt x="112" y="68"/>
                        <a:pt x="112" y="68"/>
                      </a:cubicBezTo>
                      <a:cubicBezTo>
                        <a:pt x="112" y="68"/>
                        <a:pt x="124" y="74"/>
                        <a:pt x="137" y="68"/>
                      </a:cubicBezTo>
                      <a:cubicBezTo>
                        <a:pt x="137" y="63"/>
                        <a:pt x="138" y="57"/>
                        <a:pt x="142" y="56"/>
                      </a:cubicBezTo>
                      <a:cubicBezTo>
                        <a:pt x="142" y="55"/>
                        <a:pt x="144" y="54"/>
                        <a:pt x="145" y="54"/>
                      </a:cubicBezTo>
                      <a:cubicBezTo>
                        <a:pt x="146" y="53"/>
                        <a:pt x="147" y="53"/>
                        <a:pt x="148" y="52"/>
                      </a:cubicBezTo>
                      <a:cubicBezTo>
                        <a:pt x="153" y="48"/>
                        <a:pt x="154" y="54"/>
                        <a:pt x="160" y="54"/>
                      </a:cubicBezTo>
                      <a:cubicBezTo>
                        <a:pt x="166" y="54"/>
                        <a:pt x="169" y="53"/>
                        <a:pt x="172" y="51"/>
                      </a:cubicBezTo>
                      <a:cubicBezTo>
                        <a:pt x="173" y="51"/>
                        <a:pt x="173" y="50"/>
                        <a:pt x="174" y="49"/>
                      </a:cubicBezTo>
                      <a:cubicBezTo>
                        <a:pt x="176" y="48"/>
                        <a:pt x="178" y="47"/>
                        <a:pt x="180" y="47"/>
                      </a:cubicBezTo>
                      <a:cubicBezTo>
                        <a:pt x="194" y="47"/>
                        <a:pt x="201" y="54"/>
                        <a:pt x="208" y="54"/>
                      </a:cubicBezTo>
                      <a:cubicBezTo>
                        <a:pt x="211" y="54"/>
                        <a:pt x="213" y="54"/>
                        <a:pt x="215" y="53"/>
                      </a:cubicBezTo>
                      <a:cubicBezTo>
                        <a:pt x="216" y="52"/>
                        <a:pt x="218" y="51"/>
                        <a:pt x="220" y="48"/>
                      </a:cubicBezTo>
                      <a:cubicBezTo>
                        <a:pt x="220" y="48"/>
                        <a:pt x="220" y="48"/>
                        <a:pt x="220" y="48"/>
                      </a:cubicBezTo>
                      <a:cubicBezTo>
                        <a:pt x="221" y="48"/>
                        <a:pt x="221" y="48"/>
                        <a:pt x="222" y="47"/>
                      </a:cubicBezTo>
                      <a:cubicBezTo>
                        <a:pt x="235" y="47"/>
                        <a:pt x="229" y="47"/>
                        <a:pt x="235" y="47"/>
                      </a:cubicBezTo>
                      <a:cubicBezTo>
                        <a:pt x="240" y="42"/>
                        <a:pt x="249" y="48"/>
                        <a:pt x="253" y="46"/>
                      </a:cubicBezTo>
                      <a:cubicBezTo>
                        <a:pt x="254" y="45"/>
                        <a:pt x="254" y="44"/>
                        <a:pt x="254" y="42"/>
                      </a:cubicBezTo>
                      <a:cubicBezTo>
                        <a:pt x="254" y="42"/>
                        <a:pt x="248" y="30"/>
                        <a:pt x="253" y="28"/>
                      </a:cubicBezTo>
                      <a:cubicBezTo>
                        <a:pt x="254" y="27"/>
                        <a:pt x="255" y="27"/>
                        <a:pt x="256" y="27"/>
                      </a:cubicBezTo>
                      <a:cubicBezTo>
                        <a:pt x="258" y="27"/>
                        <a:pt x="259" y="26"/>
                        <a:pt x="260" y="26"/>
                      </a:cubicBezTo>
                      <a:cubicBezTo>
                        <a:pt x="261" y="24"/>
                        <a:pt x="263" y="23"/>
                        <a:pt x="264" y="22"/>
                      </a:cubicBezTo>
                      <a:cubicBezTo>
                        <a:pt x="265" y="21"/>
                        <a:pt x="267" y="20"/>
                        <a:pt x="269" y="20"/>
                      </a:cubicBezTo>
                      <a:cubicBezTo>
                        <a:pt x="274" y="14"/>
                        <a:pt x="269" y="7"/>
                        <a:pt x="275" y="1"/>
                      </a:cubicBezTo>
                      <a:cubicBezTo>
                        <a:pt x="275" y="1"/>
                        <a:pt x="276" y="0"/>
                        <a:pt x="276" y="0"/>
                      </a:cubicBezTo>
                      <a:cubicBezTo>
                        <a:pt x="0" y="0"/>
                        <a:pt x="0" y="0"/>
                        <a:pt x="0" y="0"/>
                      </a:cubicBezTo>
                      <a:cubicBezTo>
                        <a:pt x="6" y="7"/>
                        <a:pt x="0" y="14"/>
                        <a:pt x="6" y="21"/>
                      </a:cubicBezTo>
                      <a:cubicBezTo>
                        <a:pt x="13" y="21"/>
                        <a:pt x="20" y="14"/>
                        <a:pt x="27"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8" name="Freeform 252">
                  <a:extLst>
                    <a:ext uri="{FF2B5EF4-FFF2-40B4-BE49-F238E27FC236}">
                      <a16:creationId xmlns:a16="http://schemas.microsoft.com/office/drawing/2014/main" id="{9DE260EC-0A1C-428F-903F-F230D69E9CDF}"/>
                    </a:ext>
                  </a:extLst>
                </p:cNvPr>
                <p:cNvSpPr>
                  <a:spLocks/>
                </p:cNvSpPr>
                <p:nvPr/>
              </p:nvSpPr>
              <p:spPr bwMode="auto">
                <a:xfrm>
                  <a:off x="10396538" y="1358900"/>
                  <a:ext cx="1052513" cy="1254125"/>
                </a:xfrm>
                <a:custGeom>
                  <a:avLst/>
                  <a:gdLst>
                    <a:gd name="T0" fmla="*/ 1 w 280"/>
                    <a:gd name="T1" fmla="*/ 21 h 334"/>
                    <a:gd name="T2" fmla="*/ 8 w 280"/>
                    <a:gd name="T3" fmla="*/ 28 h 334"/>
                    <a:gd name="T4" fmla="*/ 1 w 280"/>
                    <a:gd name="T5" fmla="*/ 41 h 334"/>
                    <a:gd name="T6" fmla="*/ 8 w 280"/>
                    <a:gd name="T7" fmla="*/ 76 h 334"/>
                    <a:gd name="T8" fmla="*/ 0 w 280"/>
                    <a:gd name="T9" fmla="*/ 78 h 334"/>
                    <a:gd name="T10" fmla="*/ 0 w 280"/>
                    <a:gd name="T11" fmla="*/ 160 h 334"/>
                    <a:gd name="T12" fmla="*/ 1 w 280"/>
                    <a:gd name="T13" fmla="*/ 178 h 334"/>
                    <a:gd name="T14" fmla="*/ 0 w 280"/>
                    <a:gd name="T15" fmla="*/ 182 h 334"/>
                    <a:gd name="T16" fmla="*/ 0 w 280"/>
                    <a:gd name="T17" fmla="*/ 222 h 334"/>
                    <a:gd name="T18" fmla="*/ 49 w 280"/>
                    <a:gd name="T19" fmla="*/ 246 h 334"/>
                    <a:gd name="T20" fmla="*/ 55 w 280"/>
                    <a:gd name="T21" fmla="*/ 253 h 334"/>
                    <a:gd name="T22" fmla="*/ 69 w 280"/>
                    <a:gd name="T23" fmla="*/ 260 h 334"/>
                    <a:gd name="T24" fmla="*/ 76 w 280"/>
                    <a:gd name="T25" fmla="*/ 294 h 334"/>
                    <a:gd name="T26" fmla="*/ 89 w 280"/>
                    <a:gd name="T27" fmla="*/ 328 h 334"/>
                    <a:gd name="T28" fmla="*/ 91 w 280"/>
                    <a:gd name="T29" fmla="*/ 328 h 334"/>
                    <a:gd name="T30" fmla="*/ 91 w 280"/>
                    <a:gd name="T31" fmla="*/ 327 h 334"/>
                    <a:gd name="T32" fmla="*/ 105 w 280"/>
                    <a:gd name="T33" fmla="*/ 327 h 334"/>
                    <a:gd name="T34" fmla="*/ 125 w 280"/>
                    <a:gd name="T35" fmla="*/ 334 h 334"/>
                    <a:gd name="T36" fmla="*/ 136 w 280"/>
                    <a:gd name="T37" fmla="*/ 332 h 334"/>
                    <a:gd name="T38" fmla="*/ 137 w 280"/>
                    <a:gd name="T39" fmla="*/ 328 h 334"/>
                    <a:gd name="T40" fmla="*/ 141 w 280"/>
                    <a:gd name="T41" fmla="*/ 302 h 334"/>
                    <a:gd name="T42" fmla="*/ 146 w 280"/>
                    <a:gd name="T43" fmla="*/ 300 h 334"/>
                    <a:gd name="T44" fmla="*/ 153 w 280"/>
                    <a:gd name="T45" fmla="*/ 307 h 334"/>
                    <a:gd name="T46" fmla="*/ 164 w 280"/>
                    <a:gd name="T47" fmla="*/ 307 h 334"/>
                    <a:gd name="T48" fmla="*/ 164 w 280"/>
                    <a:gd name="T49" fmla="*/ 301 h 334"/>
                    <a:gd name="T50" fmla="*/ 158 w 280"/>
                    <a:gd name="T51" fmla="*/ 294 h 334"/>
                    <a:gd name="T52" fmla="*/ 144 w 280"/>
                    <a:gd name="T53" fmla="*/ 274 h 334"/>
                    <a:gd name="T54" fmla="*/ 146 w 280"/>
                    <a:gd name="T55" fmla="*/ 270 h 334"/>
                    <a:gd name="T56" fmla="*/ 156 w 280"/>
                    <a:gd name="T57" fmla="*/ 268 h 334"/>
                    <a:gd name="T58" fmla="*/ 158 w 280"/>
                    <a:gd name="T59" fmla="*/ 267 h 334"/>
                    <a:gd name="T60" fmla="*/ 157 w 280"/>
                    <a:gd name="T61" fmla="*/ 253 h 334"/>
                    <a:gd name="T62" fmla="*/ 158 w 280"/>
                    <a:gd name="T63" fmla="*/ 252 h 334"/>
                    <a:gd name="T64" fmla="*/ 168 w 280"/>
                    <a:gd name="T65" fmla="*/ 240 h 334"/>
                    <a:gd name="T66" fmla="*/ 173 w 280"/>
                    <a:gd name="T67" fmla="*/ 238 h 334"/>
                    <a:gd name="T68" fmla="*/ 187 w 280"/>
                    <a:gd name="T69" fmla="*/ 238 h 334"/>
                    <a:gd name="T70" fmla="*/ 208 w 280"/>
                    <a:gd name="T71" fmla="*/ 231 h 334"/>
                    <a:gd name="T72" fmla="*/ 220 w 280"/>
                    <a:gd name="T73" fmla="*/ 231 h 334"/>
                    <a:gd name="T74" fmla="*/ 226 w 280"/>
                    <a:gd name="T75" fmla="*/ 212 h 334"/>
                    <a:gd name="T76" fmla="*/ 233 w 280"/>
                    <a:gd name="T77" fmla="*/ 192 h 334"/>
                    <a:gd name="T78" fmla="*/ 239 w 280"/>
                    <a:gd name="T79" fmla="*/ 178 h 334"/>
                    <a:gd name="T80" fmla="*/ 246 w 280"/>
                    <a:gd name="T81" fmla="*/ 158 h 334"/>
                    <a:gd name="T82" fmla="*/ 251 w 280"/>
                    <a:gd name="T83" fmla="*/ 155 h 334"/>
                    <a:gd name="T84" fmla="*/ 263 w 280"/>
                    <a:gd name="T85" fmla="*/ 156 h 334"/>
                    <a:gd name="T86" fmla="*/ 276 w 280"/>
                    <a:gd name="T87" fmla="*/ 163 h 334"/>
                    <a:gd name="T88" fmla="*/ 280 w 280"/>
                    <a:gd name="T89" fmla="*/ 144 h 334"/>
                    <a:gd name="T90" fmla="*/ 280 w 280"/>
                    <a:gd name="T91" fmla="*/ 123 h 334"/>
                    <a:gd name="T92" fmla="*/ 280 w 280"/>
                    <a:gd name="T93" fmla="*/ 103 h 334"/>
                    <a:gd name="T94" fmla="*/ 273 w 280"/>
                    <a:gd name="T95" fmla="*/ 69 h 334"/>
                    <a:gd name="T96" fmla="*/ 267 w 280"/>
                    <a:gd name="T97" fmla="*/ 55 h 334"/>
                    <a:gd name="T98" fmla="*/ 263 w 280"/>
                    <a:gd name="T99" fmla="*/ 54 h 334"/>
                    <a:gd name="T100" fmla="*/ 234 w 280"/>
                    <a:gd name="T101" fmla="*/ 57 h 334"/>
                    <a:gd name="T102" fmla="*/ 233 w 280"/>
                    <a:gd name="T103" fmla="*/ 55 h 334"/>
                    <a:gd name="T104" fmla="*/ 226 w 280"/>
                    <a:gd name="T105" fmla="*/ 33 h 334"/>
                    <a:gd name="T106" fmla="*/ 219 w 280"/>
                    <a:gd name="T107" fmla="*/ 21 h 334"/>
                    <a:gd name="T108" fmla="*/ 198 w 280"/>
                    <a:gd name="T109" fmla="*/ 21 h 334"/>
                    <a:gd name="T110" fmla="*/ 192 w 280"/>
                    <a:gd name="T111" fmla="*/ 0 h 334"/>
                    <a:gd name="T112" fmla="*/ 1 w 280"/>
                    <a:gd name="T113" fmla="*/ 0 h 334"/>
                    <a:gd name="T114" fmla="*/ 1 w 280"/>
                    <a:gd name="T115" fmla="*/ 7 h 334"/>
                    <a:gd name="T116" fmla="*/ 1 w 280"/>
                    <a:gd name="T117" fmla="*/ 2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 h="334">
                      <a:moveTo>
                        <a:pt x="1" y="21"/>
                      </a:moveTo>
                      <a:cubicBezTo>
                        <a:pt x="8" y="28"/>
                        <a:pt x="8" y="28"/>
                        <a:pt x="8" y="28"/>
                      </a:cubicBezTo>
                      <a:cubicBezTo>
                        <a:pt x="8" y="35"/>
                        <a:pt x="1" y="41"/>
                        <a:pt x="1" y="41"/>
                      </a:cubicBezTo>
                      <a:cubicBezTo>
                        <a:pt x="1" y="55"/>
                        <a:pt x="8" y="62"/>
                        <a:pt x="8" y="76"/>
                      </a:cubicBezTo>
                      <a:cubicBezTo>
                        <a:pt x="5" y="76"/>
                        <a:pt x="2" y="77"/>
                        <a:pt x="0" y="78"/>
                      </a:cubicBezTo>
                      <a:cubicBezTo>
                        <a:pt x="0" y="160"/>
                        <a:pt x="0" y="160"/>
                        <a:pt x="0" y="160"/>
                      </a:cubicBezTo>
                      <a:cubicBezTo>
                        <a:pt x="4" y="163"/>
                        <a:pt x="8" y="168"/>
                        <a:pt x="1" y="178"/>
                      </a:cubicBezTo>
                      <a:cubicBezTo>
                        <a:pt x="1" y="180"/>
                        <a:pt x="0" y="181"/>
                        <a:pt x="0" y="182"/>
                      </a:cubicBezTo>
                      <a:cubicBezTo>
                        <a:pt x="0" y="222"/>
                        <a:pt x="0" y="222"/>
                        <a:pt x="0" y="222"/>
                      </a:cubicBezTo>
                      <a:cubicBezTo>
                        <a:pt x="15" y="232"/>
                        <a:pt x="36" y="238"/>
                        <a:pt x="49" y="246"/>
                      </a:cubicBezTo>
                      <a:cubicBezTo>
                        <a:pt x="49" y="246"/>
                        <a:pt x="49" y="253"/>
                        <a:pt x="55" y="253"/>
                      </a:cubicBezTo>
                      <a:cubicBezTo>
                        <a:pt x="62" y="260"/>
                        <a:pt x="69" y="260"/>
                        <a:pt x="69" y="260"/>
                      </a:cubicBezTo>
                      <a:cubicBezTo>
                        <a:pt x="76" y="274"/>
                        <a:pt x="76" y="287"/>
                        <a:pt x="76" y="294"/>
                      </a:cubicBezTo>
                      <a:cubicBezTo>
                        <a:pt x="89" y="315"/>
                        <a:pt x="89" y="308"/>
                        <a:pt x="89" y="328"/>
                      </a:cubicBezTo>
                      <a:cubicBezTo>
                        <a:pt x="90" y="328"/>
                        <a:pt x="90" y="328"/>
                        <a:pt x="91" y="328"/>
                      </a:cubicBezTo>
                      <a:cubicBezTo>
                        <a:pt x="91" y="328"/>
                        <a:pt x="91" y="328"/>
                        <a:pt x="91" y="327"/>
                      </a:cubicBezTo>
                      <a:cubicBezTo>
                        <a:pt x="98" y="327"/>
                        <a:pt x="98" y="327"/>
                        <a:pt x="105" y="327"/>
                      </a:cubicBezTo>
                      <a:cubicBezTo>
                        <a:pt x="112" y="327"/>
                        <a:pt x="118" y="334"/>
                        <a:pt x="125" y="334"/>
                      </a:cubicBezTo>
                      <a:cubicBezTo>
                        <a:pt x="129" y="334"/>
                        <a:pt x="133" y="334"/>
                        <a:pt x="136" y="332"/>
                      </a:cubicBezTo>
                      <a:cubicBezTo>
                        <a:pt x="137" y="331"/>
                        <a:pt x="137" y="330"/>
                        <a:pt x="137" y="328"/>
                      </a:cubicBezTo>
                      <a:cubicBezTo>
                        <a:pt x="143" y="316"/>
                        <a:pt x="133" y="304"/>
                        <a:pt x="141" y="302"/>
                      </a:cubicBezTo>
                      <a:cubicBezTo>
                        <a:pt x="141" y="301"/>
                        <a:pt x="143" y="300"/>
                        <a:pt x="146" y="300"/>
                      </a:cubicBezTo>
                      <a:cubicBezTo>
                        <a:pt x="146" y="300"/>
                        <a:pt x="153" y="300"/>
                        <a:pt x="153" y="307"/>
                      </a:cubicBezTo>
                      <a:cubicBezTo>
                        <a:pt x="159" y="307"/>
                        <a:pt x="160" y="307"/>
                        <a:pt x="164" y="307"/>
                      </a:cubicBezTo>
                      <a:cubicBezTo>
                        <a:pt x="164" y="301"/>
                        <a:pt x="164" y="301"/>
                        <a:pt x="164" y="301"/>
                      </a:cubicBezTo>
                      <a:cubicBezTo>
                        <a:pt x="164" y="294"/>
                        <a:pt x="158" y="294"/>
                        <a:pt x="158" y="294"/>
                      </a:cubicBezTo>
                      <a:cubicBezTo>
                        <a:pt x="151" y="287"/>
                        <a:pt x="151" y="281"/>
                        <a:pt x="144" y="274"/>
                      </a:cubicBezTo>
                      <a:cubicBezTo>
                        <a:pt x="144" y="271"/>
                        <a:pt x="145" y="271"/>
                        <a:pt x="146" y="270"/>
                      </a:cubicBezTo>
                      <a:cubicBezTo>
                        <a:pt x="147" y="268"/>
                        <a:pt x="152" y="270"/>
                        <a:pt x="156" y="268"/>
                      </a:cubicBezTo>
                      <a:cubicBezTo>
                        <a:pt x="157" y="268"/>
                        <a:pt x="157" y="267"/>
                        <a:pt x="158" y="267"/>
                      </a:cubicBezTo>
                      <a:cubicBezTo>
                        <a:pt x="158" y="260"/>
                        <a:pt x="152" y="254"/>
                        <a:pt x="157" y="253"/>
                      </a:cubicBezTo>
                      <a:cubicBezTo>
                        <a:pt x="157" y="253"/>
                        <a:pt x="157" y="252"/>
                        <a:pt x="158" y="252"/>
                      </a:cubicBezTo>
                      <a:cubicBezTo>
                        <a:pt x="163" y="247"/>
                        <a:pt x="165" y="242"/>
                        <a:pt x="168" y="240"/>
                      </a:cubicBezTo>
                      <a:cubicBezTo>
                        <a:pt x="170" y="239"/>
                        <a:pt x="171" y="238"/>
                        <a:pt x="173" y="238"/>
                      </a:cubicBezTo>
                      <a:cubicBezTo>
                        <a:pt x="173" y="238"/>
                        <a:pt x="180" y="238"/>
                        <a:pt x="187" y="238"/>
                      </a:cubicBezTo>
                      <a:cubicBezTo>
                        <a:pt x="208" y="231"/>
                        <a:pt x="208" y="231"/>
                        <a:pt x="208" y="231"/>
                      </a:cubicBezTo>
                      <a:cubicBezTo>
                        <a:pt x="213" y="231"/>
                        <a:pt x="217" y="231"/>
                        <a:pt x="220" y="231"/>
                      </a:cubicBezTo>
                      <a:cubicBezTo>
                        <a:pt x="225" y="225"/>
                        <a:pt x="226" y="219"/>
                        <a:pt x="226" y="212"/>
                      </a:cubicBezTo>
                      <a:cubicBezTo>
                        <a:pt x="226" y="205"/>
                        <a:pt x="226" y="199"/>
                        <a:pt x="233" y="192"/>
                      </a:cubicBezTo>
                      <a:cubicBezTo>
                        <a:pt x="233" y="185"/>
                        <a:pt x="233" y="185"/>
                        <a:pt x="239" y="178"/>
                      </a:cubicBezTo>
                      <a:cubicBezTo>
                        <a:pt x="239" y="164"/>
                        <a:pt x="246" y="158"/>
                        <a:pt x="246" y="158"/>
                      </a:cubicBezTo>
                      <a:cubicBezTo>
                        <a:pt x="248" y="155"/>
                        <a:pt x="250" y="155"/>
                        <a:pt x="251" y="155"/>
                      </a:cubicBezTo>
                      <a:cubicBezTo>
                        <a:pt x="256" y="151"/>
                        <a:pt x="257" y="156"/>
                        <a:pt x="263" y="156"/>
                      </a:cubicBezTo>
                      <a:cubicBezTo>
                        <a:pt x="269" y="163"/>
                        <a:pt x="269" y="163"/>
                        <a:pt x="276" y="163"/>
                      </a:cubicBezTo>
                      <a:cubicBezTo>
                        <a:pt x="280" y="160"/>
                        <a:pt x="280" y="150"/>
                        <a:pt x="280" y="144"/>
                      </a:cubicBezTo>
                      <a:cubicBezTo>
                        <a:pt x="280" y="137"/>
                        <a:pt x="280" y="130"/>
                        <a:pt x="280" y="123"/>
                      </a:cubicBezTo>
                      <a:cubicBezTo>
                        <a:pt x="273" y="117"/>
                        <a:pt x="280" y="110"/>
                        <a:pt x="280" y="103"/>
                      </a:cubicBezTo>
                      <a:cubicBezTo>
                        <a:pt x="280" y="89"/>
                        <a:pt x="273" y="82"/>
                        <a:pt x="273" y="69"/>
                      </a:cubicBezTo>
                      <a:cubicBezTo>
                        <a:pt x="273" y="69"/>
                        <a:pt x="267" y="62"/>
                        <a:pt x="267" y="55"/>
                      </a:cubicBezTo>
                      <a:cubicBezTo>
                        <a:pt x="266" y="54"/>
                        <a:pt x="265" y="54"/>
                        <a:pt x="263" y="54"/>
                      </a:cubicBezTo>
                      <a:cubicBezTo>
                        <a:pt x="255" y="51"/>
                        <a:pt x="238" y="58"/>
                        <a:pt x="234" y="57"/>
                      </a:cubicBezTo>
                      <a:cubicBezTo>
                        <a:pt x="233" y="56"/>
                        <a:pt x="233" y="56"/>
                        <a:pt x="233" y="55"/>
                      </a:cubicBezTo>
                      <a:cubicBezTo>
                        <a:pt x="229" y="48"/>
                        <a:pt x="227" y="40"/>
                        <a:pt x="226" y="33"/>
                      </a:cubicBezTo>
                      <a:cubicBezTo>
                        <a:pt x="224" y="26"/>
                        <a:pt x="222" y="21"/>
                        <a:pt x="219" y="21"/>
                      </a:cubicBezTo>
                      <a:cubicBezTo>
                        <a:pt x="212" y="14"/>
                        <a:pt x="205" y="21"/>
                        <a:pt x="198" y="21"/>
                      </a:cubicBezTo>
                      <a:cubicBezTo>
                        <a:pt x="192" y="14"/>
                        <a:pt x="198" y="7"/>
                        <a:pt x="192" y="0"/>
                      </a:cubicBezTo>
                      <a:cubicBezTo>
                        <a:pt x="1" y="0"/>
                        <a:pt x="1" y="0"/>
                        <a:pt x="1" y="0"/>
                      </a:cubicBezTo>
                      <a:cubicBezTo>
                        <a:pt x="1" y="7"/>
                        <a:pt x="1" y="7"/>
                        <a:pt x="1" y="7"/>
                      </a:cubicBezTo>
                      <a:lnTo>
                        <a:pt x="1" y="21"/>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9" name="Freeform 253">
                  <a:extLst>
                    <a:ext uri="{FF2B5EF4-FFF2-40B4-BE49-F238E27FC236}">
                      <a16:creationId xmlns:a16="http://schemas.microsoft.com/office/drawing/2014/main" id="{9AC39E0E-8577-4AB7-9ED3-C54AE21976CD}"/>
                    </a:ext>
                  </a:extLst>
                </p:cNvPr>
                <p:cNvSpPr>
                  <a:spLocks/>
                </p:cNvSpPr>
                <p:nvPr/>
              </p:nvSpPr>
              <p:spPr bwMode="auto">
                <a:xfrm>
                  <a:off x="12906375" y="5668963"/>
                  <a:ext cx="101600" cy="101600"/>
                </a:xfrm>
                <a:custGeom>
                  <a:avLst/>
                  <a:gdLst>
                    <a:gd name="T0" fmla="*/ 7 w 27"/>
                    <a:gd name="T1" fmla="*/ 0 h 27"/>
                    <a:gd name="T2" fmla="*/ 0 w 27"/>
                    <a:gd name="T3" fmla="*/ 6 h 27"/>
                    <a:gd name="T4" fmla="*/ 20 w 27"/>
                    <a:gd name="T5" fmla="*/ 27 h 27"/>
                    <a:gd name="T6" fmla="*/ 14 w 27"/>
                    <a:gd name="T7" fmla="*/ 6 h 27"/>
                    <a:gd name="T8" fmla="*/ 7 w 27"/>
                    <a:gd name="T9" fmla="*/ 0 h 27"/>
                  </a:gdLst>
                  <a:ahLst/>
                  <a:cxnLst>
                    <a:cxn ang="0">
                      <a:pos x="T0" y="T1"/>
                    </a:cxn>
                    <a:cxn ang="0">
                      <a:pos x="T2" y="T3"/>
                    </a:cxn>
                    <a:cxn ang="0">
                      <a:pos x="T4" y="T5"/>
                    </a:cxn>
                    <a:cxn ang="0">
                      <a:pos x="T6" y="T7"/>
                    </a:cxn>
                    <a:cxn ang="0">
                      <a:pos x="T8" y="T9"/>
                    </a:cxn>
                  </a:cxnLst>
                  <a:rect l="0" t="0" r="r" b="b"/>
                  <a:pathLst>
                    <a:path w="27" h="27">
                      <a:moveTo>
                        <a:pt x="7" y="0"/>
                      </a:moveTo>
                      <a:cubicBezTo>
                        <a:pt x="7" y="0"/>
                        <a:pt x="2" y="4"/>
                        <a:pt x="0" y="6"/>
                      </a:cubicBezTo>
                      <a:cubicBezTo>
                        <a:pt x="7" y="13"/>
                        <a:pt x="7" y="20"/>
                        <a:pt x="20" y="27"/>
                      </a:cubicBezTo>
                      <a:cubicBezTo>
                        <a:pt x="27" y="27"/>
                        <a:pt x="20" y="13"/>
                        <a:pt x="14" y="6"/>
                      </a:cubicBezTo>
                      <a:cubicBezTo>
                        <a:pt x="14" y="0"/>
                        <a:pt x="7"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0" name="Freeform 254">
                  <a:extLst>
                    <a:ext uri="{FF2B5EF4-FFF2-40B4-BE49-F238E27FC236}">
                      <a16:creationId xmlns:a16="http://schemas.microsoft.com/office/drawing/2014/main" id="{2F03351E-73DB-4BA3-A44A-8C631273588B}"/>
                    </a:ext>
                  </a:extLst>
                </p:cNvPr>
                <p:cNvSpPr>
                  <a:spLocks/>
                </p:cNvSpPr>
                <p:nvPr/>
              </p:nvSpPr>
              <p:spPr bwMode="auto">
                <a:xfrm>
                  <a:off x="16102013" y="4948238"/>
                  <a:ext cx="360363" cy="461963"/>
                </a:xfrm>
                <a:custGeom>
                  <a:avLst/>
                  <a:gdLst>
                    <a:gd name="T0" fmla="*/ 0 w 96"/>
                    <a:gd name="T1" fmla="*/ 62 h 123"/>
                    <a:gd name="T2" fmla="*/ 14 w 96"/>
                    <a:gd name="T3" fmla="*/ 123 h 123"/>
                    <a:gd name="T4" fmla="*/ 48 w 96"/>
                    <a:gd name="T5" fmla="*/ 103 h 123"/>
                    <a:gd name="T6" fmla="*/ 48 w 96"/>
                    <a:gd name="T7" fmla="*/ 96 h 123"/>
                    <a:gd name="T8" fmla="*/ 62 w 96"/>
                    <a:gd name="T9" fmla="*/ 76 h 123"/>
                    <a:gd name="T10" fmla="*/ 76 w 96"/>
                    <a:gd name="T11" fmla="*/ 69 h 123"/>
                    <a:gd name="T12" fmla="*/ 76 w 96"/>
                    <a:gd name="T13" fmla="*/ 55 h 123"/>
                    <a:gd name="T14" fmla="*/ 90 w 96"/>
                    <a:gd name="T15" fmla="*/ 41 h 123"/>
                    <a:gd name="T16" fmla="*/ 96 w 96"/>
                    <a:gd name="T17" fmla="*/ 21 h 123"/>
                    <a:gd name="T18" fmla="*/ 96 w 96"/>
                    <a:gd name="T19" fmla="*/ 0 h 123"/>
                    <a:gd name="T20" fmla="*/ 83 w 96"/>
                    <a:gd name="T21" fmla="*/ 0 h 123"/>
                    <a:gd name="T22" fmla="*/ 0 w 96"/>
                    <a:gd name="T23"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23">
                      <a:moveTo>
                        <a:pt x="0" y="62"/>
                      </a:moveTo>
                      <a:cubicBezTo>
                        <a:pt x="7" y="82"/>
                        <a:pt x="7" y="103"/>
                        <a:pt x="14" y="123"/>
                      </a:cubicBezTo>
                      <a:cubicBezTo>
                        <a:pt x="28" y="117"/>
                        <a:pt x="42" y="117"/>
                        <a:pt x="48" y="103"/>
                      </a:cubicBezTo>
                      <a:cubicBezTo>
                        <a:pt x="48" y="96"/>
                        <a:pt x="48" y="96"/>
                        <a:pt x="48" y="96"/>
                      </a:cubicBezTo>
                      <a:cubicBezTo>
                        <a:pt x="48" y="89"/>
                        <a:pt x="62" y="82"/>
                        <a:pt x="62" y="76"/>
                      </a:cubicBezTo>
                      <a:cubicBezTo>
                        <a:pt x="69" y="76"/>
                        <a:pt x="76" y="76"/>
                        <a:pt x="76" y="69"/>
                      </a:cubicBezTo>
                      <a:cubicBezTo>
                        <a:pt x="83" y="62"/>
                        <a:pt x="76" y="62"/>
                        <a:pt x="76" y="55"/>
                      </a:cubicBezTo>
                      <a:cubicBezTo>
                        <a:pt x="83" y="48"/>
                        <a:pt x="90" y="41"/>
                        <a:pt x="90" y="41"/>
                      </a:cubicBezTo>
                      <a:cubicBezTo>
                        <a:pt x="96" y="35"/>
                        <a:pt x="90" y="28"/>
                        <a:pt x="96" y="21"/>
                      </a:cubicBezTo>
                      <a:cubicBezTo>
                        <a:pt x="96" y="21"/>
                        <a:pt x="96" y="7"/>
                        <a:pt x="96" y="0"/>
                      </a:cubicBezTo>
                      <a:cubicBezTo>
                        <a:pt x="90" y="0"/>
                        <a:pt x="83" y="0"/>
                        <a:pt x="83" y="0"/>
                      </a:cubicBezTo>
                      <a:cubicBezTo>
                        <a:pt x="55" y="0"/>
                        <a:pt x="21" y="48"/>
                        <a:pt x="0" y="62"/>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1" name="Freeform 255">
                  <a:extLst>
                    <a:ext uri="{FF2B5EF4-FFF2-40B4-BE49-F238E27FC236}">
                      <a16:creationId xmlns:a16="http://schemas.microsoft.com/office/drawing/2014/main" id="{3E3A4498-5F3B-4704-A387-5ECC494D1DA3}"/>
                    </a:ext>
                  </a:extLst>
                </p:cNvPr>
                <p:cNvSpPr>
                  <a:spLocks/>
                </p:cNvSpPr>
                <p:nvPr/>
              </p:nvSpPr>
              <p:spPr bwMode="auto">
                <a:xfrm>
                  <a:off x="12673013" y="5233988"/>
                  <a:ext cx="79375" cy="47625"/>
                </a:xfrm>
                <a:custGeom>
                  <a:avLst/>
                  <a:gdLst>
                    <a:gd name="T0" fmla="*/ 7 w 21"/>
                    <a:gd name="T1" fmla="*/ 0 h 13"/>
                    <a:gd name="T2" fmla="*/ 7 w 21"/>
                    <a:gd name="T3" fmla="*/ 13 h 13"/>
                    <a:gd name="T4" fmla="*/ 7 w 21"/>
                    <a:gd name="T5" fmla="*/ 0 h 13"/>
                  </a:gdLst>
                  <a:ahLst/>
                  <a:cxnLst>
                    <a:cxn ang="0">
                      <a:pos x="T0" y="T1"/>
                    </a:cxn>
                    <a:cxn ang="0">
                      <a:pos x="T2" y="T3"/>
                    </a:cxn>
                    <a:cxn ang="0">
                      <a:pos x="T4" y="T5"/>
                    </a:cxn>
                  </a:cxnLst>
                  <a:rect l="0" t="0" r="r" b="b"/>
                  <a:pathLst>
                    <a:path w="21" h="13">
                      <a:moveTo>
                        <a:pt x="7" y="0"/>
                      </a:moveTo>
                      <a:cubicBezTo>
                        <a:pt x="0" y="0"/>
                        <a:pt x="7" y="13"/>
                        <a:pt x="7" y="13"/>
                      </a:cubicBezTo>
                      <a:cubicBezTo>
                        <a:pt x="14" y="13"/>
                        <a:pt x="21"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2" name="Freeform 256">
                  <a:extLst>
                    <a:ext uri="{FF2B5EF4-FFF2-40B4-BE49-F238E27FC236}">
                      <a16:creationId xmlns:a16="http://schemas.microsoft.com/office/drawing/2014/main" id="{1EC8F07D-88AA-4E62-B8E0-412C8BC52D92}"/>
                    </a:ext>
                  </a:extLst>
                </p:cNvPr>
                <p:cNvSpPr>
                  <a:spLocks/>
                </p:cNvSpPr>
                <p:nvPr/>
              </p:nvSpPr>
              <p:spPr bwMode="auto">
                <a:xfrm>
                  <a:off x="12646025" y="5308600"/>
                  <a:ext cx="180975" cy="180975"/>
                </a:xfrm>
                <a:custGeom>
                  <a:avLst/>
                  <a:gdLst>
                    <a:gd name="T0" fmla="*/ 14 w 48"/>
                    <a:gd name="T1" fmla="*/ 0 h 48"/>
                    <a:gd name="T2" fmla="*/ 14 w 48"/>
                    <a:gd name="T3" fmla="*/ 41 h 48"/>
                    <a:gd name="T4" fmla="*/ 14 w 48"/>
                    <a:gd name="T5" fmla="*/ 48 h 48"/>
                    <a:gd name="T6" fmla="*/ 28 w 48"/>
                    <a:gd name="T7" fmla="*/ 48 h 48"/>
                    <a:gd name="T8" fmla="*/ 34 w 48"/>
                    <a:gd name="T9" fmla="*/ 34 h 48"/>
                    <a:gd name="T10" fmla="*/ 41 w 48"/>
                    <a:gd name="T11" fmla="*/ 34 h 48"/>
                    <a:gd name="T12" fmla="*/ 41 w 48"/>
                    <a:gd name="T13" fmla="*/ 21 h 48"/>
                    <a:gd name="T14" fmla="*/ 14 w 4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14" y="0"/>
                      </a:moveTo>
                      <a:cubicBezTo>
                        <a:pt x="0" y="27"/>
                        <a:pt x="7" y="14"/>
                        <a:pt x="14" y="41"/>
                      </a:cubicBezTo>
                      <a:cubicBezTo>
                        <a:pt x="14" y="48"/>
                        <a:pt x="14" y="48"/>
                        <a:pt x="14" y="48"/>
                      </a:cubicBezTo>
                      <a:cubicBezTo>
                        <a:pt x="21" y="48"/>
                        <a:pt x="28" y="48"/>
                        <a:pt x="28" y="48"/>
                      </a:cubicBezTo>
                      <a:cubicBezTo>
                        <a:pt x="28" y="41"/>
                        <a:pt x="28" y="34"/>
                        <a:pt x="34" y="34"/>
                      </a:cubicBezTo>
                      <a:cubicBezTo>
                        <a:pt x="41" y="34"/>
                        <a:pt x="41" y="34"/>
                        <a:pt x="41" y="34"/>
                      </a:cubicBezTo>
                      <a:cubicBezTo>
                        <a:pt x="41" y="34"/>
                        <a:pt x="48" y="27"/>
                        <a:pt x="41" y="21"/>
                      </a:cubicBezTo>
                      <a:cubicBezTo>
                        <a:pt x="41" y="7"/>
                        <a:pt x="21" y="7"/>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3" name="Freeform 257">
                  <a:extLst>
                    <a:ext uri="{FF2B5EF4-FFF2-40B4-BE49-F238E27FC236}">
                      <a16:creationId xmlns:a16="http://schemas.microsoft.com/office/drawing/2014/main" id="{80F09E9B-BC10-492A-A4D5-2CA1048F024F}"/>
                    </a:ext>
                  </a:extLst>
                </p:cNvPr>
                <p:cNvSpPr>
                  <a:spLocks/>
                </p:cNvSpPr>
                <p:nvPr/>
              </p:nvSpPr>
              <p:spPr bwMode="auto">
                <a:xfrm>
                  <a:off x="12895263" y="5691188"/>
                  <a:ext cx="11113" cy="11113"/>
                </a:xfrm>
                <a:custGeom>
                  <a:avLst/>
                  <a:gdLst>
                    <a:gd name="T0" fmla="*/ 3 w 3"/>
                    <a:gd name="T1" fmla="*/ 0 h 3"/>
                    <a:gd name="T2" fmla="*/ 3 w 3"/>
                    <a:gd name="T3" fmla="*/ 0 h 3"/>
                    <a:gd name="T4" fmla="*/ 3 w 3"/>
                    <a:gd name="T5" fmla="*/ 0 h 3"/>
                  </a:gdLst>
                  <a:ahLst/>
                  <a:cxnLst>
                    <a:cxn ang="0">
                      <a:pos x="T0" y="T1"/>
                    </a:cxn>
                    <a:cxn ang="0">
                      <a:pos x="T2" y="T3"/>
                    </a:cxn>
                    <a:cxn ang="0">
                      <a:pos x="T4" y="T5"/>
                    </a:cxn>
                  </a:cxnLst>
                  <a:rect l="0" t="0" r="r" b="b"/>
                  <a:pathLst>
                    <a:path w="3" h="3">
                      <a:moveTo>
                        <a:pt x="3" y="0"/>
                      </a:moveTo>
                      <a:cubicBezTo>
                        <a:pt x="3" y="0"/>
                        <a:pt x="3" y="0"/>
                        <a:pt x="3" y="0"/>
                      </a:cubicBezTo>
                      <a:cubicBezTo>
                        <a:pt x="0" y="3"/>
                        <a:pt x="1" y="2"/>
                        <a:pt x="3"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4" name="Freeform 258">
                  <a:extLst>
                    <a:ext uri="{FF2B5EF4-FFF2-40B4-BE49-F238E27FC236}">
                      <a16:creationId xmlns:a16="http://schemas.microsoft.com/office/drawing/2014/main" id="{48FB2239-DC2E-451F-A0D6-FDA0CB649A1C}"/>
                    </a:ext>
                  </a:extLst>
                </p:cNvPr>
                <p:cNvSpPr>
                  <a:spLocks/>
                </p:cNvSpPr>
                <p:nvPr/>
              </p:nvSpPr>
              <p:spPr bwMode="auto">
                <a:xfrm>
                  <a:off x="12673013" y="5256213"/>
                  <a:ext cx="26988" cy="52388"/>
                </a:xfrm>
                <a:custGeom>
                  <a:avLst/>
                  <a:gdLst>
                    <a:gd name="T0" fmla="*/ 7 w 7"/>
                    <a:gd name="T1" fmla="*/ 7 h 14"/>
                    <a:gd name="T2" fmla="*/ 7 w 7"/>
                    <a:gd name="T3" fmla="*/ 7 h 14"/>
                  </a:gdLst>
                  <a:ahLst/>
                  <a:cxnLst>
                    <a:cxn ang="0">
                      <a:pos x="T0" y="T1"/>
                    </a:cxn>
                    <a:cxn ang="0">
                      <a:pos x="T2" y="T3"/>
                    </a:cxn>
                  </a:cxnLst>
                  <a:rect l="0" t="0" r="r" b="b"/>
                  <a:pathLst>
                    <a:path w="7" h="14">
                      <a:moveTo>
                        <a:pt x="7" y="7"/>
                      </a:moveTo>
                      <a:cubicBezTo>
                        <a:pt x="0" y="0"/>
                        <a:pt x="0" y="14"/>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5" name="Freeform 259">
                  <a:extLst>
                    <a:ext uri="{FF2B5EF4-FFF2-40B4-BE49-F238E27FC236}">
                      <a16:creationId xmlns:a16="http://schemas.microsoft.com/office/drawing/2014/main" id="{3EFFB916-A766-40BC-A7E5-0861DAA9BFE0}"/>
                    </a:ext>
                  </a:extLst>
                </p:cNvPr>
                <p:cNvSpPr>
                  <a:spLocks/>
                </p:cNvSpPr>
                <p:nvPr/>
              </p:nvSpPr>
              <p:spPr bwMode="auto">
                <a:xfrm>
                  <a:off x="11204575" y="3384550"/>
                  <a:ext cx="74613" cy="74613"/>
                </a:xfrm>
                <a:custGeom>
                  <a:avLst/>
                  <a:gdLst>
                    <a:gd name="T0" fmla="*/ 13 w 20"/>
                    <a:gd name="T1" fmla="*/ 13 h 20"/>
                    <a:gd name="T2" fmla="*/ 20 w 20"/>
                    <a:gd name="T3" fmla="*/ 0 h 20"/>
                    <a:gd name="T4" fmla="*/ 6 w 20"/>
                    <a:gd name="T5" fmla="*/ 13 h 20"/>
                    <a:gd name="T6" fmla="*/ 13 w 20"/>
                    <a:gd name="T7" fmla="*/ 13 h 20"/>
                  </a:gdLst>
                  <a:ahLst/>
                  <a:cxnLst>
                    <a:cxn ang="0">
                      <a:pos x="T0" y="T1"/>
                    </a:cxn>
                    <a:cxn ang="0">
                      <a:pos x="T2" y="T3"/>
                    </a:cxn>
                    <a:cxn ang="0">
                      <a:pos x="T4" y="T5"/>
                    </a:cxn>
                    <a:cxn ang="0">
                      <a:pos x="T6" y="T7"/>
                    </a:cxn>
                  </a:cxnLst>
                  <a:rect l="0" t="0" r="r" b="b"/>
                  <a:pathLst>
                    <a:path w="20" h="20">
                      <a:moveTo>
                        <a:pt x="13" y="13"/>
                      </a:moveTo>
                      <a:cubicBezTo>
                        <a:pt x="20" y="0"/>
                        <a:pt x="20" y="0"/>
                        <a:pt x="20" y="0"/>
                      </a:cubicBezTo>
                      <a:cubicBezTo>
                        <a:pt x="13" y="7"/>
                        <a:pt x="13" y="7"/>
                        <a:pt x="6" y="13"/>
                      </a:cubicBezTo>
                      <a:cubicBezTo>
                        <a:pt x="0" y="13"/>
                        <a:pt x="6" y="20"/>
                        <a:pt x="13" y="13"/>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6" name="Freeform 260">
                  <a:extLst>
                    <a:ext uri="{FF2B5EF4-FFF2-40B4-BE49-F238E27FC236}">
                      <a16:creationId xmlns:a16="http://schemas.microsoft.com/office/drawing/2014/main" id="{41893434-D0DC-443C-A105-3A1CEC88245D}"/>
                    </a:ext>
                  </a:extLst>
                </p:cNvPr>
                <p:cNvSpPr>
                  <a:spLocks noEditPoints="1"/>
                </p:cNvSpPr>
                <p:nvPr/>
              </p:nvSpPr>
              <p:spPr bwMode="auto">
                <a:xfrm>
                  <a:off x="10739438" y="1358900"/>
                  <a:ext cx="4149725" cy="3922713"/>
                </a:xfrm>
                <a:custGeom>
                  <a:avLst/>
                  <a:gdLst>
                    <a:gd name="T0" fmla="*/ 357 w 1105"/>
                    <a:gd name="T1" fmla="*/ 40 h 1044"/>
                    <a:gd name="T2" fmla="*/ 309 w 1105"/>
                    <a:gd name="T3" fmla="*/ 54 h 1044"/>
                    <a:gd name="T4" fmla="*/ 247 w 1105"/>
                    <a:gd name="T5" fmla="*/ 54 h 1044"/>
                    <a:gd name="T6" fmla="*/ 185 w 1105"/>
                    <a:gd name="T7" fmla="*/ 68 h 1044"/>
                    <a:gd name="T8" fmla="*/ 185 w 1105"/>
                    <a:gd name="T9" fmla="*/ 163 h 1044"/>
                    <a:gd name="T10" fmla="*/ 137 w 1105"/>
                    <a:gd name="T11" fmla="*/ 211 h 1044"/>
                    <a:gd name="T12" fmla="*/ 77 w 1105"/>
                    <a:gd name="T13" fmla="*/ 240 h 1044"/>
                    <a:gd name="T14" fmla="*/ 55 w 1105"/>
                    <a:gd name="T15" fmla="*/ 270 h 1044"/>
                    <a:gd name="T16" fmla="*/ 62 w 1105"/>
                    <a:gd name="T17" fmla="*/ 307 h 1044"/>
                    <a:gd name="T18" fmla="*/ 14 w 1105"/>
                    <a:gd name="T19" fmla="*/ 327 h 1044"/>
                    <a:gd name="T20" fmla="*/ 41 w 1105"/>
                    <a:gd name="T21" fmla="*/ 402 h 1044"/>
                    <a:gd name="T22" fmla="*/ 124 w 1105"/>
                    <a:gd name="T23" fmla="*/ 457 h 1044"/>
                    <a:gd name="T24" fmla="*/ 178 w 1105"/>
                    <a:gd name="T25" fmla="*/ 457 h 1044"/>
                    <a:gd name="T26" fmla="*/ 137 w 1105"/>
                    <a:gd name="T27" fmla="*/ 498 h 1044"/>
                    <a:gd name="T28" fmla="*/ 178 w 1105"/>
                    <a:gd name="T29" fmla="*/ 593 h 1044"/>
                    <a:gd name="T30" fmla="*/ 295 w 1105"/>
                    <a:gd name="T31" fmla="*/ 614 h 1044"/>
                    <a:gd name="T32" fmla="*/ 446 w 1105"/>
                    <a:gd name="T33" fmla="*/ 621 h 1044"/>
                    <a:gd name="T34" fmla="*/ 494 w 1105"/>
                    <a:gd name="T35" fmla="*/ 628 h 1044"/>
                    <a:gd name="T36" fmla="*/ 501 w 1105"/>
                    <a:gd name="T37" fmla="*/ 669 h 1044"/>
                    <a:gd name="T38" fmla="*/ 515 w 1105"/>
                    <a:gd name="T39" fmla="*/ 710 h 1044"/>
                    <a:gd name="T40" fmla="*/ 295 w 1105"/>
                    <a:gd name="T41" fmla="*/ 628 h 1044"/>
                    <a:gd name="T42" fmla="*/ 192 w 1105"/>
                    <a:gd name="T43" fmla="*/ 703 h 1044"/>
                    <a:gd name="T44" fmla="*/ 268 w 1105"/>
                    <a:gd name="T45" fmla="*/ 853 h 1044"/>
                    <a:gd name="T46" fmla="*/ 323 w 1105"/>
                    <a:gd name="T47" fmla="*/ 928 h 1044"/>
                    <a:gd name="T48" fmla="*/ 371 w 1105"/>
                    <a:gd name="T49" fmla="*/ 921 h 1044"/>
                    <a:gd name="T50" fmla="*/ 419 w 1105"/>
                    <a:gd name="T51" fmla="*/ 1003 h 1044"/>
                    <a:gd name="T52" fmla="*/ 460 w 1105"/>
                    <a:gd name="T53" fmla="*/ 955 h 1044"/>
                    <a:gd name="T54" fmla="*/ 522 w 1105"/>
                    <a:gd name="T55" fmla="*/ 1010 h 1044"/>
                    <a:gd name="T56" fmla="*/ 549 w 1105"/>
                    <a:gd name="T57" fmla="*/ 955 h 1044"/>
                    <a:gd name="T58" fmla="*/ 515 w 1105"/>
                    <a:gd name="T59" fmla="*/ 805 h 1044"/>
                    <a:gd name="T60" fmla="*/ 549 w 1105"/>
                    <a:gd name="T61" fmla="*/ 839 h 1044"/>
                    <a:gd name="T62" fmla="*/ 618 w 1105"/>
                    <a:gd name="T63" fmla="*/ 805 h 1044"/>
                    <a:gd name="T64" fmla="*/ 549 w 1105"/>
                    <a:gd name="T65" fmla="*/ 723 h 1044"/>
                    <a:gd name="T66" fmla="*/ 645 w 1105"/>
                    <a:gd name="T67" fmla="*/ 703 h 1044"/>
                    <a:gd name="T68" fmla="*/ 659 w 1105"/>
                    <a:gd name="T69" fmla="*/ 689 h 1044"/>
                    <a:gd name="T70" fmla="*/ 700 w 1105"/>
                    <a:gd name="T71" fmla="*/ 757 h 1044"/>
                    <a:gd name="T72" fmla="*/ 735 w 1105"/>
                    <a:gd name="T73" fmla="*/ 730 h 1044"/>
                    <a:gd name="T74" fmla="*/ 632 w 1105"/>
                    <a:gd name="T75" fmla="*/ 593 h 1044"/>
                    <a:gd name="T76" fmla="*/ 467 w 1105"/>
                    <a:gd name="T77" fmla="*/ 518 h 1044"/>
                    <a:gd name="T78" fmla="*/ 501 w 1105"/>
                    <a:gd name="T79" fmla="*/ 423 h 1044"/>
                    <a:gd name="T80" fmla="*/ 556 w 1105"/>
                    <a:gd name="T81" fmla="*/ 430 h 1044"/>
                    <a:gd name="T82" fmla="*/ 584 w 1105"/>
                    <a:gd name="T83" fmla="*/ 430 h 1044"/>
                    <a:gd name="T84" fmla="*/ 487 w 1105"/>
                    <a:gd name="T85" fmla="*/ 279 h 1044"/>
                    <a:gd name="T86" fmla="*/ 522 w 1105"/>
                    <a:gd name="T87" fmla="*/ 102 h 1044"/>
                    <a:gd name="T88" fmla="*/ 597 w 1105"/>
                    <a:gd name="T89" fmla="*/ 266 h 1044"/>
                    <a:gd name="T90" fmla="*/ 639 w 1105"/>
                    <a:gd name="T91" fmla="*/ 197 h 1044"/>
                    <a:gd name="T92" fmla="*/ 687 w 1105"/>
                    <a:gd name="T93" fmla="*/ 204 h 1044"/>
                    <a:gd name="T94" fmla="*/ 755 w 1105"/>
                    <a:gd name="T95" fmla="*/ 204 h 1044"/>
                    <a:gd name="T96" fmla="*/ 673 w 1105"/>
                    <a:gd name="T97" fmla="*/ 143 h 1044"/>
                    <a:gd name="T98" fmla="*/ 755 w 1105"/>
                    <a:gd name="T99" fmla="*/ 47 h 1044"/>
                    <a:gd name="T100" fmla="*/ 886 w 1105"/>
                    <a:gd name="T101" fmla="*/ 20 h 1044"/>
                    <a:gd name="T102" fmla="*/ 1078 w 1105"/>
                    <a:gd name="T103" fmla="*/ 33 h 1044"/>
                    <a:gd name="T104" fmla="*/ 652 w 1105"/>
                    <a:gd name="T105" fmla="*/ 669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5" h="1044">
                      <a:moveTo>
                        <a:pt x="370" y="20"/>
                      </a:moveTo>
                      <a:cubicBezTo>
                        <a:pt x="368" y="20"/>
                        <a:pt x="366" y="21"/>
                        <a:pt x="365" y="22"/>
                      </a:cubicBezTo>
                      <a:cubicBezTo>
                        <a:pt x="364" y="23"/>
                        <a:pt x="363" y="25"/>
                        <a:pt x="361" y="26"/>
                      </a:cubicBezTo>
                      <a:cubicBezTo>
                        <a:pt x="360" y="26"/>
                        <a:pt x="359" y="27"/>
                        <a:pt x="357" y="27"/>
                      </a:cubicBezTo>
                      <a:cubicBezTo>
                        <a:pt x="356" y="27"/>
                        <a:pt x="355" y="27"/>
                        <a:pt x="354" y="28"/>
                      </a:cubicBezTo>
                      <a:cubicBezTo>
                        <a:pt x="353" y="32"/>
                        <a:pt x="357" y="40"/>
                        <a:pt x="357" y="40"/>
                      </a:cubicBezTo>
                      <a:cubicBezTo>
                        <a:pt x="357" y="44"/>
                        <a:pt x="356" y="46"/>
                        <a:pt x="354" y="46"/>
                      </a:cubicBezTo>
                      <a:cubicBezTo>
                        <a:pt x="350" y="48"/>
                        <a:pt x="341" y="42"/>
                        <a:pt x="336" y="47"/>
                      </a:cubicBezTo>
                      <a:cubicBezTo>
                        <a:pt x="330" y="47"/>
                        <a:pt x="336" y="47"/>
                        <a:pt x="323" y="47"/>
                      </a:cubicBezTo>
                      <a:cubicBezTo>
                        <a:pt x="322" y="48"/>
                        <a:pt x="322" y="48"/>
                        <a:pt x="321" y="48"/>
                      </a:cubicBezTo>
                      <a:cubicBezTo>
                        <a:pt x="319" y="51"/>
                        <a:pt x="317" y="52"/>
                        <a:pt x="316" y="53"/>
                      </a:cubicBezTo>
                      <a:cubicBezTo>
                        <a:pt x="314" y="54"/>
                        <a:pt x="312" y="54"/>
                        <a:pt x="309" y="54"/>
                      </a:cubicBezTo>
                      <a:cubicBezTo>
                        <a:pt x="302" y="54"/>
                        <a:pt x="295" y="47"/>
                        <a:pt x="281" y="47"/>
                      </a:cubicBezTo>
                      <a:cubicBezTo>
                        <a:pt x="279" y="47"/>
                        <a:pt x="277" y="48"/>
                        <a:pt x="275" y="49"/>
                      </a:cubicBezTo>
                      <a:cubicBezTo>
                        <a:pt x="274" y="50"/>
                        <a:pt x="274" y="51"/>
                        <a:pt x="273" y="51"/>
                      </a:cubicBezTo>
                      <a:cubicBezTo>
                        <a:pt x="270" y="53"/>
                        <a:pt x="267" y="54"/>
                        <a:pt x="261" y="54"/>
                      </a:cubicBezTo>
                      <a:cubicBezTo>
                        <a:pt x="255" y="54"/>
                        <a:pt x="254" y="48"/>
                        <a:pt x="249" y="52"/>
                      </a:cubicBezTo>
                      <a:cubicBezTo>
                        <a:pt x="248" y="53"/>
                        <a:pt x="248" y="53"/>
                        <a:pt x="247" y="54"/>
                      </a:cubicBezTo>
                      <a:cubicBezTo>
                        <a:pt x="247" y="54"/>
                        <a:pt x="247" y="54"/>
                        <a:pt x="246" y="54"/>
                      </a:cubicBezTo>
                      <a:cubicBezTo>
                        <a:pt x="245" y="54"/>
                        <a:pt x="243" y="55"/>
                        <a:pt x="243" y="56"/>
                      </a:cubicBezTo>
                      <a:cubicBezTo>
                        <a:pt x="240" y="58"/>
                        <a:pt x="240" y="63"/>
                        <a:pt x="240" y="68"/>
                      </a:cubicBezTo>
                      <a:cubicBezTo>
                        <a:pt x="240" y="68"/>
                        <a:pt x="239" y="68"/>
                        <a:pt x="238" y="68"/>
                      </a:cubicBezTo>
                      <a:cubicBezTo>
                        <a:pt x="225" y="74"/>
                        <a:pt x="213" y="68"/>
                        <a:pt x="213" y="68"/>
                      </a:cubicBezTo>
                      <a:cubicBezTo>
                        <a:pt x="185" y="68"/>
                        <a:pt x="185" y="68"/>
                        <a:pt x="185" y="68"/>
                      </a:cubicBezTo>
                      <a:cubicBezTo>
                        <a:pt x="185" y="68"/>
                        <a:pt x="185" y="68"/>
                        <a:pt x="185" y="69"/>
                      </a:cubicBezTo>
                      <a:cubicBezTo>
                        <a:pt x="186" y="82"/>
                        <a:pt x="192" y="89"/>
                        <a:pt x="192" y="102"/>
                      </a:cubicBezTo>
                      <a:cubicBezTo>
                        <a:pt x="192" y="109"/>
                        <a:pt x="185" y="115"/>
                        <a:pt x="192" y="122"/>
                      </a:cubicBezTo>
                      <a:cubicBezTo>
                        <a:pt x="192" y="129"/>
                        <a:pt x="192" y="136"/>
                        <a:pt x="192" y="143"/>
                      </a:cubicBezTo>
                      <a:cubicBezTo>
                        <a:pt x="192" y="150"/>
                        <a:pt x="192" y="163"/>
                        <a:pt x="185" y="163"/>
                      </a:cubicBezTo>
                      <a:cubicBezTo>
                        <a:pt x="185" y="163"/>
                        <a:pt x="185" y="163"/>
                        <a:pt x="185" y="163"/>
                      </a:cubicBezTo>
                      <a:cubicBezTo>
                        <a:pt x="178" y="163"/>
                        <a:pt x="178" y="163"/>
                        <a:pt x="172" y="156"/>
                      </a:cubicBezTo>
                      <a:cubicBezTo>
                        <a:pt x="166" y="156"/>
                        <a:pt x="165" y="151"/>
                        <a:pt x="160" y="155"/>
                      </a:cubicBezTo>
                      <a:cubicBezTo>
                        <a:pt x="159" y="155"/>
                        <a:pt x="159" y="156"/>
                        <a:pt x="158" y="156"/>
                      </a:cubicBezTo>
                      <a:cubicBezTo>
                        <a:pt x="158" y="156"/>
                        <a:pt x="151" y="163"/>
                        <a:pt x="151" y="177"/>
                      </a:cubicBezTo>
                      <a:cubicBezTo>
                        <a:pt x="144" y="184"/>
                        <a:pt x="144" y="184"/>
                        <a:pt x="144" y="191"/>
                      </a:cubicBezTo>
                      <a:cubicBezTo>
                        <a:pt x="137" y="197"/>
                        <a:pt x="137" y="204"/>
                        <a:pt x="137" y="211"/>
                      </a:cubicBezTo>
                      <a:cubicBezTo>
                        <a:pt x="137" y="218"/>
                        <a:pt x="137" y="225"/>
                        <a:pt x="130" y="231"/>
                      </a:cubicBezTo>
                      <a:cubicBezTo>
                        <a:pt x="130" y="231"/>
                        <a:pt x="130" y="231"/>
                        <a:pt x="129" y="231"/>
                      </a:cubicBezTo>
                      <a:cubicBezTo>
                        <a:pt x="126" y="231"/>
                        <a:pt x="122" y="231"/>
                        <a:pt x="117" y="231"/>
                      </a:cubicBezTo>
                      <a:cubicBezTo>
                        <a:pt x="96" y="238"/>
                        <a:pt x="96" y="238"/>
                        <a:pt x="96" y="238"/>
                      </a:cubicBezTo>
                      <a:cubicBezTo>
                        <a:pt x="89" y="238"/>
                        <a:pt x="82" y="238"/>
                        <a:pt x="82" y="238"/>
                      </a:cubicBezTo>
                      <a:cubicBezTo>
                        <a:pt x="80" y="238"/>
                        <a:pt x="79" y="239"/>
                        <a:pt x="77" y="240"/>
                      </a:cubicBezTo>
                      <a:cubicBezTo>
                        <a:pt x="75" y="243"/>
                        <a:pt x="73" y="247"/>
                        <a:pt x="69" y="252"/>
                      </a:cubicBezTo>
                      <a:cubicBezTo>
                        <a:pt x="68" y="252"/>
                        <a:pt x="68" y="252"/>
                        <a:pt x="67" y="252"/>
                      </a:cubicBezTo>
                      <a:cubicBezTo>
                        <a:pt x="66" y="252"/>
                        <a:pt x="66" y="253"/>
                        <a:pt x="66" y="253"/>
                      </a:cubicBezTo>
                      <a:cubicBezTo>
                        <a:pt x="65" y="256"/>
                        <a:pt x="69" y="261"/>
                        <a:pt x="69" y="266"/>
                      </a:cubicBezTo>
                      <a:cubicBezTo>
                        <a:pt x="67" y="267"/>
                        <a:pt x="66" y="267"/>
                        <a:pt x="65" y="268"/>
                      </a:cubicBezTo>
                      <a:cubicBezTo>
                        <a:pt x="61" y="270"/>
                        <a:pt x="56" y="268"/>
                        <a:pt x="55" y="270"/>
                      </a:cubicBezTo>
                      <a:cubicBezTo>
                        <a:pt x="55" y="271"/>
                        <a:pt x="55" y="272"/>
                        <a:pt x="55" y="272"/>
                      </a:cubicBezTo>
                      <a:cubicBezTo>
                        <a:pt x="62" y="279"/>
                        <a:pt x="62" y="286"/>
                        <a:pt x="69" y="293"/>
                      </a:cubicBezTo>
                      <a:cubicBezTo>
                        <a:pt x="69" y="293"/>
                        <a:pt x="75" y="293"/>
                        <a:pt x="75" y="300"/>
                      </a:cubicBezTo>
                      <a:cubicBezTo>
                        <a:pt x="75" y="307"/>
                        <a:pt x="75" y="307"/>
                        <a:pt x="75" y="307"/>
                      </a:cubicBezTo>
                      <a:cubicBezTo>
                        <a:pt x="75" y="307"/>
                        <a:pt x="74" y="307"/>
                        <a:pt x="73" y="307"/>
                      </a:cubicBezTo>
                      <a:cubicBezTo>
                        <a:pt x="69" y="307"/>
                        <a:pt x="68" y="307"/>
                        <a:pt x="62" y="307"/>
                      </a:cubicBezTo>
                      <a:cubicBezTo>
                        <a:pt x="62" y="300"/>
                        <a:pt x="55" y="300"/>
                        <a:pt x="55" y="300"/>
                      </a:cubicBezTo>
                      <a:cubicBezTo>
                        <a:pt x="52" y="300"/>
                        <a:pt x="50" y="301"/>
                        <a:pt x="50" y="302"/>
                      </a:cubicBezTo>
                      <a:cubicBezTo>
                        <a:pt x="46" y="306"/>
                        <a:pt x="53" y="316"/>
                        <a:pt x="48" y="327"/>
                      </a:cubicBezTo>
                      <a:cubicBezTo>
                        <a:pt x="48" y="330"/>
                        <a:pt x="47" y="331"/>
                        <a:pt x="45" y="332"/>
                      </a:cubicBezTo>
                      <a:cubicBezTo>
                        <a:pt x="42" y="334"/>
                        <a:pt x="38" y="334"/>
                        <a:pt x="34" y="334"/>
                      </a:cubicBezTo>
                      <a:cubicBezTo>
                        <a:pt x="27" y="334"/>
                        <a:pt x="21" y="327"/>
                        <a:pt x="14" y="327"/>
                      </a:cubicBezTo>
                      <a:cubicBezTo>
                        <a:pt x="7" y="327"/>
                        <a:pt x="7" y="327"/>
                        <a:pt x="0" y="327"/>
                      </a:cubicBezTo>
                      <a:cubicBezTo>
                        <a:pt x="0" y="328"/>
                        <a:pt x="0" y="328"/>
                        <a:pt x="0" y="328"/>
                      </a:cubicBezTo>
                      <a:cubicBezTo>
                        <a:pt x="0" y="334"/>
                        <a:pt x="0" y="334"/>
                        <a:pt x="0" y="334"/>
                      </a:cubicBezTo>
                      <a:cubicBezTo>
                        <a:pt x="7" y="341"/>
                        <a:pt x="27" y="341"/>
                        <a:pt x="27" y="354"/>
                      </a:cubicBezTo>
                      <a:cubicBezTo>
                        <a:pt x="27" y="368"/>
                        <a:pt x="27" y="368"/>
                        <a:pt x="27" y="368"/>
                      </a:cubicBezTo>
                      <a:cubicBezTo>
                        <a:pt x="48" y="375"/>
                        <a:pt x="55" y="375"/>
                        <a:pt x="41" y="402"/>
                      </a:cubicBezTo>
                      <a:cubicBezTo>
                        <a:pt x="48" y="402"/>
                        <a:pt x="55" y="409"/>
                        <a:pt x="55" y="409"/>
                      </a:cubicBezTo>
                      <a:cubicBezTo>
                        <a:pt x="62" y="416"/>
                        <a:pt x="69" y="409"/>
                        <a:pt x="75" y="409"/>
                      </a:cubicBezTo>
                      <a:cubicBezTo>
                        <a:pt x="82" y="416"/>
                        <a:pt x="89" y="430"/>
                        <a:pt x="96" y="436"/>
                      </a:cubicBezTo>
                      <a:cubicBezTo>
                        <a:pt x="96" y="436"/>
                        <a:pt x="103" y="436"/>
                        <a:pt x="103" y="443"/>
                      </a:cubicBezTo>
                      <a:cubicBezTo>
                        <a:pt x="110" y="443"/>
                        <a:pt x="103" y="457"/>
                        <a:pt x="103" y="464"/>
                      </a:cubicBezTo>
                      <a:cubicBezTo>
                        <a:pt x="117" y="457"/>
                        <a:pt x="117" y="464"/>
                        <a:pt x="124" y="457"/>
                      </a:cubicBezTo>
                      <a:cubicBezTo>
                        <a:pt x="130" y="457"/>
                        <a:pt x="124" y="450"/>
                        <a:pt x="124" y="450"/>
                      </a:cubicBezTo>
                      <a:cubicBezTo>
                        <a:pt x="124" y="443"/>
                        <a:pt x="124" y="443"/>
                        <a:pt x="124" y="443"/>
                      </a:cubicBezTo>
                      <a:cubicBezTo>
                        <a:pt x="130" y="436"/>
                        <a:pt x="130" y="436"/>
                        <a:pt x="130" y="436"/>
                      </a:cubicBezTo>
                      <a:cubicBezTo>
                        <a:pt x="137" y="443"/>
                        <a:pt x="137" y="443"/>
                        <a:pt x="137" y="443"/>
                      </a:cubicBezTo>
                      <a:cubicBezTo>
                        <a:pt x="151" y="450"/>
                        <a:pt x="158" y="443"/>
                        <a:pt x="172" y="450"/>
                      </a:cubicBezTo>
                      <a:cubicBezTo>
                        <a:pt x="178" y="457"/>
                        <a:pt x="178" y="457"/>
                        <a:pt x="178" y="457"/>
                      </a:cubicBezTo>
                      <a:cubicBezTo>
                        <a:pt x="185" y="471"/>
                        <a:pt x="185" y="471"/>
                        <a:pt x="185" y="471"/>
                      </a:cubicBezTo>
                      <a:cubicBezTo>
                        <a:pt x="172" y="477"/>
                        <a:pt x="172" y="477"/>
                        <a:pt x="172" y="477"/>
                      </a:cubicBezTo>
                      <a:cubicBezTo>
                        <a:pt x="172" y="471"/>
                        <a:pt x="165" y="464"/>
                        <a:pt x="158" y="464"/>
                      </a:cubicBezTo>
                      <a:cubicBezTo>
                        <a:pt x="151" y="457"/>
                        <a:pt x="137" y="464"/>
                        <a:pt x="130" y="464"/>
                      </a:cubicBezTo>
                      <a:cubicBezTo>
                        <a:pt x="110" y="471"/>
                        <a:pt x="117" y="477"/>
                        <a:pt x="124" y="498"/>
                      </a:cubicBezTo>
                      <a:cubicBezTo>
                        <a:pt x="137" y="498"/>
                        <a:pt x="137" y="498"/>
                        <a:pt x="137" y="498"/>
                      </a:cubicBezTo>
                      <a:cubicBezTo>
                        <a:pt x="137" y="505"/>
                        <a:pt x="137" y="512"/>
                        <a:pt x="144" y="518"/>
                      </a:cubicBezTo>
                      <a:cubicBezTo>
                        <a:pt x="144" y="525"/>
                        <a:pt x="158" y="525"/>
                        <a:pt x="158" y="532"/>
                      </a:cubicBezTo>
                      <a:cubicBezTo>
                        <a:pt x="165" y="539"/>
                        <a:pt x="158" y="546"/>
                        <a:pt x="158" y="552"/>
                      </a:cubicBezTo>
                      <a:cubicBezTo>
                        <a:pt x="165" y="552"/>
                        <a:pt x="165" y="552"/>
                        <a:pt x="165" y="552"/>
                      </a:cubicBezTo>
                      <a:cubicBezTo>
                        <a:pt x="172" y="559"/>
                        <a:pt x="178" y="566"/>
                        <a:pt x="178" y="573"/>
                      </a:cubicBezTo>
                      <a:cubicBezTo>
                        <a:pt x="178" y="580"/>
                        <a:pt x="178" y="593"/>
                        <a:pt x="178" y="593"/>
                      </a:cubicBezTo>
                      <a:cubicBezTo>
                        <a:pt x="178" y="593"/>
                        <a:pt x="178" y="600"/>
                        <a:pt x="185" y="600"/>
                      </a:cubicBezTo>
                      <a:cubicBezTo>
                        <a:pt x="213" y="614"/>
                        <a:pt x="213" y="573"/>
                        <a:pt x="247" y="587"/>
                      </a:cubicBezTo>
                      <a:cubicBezTo>
                        <a:pt x="254" y="587"/>
                        <a:pt x="247" y="593"/>
                        <a:pt x="254" y="600"/>
                      </a:cubicBezTo>
                      <a:cubicBezTo>
                        <a:pt x="268" y="600"/>
                        <a:pt x="275" y="600"/>
                        <a:pt x="281" y="593"/>
                      </a:cubicBezTo>
                      <a:cubicBezTo>
                        <a:pt x="281" y="600"/>
                        <a:pt x="281" y="600"/>
                        <a:pt x="281" y="607"/>
                      </a:cubicBezTo>
                      <a:cubicBezTo>
                        <a:pt x="281" y="614"/>
                        <a:pt x="295" y="614"/>
                        <a:pt x="295" y="614"/>
                      </a:cubicBezTo>
                      <a:cubicBezTo>
                        <a:pt x="295" y="621"/>
                        <a:pt x="295" y="621"/>
                        <a:pt x="295" y="621"/>
                      </a:cubicBezTo>
                      <a:cubicBezTo>
                        <a:pt x="316" y="634"/>
                        <a:pt x="343" y="621"/>
                        <a:pt x="364" y="614"/>
                      </a:cubicBezTo>
                      <a:cubicBezTo>
                        <a:pt x="391" y="614"/>
                        <a:pt x="398" y="621"/>
                        <a:pt x="419" y="621"/>
                      </a:cubicBezTo>
                      <a:cubicBezTo>
                        <a:pt x="426" y="607"/>
                        <a:pt x="426" y="607"/>
                        <a:pt x="426" y="607"/>
                      </a:cubicBezTo>
                      <a:cubicBezTo>
                        <a:pt x="433" y="607"/>
                        <a:pt x="433" y="607"/>
                        <a:pt x="433" y="607"/>
                      </a:cubicBezTo>
                      <a:cubicBezTo>
                        <a:pt x="439" y="607"/>
                        <a:pt x="446" y="614"/>
                        <a:pt x="446" y="621"/>
                      </a:cubicBezTo>
                      <a:cubicBezTo>
                        <a:pt x="419" y="621"/>
                        <a:pt x="460" y="628"/>
                        <a:pt x="460" y="628"/>
                      </a:cubicBezTo>
                      <a:cubicBezTo>
                        <a:pt x="460" y="621"/>
                        <a:pt x="467" y="621"/>
                        <a:pt x="467" y="614"/>
                      </a:cubicBezTo>
                      <a:cubicBezTo>
                        <a:pt x="467" y="607"/>
                        <a:pt x="467" y="607"/>
                        <a:pt x="467" y="607"/>
                      </a:cubicBezTo>
                      <a:cubicBezTo>
                        <a:pt x="474" y="607"/>
                        <a:pt x="481" y="607"/>
                        <a:pt x="481" y="607"/>
                      </a:cubicBezTo>
                      <a:cubicBezTo>
                        <a:pt x="481" y="614"/>
                        <a:pt x="481" y="621"/>
                        <a:pt x="481" y="621"/>
                      </a:cubicBezTo>
                      <a:cubicBezTo>
                        <a:pt x="494" y="628"/>
                        <a:pt x="494" y="628"/>
                        <a:pt x="494" y="628"/>
                      </a:cubicBezTo>
                      <a:cubicBezTo>
                        <a:pt x="494" y="628"/>
                        <a:pt x="494" y="634"/>
                        <a:pt x="487" y="634"/>
                      </a:cubicBezTo>
                      <a:cubicBezTo>
                        <a:pt x="487" y="641"/>
                        <a:pt x="487" y="641"/>
                        <a:pt x="487" y="641"/>
                      </a:cubicBezTo>
                      <a:cubicBezTo>
                        <a:pt x="508" y="655"/>
                        <a:pt x="529" y="648"/>
                        <a:pt x="549" y="655"/>
                      </a:cubicBezTo>
                      <a:cubicBezTo>
                        <a:pt x="556" y="655"/>
                        <a:pt x="563" y="662"/>
                        <a:pt x="570" y="669"/>
                      </a:cubicBezTo>
                      <a:cubicBezTo>
                        <a:pt x="563" y="669"/>
                        <a:pt x="549" y="675"/>
                        <a:pt x="549" y="675"/>
                      </a:cubicBezTo>
                      <a:cubicBezTo>
                        <a:pt x="529" y="675"/>
                        <a:pt x="522" y="675"/>
                        <a:pt x="501" y="669"/>
                      </a:cubicBezTo>
                      <a:cubicBezTo>
                        <a:pt x="501" y="675"/>
                        <a:pt x="501" y="675"/>
                        <a:pt x="501" y="675"/>
                      </a:cubicBezTo>
                      <a:cubicBezTo>
                        <a:pt x="487" y="682"/>
                        <a:pt x="501" y="689"/>
                        <a:pt x="508" y="689"/>
                      </a:cubicBezTo>
                      <a:cubicBezTo>
                        <a:pt x="501" y="696"/>
                        <a:pt x="501" y="696"/>
                        <a:pt x="501" y="696"/>
                      </a:cubicBezTo>
                      <a:cubicBezTo>
                        <a:pt x="515" y="696"/>
                        <a:pt x="522" y="696"/>
                        <a:pt x="529" y="703"/>
                      </a:cubicBezTo>
                      <a:cubicBezTo>
                        <a:pt x="529" y="710"/>
                        <a:pt x="529" y="710"/>
                        <a:pt x="529" y="710"/>
                      </a:cubicBezTo>
                      <a:cubicBezTo>
                        <a:pt x="522" y="710"/>
                        <a:pt x="515" y="710"/>
                        <a:pt x="515" y="710"/>
                      </a:cubicBezTo>
                      <a:cubicBezTo>
                        <a:pt x="494" y="689"/>
                        <a:pt x="494" y="689"/>
                        <a:pt x="494" y="689"/>
                      </a:cubicBezTo>
                      <a:cubicBezTo>
                        <a:pt x="487" y="682"/>
                        <a:pt x="474" y="689"/>
                        <a:pt x="460" y="682"/>
                      </a:cubicBezTo>
                      <a:cubicBezTo>
                        <a:pt x="460" y="675"/>
                        <a:pt x="460" y="675"/>
                        <a:pt x="460" y="669"/>
                      </a:cubicBezTo>
                      <a:cubicBezTo>
                        <a:pt x="439" y="662"/>
                        <a:pt x="426" y="662"/>
                        <a:pt x="405" y="648"/>
                      </a:cubicBezTo>
                      <a:cubicBezTo>
                        <a:pt x="398" y="648"/>
                        <a:pt x="384" y="634"/>
                        <a:pt x="378" y="634"/>
                      </a:cubicBezTo>
                      <a:cubicBezTo>
                        <a:pt x="350" y="628"/>
                        <a:pt x="330" y="634"/>
                        <a:pt x="295" y="628"/>
                      </a:cubicBezTo>
                      <a:cubicBezTo>
                        <a:pt x="295" y="628"/>
                        <a:pt x="288" y="621"/>
                        <a:pt x="275" y="621"/>
                      </a:cubicBezTo>
                      <a:cubicBezTo>
                        <a:pt x="268" y="628"/>
                        <a:pt x="268" y="628"/>
                        <a:pt x="268" y="628"/>
                      </a:cubicBezTo>
                      <a:cubicBezTo>
                        <a:pt x="247" y="628"/>
                        <a:pt x="240" y="628"/>
                        <a:pt x="227" y="628"/>
                      </a:cubicBezTo>
                      <a:cubicBezTo>
                        <a:pt x="213" y="662"/>
                        <a:pt x="213" y="669"/>
                        <a:pt x="178" y="689"/>
                      </a:cubicBezTo>
                      <a:cubicBezTo>
                        <a:pt x="178" y="689"/>
                        <a:pt x="172" y="689"/>
                        <a:pt x="178" y="696"/>
                      </a:cubicBezTo>
                      <a:cubicBezTo>
                        <a:pt x="192" y="703"/>
                        <a:pt x="192" y="703"/>
                        <a:pt x="192" y="703"/>
                      </a:cubicBezTo>
                      <a:cubicBezTo>
                        <a:pt x="206" y="716"/>
                        <a:pt x="206" y="730"/>
                        <a:pt x="220" y="737"/>
                      </a:cubicBezTo>
                      <a:cubicBezTo>
                        <a:pt x="220" y="744"/>
                        <a:pt x="220" y="744"/>
                        <a:pt x="220" y="744"/>
                      </a:cubicBezTo>
                      <a:cubicBezTo>
                        <a:pt x="227" y="744"/>
                        <a:pt x="227" y="744"/>
                        <a:pt x="233" y="744"/>
                      </a:cubicBezTo>
                      <a:cubicBezTo>
                        <a:pt x="247" y="757"/>
                        <a:pt x="261" y="771"/>
                        <a:pt x="268" y="785"/>
                      </a:cubicBezTo>
                      <a:cubicBezTo>
                        <a:pt x="268" y="792"/>
                        <a:pt x="268" y="792"/>
                        <a:pt x="268" y="792"/>
                      </a:cubicBezTo>
                      <a:cubicBezTo>
                        <a:pt x="275" y="798"/>
                        <a:pt x="275" y="832"/>
                        <a:pt x="268" y="853"/>
                      </a:cubicBezTo>
                      <a:cubicBezTo>
                        <a:pt x="268" y="853"/>
                        <a:pt x="261" y="860"/>
                        <a:pt x="261" y="873"/>
                      </a:cubicBezTo>
                      <a:cubicBezTo>
                        <a:pt x="261" y="887"/>
                        <a:pt x="275" y="894"/>
                        <a:pt x="281" y="901"/>
                      </a:cubicBezTo>
                      <a:cubicBezTo>
                        <a:pt x="281" y="908"/>
                        <a:pt x="281" y="921"/>
                        <a:pt x="281" y="928"/>
                      </a:cubicBezTo>
                      <a:cubicBezTo>
                        <a:pt x="288" y="928"/>
                        <a:pt x="295" y="928"/>
                        <a:pt x="302" y="928"/>
                      </a:cubicBezTo>
                      <a:cubicBezTo>
                        <a:pt x="302" y="935"/>
                        <a:pt x="295" y="935"/>
                        <a:pt x="309" y="942"/>
                      </a:cubicBezTo>
                      <a:cubicBezTo>
                        <a:pt x="316" y="935"/>
                        <a:pt x="323" y="928"/>
                        <a:pt x="323" y="928"/>
                      </a:cubicBezTo>
                      <a:cubicBezTo>
                        <a:pt x="330" y="901"/>
                        <a:pt x="309" y="894"/>
                        <a:pt x="336" y="880"/>
                      </a:cubicBezTo>
                      <a:cubicBezTo>
                        <a:pt x="336" y="873"/>
                        <a:pt x="336" y="873"/>
                        <a:pt x="336" y="873"/>
                      </a:cubicBezTo>
                      <a:cubicBezTo>
                        <a:pt x="343" y="873"/>
                        <a:pt x="350" y="880"/>
                        <a:pt x="357" y="873"/>
                      </a:cubicBezTo>
                      <a:cubicBezTo>
                        <a:pt x="364" y="880"/>
                        <a:pt x="364" y="880"/>
                        <a:pt x="364" y="887"/>
                      </a:cubicBezTo>
                      <a:cubicBezTo>
                        <a:pt x="364" y="901"/>
                        <a:pt x="364" y="901"/>
                        <a:pt x="357" y="914"/>
                      </a:cubicBezTo>
                      <a:cubicBezTo>
                        <a:pt x="364" y="921"/>
                        <a:pt x="371" y="921"/>
                        <a:pt x="371" y="921"/>
                      </a:cubicBezTo>
                      <a:cubicBezTo>
                        <a:pt x="378" y="928"/>
                        <a:pt x="378" y="935"/>
                        <a:pt x="378" y="935"/>
                      </a:cubicBezTo>
                      <a:cubicBezTo>
                        <a:pt x="384" y="942"/>
                        <a:pt x="391" y="942"/>
                        <a:pt x="398" y="942"/>
                      </a:cubicBezTo>
                      <a:cubicBezTo>
                        <a:pt x="398" y="949"/>
                        <a:pt x="398" y="949"/>
                        <a:pt x="398" y="949"/>
                      </a:cubicBezTo>
                      <a:cubicBezTo>
                        <a:pt x="398" y="955"/>
                        <a:pt x="405" y="955"/>
                        <a:pt x="405" y="962"/>
                      </a:cubicBezTo>
                      <a:cubicBezTo>
                        <a:pt x="412" y="976"/>
                        <a:pt x="405" y="983"/>
                        <a:pt x="412" y="996"/>
                      </a:cubicBezTo>
                      <a:cubicBezTo>
                        <a:pt x="419" y="1003"/>
                        <a:pt x="419" y="1003"/>
                        <a:pt x="419" y="1003"/>
                      </a:cubicBezTo>
                      <a:cubicBezTo>
                        <a:pt x="419" y="1010"/>
                        <a:pt x="419" y="1024"/>
                        <a:pt x="412" y="1031"/>
                      </a:cubicBezTo>
                      <a:cubicBezTo>
                        <a:pt x="419" y="1037"/>
                        <a:pt x="419" y="1037"/>
                        <a:pt x="419" y="1037"/>
                      </a:cubicBezTo>
                      <a:cubicBezTo>
                        <a:pt x="433" y="1037"/>
                        <a:pt x="426" y="1044"/>
                        <a:pt x="433" y="1044"/>
                      </a:cubicBezTo>
                      <a:cubicBezTo>
                        <a:pt x="439" y="1044"/>
                        <a:pt x="439" y="1037"/>
                        <a:pt x="439" y="1037"/>
                      </a:cubicBezTo>
                      <a:cubicBezTo>
                        <a:pt x="439" y="1003"/>
                        <a:pt x="433" y="1003"/>
                        <a:pt x="453" y="990"/>
                      </a:cubicBezTo>
                      <a:cubicBezTo>
                        <a:pt x="446" y="983"/>
                        <a:pt x="460" y="962"/>
                        <a:pt x="460" y="955"/>
                      </a:cubicBezTo>
                      <a:cubicBezTo>
                        <a:pt x="474" y="962"/>
                        <a:pt x="487" y="962"/>
                        <a:pt x="494" y="962"/>
                      </a:cubicBezTo>
                      <a:cubicBezTo>
                        <a:pt x="501" y="969"/>
                        <a:pt x="494" y="976"/>
                        <a:pt x="494" y="983"/>
                      </a:cubicBezTo>
                      <a:cubicBezTo>
                        <a:pt x="501" y="983"/>
                        <a:pt x="508" y="990"/>
                        <a:pt x="501" y="983"/>
                      </a:cubicBezTo>
                      <a:cubicBezTo>
                        <a:pt x="508" y="983"/>
                        <a:pt x="515" y="983"/>
                        <a:pt x="515" y="983"/>
                      </a:cubicBezTo>
                      <a:cubicBezTo>
                        <a:pt x="522" y="983"/>
                        <a:pt x="522" y="1003"/>
                        <a:pt x="515" y="1003"/>
                      </a:cubicBezTo>
                      <a:cubicBezTo>
                        <a:pt x="522" y="1010"/>
                        <a:pt x="522" y="1010"/>
                        <a:pt x="522" y="1010"/>
                      </a:cubicBezTo>
                      <a:cubicBezTo>
                        <a:pt x="522" y="1010"/>
                        <a:pt x="522" y="1017"/>
                        <a:pt x="522" y="1024"/>
                      </a:cubicBezTo>
                      <a:cubicBezTo>
                        <a:pt x="529" y="1024"/>
                        <a:pt x="536" y="1024"/>
                        <a:pt x="542" y="1024"/>
                      </a:cubicBezTo>
                      <a:cubicBezTo>
                        <a:pt x="549" y="1031"/>
                        <a:pt x="549" y="1031"/>
                        <a:pt x="549" y="1031"/>
                      </a:cubicBezTo>
                      <a:cubicBezTo>
                        <a:pt x="556" y="1037"/>
                        <a:pt x="563" y="1031"/>
                        <a:pt x="570" y="1031"/>
                      </a:cubicBezTo>
                      <a:cubicBezTo>
                        <a:pt x="563" y="1024"/>
                        <a:pt x="542" y="996"/>
                        <a:pt x="542" y="990"/>
                      </a:cubicBezTo>
                      <a:cubicBezTo>
                        <a:pt x="542" y="983"/>
                        <a:pt x="549" y="976"/>
                        <a:pt x="549" y="955"/>
                      </a:cubicBezTo>
                      <a:cubicBezTo>
                        <a:pt x="549" y="949"/>
                        <a:pt x="536" y="935"/>
                        <a:pt x="529" y="928"/>
                      </a:cubicBezTo>
                      <a:cubicBezTo>
                        <a:pt x="529" y="921"/>
                        <a:pt x="536" y="914"/>
                        <a:pt x="536" y="914"/>
                      </a:cubicBezTo>
                      <a:cubicBezTo>
                        <a:pt x="529" y="901"/>
                        <a:pt x="515" y="887"/>
                        <a:pt x="508" y="873"/>
                      </a:cubicBezTo>
                      <a:cubicBezTo>
                        <a:pt x="522" y="867"/>
                        <a:pt x="494" y="826"/>
                        <a:pt x="494" y="819"/>
                      </a:cubicBezTo>
                      <a:cubicBezTo>
                        <a:pt x="494" y="812"/>
                        <a:pt x="494" y="805"/>
                        <a:pt x="494" y="798"/>
                      </a:cubicBezTo>
                      <a:cubicBezTo>
                        <a:pt x="501" y="798"/>
                        <a:pt x="508" y="805"/>
                        <a:pt x="515" y="805"/>
                      </a:cubicBezTo>
                      <a:cubicBezTo>
                        <a:pt x="522" y="805"/>
                        <a:pt x="536" y="798"/>
                        <a:pt x="536" y="798"/>
                      </a:cubicBezTo>
                      <a:cubicBezTo>
                        <a:pt x="536" y="805"/>
                        <a:pt x="536" y="805"/>
                        <a:pt x="536" y="805"/>
                      </a:cubicBezTo>
                      <a:cubicBezTo>
                        <a:pt x="536" y="805"/>
                        <a:pt x="536" y="812"/>
                        <a:pt x="542" y="819"/>
                      </a:cubicBezTo>
                      <a:cubicBezTo>
                        <a:pt x="549" y="819"/>
                        <a:pt x="549" y="819"/>
                        <a:pt x="549" y="819"/>
                      </a:cubicBezTo>
                      <a:cubicBezTo>
                        <a:pt x="549" y="826"/>
                        <a:pt x="549" y="826"/>
                        <a:pt x="549" y="826"/>
                      </a:cubicBezTo>
                      <a:cubicBezTo>
                        <a:pt x="542" y="826"/>
                        <a:pt x="542" y="832"/>
                        <a:pt x="549" y="839"/>
                      </a:cubicBezTo>
                      <a:cubicBezTo>
                        <a:pt x="556" y="839"/>
                        <a:pt x="556" y="839"/>
                        <a:pt x="556" y="839"/>
                      </a:cubicBezTo>
                      <a:cubicBezTo>
                        <a:pt x="563" y="839"/>
                        <a:pt x="584" y="839"/>
                        <a:pt x="591" y="839"/>
                      </a:cubicBezTo>
                      <a:cubicBezTo>
                        <a:pt x="591" y="832"/>
                        <a:pt x="591" y="832"/>
                        <a:pt x="591" y="832"/>
                      </a:cubicBezTo>
                      <a:cubicBezTo>
                        <a:pt x="584" y="839"/>
                        <a:pt x="584" y="826"/>
                        <a:pt x="584" y="826"/>
                      </a:cubicBezTo>
                      <a:cubicBezTo>
                        <a:pt x="597" y="826"/>
                        <a:pt x="611" y="819"/>
                        <a:pt x="618" y="819"/>
                      </a:cubicBezTo>
                      <a:cubicBezTo>
                        <a:pt x="618" y="819"/>
                        <a:pt x="618" y="812"/>
                        <a:pt x="618" y="805"/>
                      </a:cubicBezTo>
                      <a:cubicBezTo>
                        <a:pt x="604" y="798"/>
                        <a:pt x="604" y="798"/>
                        <a:pt x="604" y="798"/>
                      </a:cubicBezTo>
                      <a:cubicBezTo>
                        <a:pt x="591" y="785"/>
                        <a:pt x="611" y="771"/>
                        <a:pt x="591" y="771"/>
                      </a:cubicBezTo>
                      <a:cubicBezTo>
                        <a:pt x="584" y="778"/>
                        <a:pt x="584" y="778"/>
                        <a:pt x="584" y="778"/>
                      </a:cubicBezTo>
                      <a:cubicBezTo>
                        <a:pt x="577" y="778"/>
                        <a:pt x="570" y="778"/>
                        <a:pt x="563" y="778"/>
                      </a:cubicBezTo>
                      <a:cubicBezTo>
                        <a:pt x="563" y="757"/>
                        <a:pt x="563" y="751"/>
                        <a:pt x="556" y="730"/>
                      </a:cubicBezTo>
                      <a:cubicBezTo>
                        <a:pt x="556" y="730"/>
                        <a:pt x="549" y="730"/>
                        <a:pt x="549" y="723"/>
                      </a:cubicBezTo>
                      <a:cubicBezTo>
                        <a:pt x="549" y="723"/>
                        <a:pt x="549" y="723"/>
                        <a:pt x="542" y="723"/>
                      </a:cubicBezTo>
                      <a:cubicBezTo>
                        <a:pt x="542" y="710"/>
                        <a:pt x="542" y="710"/>
                        <a:pt x="542" y="710"/>
                      </a:cubicBezTo>
                      <a:cubicBezTo>
                        <a:pt x="549" y="710"/>
                        <a:pt x="556" y="710"/>
                        <a:pt x="563" y="710"/>
                      </a:cubicBezTo>
                      <a:cubicBezTo>
                        <a:pt x="577" y="710"/>
                        <a:pt x="597" y="689"/>
                        <a:pt x="604" y="696"/>
                      </a:cubicBezTo>
                      <a:cubicBezTo>
                        <a:pt x="611" y="696"/>
                        <a:pt x="611" y="703"/>
                        <a:pt x="611" y="703"/>
                      </a:cubicBezTo>
                      <a:cubicBezTo>
                        <a:pt x="625" y="703"/>
                        <a:pt x="632" y="703"/>
                        <a:pt x="645" y="703"/>
                      </a:cubicBezTo>
                      <a:cubicBezTo>
                        <a:pt x="645" y="703"/>
                        <a:pt x="645" y="696"/>
                        <a:pt x="645" y="689"/>
                      </a:cubicBezTo>
                      <a:cubicBezTo>
                        <a:pt x="639" y="689"/>
                        <a:pt x="639" y="689"/>
                        <a:pt x="639" y="689"/>
                      </a:cubicBezTo>
                      <a:cubicBezTo>
                        <a:pt x="625" y="682"/>
                        <a:pt x="618" y="689"/>
                        <a:pt x="611" y="696"/>
                      </a:cubicBezTo>
                      <a:cubicBezTo>
                        <a:pt x="604" y="696"/>
                        <a:pt x="611" y="689"/>
                        <a:pt x="618" y="689"/>
                      </a:cubicBezTo>
                      <a:cubicBezTo>
                        <a:pt x="625" y="682"/>
                        <a:pt x="639" y="682"/>
                        <a:pt x="645" y="675"/>
                      </a:cubicBezTo>
                      <a:cubicBezTo>
                        <a:pt x="652" y="689"/>
                        <a:pt x="645" y="682"/>
                        <a:pt x="659" y="689"/>
                      </a:cubicBezTo>
                      <a:cubicBezTo>
                        <a:pt x="652" y="689"/>
                        <a:pt x="652" y="710"/>
                        <a:pt x="652" y="710"/>
                      </a:cubicBezTo>
                      <a:cubicBezTo>
                        <a:pt x="652" y="723"/>
                        <a:pt x="652" y="723"/>
                        <a:pt x="652" y="723"/>
                      </a:cubicBezTo>
                      <a:cubicBezTo>
                        <a:pt x="659" y="723"/>
                        <a:pt x="666" y="723"/>
                        <a:pt x="673" y="723"/>
                      </a:cubicBezTo>
                      <a:cubicBezTo>
                        <a:pt x="673" y="723"/>
                        <a:pt x="673" y="730"/>
                        <a:pt x="673" y="737"/>
                      </a:cubicBezTo>
                      <a:cubicBezTo>
                        <a:pt x="680" y="737"/>
                        <a:pt x="680" y="737"/>
                        <a:pt x="687" y="737"/>
                      </a:cubicBezTo>
                      <a:cubicBezTo>
                        <a:pt x="694" y="744"/>
                        <a:pt x="694" y="757"/>
                        <a:pt x="700" y="757"/>
                      </a:cubicBezTo>
                      <a:cubicBezTo>
                        <a:pt x="714" y="764"/>
                        <a:pt x="714" y="764"/>
                        <a:pt x="721" y="764"/>
                      </a:cubicBezTo>
                      <a:cubicBezTo>
                        <a:pt x="721" y="757"/>
                        <a:pt x="721" y="757"/>
                        <a:pt x="721" y="757"/>
                      </a:cubicBezTo>
                      <a:cubicBezTo>
                        <a:pt x="742" y="751"/>
                        <a:pt x="742" y="751"/>
                        <a:pt x="742" y="751"/>
                      </a:cubicBezTo>
                      <a:cubicBezTo>
                        <a:pt x="742" y="740"/>
                        <a:pt x="742" y="740"/>
                        <a:pt x="742" y="740"/>
                      </a:cubicBezTo>
                      <a:cubicBezTo>
                        <a:pt x="742" y="740"/>
                        <a:pt x="742" y="737"/>
                        <a:pt x="742" y="737"/>
                      </a:cubicBezTo>
                      <a:cubicBezTo>
                        <a:pt x="742" y="730"/>
                        <a:pt x="735" y="730"/>
                        <a:pt x="735" y="730"/>
                      </a:cubicBezTo>
                      <a:cubicBezTo>
                        <a:pt x="728" y="723"/>
                        <a:pt x="721" y="710"/>
                        <a:pt x="721" y="703"/>
                      </a:cubicBezTo>
                      <a:cubicBezTo>
                        <a:pt x="714" y="682"/>
                        <a:pt x="714" y="669"/>
                        <a:pt x="721" y="648"/>
                      </a:cubicBezTo>
                      <a:cubicBezTo>
                        <a:pt x="707" y="628"/>
                        <a:pt x="687" y="614"/>
                        <a:pt x="659" y="607"/>
                      </a:cubicBezTo>
                      <a:cubicBezTo>
                        <a:pt x="652" y="600"/>
                        <a:pt x="645" y="607"/>
                        <a:pt x="639" y="600"/>
                      </a:cubicBezTo>
                      <a:cubicBezTo>
                        <a:pt x="639" y="593"/>
                        <a:pt x="639" y="593"/>
                        <a:pt x="639" y="593"/>
                      </a:cubicBezTo>
                      <a:cubicBezTo>
                        <a:pt x="632" y="593"/>
                        <a:pt x="632" y="593"/>
                        <a:pt x="632" y="593"/>
                      </a:cubicBezTo>
                      <a:cubicBezTo>
                        <a:pt x="625" y="587"/>
                        <a:pt x="625" y="587"/>
                        <a:pt x="625" y="580"/>
                      </a:cubicBezTo>
                      <a:cubicBezTo>
                        <a:pt x="611" y="573"/>
                        <a:pt x="597" y="573"/>
                        <a:pt x="591" y="566"/>
                      </a:cubicBezTo>
                      <a:cubicBezTo>
                        <a:pt x="584" y="559"/>
                        <a:pt x="584" y="552"/>
                        <a:pt x="577" y="546"/>
                      </a:cubicBezTo>
                      <a:cubicBezTo>
                        <a:pt x="563" y="539"/>
                        <a:pt x="549" y="546"/>
                        <a:pt x="536" y="546"/>
                      </a:cubicBezTo>
                      <a:cubicBezTo>
                        <a:pt x="529" y="539"/>
                        <a:pt x="522" y="525"/>
                        <a:pt x="515" y="518"/>
                      </a:cubicBezTo>
                      <a:cubicBezTo>
                        <a:pt x="501" y="512"/>
                        <a:pt x="481" y="518"/>
                        <a:pt x="467" y="518"/>
                      </a:cubicBezTo>
                      <a:cubicBezTo>
                        <a:pt x="467" y="512"/>
                        <a:pt x="467" y="512"/>
                        <a:pt x="460" y="505"/>
                      </a:cubicBezTo>
                      <a:cubicBezTo>
                        <a:pt x="460" y="498"/>
                        <a:pt x="460" y="498"/>
                        <a:pt x="460" y="498"/>
                      </a:cubicBezTo>
                      <a:cubicBezTo>
                        <a:pt x="487" y="498"/>
                        <a:pt x="515" y="498"/>
                        <a:pt x="529" y="477"/>
                      </a:cubicBezTo>
                      <a:cubicBezTo>
                        <a:pt x="529" y="477"/>
                        <a:pt x="536" y="471"/>
                        <a:pt x="529" y="464"/>
                      </a:cubicBezTo>
                      <a:cubicBezTo>
                        <a:pt x="522" y="457"/>
                        <a:pt x="515" y="443"/>
                        <a:pt x="508" y="430"/>
                      </a:cubicBezTo>
                      <a:cubicBezTo>
                        <a:pt x="508" y="423"/>
                        <a:pt x="501" y="430"/>
                        <a:pt x="501" y="423"/>
                      </a:cubicBezTo>
                      <a:cubicBezTo>
                        <a:pt x="501" y="416"/>
                        <a:pt x="501" y="416"/>
                        <a:pt x="501" y="416"/>
                      </a:cubicBezTo>
                      <a:cubicBezTo>
                        <a:pt x="508" y="416"/>
                        <a:pt x="508" y="416"/>
                        <a:pt x="508" y="416"/>
                      </a:cubicBezTo>
                      <a:cubicBezTo>
                        <a:pt x="515" y="402"/>
                        <a:pt x="515" y="402"/>
                        <a:pt x="515" y="402"/>
                      </a:cubicBezTo>
                      <a:cubicBezTo>
                        <a:pt x="522" y="402"/>
                        <a:pt x="542" y="409"/>
                        <a:pt x="549" y="409"/>
                      </a:cubicBezTo>
                      <a:cubicBezTo>
                        <a:pt x="549" y="416"/>
                        <a:pt x="549" y="423"/>
                        <a:pt x="549" y="430"/>
                      </a:cubicBezTo>
                      <a:cubicBezTo>
                        <a:pt x="556" y="430"/>
                        <a:pt x="556" y="430"/>
                        <a:pt x="556" y="430"/>
                      </a:cubicBezTo>
                      <a:cubicBezTo>
                        <a:pt x="563" y="436"/>
                        <a:pt x="556" y="443"/>
                        <a:pt x="556" y="443"/>
                      </a:cubicBezTo>
                      <a:cubicBezTo>
                        <a:pt x="556" y="443"/>
                        <a:pt x="556" y="450"/>
                        <a:pt x="549" y="450"/>
                      </a:cubicBezTo>
                      <a:cubicBezTo>
                        <a:pt x="549" y="450"/>
                        <a:pt x="549" y="443"/>
                        <a:pt x="542" y="450"/>
                      </a:cubicBezTo>
                      <a:cubicBezTo>
                        <a:pt x="542" y="450"/>
                        <a:pt x="542" y="457"/>
                        <a:pt x="542" y="464"/>
                      </a:cubicBezTo>
                      <a:cubicBezTo>
                        <a:pt x="563" y="457"/>
                        <a:pt x="570" y="450"/>
                        <a:pt x="584" y="443"/>
                      </a:cubicBezTo>
                      <a:cubicBezTo>
                        <a:pt x="584" y="443"/>
                        <a:pt x="591" y="436"/>
                        <a:pt x="584" y="430"/>
                      </a:cubicBezTo>
                      <a:cubicBezTo>
                        <a:pt x="584" y="423"/>
                        <a:pt x="570" y="409"/>
                        <a:pt x="570" y="402"/>
                      </a:cubicBezTo>
                      <a:cubicBezTo>
                        <a:pt x="563" y="389"/>
                        <a:pt x="563" y="382"/>
                        <a:pt x="563" y="375"/>
                      </a:cubicBezTo>
                      <a:cubicBezTo>
                        <a:pt x="549" y="361"/>
                        <a:pt x="522" y="354"/>
                        <a:pt x="515" y="341"/>
                      </a:cubicBezTo>
                      <a:cubicBezTo>
                        <a:pt x="501" y="327"/>
                        <a:pt x="501" y="313"/>
                        <a:pt x="494" y="300"/>
                      </a:cubicBezTo>
                      <a:cubicBezTo>
                        <a:pt x="487" y="293"/>
                        <a:pt x="487" y="293"/>
                        <a:pt x="487" y="293"/>
                      </a:cubicBezTo>
                      <a:cubicBezTo>
                        <a:pt x="481" y="286"/>
                        <a:pt x="487" y="286"/>
                        <a:pt x="487" y="279"/>
                      </a:cubicBezTo>
                      <a:cubicBezTo>
                        <a:pt x="494" y="279"/>
                        <a:pt x="481" y="245"/>
                        <a:pt x="481" y="238"/>
                      </a:cubicBezTo>
                      <a:cubicBezTo>
                        <a:pt x="474" y="238"/>
                        <a:pt x="467" y="238"/>
                        <a:pt x="467" y="231"/>
                      </a:cubicBezTo>
                      <a:cubicBezTo>
                        <a:pt x="474" y="204"/>
                        <a:pt x="481" y="170"/>
                        <a:pt x="474" y="143"/>
                      </a:cubicBezTo>
                      <a:cubicBezTo>
                        <a:pt x="487" y="136"/>
                        <a:pt x="508" y="122"/>
                        <a:pt x="515" y="109"/>
                      </a:cubicBezTo>
                      <a:cubicBezTo>
                        <a:pt x="515" y="109"/>
                        <a:pt x="508" y="102"/>
                        <a:pt x="515" y="95"/>
                      </a:cubicBezTo>
                      <a:cubicBezTo>
                        <a:pt x="522" y="102"/>
                        <a:pt x="522" y="102"/>
                        <a:pt x="522" y="102"/>
                      </a:cubicBezTo>
                      <a:cubicBezTo>
                        <a:pt x="515" y="109"/>
                        <a:pt x="515" y="122"/>
                        <a:pt x="515" y="122"/>
                      </a:cubicBezTo>
                      <a:cubicBezTo>
                        <a:pt x="515" y="129"/>
                        <a:pt x="508" y="129"/>
                        <a:pt x="508" y="136"/>
                      </a:cubicBezTo>
                      <a:cubicBezTo>
                        <a:pt x="508" y="143"/>
                        <a:pt x="522" y="170"/>
                        <a:pt x="536" y="177"/>
                      </a:cubicBezTo>
                      <a:cubicBezTo>
                        <a:pt x="542" y="184"/>
                        <a:pt x="549" y="184"/>
                        <a:pt x="563" y="184"/>
                      </a:cubicBezTo>
                      <a:cubicBezTo>
                        <a:pt x="563" y="184"/>
                        <a:pt x="577" y="197"/>
                        <a:pt x="584" y="197"/>
                      </a:cubicBezTo>
                      <a:cubicBezTo>
                        <a:pt x="570" y="211"/>
                        <a:pt x="597" y="259"/>
                        <a:pt x="597" y="266"/>
                      </a:cubicBezTo>
                      <a:cubicBezTo>
                        <a:pt x="618" y="266"/>
                        <a:pt x="625" y="266"/>
                        <a:pt x="639" y="266"/>
                      </a:cubicBezTo>
                      <a:cubicBezTo>
                        <a:pt x="639" y="252"/>
                        <a:pt x="639" y="252"/>
                        <a:pt x="639" y="252"/>
                      </a:cubicBezTo>
                      <a:cubicBezTo>
                        <a:pt x="632" y="252"/>
                        <a:pt x="632" y="252"/>
                        <a:pt x="632" y="245"/>
                      </a:cubicBezTo>
                      <a:cubicBezTo>
                        <a:pt x="618" y="231"/>
                        <a:pt x="611" y="218"/>
                        <a:pt x="604" y="204"/>
                      </a:cubicBezTo>
                      <a:cubicBezTo>
                        <a:pt x="597" y="191"/>
                        <a:pt x="597" y="191"/>
                        <a:pt x="597" y="191"/>
                      </a:cubicBezTo>
                      <a:cubicBezTo>
                        <a:pt x="611" y="191"/>
                        <a:pt x="632" y="197"/>
                        <a:pt x="639" y="197"/>
                      </a:cubicBezTo>
                      <a:cubicBezTo>
                        <a:pt x="645" y="204"/>
                        <a:pt x="639" y="204"/>
                        <a:pt x="645" y="211"/>
                      </a:cubicBezTo>
                      <a:cubicBezTo>
                        <a:pt x="652" y="211"/>
                        <a:pt x="659" y="211"/>
                        <a:pt x="666" y="218"/>
                      </a:cubicBezTo>
                      <a:cubicBezTo>
                        <a:pt x="673" y="218"/>
                        <a:pt x="673" y="245"/>
                        <a:pt x="673" y="252"/>
                      </a:cubicBezTo>
                      <a:cubicBezTo>
                        <a:pt x="680" y="245"/>
                        <a:pt x="687" y="252"/>
                        <a:pt x="687" y="252"/>
                      </a:cubicBezTo>
                      <a:cubicBezTo>
                        <a:pt x="694" y="252"/>
                        <a:pt x="694" y="245"/>
                        <a:pt x="694" y="238"/>
                      </a:cubicBezTo>
                      <a:cubicBezTo>
                        <a:pt x="714" y="218"/>
                        <a:pt x="687" y="218"/>
                        <a:pt x="687" y="204"/>
                      </a:cubicBezTo>
                      <a:cubicBezTo>
                        <a:pt x="687" y="197"/>
                        <a:pt x="687" y="197"/>
                        <a:pt x="687" y="197"/>
                      </a:cubicBezTo>
                      <a:cubicBezTo>
                        <a:pt x="680" y="197"/>
                        <a:pt x="680" y="197"/>
                        <a:pt x="680" y="197"/>
                      </a:cubicBezTo>
                      <a:cubicBezTo>
                        <a:pt x="659" y="184"/>
                        <a:pt x="652" y="163"/>
                        <a:pt x="694" y="170"/>
                      </a:cubicBezTo>
                      <a:cubicBezTo>
                        <a:pt x="700" y="170"/>
                        <a:pt x="707" y="177"/>
                        <a:pt x="714" y="177"/>
                      </a:cubicBezTo>
                      <a:cubicBezTo>
                        <a:pt x="728" y="177"/>
                        <a:pt x="735" y="177"/>
                        <a:pt x="742" y="184"/>
                      </a:cubicBezTo>
                      <a:cubicBezTo>
                        <a:pt x="748" y="184"/>
                        <a:pt x="755" y="197"/>
                        <a:pt x="755" y="204"/>
                      </a:cubicBezTo>
                      <a:cubicBezTo>
                        <a:pt x="762" y="204"/>
                        <a:pt x="769" y="204"/>
                        <a:pt x="769" y="204"/>
                      </a:cubicBezTo>
                      <a:cubicBezTo>
                        <a:pt x="769" y="197"/>
                        <a:pt x="769" y="191"/>
                        <a:pt x="769" y="184"/>
                      </a:cubicBezTo>
                      <a:cubicBezTo>
                        <a:pt x="762" y="163"/>
                        <a:pt x="735" y="150"/>
                        <a:pt x="714" y="143"/>
                      </a:cubicBezTo>
                      <a:cubicBezTo>
                        <a:pt x="714" y="143"/>
                        <a:pt x="707" y="150"/>
                        <a:pt x="707" y="143"/>
                      </a:cubicBezTo>
                      <a:cubicBezTo>
                        <a:pt x="700" y="143"/>
                        <a:pt x="700" y="136"/>
                        <a:pt x="700" y="136"/>
                      </a:cubicBezTo>
                      <a:cubicBezTo>
                        <a:pt x="694" y="136"/>
                        <a:pt x="680" y="136"/>
                        <a:pt x="673" y="143"/>
                      </a:cubicBezTo>
                      <a:cubicBezTo>
                        <a:pt x="673" y="109"/>
                        <a:pt x="666" y="109"/>
                        <a:pt x="645" y="95"/>
                      </a:cubicBezTo>
                      <a:cubicBezTo>
                        <a:pt x="645" y="88"/>
                        <a:pt x="652" y="88"/>
                        <a:pt x="652" y="81"/>
                      </a:cubicBezTo>
                      <a:cubicBezTo>
                        <a:pt x="652" y="81"/>
                        <a:pt x="652" y="81"/>
                        <a:pt x="659" y="81"/>
                      </a:cubicBezTo>
                      <a:cubicBezTo>
                        <a:pt x="666" y="74"/>
                        <a:pt x="680" y="81"/>
                        <a:pt x="687" y="81"/>
                      </a:cubicBezTo>
                      <a:cubicBezTo>
                        <a:pt x="700" y="81"/>
                        <a:pt x="735" y="74"/>
                        <a:pt x="742" y="74"/>
                      </a:cubicBezTo>
                      <a:cubicBezTo>
                        <a:pt x="762" y="68"/>
                        <a:pt x="755" y="54"/>
                        <a:pt x="755" y="47"/>
                      </a:cubicBezTo>
                      <a:cubicBezTo>
                        <a:pt x="755" y="40"/>
                        <a:pt x="762" y="40"/>
                        <a:pt x="762" y="33"/>
                      </a:cubicBezTo>
                      <a:cubicBezTo>
                        <a:pt x="776" y="33"/>
                        <a:pt x="783" y="33"/>
                        <a:pt x="797" y="27"/>
                      </a:cubicBezTo>
                      <a:cubicBezTo>
                        <a:pt x="803" y="20"/>
                        <a:pt x="803" y="20"/>
                        <a:pt x="803" y="20"/>
                      </a:cubicBezTo>
                      <a:cubicBezTo>
                        <a:pt x="831" y="20"/>
                        <a:pt x="824" y="47"/>
                        <a:pt x="851" y="40"/>
                      </a:cubicBezTo>
                      <a:cubicBezTo>
                        <a:pt x="858" y="33"/>
                        <a:pt x="858" y="27"/>
                        <a:pt x="865" y="20"/>
                      </a:cubicBezTo>
                      <a:cubicBezTo>
                        <a:pt x="872" y="20"/>
                        <a:pt x="879" y="20"/>
                        <a:pt x="886" y="20"/>
                      </a:cubicBezTo>
                      <a:cubicBezTo>
                        <a:pt x="900" y="13"/>
                        <a:pt x="900" y="13"/>
                        <a:pt x="900" y="13"/>
                      </a:cubicBezTo>
                      <a:cubicBezTo>
                        <a:pt x="913" y="13"/>
                        <a:pt x="941" y="20"/>
                        <a:pt x="948" y="27"/>
                      </a:cubicBezTo>
                      <a:cubicBezTo>
                        <a:pt x="989" y="33"/>
                        <a:pt x="1037" y="20"/>
                        <a:pt x="1057" y="47"/>
                      </a:cubicBezTo>
                      <a:cubicBezTo>
                        <a:pt x="1057" y="47"/>
                        <a:pt x="1058" y="47"/>
                        <a:pt x="1059" y="46"/>
                      </a:cubicBezTo>
                      <a:cubicBezTo>
                        <a:pt x="1060" y="44"/>
                        <a:pt x="1063" y="42"/>
                        <a:pt x="1067" y="40"/>
                      </a:cubicBezTo>
                      <a:cubicBezTo>
                        <a:pt x="1070" y="38"/>
                        <a:pt x="1074" y="36"/>
                        <a:pt x="1078" y="33"/>
                      </a:cubicBezTo>
                      <a:cubicBezTo>
                        <a:pt x="1086" y="25"/>
                        <a:pt x="1094" y="17"/>
                        <a:pt x="1099" y="11"/>
                      </a:cubicBezTo>
                      <a:cubicBezTo>
                        <a:pt x="1103" y="7"/>
                        <a:pt x="1105" y="3"/>
                        <a:pt x="1105" y="0"/>
                      </a:cubicBezTo>
                      <a:cubicBezTo>
                        <a:pt x="377" y="0"/>
                        <a:pt x="377" y="0"/>
                        <a:pt x="377" y="0"/>
                      </a:cubicBezTo>
                      <a:cubicBezTo>
                        <a:pt x="372" y="7"/>
                        <a:pt x="377" y="13"/>
                        <a:pt x="371" y="20"/>
                      </a:cubicBezTo>
                      <a:cubicBezTo>
                        <a:pt x="370" y="20"/>
                        <a:pt x="370" y="20"/>
                        <a:pt x="370" y="20"/>
                      </a:cubicBezTo>
                      <a:close/>
                      <a:moveTo>
                        <a:pt x="652" y="669"/>
                      </a:moveTo>
                      <a:cubicBezTo>
                        <a:pt x="652" y="669"/>
                        <a:pt x="652" y="669"/>
                        <a:pt x="659" y="669"/>
                      </a:cubicBezTo>
                      <a:cubicBezTo>
                        <a:pt x="659" y="669"/>
                        <a:pt x="639" y="682"/>
                        <a:pt x="652" y="669"/>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7" name="Freeform 261">
                  <a:extLst>
                    <a:ext uri="{FF2B5EF4-FFF2-40B4-BE49-F238E27FC236}">
                      <a16:creationId xmlns:a16="http://schemas.microsoft.com/office/drawing/2014/main" id="{0AE74A96-EEE0-436A-8836-16CEC75020B2}"/>
                    </a:ext>
                  </a:extLst>
                </p:cNvPr>
                <p:cNvSpPr>
                  <a:spLocks/>
                </p:cNvSpPr>
                <p:nvPr/>
              </p:nvSpPr>
              <p:spPr bwMode="auto">
                <a:xfrm>
                  <a:off x="10533063" y="2560638"/>
                  <a:ext cx="307975" cy="334963"/>
                </a:xfrm>
                <a:custGeom>
                  <a:avLst/>
                  <a:gdLst>
                    <a:gd name="T0" fmla="*/ 69 w 82"/>
                    <a:gd name="T1" fmla="*/ 82 h 89"/>
                    <a:gd name="T2" fmla="*/ 69 w 82"/>
                    <a:gd name="T3" fmla="*/ 69 h 89"/>
                    <a:gd name="T4" fmla="*/ 48 w 82"/>
                    <a:gd name="T5" fmla="*/ 69 h 89"/>
                    <a:gd name="T6" fmla="*/ 48 w 82"/>
                    <a:gd name="T7" fmla="*/ 41 h 89"/>
                    <a:gd name="T8" fmla="*/ 41 w 82"/>
                    <a:gd name="T9" fmla="*/ 34 h 89"/>
                    <a:gd name="T10" fmla="*/ 41 w 82"/>
                    <a:gd name="T11" fmla="*/ 7 h 89"/>
                    <a:gd name="T12" fmla="*/ 41 w 82"/>
                    <a:gd name="T13" fmla="*/ 0 h 89"/>
                    <a:gd name="T14" fmla="*/ 14 w 82"/>
                    <a:gd name="T15" fmla="*/ 0 h 89"/>
                    <a:gd name="T16" fmla="*/ 0 w 82"/>
                    <a:gd name="T17" fmla="*/ 14 h 89"/>
                    <a:gd name="T18" fmla="*/ 7 w 82"/>
                    <a:gd name="T19" fmla="*/ 14 h 89"/>
                    <a:gd name="T20" fmla="*/ 14 w 82"/>
                    <a:gd name="T21" fmla="*/ 34 h 89"/>
                    <a:gd name="T22" fmla="*/ 21 w 82"/>
                    <a:gd name="T23" fmla="*/ 48 h 89"/>
                    <a:gd name="T24" fmla="*/ 34 w 82"/>
                    <a:gd name="T25" fmla="*/ 82 h 89"/>
                    <a:gd name="T26" fmla="*/ 76 w 82"/>
                    <a:gd name="T27" fmla="*/ 89 h 89"/>
                    <a:gd name="T28" fmla="*/ 69 w 82"/>
                    <a:gd name="T29"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9">
                      <a:moveTo>
                        <a:pt x="69" y="82"/>
                      </a:moveTo>
                      <a:cubicBezTo>
                        <a:pt x="69" y="69"/>
                        <a:pt x="69" y="69"/>
                        <a:pt x="69" y="69"/>
                      </a:cubicBezTo>
                      <a:cubicBezTo>
                        <a:pt x="62" y="69"/>
                        <a:pt x="55" y="69"/>
                        <a:pt x="48" y="69"/>
                      </a:cubicBezTo>
                      <a:cubicBezTo>
                        <a:pt x="48" y="62"/>
                        <a:pt x="55" y="48"/>
                        <a:pt x="48" y="41"/>
                      </a:cubicBezTo>
                      <a:cubicBezTo>
                        <a:pt x="41" y="34"/>
                        <a:pt x="41" y="34"/>
                        <a:pt x="41" y="34"/>
                      </a:cubicBezTo>
                      <a:cubicBezTo>
                        <a:pt x="41" y="28"/>
                        <a:pt x="41" y="7"/>
                        <a:pt x="41" y="7"/>
                      </a:cubicBezTo>
                      <a:cubicBezTo>
                        <a:pt x="41" y="0"/>
                        <a:pt x="41" y="0"/>
                        <a:pt x="41" y="0"/>
                      </a:cubicBezTo>
                      <a:cubicBezTo>
                        <a:pt x="34" y="0"/>
                        <a:pt x="27" y="0"/>
                        <a:pt x="14" y="0"/>
                      </a:cubicBezTo>
                      <a:cubicBezTo>
                        <a:pt x="0" y="14"/>
                        <a:pt x="0" y="14"/>
                        <a:pt x="0" y="14"/>
                      </a:cubicBezTo>
                      <a:cubicBezTo>
                        <a:pt x="3" y="14"/>
                        <a:pt x="7" y="14"/>
                        <a:pt x="7" y="14"/>
                      </a:cubicBezTo>
                      <a:cubicBezTo>
                        <a:pt x="14" y="21"/>
                        <a:pt x="7" y="28"/>
                        <a:pt x="14" y="34"/>
                      </a:cubicBezTo>
                      <a:cubicBezTo>
                        <a:pt x="14" y="34"/>
                        <a:pt x="21" y="41"/>
                        <a:pt x="21" y="48"/>
                      </a:cubicBezTo>
                      <a:cubicBezTo>
                        <a:pt x="27" y="55"/>
                        <a:pt x="34" y="69"/>
                        <a:pt x="34" y="82"/>
                      </a:cubicBezTo>
                      <a:cubicBezTo>
                        <a:pt x="48" y="89"/>
                        <a:pt x="62" y="89"/>
                        <a:pt x="76" y="89"/>
                      </a:cubicBezTo>
                      <a:cubicBezTo>
                        <a:pt x="76" y="89"/>
                        <a:pt x="82" y="82"/>
                        <a:pt x="69" y="82"/>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8" name="Freeform 262">
                  <a:extLst>
                    <a:ext uri="{FF2B5EF4-FFF2-40B4-BE49-F238E27FC236}">
                      <a16:creationId xmlns:a16="http://schemas.microsoft.com/office/drawing/2014/main" id="{BEDA00BE-BE1B-4AA7-A73F-F487B6103C8F}"/>
                    </a:ext>
                  </a:extLst>
                </p:cNvPr>
                <p:cNvSpPr>
                  <a:spLocks/>
                </p:cNvSpPr>
                <p:nvPr/>
              </p:nvSpPr>
              <p:spPr bwMode="auto">
                <a:xfrm>
                  <a:off x="13085763" y="2997200"/>
                  <a:ext cx="128588" cy="79375"/>
                </a:xfrm>
                <a:custGeom>
                  <a:avLst/>
                  <a:gdLst>
                    <a:gd name="T0" fmla="*/ 7 w 34"/>
                    <a:gd name="T1" fmla="*/ 7 h 21"/>
                    <a:gd name="T2" fmla="*/ 0 w 34"/>
                    <a:gd name="T3" fmla="*/ 14 h 21"/>
                    <a:gd name="T4" fmla="*/ 34 w 34"/>
                    <a:gd name="T5" fmla="*/ 21 h 21"/>
                    <a:gd name="T6" fmla="*/ 34 w 34"/>
                    <a:gd name="T7" fmla="*/ 14 h 21"/>
                    <a:gd name="T8" fmla="*/ 27 w 34"/>
                    <a:gd name="T9" fmla="*/ 7 h 21"/>
                    <a:gd name="T10" fmla="*/ 7 w 34"/>
                    <a:gd name="T11" fmla="*/ 7 h 21"/>
                  </a:gdLst>
                  <a:ahLst/>
                  <a:cxnLst>
                    <a:cxn ang="0">
                      <a:pos x="T0" y="T1"/>
                    </a:cxn>
                    <a:cxn ang="0">
                      <a:pos x="T2" y="T3"/>
                    </a:cxn>
                    <a:cxn ang="0">
                      <a:pos x="T4" y="T5"/>
                    </a:cxn>
                    <a:cxn ang="0">
                      <a:pos x="T6" y="T7"/>
                    </a:cxn>
                    <a:cxn ang="0">
                      <a:pos x="T8" y="T9"/>
                    </a:cxn>
                    <a:cxn ang="0">
                      <a:pos x="T10" y="T11"/>
                    </a:cxn>
                  </a:cxnLst>
                  <a:rect l="0" t="0" r="r" b="b"/>
                  <a:pathLst>
                    <a:path w="34" h="21">
                      <a:moveTo>
                        <a:pt x="7" y="7"/>
                      </a:moveTo>
                      <a:cubicBezTo>
                        <a:pt x="0" y="14"/>
                        <a:pt x="0" y="14"/>
                        <a:pt x="0" y="14"/>
                      </a:cubicBezTo>
                      <a:cubicBezTo>
                        <a:pt x="20" y="21"/>
                        <a:pt x="7" y="21"/>
                        <a:pt x="34" y="21"/>
                      </a:cubicBezTo>
                      <a:cubicBezTo>
                        <a:pt x="34" y="14"/>
                        <a:pt x="34" y="14"/>
                        <a:pt x="34" y="14"/>
                      </a:cubicBezTo>
                      <a:cubicBezTo>
                        <a:pt x="27" y="7"/>
                        <a:pt x="27" y="7"/>
                        <a:pt x="27" y="7"/>
                      </a:cubicBezTo>
                      <a:cubicBezTo>
                        <a:pt x="20" y="0"/>
                        <a:pt x="14" y="7"/>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9" name="Freeform 263">
                  <a:extLst>
                    <a:ext uri="{FF2B5EF4-FFF2-40B4-BE49-F238E27FC236}">
                      <a16:creationId xmlns:a16="http://schemas.microsoft.com/office/drawing/2014/main" id="{5C23FE86-326E-4021-ADB7-EF9E6F7E32AA}"/>
                    </a:ext>
                  </a:extLst>
                </p:cNvPr>
                <p:cNvSpPr>
                  <a:spLocks/>
                </p:cNvSpPr>
                <p:nvPr/>
              </p:nvSpPr>
              <p:spPr bwMode="auto">
                <a:xfrm>
                  <a:off x="13214350" y="2922588"/>
                  <a:ext cx="104775" cy="100013"/>
                </a:xfrm>
                <a:custGeom>
                  <a:avLst/>
                  <a:gdLst>
                    <a:gd name="T0" fmla="*/ 7 w 28"/>
                    <a:gd name="T1" fmla="*/ 14 h 27"/>
                    <a:gd name="T2" fmla="*/ 7 w 28"/>
                    <a:gd name="T3" fmla="*/ 27 h 27"/>
                    <a:gd name="T4" fmla="*/ 21 w 28"/>
                    <a:gd name="T5" fmla="*/ 20 h 27"/>
                    <a:gd name="T6" fmla="*/ 28 w 28"/>
                    <a:gd name="T7" fmla="*/ 14 h 27"/>
                    <a:gd name="T8" fmla="*/ 21 w 28"/>
                    <a:gd name="T9" fmla="*/ 0 h 27"/>
                    <a:gd name="T10" fmla="*/ 7 w 28"/>
                    <a:gd name="T11" fmla="*/ 14 h 27"/>
                  </a:gdLst>
                  <a:ahLst/>
                  <a:cxnLst>
                    <a:cxn ang="0">
                      <a:pos x="T0" y="T1"/>
                    </a:cxn>
                    <a:cxn ang="0">
                      <a:pos x="T2" y="T3"/>
                    </a:cxn>
                    <a:cxn ang="0">
                      <a:pos x="T4" y="T5"/>
                    </a:cxn>
                    <a:cxn ang="0">
                      <a:pos x="T6" y="T7"/>
                    </a:cxn>
                    <a:cxn ang="0">
                      <a:pos x="T8" y="T9"/>
                    </a:cxn>
                    <a:cxn ang="0">
                      <a:pos x="T10" y="T11"/>
                    </a:cxn>
                  </a:cxnLst>
                  <a:rect l="0" t="0" r="r" b="b"/>
                  <a:pathLst>
                    <a:path w="28" h="27">
                      <a:moveTo>
                        <a:pt x="7" y="14"/>
                      </a:moveTo>
                      <a:cubicBezTo>
                        <a:pt x="0" y="14"/>
                        <a:pt x="7" y="20"/>
                        <a:pt x="7" y="27"/>
                      </a:cubicBezTo>
                      <a:cubicBezTo>
                        <a:pt x="14" y="20"/>
                        <a:pt x="14" y="20"/>
                        <a:pt x="21" y="20"/>
                      </a:cubicBezTo>
                      <a:cubicBezTo>
                        <a:pt x="21" y="20"/>
                        <a:pt x="21" y="14"/>
                        <a:pt x="28" y="14"/>
                      </a:cubicBezTo>
                      <a:cubicBezTo>
                        <a:pt x="28" y="14"/>
                        <a:pt x="28" y="7"/>
                        <a:pt x="21" y="0"/>
                      </a:cubicBezTo>
                      <a:cubicBezTo>
                        <a:pt x="14" y="7"/>
                        <a:pt x="14" y="7"/>
                        <a:pt x="7"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0" name="Freeform 264">
                  <a:extLst>
                    <a:ext uri="{FF2B5EF4-FFF2-40B4-BE49-F238E27FC236}">
                      <a16:creationId xmlns:a16="http://schemas.microsoft.com/office/drawing/2014/main" id="{A7100155-6789-4F34-B411-F36187F66374}"/>
                    </a:ext>
                  </a:extLst>
                </p:cNvPr>
                <p:cNvSpPr>
                  <a:spLocks/>
                </p:cNvSpPr>
                <p:nvPr/>
              </p:nvSpPr>
              <p:spPr bwMode="auto">
                <a:xfrm>
                  <a:off x="12774613" y="2997200"/>
                  <a:ext cx="25400" cy="25400"/>
                </a:xfrm>
                <a:custGeom>
                  <a:avLst/>
                  <a:gdLst>
                    <a:gd name="T0" fmla="*/ 0 w 7"/>
                    <a:gd name="T1" fmla="*/ 7 h 7"/>
                    <a:gd name="T2" fmla="*/ 7 w 7"/>
                    <a:gd name="T3" fmla="*/ 7 h 7"/>
                    <a:gd name="T4" fmla="*/ 0 w 7"/>
                    <a:gd name="T5" fmla="*/ 7 h 7"/>
                  </a:gdLst>
                  <a:ahLst/>
                  <a:cxnLst>
                    <a:cxn ang="0">
                      <a:pos x="T0" y="T1"/>
                    </a:cxn>
                    <a:cxn ang="0">
                      <a:pos x="T2" y="T3"/>
                    </a:cxn>
                    <a:cxn ang="0">
                      <a:pos x="T4" y="T5"/>
                    </a:cxn>
                  </a:cxnLst>
                  <a:rect l="0" t="0" r="r" b="b"/>
                  <a:pathLst>
                    <a:path w="7" h="7">
                      <a:moveTo>
                        <a:pt x="0" y="7"/>
                      </a:moveTo>
                      <a:cubicBezTo>
                        <a:pt x="3" y="7"/>
                        <a:pt x="5" y="7"/>
                        <a:pt x="7" y="7"/>
                      </a:cubicBezTo>
                      <a:cubicBezTo>
                        <a:pt x="7" y="7"/>
                        <a:pt x="7" y="0"/>
                        <a:pt x="0"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1" name="Freeform 265">
                  <a:extLst>
                    <a:ext uri="{FF2B5EF4-FFF2-40B4-BE49-F238E27FC236}">
                      <a16:creationId xmlns:a16="http://schemas.microsoft.com/office/drawing/2014/main" id="{DDAD4F5E-117D-4983-A701-28AEA3D0664F}"/>
                    </a:ext>
                  </a:extLst>
                </p:cNvPr>
                <p:cNvSpPr>
                  <a:spLocks/>
                </p:cNvSpPr>
                <p:nvPr/>
              </p:nvSpPr>
              <p:spPr bwMode="auto">
                <a:xfrm>
                  <a:off x="11226800" y="3459163"/>
                  <a:ext cx="79375" cy="26988"/>
                </a:xfrm>
                <a:custGeom>
                  <a:avLst/>
                  <a:gdLst>
                    <a:gd name="T0" fmla="*/ 21 w 21"/>
                    <a:gd name="T1" fmla="*/ 7 h 7"/>
                    <a:gd name="T2" fmla="*/ 7 w 21"/>
                    <a:gd name="T3" fmla="*/ 0 h 7"/>
                    <a:gd name="T4" fmla="*/ 21 w 21"/>
                    <a:gd name="T5" fmla="*/ 7 h 7"/>
                  </a:gdLst>
                  <a:ahLst/>
                  <a:cxnLst>
                    <a:cxn ang="0">
                      <a:pos x="T0" y="T1"/>
                    </a:cxn>
                    <a:cxn ang="0">
                      <a:pos x="T2" y="T3"/>
                    </a:cxn>
                    <a:cxn ang="0">
                      <a:pos x="T4" y="T5"/>
                    </a:cxn>
                  </a:cxnLst>
                  <a:rect l="0" t="0" r="r" b="b"/>
                  <a:pathLst>
                    <a:path w="21" h="7">
                      <a:moveTo>
                        <a:pt x="21" y="7"/>
                      </a:moveTo>
                      <a:cubicBezTo>
                        <a:pt x="21" y="7"/>
                        <a:pt x="21" y="0"/>
                        <a:pt x="7" y="0"/>
                      </a:cubicBezTo>
                      <a:cubicBezTo>
                        <a:pt x="0" y="0"/>
                        <a:pt x="14" y="7"/>
                        <a:pt x="21"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2" name="Freeform 266">
                  <a:extLst>
                    <a:ext uri="{FF2B5EF4-FFF2-40B4-BE49-F238E27FC236}">
                      <a16:creationId xmlns:a16="http://schemas.microsoft.com/office/drawing/2014/main" id="{93203269-7BE5-4630-A901-5C652966B5AA}"/>
                    </a:ext>
                  </a:extLst>
                </p:cNvPr>
                <p:cNvSpPr>
                  <a:spLocks/>
                </p:cNvSpPr>
                <p:nvPr/>
              </p:nvSpPr>
              <p:spPr bwMode="auto">
                <a:xfrm>
                  <a:off x="11020425" y="3151188"/>
                  <a:ext cx="157163" cy="233363"/>
                </a:xfrm>
                <a:custGeom>
                  <a:avLst/>
                  <a:gdLst>
                    <a:gd name="T0" fmla="*/ 7 w 42"/>
                    <a:gd name="T1" fmla="*/ 55 h 62"/>
                    <a:gd name="T2" fmla="*/ 14 w 42"/>
                    <a:gd name="T3" fmla="*/ 41 h 62"/>
                    <a:gd name="T4" fmla="*/ 21 w 42"/>
                    <a:gd name="T5" fmla="*/ 48 h 62"/>
                    <a:gd name="T6" fmla="*/ 21 w 42"/>
                    <a:gd name="T7" fmla="*/ 55 h 62"/>
                    <a:gd name="T8" fmla="*/ 28 w 42"/>
                    <a:gd name="T9" fmla="*/ 48 h 62"/>
                    <a:gd name="T10" fmla="*/ 35 w 42"/>
                    <a:gd name="T11" fmla="*/ 55 h 62"/>
                    <a:gd name="T12" fmla="*/ 42 w 42"/>
                    <a:gd name="T13" fmla="*/ 48 h 62"/>
                    <a:gd name="T14" fmla="*/ 35 w 42"/>
                    <a:gd name="T15" fmla="*/ 21 h 62"/>
                    <a:gd name="T16" fmla="*/ 35 w 42"/>
                    <a:gd name="T17" fmla="*/ 7 h 62"/>
                    <a:gd name="T18" fmla="*/ 28 w 42"/>
                    <a:gd name="T19" fmla="*/ 0 h 62"/>
                    <a:gd name="T20" fmla="*/ 0 w 42"/>
                    <a:gd name="T21" fmla="*/ 41 h 62"/>
                    <a:gd name="T22" fmla="*/ 0 w 42"/>
                    <a:gd name="T23" fmla="*/ 62 h 62"/>
                    <a:gd name="T24" fmla="*/ 7 w 42"/>
                    <a:gd name="T25"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2">
                      <a:moveTo>
                        <a:pt x="7" y="55"/>
                      </a:moveTo>
                      <a:cubicBezTo>
                        <a:pt x="7" y="48"/>
                        <a:pt x="7" y="48"/>
                        <a:pt x="14" y="41"/>
                      </a:cubicBezTo>
                      <a:cubicBezTo>
                        <a:pt x="14" y="41"/>
                        <a:pt x="14" y="48"/>
                        <a:pt x="21" y="48"/>
                      </a:cubicBezTo>
                      <a:cubicBezTo>
                        <a:pt x="14" y="48"/>
                        <a:pt x="21" y="55"/>
                        <a:pt x="21" y="55"/>
                      </a:cubicBezTo>
                      <a:cubicBezTo>
                        <a:pt x="28" y="55"/>
                        <a:pt x="21" y="48"/>
                        <a:pt x="28" y="48"/>
                      </a:cubicBezTo>
                      <a:cubicBezTo>
                        <a:pt x="28" y="55"/>
                        <a:pt x="35" y="55"/>
                        <a:pt x="35" y="55"/>
                      </a:cubicBezTo>
                      <a:cubicBezTo>
                        <a:pt x="35" y="48"/>
                        <a:pt x="42" y="48"/>
                        <a:pt x="42" y="48"/>
                      </a:cubicBezTo>
                      <a:cubicBezTo>
                        <a:pt x="42" y="35"/>
                        <a:pt x="35" y="35"/>
                        <a:pt x="35" y="21"/>
                      </a:cubicBezTo>
                      <a:cubicBezTo>
                        <a:pt x="35" y="21"/>
                        <a:pt x="42" y="14"/>
                        <a:pt x="35" y="7"/>
                      </a:cubicBezTo>
                      <a:cubicBezTo>
                        <a:pt x="28" y="0"/>
                        <a:pt x="28" y="0"/>
                        <a:pt x="28" y="0"/>
                      </a:cubicBezTo>
                      <a:cubicBezTo>
                        <a:pt x="21" y="14"/>
                        <a:pt x="7" y="35"/>
                        <a:pt x="0" y="41"/>
                      </a:cubicBezTo>
                      <a:cubicBezTo>
                        <a:pt x="0" y="41"/>
                        <a:pt x="0" y="55"/>
                        <a:pt x="0" y="62"/>
                      </a:cubicBezTo>
                      <a:cubicBezTo>
                        <a:pt x="0" y="55"/>
                        <a:pt x="7" y="55"/>
                        <a:pt x="7" y="55"/>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3" name="Freeform 267">
                  <a:extLst>
                    <a:ext uri="{FF2B5EF4-FFF2-40B4-BE49-F238E27FC236}">
                      <a16:creationId xmlns:a16="http://schemas.microsoft.com/office/drawing/2014/main" id="{36F4339E-5471-467F-B7A9-114E81C8588B}"/>
                    </a:ext>
                  </a:extLst>
                </p:cNvPr>
                <p:cNvSpPr>
                  <a:spLocks/>
                </p:cNvSpPr>
                <p:nvPr/>
              </p:nvSpPr>
              <p:spPr bwMode="auto">
                <a:xfrm>
                  <a:off x="11152188" y="3384550"/>
                  <a:ext cx="52388" cy="25400"/>
                </a:xfrm>
                <a:custGeom>
                  <a:avLst/>
                  <a:gdLst>
                    <a:gd name="T0" fmla="*/ 0 w 14"/>
                    <a:gd name="T1" fmla="*/ 7 h 7"/>
                    <a:gd name="T2" fmla="*/ 7 w 14"/>
                    <a:gd name="T3" fmla="*/ 7 h 7"/>
                    <a:gd name="T4" fmla="*/ 0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cubicBezTo>
                        <a:pt x="7" y="7"/>
                        <a:pt x="7" y="7"/>
                        <a:pt x="7" y="7"/>
                      </a:cubicBezTo>
                      <a:cubicBezTo>
                        <a:pt x="7" y="0"/>
                        <a:pt x="14" y="0"/>
                        <a:pt x="0" y="0"/>
                      </a:cubicBezTo>
                      <a:lnTo>
                        <a:pt x="0"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4" name="Freeform 268">
                  <a:extLst>
                    <a:ext uri="{FF2B5EF4-FFF2-40B4-BE49-F238E27FC236}">
                      <a16:creationId xmlns:a16="http://schemas.microsoft.com/office/drawing/2014/main" id="{1E761781-5BE8-4019-9B18-4BD1E6CCDD8B}"/>
                    </a:ext>
                  </a:extLst>
                </p:cNvPr>
                <p:cNvSpPr>
                  <a:spLocks/>
                </p:cNvSpPr>
                <p:nvPr/>
              </p:nvSpPr>
              <p:spPr bwMode="auto">
                <a:xfrm>
                  <a:off x="11204575" y="3305175"/>
                  <a:ext cx="22225" cy="52388"/>
                </a:xfrm>
                <a:custGeom>
                  <a:avLst/>
                  <a:gdLst>
                    <a:gd name="T0" fmla="*/ 6 w 6"/>
                    <a:gd name="T1" fmla="*/ 7 h 14"/>
                    <a:gd name="T2" fmla="*/ 6 w 6"/>
                    <a:gd name="T3" fmla="*/ 0 h 14"/>
                    <a:gd name="T4" fmla="*/ 0 w 6"/>
                    <a:gd name="T5" fmla="*/ 0 h 14"/>
                    <a:gd name="T6" fmla="*/ 0 w 6"/>
                    <a:gd name="T7" fmla="*/ 14 h 14"/>
                    <a:gd name="T8" fmla="*/ 6 w 6"/>
                    <a:gd name="T9" fmla="*/ 7 h 14"/>
                  </a:gdLst>
                  <a:ahLst/>
                  <a:cxnLst>
                    <a:cxn ang="0">
                      <a:pos x="T0" y="T1"/>
                    </a:cxn>
                    <a:cxn ang="0">
                      <a:pos x="T2" y="T3"/>
                    </a:cxn>
                    <a:cxn ang="0">
                      <a:pos x="T4" y="T5"/>
                    </a:cxn>
                    <a:cxn ang="0">
                      <a:pos x="T6" y="T7"/>
                    </a:cxn>
                    <a:cxn ang="0">
                      <a:pos x="T8" y="T9"/>
                    </a:cxn>
                  </a:cxnLst>
                  <a:rect l="0" t="0" r="r" b="b"/>
                  <a:pathLst>
                    <a:path w="6" h="14">
                      <a:moveTo>
                        <a:pt x="6" y="7"/>
                      </a:moveTo>
                      <a:cubicBezTo>
                        <a:pt x="6" y="0"/>
                        <a:pt x="6" y="0"/>
                        <a:pt x="6" y="0"/>
                      </a:cubicBezTo>
                      <a:cubicBezTo>
                        <a:pt x="0" y="0"/>
                        <a:pt x="0" y="0"/>
                        <a:pt x="0" y="0"/>
                      </a:cubicBezTo>
                      <a:cubicBezTo>
                        <a:pt x="0" y="0"/>
                        <a:pt x="0" y="7"/>
                        <a:pt x="0" y="14"/>
                      </a:cubicBezTo>
                      <a:cubicBezTo>
                        <a:pt x="0" y="7"/>
                        <a:pt x="6" y="7"/>
                        <a:pt x="6"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5" name="Freeform 269">
                  <a:extLst>
                    <a:ext uri="{FF2B5EF4-FFF2-40B4-BE49-F238E27FC236}">
                      <a16:creationId xmlns:a16="http://schemas.microsoft.com/office/drawing/2014/main" id="{3DAF22DA-FFAD-4D4C-B423-72F38DBF0E57}"/>
                    </a:ext>
                  </a:extLst>
                </p:cNvPr>
                <p:cNvSpPr>
                  <a:spLocks/>
                </p:cNvSpPr>
                <p:nvPr/>
              </p:nvSpPr>
              <p:spPr bwMode="auto">
                <a:xfrm>
                  <a:off x="10918825" y="3486150"/>
                  <a:ext cx="387350" cy="333375"/>
                </a:xfrm>
                <a:custGeom>
                  <a:avLst/>
                  <a:gdLst>
                    <a:gd name="T0" fmla="*/ 76 w 103"/>
                    <a:gd name="T1" fmla="*/ 55 h 89"/>
                    <a:gd name="T2" fmla="*/ 69 w 103"/>
                    <a:gd name="T3" fmla="*/ 48 h 89"/>
                    <a:gd name="T4" fmla="*/ 62 w 103"/>
                    <a:gd name="T5" fmla="*/ 48 h 89"/>
                    <a:gd name="T6" fmla="*/ 62 w 103"/>
                    <a:gd name="T7" fmla="*/ 55 h 89"/>
                    <a:gd name="T8" fmla="*/ 48 w 103"/>
                    <a:gd name="T9" fmla="*/ 48 h 89"/>
                    <a:gd name="T10" fmla="*/ 48 w 103"/>
                    <a:gd name="T11" fmla="*/ 34 h 89"/>
                    <a:gd name="T12" fmla="*/ 55 w 103"/>
                    <a:gd name="T13" fmla="*/ 27 h 89"/>
                    <a:gd name="T14" fmla="*/ 48 w 103"/>
                    <a:gd name="T15" fmla="*/ 0 h 89"/>
                    <a:gd name="T16" fmla="*/ 41 w 103"/>
                    <a:gd name="T17" fmla="*/ 0 h 89"/>
                    <a:gd name="T18" fmla="*/ 34 w 103"/>
                    <a:gd name="T19" fmla="*/ 27 h 89"/>
                    <a:gd name="T20" fmla="*/ 0 w 103"/>
                    <a:gd name="T21" fmla="*/ 62 h 89"/>
                    <a:gd name="T22" fmla="*/ 14 w 103"/>
                    <a:gd name="T23" fmla="*/ 62 h 89"/>
                    <a:gd name="T24" fmla="*/ 21 w 103"/>
                    <a:gd name="T25" fmla="*/ 55 h 89"/>
                    <a:gd name="T26" fmla="*/ 27 w 103"/>
                    <a:gd name="T27" fmla="*/ 34 h 89"/>
                    <a:gd name="T28" fmla="*/ 34 w 103"/>
                    <a:gd name="T29" fmla="*/ 68 h 89"/>
                    <a:gd name="T30" fmla="*/ 76 w 103"/>
                    <a:gd name="T31" fmla="*/ 5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89">
                      <a:moveTo>
                        <a:pt x="76" y="55"/>
                      </a:moveTo>
                      <a:cubicBezTo>
                        <a:pt x="76" y="55"/>
                        <a:pt x="69" y="55"/>
                        <a:pt x="69" y="48"/>
                      </a:cubicBezTo>
                      <a:cubicBezTo>
                        <a:pt x="67" y="48"/>
                        <a:pt x="64" y="48"/>
                        <a:pt x="62" y="48"/>
                      </a:cubicBezTo>
                      <a:cubicBezTo>
                        <a:pt x="62" y="55"/>
                        <a:pt x="62" y="55"/>
                        <a:pt x="62" y="55"/>
                      </a:cubicBezTo>
                      <a:cubicBezTo>
                        <a:pt x="55" y="55"/>
                        <a:pt x="55" y="48"/>
                        <a:pt x="48" y="48"/>
                      </a:cubicBezTo>
                      <a:cubicBezTo>
                        <a:pt x="48" y="34"/>
                        <a:pt x="48" y="34"/>
                        <a:pt x="48" y="34"/>
                      </a:cubicBezTo>
                      <a:cubicBezTo>
                        <a:pt x="48" y="27"/>
                        <a:pt x="55" y="34"/>
                        <a:pt x="55" y="27"/>
                      </a:cubicBezTo>
                      <a:cubicBezTo>
                        <a:pt x="55" y="21"/>
                        <a:pt x="55" y="7"/>
                        <a:pt x="48" y="0"/>
                      </a:cubicBezTo>
                      <a:cubicBezTo>
                        <a:pt x="41" y="0"/>
                        <a:pt x="41" y="0"/>
                        <a:pt x="41" y="0"/>
                      </a:cubicBezTo>
                      <a:cubicBezTo>
                        <a:pt x="34" y="0"/>
                        <a:pt x="34" y="14"/>
                        <a:pt x="34" y="27"/>
                      </a:cubicBezTo>
                      <a:cubicBezTo>
                        <a:pt x="0" y="21"/>
                        <a:pt x="7" y="27"/>
                        <a:pt x="0" y="62"/>
                      </a:cubicBezTo>
                      <a:cubicBezTo>
                        <a:pt x="14" y="55"/>
                        <a:pt x="7" y="62"/>
                        <a:pt x="14" y="62"/>
                      </a:cubicBezTo>
                      <a:cubicBezTo>
                        <a:pt x="21" y="55"/>
                        <a:pt x="21" y="55"/>
                        <a:pt x="21" y="55"/>
                      </a:cubicBezTo>
                      <a:cubicBezTo>
                        <a:pt x="21" y="55"/>
                        <a:pt x="27" y="41"/>
                        <a:pt x="27" y="34"/>
                      </a:cubicBezTo>
                      <a:cubicBezTo>
                        <a:pt x="27" y="55"/>
                        <a:pt x="27" y="62"/>
                        <a:pt x="34" y="68"/>
                      </a:cubicBezTo>
                      <a:cubicBezTo>
                        <a:pt x="55" y="68"/>
                        <a:pt x="103" y="89"/>
                        <a:pt x="76" y="55"/>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6" name="Freeform 270">
                  <a:extLst>
                    <a:ext uri="{FF2B5EF4-FFF2-40B4-BE49-F238E27FC236}">
                      <a16:creationId xmlns:a16="http://schemas.microsoft.com/office/drawing/2014/main" id="{E93CDA48-16E3-4A89-A39B-50C1AD40FFF3}"/>
                    </a:ext>
                  </a:extLst>
                </p:cNvPr>
                <p:cNvSpPr>
                  <a:spLocks/>
                </p:cNvSpPr>
                <p:nvPr/>
              </p:nvSpPr>
              <p:spPr bwMode="auto">
                <a:xfrm>
                  <a:off x="11793538" y="4872038"/>
                  <a:ext cx="79375" cy="52388"/>
                </a:xfrm>
                <a:custGeom>
                  <a:avLst/>
                  <a:gdLst>
                    <a:gd name="T0" fmla="*/ 0 w 21"/>
                    <a:gd name="T1" fmla="*/ 0 h 14"/>
                    <a:gd name="T2" fmla="*/ 7 w 21"/>
                    <a:gd name="T3" fmla="*/ 14 h 14"/>
                    <a:gd name="T4" fmla="*/ 0 w 21"/>
                    <a:gd name="T5" fmla="*/ 0 h 14"/>
                  </a:gdLst>
                  <a:ahLst/>
                  <a:cxnLst>
                    <a:cxn ang="0">
                      <a:pos x="T0" y="T1"/>
                    </a:cxn>
                    <a:cxn ang="0">
                      <a:pos x="T2" y="T3"/>
                    </a:cxn>
                    <a:cxn ang="0">
                      <a:pos x="T4" y="T5"/>
                    </a:cxn>
                  </a:cxnLst>
                  <a:rect l="0" t="0" r="r" b="b"/>
                  <a:pathLst>
                    <a:path w="21" h="14">
                      <a:moveTo>
                        <a:pt x="0" y="0"/>
                      </a:moveTo>
                      <a:cubicBezTo>
                        <a:pt x="7" y="14"/>
                        <a:pt x="7" y="14"/>
                        <a:pt x="7" y="14"/>
                      </a:cubicBezTo>
                      <a:cubicBezTo>
                        <a:pt x="7" y="14"/>
                        <a:pt x="21"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7" name="Freeform 271">
                  <a:extLst>
                    <a:ext uri="{FF2B5EF4-FFF2-40B4-BE49-F238E27FC236}">
                      <a16:creationId xmlns:a16="http://schemas.microsoft.com/office/drawing/2014/main" id="{66218274-2847-4022-8433-03E0952F7674}"/>
                    </a:ext>
                  </a:extLst>
                </p:cNvPr>
                <p:cNvSpPr>
                  <a:spLocks/>
                </p:cNvSpPr>
                <p:nvPr/>
              </p:nvSpPr>
              <p:spPr bwMode="auto">
                <a:xfrm>
                  <a:off x="12827000" y="4538663"/>
                  <a:ext cx="52388" cy="25400"/>
                </a:xfrm>
                <a:custGeom>
                  <a:avLst/>
                  <a:gdLst>
                    <a:gd name="T0" fmla="*/ 0 w 14"/>
                    <a:gd name="T1" fmla="*/ 0 h 7"/>
                    <a:gd name="T2" fmla="*/ 7 w 14"/>
                    <a:gd name="T3" fmla="*/ 7 h 7"/>
                    <a:gd name="T4" fmla="*/ 0 w 14"/>
                    <a:gd name="T5" fmla="*/ 0 h 7"/>
                  </a:gdLst>
                  <a:ahLst/>
                  <a:cxnLst>
                    <a:cxn ang="0">
                      <a:pos x="T0" y="T1"/>
                    </a:cxn>
                    <a:cxn ang="0">
                      <a:pos x="T2" y="T3"/>
                    </a:cxn>
                    <a:cxn ang="0">
                      <a:pos x="T4" y="T5"/>
                    </a:cxn>
                  </a:cxnLst>
                  <a:rect l="0" t="0" r="r" b="b"/>
                  <a:pathLst>
                    <a:path w="14" h="7">
                      <a:moveTo>
                        <a:pt x="0" y="0"/>
                      </a:moveTo>
                      <a:cubicBezTo>
                        <a:pt x="7" y="7"/>
                        <a:pt x="7" y="7"/>
                        <a:pt x="7" y="7"/>
                      </a:cubicBezTo>
                      <a:cubicBezTo>
                        <a:pt x="7" y="7"/>
                        <a:pt x="14"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8" name="Freeform 272">
                  <a:extLst>
                    <a:ext uri="{FF2B5EF4-FFF2-40B4-BE49-F238E27FC236}">
                      <a16:creationId xmlns:a16="http://schemas.microsoft.com/office/drawing/2014/main" id="{B75509A2-AA85-409D-BF3C-D14A1A272DEF}"/>
                    </a:ext>
                  </a:extLst>
                </p:cNvPr>
                <p:cNvSpPr>
                  <a:spLocks/>
                </p:cNvSpPr>
                <p:nvPr/>
              </p:nvSpPr>
              <p:spPr bwMode="auto">
                <a:xfrm>
                  <a:off x="11072813" y="3921125"/>
                  <a:ext cx="258763" cy="207963"/>
                </a:xfrm>
                <a:custGeom>
                  <a:avLst/>
                  <a:gdLst>
                    <a:gd name="T0" fmla="*/ 48 w 69"/>
                    <a:gd name="T1" fmla="*/ 14 h 55"/>
                    <a:gd name="T2" fmla="*/ 28 w 69"/>
                    <a:gd name="T3" fmla="*/ 7 h 55"/>
                    <a:gd name="T4" fmla="*/ 21 w 69"/>
                    <a:gd name="T5" fmla="*/ 0 h 55"/>
                    <a:gd name="T6" fmla="*/ 14 w 69"/>
                    <a:gd name="T7" fmla="*/ 0 h 55"/>
                    <a:gd name="T8" fmla="*/ 14 w 69"/>
                    <a:gd name="T9" fmla="*/ 34 h 55"/>
                    <a:gd name="T10" fmla="*/ 21 w 69"/>
                    <a:gd name="T11" fmla="*/ 41 h 55"/>
                    <a:gd name="T12" fmla="*/ 28 w 69"/>
                    <a:gd name="T13" fmla="*/ 41 h 55"/>
                    <a:gd name="T14" fmla="*/ 35 w 69"/>
                    <a:gd name="T15" fmla="*/ 55 h 55"/>
                    <a:gd name="T16" fmla="*/ 41 w 69"/>
                    <a:gd name="T17" fmla="*/ 55 h 55"/>
                    <a:gd name="T18" fmla="*/ 41 w 69"/>
                    <a:gd name="T19" fmla="*/ 41 h 55"/>
                    <a:gd name="T20" fmla="*/ 55 w 69"/>
                    <a:gd name="T21" fmla="*/ 41 h 55"/>
                    <a:gd name="T22" fmla="*/ 62 w 69"/>
                    <a:gd name="T23" fmla="*/ 41 h 55"/>
                    <a:gd name="T24" fmla="*/ 69 w 69"/>
                    <a:gd name="T25" fmla="*/ 48 h 55"/>
                    <a:gd name="T26" fmla="*/ 69 w 69"/>
                    <a:gd name="T27" fmla="*/ 28 h 55"/>
                    <a:gd name="T28" fmla="*/ 55 w 69"/>
                    <a:gd name="T29" fmla="*/ 28 h 55"/>
                    <a:gd name="T30" fmla="*/ 48 w 69"/>
                    <a:gd name="T31"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5">
                      <a:moveTo>
                        <a:pt x="48" y="14"/>
                      </a:moveTo>
                      <a:cubicBezTo>
                        <a:pt x="41" y="7"/>
                        <a:pt x="35" y="14"/>
                        <a:pt x="28" y="7"/>
                      </a:cubicBezTo>
                      <a:cubicBezTo>
                        <a:pt x="28" y="7"/>
                        <a:pt x="28" y="0"/>
                        <a:pt x="21" y="0"/>
                      </a:cubicBezTo>
                      <a:cubicBezTo>
                        <a:pt x="14" y="0"/>
                        <a:pt x="14" y="0"/>
                        <a:pt x="14" y="0"/>
                      </a:cubicBezTo>
                      <a:cubicBezTo>
                        <a:pt x="7" y="14"/>
                        <a:pt x="0" y="21"/>
                        <a:pt x="14" y="34"/>
                      </a:cubicBezTo>
                      <a:cubicBezTo>
                        <a:pt x="21" y="34"/>
                        <a:pt x="21" y="41"/>
                        <a:pt x="21" y="41"/>
                      </a:cubicBezTo>
                      <a:cubicBezTo>
                        <a:pt x="28" y="41"/>
                        <a:pt x="28" y="41"/>
                        <a:pt x="28" y="41"/>
                      </a:cubicBezTo>
                      <a:cubicBezTo>
                        <a:pt x="35" y="48"/>
                        <a:pt x="28" y="48"/>
                        <a:pt x="35" y="55"/>
                      </a:cubicBezTo>
                      <a:cubicBezTo>
                        <a:pt x="35" y="48"/>
                        <a:pt x="41" y="55"/>
                        <a:pt x="41" y="55"/>
                      </a:cubicBezTo>
                      <a:cubicBezTo>
                        <a:pt x="41" y="41"/>
                        <a:pt x="41" y="41"/>
                        <a:pt x="41" y="41"/>
                      </a:cubicBezTo>
                      <a:cubicBezTo>
                        <a:pt x="48" y="41"/>
                        <a:pt x="55" y="41"/>
                        <a:pt x="55" y="41"/>
                      </a:cubicBezTo>
                      <a:cubicBezTo>
                        <a:pt x="62" y="34"/>
                        <a:pt x="55" y="41"/>
                        <a:pt x="62" y="41"/>
                      </a:cubicBezTo>
                      <a:cubicBezTo>
                        <a:pt x="55" y="41"/>
                        <a:pt x="69" y="48"/>
                        <a:pt x="69" y="48"/>
                      </a:cubicBezTo>
                      <a:cubicBezTo>
                        <a:pt x="69" y="41"/>
                        <a:pt x="69" y="34"/>
                        <a:pt x="69" y="28"/>
                      </a:cubicBezTo>
                      <a:cubicBezTo>
                        <a:pt x="62" y="28"/>
                        <a:pt x="55" y="28"/>
                        <a:pt x="55" y="28"/>
                      </a:cubicBezTo>
                      <a:cubicBezTo>
                        <a:pt x="48" y="21"/>
                        <a:pt x="48" y="14"/>
                        <a:pt x="48"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9" name="Freeform 273">
                  <a:extLst>
                    <a:ext uri="{FF2B5EF4-FFF2-40B4-BE49-F238E27FC236}">
                      <a16:creationId xmlns:a16="http://schemas.microsoft.com/office/drawing/2014/main" id="{8721827C-6F7A-451B-A36B-864F34F88EB7}"/>
                    </a:ext>
                  </a:extLst>
                </p:cNvPr>
                <p:cNvSpPr>
                  <a:spLocks/>
                </p:cNvSpPr>
                <p:nvPr/>
              </p:nvSpPr>
              <p:spPr bwMode="auto">
                <a:xfrm>
                  <a:off x="11125200" y="3459163"/>
                  <a:ext cx="101600" cy="128588"/>
                </a:xfrm>
                <a:custGeom>
                  <a:avLst/>
                  <a:gdLst>
                    <a:gd name="T0" fmla="*/ 7 w 27"/>
                    <a:gd name="T1" fmla="*/ 0 h 34"/>
                    <a:gd name="T2" fmla="*/ 14 w 27"/>
                    <a:gd name="T3" fmla="*/ 7 h 34"/>
                    <a:gd name="T4" fmla="*/ 0 w 27"/>
                    <a:gd name="T5" fmla="*/ 0 h 34"/>
                    <a:gd name="T6" fmla="*/ 21 w 27"/>
                    <a:gd name="T7" fmla="*/ 34 h 34"/>
                    <a:gd name="T8" fmla="*/ 27 w 27"/>
                    <a:gd name="T9" fmla="*/ 34 h 34"/>
                    <a:gd name="T10" fmla="*/ 27 w 27"/>
                    <a:gd name="T11" fmla="*/ 21 h 34"/>
                    <a:gd name="T12" fmla="*/ 21 w 27"/>
                    <a:gd name="T13" fmla="*/ 21 h 34"/>
                    <a:gd name="T14" fmla="*/ 21 w 27"/>
                    <a:gd name="T15" fmla="*/ 7 h 34"/>
                    <a:gd name="T16" fmla="*/ 7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7" y="0"/>
                      </a:moveTo>
                      <a:cubicBezTo>
                        <a:pt x="14" y="7"/>
                        <a:pt x="14" y="7"/>
                        <a:pt x="14" y="7"/>
                      </a:cubicBezTo>
                      <a:cubicBezTo>
                        <a:pt x="7" y="7"/>
                        <a:pt x="7" y="7"/>
                        <a:pt x="0" y="0"/>
                      </a:cubicBezTo>
                      <a:cubicBezTo>
                        <a:pt x="7" y="14"/>
                        <a:pt x="7" y="21"/>
                        <a:pt x="21" y="34"/>
                      </a:cubicBezTo>
                      <a:cubicBezTo>
                        <a:pt x="27" y="34"/>
                        <a:pt x="27" y="34"/>
                        <a:pt x="27" y="34"/>
                      </a:cubicBezTo>
                      <a:cubicBezTo>
                        <a:pt x="27" y="28"/>
                        <a:pt x="27" y="21"/>
                        <a:pt x="27" y="21"/>
                      </a:cubicBezTo>
                      <a:cubicBezTo>
                        <a:pt x="21" y="21"/>
                        <a:pt x="21" y="21"/>
                        <a:pt x="21" y="21"/>
                      </a:cubicBezTo>
                      <a:cubicBezTo>
                        <a:pt x="14" y="14"/>
                        <a:pt x="21" y="7"/>
                        <a:pt x="21" y="7"/>
                      </a:cubicBezTo>
                      <a:lnTo>
                        <a:pt x="7" y="0"/>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0" name="Freeform 274">
                  <a:extLst>
                    <a:ext uri="{FF2B5EF4-FFF2-40B4-BE49-F238E27FC236}">
                      <a16:creationId xmlns:a16="http://schemas.microsoft.com/office/drawing/2014/main" id="{F22783CE-7DAC-42B7-BA63-18E5F7F0EEBB}"/>
                    </a:ext>
                  </a:extLst>
                </p:cNvPr>
                <p:cNvSpPr>
                  <a:spLocks/>
                </p:cNvSpPr>
                <p:nvPr/>
              </p:nvSpPr>
              <p:spPr bwMode="auto">
                <a:xfrm>
                  <a:off x="13368338" y="2843213"/>
                  <a:ext cx="52388" cy="52388"/>
                </a:xfrm>
                <a:custGeom>
                  <a:avLst/>
                  <a:gdLst>
                    <a:gd name="T0" fmla="*/ 7 w 14"/>
                    <a:gd name="T1" fmla="*/ 0 h 14"/>
                    <a:gd name="T2" fmla="*/ 0 w 14"/>
                    <a:gd name="T3" fmla="*/ 7 h 14"/>
                    <a:gd name="T4" fmla="*/ 0 w 14"/>
                    <a:gd name="T5" fmla="*/ 14 h 14"/>
                    <a:gd name="T6" fmla="*/ 14 w 14"/>
                    <a:gd name="T7" fmla="*/ 14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0" y="7"/>
                        <a:pt x="0" y="7"/>
                        <a:pt x="0" y="7"/>
                      </a:cubicBezTo>
                      <a:cubicBezTo>
                        <a:pt x="0" y="14"/>
                        <a:pt x="0" y="14"/>
                        <a:pt x="0" y="14"/>
                      </a:cubicBezTo>
                      <a:cubicBezTo>
                        <a:pt x="0" y="14"/>
                        <a:pt x="7" y="14"/>
                        <a:pt x="14" y="14"/>
                      </a:cubicBezTo>
                      <a:cubicBezTo>
                        <a:pt x="14" y="14"/>
                        <a:pt x="14"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1" name="Freeform 275">
                  <a:extLst>
                    <a:ext uri="{FF2B5EF4-FFF2-40B4-BE49-F238E27FC236}">
                      <a16:creationId xmlns:a16="http://schemas.microsoft.com/office/drawing/2014/main" id="{9EFC44F1-BECC-4906-A277-B4CB4187AC69}"/>
                    </a:ext>
                  </a:extLst>
                </p:cNvPr>
                <p:cNvSpPr>
                  <a:spLocks/>
                </p:cNvSpPr>
                <p:nvPr/>
              </p:nvSpPr>
              <p:spPr bwMode="auto">
                <a:xfrm>
                  <a:off x="11847513" y="4899025"/>
                  <a:ext cx="25400" cy="74613"/>
                </a:xfrm>
                <a:custGeom>
                  <a:avLst/>
                  <a:gdLst>
                    <a:gd name="T0" fmla="*/ 0 w 7"/>
                    <a:gd name="T1" fmla="*/ 20 h 20"/>
                    <a:gd name="T2" fmla="*/ 7 w 7"/>
                    <a:gd name="T3" fmla="*/ 13 h 20"/>
                    <a:gd name="T4" fmla="*/ 7 w 7"/>
                    <a:gd name="T5" fmla="*/ 0 h 20"/>
                    <a:gd name="T6" fmla="*/ 0 w 7"/>
                    <a:gd name="T7" fmla="*/ 0 h 20"/>
                    <a:gd name="T8" fmla="*/ 0 w 7"/>
                    <a:gd name="T9" fmla="*/ 20 h 20"/>
                  </a:gdLst>
                  <a:ahLst/>
                  <a:cxnLst>
                    <a:cxn ang="0">
                      <a:pos x="T0" y="T1"/>
                    </a:cxn>
                    <a:cxn ang="0">
                      <a:pos x="T2" y="T3"/>
                    </a:cxn>
                    <a:cxn ang="0">
                      <a:pos x="T4" y="T5"/>
                    </a:cxn>
                    <a:cxn ang="0">
                      <a:pos x="T6" y="T7"/>
                    </a:cxn>
                    <a:cxn ang="0">
                      <a:pos x="T8" y="T9"/>
                    </a:cxn>
                  </a:cxnLst>
                  <a:rect l="0" t="0" r="r" b="b"/>
                  <a:pathLst>
                    <a:path w="7" h="20">
                      <a:moveTo>
                        <a:pt x="0" y="20"/>
                      </a:moveTo>
                      <a:cubicBezTo>
                        <a:pt x="7" y="13"/>
                        <a:pt x="7" y="13"/>
                        <a:pt x="7" y="13"/>
                      </a:cubicBezTo>
                      <a:cubicBezTo>
                        <a:pt x="7" y="13"/>
                        <a:pt x="7" y="7"/>
                        <a:pt x="7" y="0"/>
                      </a:cubicBezTo>
                      <a:cubicBezTo>
                        <a:pt x="0" y="0"/>
                        <a:pt x="0" y="0"/>
                        <a:pt x="0" y="0"/>
                      </a:cubicBezTo>
                      <a:cubicBezTo>
                        <a:pt x="0" y="0"/>
                        <a:pt x="0" y="13"/>
                        <a:pt x="0" y="2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2" name="Freeform 276">
                  <a:extLst>
                    <a:ext uri="{FF2B5EF4-FFF2-40B4-BE49-F238E27FC236}">
                      <a16:creationId xmlns:a16="http://schemas.microsoft.com/office/drawing/2014/main" id="{53F6C16A-DEFA-4D21-A072-2FD6055EF842}"/>
                    </a:ext>
                  </a:extLst>
                </p:cNvPr>
                <p:cNvSpPr>
                  <a:spLocks/>
                </p:cNvSpPr>
                <p:nvPr/>
              </p:nvSpPr>
              <p:spPr bwMode="auto">
                <a:xfrm>
                  <a:off x="13652500" y="4308475"/>
                  <a:ext cx="79375" cy="153988"/>
                </a:xfrm>
                <a:custGeom>
                  <a:avLst/>
                  <a:gdLst>
                    <a:gd name="T0" fmla="*/ 7 w 21"/>
                    <a:gd name="T1" fmla="*/ 41 h 41"/>
                    <a:gd name="T2" fmla="*/ 21 w 21"/>
                    <a:gd name="T3" fmla="*/ 20 h 41"/>
                    <a:gd name="T4" fmla="*/ 21 w 21"/>
                    <a:gd name="T5" fmla="*/ 7 h 41"/>
                    <a:gd name="T6" fmla="*/ 21 w 21"/>
                    <a:gd name="T7" fmla="*/ 0 h 41"/>
                    <a:gd name="T8" fmla="*/ 7 w 21"/>
                    <a:gd name="T9" fmla="*/ 0 h 41"/>
                    <a:gd name="T10" fmla="*/ 7 w 21"/>
                    <a:gd name="T11" fmla="*/ 41 h 41"/>
                  </a:gdLst>
                  <a:ahLst/>
                  <a:cxnLst>
                    <a:cxn ang="0">
                      <a:pos x="T0" y="T1"/>
                    </a:cxn>
                    <a:cxn ang="0">
                      <a:pos x="T2" y="T3"/>
                    </a:cxn>
                    <a:cxn ang="0">
                      <a:pos x="T4" y="T5"/>
                    </a:cxn>
                    <a:cxn ang="0">
                      <a:pos x="T6" y="T7"/>
                    </a:cxn>
                    <a:cxn ang="0">
                      <a:pos x="T8" y="T9"/>
                    </a:cxn>
                    <a:cxn ang="0">
                      <a:pos x="T10" y="T11"/>
                    </a:cxn>
                  </a:cxnLst>
                  <a:rect l="0" t="0" r="r" b="b"/>
                  <a:pathLst>
                    <a:path w="21" h="41">
                      <a:moveTo>
                        <a:pt x="7" y="41"/>
                      </a:moveTo>
                      <a:cubicBezTo>
                        <a:pt x="14" y="34"/>
                        <a:pt x="21" y="27"/>
                        <a:pt x="21" y="20"/>
                      </a:cubicBezTo>
                      <a:cubicBezTo>
                        <a:pt x="21" y="7"/>
                        <a:pt x="21" y="7"/>
                        <a:pt x="21" y="7"/>
                      </a:cubicBezTo>
                      <a:cubicBezTo>
                        <a:pt x="21" y="0"/>
                        <a:pt x="21" y="0"/>
                        <a:pt x="21" y="0"/>
                      </a:cubicBezTo>
                      <a:cubicBezTo>
                        <a:pt x="21" y="0"/>
                        <a:pt x="14" y="0"/>
                        <a:pt x="7" y="0"/>
                      </a:cubicBezTo>
                      <a:cubicBezTo>
                        <a:pt x="0" y="7"/>
                        <a:pt x="7" y="27"/>
                        <a:pt x="7" y="4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3" name="Freeform 277">
                  <a:extLst>
                    <a:ext uri="{FF2B5EF4-FFF2-40B4-BE49-F238E27FC236}">
                      <a16:creationId xmlns:a16="http://schemas.microsoft.com/office/drawing/2014/main" id="{20905BE0-D984-4A3A-896B-AA1A073274D4}"/>
                    </a:ext>
                  </a:extLst>
                </p:cNvPr>
                <p:cNvSpPr>
                  <a:spLocks/>
                </p:cNvSpPr>
                <p:nvPr/>
              </p:nvSpPr>
              <p:spPr bwMode="auto">
                <a:xfrm>
                  <a:off x="13652500" y="4538663"/>
                  <a:ext cx="180975" cy="127000"/>
                </a:xfrm>
                <a:custGeom>
                  <a:avLst/>
                  <a:gdLst>
                    <a:gd name="T0" fmla="*/ 48 w 48"/>
                    <a:gd name="T1" fmla="*/ 27 h 34"/>
                    <a:gd name="T2" fmla="*/ 41 w 48"/>
                    <a:gd name="T3" fmla="*/ 0 h 34"/>
                    <a:gd name="T4" fmla="*/ 27 w 48"/>
                    <a:gd name="T5" fmla="*/ 0 h 34"/>
                    <a:gd name="T6" fmla="*/ 48 w 48"/>
                    <a:gd name="T7" fmla="*/ 27 h 34"/>
                  </a:gdLst>
                  <a:ahLst/>
                  <a:cxnLst>
                    <a:cxn ang="0">
                      <a:pos x="T0" y="T1"/>
                    </a:cxn>
                    <a:cxn ang="0">
                      <a:pos x="T2" y="T3"/>
                    </a:cxn>
                    <a:cxn ang="0">
                      <a:pos x="T4" y="T5"/>
                    </a:cxn>
                    <a:cxn ang="0">
                      <a:pos x="T6" y="T7"/>
                    </a:cxn>
                  </a:cxnLst>
                  <a:rect l="0" t="0" r="r" b="b"/>
                  <a:pathLst>
                    <a:path w="48" h="34">
                      <a:moveTo>
                        <a:pt x="48" y="27"/>
                      </a:moveTo>
                      <a:cubicBezTo>
                        <a:pt x="48" y="14"/>
                        <a:pt x="48" y="7"/>
                        <a:pt x="41" y="0"/>
                      </a:cubicBezTo>
                      <a:cubicBezTo>
                        <a:pt x="41" y="0"/>
                        <a:pt x="34" y="0"/>
                        <a:pt x="27" y="0"/>
                      </a:cubicBezTo>
                      <a:cubicBezTo>
                        <a:pt x="0" y="21"/>
                        <a:pt x="21" y="34"/>
                        <a:pt x="48" y="2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4" name="Freeform 278">
                  <a:extLst>
                    <a:ext uri="{FF2B5EF4-FFF2-40B4-BE49-F238E27FC236}">
                      <a16:creationId xmlns:a16="http://schemas.microsoft.com/office/drawing/2014/main" id="{0CC63149-CCDF-42FE-BB9C-19757CB7061D}"/>
                    </a:ext>
                  </a:extLst>
                </p:cNvPr>
                <p:cNvSpPr>
                  <a:spLocks/>
                </p:cNvSpPr>
                <p:nvPr/>
              </p:nvSpPr>
              <p:spPr bwMode="auto">
                <a:xfrm>
                  <a:off x="13731875" y="1535113"/>
                  <a:ext cx="228600" cy="233363"/>
                </a:xfrm>
                <a:custGeom>
                  <a:avLst/>
                  <a:gdLst>
                    <a:gd name="T0" fmla="*/ 48 w 61"/>
                    <a:gd name="T1" fmla="*/ 21 h 62"/>
                    <a:gd name="T2" fmla="*/ 13 w 61"/>
                    <a:gd name="T3" fmla="*/ 0 h 62"/>
                    <a:gd name="T4" fmla="*/ 0 w 61"/>
                    <a:gd name="T5" fmla="*/ 27 h 62"/>
                    <a:gd name="T6" fmla="*/ 0 w 61"/>
                    <a:gd name="T7" fmla="*/ 48 h 62"/>
                    <a:gd name="T8" fmla="*/ 48 w 61"/>
                    <a:gd name="T9" fmla="*/ 21 h 62"/>
                  </a:gdLst>
                  <a:ahLst/>
                  <a:cxnLst>
                    <a:cxn ang="0">
                      <a:pos x="T0" y="T1"/>
                    </a:cxn>
                    <a:cxn ang="0">
                      <a:pos x="T2" y="T3"/>
                    </a:cxn>
                    <a:cxn ang="0">
                      <a:pos x="T4" y="T5"/>
                    </a:cxn>
                    <a:cxn ang="0">
                      <a:pos x="T6" y="T7"/>
                    </a:cxn>
                    <a:cxn ang="0">
                      <a:pos x="T8" y="T9"/>
                    </a:cxn>
                  </a:cxnLst>
                  <a:rect l="0" t="0" r="r" b="b"/>
                  <a:pathLst>
                    <a:path w="61" h="62">
                      <a:moveTo>
                        <a:pt x="48" y="21"/>
                      </a:moveTo>
                      <a:cubicBezTo>
                        <a:pt x="41" y="7"/>
                        <a:pt x="34" y="7"/>
                        <a:pt x="13" y="0"/>
                      </a:cubicBezTo>
                      <a:cubicBezTo>
                        <a:pt x="6" y="7"/>
                        <a:pt x="0" y="21"/>
                        <a:pt x="0" y="27"/>
                      </a:cubicBezTo>
                      <a:cubicBezTo>
                        <a:pt x="0" y="34"/>
                        <a:pt x="0" y="41"/>
                        <a:pt x="0" y="48"/>
                      </a:cubicBezTo>
                      <a:cubicBezTo>
                        <a:pt x="27" y="62"/>
                        <a:pt x="61" y="62"/>
                        <a:pt x="48"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5" name="Freeform 279">
                  <a:extLst>
                    <a:ext uri="{FF2B5EF4-FFF2-40B4-BE49-F238E27FC236}">
                      <a16:creationId xmlns:a16="http://schemas.microsoft.com/office/drawing/2014/main" id="{F74F723F-D9F0-4CB4-8672-28546E74B6DC}"/>
                    </a:ext>
                  </a:extLst>
                </p:cNvPr>
                <p:cNvSpPr>
                  <a:spLocks/>
                </p:cNvSpPr>
                <p:nvPr/>
              </p:nvSpPr>
              <p:spPr bwMode="auto">
                <a:xfrm>
                  <a:off x="13806488" y="4203700"/>
                  <a:ext cx="106363" cy="25400"/>
                </a:xfrm>
                <a:custGeom>
                  <a:avLst/>
                  <a:gdLst>
                    <a:gd name="T0" fmla="*/ 21 w 28"/>
                    <a:gd name="T1" fmla="*/ 0 h 7"/>
                    <a:gd name="T2" fmla="*/ 21 w 28"/>
                    <a:gd name="T3" fmla="*/ 7 h 7"/>
                    <a:gd name="T4" fmla="*/ 21 w 28"/>
                    <a:gd name="T5" fmla="*/ 0 h 7"/>
                  </a:gdLst>
                  <a:ahLst/>
                  <a:cxnLst>
                    <a:cxn ang="0">
                      <a:pos x="T0" y="T1"/>
                    </a:cxn>
                    <a:cxn ang="0">
                      <a:pos x="T2" y="T3"/>
                    </a:cxn>
                    <a:cxn ang="0">
                      <a:pos x="T4" y="T5"/>
                    </a:cxn>
                  </a:cxnLst>
                  <a:rect l="0" t="0" r="r" b="b"/>
                  <a:pathLst>
                    <a:path w="28" h="7">
                      <a:moveTo>
                        <a:pt x="21" y="0"/>
                      </a:moveTo>
                      <a:cubicBezTo>
                        <a:pt x="0" y="0"/>
                        <a:pt x="14" y="7"/>
                        <a:pt x="21" y="7"/>
                      </a:cubicBezTo>
                      <a:cubicBezTo>
                        <a:pt x="28" y="7"/>
                        <a:pt x="28" y="0"/>
                        <a:pt x="21"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6" name="Freeform 280">
                  <a:extLst>
                    <a:ext uri="{FF2B5EF4-FFF2-40B4-BE49-F238E27FC236}">
                      <a16:creationId xmlns:a16="http://schemas.microsoft.com/office/drawing/2014/main" id="{C12C6DB5-6A69-43A9-8489-CC2E1BE497EC}"/>
                    </a:ext>
                  </a:extLst>
                </p:cNvPr>
                <p:cNvSpPr>
                  <a:spLocks/>
                </p:cNvSpPr>
                <p:nvPr/>
              </p:nvSpPr>
              <p:spPr bwMode="auto">
                <a:xfrm>
                  <a:off x="13600113" y="4154488"/>
                  <a:ext cx="106363" cy="101600"/>
                </a:xfrm>
                <a:custGeom>
                  <a:avLst/>
                  <a:gdLst>
                    <a:gd name="T0" fmla="*/ 7 w 28"/>
                    <a:gd name="T1" fmla="*/ 13 h 27"/>
                    <a:gd name="T2" fmla="*/ 7 w 28"/>
                    <a:gd name="T3" fmla="*/ 27 h 27"/>
                    <a:gd name="T4" fmla="*/ 14 w 28"/>
                    <a:gd name="T5" fmla="*/ 27 h 27"/>
                    <a:gd name="T6" fmla="*/ 28 w 28"/>
                    <a:gd name="T7" fmla="*/ 13 h 27"/>
                    <a:gd name="T8" fmla="*/ 28 w 28"/>
                    <a:gd name="T9" fmla="*/ 0 h 27"/>
                    <a:gd name="T10" fmla="*/ 7 w 28"/>
                    <a:gd name="T11" fmla="*/ 0 h 27"/>
                    <a:gd name="T12" fmla="*/ 0 w 28"/>
                    <a:gd name="T13" fmla="*/ 7 h 27"/>
                    <a:gd name="T14" fmla="*/ 7 w 28"/>
                    <a:gd name="T15" fmla="*/ 1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7" y="13"/>
                      </a:moveTo>
                      <a:cubicBezTo>
                        <a:pt x="7" y="20"/>
                        <a:pt x="7" y="27"/>
                        <a:pt x="7" y="27"/>
                      </a:cubicBezTo>
                      <a:cubicBezTo>
                        <a:pt x="7" y="27"/>
                        <a:pt x="7" y="27"/>
                        <a:pt x="14" y="27"/>
                      </a:cubicBezTo>
                      <a:cubicBezTo>
                        <a:pt x="28" y="13"/>
                        <a:pt x="28" y="13"/>
                        <a:pt x="28" y="13"/>
                      </a:cubicBezTo>
                      <a:cubicBezTo>
                        <a:pt x="28" y="7"/>
                        <a:pt x="21" y="7"/>
                        <a:pt x="28" y="0"/>
                      </a:cubicBezTo>
                      <a:cubicBezTo>
                        <a:pt x="21" y="0"/>
                        <a:pt x="14" y="0"/>
                        <a:pt x="7" y="0"/>
                      </a:cubicBezTo>
                      <a:cubicBezTo>
                        <a:pt x="0" y="7"/>
                        <a:pt x="0" y="7"/>
                        <a:pt x="0" y="7"/>
                      </a:cubicBezTo>
                      <a:cubicBezTo>
                        <a:pt x="0" y="13"/>
                        <a:pt x="7" y="13"/>
                        <a:pt x="7" y="13"/>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7" name="Freeform 281">
                  <a:extLst>
                    <a:ext uri="{FF2B5EF4-FFF2-40B4-BE49-F238E27FC236}">
                      <a16:creationId xmlns:a16="http://schemas.microsoft.com/office/drawing/2014/main" id="{4A1BF0FB-5C20-4890-A8AA-FA2E03336FA1}"/>
                    </a:ext>
                  </a:extLst>
                </p:cNvPr>
                <p:cNvSpPr>
                  <a:spLocks/>
                </p:cNvSpPr>
                <p:nvPr/>
              </p:nvSpPr>
              <p:spPr bwMode="auto">
                <a:xfrm>
                  <a:off x="13652500" y="3101975"/>
                  <a:ext cx="153988" cy="153988"/>
                </a:xfrm>
                <a:custGeom>
                  <a:avLst/>
                  <a:gdLst>
                    <a:gd name="T0" fmla="*/ 34 w 41"/>
                    <a:gd name="T1" fmla="*/ 20 h 41"/>
                    <a:gd name="T2" fmla="*/ 21 w 41"/>
                    <a:gd name="T3" fmla="*/ 20 h 41"/>
                    <a:gd name="T4" fmla="*/ 21 w 41"/>
                    <a:gd name="T5" fmla="*/ 0 h 41"/>
                    <a:gd name="T6" fmla="*/ 7 w 41"/>
                    <a:gd name="T7" fmla="*/ 0 h 41"/>
                    <a:gd name="T8" fmla="*/ 0 w 41"/>
                    <a:gd name="T9" fmla="*/ 20 h 41"/>
                    <a:gd name="T10" fmla="*/ 14 w 41"/>
                    <a:gd name="T11" fmla="*/ 27 h 41"/>
                    <a:gd name="T12" fmla="*/ 14 w 41"/>
                    <a:gd name="T13" fmla="*/ 41 h 41"/>
                    <a:gd name="T14" fmla="*/ 27 w 41"/>
                    <a:gd name="T15" fmla="*/ 34 h 41"/>
                    <a:gd name="T16" fmla="*/ 27 w 41"/>
                    <a:gd name="T17" fmla="*/ 41 h 41"/>
                    <a:gd name="T18" fmla="*/ 41 w 41"/>
                    <a:gd name="T19" fmla="*/ 41 h 41"/>
                    <a:gd name="T20" fmla="*/ 34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4" y="20"/>
                      </a:moveTo>
                      <a:cubicBezTo>
                        <a:pt x="34" y="20"/>
                        <a:pt x="27" y="20"/>
                        <a:pt x="21" y="20"/>
                      </a:cubicBezTo>
                      <a:cubicBezTo>
                        <a:pt x="21" y="13"/>
                        <a:pt x="34" y="7"/>
                        <a:pt x="21" y="0"/>
                      </a:cubicBezTo>
                      <a:cubicBezTo>
                        <a:pt x="14" y="0"/>
                        <a:pt x="14" y="7"/>
                        <a:pt x="7" y="0"/>
                      </a:cubicBezTo>
                      <a:cubicBezTo>
                        <a:pt x="7" y="7"/>
                        <a:pt x="0" y="13"/>
                        <a:pt x="0" y="20"/>
                      </a:cubicBezTo>
                      <a:cubicBezTo>
                        <a:pt x="14" y="27"/>
                        <a:pt x="14" y="27"/>
                        <a:pt x="14" y="27"/>
                      </a:cubicBezTo>
                      <a:cubicBezTo>
                        <a:pt x="14" y="27"/>
                        <a:pt x="7" y="41"/>
                        <a:pt x="14" y="41"/>
                      </a:cubicBezTo>
                      <a:cubicBezTo>
                        <a:pt x="14" y="41"/>
                        <a:pt x="21" y="34"/>
                        <a:pt x="27" y="34"/>
                      </a:cubicBezTo>
                      <a:cubicBezTo>
                        <a:pt x="27" y="41"/>
                        <a:pt x="27" y="41"/>
                        <a:pt x="27" y="41"/>
                      </a:cubicBezTo>
                      <a:cubicBezTo>
                        <a:pt x="27" y="41"/>
                        <a:pt x="34" y="41"/>
                        <a:pt x="41" y="41"/>
                      </a:cubicBezTo>
                      <a:cubicBezTo>
                        <a:pt x="34" y="34"/>
                        <a:pt x="41" y="27"/>
                        <a:pt x="34" y="2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8" name="Freeform 282">
                  <a:extLst>
                    <a:ext uri="{FF2B5EF4-FFF2-40B4-BE49-F238E27FC236}">
                      <a16:creationId xmlns:a16="http://schemas.microsoft.com/office/drawing/2014/main" id="{5562223F-CF0E-4974-8322-5193B943040A}"/>
                    </a:ext>
                  </a:extLst>
                </p:cNvPr>
                <p:cNvSpPr>
                  <a:spLocks/>
                </p:cNvSpPr>
                <p:nvPr/>
              </p:nvSpPr>
              <p:spPr bwMode="auto">
                <a:xfrm>
                  <a:off x="13266738" y="5770563"/>
                  <a:ext cx="1933575" cy="590550"/>
                </a:xfrm>
                <a:custGeom>
                  <a:avLst/>
                  <a:gdLst>
                    <a:gd name="T0" fmla="*/ 515 w 515"/>
                    <a:gd name="T1" fmla="*/ 48 h 157"/>
                    <a:gd name="T2" fmla="*/ 481 w 515"/>
                    <a:gd name="T3" fmla="*/ 61 h 157"/>
                    <a:gd name="T4" fmla="*/ 460 w 515"/>
                    <a:gd name="T5" fmla="*/ 61 h 157"/>
                    <a:gd name="T6" fmla="*/ 412 w 515"/>
                    <a:gd name="T7" fmla="*/ 82 h 157"/>
                    <a:gd name="T8" fmla="*/ 405 w 515"/>
                    <a:gd name="T9" fmla="*/ 61 h 157"/>
                    <a:gd name="T10" fmla="*/ 412 w 515"/>
                    <a:gd name="T11" fmla="*/ 61 h 157"/>
                    <a:gd name="T12" fmla="*/ 416 w 515"/>
                    <a:gd name="T13" fmla="*/ 56 h 157"/>
                    <a:gd name="T14" fmla="*/ 419 w 515"/>
                    <a:gd name="T15" fmla="*/ 61 h 157"/>
                    <a:gd name="T16" fmla="*/ 419 w 515"/>
                    <a:gd name="T17" fmla="*/ 55 h 157"/>
                    <a:gd name="T18" fmla="*/ 416 w 515"/>
                    <a:gd name="T19" fmla="*/ 55 h 157"/>
                    <a:gd name="T20" fmla="*/ 419 w 515"/>
                    <a:gd name="T21" fmla="*/ 41 h 157"/>
                    <a:gd name="T22" fmla="*/ 378 w 515"/>
                    <a:gd name="T23" fmla="*/ 48 h 157"/>
                    <a:gd name="T24" fmla="*/ 364 w 515"/>
                    <a:gd name="T25" fmla="*/ 48 h 157"/>
                    <a:gd name="T26" fmla="*/ 343 w 515"/>
                    <a:gd name="T27" fmla="*/ 55 h 157"/>
                    <a:gd name="T28" fmla="*/ 323 w 515"/>
                    <a:gd name="T29" fmla="*/ 41 h 157"/>
                    <a:gd name="T30" fmla="*/ 275 w 515"/>
                    <a:gd name="T31" fmla="*/ 41 h 157"/>
                    <a:gd name="T32" fmla="*/ 268 w 515"/>
                    <a:gd name="T33" fmla="*/ 34 h 157"/>
                    <a:gd name="T34" fmla="*/ 227 w 515"/>
                    <a:gd name="T35" fmla="*/ 34 h 157"/>
                    <a:gd name="T36" fmla="*/ 144 w 515"/>
                    <a:gd name="T37" fmla="*/ 48 h 157"/>
                    <a:gd name="T38" fmla="*/ 110 w 515"/>
                    <a:gd name="T39" fmla="*/ 34 h 157"/>
                    <a:gd name="T40" fmla="*/ 110 w 515"/>
                    <a:gd name="T41" fmla="*/ 20 h 157"/>
                    <a:gd name="T42" fmla="*/ 117 w 515"/>
                    <a:gd name="T43" fmla="*/ 20 h 157"/>
                    <a:gd name="T44" fmla="*/ 124 w 515"/>
                    <a:gd name="T45" fmla="*/ 14 h 157"/>
                    <a:gd name="T46" fmla="*/ 110 w 515"/>
                    <a:gd name="T47" fmla="*/ 7 h 157"/>
                    <a:gd name="T48" fmla="*/ 82 w 515"/>
                    <a:gd name="T49" fmla="*/ 14 h 157"/>
                    <a:gd name="T50" fmla="*/ 82 w 515"/>
                    <a:gd name="T51" fmla="*/ 20 h 157"/>
                    <a:gd name="T52" fmla="*/ 27 w 515"/>
                    <a:gd name="T53" fmla="*/ 0 h 157"/>
                    <a:gd name="T54" fmla="*/ 21 w 515"/>
                    <a:gd name="T55" fmla="*/ 41 h 157"/>
                    <a:gd name="T56" fmla="*/ 7 w 515"/>
                    <a:gd name="T57" fmla="*/ 20 h 157"/>
                    <a:gd name="T58" fmla="*/ 0 w 515"/>
                    <a:gd name="T59" fmla="*/ 14 h 157"/>
                    <a:gd name="T60" fmla="*/ 0 w 515"/>
                    <a:gd name="T61" fmla="*/ 96 h 157"/>
                    <a:gd name="T62" fmla="*/ 14 w 515"/>
                    <a:gd name="T63" fmla="*/ 102 h 157"/>
                    <a:gd name="T64" fmla="*/ 34 w 515"/>
                    <a:gd name="T65" fmla="*/ 96 h 157"/>
                    <a:gd name="T66" fmla="*/ 89 w 515"/>
                    <a:gd name="T67" fmla="*/ 96 h 157"/>
                    <a:gd name="T68" fmla="*/ 96 w 515"/>
                    <a:gd name="T69" fmla="*/ 102 h 157"/>
                    <a:gd name="T70" fmla="*/ 158 w 515"/>
                    <a:gd name="T71" fmla="*/ 102 h 157"/>
                    <a:gd name="T72" fmla="*/ 185 w 515"/>
                    <a:gd name="T73" fmla="*/ 109 h 157"/>
                    <a:gd name="T74" fmla="*/ 192 w 515"/>
                    <a:gd name="T75" fmla="*/ 102 h 157"/>
                    <a:gd name="T76" fmla="*/ 206 w 515"/>
                    <a:gd name="T77" fmla="*/ 116 h 157"/>
                    <a:gd name="T78" fmla="*/ 227 w 515"/>
                    <a:gd name="T79" fmla="*/ 116 h 157"/>
                    <a:gd name="T80" fmla="*/ 213 w 515"/>
                    <a:gd name="T81" fmla="*/ 150 h 157"/>
                    <a:gd name="T82" fmla="*/ 213 w 515"/>
                    <a:gd name="T83" fmla="*/ 157 h 157"/>
                    <a:gd name="T84" fmla="*/ 309 w 515"/>
                    <a:gd name="T85" fmla="*/ 143 h 157"/>
                    <a:gd name="T86" fmla="*/ 336 w 515"/>
                    <a:gd name="T87" fmla="*/ 123 h 157"/>
                    <a:gd name="T88" fmla="*/ 378 w 515"/>
                    <a:gd name="T89" fmla="*/ 123 h 157"/>
                    <a:gd name="T90" fmla="*/ 460 w 515"/>
                    <a:gd name="T91" fmla="*/ 116 h 157"/>
                    <a:gd name="T92" fmla="*/ 494 w 515"/>
                    <a:gd name="T93" fmla="*/ 109 h 157"/>
                    <a:gd name="T94" fmla="*/ 501 w 515"/>
                    <a:gd name="T95" fmla="*/ 96 h 157"/>
                    <a:gd name="T96" fmla="*/ 515 w 515"/>
                    <a:gd name="T97" fmla="*/ 82 h 157"/>
                    <a:gd name="T98" fmla="*/ 515 w 515"/>
                    <a:gd name="T99" fmla="*/ 75 h 157"/>
                    <a:gd name="T100" fmla="*/ 508 w 515"/>
                    <a:gd name="T101" fmla="*/ 75 h 157"/>
                    <a:gd name="T102" fmla="*/ 508 w 515"/>
                    <a:gd name="T103" fmla="*/ 61 h 157"/>
                    <a:gd name="T104" fmla="*/ 515 w 515"/>
                    <a:gd name="T10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5" h="157">
                      <a:moveTo>
                        <a:pt x="515" y="48"/>
                      </a:moveTo>
                      <a:cubicBezTo>
                        <a:pt x="501" y="55"/>
                        <a:pt x="494" y="55"/>
                        <a:pt x="481" y="61"/>
                      </a:cubicBezTo>
                      <a:cubicBezTo>
                        <a:pt x="474" y="68"/>
                        <a:pt x="467" y="61"/>
                        <a:pt x="460" y="61"/>
                      </a:cubicBezTo>
                      <a:cubicBezTo>
                        <a:pt x="446" y="61"/>
                        <a:pt x="433" y="89"/>
                        <a:pt x="412" y="82"/>
                      </a:cubicBezTo>
                      <a:cubicBezTo>
                        <a:pt x="405" y="82"/>
                        <a:pt x="419" y="61"/>
                        <a:pt x="405" y="61"/>
                      </a:cubicBezTo>
                      <a:cubicBezTo>
                        <a:pt x="412" y="61"/>
                        <a:pt x="412" y="61"/>
                        <a:pt x="412" y="61"/>
                      </a:cubicBezTo>
                      <a:cubicBezTo>
                        <a:pt x="414" y="60"/>
                        <a:pt x="415" y="58"/>
                        <a:pt x="416" y="56"/>
                      </a:cubicBezTo>
                      <a:cubicBezTo>
                        <a:pt x="416" y="58"/>
                        <a:pt x="419" y="61"/>
                        <a:pt x="419" y="61"/>
                      </a:cubicBezTo>
                      <a:cubicBezTo>
                        <a:pt x="419" y="61"/>
                        <a:pt x="426" y="55"/>
                        <a:pt x="419" y="55"/>
                      </a:cubicBezTo>
                      <a:cubicBezTo>
                        <a:pt x="417" y="55"/>
                        <a:pt x="417" y="55"/>
                        <a:pt x="416" y="55"/>
                      </a:cubicBezTo>
                      <a:cubicBezTo>
                        <a:pt x="419" y="51"/>
                        <a:pt x="419" y="46"/>
                        <a:pt x="419" y="41"/>
                      </a:cubicBezTo>
                      <a:cubicBezTo>
                        <a:pt x="405" y="48"/>
                        <a:pt x="391" y="48"/>
                        <a:pt x="378" y="48"/>
                      </a:cubicBezTo>
                      <a:cubicBezTo>
                        <a:pt x="371" y="48"/>
                        <a:pt x="371" y="48"/>
                        <a:pt x="364" y="48"/>
                      </a:cubicBezTo>
                      <a:cubicBezTo>
                        <a:pt x="357" y="48"/>
                        <a:pt x="357" y="55"/>
                        <a:pt x="343" y="55"/>
                      </a:cubicBezTo>
                      <a:cubicBezTo>
                        <a:pt x="336" y="55"/>
                        <a:pt x="330" y="48"/>
                        <a:pt x="323" y="41"/>
                      </a:cubicBezTo>
                      <a:cubicBezTo>
                        <a:pt x="309" y="41"/>
                        <a:pt x="288" y="48"/>
                        <a:pt x="275" y="41"/>
                      </a:cubicBezTo>
                      <a:cubicBezTo>
                        <a:pt x="268" y="34"/>
                        <a:pt x="268" y="34"/>
                        <a:pt x="268" y="34"/>
                      </a:cubicBezTo>
                      <a:cubicBezTo>
                        <a:pt x="261" y="34"/>
                        <a:pt x="240" y="34"/>
                        <a:pt x="227" y="34"/>
                      </a:cubicBezTo>
                      <a:cubicBezTo>
                        <a:pt x="199" y="34"/>
                        <a:pt x="185" y="55"/>
                        <a:pt x="144" y="48"/>
                      </a:cubicBezTo>
                      <a:cubicBezTo>
                        <a:pt x="130" y="48"/>
                        <a:pt x="117" y="34"/>
                        <a:pt x="110" y="34"/>
                      </a:cubicBezTo>
                      <a:cubicBezTo>
                        <a:pt x="110" y="20"/>
                        <a:pt x="110" y="20"/>
                        <a:pt x="110" y="20"/>
                      </a:cubicBezTo>
                      <a:cubicBezTo>
                        <a:pt x="117" y="20"/>
                        <a:pt x="117" y="20"/>
                        <a:pt x="117" y="20"/>
                      </a:cubicBezTo>
                      <a:cubicBezTo>
                        <a:pt x="117" y="20"/>
                        <a:pt x="117" y="14"/>
                        <a:pt x="124" y="14"/>
                      </a:cubicBezTo>
                      <a:cubicBezTo>
                        <a:pt x="117" y="14"/>
                        <a:pt x="117" y="7"/>
                        <a:pt x="110" y="7"/>
                      </a:cubicBezTo>
                      <a:cubicBezTo>
                        <a:pt x="96" y="0"/>
                        <a:pt x="89" y="14"/>
                        <a:pt x="82" y="14"/>
                      </a:cubicBezTo>
                      <a:cubicBezTo>
                        <a:pt x="82" y="20"/>
                        <a:pt x="82" y="20"/>
                        <a:pt x="82" y="20"/>
                      </a:cubicBezTo>
                      <a:cubicBezTo>
                        <a:pt x="55" y="34"/>
                        <a:pt x="41" y="14"/>
                        <a:pt x="27" y="0"/>
                      </a:cubicBezTo>
                      <a:cubicBezTo>
                        <a:pt x="27" y="14"/>
                        <a:pt x="27" y="20"/>
                        <a:pt x="21" y="41"/>
                      </a:cubicBezTo>
                      <a:cubicBezTo>
                        <a:pt x="21" y="34"/>
                        <a:pt x="14" y="27"/>
                        <a:pt x="7" y="20"/>
                      </a:cubicBezTo>
                      <a:cubicBezTo>
                        <a:pt x="0" y="14"/>
                        <a:pt x="0" y="14"/>
                        <a:pt x="0" y="14"/>
                      </a:cubicBezTo>
                      <a:cubicBezTo>
                        <a:pt x="0" y="41"/>
                        <a:pt x="0" y="61"/>
                        <a:pt x="0" y="96"/>
                      </a:cubicBezTo>
                      <a:cubicBezTo>
                        <a:pt x="0" y="96"/>
                        <a:pt x="7" y="102"/>
                        <a:pt x="14" y="102"/>
                      </a:cubicBezTo>
                      <a:cubicBezTo>
                        <a:pt x="27" y="109"/>
                        <a:pt x="27" y="102"/>
                        <a:pt x="34" y="96"/>
                      </a:cubicBezTo>
                      <a:cubicBezTo>
                        <a:pt x="41" y="96"/>
                        <a:pt x="75" y="96"/>
                        <a:pt x="89" y="96"/>
                      </a:cubicBezTo>
                      <a:cubicBezTo>
                        <a:pt x="96" y="102"/>
                        <a:pt x="96" y="102"/>
                        <a:pt x="96" y="102"/>
                      </a:cubicBezTo>
                      <a:cubicBezTo>
                        <a:pt x="117" y="102"/>
                        <a:pt x="137" y="102"/>
                        <a:pt x="158" y="102"/>
                      </a:cubicBezTo>
                      <a:cubicBezTo>
                        <a:pt x="165" y="102"/>
                        <a:pt x="172" y="116"/>
                        <a:pt x="185" y="109"/>
                      </a:cubicBezTo>
                      <a:cubicBezTo>
                        <a:pt x="192" y="102"/>
                        <a:pt x="192" y="102"/>
                        <a:pt x="192" y="102"/>
                      </a:cubicBezTo>
                      <a:cubicBezTo>
                        <a:pt x="199" y="102"/>
                        <a:pt x="199" y="116"/>
                        <a:pt x="206" y="116"/>
                      </a:cubicBezTo>
                      <a:cubicBezTo>
                        <a:pt x="213" y="116"/>
                        <a:pt x="220" y="116"/>
                        <a:pt x="227" y="116"/>
                      </a:cubicBezTo>
                      <a:cubicBezTo>
                        <a:pt x="227" y="143"/>
                        <a:pt x="233" y="137"/>
                        <a:pt x="213" y="150"/>
                      </a:cubicBezTo>
                      <a:cubicBezTo>
                        <a:pt x="213" y="157"/>
                        <a:pt x="213" y="157"/>
                        <a:pt x="213" y="157"/>
                      </a:cubicBezTo>
                      <a:cubicBezTo>
                        <a:pt x="227" y="157"/>
                        <a:pt x="281" y="150"/>
                        <a:pt x="309" y="143"/>
                      </a:cubicBezTo>
                      <a:cubicBezTo>
                        <a:pt x="316" y="137"/>
                        <a:pt x="323" y="130"/>
                        <a:pt x="336" y="123"/>
                      </a:cubicBezTo>
                      <a:cubicBezTo>
                        <a:pt x="350" y="123"/>
                        <a:pt x="364" y="123"/>
                        <a:pt x="378" y="123"/>
                      </a:cubicBezTo>
                      <a:cubicBezTo>
                        <a:pt x="405" y="123"/>
                        <a:pt x="439" y="116"/>
                        <a:pt x="460" y="116"/>
                      </a:cubicBezTo>
                      <a:cubicBezTo>
                        <a:pt x="474" y="109"/>
                        <a:pt x="487" y="116"/>
                        <a:pt x="494" y="109"/>
                      </a:cubicBezTo>
                      <a:cubicBezTo>
                        <a:pt x="501" y="109"/>
                        <a:pt x="501" y="102"/>
                        <a:pt x="501" y="96"/>
                      </a:cubicBezTo>
                      <a:cubicBezTo>
                        <a:pt x="501" y="89"/>
                        <a:pt x="508" y="89"/>
                        <a:pt x="515" y="82"/>
                      </a:cubicBezTo>
                      <a:cubicBezTo>
                        <a:pt x="515" y="75"/>
                        <a:pt x="515" y="75"/>
                        <a:pt x="515" y="75"/>
                      </a:cubicBezTo>
                      <a:cubicBezTo>
                        <a:pt x="515" y="75"/>
                        <a:pt x="515" y="75"/>
                        <a:pt x="508" y="75"/>
                      </a:cubicBezTo>
                      <a:cubicBezTo>
                        <a:pt x="508" y="75"/>
                        <a:pt x="508" y="68"/>
                        <a:pt x="508" y="61"/>
                      </a:cubicBezTo>
                      <a:cubicBezTo>
                        <a:pt x="508" y="61"/>
                        <a:pt x="515" y="55"/>
                        <a:pt x="515" y="48"/>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89" name="Freeform 283">
                  <a:extLst>
                    <a:ext uri="{FF2B5EF4-FFF2-40B4-BE49-F238E27FC236}">
                      <a16:creationId xmlns:a16="http://schemas.microsoft.com/office/drawing/2014/main" id="{1B152380-C56F-456A-8F84-A44D50B4F9CE}"/>
                    </a:ext>
                  </a:extLst>
                </p:cNvPr>
                <p:cNvSpPr>
                  <a:spLocks/>
                </p:cNvSpPr>
                <p:nvPr/>
              </p:nvSpPr>
              <p:spPr bwMode="auto">
                <a:xfrm>
                  <a:off x="12646025" y="3101975"/>
                  <a:ext cx="1160463" cy="793750"/>
                </a:xfrm>
                <a:custGeom>
                  <a:avLst/>
                  <a:gdLst>
                    <a:gd name="T0" fmla="*/ 55 w 309"/>
                    <a:gd name="T1" fmla="*/ 61 h 211"/>
                    <a:gd name="T2" fmla="*/ 69 w 309"/>
                    <a:gd name="T3" fmla="*/ 68 h 211"/>
                    <a:gd name="T4" fmla="*/ 124 w 309"/>
                    <a:gd name="T5" fmla="*/ 102 h 211"/>
                    <a:gd name="T6" fmla="*/ 137 w 309"/>
                    <a:gd name="T7" fmla="*/ 136 h 211"/>
                    <a:gd name="T8" fmla="*/ 206 w 309"/>
                    <a:gd name="T9" fmla="*/ 143 h 211"/>
                    <a:gd name="T10" fmla="*/ 213 w 309"/>
                    <a:gd name="T11" fmla="*/ 150 h 211"/>
                    <a:gd name="T12" fmla="*/ 220 w 309"/>
                    <a:gd name="T13" fmla="*/ 150 h 211"/>
                    <a:gd name="T14" fmla="*/ 220 w 309"/>
                    <a:gd name="T15" fmla="*/ 157 h 211"/>
                    <a:gd name="T16" fmla="*/ 234 w 309"/>
                    <a:gd name="T17" fmla="*/ 157 h 211"/>
                    <a:gd name="T18" fmla="*/ 234 w 309"/>
                    <a:gd name="T19" fmla="*/ 164 h 211"/>
                    <a:gd name="T20" fmla="*/ 234 w 309"/>
                    <a:gd name="T21" fmla="*/ 170 h 211"/>
                    <a:gd name="T22" fmla="*/ 247 w 309"/>
                    <a:gd name="T23" fmla="*/ 170 h 211"/>
                    <a:gd name="T24" fmla="*/ 247 w 309"/>
                    <a:gd name="T25" fmla="*/ 184 h 211"/>
                    <a:gd name="T26" fmla="*/ 268 w 309"/>
                    <a:gd name="T27" fmla="*/ 191 h 211"/>
                    <a:gd name="T28" fmla="*/ 261 w 309"/>
                    <a:gd name="T29" fmla="*/ 205 h 211"/>
                    <a:gd name="T30" fmla="*/ 275 w 309"/>
                    <a:gd name="T31" fmla="*/ 211 h 211"/>
                    <a:gd name="T32" fmla="*/ 289 w 309"/>
                    <a:gd name="T33" fmla="*/ 205 h 211"/>
                    <a:gd name="T34" fmla="*/ 302 w 309"/>
                    <a:gd name="T35" fmla="*/ 211 h 211"/>
                    <a:gd name="T36" fmla="*/ 309 w 309"/>
                    <a:gd name="T37" fmla="*/ 205 h 211"/>
                    <a:gd name="T38" fmla="*/ 309 w 309"/>
                    <a:gd name="T39" fmla="*/ 177 h 211"/>
                    <a:gd name="T40" fmla="*/ 295 w 309"/>
                    <a:gd name="T41" fmla="*/ 184 h 211"/>
                    <a:gd name="T42" fmla="*/ 261 w 309"/>
                    <a:gd name="T43" fmla="*/ 157 h 211"/>
                    <a:gd name="T44" fmla="*/ 261 w 309"/>
                    <a:gd name="T45" fmla="*/ 150 h 211"/>
                    <a:gd name="T46" fmla="*/ 234 w 309"/>
                    <a:gd name="T47" fmla="*/ 129 h 211"/>
                    <a:gd name="T48" fmla="*/ 234 w 309"/>
                    <a:gd name="T49" fmla="*/ 88 h 211"/>
                    <a:gd name="T50" fmla="*/ 220 w 309"/>
                    <a:gd name="T51" fmla="*/ 82 h 211"/>
                    <a:gd name="T52" fmla="*/ 213 w 309"/>
                    <a:gd name="T53" fmla="*/ 68 h 211"/>
                    <a:gd name="T54" fmla="*/ 172 w 309"/>
                    <a:gd name="T55" fmla="*/ 75 h 211"/>
                    <a:gd name="T56" fmla="*/ 151 w 309"/>
                    <a:gd name="T57" fmla="*/ 68 h 211"/>
                    <a:gd name="T58" fmla="*/ 103 w 309"/>
                    <a:gd name="T59" fmla="*/ 48 h 211"/>
                    <a:gd name="T60" fmla="*/ 96 w 309"/>
                    <a:gd name="T61" fmla="*/ 27 h 211"/>
                    <a:gd name="T62" fmla="*/ 89 w 309"/>
                    <a:gd name="T63" fmla="*/ 27 h 211"/>
                    <a:gd name="T64" fmla="*/ 89 w 309"/>
                    <a:gd name="T65" fmla="*/ 13 h 211"/>
                    <a:gd name="T66" fmla="*/ 83 w 309"/>
                    <a:gd name="T67" fmla="*/ 13 h 211"/>
                    <a:gd name="T68" fmla="*/ 76 w 309"/>
                    <a:gd name="T69" fmla="*/ 7 h 211"/>
                    <a:gd name="T70" fmla="*/ 41 w 309"/>
                    <a:gd name="T71" fmla="*/ 0 h 211"/>
                    <a:gd name="T72" fmla="*/ 7 w 309"/>
                    <a:gd name="T73" fmla="*/ 34 h 211"/>
                    <a:gd name="T74" fmla="*/ 0 w 309"/>
                    <a:gd name="T75" fmla="*/ 48 h 211"/>
                    <a:gd name="T76" fmla="*/ 7 w 309"/>
                    <a:gd name="T77" fmla="*/ 54 h 211"/>
                    <a:gd name="T78" fmla="*/ 34 w 309"/>
                    <a:gd name="T79" fmla="*/ 48 h 211"/>
                    <a:gd name="T80" fmla="*/ 55 w 309"/>
                    <a:gd name="T81" fmla="*/ 6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11">
                      <a:moveTo>
                        <a:pt x="55" y="61"/>
                      </a:moveTo>
                      <a:cubicBezTo>
                        <a:pt x="62" y="68"/>
                        <a:pt x="62" y="61"/>
                        <a:pt x="69" y="68"/>
                      </a:cubicBezTo>
                      <a:cubicBezTo>
                        <a:pt x="76" y="68"/>
                        <a:pt x="124" y="102"/>
                        <a:pt x="124" y="102"/>
                      </a:cubicBezTo>
                      <a:cubicBezTo>
                        <a:pt x="124" y="109"/>
                        <a:pt x="131" y="136"/>
                        <a:pt x="137" y="136"/>
                      </a:cubicBezTo>
                      <a:cubicBezTo>
                        <a:pt x="151" y="143"/>
                        <a:pt x="192" y="136"/>
                        <a:pt x="206" y="143"/>
                      </a:cubicBezTo>
                      <a:cubicBezTo>
                        <a:pt x="213" y="143"/>
                        <a:pt x="213" y="150"/>
                        <a:pt x="213" y="150"/>
                      </a:cubicBezTo>
                      <a:cubicBezTo>
                        <a:pt x="220" y="150"/>
                        <a:pt x="220" y="150"/>
                        <a:pt x="220" y="150"/>
                      </a:cubicBezTo>
                      <a:cubicBezTo>
                        <a:pt x="220" y="157"/>
                        <a:pt x="220" y="157"/>
                        <a:pt x="220" y="157"/>
                      </a:cubicBezTo>
                      <a:cubicBezTo>
                        <a:pt x="227" y="157"/>
                        <a:pt x="234" y="157"/>
                        <a:pt x="234" y="157"/>
                      </a:cubicBezTo>
                      <a:cubicBezTo>
                        <a:pt x="234" y="157"/>
                        <a:pt x="247" y="164"/>
                        <a:pt x="234" y="164"/>
                      </a:cubicBezTo>
                      <a:cubicBezTo>
                        <a:pt x="234" y="170"/>
                        <a:pt x="234" y="170"/>
                        <a:pt x="234" y="170"/>
                      </a:cubicBezTo>
                      <a:cubicBezTo>
                        <a:pt x="240" y="170"/>
                        <a:pt x="247" y="170"/>
                        <a:pt x="247" y="170"/>
                      </a:cubicBezTo>
                      <a:cubicBezTo>
                        <a:pt x="247" y="170"/>
                        <a:pt x="240" y="184"/>
                        <a:pt x="247" y="184"/>
                      </a:cubicBezTo>
                      <a:cubicBezTo>
                        <a:pt x="254" y="191"/>
                        <a:pt x="261" y="184"/>
                        <a:pt x="268" y="191"/>
                      </a:cubicBezTo>
                      <a:cubicBezTo>
                        <a:pt x="268" y="191"/>
                        <a:pt x="268" y="205"/>
                        <a:pt x="261" y="205"/>
                      </a:cubicBezTo>
                      <a:cubicBezTo>
                        <a:pt x="268" y="205"/>
                        <a:pt x="275" y="211"/>
                        <a:pt x="275" y="211"/>
                      </a:cubicBezTo>
                      <a:cubicBezTo>
                        <a:pt x="282" y="211"/>
                        <a:pt x="282" y="205"/>
                        <a:pt x="289" y="205"/>
                      </a:cubicBezTo>
                      <a:cubicBezTo>
                        <a:pt x="302" y="211"/>
                        <a:pt x="302" y="211"/>
                        <a:pt x="302" y="211"/>
                      </a:cubicBezTo>
                      <a:cubicBezTo>
                        <a:pt x="302" y="205"/>
                        <a:pt x="302" y="205"/>
                        <a:pt x="309" y="205"/>
                      </a:cubicBezTo>
                      <a:cubicBezTo>
                        <a:pt x="309" y="198"/>
                        <a:pt x="309" y="184"/>
                        <a:pt x="309" y="177"/>
                      </a:cubicBezTo>
                      <a:cubicBezTo>
                        <a:pt x="302" y="177"/>
                        <a:pt x="309" y="184"/>
                        <a:pt x="295" y="184"/>
                      </a:cubicBezTo>
                      <a:cubicBezTo>
                        <a:pt x="261" y="157"/>
                        <a:pt x="261" y="157"/>
                        <a:pt x="261" y="157"/>
                      </a:cubicBezTo>
                      <a:cubicBezTo>
                        <a:pt x="254" y="157"/>
                        <a:pt x="261" y="150"/>
                        <a:pt x="261" y="150"/>
                      </a:cubicBezTo>
                      <a:cubicBezTo>
                        <a:pt x="254" y="143"/>
                        <a:pt x="240" y="136"/>
                        <a:pt x="234" y="129"/>
                      </a:cubicBezTo>
                      <a:cubicBezTo>
                        <a:pt x="234" y="116"/>
                        <a:pt x="240" y="102"/>
                        <a:pt x="234" y="88"/>
                      </a:cubicBezTo>
                      <a:cubicBezTo>
                        <a:pt x="234" y="82"/>
                        <a:pt x="220" y="82"/>
                        <a:pt x="220" y="82"/>
                      </a:cubicBezTo>
                      <a:cubicBezTo>
                        <a:pt x="213" y="75"/>
                        <a:pt x="220" y="75"/>
                        <a:pt x="213" y="68"/>
                      </a:cubicBezTo>
                      <a:cubicBezTo>
                        <a:pt x="206" y="75"/>
                        <a:pt x="186" y="82"/>
                        <a:pt x="172" y="75"/>
                      </a:cubicBezTo>
                      <a:cubicBezTo>
                        <a:pt x="165" y="75"/>
                        <a:pt x="158" y="68"/>
                        <a:pt x="151" y="68"/>
                      </a:cubicBezTo>
                      <a:cubicBezTo>
                        <a:pt x="131" y="61"/>
                        <a:pt x="110" y="61"/>
                        <a:pt x="103" y="48"/>
                      </a:cubicBezTo>
                      <a:cubicBezTo>
                        <a:pt x="96" y="41"/>
                        <a:pt x="103" y="34"/>
                        <a:pt x="96" y="27"/>
                      </a:cubicBezTo>
                      <a:cubicBezTo>
                        <a:pt x="89" y="27"/>
                        <a:pt x="89" y="27"/>
                        <a:pt x="89" y="27"/>
                      </a:cubicBezTo>
                      <a:cubicBezTo>
                        <a:pt x="89" y="27"/>
                        <a:pt x="89" y="20"/>
                        <a:pt x="89" y="13"/>
                      </a:cubicBezTo>
                      <a:cubicBezTo>
                        <a:pt x="83" y="13"/>
                        <a:pt x="83" y="13"/>
                        <a:pt x="83" y="13"/>
                      </a:cubicBezTo>
                      <a:cubicBezTo>
                        <a:pt x="76" y="7"/>
                        <a:pt x="76" y="7"/>
                        <a:pt x="76" y="7"/>
                      </a:cubicBezTo>
                      <a:cubicBezTo>
                        <a:pt x="69" y="7"/>
                        <a:pt x="55" y="0"/>
                        <a:pt x="41" y="0"/>
                      </a:cubicBezTo>
                      <a:cubicBezTo>
                        <a:pt x="28" y="41"/>
                        <a:pt x="28" y="20"/>
                        <a:pt x="7" y="34"/>
                      </a:cubicBezTo>
                      <a:cubicBezTo>
                        <a:pt x="0" y="41"/>
                        <a:pt x="0" y="48"/>
                        <a:pt x="0" y="48"/>
                      </a:cubicBezTo>
                      <a:cubicBezTo>
                        <a:pt x="7" y="48"/>
                        <a:pt x="0" y="48"/>
                        <a:pt x="7" y="54"/>
                      </a:cubicBezTo>
                      <a:cubicBezTo>
                        <a:pt x="14" y="48"/>
                        <a:pt x="21" y="48"/>
                        <a:pt x="34" y="48"/>
                      </a:cubicBezTo>
                      <a:cubicBezTo>
                        <a:pt x="41" y="48"/>
                        <a:pt x="48" y="61"/>
                        <a:pt x="55" y="6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0" name="Freeform 284">
                  <a:extLst>
                    <a:ext uri="{FF2B5EF4-FFF2-40B4-BE49-F238E27FC236}">
                      <a16:creationId xmlns:a16="http://schemas.microsoft.com/office/drawing/2014/main" id="{7F94D721-17AA-4E1E-8B38-FEF2DBCDE78A}"/>
                    </a:ext>
                  </a:extLst>
                </p:cNvPr>
                <p:cNvSpPr>
                  <a:spLocks/>
                </p:cNvSpPr>
                <p:nvPr/>
              </p:nvSpPr>
              <p:spPr bwMode="auto">
                <a:xfrm>
                  <a:off x="13547725" y="4872038"/>
                  <a:ext cx="79375" cy="52388"/>
                </a:xfrm>
                <a:custGeom>
                  <a:avLst/>
                  <a:gdLst>
                    <a:gd name="T0" fmla="*/ 0 w 21"/>
                    <a:gd name="T1" fmla="*/ 0 h 14"/>
                    <a:gd name="T2" fmla="*/ 7 w 21"/>
                    <a:gd name="T3" fmla="*/ 14 h 14"/>
                    <a:gd name="T4" fmla="*/ 0 w 21"/>
                    <a:gd name="T5" fmla="*/ 0 h 14"/>
                  </a:gdLst>
                  <a:ahLst/>
                  <a:cxnLst>
                    <a:cxn ang="0">
                      <a:pos x="T0" y="T1"/>
                    </a:cxn>
                    <a:cxn ang="0">
                      <a:pos x="T2" y="T3"/>
                    </a:cxn>
                    <a:cxn ang="0">
                      <a:pos x="T4" y="T5"/>
                    </a:cxn>
                  </a:cxnLst>
                  <a:rect l="0" t="0" r="r" b="b"/>
                  <a:pathLst>
                    <a:path w="21" h="14">
                      <a:moveTo>
                        <a:pt x="0" y="0"/>
                      </a:moveTo>
                      <a:cubicBezTo>
                        <a:pt x="7" y="14"/>
                        <a:pt x="7" y="14"/>
                        <a:pt x="7" y="14"/>
                      </a:cubicBezTo>
                      <a:cubicBezTo>
                        <a:pt x="14" y="14"/>
                        <a:pt x="21" y="7"/>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1" name="Freeform 285">
                  <a:extLst>
                    <a:ext uri="{FF2B5EF4-FFF2-40B4-BE49-F238E27FC236}">
                      <a16:creationId xmlns:a16="http://schemas.microsoft.com/office/drawing/2014/main" id="{F2F4E61A-DBB7-436F-B2B2-71A940DC1C84}"/>
                    </a:ext>
                  </a:extLst>
                </p:cNvPr>
                <p:cNvSpPr>
                  <a:spLocks/>
                </p:cNvSpPr>
                <p:nvPr/>
              </p:nvSpPr>
              <p:spPr bwMode="auto">
                <a:xfrm>
                  <a:off x="13627100" y="5078413"/>
                  <a:ext cx="25400" cy="23813"/>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7" y="0"/>
                        <a:pt x="7" y="0"/>
                        <a:pt x="0" y="0"/>
                      </a:cubicBezTo>
                      <a:cubicBezTo>
                        <a:pt x="0" y="0"/>
                        <a:pt x="0" y="6"/>
                        <a:pt x="7" y="6"/>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2" name="Freeform 286">
                  <a:extLst>
                    <a:ext uri="{FF2B5EF4-FFF2-40B4-BE49-F238E27FC236}">
                      <a16:creationId xmlns:a16="http://schemas.microsoft.com/office/drawing/2014/main" id="{87D88E7E-8CA6-4A6B-806C-6FEB2AE6725E}"/>
                    </a:ext>
                  </a:extLst>
                </p:cNvPr>
                <p:cNvSpPr>
                  <a:spLocks/>
                </p:cNvSpPr>
                <p:nvPr/>
              </p:nvSpPr>
              <p:spPr bwMode="auto">
                <a:xfrm>
                  <a:off x="13860463" y="3895725"/>
                  <a:ext cx="231775" cy="258763"/>
                </a:xfrm>
                <a:custGeom>
                  <a:avLst/>
                  <a:gdLst>
                    <a:gd name="T0" fmla="*/ 14 w 62"/>
                    <a:gd name="T1" fmla="*/ 0 h 69"/>
                    <a:gd name="T2" fmla="*/ 0 w 62"/>
                    <a:gd name="T3" fmla="*/ 14 h 69"/>
                    <a:gd name="T4" fmla="*/ 0 w 62"/>
                    <a:gd name="T5" fmla="*/ 21 h 69"/>
                    <a:gd name="T6" fmla="*/ 14 w 62"/>
                    <a:gd name="T7" fmla="*/ 28 h 69"/>
                    <a:gd name="T8" fmla="*/ 20 w 62"/>
                    <a:gd name="T9" fmla="*/ 48 h 69"/>
                    <a:gd name="T10" fmla="*/ 48 w 62"/>
                    <a:gd name="T11" fmla="*/ 69 h 69"/>
                    <a:gd name="T12" fmla="*/ 55 w 62"/>
                    <a:gd name="T13" fmla="*/ 62 h 69"/>
                    <a:gd name="T14" fmla="*/ 62 w 62"/>
                    <a:gd name="T15" fmla="*/ 48 h 69"/>
                    <a:gd name="T16" fmla="*/ 55 w 62"/>
                    <a:gd name="T17" fmla="*/ 21 h 69"/>
                    <a:gd name="T18" fmla="*/ 27 w 62"/>
                    <a:gd name="T19" fmla="*/ 14 h 69"/>
                    <a:gd name="T20" fmla="*/ 27 w 62"/>
                    <a:gd name="T21" fmla="*/ 0 h 69"/>
                    <a:gd name="T22" fmla="*/ 14 w 62"/>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9">
                      <a:moveTo>
                        <a:pt x="14" y="0"/>
                      </a:moveTo>
                      <a:cubicBezTo>
                        <a:pt x="7" y="7"/>
                        <a:pt x="7" y="7"/>
                        <a:pt x="0" y="14"/>
                      </a:cubicBezTo>
                      <a:cubicBezTo>
                        <a:pt x="7" y="14"/>
                        <a:pt x="0" y="21"/>
                        <a:pt x="0" y="21"/>
                      </a:cubicBezTo>
                      <a:cubicBezTo>
                        <a:pt x="7" y="28"/>
                        <a:pt x="7" y="21"/>
                        <a:pt x="14" y="28"/>
                      </a:cubicBezTo>
                      <a:cubicBezTo>
                        <a:pt x="14" y="28"/>
                        <a:pt x="20" y="41"/>
                        <a:pt x="20" y="48"/>
                      </a:cubicBezTo>
                      <a:cubicBezTo>
                        <a:pt x="27" y="55"/>
                        <a:pt x="41" y="62"/>
                        <a:pt x="48" y="69"/>
                      </a:cubicBezTo>
                      <a:cubicBezTo>
                        <a:pt x="48" y="62"/>
                        <a:pt x="55" y="62"/>
                        <a:pt x="55" y="62"/>
                      </a:cubicBezTo>
                      <a:cubicBezTo>
                        <a:pt x="62" y="55"/>
                        <a:pt x="55" y="48"/>
                        <a:pt x="62" y="48"/>
                      </a:cubicBezTo>
                      <a:cubicBezTo>
                        <a:pt x="55" y="48"/>
                        <a:pt x="55" y="28"/>
                        <a:pt x="55" y="21"/>
                      </a:cubicBezTo>
                      <a:cubicBezTo>
                        <a:pt x="48" y="21"/>
                        <a:pt x="41" y="14"/>
                        <a:pt x="27" y="14"/>
                      </a:cubicBezTo>
                      <a:cubicBezTo>
                        <a:pt x="27" y="0"/>
                        <a:pt x="27" y="0"/>
                        <a:pt x="27" y="0"/>
                      </a:cubicBezTo>
                      <a:cubicBezTo>
                        <a:pt x="27" y="0"/>
                        <a:pt x="14" y="7"/>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3" name="Freeform 287">
                  <a:extLst>
                    <a:ext uri="{FF2B5EF4-FFF2-40B4-BE49-F238E27FC236}">
                      <a16:creationId xmlns:a16="http://schemas.microsoft.com/office/drawing/2014/main" id="{E25A04FD-A9B3-4576-A6AA-79AA92A9E6EB}"/>
                    </a:ext>
                  </a:extLst>
                </p:cNvPr>
                <p:cNvSpPr>
                  <a:spLocks/>
                </p:cNvSpPr>
                <p:nvPr/>
              </p:nvSpPr>
              <p:spPr bwMode="auto">
                <a:xfrm>
                  <a:off x="14066838" y="4129088"/>
                  <a:ext cx="254000" cy="127000"/>
                </a:xfrm>
                <a:custGeom>
                  <a:avLst/>
                  <a:gdLst>
                    <a:gd name="T0" fmla="*/ 41 w 68"/>
                    <a:gd name="T1" fmla="*/ 27 h 34"/>
                    <a:gd name="T2" fmla="*/ 55 w 68"/>
                    <a:gd name="T3" fmla="*/ 20 h 34"/>
                    <a:gd name="T4" fmla="*/ 0 w 68"/>
                    <a:gd name="T5" fmla="*/ 0 h 34"/>
                    <a:gd name="T6" fmla="*/ 0 w 68"/>
                    <a:gd name="T7" fmla="*/ 7 h 34"/>
                    <a:gd name="T8" fmla="*/ 41 w 68"/>
                    <a:gd name="T9" fmla="*/ 27 h 34"/>
                  </a:gdLst>
                  <a:ahLst/>
                  <a:cxnLst>
                    <a:cxn ang="0">
                      <a:pos x="T0" y="T1"/>
                    </a:cxn>
                    <a:cxn ang="0">
                      <a:pos x="T2" y="T3"/>
                    </a:cxn>
                    <a:cxn ang="0">
                      <a:pos x="T4" y="T5"/>
                    </a:cxn>
                    <a:cxn ang="0">
                      <a:pos x="T6" y="T7"/>
                    </a:cxn>
                    <a:cxn ang="0">
                      <a:pos x="T8" y="T9"/>
                    </a:cxn>
                  </a:cxnLst>
                  <a:rect l="0" t="0" r="r" b="b"/>
                  <a:pathLst>
                    <a:path w="68" h="34">
                      <a:moveTo>
                        <a:pt x="41" y="27"/>
                      </a:moveTo>
                      <a:cubicBezTo>
                        <a:pt x="55" y="20"/>
                        <a:pt x="55" y="20"/>
                        <a:pt x="55" y="20"/>
                      </a:cubicBezTo>
                      <a:cubicBezTo>
                        <a:pt x="68" y="14"/>
                        <a:pt x="7" y="7"/>
                        <a:pt x="0" y="0"/>
                      </a:cubicBezTo>
                      <a:cubicBezTo>
                        <a:pt x="0" y="7"/>
                        <a:pt x="0" y="7"/>
                        <a:pt x="0" y="7"/>
                      </a:cubicBezTo>
                      <a:cubicBezTo>
                        <a:pt x="7" y="14"/>
                        <a:pt x="27" y="34"/>
                        <a:pt x="41" y="2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4" name="Freeform 288">
                  <a:extLst>
                    <a:ext uri="{FF2B5EF4-FFF2-40B4-BE49-F238E27FC236}">
                      <a16:creationId xmlns:a16="http://schemas.microsoft.com/office/drawing/2014/main" id="{FE6B326D-8370-4D79-890F-C319F8E9C8F3}"/>
                    </a:ext>
                  </a:extLst>
                </p:cNvPr>
                <p:cNvSpPr>
                  <a:spLocks/>
                </p:cNvSpPr>
                <p:nvPr/>
              </p:nvSpPr>
              <p:spPr bwMode="auto">
                <a:xfrm>
                  <a:off x="14012863" y="2178050"/>
                  <a:ext cx="285750" cy="228600"/>
                </a:xfrm>
                <a:custGeom>
                  <a:avLst/>
                  <a:gdLst>
                    <a:gd name="T0" fmla="*/ 0 w 76"/>
                    <a:gd name="T1" fmla="*/ 41 h 61"/>
                    <a:gd name="T2" fmla="*/ 14 w 76"/>
                    <a:gd name="T3" fmla="*/ 41 h 61"/>
                    <a:gd name="T4" fmla="*/ 21 w 76"/>
                    <a:gd name="T5" fmla="*/ 54 h 61"/>
                    <a:gd name="T6" fmla="*/ 28 w 76"/>
                    <a:gd name="T7" fmla="*/ 61 h 61"/>
                    <a:gd name="T8" fmla="*/ 34 w 76"/>
                    <a:gd name="T9" fmla="*/ 61 h 61"/>
                    <a:gd name="T10" fmla="*/ 41 w 76"/>
                    <a:gd name="T11" fmla="*/ 34 h 61"/>
                    <a:gd name="T12" fmla="*/ 55 w 76"/>
                    <a:gd name="T13" fmla="*/ 34 h 61"/>
                    <a:gd name="T14" fmla="*/ 48 w 76"/>
                    <a:gd name="T15" fmla="*/ 48 h 61"/>
                    <a:gd name="T16" fmla="*/ 48 w 76"/>
                    <a:gd name="T17" fmla="*/ 54 h 61"/>
                    <a:gd name="T18" fmla="*/ 62 w 76"/>
                    <a:gd name="T19" fmla="*/ 54 h 61"/>
                    <a:gd name="T20" fmla="*/ 62 w 76"/>
                    <a:gd name="T21" fmla="*/ 48 h 61"/>
                    <a:gd name="T22" fmla="*/ 69 w 76"/>
                    <a:gd name="T23" fmla="*/ 34 h 61"/>
                    <a:gd name="T24" fmla="*/ 76 w 76"/>
                    <a:gd name="T25" fmla="*/ 20 h 61"/>
                    <a:gd name="T26" fmla="*/ 69 w 76"/>
                    <a:gd name="T27" fmla="*/ 7 h 61"/>
                    <a:gd name="T28" fmla="*/ 62 w 76"/>
                    <a:gd name="T29" fmla="*/ 7 h 61"/>
                    <a:gd name="T30" fmla="*/ 55 w 76"/>
                    <a:gd name="T31" fmla="*/ 13 h 61"/>
                    <a:gd name="T32" fmla="*/ 48 w 76"/>
                    <a:gd name="T33" fmla="*/ 7 h 61"/>
                    <a:gd name="T34" fmla="*/ 21 w 76"/>
                    <a:gd name="T35" fmla="*/ 13 h 61"/>
                    <a:gd name="T36" fmla="*/ 21 w 76"/>
                    <a:gd name="T37" fmla="*/ 0 h 61"/>
                    <a:gd name="T38" fmla="*/ 7 w 76"/>
                    <a:gd name="T39" fmla="*/ 0 h 61"/>
                    <a:gd name="T40" fmla="*/ 0 w 76"/>
                    <a:gd name="T41" fmla="*/ 7 h 61"/>
                    <a:gd name="T42" fmla="*/ 0 w 76"/>
                    <a:gd name="T43"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1">
                      <a:moveTo>
                        <a:pt x="0" y="41"/>
                      </a:moveTo>
                      <a:cubicBezTo>
                        <a:pt x="7" y="41"/>
                        <a:pt x="7" y="41"/>
                        <a:pt x="14" y="41"/>
                      </a:cubicBezTo>
                      <a:cubicBezTo>
                        <a:pt x="28" y="48"/>
                        <a:pt x="21" y="48"/>
                        <a:pt x="21" y="54"/>
                      </a:cubicBezTo>
                      <a:cubicBezTo>
                        <a:pt x="21" y="61"/>
                        <a:pt x="28" y="61"/>
                        <a:pt x="28" y="61"/>
                      </a:cubicBezTo>
                      <a:cubicBezTo>
                        <a:pt x="34" y="61"/>
                        <a:pt x="34" y="61"/>
                        <a:pt x="34" y="61"/>
                      </a:cubicBezTo>
                      <a:cubicBezTo>
                        <a:pt x="34" y="54"/>
                        <a:pt x="34" y="48"/>
                        <a:pt x="41" y="34"/>
                      </a:cubicBezTo>
                      <a:cubicBezTo>
                        <a:pt x="41" y="34"/>
                        <a:pt x="48" y="34"/>
                        <a:pt x="55" y="34"/>
                      </a:cubicBezTo>
                      <a:cubicBezTo>
                        <a:pt x="48" y="48"/>
                        <a:pt x="48" y="48"/>
                        <a:pt x="48" y="48"/>
                      </a:cubicBezTo>
                      <a:cubicBezTo>
                        <a:pt x="48" y="54"/>
                        <a:pt x="48" y="54"/>
                        <a:pt x="48" y="54"/>
                      </a:cubicBezTo>
                      <a:cubicBezTo>
                        <a:pt x="62" y="54"/>
                        <a:pt x="62" y="54"/>
                        <a:pt x="62" y="54"/>
                      </a:cubicBezTo>
                      <a:cubicBezTo>
                        <a:pt x="62" y="48"/>
                        <a:pt x="62" y="48"/>
                        <a:pt x="62" y="48"/>
                      </a:cubicBezTo>
                      <a:cubicBezTo>
                        <a:pt x="62" y="48"/>
                        <a:pt x="69" y="41"/>
                        <a:pt x="69" y="34"/>
                      </a:cubicBezTo>
                      <a:cubicBezTo>
                        <a:pt x="76" y="20"/>
                        <a:pt x="76" y="20"/>
                        <a:pt x="76" y="20"/>
                      </a:cubicBezTo>
                      <a:cubicBezTo>
                        <a:pt x="69" y="7"/>
                        <a:pt x="69" y="7"/>
                        <a:pt x="69" y="7"/>
                      </a:cubicBezTo>
                      <a:cubicBezTo>
                        <a:pt x="62" y="7"/>
                        <a:pt x="62" y="7"/>
                        <a:pt x="62" y="7"/>
                      </a:cubicBezTo>
                      <a:cubicBezTo>
                        <a:pt x="55" y="13"/>
                        <a:pt x="55" y="13"/>
                        <a:pt x="55" y="13"/>
                      </a:cubicBezTo>
                      <a:cubicBezTo>
                        <a:pt x="48" y="13"/>
                        <a:pt x="48" y="7"/>
                        <a:pt x="48" y="7"/>
                      </a:cubicBezTo>
                      <a:cubicBezTo>
                        <a:pt x="41" y="7"/>
                        <a:pt x="34" y="7"/>
                        <a:pt x="21" y="13"/>
                      </a:cubicBezTo>
                      <a:cubicBezTo>
                        <a:pt x="21" y="0"/>
                        <a:pt x="21" y="0"/>
                        <a:pt x="21" y="0"/>
                      </a:cubicBezTo>
                      <a:cubicBezTo>
                        <a:pt x="14" y="0"/>
                        <a:pt x="7" y="7"/>
                        <a:pt x="7" y="0"/>
                      </a:cubicBezTo>
                      <a:cubicBezTo>
                        <a:pt x="7" y="7"/>
                        <a:pt x="0" y="7"/>
                        <a:pt x="0" y="7"/>
                      </a:cubicBezTo>
                      <a:cubicBezTo>
                        <a:pt x="0" y="13"/>
                        <a:pt x="7" y="41"/>
                        <a:pt x="0" y="4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5" name="Freeform 289">
                  <a:extLst>
                    <a:ext uri="{FF2B5EF4-FFF2-40B4-BE49-F238E27FC236}">
                      <a16:creationId xmlns:a16="http://schemas.microsoft.com/office/drawing/2014/main" id="{FB9C82CF-13E1-453F-BCB0-100A5BF8D37F}"/>
                    </a:ext>
                  </a:extLst>
                </p:cNvPr>
                <p:cNvSpPr>
                  <a:spLocks/>
                </p:cNvSpPr>
                <p:nvPr/>
              </p:nvSpPr>
              <p:spPr bwMode="auto">
                <a:xfrm>
                  <a:off x="14039850" y="5000625"/>
                  <a:ext cx="79375" cy="52388"/>
                </a:xfrm>
                <a:custGeom>
                  <a:avLst/>
                  <a:gdLst>
                    <a:gd name="T0" fmla="*/ 21 w 21"/>
                    <a:gd name="T1" fmla="*/ 0 h 14"/>
                    <a:gd name="T2" fmla="*/ 7 w 21"/>
                    <a:gd name="T3" fmla="*/ 0 h 14"/>
                    <a:gd name="T4" fmla="*/ 0 w 21"/>
                    <a:gd name="T5" fmla="*/ 0 h 14"/>
                    <a:gd name="T6" fmla="*/ 7 w 21"/>
                    <a:gd name="T7" fmla="*/ 14 h 14"/>
                    <a:gd name="T8" fmla="*/ 21 w 21"/>
                    <a:gd name="T9" fmla="*/ 14 h 14"/>
                    <a:gd name="T10" fmla="*/ 21 w 21"/>
                    <a:gd name="T11" fmla="*/ 7 h 14"/>
                    <a:gd name="T12" fmla="*/ 21 w 2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1" h="14">
                      <a:moveTo>
                        <a:pt x="21" y="0"/>
                      </a:moveTo>
                      <a:cubicBezTo>
                        <a:pt x="14" y="0"/>
                        <a:pt x="7" y="0"/>
                        <a:pt x="7" y="0"/>
                      </a:cubicBezTo>
                      <a:cubicBezTo>
                        <a:pt x="0" y="0"/>
                        <a:pt x="0" y="0"/>
                        <a:pt x="0" y="0"/>
                      </a:cubicBezTo>
                      <a:cubicBezTo>
                        <a:pt x="0" y="0"/>
                        <a:pt x="0" y="7"/>
                        <a:pt x="7" y="14"/>
                      </a:cubicBezTo>
                      <a:cubicBezTo>
                        <a:pt x="21" y="14"/>
                        <a:pt x="21" y="14"/>
                        <a:pt x="21" y="14"/>
                      </a:cubicBezTo>
                      <a:cubicBezTo>
                        <a:pt x="21" y="7"/>
                        <a:pt x="21" y="7"/>
                        <a:pt x="21" y="7"/>
                      </a:cubicBezTo>
                      <a:cubicBezTo>
                        <a:pt x="14" y="0"/>
                        <a:pt x="21" y="7"/>
                        <a:pt x="21"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6" name="Freeform 290">
                  <a:extLst>
                    <a:ext uri="{FF2B5EF4-FFF2-40B4-BE49-F238E27FC236}">
                      <a16:creationId xmlns:a16="http://schemas.microsoft.com/office/drawing/2014/main" id="{A227FD62-559B-47A5-9584-7F50612EA72C}"/>
                    </a:ext>
                  </a:extLst>
                </p:cNvPr>
                <p:cNvSpPr>
                  <a:spLocks/>
                </p:cNvSpPr>
                <p:nvPr/>
              </p:nvSpPr>
              <p:spPr bwMode="auto">
                <a:xfrm>
                  <a:off x="14066838" y="2613025"/>
                  <a:ext cx="52388" cy="76200"/>
                </a:xfrm>
                <a:custGeom>
                  <a:avLst/>
                  <a:gdLst>
                    <a:gd name="T0" fmla="*/ 7 w 14"/>
                    <a:gd name="T1" fmla="*/ 20 h 20"/>
                    <a:gd name="T2" fmla="*/ 14 w 14"/>
                    <a:gd name="T3" fmla="*/ 14 h 20"/>
                    <a:gd name="T4" fmla="*/ 14 w 14"/>
                    <a:gd name="T5" fmla="*/ 7 h 20"/>
                    <a:gd name="T6" fmla="*/ 0 w 14"/>
                    <a:gd name="T7" fmla="*/ 0 h 20"/>
                    <a:gd name="T8" fmla="*/ 0 w 14"/>
                    <a:gd name="T9" fmla="*/ 14 h 20"/>
                    <a:gd name="T10" fmla="*/ 7 w 14"/>
                    <a:gd name="T11" fmla="*/ 20 h 20"/>
                  </a:gdLst>
                  <a:ahLst/>
                  <a:cxnLst>
                    <a:cxn ang="0">
                      <a:pos x="T0" y="T1"/>
                    </a:cxn>
                    <a:cxn ang="0">
                      <a:pos x="T2" y="T3"/>
                    </a:cxn>
                    <a:cxn ang="0">
                      <a:pos x="T4" y="T5"/>
                    </a:cxn>
                    <a:cxn ang="0">
                      <a:pos x="T6" y="T7"/>
                    </a:cxn>
                    <a:cxn ang="0">
                      <a:pos x="T8" y="T9"/>
                    </a:cxn>
                    <a:cxn ang="0">
                      <a:pos x="T10" y="T11"/>
                    </a:cxn>
                  </a:cxnLst>
                  <a:rect l="0" t="0" r="r" b="b"/>
                  <a:pathLst>
                    <a:path w="14" h="20">
                      <a:moveTo>
                        <a:pt x="7" y="20"/>
                      </a:moveTo>
                      <a:cubicBezTo>
                        <a:pt x="14" y="14"/>
                        <a:pt x="14" y="14"/>
                        <a:pt x="14" y="14"/>
                      </a:cubicBezTo>
                      <a:cubicBezTo>
                        <a:pt x="14" y="7"/>
                        <a:pt x="14" y="7"/>
                        <a:pt x="14" y="7"/>
                      </a:cubicBezTo>
                      <a:cubicBezTo>
                        <a:pt x="14" y="7"/>
                        <a:pt x="7" y="7"/>
                        <a:pt x="0" y="0"/>
                      </a:cubicBezTo>
                      <a:cubicBezTo>
                        <a:pt x="7" y="7"/>
                        <a:pt x="0" y="7"/>
                        <a:pt x="0" y="14"/>
                      </a:cubicBezTo>
                      <a:cubicBezTo>
                        <a:pt x="7" y="14"/>
                        <a:pt x="7" y="14"/>
                        <a:pt x="7" y="2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7" name="Freeform 291">
                  <a:extLst>
                    <a:ext uri="{FF2B5EF4-FFF2-40B4-BE49-F238E27FC236}">
                      <a16:creationId xmlns:a16="http://schemas.microsoft.com/office/drawing/2014/main" id="{72EBD67E-3602-488D-B9CF-E752F4027CD2}"/>
                    </a:ext>
                  </a:extLst>
                </p:cNvPr>
                <p:cNvSpPr>
                  <a:spLocks/>
                </p:cNvSpPr>
                <p:nvPr/>
              </p:nvSpPr>
              <p:spPr bwMode="auto">
                <a:xfrm>
                  <a:off x="12958763" y="4511675"/>
                  <a:ext cx="153988" cy="26988"/>
                </a:xfrm>
                <a:custGeom>
                  <a:avLst/>
                  <a:gdLst>
                    <a:gd name="T0" fmla="*/ 0 w 41"/>
                    <a:gd name="T1" fmla="*/ 7 h 7"/>
                    <a:gd name="T2" fmla="*/ 6 w 41"/>
                    <a:gd name="T3" fmla="*/ 0 h 7"/>
                    <a:gd name="T4" fmla="*/ 0 w 41"/>
                    <a:gd name="T5" fmla="*/ 7 h 7"/>
                  </a:gdLst>
                  <a:ahLst/>
                  <a:cxnLst>
                    <a:cxn ang="0">
                      <a:pos x="T0" y="T1"/>
                    </a:cxn>
                    <a:cxn ang="0">
                      <a:pos x="T2" y="T3"/>
                    </a:cxn>
                    <a:cxn ang="0">
                      <a:pos x="T4" y="T5"/>
                    </a:cxn>
                  </a:cxnLst>
                  <a:rect l="0" t="0" r="r" b="b"/>
                  <a:pathLst>
                    <a:path w="41" h="7">
                      <a:moveTo>
                        <a:pt x="0" y="7"/>
                      </a:moveTo>
                      <a:cubicBezTo>
                        <a:pt x="20" y="0"/>
                        <a:pt x="41" y="0"/>
                        <a:pt x="6" y="0"/>
                      </a:cubicBezTo>
                      <a:lnTo>
                        <a:pt x="0"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8" name="Freeform 292">
                  <a:extLst>
                    <a:ext uri="{FF2B5EF4-FFF2-40B4-BE49-F238E27FC236}">
                      <a16:creationId xmlns:a16="http://schemas.microsoft.com/office/drawing/2014/main" id="{717B0084-ADE0-42B1-B331-62A3A243F6B9}"/>
                    </a:ext>
                  </a:extLst>
                </p:cNvPr>
                <p:cNvSpPr>
                  <a:spLocks/>
                </p:cNvSpPr>
                <p:nvPr/>
              </p:nvSpPr>
              <p:spPr bwMode="auto">
                <a:xfrm>
                  <a:off x="13679488" y="4846638"/>
                  <a:ext cx="206375" cy="179388"/>
                </a:xfrm>
                <a:custGeom>
                  <a:avLst/>
                  <a:gdLst>
                    <a:gd name="T0" fmla="*/ 14 w 55"/>
                    <a:gd name="T1" fmla="*/ 27 h 48"/>
                    <a:gd name="T2" fmla="*/ 0 w 55"/>
                    <a:gd name="T3" fmla="*/ 27 h 48"/>
                    <a:gd name="T4" fmla="*/ 7 w 55"/>
                    <a:gd name="T5" fmla="*/ 48 h 48"/>
                    <a:gd name="T6" fmla="*/ 48 w 55"/>
                    <a:gd name="T7" fmla="*/ 34 h 48"/>
                    <a:gd name="T8" fmla="*/ 48 w 55"/>
                    <a:gd name="T9" fmla="*/ 21 h 48"/>
                    <a:gd name="T10" fmla="*/ 55 w 55"/>
                    <a:gd name="T11" fmla="*/ 21 h 48"/>
                    <a:gd name="T12" fmla="*/ 55 w 55"/>
                    <a:gd name="T13" fmla="*/ 7 h 48"/>
                    <a:gd name="T14" fmla="*/ 41 w 55"/>
                    <a:gd name="T15" fmla="*/ 0 h 48"/>
                    <a:gd name="T16" fmla="*/ 41 w 55"/>
                    <a:gd name="T17" fmla="*/ 14 h 48"/>
                    <a:gd name="T18" fmla="*/ 41 w 55"/>
                    <a:gd name="T19" fmla="*/ 21 h 48"/>
                    <a:gd name="T20" fmla="*/ 27 w 55"/>
                    <a:gd name="T21" fmla="*/ 29 h 48"/>
                    <a:gd name="T22" fmla="*/ 27 w 55"/>
                    <a:gd name="T23" fmla="*/ 34 h 48"/>
                    <a:gd name="T24" fmla="*/ 14 w 55"/>
                    <a:gd name="T2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8">
                      <a:moveTo>
                        <a:pt x="14" y="27"/>
                      </a:moveTo>
                      <a:cubicBezTo>
                        <a:pt x="7" y="27"/>
                        <a:pt x="7" y="34"/>
                        <a:pt x="0" y="27"/>
                      </a:cubicBezTo>
                      <a:cubicBezTo>
                        <a:pt x="7" y="48"/>
                        <a:pt x="7" y="48"/>
                        <a:pt x="7" y="48"/>
                      </a:cubicBezTo>
                      <a:cubicBezTo>
                        <a:pt x="20" y="41"/>
                        <a:pt x="34" y="41"/>
                        <a:pt x="48" y="34"/>
                      </a:cubicBezTo>
                      <a:cubicBezTo>
                        <a:pt x="48" y="34"/>
                        <a:pt x="48" y="27"/>
                        <a:pt x="48" y="21"/>
                      </a:cubicBezTo>
                      <a:cubicBezTo>
                        <a:pt x="52" y="21"/>
                        <a:pt x="55" y="21"/>
                        <a:pt x="55" y="21"/>
                      </a:cubicBezTo>
                      <a:cubicBezTo>
                        <a:pt x="55" y="14"/>
                        <a:pt x="55" y="7"/>
                        <a:pt x="55" y="7"/>
                      </a:cubicBezTo>
                      <a:cubicBezTo>
                        <a:pt x="55" y="7"/>
                        <a:pt x="48" y="7"/>
                        <a:pt x="41" y="0"/>
                      </a:cubicBezTo>
                      <a:cubicBezTo>
                        <a:pt x="41" y="0"/>
                        <a:pt x="34" y="14"/>
                        <a:pt x="41" y="14"/>
                      </a:cubicBezTo>
                      <a:cubicBezTo>
                        <a:pt x="41" y="21"/>
                        <a:pt x="41" y="21"/>
                        <a:pt x="41" y="21"/>
                      </a:cubicBezTo>
                      <a:cubicBezTo>
                        <a:pt x="41" y="21"/>
                        <a:pt x="31" y="27"/>
                        <a:pt x="27" y="29"/>
                      </a:cubicBezTo>
                      <a:cubicBezTo>
                        <a:pt x="27" y="34"/>
                        <a:pt x="27" y="34"/>
                        <a:pt x="27" y="34"/>
                      </a:cubicBezTo>
                      <a:cubicBezTo>
                        <a:pt x="20" y="34"/>
                        <a:pt x="20" y="27"/>
                        <a:pt x="14" y="2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9" name="Freeform 293">
                  <a:extLst>
                    <a:ext uri="{FF2B5EF4-FFF2-40B4-BE49-F238E27FC236}">
                      <a16:creationId xmlns:a16="http://schemas.microsoft.com/office/drawing/2014/main" id="{B1711A10-1963-4181-9B0C-295C4727DB0A}"/>
                    </a:ext>
                  </a:extLst>
                </p:cNvPr>
                <p:cNvSpPr>
                  <a:spLocks/>
                </p:cNvSpPr>
                <p:nvPr/>
              </p:nvSpPr>
              <p:spPr bwMode="auto">
                <a:xfrm>
                  <a:off x="13935075" y="4692650"/>
                  <a:ext cx="131763" cy="127000"/>
                </a:xfrm>
                <a:custGeom>
                  <a:avLst/>
                  <a:gdLst>
                    <a:gd name="T0" fmla="*/ 21 w 35"/>
                    <a:gd name="T1" fmla="*/ 34 h 34"/>
                    <a:gd name="T2" fmla="*/ 28 w 35"/>
                    <a:gd name="T3" fmla="*/ 27 h 34"/>
                    <a:gd name="T4" fmla="*/ 35 w 35"/>
                    <a:gd name="T5" fmla="*/ 27 h 34"/>
                    <a:gd name="T6" fmla="*/ 28 w 35"/>
                    <a:gd name="T7" fmla="*/ 14 h 34"/>
                    <a:gd name="T8" fmla="*/ 0 w 35"/>
                    <a:gd name="T9" fmla="*/ 0 h 34"/>
                    <a:gd name="T10" fmla="*/ 7 w 35"/>
                    <a:gd name="T11" fmla="*/ 34 h 34"/>
                    <a:gd name="T12" fmla="*/ 21 w 3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5" h="34">
                      <a:moveTo>
                        <a:pt x="21" y="34"/>
                      </a:moveTo>
                      <a:cubicBezTo>
                        <a:pt x="28" y="27"/>
                        <a:pt x="28" y="27"/>
                        <a:pt x="28" y="27"/>
                      </a:cubicBezTo>
                      <a:cubicBezTo>
                        <a:pt x="28" y="34"/>
                        <a:pt x="35" y="27"/>
                        <a:pt x="35" y="27"/>
                      </a:cubicBezTo>
                      <a:cubicBezTo>
                        <a:pt x="28" y="21"/>
                        <a:pt x="28" y="21"/>
                        <a:pt x="28" y="14"/>
                      </a:cubicBezTo>
                      <a:cubicBezTo>
                        <a:pt x="28" y="14"/>
                        <a:pt x="7" y="0"/>
                        <a:pt x="0" y="0"/>
                      </a:cubicBezTo>
                      <a:cubicBezTo>
                        <a:pt x="0" y="14"/>
                        <a:pt x="0" y="21"/>
                        <a:pt x="7" y="34"/>
                      </a:cubicBezTo>
                      <a:cubicBezTo>
                        <a:pt x="7" y="34"/>
                        <a:pt x="14" y="34"/>
                        <a:pt x="21"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0" name="Freeform 294">
                  <a:extLst>
                    <a:ext uri="{FF2B5EF4-FFF2-40B4-BE49-F238E27FC236}">
                      <a16:creationId xmlns:a16="http://schemas.microsoft.com/office/drawing/2014/main" id="{C7997FFC-B940-4D3F-94E9-3A3CEBD14C2E}"/>
                    </a:ext>
                  </a:extLst>
                </p:cNvPr>
                <p:cNvSpPr>
                  <a:spLocks/>
                </p:cNvSpPr>
                <p:nvPr/>
              </p:nvSpPr>
              <p:spPr bwMode="auto">
                <a:xfrm>
                  <a:off x="13987463" y="4283075"/>
                  <a:ext cx="131763" cy="127000"/>
                </a:xfrm>
                <a:custGeom>
                  <a:avLst/>
                  <a:gdLst>
                    <a:gd name="T0" fmla="*/ 21 w 35"/>
                    <a:gd name="T1" fmla="*/ 34 h 34"/>
                    <a:gd name="T2" fmla="*/ 21 w 35"/>
                    <a:gd name="T3" fmla="*/ 0 h 34"/>
                    <a:gd name="T4" fmla="*/ 7 w 35"/>
                    <a:gd name="T5" fmla="*/ 0 h 34"/>
                    <a:gd name="T6" fmla="*/ 0 w 35"/>
                    <a:gd name="T7" fmla="*/ 7 h 34"/>
                    <a:gd name="T8" fmla="*/ 7 w 35"/>
                    <a:gd name="T9" fmla="*/ 7 h 34"/>
                    <a:gd name="T10" fmla="*/ 7 w 35"/>
                    <a:gd name="T11" fmla="*/ 34 h 34"/>
                    <a:gd name="T12" fmla="*/ 21 w 3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5" h="34">
                      <a:moveTo>
                        <a:pt x="21" y="34"/>
                      </a:moveTo>
                      <a:cubicBezTo>
                        <a:pt x="35" y="27"/>
                        <a:pt x="21" y="7"/>
                        <a:pt x="21" y="0"/>
                      </a:cubicBezTo>
                      <a:cubicBezTo>
                        <a:pt x="21" y="0"/>
                        <a:pt x="7" y="7"/>
                        <a:pt x="7" y="0"/>
                      </a:cubicBezTo>
                      <a:cubicBezTo>
                        <a:pt x="0" y="7"/>
                        <a:pt x="0" y="7"/>
                        <a:pt x="0" y="7"/>
                      </a:cubicBezTo>
                      <a:cubicBezTo>
                        <a:pt x="7" y="7"/>
                        <a:pt x="7" y="7"/>
                        <a:pt x="7" y="7"/>
                      </a:cubicBezTo>
                      <a:cubicBezTo>
                        <a:pt x="7" y="20"/>
                        <a:pt x="7" y="20"/>
                        <a:pt x="7" y="34"/>
                      </a:cubicBezTo>
                      <a:cubicBezTo>
                        <a:pt x="14" y="27"/>
                        <a:pt x="21" y="34"/>
                        <a:pt x="21"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1" name="Rectangle 295">
                  <a:extLst>
                    <a:ext uri="{FF2B5EF4-FFF2-40B4-BE49-F238E27FC236}">
                      <a16:creationId xmlns:a16="http://schemas.microsoft.com/office/drawing/2014/main" id="{92854CF7-4F30-4F95-9E79-A74F4E0686A3}"/>
                    </a:ext>
                  </a:extLst>
                </p:cNvPr>
                <p:cNvSpPr>
                  <a:spLocks noChangeArrowheads="1"/>
                </p:cNvSpPr>
                <p:nvPr/>
              </p:nvSpPr>
              <p:spPr bwMode="auto">
                <a:xfrm>
                  <a:off x="13912850" y="4899025"/>
                  <a:ext cx="47625" cy="25400"/>
                </a:xfrm>
                <a:prstGeom prst="rect">
                  <a:avLst/>
                </a:prstGeom>
                <a:grpFill/>
                <a:ln w="3175">
                  <a:solidFill>
                    <a:srgbClr val="525252"/>
                  </a:solidFill>
                  <a:miter lim="800000"/>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2" name="Freeform 296">
                  <a:extLst>
                    <a:ext uri="{FF2B5EF4-FFF2-40B4-BE49-F238E27FC236}">
                      <a16:creationId xmlns:a16="http://schemas.microsoft.com/office/drawing/2014/main" id="{67707454-A5A1-4DA1-8E4E-A264A01CE782}"/>
                    </a:ext>
                  </a:extLst>
                </p:cNvPr>
                <p:cNvSpPr>
                  <a:spLocks/>
                </p:cNvSpPr>
                <p:nvPr/>
              </p:nvSpPr>
              <p:spPr bwMode="auto">
                <a:xfrm>
                  <a:off x="16102013" y="5053013"/>
                  <a:ext cx="77788" cy="49213"/>
                </a:xfrm>
                <a:custGeom>
                  <a:avLst/>
                  <a:gdLst>
                    <a:gd name="T0" fmla="*/ 14 w 21"/>
                    <a:gd name="T1" fmla="*/ 7 h 13"/>
                    <a:gd name="T2" fmla="*/ 7 w 21"/>
                    <a:gd name="T3" fmla="*/ 0 h 13"/>
                    <a:gd name="T4" fmla="*/ 14 w 21"/>
                    <a:gd name="T5" fmla="*/ 7 h 13"/>
                  </a:gdLst>
                  <a:ahLst/>
                  <a:cxnLst>
                    <a:cxn ang="0">
                      <a:pos x="T0" y="T1"/>
                    </a:cxn>
                    <a:cxn ang="0">
                      <a:pos x="T2" y="T3"/>
                    </a:cxn>
                    <a:cxn ang="0">
                      <a:pos x="T4" y="T5"/>
                    </a:cxn>
                  </a:cxnLst>
                  <a:rect l="0" t="0" r="r" b="b"/>
                  <a:pathLst>
                    <a:path w="21" h="13">
                      <a:moveTo>
                        <a:pt x="14" y="7"/>
                      </a:moveTo>
                      <a:cubicBezTo>
                        <a:pt x="14" y="7"/>
                        <a:pt x="21" y="0"/>
                        <a:pt x="7" y="0"/>
                      </a:cubicBezTo>
                      <a:cubicBezTo>
                        <a:pt x="0" y="0"/>
                        <a:pt x="7" y="13"/>
                        <a:pt x="14"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3" name="Freeform 297">
                  <a:extLst>
                    <a:ext uri="{FF2B5EF4-FFF2-40B4-BE49-F238E27FC236}">
                      <a16:creationId xmlns:a16="http://schemas.microsoft.com/office/drawing/2014/main" id="{40FB8B43-8B73-4E3F-8645-125A36387629}"/>
                    </a:ext>
                  </a:extLst>
                </p:cNvPr>
                <p:cNvSpPr>
                  <a:spLocks/>
                </p:cNvSpPr>
                <p:nvPr/>
              </p:nvSpPr>
              <p:spPr bwMode="auto">
                <a:xfrm>
                  <a:off x="16025813" y="5102225"/>
                  <a:ext cx="49213" cy="52388"/>
                </a:xfrm>
                <a:custGeom>
                  <a:avLst/>
                  <a:gdLst>
                    <a:gd name="T0" fmla="*/ 0 w 13"/>
                    <a:gd name="T1" fmla="*/ 7 h 14"/>
                    <a:gd name="T2" fmla="*/ 7 w 13"/>
                    <a:gd name="T3" fmla="*/ 14 h 14"/>
                    <a:gd name="T4" fmla="*/ 13 w 13"/>
                    <a:gd name="T5" fmla="*/ 14 h 14"/>
                    <a:gd name="T6" fmla="*/ 13 w 13"/>
                    <a:gd name="T7" fmla="*/ 0 h 14"/>
                    <a:gd name="T8" fmla="*/ 0 w 13"/>
                    <a:gd name="T9" fmla="*/ 0 h 14"/>
                    <a:gd name="T10" fmla="*/ 0 w 13"/>
                    <a:gd name="T11" fmla="*/ 7 h 14"/>
                  </a:gdLst>
                  <a:ahLst/>
                  <a:cxnLst>
                    <a:cxn ang="0">
                      <a:pos x="T0" y="T1"/>
                    </a:cxn>
                    <a:cxn ang="0">
                      <a:pos x="T2" y="T3"/>
                    </a:cxn>
                    <a:cxn ang="0">
                      <a:pos x="T4" y="T5"/>
                    </a:cxn>
                    <a:cxn ang="0">
                      <a:pos x="T6" y="T7"/>
                    </a:cxn>
                    <a:cxn ang="0">
                      <a:pos x="T8" y="T9"/>
                    </a:cxn>
                    <a:cxn ang="0">
                      <a:pos x="T10" y="T11"/>
                    </a:cxn>
                  </a:cxnLst>
                  <a:rect l="0" t="0" r="r" b="b"/>
                  <a:pathLst>
                    <a:path w="13" h="14">
                      <a:moveTo>
                        <a:pt x="0" y="7"/>
                      </a:moveTo>
                      <a:cubicBezTo>
                        <a:pt x="7" y="7"/>
                        <a:pt x="7" y="7"/>
                        <a:pt x="7" y="14"/>
                      </a:cubicBezTo>
                      <a:cubicBezTo>
                        <a:pt x="13" y="7"/>
                        <a:pt x="7" y="7"/>
                        <a:pt x="13" y="14"/>
                      </a:cubicBezTo>
                      <a:cubicBezTo>
                        <a:pt x="13" y="7"/>
                        <a:pt x="13" y="0"/>
                        <a:pt x="13" y="0"/>
                      </a:cubicBezTo>
                      <a:cubicBezTo>
                        <a:pt x="13" y="0"/>
                        <a:pt x="7" y="0"/>
                        <a:pt x="0" y="0"/>
                      </a:cubicBezTo>
                      <a:lnTo>
                        <a:pt x="0"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4" name="Freeform 298">
                  <a:extLst>
                    <a:ext uri="{FF2B5EF4-FFF2-40B4-BE49-F238E27FC236}">
                      <a16:creationId xmlns:a16="http://schemas.microsoft.com/office/drawing/2014/main" id="{C450AC29-C05C-4861-9A7F-AF37D1DD87D2}"/>
                    </a:ext>
                  </a:extLst>
                </p:cNvPr>
                <p:cNvSpPr>
                  <a:spLocks/>
                </p:cNvSpPr>
                <p:nvPr/>
              </p:nvSpPr>
              <p:spPr bwMode="auto">
                <a:xfrm>
                  <a:off x="15741650" y="5435600"/>
                  <a:ext cx="52388" cy="79375"/>
                </a:xfrm>
                <a:custGeom>
                  <a:avLst/>
                  <a:gdLst>
                    <a:gd name="T0" fmla="*/ 0 w 14"/>
                    <a:gd name="T1" fmla="*/ 7 h 21"/>
                    <a:gd name="T2" fmla="*/ 0 w 14"/>
                    <a:gd name="T3" fmla="*/ 21 h 21"/>
                    <a:gd name="T4" fmla="*/ 7 w 14"/>
                    <a:gd name="T5" fmla="*/ 21 h 21"/>
                    <a:gd name="T6" fmla="*/ 0 w 14"/>
                    <a:gd name="T7" fmla="*/ 7 h 21"/>
                  </a:gdLst>
                  <a:ahLst/>
                  <a:cxnLst>
                    <a:cxn ang="0">
                      <a:pos x="T0" y="T1"/>
                    </a:cxn>
                    <a:cxn ang="0">
                      <a:pos x="T2" y="T3"/>
                    </a:cxn>
                    <a:cxn ang="0">
                      <a:pos x="T4" y="T5"/>
                    </a:cxn>
                    <a:cxn ang="0">
                      <a:pos x="T6" y="T7"/>
                    </a:cxn>
                  </a:cxnLst>
                  <a:rect l="0" t="0" r="r" b="b"/>
                  <a:pathLst>
                    <a:path w="14" h="21">
                      <a:moveTo>
                        <a:pt x="0" y="7"/>
                      </a:moveTo>
                      <a:cubicBezTo>
                        <a:pt x="0" y="7"/>
                        <a:pt x="0" y="14"/>
                        <a:pt x="0" y="21"/>
                      </a:cubicBezTo>
                      <a:cubicBezTo>
                        <a:pt x="7" y="21"/>
                        <a:pt x="7" y="21"/>
                        <a:pt x="7" y="21"/>
                      </a:cubicBezTo>
                      <a:cubicBezTo>
                        <a:pt x="7" y="21"/>
                        <a:pt x="14" y="0"/>
                        <a:pt x="0"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5" name="Freeform 299">
                  <a:extLst>
                    <a:ext uri="{FF2B5EF4-FFF2-40B4-BE49-F238E27FC236}">
                      <a16:creationId xmlns:a16="http://schemas.microsoft.com/office/drawing/2014/main" id="{34093B93-FCFE-4142-9EFD-00BF0C3AF3D3}"/>
                    </a:ext>
                  </a:extLst>
                </p:cNvPr>
                <p:cNvSpPr>
                  <a:spLocks/>
                </p:cNvSpPr>
                <p:nvPr/>
              </p:nvSpPr>
              <p:spPr bwMode="auto">
                <a:xfrm>
                  <a:off x="15665450" y="5514975"/>
                  <a:ext cx="101600" cy="307975"/>
                </a:xfrm>
                <a:custGeom>
                  <a:avLst/>
                  <a:gdLst>
                    <a:gd name="T0" fmla="*/ 0 w 27"/>
                    <a:gd name="T1" fmla="*/ 47 h 82"/>
                    <a:gd name="T2" fmla="*/ 0 w 27"/>
                    <a:gd name="T3" fmla="*/ 61 h 82"/>
                    <a:gd name="T4" fmla="*/ 13 w 27"/>
                    <a:gd name="T5" fmla="*/ 61 h 82"/>
                    <a:gd name="T6" fmla="*/ 13 w 27"/>
                    <a:gd name="T7" fmla="*/ 82 h 82"/>
                    <a:gd name="T8" fmla="*/ 20 w 27"/>
                    <a:gd name="T9" fmla="*/ 68 h 82"/>
                    <a:gd name="T10" fmla="*/ 27 w 27"/>
                    <a:gd name="T11" fmla="*/ 54 h 82"/>
                    <a:gd name="T12" fmla="*/ 20 w 27"/>
                    <a:gd name="T13" fmla="*/ 47 h 82"/>
                    <a:gd name="T14" fmla="*/ 27 w 27"/>
                    <a:gd name="T15" fmla="*/ 6 h 82"/>
                    <a:gd name="T16" fmla="*/ 20 w 27"/>
                    <a:gd name="T17" fmla="*/ 0 h 82"/>
                    <a:gd name="T18" fmla="*/ 13 w 27"/>
                    <a:gd name="T19" fmla="*/ 20 h 82"/>
                    <a:gd name="T20" fmla="*/ 0 w 27"/>
                    <a:gd name="T21"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2">
                      <a:moveTo>
                        <a:pt x="0" y="47"/>
                      </a:moveTo>
                      <a:cubicBezTo>
                        <a:pt x="0" y="47"/>
                        <a:pt x="0" y="54"/>
                        <a:pt x="0" y="61"/>
                      </a:cubicBezTo>
                      <a:cubicBezTo>
                        <a:pt x="0" y="61"/>
                        <a:pt x="6" y="61"/>
                        <a:pt x="13" y="61"/>
                      </a:cubicBezTo>
                      <a:cubicBezTo>
                        <a:pt x="13" y="68"/>
                        <a:pt x="0" y="82"/>
                        <a:pt x="13" y="82"/>
                      </a:cubicBezTo>
                      <a:cubicBezTo>
                        <a:pt x="20" y="82"/>
                        <a:pt x="20" y="68"/>
                        <a:pt x="20" y="68"/>
                      </a:cubicBezTo>
                      <a:cubicBezTo>
                        <a:pt x="27" y="54"/>
                        <a:pt x="27" y="54"/>
                        <a:pt x="27" y="54"/>
                      </a:cubicBezTo>
                      <a:cubicBezTo>
                        <a:pt x="20" y="47"/>
                        <a:pt x="20" y="47"/>
                        <a:pt x="20" y="47"/>
                      </a:cubicBezTo>
                      <a:cubicBezTo>
                        <a:pt x="20" y="34"/>
                        <a:pt x="27" y="20"/>
                        <a:pt x="27" y="6"/>
                      </a:cubicBezTo>
                      <a:cubicBezTo>
                        <a:pt x="27" y="6"/>
                        <a:pt x="20" y="6"/>
                        <a:pt x="20" y="0"/>
                      </a:cubicBezTo>
                      <a:cubicBezTo>
                        <a:pt x="13" y="6"/>
                        <a:pt x="20" y="13"/>
                        <a:pt x="13" y="20"/>
                      </a:cubicBezTo>
                      <a:cubicBezTo>
                        <a:pt x="13" y="27"/>
                        <a:pt x="0" y="41"/>
                        <a:pt x="0" y="4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6" name="Freeform 300">
                  <a:extLst>
                    <a:ext uri="{FF2B5EF4-FFF2-40B4-BE49-F238E27FC236}">
                      <a16:creationId xmlns:a16="http://schemas.microsoft.com/office/drawing/2014/main" id="{BEE0C1DE-BA46-47B9-BE8F-F48B5B3365A4}"/>
                    </a:ext>
                  </a:extLst>
                </p:cNvPr>
                <p:cNvSpPr>
                  <a:spLocks/>
                </p:cNvSpPr>
                <p:nvPr/>
              </p:nvSpPr>
              <p:spPr bwMode="auto">
                <a:xfrm>
                  <a:off x="15767050" y="4846638"/>
                  <a:ext cx="79375" cy="52388"/>
                </a:xfrm>
                <a:custGeom>
                  <a:avLst/>
                  <a:gdLst>
                    <a:gd name="T0" fmla="*/ 7 w 21"/>
                    <a:gd name="T1" fmla="*/ 0 h 14"/>
                    <a:gd name="T2" fmla="*/ 0 w 21"/>
                    <a:gd name="T3" fmla="*/ 14 h 14"/>
                    <a:gd name="T4" fmla="*/ 14 w 21"/>
                    <a:gd name="T5" fmla="*/ 14 h 14"/>
                    <a:gd name="T6" fmla="*/ 7 w 21"/>
                    <a:gd name="T7" fmla="*/ 0 h 14"/>
                  </a:gdLst>
                  <a:ahLst/>
                  <a:cxnLst>
                    <a:cxn ang="0">
                      <a:pos x="T0" y="T1"/>
                    </a:cxn>
                    <a:cxn ang="0">
                      <a:pos x="T2" y="T3"/>
                    </a:cxn>
                    <a:cxn ang="0">
                      <a:pos x="T4" y="T5"/>
                    </a:cxn>
                    <a:cxn ang="0">
                      <a:pos x="T6" y="T7"/>
                    </a:cxn>
                  </a:cxnLst>
                  <a:rect l="0" t="0" r="r" b="b"/>
                  <a:pathLst>
                    <a:path w="21" h="14">
                      <a:moveTo>
                        <a:pt x="7" y="0"/>
                      </a:moveTo>
                      <a:cubicBezTo>
                        <a:pt x="0" y="14"/>
                        <a:pt x="0" y="14"/>
                        <a:pt x="0" y="14"/>
                      </a:cubicBezTo>
                      <a:cubicBezTo>
                        <a:pt x="7" y="14"/>
                        <a:pt x="14" y="14"/>
                        <a:pt x="14" y="14"/>
                      </a:cubicBezTo>
                      <a:cubicBezTo>
                        <a:pt x="7" y="7"/>
                        <a:pt x="21"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7" name="Freeform 301">
                  <a:extLst>
                    <a:ext uri="{FF2B5EF4-FFF2-40B4-BE49-F238E27FC236}">
                      <a16:creationId xmlns:a16="http://schemas.microsoft.com/office/drawing/2014/main" id="{A1022514-FA4D-474A-8C3D-00BA52A1DCD0}"/>
                    </a:ext>
                  </a:extLst>
                </p:cNvPr>
                <p:cNvSpPr>
                  <a:spLocks/>
                </p:cNvSpPr>
                <p:nvPr/>
              </p:nvSpPr>
              <p:spPr bwMode="auto">
                <a:xfrm>
                  <a:off x="15560675" y="4692650"/>
                  <a:ext cx="233363" cy="153988"/>
                </a:xfrm>
                <a:custGeom>
                  <a:avLst/>
                  <a:gdLst>
                    <a:gd name="T0" fmla="*/ 41 w 62"/>
                    <a:gd name="T1" fmla="*/ 7 h 41"/>
                    <a:gd name="T2" fmla="*/ 55 w 62"/>
                    <a:gd name="T3" fmla="*/ 7 h 41"/>
                    <a:gd name="T4" fmla="*/ 55 w 62"/>
                    <a:gd name="T5" fmla="*/ 0 h 41"/>
                    <a:gd name="T6" fmla="*/ 34 w 62"/>
                    <a:gd name="T7" fmla="*/ 0 h 41"/>
                    <a:gd name="T8" fmla="*/ 21 w 62"/>
                    <a:gd name="T9" fmla="*/ 7 h 41"/>
                    <a:gd name="T10" fmla="*/ 7 w 62"/>
                    <a:gd name="T11" fmla="*/ 27 h 41"/>
                    <a:gd name="T12" fmla="*/ 0 w 62"/>
                    <a:gd name="T13" fmla="*/ 27 h 41"/>
                    <a:gd name="T14" fmla="*/ 0 w 62"/>
                    <a:gd name="T15" fmla="*/ 34 h 41"/>
                    <a:gd name="T16" fmla="*/ 14 w 62"/>
                    <a:gd name="T17" fmla="*/ 41 h 41"/>
                    <a:gd name="T18" fmla="*/ 14 w 62"/>
                    <a:gd name="T19" fmla="*/ 27 h 41"/>
                    <a:gd name="T20" fmla="*/ 28 w 62"/>
                    <a:gd name="T21" fmla="*/ 27 h 41"/>
                    <a:gd name="T22" fmla="*/ 41 w 62"/>
                    <a:gd name="T23"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41">
                      <a:moveTo>
                        <a:pt x="41" y="7"/>
                      </a:moveTo>
                      <a:cubicBezTo>
                        <a:pt x="48" y="0"/>
                        <a:pt x="48" y="14"/>
                        <a:pt x="55" y="7"/>
                      </a:cubicBezTo>
                      <a:cubicBezTo>
                        <a:pt x="62" y="7"/>
                        <a:pt x="55" y="0"/>
                        <a:pt x="55" y="0"/>
                      </a:cubicBezTo>
                      <a:cubicBezTo>
                        <a:pt x="48" y="0"/>
                        <a:pt x="41" y="0"/>
                        <a:pt x="34" y="0"/>
                      </a:cubicBezTo>
                      <a:cubicBezTo>
                        <a:pt x="28" y="7"/>
                        <a:pt x="28" y="0"/>
                        <a:pt x="21" y="7"/>
                      </a:cubicBezTo>
                      <a:cubicBezTo>
                        <a:pt x="14" y="7"/>
                        <a:pt x="14" y="21"/>
                        <a:pt x="7" y="27"/>
                      </a:cubicBezTo>
                      <a:cubicBezTo>
                        <a:pt x="0" y="27"/>
                        <a:pt x="0" y="27"/>
                        <a:pt x="0" y="27"/>
                      </a:cubicBezTo>
                      <a:cubicBezTo>
                        <a:pt x="0" y="34"/>
                        <a:pt x="0" y="34"/>
                        <a:pt x="0" y="34"/>
                      </a:cubicBezTo>
                      <a:cubicBezTo>
                        <a:pt x="14" y="41"/>
                        <a:pt x="14" y="41"/>
                        <a:pt x="14" y="41"/>
                      </a:cubicBezTo>
                      <a:cubicBezTo>
                        <a:pt x="14" y="27"/>
                        <a:pt x="14" y="27"/>
                        <a:pt x="14" y="27"/>
                      </a:cubicBezTo>
                      <a:cubicBezTo>
                        <a:pt x="14" y="21"/>
                        <a:pt x="21" y="27"/>
                        <a:pt x="28" y="27"/>
                      </a:cubicBezTo>
                      <a:cubicBezTo>
                        <a:pt x="28" y="21"/>
                        <a:pt x="34" y="7"/>
                        <a:pt x="41"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8" name="Freeform 302">
                  <a:extLst>
                    <a:ext uri="{FF2B5EF4-FFF2-40B4-BE49-F238E27FC236}">
                      <a16:creationId xmlns:a16="http://schemas.microsoft.com/office/drawing/2014/main" id="{ED3DC11B-E2AE-4E0B-8751-0F2073C72E78}"/>
                    </a:ext>
                  </a:extLst>
                </p:cNvPr>
                <p:cNvSpPr>
                  <a:spLocks/>
                </p:cNvSpPr>
                <p:nvPr/>
              </p:nvSpPr>
              <p:spPr bwMode="auto">
                <a:xfrm>
                  <a:off x="15508288" y="5822950"/>
                  <a:ext cx="131763" cy="76200"/>
                </a:xfrm>
                <a:custGeom>
                  <a:avLst/>
                  <a:gdLst>
                    <a:gd name="T0" fmla="*/ 14 w 35"/>
                    <a:gd name="T1" fmla="*/ 0 h 20"/>
                    <a:gd name="T2" fmla="*/ 0 w 35"/>
                    <a:gd name="T3" fmla="*/ 6 h 20"/>
                    <a:gd name="T4" fmla="*/ 0 w 35"/>
                    <a:gd name="T5" fmla="*/ 13 h 20"/>
                    <a:gd name="T6" fmla="*/ 0 w 35"/>
                    <a:gd name="T7" fmla="*/ 20 h 20"/>
                    <a:gd name="T8" fmla="*/ 7 w 35"/>
                    <a:gd name="T9" fmla="*/ 20 h 20"/>
                    <a:gd name="T10" fmla="*/ 14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14" y="0"/>
                      </a:moveTo>
                      <a:cubicBezTo>
                        <a:pt x="0" y="6"/>
                        <a:pt x="0" y="6"/>
                        <a:pt x="0" y="6"/>
                      </a:cubicBezTo>
                      <a:cubicBezTo>
                        <a:pt x="0" y="13"/>
                        <a:pt x="0" y="13"/>
                        <a:pt x="0" y="13"/>
                      </a:cubicBezTo>
                      <a:cubicBezTo>
                        <a:pt x="0" y="13"/>
                        <a:pt x="7" y="13"/>
                        <a:pt x="0" y="20"/>
                      </a:cubicBezTo>
                      <a:cubicBezTo>
                        <a:pt x="7" y="20"/>
                        <a:pt x="7" y="20"/>
                        <a:pt x="7" y="20"/>
                      </a:cubicBezTo>
                      <a:cubicBezTo>
                        <a:pt x="14" y="13"/>
                        <a:pt x="35" y="0"/>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9" name="Freeform 303">
                  <a:extLst>
                    <a:ext uri="{FF2B5EF4-FFF2-40B4-BE49-F238E27FC236}">
                      <a16:creationId xmlns:a16="http://schemas.microsoft.com/office/drawing/2014/main" id="{F1952F14-F538-42EF-8050-34E7E3BF6047}"/>
                    </a:ext>
                  </a:extLst>
                </p:cNvPr>
                <p:cNvSpPr>
                  <a:spLocks/>
                </p:cNvSpPr>
                <p:nvPr/>
              </p:nvSpPr>
              <p:spPr bwMode="auto">
                <a:xfrm>
                  <a:off x="15973425" y="4846638"/>
                  <a:ext cx="180975" cy="101600"/>
                </a:xfrm>
                <a:custGeom>
                  <a:avLst/>
                  <a:gdLst>
                    <a:gd name="T0" fmla="*/ 41 w 48"/>
                    <a:gd name="T1" fmla="*/ 21 h 27"/>
                    <a:gd name="T2" fmla="*/ 34 w 48"/>
                    <a:gd name="T3" fmla="*/ 0 h 27"/>
                    <a:gd name="T4" fmla="*/ 27 w 48"/>
                    <a:gd name="T5" fmla="*/ 0 h 27"/>
                    <a:gd name="T6" fmla="*/ 41 w 48"/>
                    <a:gd name="T7" fmla="*/ 21 h 27"/>
                  </a:gdLst>
                  <a:ahLst/>
                  <a:cxnLst>
                    <a:cxn ang="0">
                      <a:pos x="T0" y="T1"/>
                    </a:cxn>
                    <a:cxn ang="0">
                      <a:pos x="T2" y="T3"/>
                    </a:cxn>
                    <a:cxn ang="0">
                      <a:pos x="T4" y="T5"/>
                    </a:cxn>
                    <a:cxn ang="0">
                      <a:pos x="T6" y="T7"/>
                    </a:cxn>
                  </a:cxnLst>
                  <a:rect l="0" t="0" r="r" b="b"/>
                  <a:pathLst>
                    <a:path w="48" h="27">
                      <a:moveTo>
                        <a:pt x="41" y="21"/>
                      </a:moveTo>
                      <a:cubicBezTo>
                        <a:pt x="34" y="14"/>
                        <a:pt x="34" y="7"/>
                        <a:pt x="34" y="0"/>
                      </a:cubicBezTo>
                      <a:cubicBezTo>
                        <a:pt x="27" y="0"/>
                        <a:pt x="27" y="0"/>
                        <a:pt x="27" y="0"/>
                      </a:cubicBezTo>
                      <a:cubicBezTo>
                        <a:pt x="0" y="14"/>
                        <a:pt x="48" y="27"/>
                        <a:pt x="41"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0" name="Freeform 304">
                  <a:extLst>
                    <a:ext uri="{FF2B5EF4-FFF2-40B4-BE49-F238E27FC236}">
                      <a16:creationId xmlns:a16="http://schemas.microsoft.com/office/drawing/2014/main" id="{6E840817-4745-4EF1-A5B1-843AD1B19093}"/>
                    </a:ext>
                  </a:extLst>
                </p:cNvPr>
                <p:cNvSpPr>
                  <a:spLocks/>
                </p:cNvSpPr>
                <p:nvPr/>
              </p:nvSpPr>
              <p:spPr bwMode="auto">
                <a:xfrm>
                  <a:off x="15846425" y="4948238"/>
                  <a:ext cx="153988" cy="77788"/>
                </a:xfrm>
                <a:custGeom>
                  <a:avLst/>
                  <a:gdLst>
                    <a:gd name="T0" fmla="*/ 34 w 41"/>
                    <a:gd name="T1" fmla="*/ 21 h 21"/>
                    <a:gd name="T2" fmla="*/ 27 w 41"/>
                    <a:gd name="T3" fmla="*/ 14 h 21"/>
                    <a:gd name="T4" fmla="*/ 27 w 41"/>
                    <a:gd name="T5" fmla="*/ 7 h 21"/>
                    <a:gd name="T6" fmla="*/ 13 w 41"/>
                    <a:gd name="T7" fmla="*/ 0 h 21"/>
                    <a:gd name="T8" fmla="*/ 7 w 41"/>
                    <a:gd name="T9" fmla="*/ 14 h 21"/>
                    <a:gd name="T10" fmla="*/ 20 w 41"/>
                    <a:gd name="T11" fmla="*/ 14 h 21"/>
                    <a:gd name="T12" fmla="*/ 20 w 41"/>
                    <a:gd name="T13" fmla="*/ 21 h 21"/>
                    <a:gd name="T14" fmla="*/ 34 w 41"/>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1">
                      <a:moveTo>
                        <a:pt x="34" y="21"/>
                      </a:moveTo>
                      <a:cubicBezTo>
                        <a:pt x="41" y="21"/>
                        <a:pt x="34" y="14"/>
                        <a:pt x="27" y="14"/>
                      </a:cubicBezTo>
                      <a:cubicBezTo>
                        <a:pt x="27" y="7"/>
                        <a:pt x="27" y="7"/>
                        <a:pt x="27" y="7"/>
                      </a:cubicBezTo>
                      <a:cubicBezTo>
                        <a:pt x="20" y="7"/>
                        <a:pt x="20" y="7"/>
                        <a:pt x="13" y="0"/>
                      </a:cubicBezTo>
                      <a:cubicBezTo>
                        <a:pt x="13" y="0"/>
                        <a:pt x="0" y="7"/>
                        <a:pt x="7" y="14"/>
                      </a:cubicBezTo>
                      <a:cubicBezTo>
                        <a:pt x="13" y="21"/>
                        <a:pt x="13" y="14"/>
                        <a:pt x="20" y="14"/>
                      </a:cubicBezTo>
                      <a:cubicBezTo>
                        <a:pt x="20" y="21"/>
                        <a:pt x="20" y="21"/>
                        <a:pt x="20" y="21"/>
                      </a:cubicBezTo>
                      <a:cubicBezTo>
                        <a:pt x="27" y="21"/>
                        <a:pt x="34" y="21"/>
                        <a:pt x="34"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1" name="Freeform 305">
                  <a:extLst>
                    <a:ext uri="{FF2B5EF4-FFF2-40B4-BE49-F238E27FC236}">
                      <a16:creationId xmlns:a16="http://schemas.microsoft.com/office/drawing/2014/main" id="{5DFF3843-77E4-4DB9-A9F3-B2A993AC81E8}"/>
                    </a:ext>
                  </a:extLst>
                </p:cNvPr>
                <p:cNvSpPr>
                  <a:spLocks/>
                </p:cNvSpPr>
                <p:nvPr/>
              </p:nvSpPr>
              <p:spPr bwMode="auto">
                <a:xfrm>
                  <a:off x="14246225" y="4256088"/>
                  <a:ext cx="180975" cy="101600"/>
                </a:xfrm>
                <a:custGeom>
                  <a:avLst/>
                  <a:gdLst>
                    <a:gd name="T0" fmla="*/ 7 w 48"/>
                    <a:gd name="T1" fmla="*/ 7 h 27"/>
                    <a:gd name="T2" fmla="*/ 34 w 48"/>
                    <a:gd name="T3" fmla="*/ 27 h 27"/>
                    <a:gd name="T4" fmla="*/ 41 w 48"/>
                    <a:gd name="T5" fmla="*/ 21 h 27"/>
                    <a:gd name="T6" fmla="*/ 41 w 48"/>
                    <a:gd name="T7" fmla="*/ 14 h 27"/>
                    <a:gd name="T8" fmla="*/ 20 w 48"/>
                    <a:gd name="T9" fmla="*/ 14 h 27"/>
                    <a:gd name="T10" fmla="*/ 14 w 48"/>
                    <a:gd name="T11" fmla="*/ 7 h 27"/>
                    <a:gd name="T12" fmla="*/ 7 w 48"/>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48" h="27">
                      <a:moveTo>
                        <a:pt x="7" y="7"/>
                      </a:moveTo>
                      <a:cubicBezTo>
                        <a:pt x="20" y="27"/>
                        <a:pt x="0" y="21"/>
                        <a:pt x="34" y="27"/>
                      </a:cubicBezTo>
                      <a:cubicBezTo>
                        <a:pt x="34" y="21"/>
                        <a:pt x="41" y="21"/>
                        <a:pt x="41" y="21"/>
                      </a:cubicBezTo>
                      <a:cubicBezTo>
                        <a:pt x="48" y="14"/>
                        <a:pt x="41" y="21"/>
                        <a:pt x="41" y="14"/>
                      </a:cubicBezTo>
                      <a:cubicBezTo>
                        <a:pt x="34" y="0"/>
                        <a:pt x="20" y="14"/>
                        <a:pt x="20" y="14"/>
                      </a:cubicBezTo>
                      <a:cubicBezTo>
                        <a:pt x="14" y="14"/>
                        <a:pt x="27" y="7"/>
                        <a:pt x="14" y="7"/>
                      </a:cubicBezTo>
                      <a:cubicBezTo>
                        <a:pt x="11" y="7"/>
                        <a:pt x="7" y="7"/>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2" name="Freeform 306">
                  <a:extLst>
                    <a:ext uri="{FF2B5EF4-FFF2-40B4-BE49-F238E27FC236}">
                      <a16:creationId xmlns:a16="http://schemas.microsoft.com/office/drawing/2014/main" id="{2AE3CC23-3EDF-41C7-A812-58AD74DB40F5}"/>
                    </a:ext>
                  </a:extLst>
                </p:cNvPr>
                <p:cNvSpPr>
                  <a:spLocks/>
                </p:cNvSpPr>
                <p:nvPr/>
              </p:nvSpPr>
              <p:spPr bwMode="auto">
                <a:xfrm>
                  <a:off x="15973425" y="5053013"/>
                  <a:ext cx="26988" cy="25400"/>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7" y="7"/>
                        <a:pt x="7" y="7"/>
                        <a:pt x="7" y="7"/>
                      </a:cubicBezTo>
                      <a:cubicBezTo>
                        <a:pt x="7" y="0"/>
                        <a:pt x="7"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3" name="Freeform 307">
                  <a:extLst>
                    <a:ext uri="{FF2B5EF4-FFF2-40B4-BE49-F238E27FC236}">
                      <a16:creationId xmlns:a16="http://schemas.microsoft.com/office/drawing/2014/main" id="{2D8A9319-311B-4AEC-A110-275819C50F87}"/>
                    </a:ext>
                  </a:extLst>
                </p:cNvPr>
                <p:cNvSpPr>
                  <a:spLocks/>
                </p:cNvSpPr>
                <p:nvPr/>
              </p:nvSpPr>
              <p:spPr bwMode="auto">
                <a:xfrm>
                  <a:off x="15200313" y="53609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4" name="Rectangle 308">
                  <a:extLst>
                    <a:ext uri="{FF2B5EF4-FFF2-40B4-BE49-F238E27FC236}">
                      <a16:creationId xmlns:a16="http://schemas.microsoft.com/office/drawing/2014/main" id="{52AD96B7-CCD7-4BEA-9EDB-9B61F32DDC77}"/>
                    </a:ext>
                  </a:extLst>
                </p:cNvPr>
                <p:cNvSpPr>
                  <a:spLocks noChangeArrowheads="1"/>
                </p:cNvSpPr>
                <p:nvPr/>
              </p:nvSpPr>
              <p:spPr bwMode="auto">
                <a:xfrm>
                  <a:off x="15535275" y="4538663"/>
                  <a:ext cx="52388" cy="25400"/>
                </a:xfrm>
                <a:prstGeom prst="rect">
                  <a:avLst/>
                </a:prstGeom>
                <a:grpFill/>
                <a:ln w="3175">
                  <a:solidFill>
                    <a:srgbClr val="525252"/>
                  </a:solidFill>
                  <a:miter lim="800000"/>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5" name="Freeform 309">
                  <a:extLst>
                    <a:ext uri="{FF2B5EF4-FFF2-40B4-BE49-F238E27FC236}">
                      <a16:creationId xmlns:a16="http://schemas.microsoft.com/office/drawing/2014/main" id="{16EAC99A-8FFC-405A-83DE-9988EFE398F0}"/>
                    </a:ext>
                  </a:extLst>
                </p:cNvPr>
                <p:cNvSpPr>
                  <a:spLocks/>
                </p:cNvSpPr>
                <p:nvPr/>
              </p:nvSpPr>
              <p:spPr bwMode="auto">
                <a:xfrm>
                  <a:off x="15535275" y="4308475"/>
                  <a:ext cx="52388" cy="26988"/>
                </a:xfrm>
                <a:custGeom>
                  <a:avLst/>
                  <a:gdLst>
                    <a:gd name="T0" fmla="*/ 7 w 14"/>
                    <a:gd name="T1" fmla="*/ 7 h 7"/>
                    <a:gd name="T2" fmla="*/ 14 w 14"/>
                    <a:gd name="T3" fmla="*/ 0 h 7"/>
                    <a:gd name="T4" fmla="*/ 0 w 14"/>
                    <a:gd name="T5" fmla="*/ 0 h 7"/>
                    <a:gd name="T6" fmla="*/ 7 w 14"/>
                    <a:gd name="T7" fmla="*/ 7 h 7"/>
                  </a:gdLst>
                  <a:ahLst/>
                  <a:cxnLst>
                    <a:cxn ang="0">
                      <a:pos x="T0" y="T1"/>
                    </a:cxn>
                    <a:cxn ang="0">
                      <a:pos x="T2" y="T3"/>
                    </a:cxn>
                    <a:cxn ang="0">
                      <a:pos x="T4" y="T5"/>
                    </a:cxn>
                    <a:cxn ang="0">
                      <a:pos x="T6" y="T7"/>
                    </a:cxn>
                  </a:cxnLst>
                  <a:rect l="0" t="0" r="r" b="b"/>
                  <a:pathLst>
                    <a:path w="14" h="7">
                      <a:moveTo>
                        <a:pt x="7" y="7"/>
                      </a:moveTo>
                      <a:cubicBezTo>
                        <a:pt x="14" y="7"/>
                        <a:pt x="14" y="0"/>
                        <a:pt x="14" y="0"/>
                      </a:cubicBezTo>
                      <a:cubicBezTo>
                        <a:pt x="7" y="0"/>
                        <a:pt x="7" y="0"/>
                        <a:pt x="0" y="0"/>
                      </a:cubicBezTo>
                      <a:lnTo>
                        <a:pt x="7"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6" name="Freeform 310">
                  <a:extLst>
                    <a:ext uri="{FF2B5EF4-FFF2-40B4-BE49-F238E27FC236}">
                      <a16:creationId xmlns:a16="http://schemas.microsoft.com/office/drawing/2014/main" id="{2F791389-D677-4573-8EC1-30A43C630D6C}"/>
                    </a:ext>
                  </a:extLst>
                </p:cNvPr>
                <p:cNvSpPr>
                  <a:spLocks/>
                </p:cNvSpPr>
                <p:nvPr/>
              </p:nvSpPr>
              <p:spPr bwMode="auto">
                <a:xfrm>
                  <a:off x="15147925" y="4591050"/>
                  <a:ext cx="104775" cy="47625"/>
                </a:xfrm>
                <a:custGeom>
                  <a:avLst/>
                  <a:gdLst>
                    <a:gd name="T0" fmla="*/ 14 w 28"/>
                    <a:gd name="T1" fmla="*/ 7 h 13"/>
                    <a:gd name="T2" fmla="*/ 14 w 28"/>
                    <a:gd name="T3" fmla="*/ 13 h 13"/>
                    <a:gd name="T4" fmla="*/ 14 w 28"/>
                    <a:gd name="T5" fmla="*/ 7 h 13"/>
                  </a:gdLst>
                  <a:ahLst/>
                  <a:cxnLst>
                    <a:cxn ang="0">
                      <a:pos x="T0" y="T1"/>
                    </a:cxn>
                    <a:cxn ang="0">
                      <a:pos x="T2" y="T3"/>
                    </a:cxn>
                    <a:cxn ang="0">
                      <a:pos x="T4" y="T5"/>
                    </a:cxn>
                  </a:cxnLst>
                  <a:rect l="0" t="0" r="r" b="b"/>
                  <a:pathLst>
                    <a:path w="28" h="13">
                      <a:moveTo>
                        <a:pt x="14" y="7"/>
                      </a:moveTo>
                      <a:cubicBezTo>
                        <a:pt x="0" y="7"/>
                        <a:pt x="14" y="13"/>
                        <a:pt x="14" y="13"/>
                      </a:cubicBezTo>
                      <a:cubicBezTo>
                        <a:pt x="14" y="13"/>
                        <a:pt x="28" y="0"/>
                        <a:pt x="14"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7" name="Freeform 311">
                  <a:extLst>
                    <a:ext uri="{FF2B5EF4-FFF2-40B4-BE49-F238E27FC236}">
                      <a16:creationId xmlns:a16="http://schemas.microsoft.com/office/drawing/2014/main" id="{6AA8DFAC-43A4-4833-8C56-19CD54301754}"/>
                    </a:ext>
                  </a:extLst>
                </p:cNvPr>
                <p:cNvSpPr>
                  <a:spLocks/>
                </p:cNvSpPr>
                <p:nvPr/>
              </p:nvSpPr>
              <p:spPr bwMode="auto">
                <a:xfrm>
                  <a:off x="15301913" y="4283075"/>
                  <a:ext cx="52388" cy="52388"/>
                </a:xfrm>
                <a:custGeom>
                  <a:avLst/>
                  <a:gdLst>
                    <a:gd name="T0" fmla="*/ 7 w 14"/>
                    <a:gd name="T1" fmla="*/ 7 h 14"/>
                    <a:gd name="T2" fmla="*/ 0 w 14"/>
                    <a:gd name="T3" fmla="*/ 0 h 14"/>
                    <a:gd name="T4" fmla="*/ 7 w 14"/>
                    <a:gd name="T5" fmla="*/ 14 h 14"/>
                    <a:gd name="T6" fmla="*/ 7 w 14"/>
                    <a:gd name="T7" fmla="*/ 7 h 14"/>
                  </a:gdLst>
                  <a:ahLst/>
                  <a:cxnLst>
                    <a:cxn ang="0">
                      <a:pos x="T0" y="T1"/>
                    </a:cxn>
                    <a:cxn ang="0">
                      <a:pos x="T2" y="T3"/>
                    </a:cxn>
                    <a:cxn ang="0">
                      <a:pos x="T4" y="T5"/>
                    </a:cxn>
                    <a:cxn ang="0">
                      <a:pos x="T6" y="T7"/>
                    </a:cxn>
                  </a:cxnLst>
                  <a:rect l="0" t="0" r="r" b="b"/>
                  <a:pathLst>
                    <a:path w="14" h="14">
                      <a:moveTo>
                        <a:pt x="7" y="7"/>
                      </a:moveTo>
                      <a:cubicBezTo>
                        <a:pt x="0" y="0"/>
                        <a:pt x="0" y="0"/>
                        <a:pt x="0" y="0"/>
                      </a:cubicBezTo>
                      <a:cubicBezTo>
                        <a:pt x="7" y="14"/>
                        <a:pt x="7" y="14"/>
                        <a:pt x="7" y="14"/>
                      </a:cubicBezTo>
                      <a:cubicBezTo>
                        <a:pt x="7" y="14"/>
                        <a:pt x="14" y="14"/>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8" name="Freeform 312">
                  <a:extLst>
                    <a:ext uri="{FF2B5EF4-FFF2-40B4-BE49-F238E27FC236}">
                      <a16:creationId xmlns:a16="http://schemas.microsoft.com/office/drawing/2014/main" id="{FAF13AE3-67B0-41AB-AC17-6E921C36C387}"/>
                    </a:ext>
                  </a:extLst>
                </p:cNvPr>
                <p:cNvSpPr>
                  <a:spLocks/>
                </p:cNvSpPr>
                <p:nvPr/>
              </p:nvSpPr>
              <p:spPr bwMode="auto">
                <a:xfrm>
                  <a:off x="15301913" y="4357688"/>
                  <a:ext cx="52388" cy="25400"/>
                </a:xfrm>
                <a:custGeom>
                  <a:avLst/>
                  <a:gdLst>
                    <a:gd name="T0" fmla="*/ 7 w 14"/>
                    <a:gd name="T1" fmla="*/ 0 h 7"/>
                    <a:gd name="T2" fmla="*/ 0 w 14"/>
                    <a:gd name="T3" fmla="*/ 0 h 7"/>
                    <a:gd name="T4" fmla="*/ 7 w 14"/>
                    <a:gd name="T5" fmla="*/ 7 h 7"/>
                    <a:gd name="T6" fmla="*/ 7 w 14"/>
                    <a:gd name="T7" fmla="*/ 0 h 7"/>
                  </a:gdLst>
                  <a:ahLst/>
                  <a:cxnLst>
                    <a:cxn ang="0">
                      <a:pos x="T0" y="T1"/>
                    </a:cxn>
                    <a:cxn ang="0">
                      <a:pos x="T2" y="T3"/>
                    </a:cxn>
                    <a:cxn ang="0">
                      <a:pos x="T4" y="T5"/>
                    </a:cxn>
                    <a:cxn ang="0">
                      <a:pos x="T6" y="T7"/>
                    </a:cxn>
                  </a:cxnLst>
                  <a:rect l="0" t="0" r="r" b="b"/>
                  <a:pathLst>
                    <a:path w="14" h="7">
                      <a:moveTo>
                        <a:pt x="7" y="0"/>
                      </a:moveTo>
                      <a:cubicBezTo>
                        <a:pt x="0" y="0"/>
                        <a:pt x="0" y="0"/>
                        <a:pt x="0" y="0"/>
                      </a:cubicBezTo>
                      <a:cubicBezTo>
                        <a:pt x="0" y="0"/>
                        <a:pt x="0" y="7"/>
                        <a:pt x="7" y="7"/>
                      </a:cubicBezTo>
                      <a:cubicBezTo>
                        <a:pt x="14" y="7"/>
                        <a:pt x="14"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9" name="Freeform 313">
                  <a:extLst>
                    <a:ext uri="{FF2B5EF4-FFF2-40B4-BE49-F238E27FC236}">
                      <a16:creationId xmlns:a16="http://schemas.microsoft.com/office/drawing/2014/main" id="{9F25FC0B-A29D-40CA-8EE2-E04BABCB947E}"/>
                    </a:ext>
                  </a:extLst>
                </p:cNvPr>
                <p:cNvSpPr>
                  <a:spLocks/>
                </p:cNvSpPr>
                <p:nvPr/>
              </p:nvSpPr>
              <p:spPr bwMode="auto">
                <a:xfrm>
                  <a:off x="15327313" y="4410075"/>
                  <a:ext cx="106363" cy="101600"/>
                </a:xfrm>
                <a:custGeom>
                  <a:avLst/>
                  <a:gdLst>
                    <a:gd name="T0" fmla="*/ 21 w 28"/>
                    <a:gd name="T1" fmla="*/ 14 h 27"/>
                    <a:gd name="T2" fmla="*/ 21 w 28"/>
                    <a:gd name="T3" fmla="*/ 7 h 27"/>
                    <a:gd name="T4" fmla="*/ 7 w 28"/>
                    <a:gd name="T5" fmla="*/ 7 h 27"/>
                    <a:gd name="T6" fmla="*/ 0 w 28"/>
                    <a:gd name="T7" fmla="*/ 0 h 27"/>
                    <a:gd name="T8" fmla="*/ 7 w 28"/>
                    <a:gd name="T9" fmla="*/ 20 h 27"/>
                    <a:gd name="T10" fmla="*/ 7 w 28"/>
                    <a:gd name="T11" fmla="*/ 27 h 27"/>
                    <a:gd name="T12" fmla="*/ 14 w 28"/>
                    <a:gd name="T13" fmla="*/ 20 h 27"/>
                    <a:gd name="T14" fmla="*/ 21 w 28"/>
                    <a:gd name="T15" fmla="*/ 27 h 27"/>
                    <a:gd name="T16" fmla="*/ 28 w 28"/>
                    <a:gd name="T17" fmla="*/ 20 h 27"/>
                    <a:gd name="T18" fmla="*/ 21 w 28"/>
                    <a:gd name="T19"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21" y="14"/>
                      </a:moveTo>
                      <a:cubicBezTo>
                        <a:pt x="14" y="7"/>
                        <a:pt x="21" y="14"/>
                        <a:pt x="21" y="7"/>
                      </a:cubicBezTo>
                      <a:cubicBezTo>
                        <a:pt x="14" y="7"/>
                        <a:pt x="14" y="7"/>
                        <a:pt x="7" y="7"/>
                      </a:cubicBezTo>
                      <a:cubicBezTo>
                        <a:pt x="7" y="7"/>
                        <a:pt x="7" y="0"/>
                        <a:pt x="0" y="0"/>
                      </a:cubicBezTo>
                      <a:cubicBezTo>
                        <a:pt x="7" y="7"/>
                        <a:pt x="7" y="20"/>
                        <a:pt x="7" y="20"/>
                      </a:cubicBezTo>
                      <a:cubicBezTo>
                        <a:pt x="7" y="23"/>
                        <a:pt x="7" y="25"/>
                        <a:pt x="7" y="27"/>
                      </a:cubicBezTo>
                      <a:cubicBezTo>
                        <a:pt x="14" y="20"/>
                        <a:pt x="14" y="20"/>
                        <a:pt x="14" y="20"/>
                      </a:cubicBezTo>
                      <a:cubicBezTo>
                        <a:pt x="14" y="20"/>
                        <a:pt x="14" y="20"/>
                        <a:pt x="21" y="27"/>
                      </a:cubicBezTo>
                      <a:cubicBezTo>
                        <a:pt x="28" y="20"/>
                        <a:pt x="28" y="20"/>
                        <a:pt x="28" y="20"/>
                      </a:cubicBezTo>
                      <a:lnTo>
                        <a:pt x="21" y="14"/>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0" name="Freeform 314">
                  <a:extLst>
                    <a:ext uri="{FF2B5EF4-FFF2-40B4-BE49-F238E27FC236}">
                      <a16:creationId xmlns:a16="http://schemas.microsoft.com/office/drawing/2014/main" id="{FAF9C9CA-6183-4987-93EE-B58FA8768101}"/>
                    </a:ext>
                  </a:extLst>
                </p:cNvPr>
                <p:cNvSpPr>
                  <a:spLocks/>
                </p:cNvSpPr>
                <p:nvPr/>
              </p:nvSpPr>
              <p:spPr bwMode="auto">
                <a:xfrm>
                  <a:off x="15481300" y="4154488"/>
                  <a:ext cx="106363" cy="26988"/>
                </a:xfrm>
                <a:custGeom>
                  <a:avLst/>
                  <a:gdLst>
                    <a:gd name="T0" fmla="*/ 7 w 28"/>
                    <a:gd name="T1" fmla="*/ 0 h 7"/>
                    <a:gd name="T2" fmla="*/ 0 w 28"/>
                    <a:gd name="T3" fmla="*/ 7 h 7"/>
                    <a:gd name="T4" fmla="*/ 7 w 28"/>
                    <a:gd name="T5" fmla="*/ 7 h 7"/>
                    <a:gd name="T6" fmla="*/ 7 w 28"/>
                    <a:gd name="T7" fmla="*/ 0 h 7"/>
                  </a:gdLst>
                  <a:ahLst/>
                  <a:cxnLst>
                    <a:cxn ang="0">
                      <a:pos x="T0" y="T1"/>
                    </a:cxn>
                    <a:cxn ang="0">
                      <a:pos x="T2" y="T3"/>
                    </a:cxn>
                    <a:cxn ang="0">
                      <a:pos x="T4" y="T5"/>
                    </a:cxn>
                    <a:cxn ang="0">
                      <a:pos x="T6" y="T7"/>
                    </a:cxn>
                  </a:cxnLst>
                  <a:rect l="0" t="0" r="r" b="b"/>
                  <a:pathLst>
                    <a:path w="28" h="7">
                      <a:moveTo>
                        <a:pt x="7" y="0"/>
                      </a:moveTo>
                      <a:cubicBezTo>
                        <a:pt x="0" y="7"/>
                        <a:pt x="0" y="7"/>
                        <a:pt x="0" y="7"/>
                      </a:cubicBezTo>
                      <a:cubicBezTo>
                        <a:pt x="7" y="7"/>
                        <a:pt x="7" y="7"/>
                        <a:pt x="7" y="7"/>
                      </a:cubicBezTo>
                      <a:cubicBezTo>
                        <a:pt x="28" y="7"/>
                        <a:pt x="14" y="7"/>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1" name="Freeform 315">
                  <a:extLst>
                    <a:ext uri="{FF2B5EF4-FFF2-40B4-BE49-F238E27FC236}">
                      <a16:creationId xmlns:a16="http://schemas.microsoft.com/office/drawing/2014/main" id="{A9B16A48-17FE-445B-9595-3F9AFEAD3954}"/>
                    </a:ext>
                  </a:extLst>
                </p:cNvPr>
                <p:cNvSpPr>
                  <a:spLocks/>
                </p:cNvSpPr>
                <p:nvPr/>
              </p:nvSpPr>
              <p:spPr bwMode="auto">
                <a:xfrm>
                  <a:off x="15433675" y="4538663"/>
                  <a:ext cx="101600" cy="153988"/>
                </a:xfrm>
                <a:custGeom>
                  <a:avLst/>
                  <a:gdLst>
                    <a:gd name="T0" fmla="*/ 27 w 27"/>
                    <a:gd name="T1" fmla="*/ 21 h 41"/>
                    <a:gd name="T2" fmla="*/ 13 w 27"/>
                    <a:gd name="T3" fmla="*/ 7 h 41"/>
                    <a:gd name="T4" fmla="*/ 0 w 27"/>
                    <a:gd name="T5" fmla="*/ 0 h 41"/>
                    <a:gd name="T6" fmla="*/ 7 w 27"/>
                    <a:gd name="T7" fmla="*/ 41 h 41"/>
                    <a:gd name="T8" fmla="*/ 27 w 27"/>
                    <a:gd name="T9" fmla="*/ 34 h 41"/>
                    <a:gd name="T10" fmla="*/ 27 w 27"/>
                    <a:gd name="T11" fmla="*/ 21 h 41"/>
                  </a:gdLst>
                  <a:ahLst/>
                  <a:cxnLst>
                    <a:cxn ang="0">
                      <a:pos x="T0" y="T1"/>
                    </a:cxn>
                    <a:cxn ang="0">
                      <a:pos x="T2" y="T3"/>
                    </a:cxn>
                    <a:cxn ang="0">
                      <a:pos x="T4" y="T5"/>
                    </a:cxn>
                    <a:cxn ang="0">
                      <a:pos x="T6" y="T7"/>
                    </a:cxn>
                    <a:cxn ang="0">
                      <a:pos x="T8" y="T9"/>
                    </a:cxn>
                    <a:cxn ang="0">
                      <a:pos x="T10" y="T11"/>
                    </a:cxn>
                  </a:cxnLst>
                  <a:rect l="0" t="0" r="r" b="b"/>
                  <a:pathLst>
                    <a:path w="27" h="41">
                      <a:moveTo>
                        <a:pt x="27" y="21"/>
                      </a:moveTo>
                      <a:cubicBezTo>
                        <a:pt x="27" y="21"/>
                        <a:pt x="13" y="14"/>
                        <a:pt x="13" y="7"/>
                      </a:cubicBezTo>
                      <a:cubicBezTo>
                        <a:pt x="7" y="0"/>
                        <a:pt x="7" y="7"/>
                        <a:pt x="0" y="0"/>
                      </a:cubicBezTo>
                      <a:cubicBezTo>
                        <a:pt x="7" y="21"/>
                        <a:pt x="7" y="21"/>
                        <a:pt x="7" y="41"/>
                      </a:cubicBezTo>
                      <a:cubicBezTo>
                        <a:pt x="13" y="34"/>
                        <a:pt x="20" y="34"/>
                        <a:pt x="27" y="34"/>
                      </a:cubicBezTo>
                      <a:cubicBezTo>
                        <a:pt x="20" y="27"/>
                        <a:pt x="27" y="21"/>
                        <a:pt x="27"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2" name="Freeform 316">
                  <a:extLst>
                    <a:ext uri="{FF2B5EF4-FFF2-40B4-BE49-F238E27FC236}">
                      <a16:creationId xmlns:a16="http://schemas.microsoft.com/office/drawing/2014/main" id="{6B6B166C-0E69-4DA0-88A0-AD3A2DF0135B}"/>
                    </a:ext>
                  </a:extLst>
                </p:cNvPr>
                <p:cNvSpPr>
                  <a:spLocks/>
                </p:cNvSpPr>
                <p:nvPr/>
              </p:nvSpPr>
              <p:spPr bwMode="auto">
                <a:xfrm>
                  <a:off x="13773150" y="4948238"/>
                  <a:ext cx="7938" cy="11113"/>
                </a:xfrm>
                <a:custGeom>
                  <a:avLst/>
                  <a:gdLst>
                    <a:gd name="T0" fmla="*/ 2 w 2"/>
                    <a:gd name="T1" fmla="*/ 2 h 3"/>
                    <a:gd name="T2" fmla="*/ 2 w 2"/>
                    <a:gd name="T3" fmla="*/ 0 h 3"/>
                    <a:gd name="T4" fmla="*/ 2 w 2"/>
                    <a:gd name="T5" fmla="*/ 2 h 3"/>
                  </a:gdLst>
                  <a:ahLst/>
                  <a:cxnLst>
                    <a:cxn ang="0">
                      <a:pos x="T0" y="T1"/>
                    </a:cxn>
                    <a:cxn ang="0">
                      <a:pos x="T2" y="T3"/>
                    </a:cxn>
                    <a:cxn ang="0">
                      <a:pos x="T4" y="T5"/>
                    </a:cxn>
                  </a:cxnLst>
                  <a:rect l="0" t="0" r="r" b="b"/>
                  <a:pathLst>
                    <a:path w="2" h="3">
                      <a:moveTo>
                        <a:pt x="2" y="2"/>
                      </a:moveTo>
                      <a:cubicBezTo>
                        <a:pt x="2" y="0"/>
                        <a:pt x="2" y="0"/>
                        <a:pt x="2" y="0"/>
                      </a:cubicBezTo>
                      <a:cubicBezTo>
                        <a:pt x="0" y="2"/>
                        <a:pt x="1" y="3"/>
                        <a:pt x="2" y="2"/>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3" name="Freeform 317">
                  <a:extLst>
                    <a:ext uri="{FF2B5EF4-FFF2-40B4-BE49-F238E27FC236}">
                      <a16:creationId xmlns:a16="http://schemas.microsoft.com/office/drawing/2014/main" id="{11FA8A46-BDA1-4931-850D-C825BDBB4F61}"/>
                    </a:ext>
                  </a:extLst>
                </p:cNvPr>
                <p:cNvSpPr>
                  <a:spLocks/>
                </p:cNvSpPr>
                <p:nvPr/>
              </p:nvSpPr>
              <p:spPr bwMode="auto">
                <a:xfrm>
                  <a:off x="15019338" y="4899025"/>
                  <a:ext cx="153988" cy="179388"/>
                </a:xfrm>
                <a:custGeom>
                  <a:avLst/>
                  <a:gdLst>
                    <a:gd name="T0" fmla="*/ 7 w 41"/>
                    <a:gd name="T1" fmla="*/ 48 h 48"/>
                    <a:gd name="T2" fmla="*/ 27 w 41"/>
                    <a:gd name="T3" fmla="*/ 20 h 48"/>
                    <a:gd name="T4" fmla="*/ 41 w 41"/>
                    <a:gd name="T5" fmla="*/ 27 h 48"/>
                    <a:gd name="T6" fmla="*/ 41 w 41"/>
                    <a:gd name="T7" fmla="*/ 15 h 48"/>
                    <a:gd name="T8" fmla="*/ 41 w 41"/>
                    <a:gd name="T9" fmla="*/ 13 h 48"/>
                    <a:gd name="T10" fmla="*/ 41 w 41"/>
                    <a:gd name="T11" fmla="*/ 7 h 48"/>
                    <a:gd name="T12" fmla="*/ 27 w 41"/>
                    <a:gd name="T13" fmla="*/ 0 h 48"/>
                    <a:gd name="T14" fmla="*/ 20 w 41"/>
                    <a:gd name="T15" fmla="*/ 7 h 48"/>
                    <a:gd name="T16" fmla="*/ 27 w 41"/>
                    <a:gd name="T17" fmla="*/ 13 h 48"/>
                    <a:gd name="T18" fmla="*/ 20 w 41"/>
                    <a:gd name="T19" fmla="*/ 20 h 48"/>
                    <a:gd name="T20" fmla="*/ 7 w 41"/>
                    <a:gd name="T21" fmla="*/ 13 h 48"/>
                    <a:gd name="T22" fmla="*/ 0 w 41"/>
                    <a:gd name="T23" fmla="*/ 27 h 48"/>
                    <a:gd name="T24" fmla="*/ 7 w 41"/>
                    <a:gd name="T25" fmla="*/ 41 h 48"/>
                    <a:gd name="T26" fmla="*/ 14 w 41"/>
                    <a:gd name="T27" fmla="*/ 41 h 48"/>
                    <a:gd name="T28" fmla="*/ 7 w 41"/>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8">
                      <a:moveTo>
                        <a:pt x="7" y="48"/>
                      </a:moveTo>
                      <a:cubicBezTo>
                        <a:pt x="27" y="48"/>
                        <a:pt x="27" y="34"/>
                        <a:pt x="27" y="20"/>
                      </a:cubicBezTo>
                      <a:cubicBezTo>
                        <a:pt x="34" y="20"/>
                        <a:pt x="41" y="27"/>
                        <a:pt x="41" y="27"/>
                      </a:cubicBezTo>
                      <a:cubicBezTo>
                        <a:pt x="41" y="22"/>
                        <a:pt x="41" y="18"/>
                        <a:pt x="41" y="15"/>
                      </a:cubicBezTo>
                      <a:cubicBezTo>
                        <a:pt x="41" y="14"/>
                        <a:pt x="41" y="13"/>
                        <a:pt x="41" y="13"/>
                      </a:cubicBezTo>
                      <a:cubicBezTo>
                        <a:pt x="41" y="11"/>
                        <a:pt x="41" y="7"/>
                        <a:pt x="41" y="7"/>
                      </a:cubicBezTo>
                      <a:cubicBezTo>
                        <a:pt x="41" y="0"/>
                        <a:pt x="34" y="7"/>
                        <a:pt x="27" y="0"/>
                      </a:cubicBezTo>
                      <a:cubicBezTo>
                        <a:pt x="27" y="7"/>
                        <a:pt x="27" y="7"/>
                        <a:pt x="20" y="7"/>
                      </a:cubicBezTo>
                      <a:cubicBezTo>
                        <a:pt x="27" y="13"/>
                        <a:pt x="27" y="13"/>
                        <a:pt x="27" y="13"/>
                      </a:cubicBezTo>
                      <a:cubicBezTo>
                        <a:pt x="20" y="13"/>
                        <a:pt x="27" y="20"/>
                        <a:pt x="20" y="20"/>
                      </a:cubicBezTo>
                      <a:cubicBezTo>
                        <a:pt x="20" y="20"/>
                        <a:pt x="14" y="13"/>
                        <a:pt x="7" y="13"/>
                      </a:cubicBezTo>
                      <a:cubicBezTo>
                        <a:pt x="0" y="27"/>
                        <a:pt x="0" y="27"/>
                        <a:pt x="0" y="27"/>
                      </a:cubicBezTo>
                      <a:cubicBezTo>
                        <a:pt x="14" y="27"/>
                        <a:pt x="7" y="41"/>
                        <a:pt x="7" y="41"/>
                      </a:cubicBezTo>
                      <a:cubicBezTo>
                        <a:pt x="14" y="41"/>
                        <a:pt x="7" y="34"/>
                        <a:pt x="14" y="41"/>
                      </a:cubicBezTo>
                      <a:cubicBezTo>
                        <a:pt x="14" y="41"/>
                        <a:pt x="0" y="41"/>
                        <a:pt x="7" y="48"/>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4" name="Freeform 318">
                  <a:extLst>
                    <a:ext uri="{FF2B5EF4-FFF2-40B4-BE49-F238E27FC236}">
                      <a16:creationId xmlns:a16="http://schemas.microsoft.com/office/drawing/2014/main" id="{80BD0142-C3E0-48BC-B89E-AC350340F284}"/>
                    </a:ext>
                  </a:extLst>
                </p:cNvPr>
                <p:cNvSpPr>
                  <a:spLocks/>
                </p:cNvSpPr>
                <p:nvPr/>
              </p:nvSpPr>
              <p:spPr bwMode="auto">
                <a:xfrm>
                  <a:off x="15147925" y="4154488"/>
                  <a:ext cx="52388" cy="26988"/>
                </a:xfrm>
                <a:custGeom>
                  <a:avLst/>
                  <a:gdLst>
                    <a:gd name="T0" fmla="*/ 7 w 14"/>
                    <a:gd name="T1" fmla="*/ 7 h 7"/>
                    <a:gd name="T2" fmla="*/ 7 w 14"/>
                    <a:gd name="T3" fmla="*/ 0 h 7"/>
                    <a:gd name="T4" fmla="*/ 7 w 14"/>
                    <a:gd name="T5" fmla="*/ 7 h 7"/>
                  </a:gdLst>
                  <a:ahLst/>
                  <a:cxnLst>
                    <a:cxn ang="0">
                      <a:pos x="T0" y="T1"/>
                    </a:cxn>
                    <a:cxn ang="0">
                      <a:pos x="T2" y="T3"/>
                    </a:cxn>
                    <a:cxn ang="0">
                      <a:pos x="T4" y="T5"/>
                    </a:cxn>
                  </a:cxnLst>
                  <a:rect l="0" t="0" r="r" b="b"/>
                  <a:pathLst>
                    <a:path w="14" h="7">
                      <a:moveTo>
                        <a:pt x="7" y="7"/>
                      </a:moveTo>
                      <a:cubicBezTo>
                        <a:pt x="7" y="0"/>
                        <a:pt x="14" y="0"/>
                        <a:pt x="7" y="0"/>
                      </a:cubicBezTo>
                      <a:cubicBezTo>
                        <a:pt x="0" y="0"/>
                        <a:pt x="0" y="7"/>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5" name="Freeform 319">
                  <a:extLst>
                    <a:ext uri="{FF2B5EF4-FFF2-40B4-BE49-F238E27FC236}">
                      <a16:creationId xmlns:a16="http://schemas.microsoft.com/office/drawing/2014/main" id="{8063F82E-B702-41C3-BE1C-1D3CA979D5A4}"/>
                    </a:ext>
                  </a:extLst>
                </p:cNvPr>
                <p:cNvSpPr>
                  <a:spLocks/>
                </p:cNvSpPr>
                <p:nvPr/>
              </p:nvSpPr>
              <p:spPr bwMode="auto">
                <a:xfrm>
                  <a:off x="15073313" y="4154488"/>
                  <a:ext cx="100013" cy="74613"/>
                </a:xfrm>
                <a:custGeom>
                  <a:avLst/>
                  <a:gdLst>
                    <a:gd name="T0" fmla="*/ 20 w 27"/>
                    <a:gd name="T1" fmla="*/ 7 h 20"/>
                    <a:gd name="T2" fmla="*/ 6 w 27"/>
                    <a:gd name="T3" fmla="*/ 0 h 20"/>
                    <a:gd name="T4" fmla="*/ 13 w 27"/>
                    <a:gd name="T5" fmla="*/ 7 h 20"/>
                    <a:gd name="T6" fmla="*/ 6 w 27"/>
                    <a:gd name="T7" fmla="*/ 20 h 20"/>
                    <a:gd name="T8" fmla="*/ 20 w 27"/>
                    <a:gd name="T9" fmla="*/ 7 h 20"/>
                  </a:gdLst>
                  <a:ahLst/>
                  <a:cxnLst>
                    <a:cxn ang="0">
                      <a:pos x="T0" y="T1"/>
                    </a:cxn>
                    <a:cxn ang="0">
                      <a:pos x="T2" y="T3"/>
                    </a:cxn>
                    <a:cxn ang="0">
                      <a:pos x="T4" y="T5"/>
                    </a:cxn>
                    <a:cxn ang="0">
                      <a:pos x="T6" y="T7"/>
                    </a:cxn>
                    <a:cxn ang="0">
                      <a:pos x="T8" y="T9"/>
                    </a:cxn>
                  </a:cxnLst>
                  <a:rect l="0" t="0" r="r" b="b"/>
                  <a:pathLst>
                    <a:path w="27" h="20">
                      <a:moveTo>
                        <a:pt x="20" y="7"/>
                      </a:moveTo>
                      <a:cubicBezTo>
                        <a:pt x="27" y="7"/>
                        <a:pt x="6" y="0"/>
                        <a:pt x="6" y="0"/>
                      </a:cubicBezTo>
                      <a:cubicBezTo>
                        <a:pt x="13" y="7"/>
                        <a:pt x="13" y="7"/>
                        <a:pt x="13" y="7"/>
                      </a:cubicBezTo>
                      <a:cubicBezTo>
                        <a:pt x="0" y="13"/>
                        <a:pt x="6" y="7"/>
                        <a:pt x="6" y="20"/>
                      </a:cubicBezTo>
                      <a:cubicBezTo>
                        <a:pt x="13" y="20"/>
                        <a:pt x="20" y="7"/>
                        <a:pt x="20"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6" name="Freeform 320">
                  <a:extLst>
                    <a:ext uri="{FF2B5EF4-FFF2-40B4-BE49-F238E27FC236}">
                      <a16:creationId xmlns:a16="http://schemas.microsoft.com/office/drawing/2014/main" id="{A11BBC97-0470-451B-8223-D96051194DEC}"/>
                    </a:ext>
                  </a:extLst>
                </p:cNvPr>
                <p:cNvSpPr>
                  <a:spLocks/>
                </p:cNvSpPr>
                <p:nvPr/>
              </p:nvSpPr>
              <p:spPr bwMode="auto">
                <a:xfrm>
                  <a:off x="14760575" y="4049713"/>
                  <a:ext cx="285750" cy="179388"/>
                </a:xfrm>
                <a:custGeom>
                  <a:avLst/>
                  <a:gdLst>
                    <a:gd name="T0" fmla="*/ 21 w 76"/>
                    <a:gd name="T1" fmla="*/ 21 h 48"/>
                    <a:gd name="T2" fmla="*/ 14 w 76"/>
                    <a:gd name="T3" fmla="*/ 28 h 48"/>
                    <a:gd name="T4" fmla="*/ 7 w 76"/>
                    <a:gd name="T5" fmla="*/ 28 h 48"/>
                    <a:gd name="T6" fmla="*/ 0 w 76"/>
                    <a:gd name="T7" fmla="*/ 48 h 48"/>
                    <a:gd name="T8" fmla="*/ 62 w 76"/>
                    <a:gd name="T9" fmla="*/ 21 h 48"/>
                    <a:gd name="T10" fmla="*/ 69 w 76"/>
                    <a:gd name="T11" fmla="*/ 14 h 48"/>
                    <a:gd name="T12" fmla="*/ 76 w 76"/>
                    <a:gd name="T13" fmla="*/ 7 h 48"/>
                    <a:gd name="T14" fmla="*/ 62 w 76"/>
                    <a:gd name="T15" fmla="*/ 0 h 48"/>
                    <a:gd name="T16" fmla="*/ 21 w 76"/>
                    <a:gd name="T17"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8">
                      <a:moveTo>
                        <a:pt x="21" y="21"/>
                      </a:moveTo>
                      <a:cubicBezTo>
                        <a:pt x="14" y="28"/>
                        <a:pt x="14" y="28"/>
                        <a:pt x="14" y="28"/>
                      </a:cubicBezTo>
                      <a:cubicBezTo>
                        <a:pt x="7" y="28"/>
                        <a:pt x="7" y="28"/>
                        <a:pt x="7" y="28"/>
                      </a:cubicBezTo>
                      <a:cubicBezTo>
                        <a:pt x="0" y="35"/>
                        <a:pt x="7" y="41"/>
                        <a:pt x="0" y="48"/>
                      </a:cubicBezTo>
                      <a:cubicBezTo>
                        <a:pt x="35" y="35"/>
                        <a:pt x="35" y="35"/>
                        <a:pt x="62" y="21"/>
                      </a:cubicBezTo>
                      <a:cubicBezTo>
                        <a:pt x="62" y="21"/>
                        <a:pt x="69" y="21"/>
                        <a:pt x="69" y="14"/>
                      </a:cubicBezTo>
                      <a:cubicBezTo>
                        <a:pt x="76" y="14"/>
                        <a:pt x="76" y="7"/>
                        <a:pt x="76" y="7"/>
                      </a:cubicBezTo>
                      <a:cubicBezTo>
                        <a:pt x="69" y="0"/>
                        <a:pt x="62" y="0"/>
                        <a:pt x="62" y="0"/>
                      </a:cubicBezTo>
                      <a:cubicBezTo>
                        <a:pt x="55" y="0"/>
                        <a:pt x="21" y="14"/>
                        <a:pt x="21"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7" name="Freeform 321">
                  <a:extLst>
                    <a:ext uri="{FF2B5EF4-FFF2-40B4-BE49-F238E27FC236}">
                      <a16:creationId xmlns:a16="http://schemas.microsoft.com/office/drawing/2014/main" id="{3A260803-C286-42B4-85DD-3650184CC927}"/>
                    </a:ext>
                  </a:extLst>
                </p:cNvPr>
                <p:cNvSpPr>
                  <a:spLocks/>
                </p:cNvSpPr>
                <p:nvPr/>
              </p:nvSpPr>
              <p:spPr bwMode="auto">
                <a:xfrm>
                  <a:off x="15046325" y="4665663"/>
                  <a:ext cx="26988" cy="52388"/>
                </a:xfrm>
                <a:custGeom>
                  <a:avLst/>
                  <a:gdLst>
                    <a:gd name="T0" fmla="*/ 0 w 7"/>
                    <a:gd name="T1" fmla="*/ 0 h 14"/>
                    <a:gd name="T2" fmla="*/ 0 w 7"/>
                    <a:gd name="T3" fmla="*/ 14 h 14"/>
                    <a:gd name="T4" fmla="*/ 0 w 7"/>
                    <a:gd name="T5" fmla="*/ 0 h 14"/>
                  </a:gdLst>
                  <a:ahLst/>
                  <a:cxnLst>
                    <a:cxn ang="0">
                      <a:pos x="T0" y="T1"/>
                    </a:cxn>
                    <a:cxn ang="0">
                      <a:pos x="T2" y="T3"/>
                    </a:cxn>
                    <a:cxn ang="0">
                      <a:pos x="T4" y="T5"/>
                    </a:cxn>
                  </a:cxnLst>
                  <a:rect l="0" t="0" r="r" b="b"/>
                  <a:pathLst>
                    <a:path w="7" h="14">
                      <a:moveTo>
                        <a:pt x="0" y="0"/>
                      </a:moveTo>
                      <a:cubicBezTo>
                        <a:pt x="0" y="14"/>
                        <a:pt x="0" y="14"/>
                        <a:pt x="0" y="14"/>
                      </a:cubicBezTo>
                      <a:cubicBezTo>
                        <a:pt x="7" y="14"/>
                        <a:pt x="7"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8" name="Freeform 322">
                  <a:extLst>
                    <a:ext uri="{FF2B5EF4-FFF2-40B4-BE49-F238E27FC236}">
                      <a16:creationId xmlns:a16="http://schemas.microsoft.com/office/drawing/2014/main" id="{BCA38763-5CDB-46F9-BDAF-E47196EF6B36}"/>
                    </a:ext>
                  </a:extLst>
                </p:cNvPr>
                <p:cNvSpPr>
                  <a:spLocks/>
                </p:cNvSpPr>
                <p:nvPr/>
              </p:nvSpPr>
              <p:spPr bwMode="auto">
                <a:xfrm>
                  <a:off x="15019338" y="4181475"/>
                  <a:ext cx="53975" cy="22225"/>
                </a:xfrm>
                <a:custGeom>
                  <a:avLst/>
                  <a:gdLst>
                    <a:gd name="T0" fmla="*/ 7 w 14"/>
                    <a:gd name="T1" fmla="*/ 6 h 6"/>
                    <a:gd name="T2" fmla="*/ 0 w 14"/>
                    <a:gd name="T3" fmla="*/ 0 h 6"/>
                    <a:gd name="T4" fmla="*/ 7 w 14"/>
                    <a:gd name="T5" fmla="*/ 6 h 6"/>
                  </a:gdLst>
                  <a:ahLst/>
                  <a:cxnLst>
                    <a:cxn ang="0">
                      <a:pos x="T0" y="T1"/>
                    </a:cxn>
                    <a:cxn ang="0">
                      <a:pos x="T2" y="T3"/>
                    </a:cxn>
                    <a:cxn ang="0">
                      <a:pos x="T4" y="T5"/>
                    </a:cxn>
                  </a:cxnLst>
                  <a:rect l="0" t="0" r="r" b="b"/>
                  <a:pathLst>
                    <a:path w="14" h="6">
                      <a:moveTo>
                        <a:pt x="7" y="6"/>
                      </a:moveTo>
                      <a:cubicBezTo>
                        <a:pt x="14" y="6"/>
                        <a:pt x="14" y="0"/>
                        <a:pt x="0" y="0"/>
                      </a:cubicBezTo>
                      <a:cubicBezTo>
                        <a:pt x="0" y="0"/>
                        <a:pt x="0" y="6"/>
                        <a:pt x="7" y="6"/>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29" name="Freeform 323">
                  <a:extLst>
                    <a:ext uri="{FF2B5EF4-FFF2-40B4-BE49-F238E27FC236}">
                      <a16:creationId xmlns:a16="http://schemas.microsoft.com/office/drawing/2014/main" id="{81ECC81D-01CB-43D6-AC89-22D1612069EF}"/>
                    </a:ext>
                  </a:extLst>
                </p:cNvPr>
                <p:cNvSpPr>
                  <a:spLocks/>
                </p:cNvSpPr>
                <p:nvPr/>
              </p:nvSpPr>
              <p:spPr bwMode="auto">
                <a:xfrm>
                  <a:off x="14427200" y="5154613"/>
                  <a:ext cx="101600" cy="101600"/>
                </a:xfrm>
                <a:custGeom>
                  <a:avLst/>
                  <a:gdLst>
                    <a:gd name="T0" fmla="*/ 0 w 27"/>
                    <a:gd name="T1" fmla="*/ 21 h 27"/>
                    <a:gd name="T2" fmla="*/ 7 w 27"/>
                    <a:gd name="T3" fmla="*/ 27 h 27"/>
                    <a:gd name="T4" fmla="*/ 14 w 27"/>
                    <a:gd name="T5" fmla="*/ 27 h 27"/>
                    <a:gd name="T6" fmla="*/ 27 w 27"/>
                    <a:gd name="T7" fmla="*/ 7 h 27"/>
                    <a:gd name="T8" fmla="*/ 21 w 27"/>
                    <a:gd name="T9" fmla="*/ 0 h 27"/>
                    <a:gd name="T10" fmla="*/ 7 w 27"/>
                    <a:gd name="T11" fmla="*/ 0 h 27"/>
                    <a:gd name="T12" fmla="*/ 0 w 27"/>
                    <a:gd name="T13" fmla="*/ 7 h 27"/>
                    <a:gd name="T14" fmla="*/ 0 w 27"/>
                    <a:gd name="T15" fmla="*/ 2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0" y="21"/>
                      </a:moveTo>
                      <a:cubicBezTo>
                        <a:pt x="7" y="21"/>
                        <a:pt x="0" y="27"/>
                        <a:pt x="7" y="27"/>
                      </a:cubicBezTo>
                      <a:cubicBezTo>
                        <a:pt x="14" y="27"/>
                        <a:pt x="14" y="27"/>
                        <a:pt x="14" y="27"/>
                      </a:cubicBezTo>
                      <a:cubicBezTo>
                        <a:pt x="21" y="21"/>
                        <a:pt x="27" y="14"/>
                        <a:pt x="27" y="7"/>
                      </a:cubicBezTo>
                      <a:cubicBezTo>
                        <a:pt x="21" y="0"/>
                        <a:pt x="21" y="0"/>
                        <a:pt x="21" y="0"/>
                      </a:cubicBezTo>
                      <a:cubicBezTo>
                        <a:pt x="7" y="0"/>
                        <a:pt x="7" y="0"/>
                        <a:pt x="7" y="0"/>
                      </a:cubicBezTo>
                      <a:cubicBezTo>
                        <a:pt x="0" y="7"/>
                        <a:pt x="0" y="7"/>
                        <a:pt x="0" y="7"/>
                      </a:cubicBezTo>
                      <a:cubicBezTo>
                        <a:pt x="21" y="14"/>
                        <a:pt x="7" y="14"/>
                        <a:pt x="0"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0" name="Freeform 324">
                  <a:extLst>
                    <a:ext uri="{FF2B5EF4-FFF2-40B4-BE49-F238E27FC236}">
                      <a16:creationId xmlns:a16="http://schemas.microsoft.com/office/drawing/2014/main" id="{55661F48-4613-467F-87EA-08BE29FD446D}"/>
                    </a:ext>
                  </a:extLst>
                </p:cNvPr>
                <p:cNvSpPr>
                  <a:spLocks/>
                </p:cNvSpPr>
                <p:nvPr/>
              </p:nvSpPr>
              <p:spPr bwMode="auto">
                <a:xfrm>
                  <a:off x="14246225" y="4538663"/>
                  <a:ext cx="360363" cy="307975"/>
                </a:xfrm>
                <a:custGeom>
                  <a:avLst/>
                  <a:gdLst>
                    <a:gd name="T0" fmla="*/ 89 w 96"/>
                    <a:gd name="T1" fmla="*/ 48 h 82"/>
                    <a:gd name="T2" fmla="*/ 89 w 96"/>
                    <a:gd name="T3" fmla="*/ 7 h 82"/>
                    <a:gd name="T4" fmla="*/ 75 w 96"/>
                    <a:gd name="T5" fmla="*/ 0 h 82"/>
                    <a:gd name="T6" fmla="*/ 89 w 96"/>
                    <a:gd name="T7" fmla="*/ 48 h 82"/>
                  </a:gdLst>
                  <a:ahLst/>
                  <a:cxnLst>
                    <a:cxn ang="0">
                      <a:pos x="T0" y="T1"/>
                    </a:cxn>
                    <a:cxn ang="0">
                      <a:pos x="T2" y="T3"/>
                    </a:cxn>
                    <a:cxn ang="0">
                      <a:pos x="T4" y="T5"/>
                    </a:cxn>
                    <a:cxn ang="0">
                      <a:pos x="T6" y="T7"/>
                    </a:cxn>
                  </a:cxnLst>
                  <a:rect l="0" t="0" r="r" b="b"/>
                  <a:pathLst>
                    <a:path w="96" h="82">
                      <a:moveTo>
                        <a:pt x="89" y="48"/>
                      </a:moveTo>
                      <a:cubicBezTo>
                        <a:pt x="96" y="34"/>
                        <a:pt x="89" y="14"/>
                        <a:pt x="89" y="7"/>
                      </a:cubicBezTo>
                      <a:cubicBezTo>
                        <a:pt x="82" y="7"/>
                        <a:pt x="75" y="0"/>
                        <a:pt x="75" y="0"/>
                      </a:cubicBezTo>
                      <a:cubicBezTo>
                        <a:pt x="0" y="62"/>
                        <a:pt x="82" y="82"/>
                        <a:pt x="89" y="48"/>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1" name="Freeform 325">
                  <a:extLst>
                    <a:ext uri="{FF2B5EF4-FFF2-40B4-BE49-F238E27FC236}">
                      <a16:creationId xmlns:a16="http://schemas.microsoft.com/office/drawing/2014/main" id="{3E8A844E-0738-4912-A269-27F6B7A2C59A}"/>
                    </a:ext>
                  </a:extLst>
                </p:cNvPr>
                <p:cNvSpPr>
                  <a:spLocks/>
                </p:cNvSpPr>
                <p:nvPr/>
              </p:nvSpPr>
              <p:spPr bwMode="auto">
                <a:xfrm>
                  <a:off x="14452600" y="4819650"/>
                  <a:ext cx="76200" cy="52388"/>
                </a:xfrm>
                <a:custGeom>
                  <a:avLst/>
                  <a:gdLst>
                    <a:gd name="T0" fmla="*/ 14 w 20"/>
                    <a:gd name="T1" fmla="*/ 14 h 14"/>
                    <a:gd name="T2" fmla="*/ 7 w 20"/>
                    <a:gd name="T3" fmla="*/ 0 h 14"/>
                    <a:gd name="T4" fmla="*/ 7 w 20"/>
                    <a:gd name="T5" fmla="*/ 7 h 14"/>
                    <a:gd name="T6" fmla="*/ 7 w 20"/>
                    <a:gd name="T7" fmla="*/ 14 h 14"/>
                    <a:gd name="T8" fmla="*/ 14 w 20"/>
                    <a:gd name="T9" fmla="*/ 14 h 14"/>
                  </a:gdLst>
                  <a:ahLst/>
                  <a:cxnLst>
                    <a:cxn ang="0">
                      <a:pos x="T0" y="T1"/>
                    </a:cxn>
                    <a:cxn ang="0">
                      <a:pos x="T2" y="T3"/>
                    </a:cxn>
                    <a:cxn ang="0">
                      <a:pos x="T4" y="T5"/>
                    </a:cxn>
                    <a:cxn ang="0">
                      <a:pos x="T6" y="T7"/>
                    </a:cxn>
                    <a:cxn ang="0">
                      <a:pos x="T8" y="T9"/>
                    </a:cxn>
                  </a:cxnLst>
                  <a:rect l="0" t="0" r="r" b="b"/>
                  <a:pathLst>
                    <a:path w="20" h="14">
                      <a:moveTo>
                        <a:pt x="14" y="14"/>
                      </a:moveTo>
                      <a:cubicBezTo>
                        <a:pt x="14" y="14"/>
                        <a:pt x="20" y="0"/>
                        <a:pt x="7" y="0"/>
                      </a:cubicBezTo>
                      <a:cubicBezTo>
                        <a:pt x="7" y="7"/>
                        <a:pt x="7" y="7"/>
                        <a:pt x="7" y="7"/>
                      </a:cubicBezTo>
                      <a:cubicBezTo>
                        <a:pt x="0" y="0"/>
                        <a:pt x="7" y="14"/>
                        <a:pt x="7" y="14"/>
                      </a:cubicBezTo>
                      <a:lnTo>
                        <a:pt x="14" y="14"/>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2" name="Freeform 326">
                  <a:extLst>
                    <a:ext uri="{FF2B5EF4-FFF2-40B4-BE49-F238E27FC236}">
                      <a16:creationId xmlns:a16="http://schemas.microsoft.com/office/drawing/2014/main" id="{C3B404C9-6DC3-43E2-AC59-0ECFC8AEC89F}"/>
                    </a:ext>
                  </a:extLst>
                </p:cNvPr>
                <p:cNvSpPr>
                  <a:spLocks/>
                </p:cNvSpPr>
                <p:nvPr/>
              </p:nvSpPr>
              <p:spPr bwMode="auto">
                <a:xfrm>
                  <a:off x="14452600" y="3357563"/>
                  <a:ext cx="101600" cy="101600"/>
                </a:xfrm>
                <a:custGeom>
                  <a:avLst/>
                  <a:gdLst>
                    <a:gd name="T0" fmla="*/ 27 w 27"/>
                    <a:gd name="T1" fmla="*/ 7 h 27"/>
                    <a:gd name="T2" fmla="*/ 7 w 27"/>
                    <a:gd name="T3" fmla="*/ 0 h 27"/>
                    <a:gd name="T4" fmla="*/ 7 w 27"/>
                    <a:gd name="T5" fmla="*/ 14 h 27"/>
                    <a:gd name="T6" fmla="*/ 20 w 27"/>
                    <a:gd name="T7" fmla="*/ 20 h 27"/>
                    <a:gd name="T8" fmla="*/ 27 w 27"/>
                    <a:gd name="T9" fmla="*/ 14 h 27"/>
                    <a:gd name="T10" fmla="*/ 27 w 27"/>
                    <a:gd name="T11" fmla="*/ 7 h 27"/>
                  </a:gdLst>
                  <a:ahLst/>
                  <a:cxnLst>
                    <a:cxn ang="0">
                      <a:pos x="T0" y="T1"/>
                    </a:cxn>
                    <a:cxn ang="0">
                      <a:pos x="T2" y="T3"/>
                    </a:cxn>
                    <a:cxn ang="0">
                      <a:pos x="T4" y="T5"/>
                    </a:cxn>
                    <a:cxn ang="0">
                      <a:pos x="T6" y="T7"/>
                    </a:cxn>
                    <a:cxn ang="0">
                      <a:pos x="T8" y="T9"/>
                    </a:cxn>
                    <a:cxn ang="0">
                      <a:pos x="T10" y="T11"/>
                    </a:cxn>
                  </a:cxnLst>
                  <a:rect l="0" t="0" r="r" b="b"/>
                  <a:pathLst>
                    <a:path w="27" h="27">
                      <a:moveTo>
                        <a:pt x="27" y="7"/>
                      </a:moveTo>
                      <a:cubicBezTo>
                        <a:pt x="20" y="0"/>
                        <a:pt x="14" y="0"/>
                        <a:pt x="7" y="0"/>
                      </a:cubicBezTo>
                      <a:cubicBezTo>
                        <a:pt x="7" y="7"/>
                        <a:pt x="7" y="7"/>
                        <a:pt x="7" y="14"/>
                      </a:cubicBezTo>
                      <a:cubicBezTo>
                        <a:pt x="0" y="14"/>
                        <a:pt x="7" y="27"/>
                        <a:pt x="20" y="20"/>
                      </a:cubicBezTo>
                      <a:cubicBezTo>
                        <a:pt x="20" y="20"/>
                        <a:pt x="20" y="14"/>
                        <a:pt x="27" y="14"/>
                      </a:cubicBezTo>
                      <a:cubicBezTo>
                        <a:pt x="27" y="14"/>
                        <a:pt x="20" y="7"/>
                        <a:pt x="2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3" name="Freeform 327">
                  <a:extLst>
                    <a:ext uri="{FF2B5EF4-FFF2-40B4-BE49-F238E27FC236}">
                      <a16:creationId xmlns:a16="http://schemas.microsoft.com/office/drawing/2014/main" id="{8D369BC0-81BE-40FF-A791-440221AD9A38}"/>
                    </a:ext>
                  </a:extLst>
                </p:cNvPr>
                <p:cNvSpPr>
                  <a:spLocks/>
                </p:cNvSpPr>
                <p:nvPr/>
              </p:nvSpPr>
              <p:spPr bwMode="auto">
                <a:xfrm>
                  <a:off x="14320838" y="5797550"/>
                  <a:ext cx="53975" cy="47625"/>
                </a:xfrm>
                <a:custGeom>
                  <a:avLst/>
                  <a:gdLst>
                    <a:gd name="T0" fmla="*/ 0 w 14"/>
                    <a:gd name="T1" fmla="*/ 0 h 13"/>
                    <a:gd name="T2" fmla="*/ 0 w 14"/>
                    <a:gd name="T3" fmla="*/ 13 h 13"/>
                    <a:gd name="T4" fmla="*/ 0 w 14"/>
                    <a:gd name="T5" fmla="*/ 0 h 13"/>
                  </a:gdLst>
                  <a:ahLst/>
                  <a:cxnLst>
                    <a:cxn ang="0">
                      <a:pos x="T0" y="T1"/>
                    </a:cxn>
                    <a:cxn ang="0">
                      <a:pos x="T2" y="T3"/>
                    </a:cxn>
                    <a:cxn ang="0">
                      <a:pos x="T4" y="T5"/>
                    </a:cxn>
                  </a:cxnLst>
                  <a:rect l="0" t="0" r="r" b="b"/>
                  <a:pathLst>
                    <a:path w="14" h="13">
                      <a:moveTo>
                        <a:pt x="0" y="0"/>
                      </a:moveTo>
                      <a:cubicBezTo>
                        <a:pt x="0" y="13"/>
                        <a:pt x="0" y="13"/>
                        <a:pt x="0" y="13"/>
                      </a:cubicBezTo>
                      <a:cubicBezTo>
                        <a:pt x="14" y="7"/>
                        <a:pt x="14" y="7"/>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4" name="Freeform 328">
                  <a:extLst>
                    <a:ext uri="{FF2B5EF4-FFF2-40B4-BE49-F238E27FC236}">
                      <a16:creationId xmlns:a16="http://schemas.microsoft.com/office/drawing/2014/main" id="{B780D717-92B8-4781-85B0-79B5BAB4D210}"/>
                    </a:ext>
                  </a:extLst>
                </p:cNvPr>
                <p:cNvSpPr>
                  <a:spLocks/>
                </p:cNvSpPr>
                <p:nvPr/>
              </p:nvSpPr>
              <p:spPr bwMode="auto">
                <a:xfrm>
                  <a:off x="14166850" y="4335463"/>
                  <a:ext cx="79375" cy="47625"/>
                </a:xfrm>
                <a:custGeom>
                  <a:avLst/>
                  <a:gdLst>
                    <a:gd name="T0" fmla="*/ 14 w 21"/>
                    <a:gd name="T1" fmla="*/ 0 h 13"/>
                    <a:gd name="T2" fmla="*/ 7 w 21"/>
                    <a:gd name="T3" fmla="*/ 0 h 13"/>
                    <a:gd name="T4" fmla="*/ 7 w 21"/>
                    <a:gd name="T5" fmla="*/ 13 h 13"/>
                    <a:gd name="T6" fmla="*/ 14 w 21"/>
                    <a:gd name="T7" fmla="*/ 0 h 13"/>
                  </a:gdLst>
                  <a:ahLst/>
                  <a:cxnLst>
                    <a:cxn ang="0">
                      <a:pos x="T0" y="T1"/>
                    </a:cxn>
                    <a:cxn ang="0">
                      <a:pos x="T2" y="T3"/>
                    </a:cxn>
                    <a:cxn ang="0">
                      <a:pos x="T4" y="T5"/>
                    </a:cxn>
                    <a:cxn ang="0">
                      <a:pos x="T6" y="T7"/>
                    </a:cxn>
                  </a:cxnLst>
                  <a:rect l="0" t="0" r="r" b="b"/>
                  <a:pathLst>
                    <a:path w="21" h="13">
                      <a:moveTo>
                        <a:pt x="14" y="0"/>
                      </a:moveTo>
                      <a:cubicBezTo>
                        <a:pt x="7" y="0"/>
                        <a:pt x="7" y="0"/>
                        <a:pt x="7" y="0"/>
                      </a:cubicBezTo>
                      <a:cubicBezTo>
                        <a:pt x="7" y="0"/>
                        <a:pt x="0" y="13"/>
                        <a:pt x="7" y="13"/>
                      </a:cubicBezTo>
                      <a:cubicBezTo>
                        <a:pt x="21" y="13"/>
                        <a:pt x="14" y="0"/>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5" name="Freeform 329">
                  <a:extLst>
                    <a:ext uri="{FF2B5EF4-FFF2-40B4-BE49-F238E27FC236}">
                      <a16:creationId xmlns:a16="http://schemas.microsoft.com/office/drawing/2014/main" id="{E4C71334-2393-4C89-AC76-437B42165EE2}"/>
                    </a:ext>
                  </a:extLst>
                </p:cNvPr>
                <p:cNvSpPr>
                  <a:spLocks/>
                </p:cNvSpPr>
                <p:nvPr/>
              </p:nvSpPr>
              <p:spPr bwMode="auto">
                <a:xfrm>
                  <a:off x="14220825" y="4948238"/>
                  <a:ext cx="77788" cy="77788"/>
                </a:xfrm>
                <a:custGeom>
                  <a:avLst/>
                  <a:gdLst>
                    <a:gd name="T0" fmla="*/ 0 w 21"/>
                    <a:gd name="T1" fmla="*/ 14 h 21"/>
                    <a:gd name="T2" fmla="*/ 0 w 21"/>
                    <a:gd name="T3" fmla="*/ 21 h 21"/>
                    <a:gd name="T4" fmla="*/ 21 w 21"/>
                    <a:gd name="T5" fmla="*/ 7 h 21"/>
                    <a:gd name="T6" fmla="*/ 21 w 21"/>
                    <a:gd name="T7" fmla="*/ 0 h 21"/>
                    <a:gd name="T8" fmla="*/ 14 w 21"/>
                    <a:gd name="T9" fmla="*/ 0 h 21"/>
                    <a:gd name="T10" fmla="*/ 0 w 21"/>
                    <a:gd name="T11" fmla="*/ 14 h 21"/>
                  </a:gdLst>
                  <a:ahLst/>
                  <a:cxnLst>
                    <a:cxn ang="0">
                      <a:pos x="T0" y="T1"/>
                    </a:cxn>
                    <a:cxn ang="0">
                      <a:pos x="T2" y="T3"/>
                    </a:cxn>
                    <a:cxn ang="0">
                      <a:pos x="T4" y="T5"/>
                    </a:cxn>
                    <a:cxn ang="0">
                      <a:pos x="T6" y="T7"/>
                    </a:cxn>
                    <a:cxn ang="0">
                      <a:pos x="T8" y="T9"/>
                    </a:cxn>
                    <a:cxn ang="0">
                      <a:pos x="T10" y="T11"/>
                    </a:cxn>
                  </a:cxnLst>
                  <a:rect l="0" t="0" r="r" b="b"/>
                  <a:pathLst>
                    <a:path w="21" h="21">
                      <a:moveTo>
                        <a:pt x="0" y="14"/>
                      </a:moveTo>
                      <a:cubicBezTo>
                        <a:pt x="0" y="21"/>
                        <a:pt x="0" y="21"/>
                        <a:pt x="0" y="21"/>
                      </a:cubicBezTo>
                      <a:cubicBezTo>
                        <a:pt x="7" y="21"/>
                        <a:pt x="14" y="14"/>
                        <a:pt x="21" y="7"/>
                      </a:cubicBezTo>
                      <a:cubicBezTo>
                        <a:pt x="21" y="0"/>
                        <a:pt x="21" y="0"/>
                        <a:pt x="21" y="0"/>
                      </a:cubicBezTo>
                      <a:cubicBezTo>
                        <a:pt x="14" y="0"/>
                        <a:pt x="14" y="0"/>
                        <a:pt x="14" y="0"/>
                      </a:cubicBezTo>
                      <a:cubicBezTo>
                        <a:pt x="7" y="0"/>
                        <a:pt x="0" y="7"/>
                        <a:pt x="0"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6" name="Freeform 330">
                  <a:extLst>
                    <a:ext uri="{FF2B5EF4-FFF2-40B4-BE49-F238E27FC236}">
                      <a16:creationId xmlns:a16="http://schemas.microsoft.com/office/drawing/2014/main" id="{1A404B54-DE23-4E33-B314-45D50FC4DBB0}"/>
                    </a:ext>
                  </a:extLst>
                </p:cNvPr>
                <p:cNvSpPr>
                  <a:spLocks/>
                </p:cNvSpPr>
                <p:nvPr/>
              </p:nvSpPr>
              <p:spPr bwMode="auto">
                <a:xfrm>
                  <a:off x="14347825" y="4924425"/>
                  <a:ext cx="150813" cy="101600"/>
                </a:xfrm>
                <a:custGeom>
                  <a:avLst/>
                  <a:gdLst>
                    <a:gd name="T0" fmla="*/ 29 w 40"/>
                    <a:gd name="T1" fmla="*/ 21 h 27"/>
                    <a:gd name="T2" fmla="*/ 28 w 40"/>
                    <a:gd name="T3" fmla="*/ 20 h 27"/>
                    <a:gd name="T4" fmla="*/ 29 w 40"/>
                    <a:gd name="T5" fmla="*/ 21 h 27"/>
                    <a:gd name="T6" fmla="*/ 35 w 40"/>
                    <a:gd name="T7" fmla="*/ 6 h 27"/>
                    <a:gd name="T8" fmla="*/ 7 w 40"/>
                    <a:gd name="T9" fmla="*/ 0 h 27"/>
                    <a:gd name="T10" fmla="*/ 0 w 40"/>
                    <a:gd name="T11" fmla="*/ 6 h 27"/>
                    <a:gd name="T12" fmla="*/ 14 w 40"/>
                    <a:gd name="T13" fmla="*/ 13 h 27"/>
                    <a:gd name="T14" fmla="*/ 14 w 40"/>
                    <a:gd name="T15" fmla="*/ 27 h 27"/>
                    <a:gd name="T16" fmla="*/ 29 w 40"/>
                    <a:gd name="T1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7">
                      <a:moveTo>
                        <a:pt x="29" y="21"/>
                      </a:moveTo>
                      <a:cubicBezTo>
                        <a:pt x="29" y="20"/>
                        <a:pt x="28" y="20"/>
                        <a:pt x="28" y="20"/>
                      </a:cubicBezTo>
                      <a:cubicBezTo>
                        <a:pt x="29" y="20"/>
                        <a:pt x="29" y="20"/>
                        <a:pt x="29" y="21"/>
                      </a:cubicBezTo>
                      <a:cubicBezTo>
                        <a:pt x="40" y="25"/>
                        <a:pt x="28" y="6"/>
                        <a:pt x="35" y="6"/>
                      </a:cubicBezTo>
                      <a:cubicBezTo>
                        <a:pt x="21" y="6"/>
                        <a:pt x="14" y="0"/>
                        <a:pt x="7" y="0"/>
                      </a:cubicBezTo>
                      <a:cubicBezTo>
                        <a:pt x="7" y="0"/>
                        <a:pt x="0" y="0"/>
                        <a:pt x="0" y="6"/>
                      </a:cubicBezTo>
                      <a:cubicBezTo>
                        <a:pt x="14" y="13"/>
                        <a:pt x="14" y="13"/>
                        <a:pt x="14" y="13"/>
                      </a:cubicBezTo>
                      <a:cubicBezTo>
                        <a:pt x="14" y="20"/>
                        <a:pt x="14" y="27"/>
                        <a:pt x="14" y="27"/>
                      </a:cubicBezTo>
                      <a:cubicBezTo>
                        <a:pt x="14" y="27"/>
                        <a:pt x="29" y="22"/>
                        <a:pt x="29"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7" name="Freeform 331">
                  <a:extLst>
                    <a:ext uri="{FF2B5EF4-FFF2-40B4-BE49-F238E27FC236}">
                      <a16:creationId xmlns:a16="http://schemas.microsoft.com/office/drawing/2014/main" id="{AF12CD10-6839-48D7-B42F-63B5E10447F3}"/>
                    </a:ext>
                  </a:extLst>
                </p:cNvPr>
                <p:cNvSpPr>
                  <a:spLocks/>
                </p:cNvSpPr>
                <p:nvPr/>
              </p:nvSpPr>
              <p:spPr bwMode="auto">
                <a:xfrm>
                  <a:off x="14347825" y="1716088"/>
                  <a:ext cx="311150" cy="153988"/>
                </a:xfrm>
                <a:custGeom>
                  <a:avLst/>
                  <a:gdLst>
                    <a:gd name="T0" fmla="*/ 7 w 83"/>
                    <a:gd name="T1" fmla="*/ 27 h 41"/>
                    <a:gd name="T2" fmla="*/ 42 w 83"/>
                    <a:gd name="T3" fmla="*/ 14 h 41"/>
                    <a:gd name="T4" fmla="*/ 7 w 83"/>
                    <a:gd name="T5" fmla="*/ 0 h 41"/>
                    <a:gd name="T6" fmla="*/ 0 w 83"/>
                    <a:gd name="T7" fmla="*/ 7 h 41"/>
                    <a:gd name="T8" fmla="*/ 7 w 83"/>
                    <a:gd name="T9" fmla="*/ 27 h 41"/>
                  </a:gdLst>
                  <a:ahLst/>
                  <a:cxnLst>
                    <a:cxn ang="0">
                      <a:pos x="T0" y="T1"/>
                    </a:cxn>
                    <a:cxn ang="0">
                      <a:pos x="T2" y="T3"/>
                    </a:cxn>
                    <a:cxn ang="0">
                      <a:pos x="T4" y="T5"/>
                    </a:cxn>
                    <a:cxn ang="0">
                      <a:pos x="T6" y="T7"/>
                    </a:cxn>
                    <a:cxn ang="0">
                      <a:pos x="T8" y="T9"/>
                    </a:cxn>
                  </a:cxnLst>
                  <a:rect l="0" t="0" r="r" b="b"/>
                  <a:pathLst>
                    <a:path w="83" h="41">
                      <a:moveTo>
                        <a:pt x="7" y="27"/>
                      </a:moveTo>
                      <a:cubicBezTo>
                        <a:pt x="21" y="41"/>
                        <a:pt x="83" y="34"/>
                        <a:pt x="42" y="14"/>
                      </a:cubicBezTo>
                      <a:cubicBezTo>
                        <a:pt x="28" y="7"/>
                        <a:pt x="21" y="7"/>
                        <a:pt x="7" y="0"/>
                      </a:cubicBezTo>
                      <a:cubicBezTo>
                        <a:pt x="7" y="7"/>
                        <a:pt x="0" y="7"/>
                        <a:pt x="0" y="7"/>
                      </a:cubicBezTo>
                      <a:cubicBezTo>
                        <a:pt x="0" y="14"/>
                        <a:pt x="0" y="27"/>
                        <a:pt x="7" y="2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8" name="Freeform 332">
                  <a:extLst>
                    <a:ext uri="{FF2B5EF4-FFF2-40B4-BE49-F238E27FC236}">
                      <a16:creationId xmlns:a16="http://schemas.microsoft.com/office/drawing/2014/main" id="{EAF58B64-2733-40FC-8BB4-50E40D12E9A0}"/>
                    </a:ext>
                  </a:extLst>
                </p:cNvPr>
                <p:cNvSpPr>
                  <a:spLocks/>
                </p:cNvSpPr>
                <p:nvPr/>
              </p:nvSpPr>
              <p:spPr bwMode="auto">
                <a:xfrm>
                  <a:off x="14374813" y="5154613"/>
                  <a:ext cx="52388" cy="79375"/>
                </a:xfrm>
                <a:custGeom>
                  <a:avLst/>
                  <a:gdLst>
                    <a:gd name="T0" fmla="*/ 7 w 14"/>
                    <a:gd name="T1" fmla="*/ 14 h 21"/>
                    <a:gd name="T2" fmla="*/ 7 w 14"/>
                    <a:gd name="T3" fmla="*/ 0 h 21"/>
                    <a:gd name="T4" fmla="*/ 7 w 14"/>
                    <a:gd name="T5" fmla="*/ 14 h 21"/>
                  </a:gdLst>
                  <a:ahLst/>
                  <a:cxnLst>
                    <a:cxn ang="0">
                      <a:pos x="T0" y="T1"/>
                    </a:cxn>
                    <a:cxn ang="0">
                      <a:pos x="T2" y="T3"/>
                    </a:cxn>
                    <a:cxn ang="0">
                      <a:pos x="T4" y="T5"/>
                    </a:cxn>
                  </a:cxnLst>
                  <a:rect l="0" t="0" r="r" b="b"/>
                  <a:pathLst>
                    <a:path w="14" h="21">
                      <a:moveTo>
                        <a:pt x="7" y="14"/>
                      </a:moveTo>
                      <a:cubicBezTo>
                        <a:pt x="14" y="14"/>
                        <a:pt x="14" y="0"/>
                        <a:pt x="7" y="0"/>
                      </a:cubicBezTo>
                      <a:cubicBezTo>
                        <a:pt x="7" y="0"/>
                        <a:pt x="0" y="21"/>
                        <a:pt x="7"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9" name="Freeform 333">
                  <a:extLst>
                    <a:ext uri="{FF2B5EF4-FFF2-40B4-BE49-F238E27FC236}">
                      <a16:creationId xmlns:a16="http://schemas.microsoft.com/office/drawing/2014/main" id="{0AB6B616-19DB-4AD4-8683-0AE61CCE7695}"/>
                    </a:ext>
                  </a:extLst>
                </p:cNvPr>
                <p:cNvSpPr>
                  <a:spLocks/>
                </p:cNvSpPr>
                <p:nvPr/>
              </p:nvSpPr>
              <p:spPr bwMode="auto">
                <a:xfrm>
                  <a:off x="14193838" y="4564063"/>
                  <a:ext cx="180975" cy="206375"/>
                </a:xfrm>
                <a:custGeom>
                  <a:avLst/>
                  <a:gdLst>
                    <a:gd name="T0" fmla="*/ 41 w 48"/>
                    <a:gd name="T1" fmla="*/ 34 h 55"/>
                    <a:gd name="T2" fmla="*/ 48 w 48"/>
                    <a:gd name="T3" fmla="*/ 34 h 55"/>
                    <a:gd name="T4" fmla="*/ 48 w 48"/>
                    <a:gd name="T5" fmla="*/ 7 h 55"/>
                    <a:gd name="T6" fmla="*/ 41 w 48"/>
                    <a:gd name="T7" fmla="*/ 0 h 55"/>
                    <a:gd name="T8" fmla="*/ 34 w 48"/>
                    <a:gd name="T9" fmla="*/ 14 h 55"/>
                    <a:gd name="T10" fmla="*/ 34 w 48"/>
                    <a:gd name="T11" fmla="*/ 7 h 55"/>
                    <a:gd name="T12" fmla="*/ 14 w 48"/>
                    <a:gd name="T13" fmla="*/ 41 h 55"/>
                    <a:gd name="T14" fmla="*/ 7 w 48"/>
                    <a:gd name="T15" fmla="*/ 20 h 55"/>
                    <a:gd name="T16" fmla="*/ 0 w 48"/>
                    <a:gd name="T17" fmla="*/ 27 h 55"/>
                    <a:gd name="T18" fmla="*/ 0 w 48"/>
                    <a:gd name="T19" fmla="*/ 48 h 55"/>
                    <a:gd name="T20" fmla="*/ 14 w 48"/>
                    <a:gd name="T21" fmla="*/ 48 h 55"/>
                    <a:gd name="T22" fmla="*/ 28 w 48"/>
                    <a:gd name="T23" fmla="*/ 48 h 55"/>
                    <a:gd name="T24" fmla="*/ 41 w 48"/>
                    <a:gd name="T25"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5">
                      <a:moveTo>
                        <a:pt x="41" y="34"/>
                      </a:moveTo>
                      <a:cubicBezTo>
                        <a:pt x="48" y="34"/>
                        <a:pt x="48" y="34"/>
                        <a:pt x="48" y="34"/>
                      </a:cubicBezTo>
                      <a:cubicBezTo>
                        <a:pt x="48" y="27"/>
                        <a:pt x="48" y="14"/>
                        <a:pt x="48" y="7"/>
                      </a:cubicBezTo>
                      <a:cubicBezTo>
                        <a:pt x="48" y="7"/>
                        <a:pt x="41" y="7"/>
                        <a:pt x="41" y="0"/>
                      </a:cubicBezTo>
                      <a:cubicBezTo>
                        <a:pt x="41" y="7"/>
                        <a:pt x="34" y="14"/>
                        <a:pt x="34" y="14"/>
                      </a:cubicBezTo>
                      <a:cubicBezTo>
                        <a:pt x="34" y="7"/>
                        <a:pt x="34" y="7"/>
                        <a:pt x="34" y="7"/>
                      </a:cubicBezTo>
                      <a:cubicBezTo>
                        <a:pt x="14" y="14"/>
                        <a:pt x="14" y="20"/>
                        <a:pt x="14" y="41"/>
                      </a:cubicBezTo>
                      <a:cubicBezTo>
                        <a:pt x="7" y="41"/>
                        <a:pt x="7" y="20"/>
                        <a:pt x="7" y="20"/>
                      </a:cubicBezTo>
                      <a:cubicBezTo>
                        <a:pt x="0" y="20"/>
                        <a:pt x="0" y="27"/>
                        <a:pt x="0" y="27"/>
                      </a:cubicBezTo>
                      <a:cubicBezTo>
                        <a:pt x="0" y="34"/>
                        <a:pt x="0" y="48"/>
                        <a:pt x="0" y="48"/>
                      </a:cubicBezTo>
                      <a:cubicBezTo>
                        <a:pt x="14" y="55"/>
                        <a:pt x="28" y="48"/>
                        <a:pt x="14" y="48"/>
                      </a:cubicBezTo>
                      <a:cubicBezTo>
                        <a:pt x="21" y="48"/>
                        <a:pt x="28" y="48"/>
                        <a:pt x="28" y="48"/>
                      </a:cubicBezTo>
                      <a:cubicBezTo>
                        <a:pt x="34" y="48"/>
                        <a:pt x="34" y="34"/>
                        <a:pt x="41"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0" name="Freeform 334">
                  <a:extLst>
                    <a:ext uri="{FF2B5EF4-FFF2-40B4-BE49-F238E27FC236}">
                      <a16:creationId xmlns:a16="http://schemas.microsoft.com/office/drawing/2014/main" id="{CFB95F20-41CE-4A86-890A-9D9DA8F4F7C3}"/>
                    </a:ext>
                  </a:extLst>
                </p:cNvPr>
                <p:cNvSpPr>
                  <a:spLocks/>
                </p:cNvSpPr>
                <p:nvPr/>
              </p:nvSpPr>
              <p:spPr bwMode="auto">
                <a:xfrm>
                  <a:off x="14633575" y="4794250"/>
                  <a:ext cx="52388" cy="25400"/>
                </a:xfrm>
                <a:custGeom>
                  <a:avLst/>
                  <a:gdLst>
                    <a:gd name="T0" fmla="*/ 14 w 14"/>
                    <a:gd name="T1" fmla="*/ 7 h 7"/>
                    <a:gd name="T2" fmla="*/ 14 w 14"/>
                    <a:gd name="T3" fmla="*/ 3 h 7"/>
                    <a:gd name="T4" fmla="*/ 0 w 14"/>
                    <a:gd name="T5" fmla="*/ 0 h 7"/>
                    <a:gd name="T6" fmla="*/ 0 w 14"/>
                    <a:gd name="T7" fmla="*/ 7 h 7"/>
                    <a:gd name="T8" fmla="*/ 14 w 14"/>
                    <a:gd name="T9" fmla="*/ 7 h 7"/>
                  </a:gdLst>
                  <a:ahLst/>
                  <a:cxnLst>
                    <a:cxn ang="0">
                      <a:pos x="T0" y="T1"/>
                    </a:cxn>
                    <a:cxn ang="0">
                      <a:pos x="T2" y="T3"/>
                    </a:cxn>
                    <a:cxn ang="0">
                      <a:pos x="T4" y="T5"/>
                    </a:cxn>
                    <a:cxn ang="0">
                      <a:pos x="T6" y="T7"/>
                    </a:cxn>
                    <a:cxn ang="0">
                      <a:pos x="T8" y="T9"/>
                    </a:cxn>
                  </a:cxnLst>
                  <a:rect l="0" t="0" r="r" b="b"/>
                  <a:pathLst>
                    <a:path w="14" h="7">
                      <a:moveTo>
                        <a:pt x="14" y="7"/>
                      </a:moveTo>
                      <a:cubicBezTo>
                        <a:pt x="14" y="3"/>
                        <a:pt x="14" y="3"/>
                        <a:pt x="14" y="3"/>
                      </a:cubicBezTo>
                      <a:cubicBezTo>
                        <a:pt x="10" y="4"/>
                        <a:pt x="0" y="0"/>
                        <a:pt x="0" y="0"/>
                      </a:cubicBezTo>
                      <a:cubicBezTo>
                        <a:pt x="0" y="7"/>
                        <a:pt x="0" y="7"/>
                        <a:pt x="0" y="7"/>
                      </a:cubicBezTo>
                      <a:cubicBezTo>
                        <a:pt x="7" y="7"/>
                        <a:pt x="7" y="7"/>
                        <a:pt x="14"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1" name="Freeform 335">
                  <a:extLst>
                    <a:ext uri="{FF2B5EF4-FFF2-40B4-BE49-F238E27FC236}">
                      <a16:creationId xmlns:a16="http://schemas.microsoft.com/office/drawing/2014/main" id="{01089D11-AB21-469F-BE8D-9922259F4737}"/>
                    </a:ext>
                  </a:extLst>
                </p:cNvPr>
                <p:cNvSpPr>
                  <a:spLocks/>
                </p:cNvSpPr>
                <p:nvPr/>
              </p:nvSpPr>
              <p:spPr bwMode="auto">
                <a:xfrm>
                  <a:off x="14141450" y="4718050"/>
                  <a:ext cx="52388" cy="26988"/>
                </a:xfrm>
                <a:custGeom>
                  <a:avLst/>
                  <a:gdLst>
                    <a:gd name="T0" fmla="*/ 0 w 14"/>
                    <a:gd name="T1" fmla="*/ 0 h 7"/>
                    <a:gd name="T2" fmla="*/ 0 w 14"/>
                    <a:gd name="T3" fmla="*/ 7 h 7"/>
                    <a:gd name="T4" fmla="*/ 0 w 14"/>
                    <a:gd name="T5" fmla="*/ 0 h 7"/>
                  </a:gdLst>
                  <a:ahLst/>
                  <a:cxnLst>
                    <a:cxn ang="0">
                      <a:pos x="T0" y="T1"/>
                    </a:cxn>
                    <a:cxn ang="0">
                      <a:pos x="T2" y="T3"/>
                    </a:cxn>
                    <a:cxn ang="0">
                      <a:pos x="T4" y="T5"/>
                    </a:cxn>
                  </a:cxnLst>
                  <a:rect l="0" t="0" r="r" b="b"/>
                  <a:pathLst>
                    <a:path w="14" h="7">
                      <a:moveTo>
                        <a:pt x="0" y="0"/>
                      </a:moveTo>
                      <a:cubicBezTo>
                        <a:pt x="0" y="7"/>
                        <a:pt x="0" y="7"/>
                        <a:pt x="0" y="7"/>
                      </a:cubicBezTo>
                      <a:cubicBezTo>
                        <a:pt x="14" y="7"/>
                        <a:pt x="14"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2" name="Freeform 336">
                  <a:extLst>
                    <a:ext uri="{FF2B5EF4-FFF2-40B4-BE49-F238E27FC236}">
                      <a16:creationId xmlns:a16="http://schemas.microsoft.com/office/drawing/2014/main" id="{FBB795EC-7842-4529-9009-1C57D5EE857E}"/>
                    </a:ext>
                  </a:extLst>
                </p:cNvPr>
                <p:cNvSpPr>
                  <a:spLocks/>
                </p:cNvSpPr>
                <p:nvPr/>
              </p:nvSpPr>
              <p:spPr bwMode="auto">
                <a:xfrm>
                  <a:off x="14685963" y="4794250"/>
                  <a:ext cx="7938" cy="11113"/>
                </a:xfrm>
                <a:custGeom>
                  <a:avLst/>
                  <a:gdLst>
                    <a:gd name="T0" fmla="*/ 0 w 2"/>
                    <a:gd name="T1" fmla="*/ 0 h 3"/>
                    <a:gd name="T2" fmla="*/ 0 w 2"/>
                    <a:gd name="T3" fmla="*/ 3 h 3"/>
                    <a:gd name="T4" fmla="*/ 0 w 2"/>
                    <a:gd name="T5" fmla="*/ 0 h 3"/>
                  </a:gdLst>
                  <a:ahLst/>
                  <a:cxnLst>
                    <a:cxn ang="0">
                      <a:pos x="T0" y="T1"/>
                    </a:cxn>
                    <a:cxn ang="0">
                      <a:pos x="T2" y="T3"/>
                    </a:cxn>
                    <a:cxn ang="0">
                      <a:pos x="T4" y="T5"/>
                    </a:cxn>
                  </a:cxnLst>
                  <a:rect l="0" t="0" r="r" b="b"/>
                  <a:pathLst>
                    <a:path w="2" h="3">
                      <a:moveTo>
                        <a:pt x="0" y="0"/>
                      </a:moveTo>
                      <a:cubicBezTo>
                        <a:pt x="0" y="3"/>
                        <a:pt x="0" y="3"/>
                        <a:pt x="0" y="3"/>
                      </a:cubicBezTo>
                      <a:cubicBezTo>
                        <a:pt x="1" y="3"/>
                        <a:pt x="2" y="2"/>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3" name="Freeform 337">
                  <a:extLst>
                    <a:ext uri="{FF2B5EF4-FFF2-40B4-BE49-F238E27FC236}">
                      <a16:creationId xmlns:a16="http://schemas.microsoft.com/office/drawing/2014/main" id="{ECAB9CCC-B4E4-46B4-9C1D-9EEB7F1F326B}"/>
                    </a:ext>
                  </a:extLst>
                </p:cNvPr>
                <p:cNvSpPr>
                  <a:spLocks/>
                </p:cNvSpPr>
                <p:nvPr/>
              </p:nvSpPr>
              <p:spPr bwMode="auto">
                <a:xfrm>
                  <a:off x="14581188" y="4770438"/>
                  <a:ext cx="52388" cy="23813"/>
                </a:xfrm>
                <a:custGeom>
                  <a:avLst/>
                  <a:gdLst>
                    <a:gd name="T0" fmla="*/ 7 w 14"/>
                    <a:gd name="T1" fmla="*/ 0 h 6"/>
                    <a:gd name="T2" fmla="*/ 0 w 14"/>
                    <a:gd name="T3" fmla="*/ 6 h 6"/>
                    <a:gd name="T4" fmla="*/ 14 w 14"/>
                    <a:gd name="T5" fmla="*/ 6 h 6"/>
                    <a:gd name="T6" fmla="*/ 14 w 14"/>
                    <a:gd name="T7" fmla="*/ 0 h 6"/>
                    <a:gd name="T8" fmla="*/ 7 w 14"/>
                    <a:gd name="T9" fmla="*/ 0 h 6"/>
                  </a:gdLst>
                  <a:ahLst/>
                  <a:cxnLst>
                    <a:cxn ang="0">
                      <a:pos x="T0" y="T1"/>
                    </a:cxn>
                    <a:cxn ang="0">
                      <a:pos x="T2" y="T3"/>
                    </a:cxn>
                    <a:cxn ang="0">
                      <a:pos x="T4" y="T5"/>
                    </a:cxn>
                    <a:cxn ang="0">
                      <a:pos x="T6" y="T7"/>
                    </a:cxn>
                    <a:cxn ang="0">
                      <a:pos x="T8" y="T9"/>
                    </a:cxn>
                  </a:cxnLst>
                  <a:rect l="0" t="0" r="r" b="b"/>
                  <a:pathLst>
                    <a:path w="14" h="6">
                      <a:moveTo>
                        <a:pt x="7" y="0"/>
                      </a:moveTo>
                      <a:cubicBezTo>
                        <a:pt x="0" y="6"/>
                        <a:pt x="0" y="6"/>
                        <a:pt x="0" y="6"/>
                      </a:cubicBezTo>
                      <a:cubicBezTo>
                        <a:pt x="7" y="6"/>
                        <a:pt x="7" y="6"/>
                        <a:pt x="14" y="6"/>
                      </a:cubicBezTo>
                      <a:cubicBezTo>
                        <a:pt x="14" y="0"/>
                        <a:pt x="14" y="0"/>
                        <a:pt x="14" y="0"/>
                      </a:cubicBezTo>
                      <a:lnTo>
                        <a:pt x="7" y="0"/>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4" name="Freeform 338">
                  <a:extLst>
                    <a:ext uri="{FF2B5EF4-FFF2-40B4-BE49-F238E27FC236}">
                      <a16:creationId xmlns:a16="http://schemas.microsoft.com/office/drawing/2014/main" id="{A440B28C-57B1-4A0D-B875-BF58A1CB88C2}"/>
                    </a:ext>
                  </a:extLst>
                </p:cNvPr>
                <p:cNvSpPr>
                  <a:spLocks/>
                </p:cNvSpPr>
                <p:nvPr/>
              </p:nvSpPr>
              <p:spPr bwMode="auto">
                <a:xfrm>
                  <a:off x="14166850" y="4770438"/>
                  <a:ext cx="53975" cy="23813"/>
                </a:xfrm>
                <a:custGeom>
                  <a:avLst/>
                  <a:gdLst>
                    <a:gd name="T0" fmla="*/ 0 w 14"/>
                    <a:gd name="T1" fmla="*/ 0 h 6"/>
                    <a:gd name="T2" fmla="*/ 7 w 14"/>
                    <a:gd name="T3" fmla="*/ 6 h 6"/>
                    <a:gd name="T4" fmla="*/ 0 w 14"/>
                    <a:gd name="T5" fmla="*/ 0 h 6"/>
                  </a:gdLst>
                  <a:ahLst/>
                  <a:cxnLst>
                    <a:cxn ang="0">
                      <a:pos x="T0" y="T1"/>
                    </a:cxn>
                    <a:cxn ang="0">
                      <a:pos x="T2" y="T3"/>
                    </a:cxn>
                    <a:cxn ang="0">
                      <a:pos x="T4" y="T5"/>
                    </a:cxn>
                  </a:cxnLst>
                  <a:rect l="0" t="0" r="r" b="b"/>
                  <a:pathLst>
                    <a:path w="14" h="6">
                      <a:moveTo>
                        <a:pt x="0" y="0"/>
                      </a:moveTo>
                      <a:cubicBezTo>
                        <a:pt x="7" y="6"/>
                        <a:pt x="7" y="6"/>
                        <a:pt x="7" y="6"/>
                      </a:cubicBezTo>
                      <a:cubicBezTo>
                        <a:pt x="7" y="6"/>
                        <a:pt x="14"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5" name="Freeform 339">
                  <a:extLst>
                    <a:ext uri="{FF2B5EF4-FFF2-40B4-BE49-F238E27FC236}">
                      <a16:creationId xmlns:a16="http://schemas.microsoft.com/office/drawing/2014/main" id="{8ECF8074-BC9D-4390-B3B8-DEFC6BF9C6B0}"/>
                    </a:ext>
                  </a:extLst>
                </p:cNvPr>
                <p:cNvSpPr>
                  <a:spLocks/>
                </p:cNvSpPr>
                <p:nvPr/>
              </p:nvSpPr>
              <p:spPr bwMode="auto">
                <a:xfrm>
                  <a:off x="14658975" y="5180013"/>
                  <a:ext cx="101600" cy="76200"/>
                </a:xfrm>
                <a:custGeom>
                  <a:avLst/>
                  <a:gdLst>
                    <a:gd name="T0" fmla="*/ 13 w 27"/>
                    <a:gd name="T1" fmla="*/ 0 h 20"/>
                    <a:gd name="T2" fmla="*/ 20 w 27"/>
                    <a:gd name="T3" fmla="*/ 14 h 20"/>
                    <a:gd name="T4" fmla="*/ 27 w 27"/>
                    <a:gd name="T5" fmla="*/ 14 h 20"/>
                    <a:gd name="T6" fmla="*/ 27 w 27"/>
                    <a:gd name="T7" fmla="*/ 7 h 20"/>
                    <a:gd name="T8" fmla="*/ 20 w 27"/>
                    <a:gd name="T9" fmla="*/ 7 h 20"/>
                    <a:gd name="T10" fmla="*/ 13 w 27"/>
                    <a:gd name="T11" fmla="*/ 0 h 20"/>
                  </a:gdLst>
                  <a:ahLst/>
                  <a:cxnLst>
                    <a:cxn ang="0">
                      <a:pos x="T0" y="T1"/>
                    </a:cxn>
                    <a:cxn ang="0">
                      <a:pos x="T2" y="T3"/>
                    </a:cxn>
                    <a:cxn ang="0">
                      <a:pos x="T4" y="T5"/>
                    </a:cxn>
                    <a:cxn ang="0">
                      <a:pos x="T6" y="T7"/>
                    </a:cxn>
                    <a:cxn ang="0">
                      <a:pos x="T8" y="T9"/>
                    </a:cxn>
                    <a:cxn ang="0">
                      <a:pos x="T10" y="T11"/>
                    </a:cxn>
                  </a:cxnLst>
                  <a:rect l="0" t="0" r="r" b="b"/>
                  <a:pathLst>
                    <a:path w="27" h="20">
                      <a:moveTo>
                        <a:pt x="13" y="0"/>
                      </a:moveTo>
                      <a:cubicBezTo>
                        <a:pt x="0" y="7"/>
                        <a:pt x="0" y="20"/>
                        <a:pt x="20" y="14"/>
                      </a:cubicBezTo>
                      <a:cubicBezTo>
                        <a:pt x="27" y="14"/>
                        <a:pt x="27" y="14"/>
                        <a:pt x="27" y="14"/>
                      </a:cubicBezTo>
                      <a:cubicBezTo>
                        <a:pt x="27" y="7"/>
                        <a:pt x="27" y="7"/>
                        <a:pt x="27" y="7"/>
                      </a:cubicBezTo>
                      <a:cubicBezTo>
                        <a:pt x="20" y="7"/>
                        <a:pt x="20" y="7"/>
                        <a:pt x="20" y="7"/>
                      </a:cubicBezTo>
                      <a:cubicBezTo>
                        <a:pt x="20" y="7"/>
                        <a:pt x="13" y="7"/>
                        <a:pt x="13"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6" name="Freeform 340">
                  <a:extLst>
                    <a:ext uri="{FF2B5EF4-FFF2-40B4-BE49-F238E27FC236}">
                      <a16:creationId xmlns:a16="http://schemas.microsoft.com/office/drawing/2014/main" id="{E48685DC-3638-4659-9E02-7AC1ABD5FC7D}"/>
                    </a:ext>
                  </a:extLst>
                </p:cNvPr>
                <p:cNvSpPr>
                  <a:spLocks/>
                </p:cNvSpPr>
                <p:nvPr/>
              </p:nvSpPr>
              <p:spPr bwMode="auto">
                <a:xfrm>
                  <a:off x="14554200" y="4794250"/>
                  <a:ext cx="52388" cy="52388"/>
                </a:xfrm>
                <a:custGeom>
                  <a:avLst/>
                  <a:gdLst>
                    <a:gd name="T0" fmla="*/ 7 w 14"/>
                    <a:gd name="T1" fmla="*/ 7 h 14"/>
                    <a:gd name="T2" fmla="*/ 0 w 14"/>
                    <a:gd name="T3" fmla="*/ 0 h 14"/>
                    <a:gd name="T4" fmla="*/ 0 w 14"/>
                    <a:gd name="T5" fmla="*/ 14 h 14"/>
                    <a:gd name="T6" fmla="*/ 7 w 14"/>
                    <a:gd name="T7" fmla="*/ 7 h 14"/>
                  </a:gdLst>
                  <a:ahLst/>
                  <a:cxnLst>
                    <a:cxn ang="0">
                      <a:pos x="T0" y="T1"/>
                    </a:cxn>
                    <a:cxn ang="0">
                      <a:pos x="T2" y="T3"/>
                    </a:cxn>
                    <a:cxn ang="0">
                      <a:pos x="T4" y="T5"/>
                    </a:cxn>
                    <a:cxn ang="0">
                      <a:pos x="T6" y="T7"/>
                    </a:cxn>
                  </a:cxnLst>
                  <a:rect l="0" t="0" r="r" b="b"/>
                  <a:pathLst>
                    <a:path w="14" h="14">
                      <a:moveTo>
                        <a:pt x="7" y="7"/>
                      </a:moveTo>
                      <a:cubicBezTo>
                        <a:pt x="0" y="0"/>
                        <a:pt x="0" y="0"/>
                        <a:pt x="0" y="0"/>
                      </a:cubicBezTo>
                      <a:cubicBezTo>
                        <a:pt x="0" y="14"/>
                        <a:pt x="0" y="14"/>
                        <a:pt x="0" y="14"/>
                      </a:cubicBezTo>
                      <a:cubicBezTo>
                        <a:pt x="0" y="14"/>
                        <a:pt x="14" y="14"/>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7" name="Freeform 341">
                  <a:extLst>
                    <a:ext uri="{FF2B5EF4-FFF2-40B4-BE49-F238E27FC236}">
                      <a16:creationId xmlns:a16="http://schemas.microsoft.com/office/drawing/2014/main" id="{C3684AD7-E9B8-4322-8BE4-F544A6E644AE}"/>
                    </a:ext>
                  </a:extLst>
                </p:cNvPr>
                <p:cNvSpPr>
                  <a:spLocks/>
                </p:cNvSpPr>
                <p:nvPr/>
              </p:nvSpPr>
              <p:spPr bwMode="auto">
                <a:xfrm>
                  <a:off x="14993938" y="4973638"/>
                  <a:ext cx="25400" cy="26988"/>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7" y="7"/>
                        <a:pt x="7" y="7"/>
                        <a:pt x="7" y="7"/>
                      </a:cubicBezTo>
                      <a:cubicBezTo>
                        <a:pt x="7" y="0"/>
                        <a:pt x="7"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8" name="Freeform 342">
                  <a:extLst>
                    <a:ext uri="{FF2B5EF4-FFF2-40B4-BE49-F238E27FC236}">
                      <a16:creationId xmlns:a16="http://schemas.microsoft.com/office/drawing/2014/main" id="{28414180-DE49-46F8-BE30-46B683033D16}"/>
                    </a:ext>
                  </a:extLst>
                </p:cNvPr>
                <p:cNvSpPr>
                  <a:spLocks/>
                </p:cNvSpPr>
                <p:nvPr/>
              </p:nvSpPr>
              <p:spPr bwMode="auto">
                <a:xfrm>
                  <a:off x="14633575" y="3332163"/>
                  <a:ext cx="307975" cy="409575"/>
                </a:xfrm>
                <a:custGeom>
                  <a:avLst/>
                  <a:gdLst>
                    <a:gd name="T0" fmla="*/ 14 w 82"/>
                    <a:gd name="T1" fmla="*/ 89 h 109"/>
                    <a:gd name="T2" fmla="*/ 41 w 82"/>
                    <a:gd name="T3" fmla="*/ 103 h 109"/>
                    <a:gd name="T4" fmla="*/ 48 w 82"/>
                    <a:gd name="T5" fmla="*/ 103 h 109"/>
                    <a:gd name="T6" fmla="*/ 75 w 82"/>
                    <a:gd name="T7" fmla="*/ 68 h 109"/>
                    <a:gd name="T8" fmla="*/ 69 w 82"/>
                    <a:gd name="T9" fmla="*/ 14 h 109"/>
                    <a:gd name="T10" fmla="*/ 41 w 82"/>
                    <a:gd name="T11" fmla="*/ 0 h 109"/>
                    <a:gd name="T12" fmla="*/ 0 w 82"/>
                    <a:gd name="T13" fmla="*/ 14 h 109"/>
                    <a:gd name="T14" fmla="*/ 7 w 82"/>
                    <a:gd name="T15" fmla="*/ 21 h 109"/>
                    <a:gd name="T16" fmla="*/ 34 w 82"/>
                    <a:gd name="T17" fmla="*/ 27 h 109"/>
                    <a:gd name="T18" fmla="*/ 41 w 82"/>
                    <a:gd name="T19" fmla="*/ 62 h 109"/>
                    <a:gd name="T20" fmla="*/ 14 w 82"/>
                    <a:gd name="T21"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09">
                      <a:moveTo>
                        <a:pt x="14" y="89"/>
                      </a:moveTo>
                      <a:cubicBezTo>
                        <a:pt x="27" y="89"/>
                        <a:pt x="34" y="103"/>
                        <a:pt x="41" y="103"/>
                      </a:cubicBezTo>
                      <a:cubicBezTo>
                        <a:pt x="41" y="103"/>
                        <a:pt x="41" y="109"/>
                        <a:pt x="48" y="103"/>
                      </a:cubicBezTo>
                      <a:cubicBezTo>
                        <a:pt x="48" y="103"/>
                        <a:pt x="75" y="75"/>
                        <a:pt x="75" y="68"/>
                      </a:cubicBezTo>
                      <a:cubicBezTo>
                        <a:pt x="82" y="62"/>
                        <a:pt x="75" y="21"/>
                        <a:pt x="69" y="14"/>
                      </a:cubicBezTo>
                      <a:cubicBezTo>
                        <a:pt x="69" y="7"/>
                        <a:pt x="48" y="0"/>
                        <a:pt x="41" y="0"/>
                      </a:cubicBezTo>
                      <a:cubicBezTo>
                        <a:pt x="27" y="0"/>
                        <a:pt x="7" y="7"/>
                        <a:pt x="0" y="14"/>
                      </a:cubicBezTo>
                      <a:cubicBezTo>
                        <a:pt x="7" y="21"/>
                        <a:pt x="7" y="21"/>
                        <a:pt x="7" y="21"/>
                      </a:cubicBezTo>
                      <a:cubicBezTo>
                        <a:pt x="14" y="27"/>
                        <a:pt x="20" y="27"/>
                        <a:pt x="34" y="27"/>
                      </a:cubicBezTo>
                      <a:cubicBezTo>
                        <a:pt x="34" y="48"/>
                        <a:pt x="34" y="48"/>
                        <a:pt x="41" y="62"/>
                      </a:cubicBezTo>
                      <a:cubicBezTo>
                        <a:pt x="27" y="68"/>
                        <a:pt x="27" y="75"/>
                        <a:pt x="14" y="89"/>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49" name="Freeform 343">
                  <a:extLst>
                    <a:ext uri="{FF2B5EF4-FFF2-40B4-BE49-F238E27FC236}">
                      <a16:creationId xmlns:a16="http://schemas.microsoft.com/office/drawing/2014/main" id="{190D4D10-2B79-46F4-8D96-0F4CFAF791F1}"/>
                    </a:ext>
                  </a:extLst>
                </p:cNvPr>
                <p:cNvSpPr>
                  <a:spLocks/>
                </p:cNvSpPr>
                <p:nvPr/>
              </p:nvSpPr>
              <p:spPr bwMode="auto">
                <a:xfrm>
                  <a:off x="15120938" y="4308475"/>
                  <a:ext cx="131763" cy="153988"/>
                </a:xfrm>
                <a:custGeom>
                  <a:avLst/>
                  <a:gdLst>
                    <a:gd name="T0" fmla="*/ 21 w 35"/>
                    <a:gd name="T1" fmla="*/ 7 h 41"/>
                    <a:gd name="T2" fmla="*/ 0 w 35"/>
                    <a:gd name="T3" fmla="*/ 0 h 41"/>
                    <a:gd name="T4" fmla="*/ 0 w 35"/>
                    <a:gd name="T5" fmla="*/ 13 h 41"/>
                    <a:gd name="T6" fmla="*/ 7 w 35"/>
                    <a:gd name="T7" fmla="*/ 13 h 41"/>
                    <a:gd name="T8" fmla="*/ 7 w 35"/>
                    <a:gd name="T9" fmla="*/ 20 h 41"/>
                    <a:gd name="T10" fmla="*/ 14 w 35"/>
                    <a:gd name="T11" fmla="*/ 13 h 41"/>
                    <a:gd name="T12" fmla="*/ 21 w 35"/>
                    <a:gd name="T13" fmla="*/ 7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21" y="7"/>
                      </a:moveTo>
                      <a:cubicBezTo>
                        <a:pt x="14" y="0"/>
                        <a:pt x="7" y="7"/>
                        <a:pt x="0" y="0"/>
                      </a:cubicBezTo>
                      <a:cubicBezTo>
                        <a:pt x="7" y="7"/>
                        <a:pt x="0" y="7"/>
                        <a:pt x="0" y="13"/>
                      </a:cubicBezTo>
                      <a:cubicBezTo>
                        <a:pt x="7" y="13"/>
                        <a:pt x="7" y="13"/>
                        <a:pt x="7" y="13"/>
                      </a:cubicBezTo>
                      <a:cubicBezTo>
                        <a:pt x="7" y="20"/>
                        <a:pt x="7" y="20"/>
                        <a:pt x="7" y="20"/>
                      </a:cubicBezTo>
                      <a:cubicBezTo>
                        <a:pt x="35" y="41"/>
                        <a:pt x="21" y="13"/>
                        <a:pt x="14" y="13"/>
                      </a:cubicBezTo>
                      <a:cubicBezTo>
                        <a:pt x="21" y="7"/>
                        <a:pt x="14" y="13"/>
                        <a:pt x="21"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50" name="Freeform 344">
                  <a:extLst>
                    <a:ext uri="{FF2B5EF4-FFF2-40B4-BE49-F238E27FC236}">
                      <a16:creationId xmlns:a16="http://schemas.microsoft.com/office/drawing/2014/main" id="{4BD3B889-9127-40B6-A287-41F56E87C069}"/>
                    </a:ext>
                  </a:extLst>
                </p:cNvPr>
                <p:cNvSpPr>
                  <a:spLocks/>
                </p:cNvSpPr>
                <p:nvPr/>
              </p:nvSpPr>
              <p:spPr bwMode="auto">
                <a:xfrm>
                  <a:off x="14760575" y="4745038"/>
                  <a:ext cx="79375" cy="25400"/>
                </a:xfrm>
                <a:custGeom>
                  <a:avLst/>
                  <a:gdLst>
                    <a:gd name="T0" fmla="*/ 14 w 21"/>
                    <a:gd name="T1" fmla="*/ 7 h 7"/>
                    <a:gd name="T2" fmla="*/ 21 w 21"/>
                    <a:gd name="T3" fmla="*/ 0 h 7"/>
                    <a:gd name="T4" fmla="*/ 14 w 21"/>
                    <a:gd name="T5" fmla="*/ 7 h 7"/>
                  </a:gdLst>
                  <a:ahLst/>
                  <a:cxnLst>
                    <a:cxn ang="0">
                      <a:pos x="T0" y="T1"/>
                    </a:cxn>
                    <a:cxn ang="0">
                      <a:pos x="T2" y="T3"/>
                    </a:cxn>
                    <a:cxn ang="0">
                      <a:pos x="T4" y="T5"/>
                    </a:cxn>
                  </a:cxnLst>
                  <a:rect l="0" t="0" r="r" b="b"/>
                  <a:pathLst>
                    <a:path w="21" h="7">
                      <a:moveTo>
                        <a:pt x="14" y="7"/>
                      </a:moveTo>
                      <a:cubicBezTo>
                        <a:pt x="21" y="0"/>
                        <a:pt x="21" y="0"/>
                        <a:pt x="21" y="0"/>
                      </a:cubicBezTo>
                      <a:cubicBezTo>
                        <a:pt x="7" y="7"/>
                        <a:pt x="0" y="7"/>
                        <a:pt x="14"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51" name="Freeform 345">
                  <a:extLst>
                    <a:ext uri="{FF2B5EF4-FFF2-40B4-BE49-F238E27FC236}">
                      <a16:creationId xmlns:a16="http://schemas.microsoft.com/office/drawing/2014/main" id="{1A9BD287-AEBD-428F-9D4B-FFD41DBB4AD6}"/>
                    </a:ext>
                  </a:extLst>
                </p:cNvPr>
                <p:cNvSpPr>
                  <a:spLocks/>
                </p:cNvSpPr>
                <p:nvPr/>
              </p:nvSpPr>
              <p:spPr bwMode="auto">
                <a:xfrm>
                  <a:off x="12958763" y="4154488"/>
                  <a:ext cx="101600" cy="74613"/>
                </a:xfrm>
                <a:custGeom>
                  <a:avLst/>
                  <a:gdLst>
                    <a:gd name="T0" fmla="*/ 6 w 27"/>
                    <a:gd name="T1" fmla="*/ 7 h 20"/>
                    <a:gd name="T2" fmla="*/ 13 w 27"/>
                    <a:gd name="T3" fmla="*/ 20 h 20"/>
                    <a:gd name="T4" fmla="*/ 27 w 27"/>
                    <a:gd name="T5" fmla="*/ 20 h 20"/>
                    <a:gd name="T6" fmla="*/ 27 w 27"/>
                    <a:gd name="T7" fmla="*/ 0 h 20"/>
                    <a:gd name="T8" fmla="*/ 13 w 27"/>
                    <a:gd name="T9" fmla="*/ 0 h 20"/>
                    <a:gd name="T10" fmla="*/ 6 w 27"/>
                    <a:gd name="T11" fmla="*/ 7 h 20"/>
                  </a:gdLst>
                  <a:ahLst/>
                  <a:cxnLst>
                    <a:cxn ang="0">
                      <a:pos x="T0" y="T1"/>
                    </a:cxn>
                    <a:cxn ang="0">
                      <a:pos x="T2" y="T3"/>
                    </a:cxn>
                    <a:cxn ang="0">
                      <a:pos x="T4" y="T5"/>
                    </a:cxn>
                    <a:cxn ang="0">
                      <a:pos x="T6" y="T7"/>
                    </a:cxn>
                    <a:cxn ang="0">
                      <a:pos x="T8" y="T9"/>
                    </a:cxn>
                    <a:cxn ang="0">
                      <a:pos x="T10" y="T11"/>
                    </a:cxn>
                  </a:cxnLst>
                  <a:rect l="0" t="0" r="r" b="b"/>
                  <a:pathLst>
                    <a:path w="27" h="20">
                      <a:moveTo>
                        <a:pt x="6" y="7"/>
                      </a:moveTo>
                      <a:cubicBezTo>
                        <a:pt x="13" y="13"/>
                        <a:pt x="13" y="13"/>
                        <a:pt x="13" y="20"/>
                      </a:cubicBezTo>
                      <a:cubicBezTo>
                        <a:pt x="20" y="13"/>
                        <a:pt x="20" y="20"/>
                        <a:pt x="27" y="20"/>
                      </a:cubicBezTo>
                      <a:cubicBezTo>
                        <a:pt x="27" y="13"/>
                        <a:pt x="27" y="7"/>
                        <a:pt x="27" y="0"/>
                      </a:cubicBezTo>
                      <a:cubicBezTo>
                        <a:pt x="27" y="0"/>
                        <a:pt x="20" y="0"/>
                        <a:pt x="13" y="0"/>
                      </a:cubicBezTo>
                      <a:cubicBezTo>
                        <a:pt x="13" y="0"/>
                        <a:pt x="0" y="7"/>
                        <a:pt x="6"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52" name="Freeform 346">
                  <a:extLst>
                    <a:ext uri="{FF2B5EF4-FFF2-40B4-BE49-F238E27FC236}">
                      <a16:creationId xmlns:a16="http://schemas.microsoft.com/office/drawing/2014/main" id="{F5BF2272-2A2D-4296-A2E1-0411C1A45C14}"/>
                    </a:ext>
                  </a:extLst>
                </p:cNvPr>
                <p:cNvSpPr>
                  <a:spLocks/>
                </p:cNvSpPr>
                <p:nvPr/>
              </p:nvSpPr>
              <p:spPr bwMode="auto">
                <a:xfrm>
                  <a:off x="14941550" y="5000625"/>
                  <a:ext cx="52388" cy="52388"/>
                </a:xfrm>
                <a:custGeom>
                  <a:avLst/>
                  <a:gdLst>
                    <a:gd name="T0" fmla="*/ 14 w 14"/>
                    <a:gd name="T1" fmla="*/ 0 h 14"/>
                    <a:gd name="T2" fmla="*/ 0 w 14"/>
                    <a:gd name="T3" fmla="*/ 0 h 14"/>
                    <a:gd name="T4" fmla="*/ 7 w 14"/>
                    <a:gd name="T5" fmla="*/ 14 h 14"/>
                    <a:gd name="T6" fmla="*/ 14 w 14"/>
                    <a:gd name="T7" fmla="*/ 0 h 14"/>
                  </a:gdLst>
                  <a:ahLst/>
                  <a:cxnLst>
                    <a:cxn ang="0">
                      <a:pos x="T0" y="T1"/>
                    </a:cxn>
                    <a:cxn ang="0">
                      <a:pos x="T2" y="T3"/>
                    </a:cxn>
                    <a:cxn ang="0">
                      <a:pos x="T4" y="T5"/>
                    </a:cxn>
                    <a:cxn ang="0">
                      <a:pos x="T6" y="T7"/>
                    </a:cxn>
                  </a:cxnLst>
                  <a:rect l="0" t="0" r="r" b="b"/>
                  <a:pathLst>
                    <a:path w="14" h="14">
                      <a:moveTo>
                        <a:pt x="14" y="0"/>
                      </a:moveTo>
                      <a:cubicBezTo>
                        <a:pt x="7" y="0"/>
                        <a:pt x="7" y="0"/>
                        <a:pt x="0" y="0"/>
                      </a:cubicBezTo>
                      <a:cubicBezTo>
                        <a:pt x="7" y="14"/>
                        <a:pt x="7" y="14"/>
                        <a:pt x="7" y="14"/>
                      </a:cubicBezTo>
                      <a:cubicBezTo>
                        <a:pt x="14" y="14"/>
                        <a:pt x="14" y="0"/>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53" name="Freeform 347">
                  <a:extLst>
                    <a:ext uri="{FF2B5EF4-FFF2-40B4-BE49-F238E27FC236}">
                      <a16:creationId xmlns:a16="http://schemas.microsoft.com/office/drawing/2014/main" id="{85FA6FA3-F0DD-4D80-9E76-7668401803B6}"/>
                    </a:ext>
                  </a:extLst>
                </p:cNvPr>
                <p:cNvSpPr>
                  <a:spLocks/>
                </p:cNvSpPr>
                <p:nvPr/>
              </p:nvSpPr>
              <p:spPr bwMode="auto">
                <a:xfrm>
                  <a:off x="14685963" y="4718050"/>
                  <a:ext cx="280988" cy="180975"/>
                </a:xfrm>
                <a:custGeom>
                  <a:avLst/>
                  <a:gdLst>
                    <a:gd name="T0" fmla="*/ 48 w 75"/>
                    <a:gd name="T1" fmla="*/ 20 h 48"/>
                    <a:gd name="T2" fmla="*/ 55 w 75"/>
                    <a:gd name="T3" fmla="*/ 20 h 48"/>
                    <a:gd name="T4" fmla="*/ 61 w 75"/>
                    <a:gd name="T5" fmla="*/ 14 h 48"/>
                    <a:gd name="T6" fmla="*/ 75 w 75"/>
                    <a:gd name="T7" fmla="*/ 14 h 48"/>
                    <a:gd name="T8" fmla="*/ 75 w 75"/>
                    <a:gd name="T9" fmla="*/ 7 h 48"/>
                    <a:gd name="T10" fmla="*/ 68 w 75"/>
                    <a:gd name="T11" fmla="*/ 7 h 48"/>
                    <a:gd name="T12" fmla="*/ 48 w 75"/>
                    <a:gd name="T13" fmla="*/ 0 h 48"/>
                    <a:gd name="T14" fmla="*/ 48 w 75"/>
                    <a:gd name="T15" fmla="*/ 14 h 48"/>
                    <a:gd name="T16" fmla="*/ 34 w 75"/>
                    <a:gd name="T17" fmla="*/ 14 h 48"/>
                    <a:gd name="T18" fmla="*/ 20 w 75"/>
                    <a:gd name="T19" fmla="*/ 20 h 48"/>
                    <a:gd name="T20" fmla="*/ 20 w 75"/>
                    <a:gd name="T21" fmla="*/ 34 h 48"/>
                    <a:gd name="T22" fmla="*/ 0 w 75"/>
                    <a:gd name="T23" fmla="*/ 34 h 48"/>
                    <a:gd name="T24" fmla="*/ 0 w 75"/>
                    <a:gd name="T25" fmla="*/ 48 h 48"/>
                    <a:gd name="T26" fmla="*/ 34 w 75"/>
                    <a:gd name="T27" fmla="*/ 34 h 48"/>
                    <a:gd name="T28" fmla="*/ 48 w 75"/>
                    <a:gd name="T2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48" y="20"/>
                      </a:moveTo>
                      <a:cubicBezTo>
                        <a:pt x="55" y="20"/>
                        <a:pt x="55" y="20"/>
                        <a:pt x="55" y="20"/>
                      </a:cubicBezTo>
                      <a:cubicBezTo>
                        <a:pt x="61" y="14"/>
                        <a:pt x="61" y="14"/>
                        <a:pt x="61" y="14"/>
                      </a:cubicBezTo>
                      <a:cubicBezTo>
                        <a:pt x="68" y="14"/>
                        <a:pt x="68" y="14"/>
                        <a:pt x="75" y="14"/>
                      </a:cubicBezTo>
                      <a:cubicBezTo>
                        <a:pt x="75" y="7"/>
                        <a:pt x="75" y="7"/>
                        <a:pt x="75" y="7"/>
                      </a:cubicBezTo>
                      <a:cubicBezTo>
                        <a:pt x="75" y="7"/>
                        <a:pt x="75" y="7"/>
                        <a:pt x="68" y="7"/>
                      </a:cubicBezTo>
                      <a:cubicBezTo>
                        <a:pt x="48" y="0"/>
                        <a:pt x="48" y="0"/>
                        <a:pt x="48" y="0"/>
                      </a:cubicBezTo>
                      <a:cubicBezTo>
                        <a:pt x="48" y="14"/>
                        <a:pt x="48" y="14"/>
                        <a:pt x="48" y="14"/>
                      </a:cubicBezTo>
                      <a:cubicBezTo>
                        <a:pt x="41" y="14"/>
                        <a:pt x="41" y="14"/>
                        <a:pt x="34" y="14"/>
                      </a:cubicBezTo>
                      <a:cubicBezTo>
                        <a:pt x="27" y="14"/>
                        <a:pt x="27" y="20"/>
                        <a:pt x="20" y="20"/>
                      </a:cubicBezTo>
                      <a:cubicBezTo>
                        <a:pt x="20" y="20"/>
                        <a:pt x="27" y="34"/>
                        <a:pt x="20" y="34"/>
                      </a:cubicBezTo>
                      <a:cubicBezTo>
                        <a:pt x="13" y="41"/>
                        <a:pt x="6" y="34"/>
                        <a:pt x="0" y="34"/>
                      </a:cubicBezTo>
                      <a:cubicBezTo>
                        <a:pt x="0" y="48"/>
                        <a:pt x="0" y="48"/>
                        <a:pt x="0" y="48"/>
                      </a:cubicBezTo>
                      <a:cubicBezTo>
                        <a:pt x="13" y="48"/>
                        <a:pt x="27" y="41"/>
                        <a:pt x="34" y="34"/>
                      </a:cubicBezTo>
                      <a:cubicBezTo>
                        <a:pt x="41" y="34"/>
                        <a:pt x="41" y="27"/>
                        <a:pt x="48" y="2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54" name="Freeform 348">
                  <a:extLst>
                    <a:ext uri="{FF2B5EF4-FFF2-40B4-BE49-F238E27FC236}">
                      <a16:creationId xmlns:a16="http://schemas.microsoft.com/office/drawing/2014/main" id="{5FFA380F-4EAF-4D16-83C9-1EF121599325}"/>
                    </a:ext>
                  </a:extLst>
                </p:cNvPr>
                <p:cNvSpPr>
                  <a:spLocks/>
                </p:cNvSpPr>
                <p:nvPr/>
              </p:nvSpPr>
              <p:spPr bwMode="auto">
                <a:xfrm>
                  <a:off x="14633575" y="2667000"/>
                  <a:ext cx="566738" cy="330200"/>
                </a:xfrm>
                <a:custGeom>
                  <a:avLst/>
                  <a:gdLst>
                    <a:gd name="T0" fmla="*/ 0 w 151"/>
                    <a:gd name="T1" fmla="*/ 34 h 88"/>
                    <a:gd name="T2" fmla="*/ 7 w 151"/>
                    <a:gd name="T3" fmla="*/ 47 h 88"/>
                    <a:gd name="T4" fmla="*/ 69 w 151"/>
                    <a:gd name="T5" fmla="*/ 61 h 88"/>
                    <a:gd name="T6" fmla="*/ 69 w 151"/>
                    <a:gd name="T7" fmla="*/ 75 h 88"/>
                    <a:gd name="T8" fmla="*/ 123 w 151"/>
                    <a:gd name="T9" fmla="*/ 88 h 88"/>
                    <a:gd name="T10" fmla="*/ 130 w 151"/>
                    <a:gd name="T11" fmla="*/ 75 h 88"/>
                    <a:gd name="T12" fmla="*/ 151 w 151"/>
                    <a:gd name="T13" fmla="*/ 75 h 88"/>
                    <a:gd name="T14" fmla="*/ 151 w 151"/>
                    <a:gd name="T15" fmla="*/ 61 h 88"/>
                    <a:gd name="T16" fmla="*/ 130 w 151"/>
                    <a:gd name="T17" fmla="*/ 47 h 88"/>
                    <a:gd name="T18" fmla="*/ 123 w 151"/>
                    <a:gd name="T19" fmla="*/ 27 h 88"/>
                    <a:gd name="T20" fmla="*/ 103 w 151"/>
                    <a:gd name="T21" fmla="*/ 0 h 88"/>
                    <a:gd name="T22" fmla="*/ 69 w 151"/>
                    <a:gd name="T23" fmla="*/ 0 h 88"/>
                    <a:gd name="T24" fmla="*/ 55 w 151"/>
                    <a:gd name="T25" fmla="*/ 13 h 88"/>
                    <a:gd name="T26" fmla="*/ 7 w 151"/>
                    <a:gd name="T27" fmla="*/ 20 h 88"/>
                    <a:gd name="T28" fmla="*/ 0 w 151"/>
                    <a:gd name="T29"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88">
                      <a:moveTo>
                        <a:pt x="0" y="34"/>
                      </a:moveTo>
                      <a:cubicBezTo>
                        <a:pt x="7" y="34"/>
                        <a:pt x="7" y="41"/>
                        <a:pt x="7" y="47"/>
                      </a:cubicBezTo>
                      <a:cubicBezTo>
                        <a:pt x="20" y="68"/>
                        <a:pt x="41" y="68"/>
                        <a:pt x="69" y="61"/>
                      </a:cubicBezTo>
                      <a:cubicBezTo>
                        <a:pt x="69" y="75"/>
                        <a:pt x="69" y="75"/>
                        <a:pt x="69" y="75"/>
                      </a:cubicBezTo>
                      <a:cubicBezTo>
                        <a:pt x="82" y="82"/>
                        <a:pt x="103" y="88"/>
                        <a:pt x="123" y="88"/>
                      </a:cubicBezTo>
                      <a:cubicBezTo>
                        <a:pt x="130" y="75"/>
                        <a:pt x="130" y="75"/>
                        <a:pt x="130" y="75"/>
                      </a:cubicBezTo>
                      <a:cubicBezTo>
                        <a:pt x="137" y="75"/>
                        <a:pt x="144" y="75"/>
                        <a:pt x="151" y="75"/>
                      </a:cubicBezTo>
                      <a:cubicBezTo>
                        <a:pt x="151" y="75"/>
                        <a:pt x="151" y="68"/>
                        <a:pt x="151" y="61"/>
                      </a:cubicBezTo>
                      <a:cubicBezTo>
                        <a:pt x="151" y="54"/>
                        <a:pt x="137" y="54"/>
                        <a:pt x="130" y="47"/>
                      </a:cubicBezTo>
                      <a:cubicBezTo>
                        <a:pt x="130" y="41"/>
                        <a:pt x="130" y="34"/>
                        <a:pt x="123" y="27"/>
                      </a:cubicBezTo>
                      <a:cubicBezTo>
                        <a:pt x="110" y="27"/>
                        <a:pt x="103" y="6"/>
                        <a:pt x="103" y="0"/>
                      </a:cubicBezTo>
                      <a:cubicBezTo>
                        <a:pt x="89" y="0"/>
                        <a:pt x="82" y="0"/>
                        <a:pt x="69" y="0"/>
                      </a:cubicBezTo>
                      <a:cubicBezTo>
                        <a:pt x="62" y="0"/>
                        <a:pt x="55" y="13"/>
                        <a:pt x="55" y="13"/>
                      </a:cubicBezTo>
                      <a:cubicBezTo>
                        <a:pt x="41" y="20"/>
                        <a:pt x="20" y="20"/>
                        <a:pt x="7" y="20"/>
                      </a:cubicBezTo>
                      <a:cubicBezTo>
                        <a:pt x="7" y="27"/>
                        <a:pt x="0" y="34"/>
                        <a:pt x="0"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grpSp>
        <p:sp>
          <p:nvSpPr>
            <p:cNvPr id="232" name="TextBox 231">
              <a:extLst>
                <a:ext uri="{FF2B5EF4-FFF2-40B4-BE49-F238E27FC236}">
                  <a16:creationId xmlns:a16="http://schemas.microsoft.com/office/drawing/2014/main" id="{7A3D1DFD-9277-4523-9CA4-B1C9E2A4E6B4}"/>
                </a:ext>
              </a:extLst>
            </p:cNvPr>
            <p:cNvSpPr txBox="1"/>
            <p:nvPr/>
          </p:nvSpPr>
          <p:spPr>
            <a:xfrm>
              <a:off x="5692758" y="4886368"/>
              <a:ext cx="717269"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err="1">
                  <a:solidFill>
                    <a:prstClr val="black"/>
                  </a:solidFill>
                  <a:latin typeface="Calibri" panose="020F0502020204030204"/>
                </a:rPr>
                <a:t>Heraklion</a:t>
              </a:r>
              <a:endParaRPr lang="en-US" sz="525" b="1" dirty="0">
                <a:solidFill>
                  <a:prstClr val="black"/>
                </a:solidFill>
                <a:latin typeface="Calibri" panose="020F0502020204030204"/>
              </a:endParaRPr>
            </a:p>
          </p:txBody>
        </p:sp>
        <p:sp>
          <p:nvSpPr>
            <p:cNvPr id="233" name="TextBox 232">
              <a:extLst>
                <a:ext uri="{FF2B5EF4-FFF2-40B4-BE49-F238E27FC236}">
                  <a16:creationId xmlns:a16="http://schemas.microsoft.com/office/drawing/2014/main" id="{3C886DC1-6962-4639-AA19-1CAC85A94BFE}"/>
                </a:ext>
              </a:extLst>
            </p:cNvPr>
            <p:cNvSpPr txBox="1"/>
            <p:nvPr/>
          </p:nvSpPr>
          <p:spPr>
            <a:xfrm>
              <a:off x="3681081" y="3430947"/>
              <a:ext cx="458069"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err="1">
                  <a:solidFill>
                    <a:prstClr val="black"/>
                  </a:solidFill>
                  <a:latin typeface="Calibri" panose="020F0502020204030204"/>
                </a:rPr>
                <a:t>Patras</a:t>
              </a:r>
              <a:endParaRPr lang="en-US" sz="525" b="1" dirty="0">
                <a:solidFill>
                  <a:prstClr val="black"/>
                </a:solidFill>
                <a:latin typeface="Calibri" panose="020F0502020204030204"/>
              </a:endParaRPr>
            </a:p>
          </p:txBody>
        </p:sp>
        <p:sp>
          <p:nvSpPr>
            <p:cNvPr id="234" name="TextBox 233">
              <a:extLst>
                <a:ext uri="{FF2B5EF4-FFF2-40B4-BE49-F238E27FC236}">
                  <a16:creationId xmlns:a16="http://schemas.microsoft.com/office/drawing/2014/main" id="{3F840FFF-0C24-4424-9C27-A38562E1E38B}"/>
                </a:ext>
              </a:extLst>
            </p:cNvPr>
            <p:cNvSpPr txBox="1"/>
            <p:nvPr/>
          </p:nvSpPr>
          <p:spPr>
            <a:xfrm>
              <a:off x="5495524" y="3636823"/>
              <a:ext cx="410635"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err="1">
                  <a:solidFill>
                    <a:prstClr val="black"/>
                  </a:solidFill>
                  <a:latin typeface="Calibri" panose="020F0502020204030204"/>
                </a:rPr>
                <a:t>Lavrio</a:t>
              </a:r>
              <a:endParaRPr lang="en-US" sz="525" b="1" dirty="0">
                <a:solidFill>
                  <a:prstClr val="black"/>
                </a:solidFill>
                <a:latin typeface="Calibri" panose="020F0502020204030204"/>
              </a:endParaRPr>
            </a:p>
          </p:txBody>
        </p:sp>
        <p:sp>
          <p:nvSpPr>
            <p:cNvPr id="235" name="TextBox 234">
              <a:extLst>
                <a:ext uri="{FF2B5EF4-FFF2-40B4-BE49-F238E27FC236}">
                  <a16:creationId xmlns:a16="http://schemas.microsoft.com/office/drawing/2014/main" id="{85BFC07B-2DBE-4676-9608-CBCF0D1A5E11}"/>
                </a:ext>
              </a:extLst>
            </p:cNvPr>
            <p:cNvSpPr txBox="1"/>
            <p:nvPr/>
          </p:nvSpPr>
          <p:spPr>
            <a:xfrm>
              <a:off x="4596363" y="3309163"/>
              <a:ext cx="552143"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err="1">
                  <a:solidFill>
                    <a:prstClr val="black"/>
                  </a:solidFill>
                  <a:latin typeface="Calibri" panose="020F0502020204030204"/>
                </a:rPr>
                <a:t>Elefsina</a:t>
              </a:r>
              <a:endParaRPr lang="en-US" sz="525" b="1" dirty="0">
                <a:solidFill>
                  <a:prstClr val="black"/>
                </a:solidFill>
                <a:latin typeface="Calibri" panose="020F0502020204030204"/>
              </a:endParaRPr>
            </a:p>
          </p:txBody>
        </p:sp>
        <p:sp>
          <p:nvSpPr>
            <p:cNvPr id="236" name="TextBox 235">
              <a:extLst>
                <a:ext uri="{FF2B5EF4-FFF2-40B4-BE49-F238E27FC236}">
                  <a16:creationId xmlns:a16="http://schemas.microsoft.com/office/drawing/2014/main" id="{B0B2944E-9ADB-4083-A8D7-C493A8A911D3}"/>
                </a:ext>
              </a:extLst>
            </p:cNvPr>
            <p:cNvSpPr txBox="1"/>
            <p:nvPr/>
          </p:nvSpPr>
          <p:spPr>
            <a:xfrm>
              <a:off x="5343122" y="3293922"/>
              <a:ext cx="435069"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err="1">
                  <a:solidFill>
                    <a:prstClr val="black"/>
                  </a:solidFill>
                  <a:latin typeface="Calibri" panose="020F0502020204030204"/>
                </a:rPr>
                <a:t>Rafina</a:t>
              </a:r>
              <a:endParaRPr lang="en-US" sz="525" b="1" dirty="0">
                <a:solidFill>
                  <a:prstClr val="black"/>
                </a:solidFill>
                <a:latin typeface="Calibri" panose="020F0502020204030204"/>
              </a:endParaRPr>
            </a:p>
          </p:txBody>
        </p:sp>
        <p:sp>
          <p:nvSpPr>
            <p:cNvPr id="237" name="TextBox 236">
              <a:extLst>
                <a:ext uri="{FF2B5EF4-FFF2-40B4-BE49-F238E27FC236}">
                  <a16:creationId xmlns:a16="http://schemas.microsoft.com/office/drawing/2014/main" id="{3121B3A2-7E5B-4D70-89C0-3641720E74EA}"/>
                </a:ext>
              </a:extLst>
            </p:cNvPr>
            <p:cNvSpPr txBox="1"/>
            <p:nvPr/>
          </p:nvSpPr>
          <p:spPr>
            <a:xfrm>
              <a:off x="4276322" y="2219500"/>
              <a:ext cx="380827"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a:solidFill>
                    <a:prstClr val="black"/>
                  </a:solidFill>
                  <a:latin typeface="Calibri" panose="020F0502020204030204"/>
                </a:rPr>
                <a:t>Volos</a:t>
              </a:r>
            </a:p>
          </p:txBody>
        </p:sp>
        <p:sp>
          <p:nvSpPr>
            <p:cNvPr id="238" name="TextBox 237">
              <a:extLst>
                <a:ext uri="{FF2B5EF4-FFF2-40B4-BE49-F238E27FC236}">
                  <a16:creationId xmlns:a16="http://schemas.microsoft.com/office/drawing/2014/main" id="{FD54D095-F90A-43D9-A7FC-BD2E07CCA138}"/>
                </a:ext>
              </a:extLst>
            </p:cNvPr>
            <p:cNvSpPr txBox="1"/>
            <p:nvPr/>
          </p:nvSpPr>
          <p:spPr>
            <a:xfrm>
              <a:off x="3034130" y="2606016"/>
              <a:ext cx="799235"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err="1">
                  <a:solidFill>
                    <a:prstClr val="black"/>
                  </a:solidFill>
                  <a:latin typeface="Calibri" panose="020F0502020204030204"/>
                </a:rPr>
                <a:t>Igoumenitsa</a:t>
              </a:r>
              <a:endParaRPr lang="en-US" sz="525" b="1" dirty="0">
                <a:solidFill>
                  <a:prstClr val="black"/>
                </a:solidFill>
                <a:latin typeface="Calibri" panose="020F0502020204030204"/>
              </a:endParaRPr>
            </a:p>
          </p:txBody>
        </p:sp>
        <p:sp>
          <p:nvSpPr>
            <p:cNvPr id="239" name="TextBox 238">
              <a:extLst>
                <a:ext uri="{FF2B5EF4-FFF2-40B4-BE49-F238E27FC236}">
                  <a16:creationId xmlns:a16="http://schemas.microsoft.com/office/drawing/2014/main" id="{EE87902B-5FC0-42FA-891B-B7D49E0A924C}"/>
                </a:ext>
              </a:extLst>
            </p:cNvPr>
            <p:cNvSpPr txBox="1"/>
            <p:nvPr/>
          </p:nvSpPr>
          <p:spPr>
            <a:xfrm>
              <a:off x="2698984" y="2219500"/>
              <a:ext cx="473627"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a:solidFill>
                    <a:prstClr val="black"/>
                  </a:solidFill>
                  <a:latin typeface="Calibri" panose="020F0502020204030204"/>
                </a:rPr>
                <a:t>Corfu</a:t>
              </a:r>
            </a:p>
          </p:txBody>
        </p:sp>
        <p:sp>
          <p:nvSpPr>
            <p:cNvPr id="240" name="TextBox 239">
              <a:extLst>
                <a:ext uri="{FF2B5EF4-FFF2-40B4-BE49-F238E27FC236}">
                  <a16:creationId xmlns:a16="http://schemas.microsoft.com/office/drawing/2014/main" id="{4BEB1925-4F0D-49FE-9514-E492F188040D}"/>
                </a:ext>
              </a:extLst>
            </p:cNvPr>
            <p:cNvSpPr txBox="1"/>
            <p:nvPr/>
          </p:nvSpPr>
          <p:spPr>
            <a:xfrm>
              <a:off x="5237607" y="1353216"/>
              <a:ext cx="487025"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err="1">
                  <a:solidFill>
                    <a:prstClr val="black"/>
                  </a:solidFill>
                  <a:latin typeface="Calibri" panose="020F0502020204030204"/>
                </a:rPr>
                <a:t>Kavala</a:t>
              </a:r>
              <a:endParaRPr lang="en-US" sz="525" b="1" dirty="0">
                <a:solidFill>
                  <a:prstClr val="black"/>
                </a:solidFill>
                <a:latin typeface="Calibri" panose="020F0502020204030204"/>
              </a:endParaRPr>
            </a:p>
          </p:txBody>
        </p:sp>
        <p:sp>
          <p:nvSpPr>
            <p:cNvPr id="241" name="TextBox 240">
              <a:extLst>
                <a:ext uri="{FF2B5EF4-FFF2-40B4-BE49-F238E27FC236}">
                  <a16:creationId xmlns:a16="http://schemas.microsoft.com/office/drawing/2014/main" id="{9366F414-C4BD-4AAA-862C-77427A47626E}"/>
                </a:ext>
              </a:extLst>
            </p:cNvPr>
            <p:cNvSpPr txBox="1"/>
            <p:nvPr/>
          </p:nvSpPr>
          <p:spPr>
            <a:xfrm>
              <a:off x="6072561" y="1340523"/>
              <a:ext cx="975970" cy="269341"/>
            </a:xfrm>
            <a:prstGeom prst="rect">
              <a:avLst/>
            </a:prstGeom>
            <a:solidFill>
              <a:schemeClr val="bg1">
                <a:alpha val="60000"/>
              </a:schemeClr>
            </a:solidFill>
          </p:spPr>
          <p:txBody>
            <a:bodyPr wrap="square" lIns="13716" tIns="13716" rIns="13716" bIns="13716" rtlCol="0">
              <a:spAutoFit/>
            </a:bodyPr>
            <a:lstStyle/>
            <a:p>
              <a:pPr defTabSz="685800"/>
              <a:r>
                <a:rPr lang="en-US" sz="525" b="1" dirty="0" err="1">
                  <a:solidFill>
                    <a:prstClr val="black"/>
                  </a:solidFill>
                  <a:latin typeface="Calibri" panose="020F0502020204030204"/>
                </a:rPr>
                <a:t>Alexandroupolis</a:t>
              </a:r>
              <a:endParaRPr lang="en-US" sz="525" b="1" dirty="0">
                <a:solidFill>
                  <a:prstClr val="black"/>
                </a:solidFill>
                <a:latin typeface="Calibri" panose="020F0502020204030204"/>
              </a:endParaRPr>
            </a:p>
          </p:txBody>
        </p:sp>
      </p:grpSp>
      <p:sp>
        <p:nvSpPr>
          <p:cNvPr id="481" name="Rectangle 480">
            <a:extLst>
              <a:ext uri="{FF2B5EF4-FFF2-40B4-BE49-F238E27FC236}">
                <a16:creationId xmlns:a16="http://schemas.microsoft.com/office/drawing/2014/main" id="{F649338A-C270-4A3D-8395-953DAE692E4E}"/>
              </a:ext>
            </a:extLst>
          </p:cNvPr>
          <p:cNvSpPr/>
          <p:nvPr/>
        </p:nvSpPr>
        <p:spPr>
          <a:xfrm>
            <a:off x="1080755" y="4394124"/>
            <a:ext cx="3454944" cy="749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Main commodity is marble, as general cargo and dry bulk</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Kavala, </a:t>
            </a:r>
            <a:r>
              <a:rPr lang="en-US" sz="1050" dirty="0" err="1">
                <a:solidFill>
                  <a:prstClr val="black"/>
                </a:solidFill>
                <a:latin typeface="Calibri" panose="020F0502020204030204"/>
              </a:rPr>
              <a:t>Alexandroupolis</a:t>
            </a:r>
            <a:r>
              <a:rPr lang="en-US" sz="1050" dirty="0">
                <a:solidFill>
                  <a:prstClr val="black"/>
                </a:solidFill>
                <a:latin typeface="Calibri" panose="020F0502020204030204"/>
              </a:rPr>
              <a:t>, Varna and </a:t>
            </a:r>
            <a:r>
              <a:rPr lang="en-US" sz="1050" dirty="0" err="1">
                <a:solidFill>
                  <a:prstClr val="black"/>
                </a:solidFill>
                <a:latin typeface="Calibri" panose="020F0502020204030204"/>
              </a:rPr>
              <a:t>Burgas</a:t>
            </a:r>
            <a:r>
              <a:rPr lang="en-US" sz="1050" dirty="0">
                <a:solidFill>
                  <a:prstClr val="black"/>
                </a:solidFill>
                <a:latin typeface="Calibri" panose="020F0502020204030204"/>
              </a:rPr>
              <a:t> ports have completed studies of “SEA2SEA Program” for upgrading the rail infrastructure between them</a:t>
            </a:r>
          </a:p>
          <a:p>
            <a:pPr marL="128588" indent="-128588" algn="just" defTabSz="718324">
              <a:buFont typeface="Arial" panose="020B0604020202020204" pitchFamily="34" charset="0"/>
              <a:buChar char="•"/>
              <a:defRPr/>
            </a:pPr>
            <a:endParaRPr lang="en-US" sz="1050" dirty="0">
              <a:solidFill>
                <a:srgbClr val="113553"/>
              </a:solidFill>
              <a:latin typeface="Calibri"/>
            </a:endParaRPr>
          </a:p>
        </p:txBody>
      </p:sp>
      <p:pic>
        <p:nvPicPr>
          <p:cNvPr id="482" name="Picture 481">
            <a:extLst>
              <a:ext uri="{FF2B5EF4-FFF2-40B4-BE49-F238E27FC236}">
                <a16:creationId xmlns:a16="http://schemas.microsoft.com/office/drawing/2014/main" id="{60615F4B-A5D7-4C6A-AAF0-CABD249013FC}"/>
              </a:ext>
            </a:extLst>
          </p:cNvPr>
          <p:cNvPicPr>
            <a:picLocks noChangeAspect="1"/>
          </p:cNvPicPr>
          <p:nvPr/>
        </p:nvPicPr>
        <p:blipFill>
          <a:blip r:embed="rId4"/>
          <a:stretch>
            <a:fillRect/>
          </a:stretch>
        </p:blipFill>
        <p:spPr>
          <a:xfrm>
            <a:off x="1085850" y="2974753"/>
            <a:ext cx="3449848" cy="1422323"/>
          </a:xfrm>
          <a:prstGeom prst="rect">
            <a:avLst/>
          </a:prstGeom>
        </p:spPr>
      </p:pic>
      <p:sp>
        <p:nvSpPr>
          <p:cNvPr id="484" name="Rectangle 483">
            <a:extLst>
              <a:ext uri="{FF2B5EF4-FFF2-40B4-BE49-F238E27FC236}">
                <a16:creationId xmlns:a16="http://schemas.microsoft.com/office/drawing/2014/main" id="{544426D4-8D28-4FFB-BBAC-949CB315900E}"/>
              </a:ext>
            </a:extLst>
          </p:cNvPr>
          <p:cNvSpPr/>
          <p:nvPr/>
        </p:nvSpPr>
        <p:spPr>
          <a:xfrm>
            <a:off x="4625097" y="4394124"/>
            <a:ext cx="3438149" cy="749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International and domestic ferry and Ro-Ro traffic</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Development of a logistics </a:t>
            </a:r>
            <a:r>
              <a:rPr lang="en-US" sz="1050" dirty="0" err="1">
                <a:solidFill>
                  <a:prstClr val="black"/>
                </a:solidFill>
                <a:latin typeface="Calibri" panose="020F0502020204030204"/>
              </a:rPr>
              <a:t>centre</a:t>
            </a:r>
            <a:r>
              <a:rPr lang="en-US" sz="1050" dirty="0">
                <a:solidFill>
                  <a:prstClr val="black"/>
                </a:solidFill>
                <a:latin typeface="Calibri" panose="020F0502020204030204"/>
              </a:rPr>
              <a:t> at 15km distance next to EGNATIA planned</a:t>
            </a:r>
          </a:p>
          <a:p>
            <a:pPr marL="128588" indent="-128588" algn="just" defTabSz="718324">
              <a:buFont typeface="Arial" panose="020B0604020202020204" pitchFamily="34" charset="0"/>
              <a:buChar char="•"/>
              <a:defRPr/>
            </a:pPr>
            <a:endParaRPr lang="en-US" sz="1050" dirty="0">
              <a:solidFill>
                <a:srgbClr val="113553"/>
              </a:solidFill>
              <a:latin typeface="Calibri"/>
            </a:endParaRPr>
          </a:p>
        </p:txBody>
      </p:sp>
      <p:pic>
        <p:nvPicPr>
          <p:cNvPr id="485" name="Picture 484">
            <a:extLst>
              <a:ext uri="{FF2B5EF4-FFF2-40B4-BE49-F238E27FC236}">
                <a16:creationId xmlns:a16="http://schemas.microsoft.com/office/drawing/2014/main" id="{78D47E0E-C4E2-469A-B1DD-F0B61B56FFDE}"/>
              </a:ext>
            </a:extLst>
          </p:cNvPr>
          <p:cNvPicPr>
            <a:picLocks noChangeAspect="1"/>
          </p:cNvPicPr>
          <p:nvPr/>
        </p:nvPicPr>
        <p:blipFill>
          <a:blip r:embed="rId5"/>
          <a:stretch>
            <a:fillRect/>
          </a:stretch>
        </p:blipFill>
        <p:spPr>
          <a:xfrm>
            <a:off x="4625098" y="2974754"/>
            <a:ext cx="3463220" cy="1418855"/>
          </a:xfrm>
          <a:prstGeom prst="rect">
            <a:avLst/>
          </a:prstGeom>
        </p:spPr>
      </p:pic>
      <p:sp>
        <p:nvSpPr>
          <p:cNvPr id="486" name="Text Placeholder 7">
            <a:extLst>
              <a:ext uri="{FF2B5EF4-FFF2-40B4-BE49-F238E27FC236}">
                <a16:creationId xmlns:a16="http://schemas.microsoft.com/office/drawing/2014/main" id="{3C56CC2E-412A-4C84-ABAF-F6C3BEA13564}"/>
              </a:ext>
            </a:extLst>
          </p:cNvPr>
          <p:cNvSpPr txBox="1">
            <a:spLocks/>
          </p:cNvSpPr>
          <p:nvPr/>
        </p:nvSpPr>
        <p:spPr>
          <a:xfrm>
            <a:off x="1101800" y="4141397"/>
            <a:ext cx="1043876" cy="249299"/>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spcBef>
                <a:spcPts val="692"/>
              </a:spcBef>
              <a:buClr>
                <a:srgbClr val="5B9BD5"/>
              </a:buClr>
            </a:pPr>
            <a:r>
              <a:rPr lang="en-US" sz="1800" dirty="0">
                <a:solidFill>
                  <a:prstClr val="white"/>
                </a:solidFill>
                <a:latin typeface="Calibri" panose="020F0502020204030204"/>
              </a:rPr>
              <a:t>Kavala Port</a:t>
            </a:r>
            <a:endParaRPr lang="en-GB" sz="1800" dirty="0">
              <a:solidFill>
                <a:prstClr val="white"/>
              </a:solidFill>
              <a:latin typeface="Calibri" panose="020F0502020204030204"/>
            </a:endParaRPr>
          </a:p>
        </p:txBody>
      </p:sp>
      <p:sp>
        <p:nvSpPr>
          <p:cNvPr id="487" name="Text Placeholder 7">
            <a:extLst>
              <a:ext uri="{FF2B5EF4-FFF2-40B4-BE49-F238E27FC236}">
                <a16:creationId xmlns:a16="http://schemas.microsoft.com/office/drawing/2014/main" id="{681992C7-FD42-4678-8C66-101143680DEE}"/>
              </a:ext>
            </a:extLst>
          </p:cNvPr>
          <p:cNvSpPr txBox="1">
            <a:spLocks/>
          </p:cNvSpPr>
          <p:nvPr/>
        </p:nvSpPr>
        <p:spPr>
          <a:xfrm>
            <a:off x="4629717" y="2022985"/>
            <a:ext cx="1952522" cy="249299"/>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spcBef>
                <a:spcPts val="692"/>
              </a:spcBef>
              <a:buClr>
                <a:srgbClr val="5B9BD5"/>
              </a:buClr>
            </a:pPr>
            <a:r>
              <a:rPr lang="en-US" sz="1800" dirty="0" err="1">
                <a:solidFill>
                  <a:prstClr val="white"/>
                </a:solidFill>
                <a:latin typeface="Calibri" panose="020F0502020204030204"/>
              </a:rPr>
              <a:t>Alexandroupolis</a:t>
            </a:r>
            <a:r>
              <a:rPr lang="en-US" sz="1800" dirty="0">
                <a:solidFill>
                  <a:prstClr val="white"/>
                </a:solidFill>
                <a:latin typeface="Calibri" panose="020F0502020204030204"/>
              </a:rPr>
              <a:t> Port</a:t>
            </a:r>
            <a:endParaRPr lang="en-GB" sz="1800" dirty="0">
              <a:solidFill>
                <a:prstClr val="white"/>
              </a:solidFill>
              <a:latin typeface="Calibri" panose="020F0502020204030204"/>
            </a:endParaRPr>
          </a:p>
        </p:txBody>
      </p:sp>
      <p:sp>
        <p:nvSpPr>
          <p:cNvPr id="488" name="Text Placeholder 7">
            <a:extLst>
              <a:ext uri="{FF2B5EF4-FFF2-40B4-BE49-F238E27FC236}">
                <a16:creationId xmlns:a16="http://schemas.microsoft.com/office/drawing/2014/main" id="{B8EAB388-D913-472A-8023-D32FE4E484D2}"/>
              </a:ext>
            </a:extLst>
          </p:cNvPr>
          <p:cNvSpPr txBox="1">
            <a:spLocks/>
          </p:cNvSpPr>
          <p:nvPr/>
        </p:nvSpPr>
        <p:spPr>
          <a:xfrm>
            <a:off x="4625095" y="4150450"/>
            <a:ext cx="1606402" cy="249299"/>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spcBef>
                <a:spcPts val="692"/>
              </a:spcBef>
              <a:buClr>
                <a:srgbClr val="5B9BD5"/>
              </a:buClr>
            </a:pPr>
            <a:r>
              <a:rPr lang="en-US" sz="1800" dirty="0" err="1">
                <a:solidFill>
                  <a:prstClr val="white"/>
                </a:solidFill>
                <a:latin typeface="Calibri" panose="020F0502020204030204"/>
              </a:rPr>
              <a:t>Igoumenitsa</a:t>
            </a:r>
            <a:r>
              <a:rPr lang="en-US" sz="1800" dirty="0">
                <a:solidFill>
                  <a:prstClr val="white"/>
                </a:solidFill>
                <a:latin typeface="Calibri" panose="020F0502020204030204"/>
              </a:rPr>
              <a:t> Port</a:t>
            </a:r>
            <a:endParaRPr lang="en-GB" sz="1800" dirty="0">
              <a:solidFill>
                <a:prstClr val="white"/>
              </a:solidFill>
              <a:latin typeface="Calibri" panose="020F0502020204030204"/>
            </a:endParaRPr>
          </a:p>
        </p:txBody>
      </p:sp>
    </p:spTree>
    <p:extLst>
      <p:ext uri="{BB962C8B-B14F-4D97-AF65-F5344CB8AC3E}">
        <p14:creationId xmlns:p14="http://schemas.microsoft.com/office/powerpoint/2010/main" val="31900250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Infrastructure</a:t>
            </a:r>
          </a:p>
        </p:txBody>
      </p:sp>
      <p:sp>
        <p:nvSpPr>
          <p:cNvPr id="8" name="Text Placeholder 7"/>
          <p:cNvSpPr>
            <a:spLocks noGrp="1"/>
          </p:cNvSpPr>
          <p:nvPr>
            <p:ph type="body" sz="quarter" idx="12"/>
          </p:nvPr>
        </p:nvSpPr>
        <p:spPr>
          <a:xfrm>
            <a:off x="1085851" y="457201"/>
            <a:ext cx="763430" cy="249299"/>
          </a:xfrm>
        </p:spPr>
        <p:txBody>
          <a:bodyPr/>
          <a:lstStyle/>
          <a:p>
            <a:r>
              <a:rPr lang="en-GB" dirty="0"/>
              <a:t>Marinas</a:t>
            </a:r>
          </a:p>
        </p:txBody>
      </p:sp>
      <p:sp>
        <p:nvSpPr>
          <p:cNvPr id="3" name="Θέση αριθμού διαφάνειας 2"/>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7</a:t>
            </a:fld>
            <a:endParaRPr lang="en-US" dirty="0">
              <a:solidFill>
                <a:prstClr val="black">
                  <a:tint val="75000"/>
                </a:prstClr>
              </a:solidFill>
              <a:latin typeface="Calibri" panose="020F0502020204030204"/>
            </a:endParaRPr>
          </a:p>
        </p:txBody>
      </p:sp>
      <p:pic>
        <p:nvPicPr>
          <p:cNvPr id="229" name="Εικόνα 1">
            <a:extLst>
              <a:ext uri="{FF2B5EF4-FFF2-40B4-BE49-F238E27FC236}">
                <a16:creationId xmlns:a16="http://schemas.microsoft.com/office/drawing/2014/main" id="{B7F0262C-ABBA-4DC4-BF7C-A3CAD44C98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570" y="145066"/>
            <a:ext cx="676580" cy="438188"/>
          </a:xfrm>
          <a:prstGeom prst="rect">
            <a:avLst/>
          </a:prstGeom>
        </p:spPr>
      </p:pic>
      <p:cxnSp>
        <p:nvCxnSpPr>
          <p:cNvPr id="230" name="Straight Connector 229">
            <a:extLst>
              <a:ext uri="{FF2B5EF4-FFF2-40B4-BE49-F238E27FC236}">
                <a16:creationId xmlns:a16="http://schemas.microsoft.com/office/drawing/2014/main" id="{878C7D9A-E625-430C-8131-571438C2AD02}"/>
              </a:ext>
            </a:extLst>
          </p:cNvPr>
          <p:cNvCxnSpPr/>
          <p:nvPr/>
        </p:nvCxnSpPr>
        <p:spPr>
          <a:xfrm>
            <a:off x="1085850" y="742950"/>
            <a:ext cx="6972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Rectangle 187">
            <a:extLst>
              <a:ext uri="{FF2B5EF4-FFF2-40B4-BE49-F238E27FC236}">
                <a16:creationId xmlns:a16="http://schemas.microsoft.com/office/drawing/2014/main" id="{4C879650-38FE-4B83-A039-1ED36C059992}"/>
              </a:ext>
            </a:extLst>
          </p:cNvPr>
          <p:cNvSpPr/>
          <p:nvPr/>
        </p:nvSpPr>
        <p:spPr>
          <a:xfrm>
            <a:off x="4620002" y="2260150"/>
            <a:ext cx="3438149" cy="7140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Land Area: 77,825m</a:t>
            </a:r>
            <a:r>
              <a:rPr lang="en-US" sz="1050" baseline="30000" dirty="0">
                <a:solidFill>
                  <a:prstClr val="black"/>
                </a:solidFill>
                <a:latin typeface="Calibri" panose="020F0502020204030204"/>
              </a:rPr>
              <a:t>2</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Berths: 388 up 20m length (today 242)</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Uses allowed: Hotels / Commercial / Residential / Other </a:t>
            </a:r>
          </a:p>
          <a:p>
            <a:pPr marL="128588" indent="-128588" algn="just" defTabSz="718324">
              <a:buClr>
                <a:srgbClr val="5B9BD5"/>
              </a:buClr>
              <a:buFont typeface="Arial" panose="020B0604020202020204" pitchFamily="34" charset="0"/>
              <a:buChar char="•"/>
              <a:defRPr/>
            </a:pPr>
            <a:endParaRPr lang="en-US" sz="1050" dirty="0">
              <a:solidFill>
                <a:prstClr val="black"/>
              </a:solidFill>
              <a:latin typeface="Calibri" panose="020F0502020204030204"/>
            </a:endParaRPr>
          </a:p>
          <a:p>
            <a:pPr marL="128588" indent="-128588" algn="just" defTabSz="718324">
              <a:buFont typeface="Arial" panose="020B0604020202020204" pitchFamily="34" charset="0"/>
              <a:buChar char="•"/>
              <a:defRPr/>
            </a:pPr>
            <a:endParaRPr lang="en-US" sz="1050" dirty="0">
              <a:solidFill>
                <a:srgbClr val="113553"/>
              </a:solidFill>
              <a:latin typeface="Calibri"/>
            </a:endParaRPr>
          </a:p>
        </p:txBody>
      </p:sp>
      <p:sp>
        <p:nvSpPr>
          <p:cNvPr id="481" name="Rectangle 480">
            <a:extLst>
              <a:ext uri="{FF2B5EF4-FFF2-40B4-BE49-F238E27FC236}">
                <a16:creationId xmlns:a16="http://schemas.microsoft.com/office/drawing/2014/main" id="{F649338A-C270-4A3D-8395-953DAE692E4E}"/>
              </a:ext>
            </a:extLst>
          </p:cNvPr>
          <p:cNvSpPr/>
          <p:nvPr/>
        </p:nvSpPr>
        <p:spPr>
          <a:xfrm>
            <a:off x="1080755" y="4394124"/>
            <a:ext cx="3454944" cy="749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Municipality of Delphi</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Land Area: 24,700m</a:t>
            </a:r>
            <a:r>
              <a:rPr lang="en-US" sz="1050" baseline="30000" dirty="0">
                <a:solidFill>
                  <a:prstClr val="black"/>
                </a:solidFill>
                <a:latin typeface="Calibri" panose="020F0502020204030204"/>
              </a:rPr>
              <a:t>2</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Berths: 146</a:t>
            </a:r>
          </a:p>
          <a:p>
            <a:pPr marL="128588" indent="-128588" algn="just" defTabSz="718324">
              <a:buFont typeface="Arial" panose="020B0604020202020204" pitchFamily="34" charset="0"/>
              <a:buChar char="•"/>
              <a:defRPr/>
            </a:pPr>
            <a:endParaRPr lang="en-US" sz="1050" dirty="0">
              <a:solidFill>
                <a:srgbClr val="113553"/>
              </a:solidFill>
              <a:latin typeface="Calibri"/>
            </a:endParaRPr>
          </a:p>
        </p:txBody>
      </p:sp>
      <p:sp>
        <p:nvSpPr>
          <p:cNvPr id="484" name="Rectangle 483">
            <a:extLst>
              <a:ext uri="{FF2B5EF4-FFF2-40B4-BE49-F238E27FC236}">
                <a16:creationId xmlns:a16="http://schemas.microsoft.com/office/drawing/2014/main" id="{544426D4-8D28-4FFB-BBAC-949CB315900E}"/>
              </a:ext>
            </a:extLst>
          </p:cNvPr>
          <p:cNvSpPr/>
          <p:nvPr/>
        </p:nvSpPr>
        <p:spPr>
          <a:xfrm>
            <a:off x="4625097" y="4394124"/>
            <a:ext cx="3438149" cy="749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Cephalonia island</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Land Area: 46.000m</a:t>
            </a:r>
            <a:r>
              <a:rPr lang="en-US" sz="1050" baseline="30000" dirty="0">
                <a:solidFill>
                  <a:prstClr val="black"/>
                </a:solidFill>
                <a:latin typeface="Calibri" panose="020F0502020204030204"/>
              </a:rPr>
              <a:t>2</a:t>
            </a:r>
          </a:p>
          <a:p>
            <a:pPr marL="128588" indent="-128588" algn="just" defTabSz="718324">
              <a:buClr>
                <a:srgbClr val="5B9BD5"/>
              </a:buClr>
              <a:buFont typeface="Arial" panose="020B0604020202020204" pitchFamily="34" charset="0"/>
              <a:buChar char="•"/>
              <a:defRPr/>
            </a:pPr>
            <a:r>
              <a:rPr lang="en-US" sz="1050" dirty="0">
                <a:solidFill>
                  <a:prstClr val="black"/>
                </a:solidFill>
                <a:latin typeface="Calibri" panose="020F0502020204030204"/>
              </a:rPr>
              <a:t>Berths: 190</a:t>
            </a:r>
          </a:p>
          <a:p>
            <a:pPr marL="128588" indent="-128588" algn="just" defTabSz="718324">
              <a:buFont typeface="Arial" panose="020B0604020202020204" pitchFamily="34" charset="0"/>
              <a:buChar char="•"/>
              <a:defRPr/>
            </a:pPr>
            <a:endParaRPr lang="en-US" sz="1050" dirty="0">
              <a:solidFill>
                <a:srgbClr val="113553"/>
              </a:solidFill>
              <a:latin typeface="Calibri"/>
            </a:endParaRPr>
          </a:p>
        </p:txBody>
      </p:sp>
      <p:grpSp>
        <p:nvGrpSpPr>
          <p:cNvPr id="419" name="Group 418">
            <a:extLst>
              <a:ext uri="{FF2B5EF4-FFF2-40B4-BE49-F238E27FC236}">
                <a16:creationId xmlns:a16="http://schemas.microsoft.com/office/drawing/2014/main" id="{A6B481DE-9DA1-4F0E-A1F4-B18C866332F0}"/>
              </a:ext>
            </a:extLst>
          </p:cNvPr>
          <p:cNvGrpSpPr/>
          <p:nvPr/>
        </p:nvGrpSpPr>
        <p:grpSpPr>
          <a:xfrm>
            <a:off x="1088095" y="834838"/>
            <a:ext cx="3454944" cy="2062460"/>
            <a:chOff x="2667001" y="1295401"/>
            <a:chExt cx="6934199" cy="4329542"/>
          </a:xfrm>
        </p:grpSpPr>
        <p:grpSp>
          <p:nvGrpSpPr>
            <p:cNvPr id="420" name="Group 419">
              <a:extLst>
                <a:ext uri="{FF2B5EF4-FFF2-40B4-BE49-F238E27FC236}">
                  <a16:creationId xmlns:a16="http://schemas.microsoft.com/office/drawing/2014/main" id="{84AF52E4-C0C4-4AFD-9C82-7552170A2828}"/>
                </a:ext>
              </a:extLst>
            </p:cNvPr>
            <p:cNvGrpSpPr/>
            <p:nvPr/>
          </p:nvGrpSpPr>
          <p:grpSpPr>
            <a:xfrm>
              <a:off x="2667001" y="1295401"/>
              <a:ext cx="6934199" cy="4329542"/>
              <a:chOff x="2667001" y="1295401"/>
              <a:chExt cx="6934199" cy="4329542"/>
            </a:xfrm>
          </p:grpSpPr>
          <p:grpSp>
            <p:nvGrpSpPr>
              <p:cNvPr id="422" name="Group 421">
                <a:extLst>
                  <a:ext uri="{FF2B5EF4-FFF2-40B4-BE49-F238E27FC236}">
                    <a16:creationId xmlns:a16="http://schemas.microsoft.com/office/drawing/2014/main" id="{194830E3-73BF-4FB6-A034-E8D949021928}"/>
                  </a:ext>
                </a:extLst>
              </p:cNvPr>
              <p:cNvGrpSpPr/>
              <p:nvPr/>
            </p:nvGrpSpPr>
            <p:grpSpPr>
              <a:xfrm>
                <a:off x="2667001" y="1295401"/>
                <a:ext cx="6934199" cy="4329542"/>
                <a:chOff x="10382250" y="1358900"/>
                <a:chExt cx="8258175" cy="5156200"/>
              </a:xfrm>
            </p:grpSpPr>
            <p:sp>
              <p:nvSpPr>
                <p:cNvPr id="458" name="AutoShape 236">
                  <a:extLst>
                    <a:ext uri="{FF2B5EF4-FFF2-40B4-BE49-F238E27FC236}">
                      <a16:creationId xmlns:a16="http://schemas.microsoft.com/office/drawing/2014/main" id="{B1888E65-692C-4E8B-B90F-0DF6C1BC6A20}"/>
                    </a:ext>
                  </a:extLst>
                </p:cNvPr>
                <p:cNvSpPr>
                  <a:spLocks noChangeAspect="1" noChangeArrowheads="1" noTextEdit="1"/>
                </p:cNvSpPr>
                <p:nvPr/>
              </p:nvSpPr>
              <p:spPr bwMode="auto">
                <a:xfrm>
                  <a:off x="10382250" y="1362075"/>
                  <a:ext cx="8258175" cy="5153025"/>
                </a:xfrm>
                <a:prstGeom prst="rect">
                  <a:avLst/>
                </a:prstGeom>
                <a:solidFill>
                  <a:srgbClr val="DEEBF7"/>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nvGrpSpPr>
                <p:cNvPr id="459" name="Group 458">
                  <a:extLst>
                    <a:ext uri="{FF2B5EF4-FFF2-40B4-BE49-F238E27FC236}">
                      <a16:creationId xmlns:a16="http://schemas.microsoft.com/office/drawing/2014/main" id="{2F29FCB1-5E40-469D-B39D-60BEF0F36750}"/>
                    </a:ext>
                  </a:extLst>
                </p:cNvPr>
                <p:cNvGrpSpPr/>
                <p:nvPr/>
              </p:nvGrpSpPr>
              <p:grpSpPr>
                <a:xfrm>
                  <a:off x="10396538" y="1358900"/>
                  <a:ext cx="8243887" cy="5002213"/>
                  <a:chOff x="10396538" y="1358900"/>
                  <a:chExt cx="8243887" cy="5002213"/>
                </a:xfrm>
                <a:solidFill>
                  <a:srgbClr val="E7E6E6"/>
                </a:solidFill>
              </p:grpSpPr>
              <p:sp>
                <p:nvSpPr>
                  <p:cNvPr id="460" name="Freeform 238">
                    <a:extLst>
                      <a:ext uri="{FF2B5EF4-FFF2-40B4-BE49-F238E27FC236}">
                        <a16:creationId xmlns:a16="http://schemas.microsoft.com/office/drawing/2014/main" id="{6AC9105B-B31A-4112-B911-5A560E7B947A}"/>
                      </a:ext>
                    </a:extLst>
                  </p:cNvPr>
                  <p:cNvSpPr>
                    <a:spLocks/>
                  </p:cNvSpPr>
                  <p:nvPr/>
                </p:nvSpPr>
                <p:spPr bwMode="auto">
                  <a:xfrm>
                    <a:off x="15789275" y="1620838"/>
                    <a:ext cx="26988" cy="53975"/>
                  </a:xfrm>
                  <a:custGeom>
                    <a:avLst/>
                    <a:gdLst>
                      <a:gd name="T0" fmla="*/ 7 w 7"/>
                      <a:gd name="T1" fmla="*/ 14 h 14"/>
                      <a:gd name="T2" fmla="*/ 7 w 7"/>
                      <a:gd name="T3" fmla="*/ 0 h 14"/>
                      <a:gd name="T4" fmla="*/ 7 w 7"/>
                      <a:gd name="T5" fmla="*/ 14 h 14"/>
                    </a:gdLst>
                    <a:ahLst/>
                    <a:cxnLst>
                      <a:cxn ang="0">
                        <a:pos x="T0" y="T1"/>
                      </a:cxn>
                      <a:cxn ang="0">
                        <a:pos x="T2" y="T3"/>
                      </a:cxn>
                      <a:cxn ang="0">
                        <a:pos x="T4" y="T5"/>
                      </a:cxn>
                    </a:cxnLst>
                    <a:rect l="0" t="0" r="r" b="b"/>
                    <a:pathLst>
                      <a:path w="7" h="14">
                        <a:moveTo>
                          <a:pt x="7" y="14"/>
                        </a:moveTo>
                        <a:cubicBezTo>
                          <a:pt x="7" y="7"/>
                          <a:pt x="7" y="0"/>
                          <a:pt x="7" y="0"/>
                        </a:cubicBezTo>
                        <a:cubicBezTo>
                          <a:pt x="0" y="7"/>
                          <a:pt x="0" y="7"/>
                          <a:pt x="7"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1" name="Freeform 239">
                    <a:extLst>
                      <a:ext uri="{FF2B5EF4-FFF2-40B4-BE49-F238E27FC236}">
                        <a16:creationId xmlns:a16="http://schemas.microsoft.com/office/drawing/2014/main" id="{D78A6559-AE5F-46D8-BE28-1FF531AB8A46}"/>
                      </a:ext>
                    </a:extLst>
                  </p:cNvPr>
                  <p:cNvSpPr>
                    <a:spLocks noEditPoints="1"/>
                  </p:cNvSpPr>
                  <p:nvPr/>
                </p:nvSpPr>
                <p:spPr bwMode="auto">
                  <a:xfrm>
                    <a:off x="14754225" y="1358900"/>
                    <a:ext cx="3886200" cy="3757613"/>
                  </a:xfrm>
                  <a:custGeom>
                    <a:avLst/>
                    <a:gdLst>
                      <a:gd name="T0" fmla="*/ 489 w 1035"/>
                      <a:gd name="T1" fmla="*/ 43 h 1000"/>
                      <a:gd name="T2" fmla="*/ 558 w 1035"/>
                      <a:gd name="T3" fmla="*/ 56 h 1000"/>
                      <a:gd name="T4" fmla="*/ 516 w 1035"/>
                      <a:gd name="T5" fmla="*/ 70 h 1000"/>
                      <a:gd name="T6" fmla="*/ 342 w 1035"/>
                      <a:gd name="T7" fmla="*/ 82 h 1000"/>
                      <a:gd name="T8" fmla="*/ 317 w 1035"/>
                      <a:gd name="T9" fmla="*/ 84 h 1000"/>
                      <a:gd name="T10" fmla="*/ 269 w 1035"/>
                      <a:gd name="T11" fmla="*/ 118 h 1000"/>
                      <a:gd name="T12" fmla="*/ 227 w 1035"/>
                      <a:gd name="T13" fmla="*/ 90 h 1000"/>
                      <a:gd name="T14" fmla="*/ 104 w 1035"/>
                      <a:gd name="T15" fmla="*/ 145 h 1000"/>
                      <a:gd name="T16" fmla="*/ 35 w 1035"/>
                      <a:gd name="T17" fmla="*/ 193 h 1000"/>
                      <a:gd name="T18" fmla="*/ 7 w 1035"/>
                      <a:gd name="T19" fmla="*/ 316 h 1000"/>
                      <a:gd name="T20" fmla="*/ 124 w 1035"/>
                      <a:gd name="T21" fmla="*/ 323 h 1000"/>
                      <a:gd name="T22" fmla="*/ 152 w 1035"/>
                      <a:gd name="T23" fmla="*/ 330 h 1000"/>
                      <a:gd name="T24" fmla="*/ 97 w 1035"/>
                      <a:gd name="T25" fmla="*/ 364 h 1000"/>
                      <a:gd name="T26" fmla="*/ 145 w 1035"/>
                      <a:gd name="T27" fmla="*/ 446 h 1000"/>
                      <a:gd name="T28" fmla="*/ 179 w 1035"/>
                      <a:gd name="T29" fmla="*/ 467 h 1000"/>
                      <a:gd name="T30" fmla="*/ 159 w 1035"/>
                      <a:gd name="T31" fmla="*/ 521 h 1000"/>
                      <a:gd name="T32" fmla="*/ 159 w 1035"/>
                      <a:gd name="T33" fmla="*/ 562 h 1000"/>
                      <a:gd name="T34" fmla="*/ 138 w 1035"/>
                      <a:gd name="T35" fmla="*/ 542 h 1000"/>
                      <a:gd name="T36" fmla="*/ 104 w 1035"/>
                      <a:gd name="T37" fmla="*/ 556 h 1000"/>
                      <a:gd name="T38" fmla="*/ 76 w 1035"/>
                      <a:gd name="T39" fmla="*/ 590 h 1000"/>
                      <a:gd name="T40" fmla="*/ 97 w 1035"/>
                      <a:gd name="T41" fmla="*/ 617 h 1000"/>
                      <a:gd name="T42" fmla="*/ 221 w 1035"/>
                      <a:gd name="T43" fmla="*/ 644 h 1000"/>
                      <a:gd name="T44" fmla="*/ 214 w 1035"/>
                      <a:gd name="T45" fmla="*/ 726 h 1000"/>
                      <a:gd name="T46" fmla="*/ 276 w 1035"/>
                      <a:gd name="T47" fmla="*/ 781 h 1000"/>
                      <a:gd name="T48" fmla="*/ 303 w 1035"/>
                      <a:gd name="T49" fmla="*/ 809 h 1000"/>
                      <a:gd name="T50" fmla="*/ 283 w 1035"/>
                      <a:gd name="T51" fmla="*/ 829 h 1000"/>
                      <a:gd name="T52" fmla="*/ 255 w 1035"/>
                      <a:gd name="T53" fmla="*/ 856 h 1000"/>
                      <a:gd name="T54" fmla="*/ 283 w 1035"/>
                      <a:gd name="T55" fmla="*/ 863 h 1000"/>
                      <a:gd name="T56" fmla="*/ 393 w 1035"/>
                      <a:gd name="T57" fmla="*/ 870 h 1000"/>
                      <a:gd name="T58" fmla="*/ 331 w 1035"/>
                      <a:gd name="T59" fmla="*/ 897 h 1000"/>
                      <a:gd name="T60" fmla="*/ 296 w 1035"/>
                      <a:gd name="T61" fmla="*/ 925 h 1000"/>
                      <a:gd name="T62" fmla="*/ 399 w 1035"/>
                      <a:gd name="T63" fmla="*/ 911 h 1000"/>
                      <a:gd name="T64" fmla="*/ 399 w 1035"/>
                      <a:gd name="T65" fmla="*/ 932 h 1000"/>
                      <a:gd name="T66" fmla="*/ 420 w 1035"/>
                      <a:gd name="T67" fmla="*/ 932 h 1000"/>
                      <a:gd name="T68" fmla="*/ 482 w 1035"/>
                      <a:gd name="T69" fmla="*/ 877 h 1000"/>
                      <a:gd name="T70" fmla="*/ 496 w 1035"/>
                      <a:gd name="T71" fmla="*/ 877 h 1000"/>
                      <a:gd name="T72" fmla="*/ 571 w 1035"/>
                      <a:gd name="T73" fmla="*/ 918 h 1000"/>
                      <a:gd name="T74" fmla="*/ 599 w 1035"/>
                      <a:gd name="T75" fmla="*/ 918 h 1000"/>
                      <a:gd name="T76" fmla="*/ 695 w 1035"/>
                      <a:gd name="T77" fmla="*/ 980 h 1000"/>
                      <a:gd name="T78" fmla="*/ 771 w 1035"/>
                      <a:gd name="T79" fmla="*/ 973 h 1000"/>
                      <a:gd name="T80" fmla="*/ 867 w 1035"/>
                      <a:gd name="T81" fmla="*/ 897 h 1000"/>
                      <a:gd name="T82" fmla="*/ 922 w 1035"/>
                      <a:gd name="T83" fmla="*/ 822 h 1000"/>
                      <a:gd name="T84" fmla="*/ 1035 w 1035"/>
                      <a:gd name="T85" fmla="*/ 826 h 1000"/>
                      <a:gd name="T86" fmla="*/ 516 w 1035"/>
                      <a:gd name="T87" fmla="*/ 15 h 1000"/>
                      <a:gd name="T88" fmla="*/ 344 w 1035"/>
                      <a:gd name="T89" fmla="*/ 125 h 1000"/>
                      <a:gd name="T90" fmla="*/ 427 w 1035"/>
                      <a:gd name="T91" fmla="*/ 850 h 1000"/>
                      <a:gd name="T92" fmla="*/ 984 w 1035"/>
                      <a:gd name="T93" fmla="*/ 569 h 1000"/>
                      <a:gd name="T94" fmla="*/ 1012 w 1035"/>
                      <a:gd name="T95" fmla="*/ 617 h 1000"/>
                      <a:gd name="T96" fmla="*/ 909 w 1035"/>
                      <a:gd name="T97" fmla="*/ 542 h 1000"/>
                      <a:gd name="T98" fmla="*/ 881 w 1035"/>
                      <a:gd name="T99" fmla="*/ 535 h 1000"/>
                      <a:gd name="T100" fmla="*/ 771 w 1035"/>
                      <a:gd name="T101" fmla="*/ 644 h 1000"/>
                      <a:gd name="T102" fmla="*/ 620 w 1035"/>
                      <a:gd name="T103" fmla="*/ 56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5" h="1000">
                        <a:moveTo>
                          <a:pt x="516" y="15"/>
                        </a:moveTo>
                        <a:cubicBezTo>
                          <a:pt x="510" y="15"/>
                          <a:pt x="510" y="22"/>
                          <a:pt x="510" y="29"/>
                        </a:cubicBezTo>
                        <a:cubicBezTo>
                          <a:pt x="503" y="29"/>
                          <a:pt x="496" y="29"/>
                          <a:pt x="496" y="29"/>
                        </a:cubicBezTo>
                        <a:cubicBezTo>
                          <a:pt x="496" y="36"/>
                          <a:pt x="496" y="43"/>
                          <a:pt x="489" y="43"/>
                        </a:cubicBezTo>
                        <a:cubicBezTo>
                          <a:pt x="496" y="43"/>
                          <a:pt x="496" y="43"/>
                          <a:pt x="503" y="49"/>
                        </a:cubicBezTo>
                        <a:cubicBezTo>
                          <a:pt x="510" y="49"/>
                          <a:pt x="510" y="49"/>
                          <a:pt x="510" y="49"/>
                        </a:cubicBezTo>
                        <a:cubicBezTo>
                          <a:pt x="523" y="56"/>
                          <a:pt x="523" y="49"/>
                          <a:pt x="537" y="49"/>
                        </a:cubicBezTo>
                        <a:cubicBezTo>
                          <a:pt x="537" y="49"/>
                          <a:pt x="551" y="56"/>
                          <a:pt x="558" y="56"/>
                        </a:cubicBezTo>
                        <a:cubicBezTo>
                          <a:pt x="551" y="56"/>
                          <a:pt x="551" y="56"/>
                          <a:pt x="544" y="56"/>
                        </a:cubicBezTo>
                        <a:cubicBezTo>
                          <a:pt x="544" y="63"/>
                          <a:pt x="544" y="63"/>
                          <a:pt x="544" y="63"/>
                        </a:cubicBezTo>
                        <a:cubicBezTo>
                          <a:pt x="537" y="63"/>
                          <a:pt x="537" y="63"/>
                          <a:pt x="537" y="63"/>
                        </a:cubicBezTo>
                        <a:cubicBezTo>
                          <a:pt x="516" y="70"/>
                          <a:pt x="516" y="70"/>
                          <a:pt x="516" y="70"/>
                        </a:cubicBezTo>
                        <a:cubicBezTo>
                          <a:pt x="496" y="70"/>
                          <a:pt x="489" y="63"/>
                          <a:pt x="468" y="70"/>
                        </a:cubicBezTo>
                        <a:cubicBezTo>
                          <a:pt x="422" y="70"/>
                          <a:pt x="376" y="70"/>
                          <a:pt x="342" y="82"/>
                        </a:cubicBezTo>
                        <a:cubicBezTo>
                          <a:pt x="341" y="83"/>
                          <a:pt x="339" y="84"/>
                          <a:pt x="338" y="84"/>
                        </a:cubicBezTo>
                        <a:cubicBezTo>
                          <a:pt x="339" y="83"/>
                          <a:pt x="340" y="83"/>
                          <a:pt x="342" y="82"/>
                        </a:cubicBezTo>
                        <a:cubicBezTo>
                          <a:pt x="345" y="80"/>
                          <a:pt x="346" y="75"/>
                          <a:pt x="351" y="70"/>
                        </a:cubicBezTo>
                        <a:cubicBezTo>
                          <a:pt x="331" y="63"/>
                          <a:pt x="324" y="63"/>
                          <a:pt x="303" y="63"/>
                        </a:cubicBezTo>
                        <a:cubicBezTo>
                          <a:pt x="303" y="63"/>
                          <a:pt x="303" y="70"/>
                          <a:pt x="303" y="77"/>
                        </a:cubicBezTo>
                        <a:cubicBezTo>
                          <a:pt x="303" y="77"/>
                          <a:pt x="310" y="84"/>
                          <a:pt x="317" y="84"/>
                        </a:cubicBezTo>
                        <a:cubicBezTo>
                          <a:pt x="317" y="90"/>
                          <a:pt x="317" y="84"/>
                          <a:pt x="324" y="84"/>
                        </a:cubicBezTo>
                        <a:cubicBezTo>
                          <a:pt x="324" y="90"/>
                          <a:pt x="324" y="90"/>
                          <a:pt x="324" y="90"/>
                        </a:cubicBezTo>
                        <a:cubicBezTo>
                          <a:pt x="317" y="97"/>
                          <a:pt x="317" y="97"/>
                          <a:pt x="317" y="97"/>
                        </a:cubicBezTo>
                        <a:cubicBezTo>
                          <a:pt x="310" y="104"/>
                          <a:pt x="289" y="118"/>
                          <a:pt x="269" y="118"/>
                        </a:cubicBezTo>
                        <a:cubicBezTo>
                          <a:pt x="269" y="118"/>
                          <a:pt x="255" y="111"/>
                          <a:pt x="255" y="104"/>
                        </a:cubicBezTo>
                        <a:cubicBezTo>
                          <a:pt x="248" y="104"/>
                          <a:pt x="248" y="104"/>
                          <a:pt x="248" y="104"/>
                        </a:cubicBezTo>
                        <a:cubicBezTo>
                          <a:pt x="241" y="97"/>
                          <a:pt x="255" y="97"/>
                          <a:pt x="241" y="90"/>
                        </a:cubicBezTo>
                        <a:cubicBezTo>
                          <a:pt x="227" y="90"/>
                          <a:pt x="227" y="90"/>
                          <a:pt x="227" y="90"/>
                        </a:cubicBezTo>
                        <a:cubicBezTo>
                          <a:pt x="207" y="97"/>
                          <a:pt x="207" y="104"/>
                          <a:pt x="200" y="104"/>
                        </a:cubicBezTo>
                        <a:cubicBezTo>
                          <a:pt x="179" y="111"/>
                          <a:pt x="159" y="111"/>
                          <a:pt x="145" y="118"/>
                        </a:cubicBezTo>
                        <a:cubicBezTo>
                          <a:pt x="138" y="118"/>
                          <a:pt x="131" y="131"/>
                          <a:pt x="124" y="138"/>
                        </a:cubicBezTo>
                        <a:cubicBezTo>
                          <a:pt x="117" y="138"/>
                          <a:pt x="111" y="138"/>
                          <a:pt x="104" y="145"/>
                        </a:cubicBezTo>
                        <a:cubicBezTo>
                          <a:pt x="104" y="145"/>
                          <a:pt x="97" y="159"/>
                          <a:pt x="90" y="159"/>
                        </a:cubicBezTo>
                        <a:cubicBezTo>
                          <a:pt x="90" y="159"/>
                          <a:pt x="76" y="159"/>
                          <a:pt x="69" y="159"/>
                        </a:cubicBezTo>
                        <a:cubicBezTo>
                          <a:pt x="62" y="166"/>
                          <a:pt x="62" y="186"/>
                          <a:pt x="55" y="193"/>
                        </a:cubicBezTo>
                        <a:cubicBezTo>
                          <a:pt x="49" y="193"/>
                          <a:pt x="42" y="193"/>
                          <a:pt x="35" y="193"/>
                        </a:cubicBezTo>
                        <a:cubicBezTo>
                          <a:pt x="28" y="193"/>
                          <a:pt x="7" y="220"/>
                          <a:pt x="7" y="227"/>
                        </a:cubicBezTo>
                        <a:cubicBezTo>
                          <a:pt x="0" y="241"/>
                          <a:pt x="0" y="275"/>
                          <a:pt x="7" y="296"/>
                        </a:cubicBezTo>
                        <a:cubicBezTo>
                          <a:pt x="14" y="302"/>
                          <a:pt x="14" y="302"/>
                          <a:pt x="14" y="302"/>
                        </a:cubicBezTo>
                        <a:cubicBezTo>
                          <a:pt x="7" y="316"/>
                          <a:pt x="7" y="316"/>
                          <a:pt x="7" y="316"/>
                        </a:cubicBezTo>
                        <a:cubicBezTo>
                          <a:pt x="7" y="323"/>
                          <a:pt x="14" y="330"/>
                          <a:pt x="14" y="337"/>
                        </a:cubicBezTo>
                        <a:cubicBezTo>
                          <a:pt x="21" y="337"/>
                          <a:pt x="35" y="343"/>
                          <a:pt x="42" y="343"/>
                        </a:cubicBezTo>
                        <a:cubicBezTo>
                          <a:pt x="49" y="343"/>
                          <a:pt x="76" y="323"/>
                          <a:pt x="83" y="323"/>
                        </a:cubicBezTo>
                        <a:cubicBezTo>
                          <a:pt x="97" y="323"/>
                          <a:pt x="111" y="323"/>
                          <a:pt x="124" y="323"/>
                        </a:cubicBezTo>
                        <a:cubicBezTo>
                          <a:pt x="124" y="323"/>
                          <a:pt x="138" y="316"/>
                          <a:pt x="145" y="309"/>
                        </a:cubicBezTo>
                        <a:cubicBezTo>
                          <a:pt x="152" y="309"/>
                          <a:pt x="152" y="309"/>
                          <a:pt x="159" y="309"/>
                        </a:cubicBezTo>
                        <a:cubicBezTo>
                          <a:pt x="159" y="323"/>
                          <a:pt x="159" y="323"/>
                          <a:pt x="159" y="323"/>
                        </a:cubicBezTo>
                        <a:cubicBezTo>
                          <a:pt x="152" y="330"/>
                          <a:pt x="152" y="323"/>
                          <a:pt x="152" y="330"/>
                        </a:cubicBezTo>
                        <a:cubicBezTo>
                          <a:pt x="131" y="343"/>
                          <a:pt x="145" y="337"/>
                          <a:pt x="138" y="350"/>
                        </a:cubicBezTo>
                        <a:cubicBezTo>
                          <a:pt x="138" y="357"/>
                          <a:pt x="138" y="357"/>
                          <a:pt x="131" y="357"/>
                        </a:cubicBezTo>
                        <a:cubicBezTo>
                          <a:pt x="131" y="357"/>
                          <a:pt x="111" y="357"/>
                          <a:pt x="104" y="350"/>
                        </a:cubicBezTo>
                        <a:cubicBezTo>
                          <a:pt x="104" y="357"/>
                          <a:pt x="104" y="357"/>
                          <a:pt x="97" y="364"/>
                        </a:cubicBezTo>
                        <a:cubicBezTo>
                          <a:pt x="104" y="371"/>
                          <a:pt x="97" y="378"/>
                          <a:pt x="104" y="378"/>
                        </a:cubicBezTo>
                        <a:cubicBezTo>
                          <a:pt x="111" y="378"/>
                          <a:pt x="111" y="378"/>
                          <a:pt x="117" y="378"/>
                        </a:cubicBezTo>
                        <a:cubicBezTo>
                          <a:pt x="145" y="405"/>
                          <a:pt x="145" y="405"/>
                          <a:pt x="145" y="405"/>
                        </a:cubicBezTo>
                        <a:cubicBezTo>
                          <a:pt x="152" y="419"/>
                          <a:pt x="145" y="432"/>
                          <a:pt x="145" y="446"/>
                        </a:cubicBezTo>
                        <a:cubicBezTo>
                          <a:pt x="145" y="446"/>
                          <a:pt x="145" y="446"/>
                          <a:pt x="152" y="446"/>
                        </a:cubicBezTo>
                        <a:cubicBezTo>
                          <a:pt x="159" y="446"/>
                          <a:pt x="172" y="446"/>
                          <a:pt x="179" y="446"/>
                        </a:cubicBezTo>
                        <a:cubicBezTo>
                          <a:pt x="186" y="453"/>
                          <a:pt x="179" y="453"/>
                          <a:pt x="186" y="453"/>
                        </a:cubicBezTo>
                        <a:cubicBezTo>
                          <a:pt x="179" y="453"/>
                          <a:pt x="179" y="460"/>
                          <a:pt x="179" y="467"/>
                        </a:cubicBezTo>
                        <a:cubicBezTo>
                          <a:pt x="172" y="467"/>
                          <a:pt x="179" y="473"/>
                          <a:pt x="179" y="480"/>
                        </a:cubicBezTo>
                        <a:cubicBezTo>
                          <a:pt x="172" y="480"/>
                          <a:pt x="166" y="480"/>
                          <a:pt x="159" y="480"/>
                        </a:cubicBezTo>
                        <a:cubicBezTo>
                          <a:pt x="152" y="487"/>
                          <a:pt x="145" y="501"/>
                          <a:pt x="152" y="514"/>
                        </a:cubicBezTo>
                        <a:cubicBezTo>
                          <a:pt x="159" y="521"/>
                          <a:pt x="159" y="521"/>
                          <a:pt x="159" y="521"/>
                        </a:cubicBezTo>
                        <a:cubicBezTo>
                          <a:pt x="166" y="535"/>
                          <a:pt x="159" y="535"/>
                          <a:pt x="172" y="542"/>
                        </a:cubicBezTo>
                        <a:cubicBezTo>
                          <a:pt x="179" y="549"/>
                          <a:pt x="186" y="549"/>
                          <a:pt x="193" y="556"/>
                        </a:cubicBezTo>
                        <a:cubicBezTo>
                          <a:pt x="193" y="556"/>
                          <a:pt x="193" y="562"/>
                          <a:pt x="186" y="562"/>
                        </a:cubicBezTo>
                        <a:cubicBezTo>
                          <a:pt x="179" y="569"/>
                          <a:pt x="172" y="562"/>
                          <a:pt x="159" y="562"/>
                        </a:cubicBezTo>
                        <a:cubicBezTo>
                          <a:pt x="159" y="556"/>
                          <a:pt x="159" y="556"/>
                          <a:pt x="159" y="556"/>
                        </a:cubicBezTo>
                        <a:cubicBezTo>
                          <a:pt x="152" y="542"/>
                          <a:pt x="152" y="542"/>
                          <a:pt x="152" y="542"/>
                        </a:cubicBezTo>
                        <a:cubicBezTo>
                          <a:pt x="159" y="562"/>
                          <a:pt x="159" y="556"/>
                          <a:pt x="138" y="556"/>
                        </a:cubicBezTo>
                        <a:cubicBezTo>
                          <a:pt x="138" y="549"/>
                          <a:pt x="138" y="556"/>
                          <a:pt x="138" y="542"/>
                        </a:cubicBezTo>
                        <a:cubicBezTo>
                          <a:pt x="104" y="508"/>
                          <a:pt x="104" y="508"/>
                          <a:pt x="104" y="508"/>
                        </a:cubicBezTo>
                        <a:cubicBezTo>
                          <a:pt x="90" y="501"/>
                          <a:pt x="90" y="514"/>
                          <a:pt x="83" y="514"/>
                        </a:cubicBezTo>
                        <a:cubicBezTo>
                          <a:pt x="83" y="535"/>
                          <a:pt x="83" y="542"/>
                          <a:pt x="90" y="556"/>
                        </a:cubicBezTo>
                        <a:cubicBezTo>
                          <a:pt x="97" y="556"/>
                          <a:pt x="104" y="549"/>
                          <a:pt x="104" y="556"/>
                        </a:cubicBezTo>
                        <a:cubicBezTo>
                          <a:pt x="111" y="562"/>
                          <a:pt x="97" y="576"/>
                          <a:pt x="97" y="583"/>
                        </a:cubicBezTo>
                        <a:cubicBezTo>
                          <a:pt x="83" y="576"/>
                          <a:pt x="83" y="576"/>
                          <a:pt x="83" y="576"/>
                        </a:cubicBezTo>
                        <a:cubicBezTo>
                          <a:pt x="80" y="576"/>
                          <a:pt x="76" y="576"/>
                          <a:pt x="76" y="576"/>
                        </a:cubicBezTo>
                        <a:cubicBezTo>
                          <a:pt x="76" y="590"/>
                          <a:pt x="76" y="590"/>
                          <a:pt x="76" y="590"/>
                        </a:cubicBezTo>
                        <a:cubicBezTo>
                          <a:pt x="69" y="590"/>
                          <a:pt x="62" y="590"/>
                          <a:pt x="62" y="597"/>
                        </a:cubicBezTo>
                        <a:cubicBezTo>
                          <a:pt x="69" y="597"/>
                          <a:pt x="69" y="603"/>
                          <a:pt x="76" y="603"/>
                        </a:cubicBezTo>
                        <a:cubicBezTo>
                          <a:pt x="83" y="603"/>
                          <a:pt x="90" y="603"/>
                          <a:pt x="97" y="603"/>
                        </a:cubicBezTo>
                        <a:cubicBezTo>
                          <a:pt x="97" y="603"/>
                          <a:pt x="97" y="610"/>
                          <a:pt x="97" y="617"/>
                        </a:cubicBezTo>
                        <a:cubicBezTo>
                          <a:pt x="117" y="624"/>
                          <a:pt x="138" y="617"/>
                          <a:pt x="152" y="610"/>
                        </a:cubicBezTo>
                        <a:cubicBezTo>
                          <a:pt x="166" y="617"/>
                          <a:pt x="172" y="624"/>
                          <a:pt x="179" y="638"/>
                        </a:cubicBezTo>
                        <a:cubicBezTo>
                          <a:pt x="186" y="631"/>
                          <a:pt x="200" y="631"/>
                          <a:pt x="214" y="631"/>
                        </a:cubicBezTo>
                        <a:cubicBezTo>
                          <a:pt x="214" y="638"/>
                          <a:pt x="214" y="644"/>
                          <a:pt x="221" y="644"/>
                        </a:cubicBezTo>
                        <a:cubicBezTo>
                          <a:pt x="227" y="644"/>
                          <a:pt x="234" y="644"/>
                          <a:pt x="241" y="644"/>
                        </a:cubicBezTo>
                        <a:cubicBezTo>
                          <a:pt x="241" y="651"/>
                          <a:pt x="241" y="651"/>
                          <a:pt x="248" y="651"/>
                        </a:cubicBezTo>
                        <a:cubicBezTo>
                          <a:pt x="241" y="685"/>
                          <a:pt x="234" y="699"/>
                          <a:pt x="207" y="720"/>
                        </a:cubicBezTo>
                        <a:cubicBezTo>
                          <a:pt x="214" y="720"/>
                          <a:pt x="207" y="726"/>
                          <a:pt x="214" y="726"/>
                        </a:cubicBezTo>
                        <a:cubicBezTo>
                          <a:pt x="221" y="726"/>
                          <a:pt x="221" y="726"/>
                          <a:pt x="221" y="726"/>
                        </a:cubicBezTo>
                        <a:cubicBezTo>
                          <a:pt x="234" y="733"/>
                          <a:pt x="241" y="754"/>
                          <a:pt x="234" y="774"/>
                        </a:cubicBezTo>
                        <a:cubicBezTo>
                          <a:pt x="207" y="795"/>
                          <a:pt x="255" y="795"/>
                          <a:pt x="269" y="788"/>
                        </a:cubicBezTo>
                        <a:cubicBezTo>
                          <a:pt x="276" y="781"/>
                          <a:pt x="276" y="781"/>
                          <a:pt x="276" y="781"/>
                        </a:cubicBezTo>
                        <a:cubicBezTo>
                          <a:pt x="276" y="795"/>
                          <a:pt x="276" y="795"/>
                          <a:pt x="276" y="795"/>
                        </a:cubicBezTo>
                        <a:cubicBezTo>
                          <a:pt x="283" y="795"/>
                          <a:pt x="283" y="795"/>
                          <a:pt x="289" y="795"/>
                        </a:cubicBezTo>
                        <a:cubicBezTo>
                          <a:pt x="289" y="802"/>
                          <a:pt x="289" y="809"/>
                          <a:pt x="289" y="809"/>
                        </a:cubicBezTo>
                        <a:cubicBezTo>
                          <a:pt x="296" y="809"/>
                          <a:pt x="303" y="809"/>
                          <a:pt x="303" y="809"/>
                        </a:cubicBezTo>
                        <a:cubicBezTo>
                          <a:pt x="310" y="809"/>
                          <a:pt x="303" y="815"/>
                          <a:pt x="303" y="815"/>
                        </a:cubicBezTo>
                        <a:cubicBezTo>
                          <a:pt x="303" y="822"/>
                          <a:pt x="303" y="829"/>
                          <a:pt x="296" y="829"/>
                        </a:cubicBezTo>
                        <a:cubicBezTo>
                          <a:pt x="289" y="829"/>
                          <a:pt x="289" y="836"/>
                          <a:pt x="283" y="836"/>
                        </a:cubicBezTo>
                        <a:cubicBezTo>
                          <a:pt x="283" y="829"/>
                          <a:pt x="283" y="829"/>
                          <a:pt x="283" y="829"/>
                        </a:cubicBezTo>
                        <a:cubicBezTo>
                          <a:pt x="269" y="829"/>
                          <a:pt x="269" y="829"/>
                          <a:pt x="255" y="829"/>
                        </a:cubicBezTo>
                        <a:cubicBezTo>
                          <a:pt x="248" y="836"/>
                          <a:pt x="248" y="836"/>
                          <a:pt x="248" y="836"/>
                        </a:cubicBezTo>
                        <a:cubicBezTo>
                          <a:pt x="255" y="843"/>
                          <a:pt x="255" y="843"/>
                          <a:pt x="255" y="843"/>
                        </a:cubicBezTo>
                        <a:cubicBezTo>
                          <a:pt x="248" y="843"/>
                          <a:pt x="241" y="863"/>
                          <a:pt x="255" y="856"/>
                        </a:cubicBezTo>
                        <a:cubicBezTo>
                          <a:pt x="255" y="863"/>
                          <a:pt x="248" y="870"/>
                          <a:pt x="255" y="877"/>
                        </a:cubicBezTo>
                        <a:cubicBezTo>
                          <a:pt x="262" y="877"/>
                          <a:pt x="262" y="877"/>
                          <a:pt x="269" y="877"/>
                        </a:cubicBezTo>
                        <a:cubicBezTo>
                          <a:pt x="276" y="870"/>
                          <a:pt x="269" y="870"/>
                          <a:pt x="276" y="863"/>
                        </a:cubicBezTo>
                        <a:cubicBezTo>
                          <a:pt x="283" y="863"/>
                          <a:pt x="283" y="863"/>
                          <a:pt x="283" y="863"/>
                        </a:cubicBezTo>
                        <a:cubicBezTo>
                          <a:pt x="283" y="856"/>
                          <a:pt x="283" y="856"/>
                          <a:pt x="289" y="856"/>
                        </a:cubicBezTo>
                        <a:cubicBezTo>
                          <a:pt x="331" y="870"/>
                          <a:pt x="358" y="850"/>
                          <a:pt x="406" y="850"/>
                        </a:cubicBezTo>
                        <a:cubicBezTo>
                          <a:pt x="399" y="856"/>
                          <a:pt x="399" y="863"/>
                          <a:pt x="399" y="877"/>
                        </a:cubicBezTo>
                        <a:cubicBezTo>
                          <a:pt x="386" y="877"/>
                          <a:pt x="393" y="870"/>
                          <a:pt x="393" y="870"/>
                        </a:cubicBezTo>
                        <a:cubicBezTo>
                          <a:pt x="393" y="870"/>
                          <a:pt x="358" y="891"/>
                          <a:pt x="386" y="884"/>
                        </a:cubicBezTo>
                        <a:cubicBezTo>
                          <a:pt x="386" y="891"/>
                          <a:pt x="386" y="891"/>
                          <a:pt x="393" y="897"/>
                        </a:cubicBezTo>
                        <a:cubicBezTo>
                          <a:pt x="379" y="891"/>
                          <a:pt x="358" y="897"/>
                          <a:pt x="338" y="897"/>
                        </a:cubicBezTo>
                        <a:cubicBezTo>
                          <a:pt x="331" y="897"/>
                          <a:pt x="338" y="897"/>
                          <a:pt x="331" y="897"/>
                        </a:cubicBezTo>
                        <a:cubicBezTo>
                          <a:pt x="331" y="904"/>
                          <a:pt x="331" y="904"/>
                          <a:pt x="331" y="904"/>
                        </a:cubicBezTo>
                        <a:cubicBezTo>
                          <a:pt x="324" y="904"/>
                          <a:pt x="310" y="911"/>
                          <a:pt x="303" y="911"/>
                        </a:cubicBezTo>
                        <a:cubicBezTo>
                          <a:pt x="289" y="918"/>
                          <a:pt x="303" y="918"/>
                          <a:pt x="289" y="925"/>
                        </a:cubicBezTo>
                        <a:cubicBezTo>
                          <a:pt x="296" y="925"/>
                          <a:pt x="296" y="925"/>
                          <a:pt x="296" y="925"/>
                        </a:cubicBezTo>
                        <a:cubicBezTo>
                          <a:pt x="303" y="925"/>
                          <a:pt x="324" y="932"/>
                          <a:pt x="338" y="925"/>
                        </a:cubicBezTo>
                        <a:cubicBezTo>
                          <a:pt x="344" y="925"/>
                          <a:pt x="338" y="925"/>
                          <a:pt x="344" y="918"/>
                        </a:cubicBezTo>
                        <a:cubicBezTo>
                          <a:pt x="344" y="904"/>
                          <a:pt x="365" y="904"/>
                          <a:pt x="386" y="904"/>
                        </a:cubicBezTo>
                        <a:cubicBezTo>
                          <a:pt x="393" y="911"/>
                          <a:pt x="393" y="904"/>
                          <a:pt x="399" y="911"/>
                        </a:cubicBezTo>
                        <a:cubicBezTo>
                          <a:pt x="399" y="911"/>
                          <a:pt x="406" y="918"/>
                          <a:pt x="399" y="918"/>
                        </a:cubicBezTo>
                        <a:cubicBezTo>
                          <a:pt x="399" y="925"/>
                          <a:pt x="399" y="925"/>
                          <a:pt x="399" y="925"/>
                        </a:cubicBezTo>
                        <a:cubicBezTo>
                          <a:pt x="393" y="925"/>
                          <a:pt x="393" y="925"/>
                          <a:pt x="386" y="925"/>
                        </a:cubicBezTo>
                        <a:cubicBezTo>
                          <a:pt x="393" y="932"/>
                          <a:pt x="399" y="932"/>
                          <a:pt x="399" y="932"/>
                        </a:cubicBezTo>
                        <a:cubicBezTo>
                          <a:pt x="399" y="939"/>
                          <a:pt x="399" y="939"/>
                          <a:pt x="399" y="945"/>
                        </a:cubicBezTo>
                        <a:cubicBezTo>
                          <a:pt x="365" y="932"/>
                          <a:pt x="372" y="945"/>
                          <a:pt x="393" y="959"/>
                        </a:cubicBezTo>
                        <a:cubicBezTo>
                          <a:pt x="399" y="952"/>
                          <a:pt x="406" y="952"/>
                          <a:pt x="406" y="945"/>
                        </a:cubicBezTo>
                        <a:cubicBezTo>
                          <a:pt x="413" y="939"/>
                          <a:pt x="413" y="932"/>
                          <a:pt x="420" y="932"/>
                        </a:cubicBezTo>
                        <a:cubicBezTo>
                          <a:pt x="420" y="925"/>
                          <a:pt x="427" y="932"/>
                          <a:pt x="427" y="932"/>
                        </a:cubicBezTo>
                        <a:cubicBezTo>
                          <a:pt x="434" y="925"/>
                          <a:pt x="468" y="891"/>
                          <a:pt x="455" y="877"/>
                        </a:cubicBezTo>
                        <a:cubicBezTo>
                          <a:pt x="461" y="884"/>
                          <a:pt x="461" y="877"/>
                          <a:pt x="461" y="877"/>
                        </a:cubicBezTo>
                        <a:cubicBezTo>
                          <a:pt x="475" y="877"/>
                          <a:pt x="461" y="891"/>
                          <a:pt x="482" y="877"/>
                        </a:cubicBezTo>
                        <a:cubicBezTo>
                          <a:pt x="482" y="870"/>
                          <a:pt x="482" y="870"/>
                          <a:pt x="482" y="870"/>
                        </a:cubicBezTo>
                        <a:cubicBezTo>
                          <a:pt x="489" y="870"/>
                          <a:pt x="489" y="870"/>
                          <a:pt x="489" y="870"/>
                        </a:cubicBezTo>
                        <a:cubicBezTo>
                          <a:pt x="489" y="877"/>
                          <a:pt x="489" y="870"/>
                          <a:pt x="489" y="877"/>
                        </a:cubicBezTo>
                        <a:cubicBezTo>
                          <a:pt x="496" y="877"/>
                          <a:pt x="496" y="877"/>
                          <a:pt x="496" y="877"/>
                        </a:cubicBezTo>
                        <a:cubicBezTo>
                          <a:pt x="496" y="884"/>
                          <a:pt x="503" y="877"/>
                          <a:pt x="510" y="877"/>
                        </a:cubicBezTo>
                        <a:cubicBezTo>
                          <a:pt x="516" y="884"/>
                          <a:pt x="516" y="897"/>
                          <a:pt x="516" y="897"/>
                        </a:cubicBezTo>
                        <a:cubicBezTo>
                          <a:pt x="523" y="904"/>
                          <a:pt x="537" y="897"/>
                          <a:pt x="544" y="904"/>
                        </a:cubicBezTo>
                        <a:cubicBezTo>
                          <a:pt x="551" y="904"/>
                          <a:pt x="551" y="925"/>
                          <a:pt x="571" y="918"/>
                        </a:cubicBezTo>
                        <a:cubicBezTo>
                          <a:pt x="571" y="897"/>
                          <a:pt x="571" y="897"/>
                          <a:pt x="571" y="897"/>
                        </a:cubicBezTo>
                        <a:cubicBezTo>
                          <a:pt x="578" y="897"/>
                          <a:pt x="578" y="897"/>
                          <a:pt x="578" y="897"/>
                        </a:cubicBezTo>
                        <a:cubicBezTo>
                          <a:pt x="578" y="904"/>
                          <a:pt x="578" y="904"/>
                          <a:pt x="578" y="904"/>
                        </a:cubicBezTo>
                        <a:cubicBezTo>
                          <a:pt x="585" y="911"/>
                          <a:pt x="599" y="911"/>
                          <a:pt x="599" y="918"/>
                        </a:cubicBezTo>
                        <a:cubicBezTo>
                          <a:pt x="599" y="925"/>
                          <a:pt x="599" y="939"/>
                          <a:pt x="599" y="945"/>
                        </a:cubicBezTo>
                        <a:cubicBezTo>
                          <a:pt x="606" y="952"/>
                          <a:pt x="627" y="952"/>
                          <a:pt x="633" y="959"/>
                        </a:cubicBezTo>
                        <a:cubicBezTo>
                          <a:pt x="647" y="966"/>
                          <a:pt x="647" y="986"/>
                          <a:pt x="661" y="986"/>
                        </a:cubicBezTo>
                        <a:cubicBezTo>
                          <a:pt x="682" y="993"/>
                          <a:pt x="688" y="980"/>
                          <a:pt x="695" y="980"/>
                        </a:cubicBezTo>
                        <a:cubicBezTo>
                          <a:pt x="695" y="986"/>
                          <a:pt x="695" y="986"/>
                          <a:pt x="695" y="986"/>
                        </a:cubicBezTo>
                        <a:cubicBezTo>
                          <a:pt x="695" y="986"/>
                          <a:pt x="688" y="1000"/>
                          <a:pt x="709" y="993"/>
                        </a:cubicBezTo>
                        <a:cubicBezTo>
                          <a:pt x="716" y="993"/>
                          <a:pt x="730" y="980"/>
                          <a:pt x="737" y="980"/>
                        </a:cubicBezTo>
                        <a:cubicBezTo>
                          <a:pt x="750" y="973"/>
                          <a:pt x="757" y="980"/>
                          <a:pt x="771" y="973"/>
                        </a:cubicBezTo>
                        <a:cubicBezTo>
                          <a:pt x="785" y="966"/>
                          <a:pt x="799" y="952"/>
                          <a:pt x="812" y="945"/>
                        </a:cubicBezTo>
                        <a:cubicBezTo>
                          <a:pt x="833" y="939"/>
                          <a:pt x="833" y="952"/>
                          <a:pt x="840" y="952"/>
                        </a:cubicBezTo>
                        <a:cubicBezTo>
                          <a:pt x="847" y="952"/>
                          <a:pt x="854" y="945"/>
                          <a:pt x="860" y="945"/>
                        </a:cubicBezTo>
                        <a:cubicBezTo>
                          <a:pt x="860" y="925"/>
                          <a:pt x="860" y="911"/>
                          <a:pt x="867" y="897"/>
                        </a:cubicBezTo>
                        <a:cubicBezTo>
                          <a:pt x="874" y="891"/>
                          <a:pt x="874" y="891"/>
                          <a:pt x="874" y="891"/>
                        </a:cubicBezTo>
                        <a:cubicBezTo>
                          <a:pt x="881" y="863"/>
                          <a:pt x="860" y="850"/>
                          <a:pt x="874" y="829"/>
                        </a:cubicBezTo>
                        <a:cubicBezTo>
                          <a:pt x="881" y="822"/>
                          <a:pt x="881" y="822"/>
                          <a:pt x="881" y="822"/>
                        </a:cubicBezTo>
                        <a:cubicBezTo>
                          <a:pt x="895" y="815"/>
                          <a:pt x="909" y="822"/>
                          <a:pt x="922" y="822"/>
                        </a:cubicBezTo>
                        <a:cubicBezTo>
                          <a:pt x="936" y="815"/>
                          <a:pt x="957" y="809"/>
                          <a:pt x="984" y="809"/>
                        </a:cubicBezTo>
                        <a:cubicBezTo>
                          <a:pt x="991" y="809"/>
                          <a:pt x="998" y="815"/>
                          <a:pt x="1005" y="822"/>
                        </a:cubicBezTo>
                        <a:cubicBezTo>
                          <a:pt x="1012" y="822"/>
                          <a:pt x="1019" y="815"/>
                          <a:pt x="1026" y="822"/>
                        </a:cubicBezTo>
                        <a:cubicBezTo>
                          <a:pt x="1028" y="822"/>
                          <a:pt x="1032" y="824"/>
                          <a:pt x="1035" y="826"/>
                        </a:cubicBezTo>
                        <a:cubicBezTo>
                          <a:pt x="1035" y="0"/>
                          <a:pt x="1035" y="0"/>
                          <a:pt x="1035" y="0"/>
                        </a:cubicBezTo>
                        <a:cubicBezTo>
                          <a:pt x="551" y="0"/>
                          <a:pt x="551" y="0"/>
                          <a:pt x="551" y="0"/>
                        </a:cubicBezTo>
                        <a:cubicBezTo>
                          <a:pt x="551" y="3"/>
                          <a:pt x="551" y="6"/>
                          <a:pt x="551" y="8"/>
                        </a:cubicBezTo>
                        <a:cubicBezTo>
                          <a:pt x="537" y="8"/>
                          <a:pt x="523" y="8"/>
                          <a:pt x="516" y="15"/>
                        </a:cubicBezTo>
                        <a:close/>
                        <a:moveTo>
                          <a:pt x="372" y="131"/>
                        </a:moveTo>
                        <a:cubicBezTo>
                          <a:pt x="365" y="131"/>
                          <a:pt x="372" y="131"/>
                          <a:pt x="372" y="138"/>
                        </a:cubicBezTo>
                        <a:cubicBezTo>
                          <a:pt x="358" y="138"/>
                          <a:pt x="351" y="138"/>
                          <a:pt x="344" y="138"/>
                        </a:cubicBezTo>
                        <a:cubicBezTo>
                          <a:pt x="351" y="131"/>
                          <a:pt x="344" y="131"/>
                          <a:pt x="344" y="125"/>
                        </a:cubicBezTo>
                        <a:cubicBezTo>
                          <a:pt x="351" y="125"/>
                          <a:pt x="358" y="125"/>
                          <a:pt x="358" y="118"/>
                        </a:cubicBezTo>
                        <a:cubicBezTo>
                          <a:pt x="372" y="125"/>
                          <a:pt x="372" y="125"/>
                          <a:pt x="372" y="125"/>
                        </a:cubicBezTo>
                        <a:lnTo>
                          <a:pt x="372" y="131"/>
                        </a:lnTo>
                        <a:close/>
                        <a:moveTo>
                          <a:pt x="427" y="850"/>
                        </a:moveTo>
                        <a:cubicBezTo>
                          <a:pt x="420" y="850"/>
                          <a:pt x="420" y="850"/>
                          <a:pt x="420" y="850"/>
                        </a:cubicBezTo>
                        <a:cubicBezTo>
                          <a:pt x="413" y="850"/>
                          <a:pt x="427" y="843"/>
                          <a:pt x="427" y="843"/>
                        </a:cubicBezTo>
                        <a:cubicBezTo>
                          <a:pt x="427" y="843"/>
                          <a:pt x="434" y="850"/>
                          <a:pt x="427" y="850"/>
                        </a:cubicBezTo>
                        <a:close/>
                        <a:moveTo>
                          <a:pt x="984" y="569"/>
                        </a:moveTo>
                        <a:cubicBezTo>
                          <a:pt x="1032" y="603"/>
                          <a:pt x="1032" y="603"/>
                          <a:pt x="1032" y="603"/>
                        </a:cubicBezTo>
                        <a:cubicBezTo>
                          <a:pt x="1032" y="610"/>
                          <a:pt x="1026" y="610"/>
                          <a:pt x="1032" y="617"/>
                        </a:cubicBezTo>
                        <a:cubicBezTo>
                          <a:pt x="1026" y="617"/>
                          <a:pt x="1019" y="617"/>
                          <a:pt x="1019" y="624"/>
                        </a:cubicBezTo>
                        <a:cubicBezTo>
                          <a:pt x="1012" y="617"/>
                          <a:pt x="1012" y="617"/>
                          <a:pt x="1012" y="617"/>
                        </a:cubicBezTo>
                        <a:cubicBezTo>
                          <a:pt x="1005" y="617"/>
                          <a:pt x="957" y="569"/>
                          <a:pt x="984" y="569"/>
                        </a:cubicBezTo>
                        <a:close/>
                        <a:moveTo>
                          <a:pt x="874" y="514"/>
                        </a:moveTo>
                        <a:cubicBezTo>
                          <a:pt x="888" y="521"/>
                          <a:pt x="881" y="528"/>
                          <a:pt x="888" y="535"/>
                        </a:cubicBezTo>
                        <a:cubicBezTo>
                          <a:pt x="888" y="542"/>
                          <a:pt x="902" y="535"/>
                          <a:pt x="909" y="542"/>
                        </a:cubicBezTo>
                        <a:cubicBezTo>
                          <a:pt x="902" y="576"/>
                          <a:pt x="902" y="576"/>
                          <a:pt x="881" y="590"/>
                        </a:cubicBezTo>
                        <a:cubicBezTo>
                          <a:pt x="881" y="583"/>
                          <a:pt x="874" y="583"/>
                          <a:pt x="874" y="576"/>
                        </a:cubicBezTo>
                        <a:cubicBezTo>
                          <a:pt x="881" y="576"/>
                          <a:pt x="881" y="576"/>
                          <a:pt x="881" y="576"/>
                        </a:cubicBezTo>
                        <a:cubicBezTo>
                          <a:pt x="881" y="562"/>
                          <a:pt x="881" y="542"/>
                          <a:pt x="881" y="535"/>
                        </a:cubicBezTo>
                        <a:cubicBezTo>
                          <a:pt x="874" y="528"/>
                          <a:pt x="867" y="528"/>
                          <a:pt x="867" y="528"/>
                        </a:cubicBezTo>
                        <a:cubicBezTo>
                          <a:pt x="867" y="521"/>
                          <a:pt x="867" y="514"/>
                          <a:pt x="874" y="514"/>
                        </a:cubicBezTo>
                        <a:close/>
                        <a:moveTo>
                          <a:pt x="771" y="624"/>
                        </a:moveTo>
                        <a:cubicBezTo>
                          <a:pt x="785" y="624"/>
                          <a:pt x="771" y="644"/>
                          <a:pt x="771" y="644"/>
                        </a:cubicBezTo>
                        <a:cubicBezTo>
                          <a:pt x="750" y="658"/>
                          <a:pt x="764" y="631"/>
                          <a:pt x="771" y="624"/>
                        </a:cubicBezTo>
                        <a:close/>
                        <a:moveTo>
                          <a:pt x="585" y="49"/>
                        </a:moveTo>
                        <a:cubicBezTo>
                          <a:pt x="592" y="43"/>
                          <a:pt x="592" y="36"/>
                          <a:pt x="599" y="36"/>
                        </a:cubicBezTo>
                        <a:cubicBezTo>
                          <a:pt x="613" y="36"/>
                          <a:pt x="640" y="49"/>
                          <a:pt x="620" y="56"/>
                        </a:cubicBezTo>
                        <a:cubicBezTo>
                          <a:pt x="606" y="63"/>
                          <a:pt x="592" y="56"/>
                          <a:pt x="578" y="49"/>
                        </a:cubicBezTo>
                        <a:cubicBezTo>
                          <a:pt x="578" y="49"/>
                          <a:pt x="585" y="43"/>
                          <a:pt x="585" y="49"/>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2" name="Freeform 240">
                    <a:extLst>
                      <a:ext uri="{FF2B5EF4-FFF2-40B4-BE49-F238E27FC236}">
                        <a16:creationId xmlns:a16="http://schemas.microsoft.com/office/drawing/2014/main" id="{ABB45AAB-A615-4597-97B5-35B34F1FFBEC}"/>
                      </a:ext>
                    </a:extLst>
                  </p:cNvPr>
                  <p:cNvSpPr>
                    <a:spLocks/>
                  </p:cNvSpPr>
                  <p:nvPr/>
                </p:nvSpPr>
                <p:spPr bwMode="auto">
                  <a:xfrm>
                    <a:off x="14716125" y="1358900"/>
                    <a:ext cx="1014413" cy="671513"/>
                  </a:xfrm>
                  <a:custGeom>
                    <a:avLst/>
                    <a:gdLst>
                      <a:gd name="T0" fmla="*/ 17 w 270"/>
                      <a:gd name="T1" fmla="*/ 36 h 179"/>
                      <a:gd name="T2" fmla="*/ 8 w 270"/>
                      <a:gd name="T3" fmla="*/ 40 h 179"/>
                      <a:gd name="T4" fmla="*/ 0 w 270"/>
                      <a:gd name="T5" fmla="*/ 46 h 179"/>
                      <a:gd name="T6" fmla="*/ 4 w 270"/>
                      <a:gd name="T7" fmla="*/ 49 h 179"/>
                      <a:gd name="T8" fmla="*/ 4 w 270"/>
                      <a:gd name="T9" fmla="*/ 70 h 179"/>
                      <a:gd name="T10" fmla="*/ 10 w 270"/>
                      <a:gd name="T11" fmla="*/ 77 h 179"/>
                      <a:gd name="T12" fmla="*/ 65 w 270"/>
                      <a:gd name="T13" fmla="*/ 77 h 179"/>
                      <a:gd name="T14" fmla="*/ 79 w 270"/>
                      <a:gd name="T15" fmla="*/ 70 h 179"/>
                      <a:gd name="T16" fmla="*/ 100 w 270"/>
                      <a:gd name="T17" fmla="*/ 77 h 179"/>
                      <a:gd name="T18" fmla="*/ 134 w 270"/>
                      <a:gd name="T19" fmla="*/ 70 h 179"/>
                      <a:gd name="T20" fmla="*/ 141 w 270"/>
                      <a:gd name="T21" fmla="*/ 63 h 179"/>
                      <a:gd name="T22" fmla="*/ 155 w 270"/>
                      <a:gd name="T23" fmla="*/ 70 h 179"/>
                      <a:gd name="T24" fmla="*/ 155 w 270"/>
                      <a:gd name="T25" fmla="*/ 77 h 179"/>
                      <a:gd name="T26" fmla="*/ 45 w 270"/>
                      <a:gd name="T27" fmla="*/ 138 h 179"/>
                      <a:gd name="T28" fmla="*/ 52 w 270"/>
                      <a:gd name="T29" fmla="*/ 145 h 179"/>
                      <a:gd name="T30" fmla="*/ 45 w 270"/>
                      <a:gd name="T31" fmla="*/ 179 h 179"/>
                      <a:gd name="T32" fmla="*/ 72 w 270"/>
                      <a:gd name="T33" fmla="*/ 152 h 179"/>
                      <a:gd name="T34" fmla="*/ 107 w 270"/>
                      <a:gd name="T35" fmla="*/ 152 h 179"/>
                      <a:gd name="T36" fmla="*/ 107 w 270"/>
                      <a:gd name="T37" fmla="*/ 145 h 179"/>
                      <a:gd name="T38" fmla="*/ 127 w 270"/>
                      <a:gd name="T39" fmla="*/ 131 h 179"/>
                      <a:gd name="T40" fmla="*/ 141 w 270"/>
                      <a:gd name="T41" fmla="*/ 111 h 179"/>
                      <a:gd name="T42" fmla="*/ 169 w 270"/>
                      <a:gd name="T43" fmla="*/ 97 h 179"/>
                      <a:gd name="T44" fmla="*/ 203 w 270"/>
                      <a:gd name="T45" fmla="*/ 70 h 179"/>
                      <a:gd name="T46" fmla="*/ 251 w 270"/>
                      <a:gd name="T47" fmla="*/ 43 h 179"/>
                      <a:gd name="T48" fmla="*/ 270 w 270"/>
                      <a:gd name="T49" fmla="*/ 0 h 179"/>
                      <a:gd name="T50" fmla="*/ 46 w 270"/>
                      <a:gd name="T51" fmla="*/ 0 h 179"/>
                      <a:gd name="T52" fmla="*/ 40 w 270"/>
                      <a:gd name="T53" fmla="*/ 11 h 179"/>
                      <a:gd name="T54" fmla="*/ 17 w 270"/>
                      <a:gd name="T55"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0" h="179">
                        <a:moveTo>
                          <a:pt x="17" y="36"/>
                        </a:moveTo>
                        <a:cubicBezTo>
                          <a:pt x="14" y="37"/>
                          <a:pt x="11" y="39"/>
                          <a:pt x="8" y="40"/>
                        </a:cubicBezTo>
                        <a:cubicBezTo>
                          <a:pt x="4" y="42"/>
                          <a:pt x="1" y="44"/>
                          <a:pt x="0" y="46"/>
                        </a:cubicBezTo>
                        <a:cubicBezTo>
                          <a:pt x="3" y="49"/>
                          <a:pt x="4" y="49"/>
                          <a:pt x="4" y="49"/>
                        </a:cubicBezTo>
                        <a:cubicBezTo>
                          <a:pt x="4" y="56"/>
                          <a:pt x="4" y="63"/>
                          <a:pt x="4" y="70"/>
                        </a:cubicBezTo>
                        <a:cubicBezTo>
                          <a:pt x="10" y="77"/>
                          <a:pt x="10" y="77"/>
                          <a:pt x="10" y="77"/>
                        </a:cubicBezTo>
                        <a:cubicBezTo>
                          <a:pt x="31" y="77"/>
                          <a:pt x="45" y="84"/>
                          <a:pt x="65" y="77"/>
                        </a:cubicBezTo>
                        <a:cubicBezTo>
                          <a:pt x="79" y="70"/>
                          <a:pt x="79" y="70"/>
                          <a:pt x="79" y="70"/>
                        </a:cubicBezTo>
                        <a:cubicBezTo>
                          <a:pt x="86" y="70"/>
                          <a:pt x="93" y="77"/>
                          <a:pt x="100" y="77"/>
                        </a:cubicBezTo>
                        <a:cubicBezTo>
                          <a:pt x="134" y="70"/>
                          <a:pt x="134" y="70"/>
                          <a:pt x="134" y="70"/>
                        </a:cubicBezTo>
                        <a:cubicBezTo>
                          <a:pt x="141" y="63"/>
                          <a:pt x="141" y="63"/>
                          <a:pt x="141" y="63"/>
                        </a:cubicBezTo>
                        <a:cubicBezTo>
                          <a:pt x="148" y="63"/>
                          <a:pt x="148" y="70"/>
                          <a:pt x="155" y="70"/>
                        </a:cubicBezTo>
                        <a:cubicBezTo>
                          <a:pt x="155" y="77"/>
                          <a:pt x="155" y="77"/>
                          <a:pt x="155" y="77"/>
                        </a:cubicBezTo>
                        <a:cubicBezTo>
                          <a:pt x="107" y="90"/>
                          <a:pt x="72" y="104"/>
                          <a:pt x="45" y="138"/>
                        </a:cubicBezTo>
                        <a:cubicBezTo>
                          <a:pt x="52" y="145"/>
                          <a:pt x="52" y="145"/>
                          <a:pt x="52" y="145"/>
                        </a:cubicBezTo>
                        <a:cubicBezTo>
                          <a:pt x="45" y="179"/>
                          <a:pt x="45" y="179"/>
                          <a:pt x="45" y="179"/>
                        </a:cubicBezTo>
                        <a:cubicBezTo>
                          <a:pt x="65" y="179"/>
                          <a:pt x="65" y="179"/>
                          <a:pt x="72" y="152"/>
                        </a:cubicBezTo>
                        <a:cubicBezTo>
                          <a:pt x="79" y="152"/>
                          <a:pt x="100" y="159"/>
                          <a:pt x="107" y="152"/>
                        </a:cubicBezTo>
                        <a:cubicBezTo>
                          <a:pt x="107" y="145"/>
                          <a:pt x="107" y="145"/>
                          <a:pt x="107" y="145"/>
                        </a:cubicBezTo>
                        <a:cubicBezTo>
                          <a:pt x="114" y="138"/>
                          <a:pt x="121" y="138"/>
                          <a:pt x="127" y="131"/>
                        </a:cubicBezTo>
                        <a:cubicBezTo>
                          <a:pt x="134" y="125"/>
                          <a:pt x="134" y="118"/>
                          <a:pt x="141" y="111"/>
                        </a:cubicBezTo>
                        <a:cubicBezTo>
                          <a:pt x="148" y="104"/>
                          <a:pt x="162" y="104"/>
                          <a:pt x="169" y="97"/>
                        </a:cubicBezTo>
                        <a:cubicBezTo>
                          <a:pt x="182" y="90"/>
                          <a:pt x="189" y="77"/>
                          <a:pt x="203" y="70"/>
                        </a:cubicBezTo>
                        <a:cubicBezTo>
                          <a:pt x="217" y="56"/>
                          <a:pt x="237" y="56"/>
                          <a:pt x="251" y="43"/>
                        </a:cubicBezTo>
                        <a:cubicBezTo>
                          <a:pt x="263" y="31"/>
                          <a:pt x="266" y="15"/>
                          <a:pt x="270" y="0"/>
                        </a:cubicBezTo>
                        <a:cubicBezTo>
                          <a:pt x="46" y="0"/>
                          <a:pt x="46" y="0"/>
                          <a:pt x="46" y="0"/>
                        </a:cubicBezTo>
                        <a:cubicBezTo>
                          <a:pt x="46" y="3"/>
                          <a:pt x="44" y="7"/>
                          <a:pt x="40" y="11"/>
                        </a:cubicBezTo>
                        <a:cubicBezTo>
                          <a:pt x="35" y="18"/>
                          <a:pt x="26" y="27"/>
                          <a:pt x="17" y="36"/>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3" name="Freeform 241">
                    <a:extLst>
                      <a:ext uri="{FF2B5EF4-FFF2-40B4-BE49-F238E27FC236}">
                        <a16:creationId xmlns:a16="http://schemas.microsoft.com/office/drawing/2014/main" id="{C76F3367-8F59-45FA-8D14-D19DB36FEA65}"/>
                      </a:ext>
                    </a:extLst>
                  </p:cNvPr>
                  <p:cNvSpPr>
                    <a:spLocks/>
                  </p:cNvSpPr>
                  <p:nvPr/>
                </p:nvSpPr>
                <p:spPr bwMode="auto">
                  <a:xfrm>
                    <a:off x="16462375" y="1493838"/>
                    <a:ext cx="22225" cy="49213"/>
                  </a:xfrm>
                  <a:custGeom>
                    <a:avLst/>
                    <a:gdLst>
                      <a:gd name="T0" fmla="*/ 0 w 6"/>
                      <a:gd name="T1" fmla="*/ 0 h 13"/>
                      <a:gd name="T2" fmla="*/ 0 w 6"/>
                      <a:gd name="T3" fmla="*/ 13 h 13"/>
                      <a:gd name="T4" fmla="*/ 0 w 6"/>
                      <a:gd name="T5" fmla="*/ 0 h 13"/>
                    </a:gdLst>
                    <a:ahLst/>
                    <a:cxnLst>
                      <a:cxn ang="0">
                        <a:pos x="T0" y="T1"/>
                      </a:cxn>
                      <a:cxn ang="0">
                        <a:pos x="T2" y="T3"/>
                      </a:cxn>
                      <a:cxn ang="0">
                        <a:pos x="T4" y="T5"/>
                      </a:cxn>
                    </a:cxnLst>
                    <a:rect l="0" t="0" r="r" b="b"/>
                    <a:pathLst>
                      <a:path w="6" h="13">
                        <a:moveTo>
                          <a:pt x="0" y="0"/>
                        </a:moveTo>
                        <a:cubicBezTo>
                          <a:pt x="0" y="0"/>
                          <a:pt x="0" y="7"/>
                          <a:pt x="0" y="13"/>
                        </a:cubicBezTo>
                        <a:cubicBezTo>
                          <a:pt x="6" y="13"/>
                          <a:pt x="6"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4" name="Freeform 242">
                    <a:extLst>
                      <a:ext uri="{FF2B5EF4-FFF2-40B4-BE49-F238E27FC236}">
                        <a16:creationId xmlns:a16="http://schemas.microsoft.com/office/drawing/2014/main" id="{1AA790AB-E253-4172-B57E-813E6DBDEAE4}"/>
                      </a:ext>
                    </a:extLst>
                  </p:cNvPr>
                  <p:cNvSpPr>
                    <a:spLocks/>
                  </p:cNvSpPr>
                  <p:nvPr/>
                </p:nvSpPr>
                <p:spPr bwMode="auto">
                  <a:xfrm>
                    <a:off x="15838488" y="1620838"/>
                    <a:ext cx="52388" cy="53975"/>
                  </a:xfrm>
                  <a:custGeom>
                    <a:avLst/>
                    <a:gdLst>
                      <a:gd name="T0" fmla="*/ 0 w 14"/>
                      <a:gd name="T1" fmla="*/ 0 h 14"/>
                      <a:gd name="T2" fmla="*/ 0 w 14"/>
                      <a:gd name="T3" fmla="*/ 7 h 14"/>
                      <a:gd name="T4" fmla="*/ 7 w 14"/>
                      <a:gd name="T5" fmla="*/ 14 h 14"/>
                      <a:gd name="T6" fmla="*/ 0 w 14"/>
                      <a:gd name="T7" fmla="*/ 0 h 14"/>
                    </a:gdLst>
                    <a:ahLst/>
                    <a:cxnLst>
                      <a:cxn ang="0">
                        <a:pos x="T0" y="T1"/>
                      </a:cxn>
                      <a:cxn ang="0">
                        <a:pos x="T2" y="T3"/>
                      </a:cxn>
                      <a:cxn ang="0">
                        <a:pos x="T4" y="T5"/>
                      </a:cxn>
                      <a:cxn ang="0">
                        <a:pos x="T6" y="T7"/>
                      </a:cxn>
                    </a:cxnLst>
                    <a:rect l="0" t="0" r="r" b="b"/>
                    <a:pathLst>
                      <a:path w="14" h="14">
                        <a:moveTo>
                          <a:pt x="0" y="0"/>
                        </a:moveTo>
                        <a:cubicBezTo>
                          <a:pt x="0" y="7"/>
                          <a:pt x="0" y="7"/>
                          <a:pt x="0" y="7"/>
                        </a:cubicBezTo>
                        <a:cubicBezTo>
                          <a:pt x="0" y="7"/>
                          <a:pt x="7" y="7"/>
                          <a:pt x="7" y="14"/>
                        </a:cubicBezTo>
                        <a:cubicBezTo>
                          <a:pt x="7" y="14"/>
                          <a:pt x="14"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5" name="Freeform 243">
                    <a:extLst>
                      <a:ext uri="{FF2B5EF4-FFF2-40B4-BE49-F238E27FC236}">
                        <a16:creationId xmlns:a16="http://schemas.microsoft.com/office/drawing/2014/main" id="{3030F981-73DC-4EE7-B9E7-5CD2A9B9BA91}"/>
                      </a:ext>
                    </a:extLst>
                  </p:cNvPr>
                  <p:cNvSpPr>
                    <a:spLocks/>
                  </p:cNvSpPr>
                  <p:nvPr/>
                </p:nvSpPr>
                <p:spPr bwMode="auto">
                  <a:xfrm>
                    <a:off x="16229013" y="4797425"/>
                    <a:ext cx="7938" cy="1111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1"/>
                          <a:pt x="2" y="1"/>
                          <a:pt x="2" y="0"/>
                        </a:cubicBezTo>
                        <a:cubicBezTo>
                          <a:pt x="2" y="1"/>
                          <a:pt x="0" y="2"/>
                          <a:pt x="0" y="3"/>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6" name="Freeform 244">
                    <a:extLst>
                      <a:ext uri="{FF2B5EF4-FFF2-40B4-BE49-F238E27FC236}">
                        <a16:creationId xmlns:a16="http://schemas.microsoft.com/office/drawing/2014/main" id="{05DC586A-647A-4680-B84E-78831872F655}"/>
                      </a:ext>
                    </a:extLst>
                  </p:cNvPr>
                  <p:cNvSpPr>
                    <a:spLocks/>
                  </p:cNvSpPr>
                  <p:nvPr/>
                </p:nvSpPr>
                <p:spPr bwMode="auto">
                  <a:xfrm>
                    <a:off x="15763875" y="1519238"/>
                    <a:ext cx="153988" cy="49213"/>
                  </a:xfrm>
                  <a:custGeom>
                    <a:avLst/>
                    <a:gdLst>
                      <a:gd name="T0" fmla="*/ 0 w 41"/>
                      <a:gd name="T1" fmla="*/ 13 h 13"/>
                      <a:gd name="T2" fmla="*/ 20 w 41"/>
                      <a:gd name="T3" fmla="*/ 13 h 13"/>
                      <a:gd name="T4" fmla="*/ 20 w 41"/>
                      <a:gd name="T5" fmla="*/ 0 h 13"/>
                      <a:gd name="T6" fmla="*/ 0 w 41"/>
                      <a:gd name="T7" fmla="*/ 6 h 13"/>
                      <a:gd name="T8" fmla="*/ 0 w 41"/>
                      <a:gd name="T9" fmla="*/ 13 h 13"/>
                    </a:gdLst>
                    <a:ahLst/>
                    <a:cxnLst>
                      <a:cxn ang="0">
                        <a:pos x="T0" y="T1"/>
                      </a:cxn>
                      <a:cxn ang="0">
                        <a:pos x="T2" y="T3"/>
                      </a:cxn>
                      <a:cxn ang="0">
                        <a:pos x="T4" y="T5"/>
                      </a:cxn>
                      <a:cxn ang="0">
                        <a:pos x="T6" y="T7"/>
                      </a:cxn>
                      <a:cxn ang="0">
                        <a:pos x="T8" y="T9"/>
                      </a:cxn>
                    </a:cxnLst>
                    <a:rect l="0" t="0" r="r" b="b"/>
                    <a:pathLst>
                      <a:path w="41" h="13">
                        <a:moveTo>
                          <a:pt x="0" y="13"/>
                        </a:moveTo>
                        <a:cubicBezTo>
                          <a:pt x="7" y="13"/>
                          <a:pt x="14" y="13"/>
                          <a:pt x="20" y="13"/>
                        </a:cubicBezTo>
                        <a:cubicBezTo>
                          <a:pt x="27" y="13"/>
                          <a:pt x="41" y="0"/>
                          <a:pt x="20" y="0"/>
                        </a:cubicBezTo>
                        <a:cubicBezTo>
                          <a:pt x="20" y="0"/>
                          <a:pt x="7" y="0"/>
                          <a:pt x="0" y="6"/>
                        </a:cubicBezTo>
                        <a:cubicBezTo>
                          <a:pt x="0" y="6"/>
                          <a:pt x="7" y="13"/>
                          <a:pt x="0" y="13"/>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7" name="Freeform 245">
                    <a:extLst>
                      <a:ext uri="{FF2B5EF4-FFF2-40B4-BE49-F238E27FC236}">
                        <a16:creationId xmlns:a16="http://schemas.microsoft.com/office/drawing/2014/main" id="{5424062F-91A0-464C-9C9C-24AC64DF7B94}"/>
                      </a:ext>
                    </a:extLst>
                  </p:cNvPr>
                  <p:cNvSpPr>
                    <a:spLocks/>
                  </p:cNvSpPr>
                  <p:nvPr/>
                </p:nvSpPr>
                <p:spPr bwMode="auto">
                  <a:xfrm>
                    <a:off x="15038388" y="3421063"/>
                    <a:ext cx="52388" cy="26988"/>
                  </a:xfrm>
                  <a:custGeom>
                    <a:avLst/>
                    <a:gdLst>
                      <a:gd name="T0" fmla="*/ 7 w 14"/>
                      <a:gd name="T1" fmla="*/ 7 h 7"/>
                      <a:gd name="T2" fmla="*/ 0 w 14"/>
                      <a:gd name="T3" fmla="*/ 7 h 7"/>
                      <a:gd name="T4" fmla="*/ 7 w 14"/>
                      <a:gd name="T5" fmla="*/ 7 h 7"/>
                    </a:gdLst>
                    <a:ahLst/>
                    <a:cxnLst>
                      <a:cxn ang="0">
                        <a:pos x="T0" y="T1"/>
                      </a:cxn>
                      <a:cxn ang="0">
                        <a:pos x="T2" y="T3"/>
                      </a:cxn>
                      <a:cxn ang="0">
                        <a:pos x="T4" y="T5"/>
                      </a:cxn>
                    </a:cxnLst>
                    <a:rect l="0" t="0" r="r" b="b"/>
                    <a:pathLst>
                      <a:path w="14" h="7">
                        <a:moveTo>
                          <a:pt x="7" y="7"/>
                        </a:moveTo>
                        <a:cubicBezTo>
                          <a:pt x="7" y="7"/>
                          <a:pt x="14" y="0"/>
                          <a:pt x="0" y="7"/>
                        </a:cubicBezTo>
                        <a:cubicBezTo>
                          <a:pt x="3" y="7"/>
                          <a:pt x="7" y="7"/>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8" name="Freeform 246">
                    <a:extLst>
                      <a:ext uri="{FF2B5EF4-FFF2-40B4-BE49-F238E27FC236}">
                        <a16:creationId xmlns:a16="http://schemas.microsoft.com/office/drawing/2014/main" id="{534EF9DC-9AB6-403E-B403-A83CDD0F3ADA}"/>
                      </a:ext>
                    </a:extLst>
                  </p:cNvPr>
                  <p:cNvSpPr>
                    <a:spLocks/>
                  </p:cNvSpPr>
                  <p:nvPr/>
                </p:nvSpPr>
                <p:spPr bwMode="auto">
                  <a:xfrm>
                    <a:off x="14471650" y="1955800"/>
                    <a:ext cx="307975" cy="153988"/>
                  </a:xfrm>
                  <a:custGeom>
                    <a:avLst/>
                    <a:gdLst>
                      <a:gd name="T0" fmla="*/ 7 w 82"/>
                      <a:gd name="T1" fmla="*/ 34 h 41"/>
                      <a:gd name="T2" fmla="*/ 20 w 82"/>
                      <a:gd name="T3" fmla="*/ 34 h 41"/>
                      <a:gd name="T4" fmla="*/ 34 w 82"/>
                      <a:gd name="T5" fmla="*/ 41 h 41"/>
                      <a:gd name="T6" fmla="*/ 48 w 82"/>
                      <a:gd name="T7" fmla="*/ 27 h 41"/>
                      <a:gd name="T8" fmla="*/ 62 w 82"/>
                      <a:gd name="T9" fmla="*/ 7 h 41"/>
                      <a:gd name="T10" fmla="*/ 34 w 82"/>
                      <a:gd name="T11" fmla="*/ 0 h 41"/>
                      <a:gd name="T12" fmla="*/ 0 w 82"/>
                      <a:gd name="T13" fmla="*/ 20 h 41"/>
                      <a:gd name="T14" fmla="*/ 7 w 82"/>
                      <a:gd name="T15" fmla="*/ 3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1">
                        <a:moveTo>
                          <a:pt x="7" y="34"/>
                        </a:moveTo>
                        <a:cubicBezTo>
                          <a:pt x="7" y="34"/>
                          <a:pt x="14" y="34"/>
                          <a:pt x="20" y="34"/>
                        </a:cubicBezTo>
                        <a:cubicBezTo>
                          <a:pt x="20" y="34"/>
                          <a:pt x="27" y="41"/>
                          <a:pt x="34" y="41"/>
                        </a:cubicBezTo>
                        <a:cubicBezTo>
                          <a:pt x="41" y="34"/>
                          <a:pt x="41" y="27"/>
                          <a:pt x="48" y="27"/>
                        </a:cubicBezTo>
                        <a:cubicBezTo>
                          <a:pt x="55" y="27"/>
                          <a:pt x="82" y="13"/>
                          <a:pt x="62" y="7"/>
                        </a:cubicBezTo>
                        <a:cubicBezTo>
                          <a:pt x="62" y="7"/>
                          <a:pt x="48" y="0"/>
                          <a:pt x="34" y="0"/>
                        </a:cubicBezTo>
                        <a:cubicBezTo>
                          <a:pt x="27" y="7"/>
                          <a:pt x="14" y="20"/>
                          <a:pt x="0" y="20"/>
                        </a:cubicBezTo>
                        <a:cubicBezTo>
                          <a:pt x="7" y="27"/>
                          <a:pt x="7" y="34"/>
                          <a:pt x="7"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69" name="Freeform 247">
                    <a:extLst>
                      <a:ext uri="{FF2B5EF4-FFF2-40B4-BE49-F238E27FC236}">
                        <a16:creationId xmlns:a16="http://schemas.microsoft.com/office/drawing/2014/main" id="{DEE13E45-8B73-421E-B066-20B1E39F7834}"/>
                      </a:ext>
                    </a:extLst>
                  </p:cNvPr>
                  <p:cNvSpPr>
                    <a:spLocks/>
                  </p:cNvSpPr>
                  <p:nvPr/>
                </p:nvSpPr>
                <p:spPr bwMode="auto">
                  <a:xfrm>
                    <a:off x="15763875" y="1595438"/>
                    <a:ext cx="52388" cy="25400"/>
                  </a:xfrm>
                  <a:custGeom>
                    <a:avLst/>
                    <a:gdLst>
                      <a:gd name="T0" fmla="*/ 0 w 14"/>
                      <a:gd name="T1" fmla="*/ 7 h 7"/>
                      <a:gd name="T2" fmla="*/ 7 w 14"/>
                      <a:gd name="T3" fmla="*/ 7 h 7"/>
                      <a:gd name="T4" fmla="*/ 0 w 14"/>
                      <a:gd name="T5" fmla="*/ 7 h 7"/>
                    </a:gdLst>
                    <a:ahLst/>
                    <a:cxnLst>
                      <a:cxn ang="0">
                        <a:pos x="T0" y="T1"/>
                      </a:cxn>
                      <a:cxn ang="0">
                        <a:pos x="T2" y="T3"/>
                      </a:cxn>
                      <a:cxn ang="0">
                        <a:pos x="T4" y="T5"/>
                      </a:cxn>
                    </a:cxnLst>
                    <a:rect l="0" t="0" r="r" b="b"/>
                    <a:pathLst>
                      <a:path w="14" h="7">
                        <a:moveTo>
                          <a:pt x="0" y="7"/>
                        </a:moveTo>
                        <a:cubicBezTo>
                          <a:pt x="7" y="7"/>
                          <a:pt x="7" y="7"/>
                          <a:pt x="7" y="7"/>
                        </a:cubicBezTo>
                        <a:cubicBezTo>
                          <a:pt x="7" y="7"/>
                          <a:pt x="14" y="0"/>
                          <a:pt x="0"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0" name="Freeform 248">
                    <a:extLst>
                      <a:ext uri="{FF2B5EF4-FFF2-40B4-BE49-F238E27FC236}">
                        <a16:creationId xmlns:a16="http://schemas.microsoft.com/office/drawing/2014/main" id="{FE144DF4-487A-4308-9A07-7680E39795F8}"/>
                      </a:ext>
                    </a:extLst>
                  </p:cNvPr>
                  <p:cNvSpPr>
                    <a:spLocks/>
                  </p:cNvSpPr>
                  <p:nvPr/>
                </p:nvSpPr>
                <p:spPr bwMode="auto">
                  <a:xfrm>
                    <a:off x="15170150" y="3932238"/>
                    <a:ext cx="387350" cy="180975"/>
                  </a:xfrm>
                  <a:custGeom>
                    <a:avLst/>
                    <a:gdLst>
                      <a:gd name="T0" fmla="*/ 96 w 103"/>
                      <a:gd name="T1" fmla="*/ 21 h 48"/>
                      <a:gd name="T2" fmla="*/ 103 w 103"/>
                      <a:gd name="T3" fmla="*/ 14 h 48"/>
                      <a:gd name="T4" fmla="*/ 96 w 103"/>
                      <a:gd name="T5" fmla="*/ 7 h 48"/>
                      <a:gd name="T6" fmla="*/ 89 w 103"/>
                      <a:gd name="T7" fmla="*/ 7 h 48"/>
                      <a:gd name="T8" fmla="*/ 82 w 103"/>
                      <a:gd name="T9" fmla="*/ 0 h 48"/>
                      <a:gd name="T10" fmla="*/ 75 w 103"/>
                      <a:gd name="T11" fmla="*/ 14 h 48"/>
                      <a:gd name="T12" fmla="*/ 75 w 103"/>
                      <a:gd name="T13" fmla="*/ 21 h 48"/>
                      <a:gd name="T14" fmla="*/ 55 w 103"/>
                      <a:gd name="T15" fmla="*/ 0 h 48"/>
                      <a:gd name="T16" fmla="*/ 0 w 103"/>
                      <a:gd name="T17" fmla="*/ 28 h 48"/>
                      <a:gd name="T18" fmla="*/ 0 w 103"/>
                      <a:gd name="T19" fmla="*/ 41 h 48"/>
                      <a:gd name="T20" fmla="*/ 34 w 103"/>
                      <a:gd name="T21" fmla="*/ 41 h 48"/>
                      <a:gd name="T22" fmla="*/ 34 w 103"/>
                      <a:gd name="T23" fmla="*/ 48 h 48"/>
                      <a:gd name="T24" fmla="*/ 55 w 103"/>
                      <a:gd name="T25" fmla="*/ 48 h 48"/>
                      <a:gd name="T26" fmla="*/ 55 w 103"/>
                      <a:gd name="T27" fmla="*/ 41 h 48"/>
                      <a:gd name="T28" fmla="*/ 96 w 103"/>
                      <a:gd name="T29" fmla="*/ 35 h 48"/>
                      <a:gd name="T30" fmla="*/ 96 w 103"/>
                      <a:gd name="T31"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48">
                        <a:moveTo>
                          <a:pt x="96" y="21"/>
                        </a:moveTo>
                        <a:cubicBezTo>
                          <a:pt x="96" y="14"/>
                          <a:pt x="103" y="14"/>
                          <a:pt x="103" y="14"/>
                        </a:cubicBezTo>
                        <a:cubicBezTo>
                          <a:pt x="96" y="7"/>
                          <a:pt x="96" y="7"/>
                          <a:pt x="96" y="7"/>
                        </a:cubicBezTo>
                        <a:cubicBezTo>
                          <a:pt x="96" y="7"/>
                          <a:pt x="96" y="14"/>
                          <a:pt x="89" y="7"/>
                        </a:cubicBezTo>
                        <a:cubicBezTo>
                          <a:pt x="82" y="7"/>
                          <a:pt x="82" y="7"/>
                          <a:pt x="82" y="0"/>
                        </a:cubicBezTo>
                        <a:cubicBezTo>
                          <a:pt x="61" y="0"/>
                          <a:pt x="68" y="0"/>
                          <a:pt x="75" y="14"/>
                        </a:cubicBezTo>
                        <a:cubicBezTo>
                          <a:pt x="82" y="14"/>
                          <a:pt x="82" y="21"/>
                          <a:pt x="75" y="21"/>
                        </a:cubicBezTo>
                        <a:cubicBezTo>
                          <a:pt x="68" y="14"/>
                          <a:pt x="61" y="0"/>
                          <a:pt x="55" y="0"/>
                        </a:cubicBezTo>
                        <a:cubicBezTo>
                          <a:pt x="41" y="0"/>
                          <a:pt x="6" y="21"/>
                          <a:pt x="0" y="28"/>
                        </a:cubicBezTo>
                        <a:cubicBezTo>
                          <a:pt x="0" y="35"/>
                          <a:pt x="0" y="35"/>
                          <a:pt x="0" y="41"/>
                        </a:cubicBezTo>
                        <a:cubicBezTo>
                          <a:pt x="13" y="41"/>
                          <a:pt x="13" y="48"/>
                          <a:pt x="34" y="41"/>
                        </a:cubicBezTo>
                        <a:cubicBezTo>
                          <a:pt x="34" y="48"/>
                          <a:pt x="34" y="48"/>
                          <a:pt x="34" y="48"/>
                        </a:cubicBezTo>
                        <a:cubicBezTo>
                          <a:pt x="41" y="48"/>
                          <a:pt x="48" y="48"/>
                          <a:pt x="55" y="48"/>
                        </a:cubicBezTo>
                        <a:cubicBezTo>
                          <a:pt x="55" y="41"/>
                          <a:pt x="55" y="41"/>
                          <a:pt x="55" y="41"/>
                        </a:cubicBezTo>
                        <a:cubicBezTo>
                          <a:pt x="61" y="41"/>
                          <a:pt x="89" y="35"/>
                          <a:pt x="96" y="35"/>
                        </a:cubicBezTo>
                        <a:cubicBezTo>
                          <a:pt x="103" y="28"/>
                          <a:pt x="96" y="21"/>
                          <a:pt x="96"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1" name="Freeform 249">
                    <a:extLst>
                      <a:ext uri="{FF2B5EF4-FFF2-40B4-BE49-F238E27FC236}">
                        <a16:creationId xmlns:a16="http://schemas.microsoft.com/office/drawing/2014/main" id="{C89A1BD6-F1CA-4D35-AD04-FEE4CD712162}"/>
                      </a:ext>
                    </a:extLst>
                  </p:cNvPr>
                  <p:cNvSpPr>
                    <a:spLocks/>
                  </p:cNvSpPr>
                  <p:nvPr/>
                </p:nvSpPr>
                <p:spPr bwMode="auto">
                  <a:xfrm>
                    <a:off x="14960600" y="3395663"/>
                    <a:ext cx="52388" cy="25400"/>
                  </a:xfrm>
                  <a:custGeom>
                    <a:avLst/>
                    <a:gdLst>
                      <a:gd name="T0" fmla="*/ 0 w 14"/>
                      <a:gd name="T1" fmla="*/ 7 h 7"/>
                      <a:gd name="T2" fmla="*/ 14 w 14"/>
                      <a:gd name="T3" fmla="*/ 7 h 7"/>
                      <a:gd name="T4" fmla="*/ 0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cubicBezTo>
                          <a:pt x="7" y="7"/>
                          <a:pt x="14" y="7"/>
                          <a:pt x="14" y="7"/>
                        </a:cubicBezTo>
                        <a:cubicBezTo>
                          <a:pt x="14" y="7"/>
                          <a:pt x="7" y="7"/>
                          <a:pt x="0" y="0"/>
                        </a:cubicBezTo>
                        <a:lnTo>
                          <a:pt x="0"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2" name="Freeform 250">
                    <a:extLst>
                      <a:ext uri="{FF2B5EF4-FFF2-40B4-BE49-F238E27FC236}">
                        <a16:creationId xmlns:a16="http://schemas.microsoft.com/office/drawing/2014/main" id="{F601CBBA-BA35-4893-A1B0-FFB94D73C73A}"/>
                      </a:ext>
                    </a:extLst>
                  </p:cNvPr>
                  <p:cNvSpPr>
                    <a:spLocks/>
                  </p:cNvSpPr>
                  <p:nvPr/>
                </p:nvSpPr>
                <p:spPr bwMode="auto">
                  <a:xfrm>
                    <a:off x="15838488" y="4575175"/>
                    <a:ext cx="52388" cy="52388"/>
                  </a:xfrm>
                  <a:custGeom>
                    <a:avLst/>
                    <a:gdLst>
                      <a:gd name="T0" fmla="*/ 7 w 14"/>
                      <a:gd name="T1" fmla="*/ 7 h 14"/>
                      <a:gd name="T2" fmla="*/ 0 w 14"/>
                      <a:gd name="T3" fmla="*/ 0 h 14"/>
                      <a:gd name="T4" fmla="*/ 7 w 14"/>
                      <a:gd name="T5" fmla="*/ 14 h 14"/>
                      <a:gd name="T6" fmla="*/ 7 w 14"/>
                      <a:gd name="T7" fmla="*/ 7 h 14"/>
                    </a:gdLst>
                    <a:ahLst/>
                    <a:cxnLst>
                      <a:cxn ang="0">
                        <a:pos x="T0" y="T1"/>
                      </a:cxn>
                      <a:cxn ang="0">
                        <a:pos x="T2" y="T3"/>
                      </a:cxn>
                      <a:cxn ang="0">
                        <a:pos x="T4" y="T5"/>
                      </a:cxn>
                      <a:cxn ang="0">
                        <a:pos x="T6" y="T7"/>
                      </a:cxn>
                    </a:cxnLst>
                    <a:rect l="0" t="0" r="r" b="b"/>
                    <a:pathLst>
                      <a:path w="14" h="14">
                        <a:moveTo>
                          <a:pt x="7" y="7"/>
                        </a:moveTo>
                        <a:cubicBezTo>
                          <a:pt x="7" y="7"/>
                          <a:pt x="7" y="7"/>
                          <a:pt x="0" y="0"/>
                        </a:cubicBezTo>
                        <a:cubicBezTo>
                          <a:pt x="7" y="14"/>
                          <a:pt x="7" y="14"/>
                          <a:pt x="7" y="14"/>
                        </a:cubicBezTo>
                        <a:cubicBezTo>
                          <a:pt x="14" y="14"/>
                          <a:pt x="7" y="14"/>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3" name="Freeform 251">
                    <a:extLst>
                      <a:ext uri="{FF2B5EF4-FFF2-40B4-BE49-F238E27FC236}">
                        <a16:creationId xmlns:a16="http://schemas.microsoft.com/office/drawing/2014/main" id="{C0739AC8-B414-4F18-B9D9-F4DC3FB77B5A}"/>
                      </a:ext>
                    </a:extLst>
                  </p:cNvPr>
                  <p:cNvSpPr>
                    <a:spLocks/>
                  </p:cNvSpPr>
                  <p:nvPr/>
                </p:nvSpPr>
                <p:spPr bwMode="auto">
                  <a:xfrm>
                    <a:off x="11118850" y="1358900"/>
                    <a:ext cx="1036638" cy="277813"/>
                  </a:xfrm>
                  <a:custGeom>
                    <a:avLst/>
                    <a:gdLst>
                      <a:gd name="T0" fmla="*/ 27 w 276"/>
                      <a:gd name="T1" fmla="*/ 21 h 74"/>
                      <a:gd name="T2" fmla="*/ 34 w 276"/>
                      <a:gd name="T3" fmla="*/ 33 h 74"/>
                      <a:gd name="T4" fmla="*/ 41 w 276"/>
                      <a:gd name="T5" fmla="*/ 55 h 74"/>
                      <a:gd name="T6" fmla="*/ 42 w 276"/>
                      <a:gd name="T7" fmla="*/ 57 h 74"/>
                      <a:gd name="T8" fmla="*/ 71 w 276"/>
                      <a:gd name="T9" fmla="*/ 54 h 74"/>
                      <a:gd name="T10" fmla="*/ 75 w 276"/>
                      <a:gd name="T11" fmla="*/ 55 h 74"/>
                      <a:gd name="T12" fmla="*/ 82 w 276"/>
                      <a:gd name="T13" fmla="*/ 69 h 74"/>
                      <a:gd name="T14" fmla="*/ 84 w 276"/>
                      <a:gd name="T15" fmla="*/ 69 h 74"/>
                      <a:gd name="T16" fmla="*/ 84 w 276"/>
                      <a:gd name="T17" fmla="*/ 68 h 74"/>
                      <a:gd name="T18" fmla="*/ 112 w 276"/>
                      <a:gd name="T19" fmla="*/ 68 h 74"/>
                      <a:gd name="T20" fmla="*/ 137 w 276"/>
                      <a:gd name="T21" fmla="*/ 68 h 74"/>
                      <a:gd name="T22" fmla="*/ 142 w 276"/>
                      <a:gd name="T23" fmla="*/ 56 h 74"/>
                      <a:gd name="T24" fmla="*/ 145 w 276"/>
                      <a:gd name="T25" fmla="*/ 54 h 74"/>
                      <a:gd name="T26" fmla="*/ 148 w 276"/>
                      <a:gd name="T27" fmla="*/ 52 h 74"/>
                      <a:gd name="T28" fmla="*/ 160 w 276"/>
                      <a:gd name="T29" fmla="*/ 54 h 74"/>
                      <a:gd name="T30" fmla="*/ 172 w 276"/>
                      <a:gd name="T31" fmla="*/ 51 h 74"/>
                      <a:gd name="T32" fmla="*/ 174 w 276"/>
                      <a:gd name="T33" fmla="*/ 49 h 74"/>
                      <a:gd name="T34" fmla="*/ 180 w 276"/>
                      <a:gd name="T35" fmla="*/ 47 h 74"/>
                      <a:gd name="T36" fmla="*/ 208 w 276"/>
                      <a:gd name="T37" fmla="*/ 54 h 74"/>
                      <a:gd name="T38" fmla="*/ 215 w 276"/>
                      <a:gd name="T39" fmla="*/ 53 h 74"/>
                      <a:gd name="T40" fmla="*/ 220 w 276"/>
                      <a:gd name="T41" fmla="*/ 48 h 74"/>
                      <a:gd name="T42" fmla="*/ 220 w 276"/>
                      <a:gd name="T43" fmla="*/ 48 h 74"/>
                      <a:gd name="T44" fmla="*/ 222 w 276"/>
                      <a:gd name="T45" fmla="*/ 47 h 74"/>
                      <a:gd name="T46" fmla="*/ 235 w 276"/>
                      <a:gd name="T47" fmla="*/ 47 h 74"/>
                      <a:gd name="T48" fmla="*/ 253 w 276"/>
                      <a:gd name="T49" fmla="*/ 46 h 74"/>
                      <a:gd name="T50" fmla="*/ 254 w 276"/>
                      <a:gd name="T51" fmla="*/ 42 h 74"/>
                      <a:gd name="T52" fmla="*/ 253 w 276"/>
                      <a:gd name="T53" fmla="*/ 28 h 74"/>
                      <a:gd name="T54" fmla="*/ 256 w 276"/>
                      <a:gd name="T55" fmla="*/ 27 h 74"/>
                      <a:gd name="T56" fmla="*/ 260 w 276"/>
                      <a:gd name="T57" fmla="*/ 26 h 74"/>
                      <a:gd name="T58" fmla="*/ 264 w 276"/>
                      <a:gd name="T59" fmla="*/ 22 h 74"/>
                      <a:gd name="T60" fmla="*/ 269 w 276"/>
                      <a:gd name="T61" fmla="*/ 20 h 74"/>
                      <a:gd name="T62" fmla="*/ 275 w 276"/>
                      <a:gd name="T63" fmla="*/ 1 h 74"/>
                      <a:gd name="T64" fmla="*/ 276 w 276"/>
                      <a:gd name="T65" fmla="*/ 0 h 74"/>
                      <a:gd name="T66" fmla="*/ 0 w 276"/>
                      <a:gd name="T67" fmla="*/ 0 h 74"/>
                      <a:gd name="T68" fmla="*/ 6 w 276"/>
                      <a:gd name="T69" fmla="*/ 21 h 74"/>
                      <a:gd name="T70" fmla="*/ 27 w 276"/>
                      <a:gd name="T71"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74">
                        <a:moveTo>
                          <a:pt x="27" y="21"/>
                        </a:moveTo>
                        <a:cubicBezTo>
                          <a:pt x="30" y="21"/>
                          <a:pt x="32" y="26"/>
                          <a:pt x="34" y="33"/>
                        </a:cubicBezTo>
                        <a:cubicBezTo>
                          <a:pt x="35" y="40"/>
                          <a:pt x="37" y="48"/>
                          <a:pt x="41" y="55"/>
                        </a:cubicBezTo>
                        <a:cubicBezTo>
                          <a:pt x="41" y="56"/>
                          <a:pt x="41" y="56"/>
                          <a:pt x="42" y="57"/>
                        </a:cubicBezTo>
                        <a:cubicBezTo>
                          <a:pt x="46" y="58"/>
                          <a:pt x="63" y="51"/>
                          <a:pt x="71" y="54"/>
                        </a:cubicBezTo>
                        <a:cubicBezTo>
                          <a:pt x="73" y="54"/>
                          <a:pt x="74" y="54"/>
                          <a:pt x="75" y="55"/>
                        </a:cubicBezTo>
                        <a:cubicBezTo>
                          <a:pt x="75" y="62"/>
                          <a:pt x="82" y="69"/>
                          <a:pt x="82" y="69"/>
                        </a:cubicBezTo>
                        <a:cubicBezTo>
                          <a:pt x="84" y="69"/>
                          <a:pt x="84" y="69"/>
                          <a:pt x="84" y="69"/>
                        </a:cubicBezTo>
                        <a:cubicBezTo>
                          <a:pt x="84" y="68"/>
                          <a:pt x="84" y="68"/>
                          <a:pt x="84" y="68"/>
                        </a:cubicBezTo>
                        <a:cubicBezTo>
                          <a:pt x="112" y="68"/>
                          <a:pt x="112" y="68"/>
                          <a:pt x="112" y="68"/>
                        </a:cubicBezTo>
                        <a:cubicBezTo>
                          <a:pt x="112" y="68"/>
                          <a:pt x="124" y="74"/>
                          <a:pt x="137" y="68"/>
                        </a:cubicBezTo>
                        <a:cubicBezTo>
                          <a:pt x="137" y="63"/>
                          <a:pt x="138" y="57"/>
                          <a:pt x="142" y="56"/>
                        </a:cubicBezTo>
                        <a:cubicBezTo>
                          <a:pt x="142" y="55"/>
                          <a:pt x="144" y="54"/>
                          <a:pt x="145" y="54"/>
                        </a:cubicBezTo>
                        <a:cubicBezTo>
                          <a:pt x="146" y="53"/>
                          <a:pt x="147" y="53"/>
                          <a:pt x="148" y="52"/>
                        </a:cubicBezTo>
                        <a:cubicBezTo>
                          <a:pt x="153" y="48"/>
                          <a:pt x="154" y="54"/>
                          <a:pt x="160" y="54"/>
                        </a:cubicBezTo>
                        <a:cubicBezTo>
                          <a:pt x="166" y="54"/>
                          <a:pt x="169" y="53"/>
                          <a:pt x="172" y="51"/>
                        </a:cubicBezTo>
                        <a:cubicBezTo>
                          <a:pt x="173" y="51"/>
                          <a:pt x="173" y="50"/>
                          <a:pt x="174" y="49"/>
                        </a:cubicBezTo>
                        <a:cubicBezTo>
                          <a:pt x="176" y="48"/>
                          <a:pt x="178" y="47"/>
                          <a:pt x="180" y="47"/>
                        </a:cubicBezTo>
                        <a:cubicBezTo>
                          <a:pt x="194" y="47"/>
                          <a:pt x="201" y="54"/>
                          <a:pt x="208" y="54"/>
                        </a:cubicBezTo>
                        <a:cubicBezTo>
                          <a:pt x="211" y="54"/>
                          <a:pt x="213" y="54"/>
                          <a:pt x="215" y="53"/>
                        </a:cubicBezTo>
                        <a:cubicBezTo>
                          <a:pt x="216" y="52"/>
                          <a:pt x="218" y="51"/>
                          <a:pt x="220" y="48"/>
                        </a:cubicBezTo>
                        <a:cubicBezTo>
                          <a:pt x="220" y="48"/>
                          <a:pt x="220" y="48"/>
                          <a:pt x="220" y="48"/>
                        </a:cubicBezTo>
                        <a:cubicBezTo>
                          <a:pt x="221" y="48"/>
                          <a:pt x="221" y="48"/>
                          <a:pt x="222" y="47"/>
                        </a:cubicBezTo>
                        <a:cubicBezTo>
                          <a:pt x="235" y="47"/>
                          <a:pt x="229" y="47"/>
                          <a:pt x="235" y="47"/>
                        </a:cubicBezTo>
                        <a:cubicBezTo>
                          <a:pt x="240" y="42"/>
                          <a:pt x="249" y="48"/>
                          <a:pt x="253" y="46"/>
                        </a:cubicBezTo>
                        <a:cubicBezTo>
                          <a:pt x="254" y="45"/>
                          <a:pt x="254" y="44"/>
                          <a:pt x="254" y="42"/>
                        </a:cubicBezTo>
                        <a:cubicBezTo>
                          <a:pt x="254" y="42"/>
                          <a:pt x="248" y="30"/>
                          <a:pt x="253" y="28"/>
                        </a:cubicBezTo>
                        <a:cubicBezTo>
                          <a:pt x="254" y="27"/>
                          <a:pt x="255" y="27"/>
                          <a:pt x="256" y="27"/>
                        </a:cubicBezTo>
                        <a:cubicBezTo>
                          <a:pt x="258" y="27"/>
                          <a:pt x="259" y="26"/>
                          <a:pt x="260" y="26"/>
                        </a:cubicBezTo>
                        <a:cubicBezTo>
                          <a:pt x="261" y="24"/>
                          <a:pt x="263" y="23"/>
                          <a:pt x="264" y="22"/>
                        </a:cubicBezTo>
                        <a:cubicBezTo>
                          <a:pt x="265" y="21"/>
                          <a:pt x="267" y="20"/>
                          <a:pt x="269" y="20"/>
                        </a:cubicBezTo>
                        <a:cubicBezTo>
                          <a:pt x="274" y="14"/>
                          <a:pt x="269" y="7"/>
                          <a:pt x="275" y="1"/>
                        </a:cubicBezTo>
                        <a:cubicBezTo>
                          <a:pt x="275" y="1"/>
                          <a:pt x="276" y="0"/>
                          <a:pt x="276" y="0"/>
                        </a:cubicBezTo>
                        <a:cubicBezTo>
                          <a:pt x="0" y="0"/>
                          <a:pt x="0" y="0"/>
                          <a:pt x="0" y="0"/>
                        </a:cubicBezTo>
                        <a:cubicBezTo>
                          <a:pt x="6" y="7"/>
                          <a:pt x="0" y="14"/>
                          <a:pt x="6" y="21"/>
                        </a:cubicBezTo>
                        <a:cubicBezTo>
                          <a:pt x="13" y="21"/>
                          <a:pt x="20" y="14"/>
                          <a:pt x="27"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4" name="Freeform 252">
                    <a:extLst>
                      <a:ext uri="{FF2B5EF4-FFF2-40B4-BE49-F238E27FC236}">
                        <a16:creationId xmlns:a16="http://schemas.microsoft.com/office/drawing/2014/main" id="{8C505865-588C-4B6D-8450-77DC2D722CE6}"/>
                      </a:ext>
                    </a:extLst>
                  </p:cNvPr>
                  <p:cNvSpPr>
                    <a:spLocks/>
                  </p:cNvSpPr>
                  <p:nvPr/>
                </p:nvSpPr>
                <p:spPr bwMode="auto">
                  <a:xfrm>
                    <a:off x="10396538" y="1358900"/>
                    <a:ext cx="1052513" cy="1254125"/>
                  </a:xfrm>
                  <a:custGeom>
                    <a:avLst/>
                    <a:gdLst>
                      <a:gd name="T0" fmla="*/ 1 w 280"/>
                      <a:gd name="T1" fmla="*/ 21 h 334"/>
                      <a:gd name="T2" fmla="*/ 8 w 280"/>
                      <a:gd name="T3" fmla="*/ 28 h 334"/>
                      <a:gd name="T4" fmla="*/ 1 w 280"/>
                      <a:gd name="T5" fmla="*/ 41 h 334"/>
                      <a:gd name="T6" fmla="*/ 8 w 280"/>
                      <a:gd name="T7" fmla="*/ 76 h 334"/>
                      <a:gd name="T8" fmla="*/ 0 w 280"/>
                      <a:gd name="T9" fmla="*/ 78 h 334"/>
                      <a:gd name="T10" fmla="*/ 0 w 280"/>
                      <a:gd name="T11" fmla="*/ 160 h 334"/>
                      <a:gd name="T12" fmla="*/ 1 w 280"/>
                      <a:gd name="T13" fmla="*/ 178 h 334"/>
                      <a:gd name="T14" fmla="*/ 0 w 280"/>
                      <a:gd name="T15" fmla="*/ 182 h 334"/>
                      <a:gd name="T16" fmla="*/ 0 w 280"/>
                      <a:gd name="T17" fmla="*/ 222 h 334"/>
                      <a:gd name="T18" fmla="*/ 49 w 280"/>
                      <a:gd name="T19" fmla="*/ 246 h 334"/>
                      <a:gd name="T20" fmla="*/ 55 w 280"/>
                      <a:gd name="T21" fmla="*/ 253 h 334"/>
                      <a:gd name="T22" fmla="*/ 69 w 280"/>
                      <a:gd name="T23" fmla="*/ 260 h 334"/>
                      <a:gd name="T24" fmla="*/ 76 w 280"/>
                      <a:gd name="T25" fmla="*/ 294 h 334"/>
                      <a:gd name="T26" fmla="*/ 89 w 280"/>
                      <a:gd name="T27" fmla="*/ 328 h 334"/>
                      <a:gd name="T28" fmla="*/ 91 w 280"/>
                      <a:gd name="T29" fmla="*/ 328 h 334"/>
                      <a:gd name="T30" fmla="*/ 91 w 280"/>
                      <a:gd name="T31" fmla="*/ 327 h 334"/>
                      <a:gd name="T32" fmla="*/ 105 w 280"/>
                      <a:gd name="T33" fmla="*/ 327 h 334"/>
                      <a:gd name="T34" fmla="*/ 125 w 280"/>
                      <a:gd name="T35" fmla="*/ 334 h 334"/>
                      <a:gd name="T36" fmla="*/ 136 w 280"/>
                      <a:gd name="T37" fmla="*/ 332 h 334"/>
                      <a:gd name="T38" fmla="*/ 137 w 280"/>
                      <a:gd name="T39" fmla="*/ 328 h 334"/>
                      <a:gd name="T40" fmla="*/ 141 w 280"/>
                      <a:gd name="T41" fmla="*/ 302 h 334"/>
                      <a:gd name="T42" fmla="*/ 146 w 280"/>
                      <a:gd name="T43" fmla="*/ 300 h 334"/>
                      <a:gd name="T44" fmla="*/ 153 w 280"/>
                      <a:gd name="T45" fmla="*/ 307 h 334"/>
                      <a:gd name="T46" fmla="*/ 164 w 280"/>
                      <a:gd name="T47" fmla="*/ 307 h 334"/>
                      <a:gd name="T48" fmla="*/ 164 w 280"/>
                      <a:gd name="T49" fmla="*/ 301 h 334"/>
                      <a:gd name="T50" fmla="*/ 158 w 280"/>
                      <a:gd name="T51" fmla="*/ 294 h 334"/>
                      <a:gd name="T52" fmla="*/ 144 w 280"/>
                      <a:gd name="T53" fmla="*/ 274 h 334"/>
                      <a:gd name="T54" fmla="*/ 146 w 280"/>
                      <a:gd name="T55" fmla="*/ 270 h 334"/>
                      <a:gd name="T56" fmla="*/ 156 w 280"/>
                      <a:gd name="T57" fmla="*/ 268 h 334"/>
                      <a:gd name="T58" fmla="*/ 158 w 280"/>
                      <a:gd name="T59" fmla="*/ 267 h 334"/>
                      <a:gd name="T60" fmla="*/ 157 w 280"/>
                      <a:gd name="T61" fmla="*/ 253 h 334"/>
                      <a:gd name="T62" fmla="*/ 158 w 280"/>
                      <a:gd name="T63" fmla="*/ 252 h 334"/>
                      <a:gd name="T64" fmla="*/ 168 w 280"/>
                      <a:gd name="T65" fmla="*/ 240 h 334"/>
                      <a:gd name="T66" fmla="*/ 173 w 280"/>
                      <a:gd name="T67" fmla="*/ 238 h 334"/>
                      <a:gd name="T68" fmla="*/ 187 w 280"/>
                      <a:gd name="T69" fmla="*/ 238 h 334"/>
                      <a:gd name="T70" fmla="*/ 208 w 280"/>
                      <a:gd name="T71" fmla="*/ 231 h 334"/>
                      <a:gd name="T72" fmla="*/ 220 w 280"/>
                      <a:gd name="T73" fmla="*/ 231 h 334"/>
                      <a:gd name="T74" fmla="*/ 226 w 280"/>
                      <a:gd name="T75" fmla="*/ 212 h 334"/>
                      <a:gd name="T76" fmla="*/ 233 w 280"/>
                      <a:gd name="T77" fmla="*/ 192 h 334"/>
                      <a:gd name="T78" fmla="*/ 239 w 280"/>
                      <a:gd name="T79" fmla="*/ 178 h 334"/>
                      <a:gd name="T80" fmla="*/ 246 w 280"/>
                      <a:gd name="T81" fmla="*/ 158 h 334"/>
                      <a:gd name="T82" fmla="*/ 251 w 280"/>
                      <a:gd name="T83" fmla="*/ 155 h 334"/>
                      <a:gd name="T84" fmla="*/ 263 w 280"/>
                      <a:gd name="T85" fmla="*/ 156 h 334"/>
                      <a:gd name="T86" fmla="*/ 276 w 280"/>
                      <a:gd name="T87" fmla="*/ 163 h 334"/>
                      <a:gd name="T88" fmla="*/ 280 w 280"/>
                      <a:gd name="T89" fmla="*/ 144 h 334"/>
                      <a:gd name="T90" fmla="*/ 280 w 280"/>
                      <a:gd name="T91" fmla="*/ 123 h 334"/>
                      <a:gd name="T92" fmla="*/ 280 w 280"/>
                      <a:gd name="T93" fmla="*/ 103 h 334"/>
                      <a:gd name="T94" fmla="*/ 273 w 280"/>
                      <a:gd name="T95" fmla="*/ 69 h 334"/>
                      <a:gd name="T96" fmla="*/ 267 w 280"/>
                      <a:gd name="T97" fmla="*/ 55 h 334"/>
                      <a:gd name="T98" fmla="*/ 263 w 280"/>
                      <a:gd name="T99" fmla="*/ 54 h 334"/>
                      <a:gd name="T100" fmla="*/ 234 w 280"/>
                      <a:gd name="T101" fmla="*/ 57 h 334"/>
                      <a:gd name="T102" fmla="*/ 233 w 280"/>
                      <a:gd name="T103" fmla="*/ 55 h 334"/>
                      <a:gd name="T104" fmla="*/ 226 w 280"/>
                      <a:gd name="T105" fmla="*/ 33 h 334"/>
                      <a:gd name="T106" fmla="*/ 219 w 280"/>
                      <a:gd name="T107" fmla="*/ 21 h 334"/>
                      <a:gd name="T108" fmla="*/ 198 w 280"/>
                      <a:gd name="T109" fmla="*/ 21 h 334"/>
                      <a:gd name="T110" fmla="*/ 192 w 280"/>
                      <a:gd name="T111" fmla="*/ 0 h 334"/>
                      <a:gd name="T112" fmla="*/ 1 w 280"/>
                      <a:gd name="T113" fmla="*/ 0 h 334"/>
                      <a:gd name="T114" fmla="*/ 1 w 280"/>
                      <a:gd name="T115" fmla="*/ 7 h 334"/>
                      <a:gd name="T116" fmla="*/ 1 w 280"/>
                      <a:gd name="T117" fmla="*/ 2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 h="334">
                        <a:moveTo>
                          <a:pt x="1" y="21"/>
                        </a:moveTo>
                        <a:cubicBezTo>
                          <a:pt x="8" y="28"/>
                          <a:pt x="8" y="28"/>
                          <a:pt x="8" y="28"/>
                        </a:cubicBezTo>
                        <a:cubicBezTo>
                          <a:pt x="8" y="35"/>
                          <a:pt x="1" y="41"/>
                          <a:pt x="1" y="41"/>
                        </a:cubicBezTo>
                        <a:cubicBezTo>
                          <a:pt x="1" y="55"/>
                          <a:pt x="8" y="62"/>
                          <a:pt x="8" y="76"/>
                        </a:cubicBezTo>
                        <a:cubicBezTo>
                          <a:pt x="5" y="76"/>
                          <a:pt x="2" y="77"/>
                          <a:pt x="0" y="78"/>
                        </a:cubicBezTo>
                        <a:cubicBezTo>
                          <a:pt x="0" y="160"/>
                          <a:pt x="0" y="160"/>
                          <a:pt x="0" y="160"/>
                        </a:cubicBezTo>
                        <a:cubicBezTo>
                          <a:pt x="4" y="163"/>
                          <a:pt x="8" y="168"/>
                          <a:pt x="1" y="178"/>
                        </a:cubicBezTo>
                        <a:cubicBezTo>
                          <a:pt x="1" y="180"/>
                          <a:pt x="0" y="181"/>
                          <a:pt x="0" y="182"/>
                        </a:cubicBezTo>
                        <a:cubicBezTo>
                          <a:pt x="0" y="222"/>
                          <a:pt x="0" y="222"/>
                          <a:pt x="0" y="222"/>
                        </a:cubicBezTo>
                        <a:cubicBezTo>
                          <a:pt x="15" y="232"/>
                          <a:pt x="36" y="238"/>
                          <a:pt x="49" y="246"/>
                        </a:cubicBezTo>
                        <a:cubicBezTo>
                          <a:pt x="49" y="246"/>
                          <a:pt x="49" y="253"/>
                          <a:pt x="55" y="253"/>
                        </a:cubicBezTo>
                        <a:cubicBezTo>
                          <a:pt x="62" y="260"/>
                          <a:pt x="69" y="260"/>
                          <a:pt x="69" y="260"/>
                        </a:cubicBezTo>
                        <a:cubicBezTo>
                          <a:pt x="76" y="274"/>
                          <a:pt x="76" y="287"/>
                          <a:pt x="76" y="294"/>
                        </a:cubicBezTo>
                        <a:cubicBezTo>
                          <a:pt x="89" y="315"/>
                          <a:pt x="89" y="308"/>
                          <a:pt x="89" y="328"/>
                        </a:cubicBezTo>
                        <a:cubicBezTo>
                          <a:pt x="90" y="328"/>
                          <a:pt x="90" y="328"/>
                          <a:pt x="91" y="328"/>
                        </a:cubicBezTo>
                        <a:cubicBezTo>
                          <a:pt x="91" y="328"/>
                          <a:pt x="91" y="328"/>
                          <a:pt x="91" y="327"/>
                        </a:cubicBezTo>
                        <a:cubicBezTo>
                          <a:pt x="98" y="327"/>
                          <a:pt x="98" y="327"/>
                          <a:pt x="105" y="327"/>
                        </a:cubicBezTo>
                        <a:cubicBezTo>
                          <a:pt x="112" y="327"/>
                          <a:pt x="118" y="334"/>
                          <a:pt x="125" y="334"/>
                        </a:cubicBezTo>
                        <a:cubicBezTo>
                          <a:pt x="129" y="334"/>
                          <a:pt x="133" y="334"/>
                          <a:pt x="136" y="332"/>
                        </a:cubicBezTo>
                        <a:cubicBezTo>
                          <a:pt x="137" y="331"/>
                          <a:pt x="137" y="330"/>
                          <a:pt x="137" y="328"/>
                        </a:cubicBezTo>
                        <a:cubicBezTo>
                          <a:pt x="143" y="316"/>
                          <a:pt x="133" y="304"/>
                          <a:pt x="141" y="302"/>
                        </a:cubicBezTo>
                        <a:cubicBezTo>
                          <a:pt x="141" y="301"/>
                          <a:pt x="143" y="300"/>
                          <a:pt x="146" y="300"/>
                        </a:cubicBezTo>
                        <a:cubicBezTo>
                          <a:pt x="146" y="300"/>
                          <a:pt x="153" y="300"/>
                          <a:pt x="153" y="307"/>
                        </a:cubicBezTo>
                        <a:cubicBezTo>
                          <a:pt x="159" y="307"/>
                          <a:pt x="160" y="307"/>
                          <a:pt x="164" y="307"/>
                        </a:cubicBezTo>
                        <a:cubicBezTo>
                          <a:pt x="164" y="301"/>
                          <a:pt x="164" y="301"/>
                          <a:pt x="164" y="301"/>
                        </a:cubicBezTo>
                        <a:cubicBezTo>
                          <a:pt x="164" y="294"/>
                          <a:pt x="158" y="294"/>
                          <a:pt x="158" y="294"/>
                        </a:cubicBezTo>
                        <a:cubicBezTo>
                          <a:pt x="151" y="287"/>
                          <a:pt x="151" y="281"/>
                          <a:pt x="144" y="274"/>
                        </a:cubicBezTo>
                        <a:cubicBezTo>
                          <a:pt x="144" y="271"/>
                          <a:pt x="145" y="271"/>
                          <a:pt x="146" y="270"/>
                        </a:cubicBezTo>
                        <a:cubicBezTo>
                          <a:pt x="147" y="268"/>
                          <a:pt x="152" y="270"/>
                          <a:pt x="156" y="268"/>
                        </a:cubicBezTo>
                        <a:cubicBezTo>
                          <a:pt x="157" y="268"/>
                          <a:pt x="157" y="267"/>
                          <a:pt x="158" y="267"/>
                        </a:cubicBezTo>
                        <a:cubicBezTo>
                          <a:pt x="158" y="260"/>
                          <a:pt x="152" y="254"/>
                          <a:pt x="157" y="253"/>
                        </a:cubicBezTo>
                        <a:cubicBezTo>
                          <a:pt x="157" y="253"/>
                          <a:pt x="157" y="252"/>
                          <a:pt x="158" y="252"/>
                        </a:cubicBezTo>
                        <a:cubicBezTo>
                          <a:pt x="163" y="247"/>
                          <a:pt x="165" y="242"/>
                          <a:pt x="168" y="240"/>
                        </a:cubicBezTo>
                        <a:cubicBezTo>
                          <a:pt x="170" y="239"/>
                          <a:pt x="171" y="238"/>
                          <a:pt x="173" y="238"/>
                        </a:cubicBezTo>
                        <a:cubicBezTo>
                          <a:pt x="173" y="238"/>
                          <a:pt x="180" y="238"/>
                          <a:pt x="187" y="238"/>
                        </a:cubicBezTo>
                        <a:cubicBezTo>
                          <a:pt x="208" y="231"/>
                          <a:pt x="208" y="231"/>
                          <a:pt x="208" y="231"/>
                        </a:cubicBezTo>
                        <a:cubicBezTo>
                          <a:pt x="213" y="231"/>
                          <a:pt x="217" y="231"/>
                          <a:pt x="220" y="231"/>
                        </a:cubicBezTo>
                        <a:cubicBezTo>
                          <a:pt x="225" y="225"/>
                          <a:pt x="226" y="219"/>
                          <a:pt x="226" y="212"/>
                        </a:cubicBezTo>
                        <a:cubicBezTo>
                          <a:pt x="226" y="205"/>
                          <a:pt x="226" y="199"/>
                          <a:pt x="233" y="192"/>
                        </a:cubicBezTo>
                        <a:cubicBezTo>
                          <a:pt x="233" y="185"/>
                          <a:pt x="233" y="185"/>
                          <a:pt x="239" y="178"/>
                        </a:cubicBezTo>
                        <a:cubicBezTo>
                          <a:pt x="239" y="164"/>
                          <a:pt x="246" y="158"/>
                          <a:pt x="246" y="158"/>
                        </a:cubicBezTo>
                        <a:cubicBezTo>
                          <a:pt x="248" y="155"/>
                          <a:pt x="250" y="155"/>
                          <a:pt x="251" y="155"/>
                        </a:cubicBezTo>
                        <a:cubicBezTo>
                          <a:pt x="256" y="151"/>
                          <a:pt x="257" y="156"/>
                          <a:pt x="263" y="156"/>
                        </a:cubicBezTo>
                        <a:cubicBezTo>
                          <a:pt x="269" y="163"/>
                          <a:pt x="269" y="163"/>
                          <a:pt x="276" y="163"/>
                        </a:cubicBezTo>
                        <a:cubicBezTo>
                          <a:pt x="280" y="160"/>
                          <a:pt x="280" y="150"/>
                          <a:pt x="280" y="144"/>
                        </a:cubicBezTo>
                        <a:cubicBezTo>
                          <a:pt x="280" y="137"/>
                          <a:pt x="280" y="130"/>
                          <a:pt x="280" y="123"/>
                        </a:cubicBezTo>
                        <a:cubicBezTo>
                          <a:pt x="273" y="117"/>
                          <a:pt x="280" y="110"/>
                          <a:pt x="280" y="103"/>
                        </a:cubicBezTo>
                        <a:cubicBezTo>
                          <a:pt x="280" y="89"/>
                          <a:pt x="273" y="82"/>
                          <a:pt x="273" y="69"/>
                        </a:cubicBezTo>
                        <a:cubicBezTo>
                          <a:pt x="273" y="69"/>
                          <a:pt x="267" y="62"/>
                          <a:pt x="267" y="55"/>
                        </a:cubicBezTo>
                        <a:cubicBezTo>
                          <a:pt x="266" y="54"/>
                          <a:pt x="265" y="54"/>
                          <a:pt x="263" y="54"/>
                        </a:cubicBezTo>
                        <a:cubicBezTo>
                          <a:pt x="255" y="51"/>
                          <a:pt x="238" y="58"/>
                          <a:pt x="234" y="57"/>
                        </a:cubicBezTo>
                        <a:cubicBezTo>
                          <a:pt x="233" y="56"/>
                          <a:pt x="233" y="56"/>
                          <a:pt x="233" y="55"/>
                        </a:cubicBezTo>
                        <a:cubicBezTo>
                          <a:pt x="229" y="48"/>
                          <a:pt x="227" y="40"/>
                          <a:pt x="226" y="33"/>
                        </a:cubicBezTo>
                        <a:cubicBezTo>
                          <a:pt x="224" y="26"/>
                          <a:pt x="222" y="21"/>
                          <a:pt x="219" y="21"/>
                        </a:cubicBezTo>
                        <a:cubicBezTo>
                          <a:pt x="212" y="14"/>
                          <a:pt x="205" y="21"/>
                          <a:pt x="198" y="21"/>
                        </a:cubicBezTo>
                        <a:cubicBezTo>
                          <a:pt x="192" y="14"/>
                          <a:pt x="198" y="7"/>
                          <a:pt x="192" y="0"/>
                        </a:cubicBezTo>
                        <a:cubicBezTo>
                          <a:pt x="1" y="0"/>
                          <a:pt x="1" y="0"/>
                          <a:pt x="1" y="0"/>
                        </a:cubicBezTo>
                        <a:cubicBezTo>
                          <a:pt x="1" y="7"/>
                          <a:pt x="1" y="7"/>
                          <a:pt x="1" y="7"/>
                        </a:cubicBezTo>
                        <a:lnTo>
                          <a:pt x="1" y="21"/>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5" name="Freeform 253">
                    <a:extLst>
                      <a:ext uri="{FF2B5EF4-FFF2-40B4-BE49-F238E27FC236}">
                        <a16:creationId xmlns:a16="http://schemas.microsoft.com/office/drawing/2014/main" id="{C0D0EFC3-FA63-46DD-8249-BB6572C29B22}"/>
                      </a:ext>
                    </a:extLst>
                  </p:cNvPr>
                  <p:cNvSpPr>
                    <a:spLocks/>
                  </p:cNvSpPr>
                  <p:nvPr/>
                </p:nvSpPr>
                <p:spPr bwMode="auto">
                  <a:xfrm>
                    <a:off x="12906375" y="5668963"/>
                    <a:ext cx="101600" cy="101600"/>
                  </a:xfrm>
                  <a:custGeom>
                    <a:avLst/>
                    <a:gdLst>
                      <a:gd name="T0" fmla="*/ 7 w 27"/>
                      <a:gd name="T1" fmla="*/ 0 h 27"/>
                      <a:gd name="T2" fmla="*/ 0 w 27"/>
                      <a:gd name="T3" fmla="*/ 6 h 27"/>
                      <a:gd name="T4" fmla="*/ 20 w 27"/>
                      <a:gd name="T5" fmla="*/ 27 h 27"/>
                      <a:gd name="T6" fmla="*/ 14 w 27"/>
                      <a:gd name="T7" fmla="*/ 6 h 27"/>
                      <a:gd name="T8" fmla="*/ 7 w 27"/>
                      <a:gd name="T9" fmla="*/ 0 h 27"/>
                    </a:gdLst>
                    <a:ahLst/>
                    <a:cxnLst>
                      <a:cxn ang="0">
                        <a:pos x="T0" y="T1"/>
                      </a:cxn>
                      <a:cxn ang="0">
                        <a:pos x="T2" y="T3"/>
                      </a:cxn>
                      <a:cxn ang="0">
                        <a:pos x="T4" y="T5"/>
                      </a:cxn>
                      <a:cxn ang="0">
                        <a:pos x="T6" y="T7"/>
                      </a:cxn>
                      <a:cxn ang="0">
                        <a:pos x="T8" y="T9"/>
                      </a:cxn>
                    </a:cxnLst>
                    <a:rect l="0" t="0" r="r" b="b"/>
                    <a:pathLst>
                      <a:path w="27" h="27">
                        <a:moveTo>
                          <a:pt x="7" y="0"/>
                        </a:moveTo>
                        <a:cubicBezTo>
                          <a:pt x="7" y="0"/>
                          <a:pt x="2" y="4"/>
                          <a:pt x="0" y="6"/>
                        </a:cubicBezTo>
                        <a:cubicBezTo>
                          <a:pt x="7" y="13"/>
                          <a:pt x="7" y="20"/>
                          <a:pt x="20" y="27"/>
                        </a:cubicBezTo>
                        <a:cubicBezTo>
                          <a:pt x="27" y="27"/>
                          <a:pt x="20" y="13"/>
                          <a:pt x="14" y="6"/>
                        </a:cubicBezTo>
                        <a:cubicBezTo>
                          <a:pt x="14" y="0"/>
                          <a:pt x="7"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6" name="Freeform 254">
                    <a:extLst>
                      <a:ext uri="{FF2B5EF4-FFF2-40B4-BE49-F238E27FC236}">
                        <a16:creationId xmlns:a16="http://schemas.microsoft.com/office/drawing/2014/main" id="{9183DD8E-ADF7-432B-B4CE-638FF1892BD7}"/>
                      </a:ext>
                    </a:extLst>
                  </p:cNvPr>
                  <p:cNvSpPr>
                    <a:spLocks/>
                  </p:cNvSpPr>
                  <p:nvPr/>
                </p:nvSpPr>
                <p:spPr bwMode="auto">
                  <a:xfrm>
                    <a:off x="16102013" y="4948238"/>
                    <a:ext cx="360363" cy="461963"/>
                  </a:xfrm>
                  <a:custGeom>
                    <a:avLst/>
                    <a:gdLst>
                      <a:gd name="T0" fmla="*/ 0 w 96"/>
                      <a:gd name="T1" fmla="*/ 62 h 123"/>
                      <a:gd name="T2" fmla="*/ 14 w 96"/>
                      <a:gd name="T3" fmla="*/ 123 h 123"/>
                      <a:gd name="T4" fmla="*/ 48 w 96"/>
                      <a:gd name="T5" fmla="*/ 103 h 123"/>
                      <a:gd name="T6" fmla="*/ 48 w 96"/>
                      <a:gd name="T7" fmla="*/ 96 h 123"/>
                      <a:gd name="T8" fmla="*/ 62 w 96"/>
                      <a:gd name="T9" fmla="*/ 76 h 123"/>
                      <a:gd name="T10" fmla="*/ 76 w 96"/>
                      <a:gd name="T11" fmla="*/ 69 h 123"/>
                      <a:gd name="T12" fmla="*/ 76 w 96"/>
                      <a:gd name="T13" fmla="*/ 55 h 123"/>
                      <a:gd name="T14" fmla="*/ 90 w 96"/>
                      <a:gd name="T15" fmla="*/ 41 h 123"/>
                      <a:gd name="T16" fmla="*/ 96 w 96"/>
                      <a:gd name="T17" fmla="*/ 21 h 123"/>
                      <a:gd name="T18" fmla="*/ 96 w 96"/>
                      <a:gd name="T19" fmla="*/ 0 h 123"/>
                      <a:gd name="T20" fmla="*/ 83 w 96"/>
                      <a:gd name="T21" fmla="*/ 0 h 123"/>
                      <a:gd name="T22" fmla="*/ 0 w 96"/>
                      <a:gd name="T23"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23">
                        <a:moveTo>
                          <a:pt x="0" y="62"/>
                        </a:moveTo>
                        <a:cubicBezTo>
                          <a:pt x="7" y="82"/>
                          <a:pt x="7" y="103"/>
                          <a:pt x="14" y="123"/>
                        </a:cubicBezTo>
                        <a:cubicBezTo>
                          <a:pt x="28" y="117"/>
                          <a:pt x="42" y="117"/>
                          <a:pt x="48" y="103"/>
                        </a:cubicBezTo>
                        <a:cubicBezTo>
                          <a:pt x="48" y="96"/>
                          <a:pt x="48" y="96"/>
                          <a:pt x="48" y="96"/>
                        </a:cubicBezTo>
                        <a:cubicBezTo>
                          <a:pt x="48" y="89"/>
                          <a:pt x="62" y="82"/>
                          <a:pt x="62" y="76"/>
                        </a:cubicBezTo>
                        <a:cubicBezTo>
                          <a:pt x="69" y="76"/>
                          <a:pt x="76" y="76"/>
                          <a:pt x="76" y="69"/>
                        </a:cubicBezTo>
                        <a:cubicBezTo>
                          <a:pt x="83" y="62"/>
                          <a:pt x="76" y="62"/>
                          <a:pt x="76" y="55"/>
                        </a:cubicBezTo>
                        <a:cubicBezTo>
                          <a:pt x="83" y="48"/>
                          <a:pt x="90" y="41"/>
                          <a:pt x="90" y="41"/>
                        </a:cubicBezTo>
                        <a:cubicBezTo>
                          <a:pt x="96" y="35"/>
                          <a:pt x="90" y="28"/>
                          <a:pt x="96" y="21"/>
                        </a:cubicBezTo>
                        <a:cubicBezTo>
                          <a:pt x="96" y="21"/>
                          <a:pt x="96" y="7"/>
                          <a:pt x="96" y="0"/>
                        </a:cubicBezTo>
                        <a:cubicBezTo>
                          <a:pt x="90" y="0"/>
                          <a:pt x="83" y="0"/>
                          <a:pt x="83" y="0"/>
                        </a:cubicBezTo>
                        <a:cubicBezTo>
                          <a:pt x="55" y="0"/>
                          <a:pt x="21" y="48"/>
                          <a:pt x="0" y="62"/>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7" name="Freeform 255">
                    <a:extLst>
                      <a:ext uri="{FF2B5EF4-FFF2-40B4-BE49-F238E27FC236}">
                        <a16:creationId xmlns:a16="http://schemas.microsoft.com/office/drawing/2014/main" id="{07585270-21E3-4554-A7C2-97B0267C1E74}"/>
                      </a:ext>
                    </a:extLst>
                  </p:cNvPr>
                  <p:cNvSpPr>
                    <a:spLocks/>
                  </p:cNvSpPr>
                  <p:nvPr/>
                </p:nvSpPr>
                <p:spPr bwMode="auto">
                  <a:xfrm>
                    <a:off x="12673013" y="5233988"/>
                    <a:ext cx="79375" cy="47625"/>
                  </a:xfrm>
                  <a:custGeom>
                    <a:avLst/>
                    <a:gdLst>
                      <a:gd name="T0" fmla="*/ 7 w 21"/>
                      <a:gd name="T1" fmla="*/ 0 h 13"/>
                      <a:gd name="T2" fmla="*/ 7 w 21"/>
                      <a:gd name="T3" fmla="*/ 13 h 13"/>
                      <a:gd name="T4" fmla="*/ 7 w 21"/>
                      <a:gd name="T5" fmla="*/ 0 h 13"/>
                    </a:gdLst>
                    <a:ahLst/>
                    <a:cxnLst>
                      <a:cxn ang="0">
                        <a:pos x="T0" y="T1"/>
                      </a:cxn>
                      <a:cxn ang="0">
                        <a:pos x="T2" y="T3"/>
                      </a:cxn>
                      <a:cxn ang="0">
                        <a:pos x="T4" y="T5"/>
                      </a:cxn>
                    </a:cxnLst>
                    <a:rect l="0" t="0" r="r" b="b"/>
                    <a:pathLst>
                      <a:path w="21" h="13">
                        <a:moveTo>
                          <a:pt x="7" y="0"/>
                        </a:moveTo>
                        <a:cubicBezTo>
                          <a:pt x="0" y="0"/>
                          <a:pt x="7" y="13"/>
                          <a:pt x="7" y="13"/>
                        </a:cubicBezTo>
                        <a:cubicBezTo>
                          <a:pt x="14" y="13"/>
                          <a:pt x="21"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8" name="Freeform 256">
                    <a:extLst>
                      <a:ext uri="{FF2B5EF4-FFF2-40B4-BE49-F238E27FC236}">
                        <a16:creationId xmlns:a16="http://schemas.microsoft.com/office/drawing/2014/main" id="{9622FF84-3DAA-4F10-919A-489BFFC01BBA}"/>
                      </a:ext>
                    </a:extLst>
                  </p:cNvPr>
                  <p:cNvSpPr>
                    <a:spLocks/>
                  </p:cNvSpPr>
                  <p:nvPr/>
                </p:nvSpPr>
                <p:spPr bwMode="auto">
                  <a:xfrm>
                    <a:off x="12646025" y="5308600"/>
                    <a:ext cx="180975" cy="180975"/>
                  </a:xfrm>
                  <a:custGeom>
                    <a:avLst/>
                    <a:gdLst>
                      <a:gd name="T0" fmla="*/ 14 w 48"/>
                      <a:gd name="T1" fmla="*/ 0 h 48"/>
                      <a:gd name="T2" fmla="*/ 14 w 48"/>
                      <a:gd name="T3" fmla="*/ 41 h 48"/>
                      <a:gd name="T4" fmla="*/ 14 w 48"/>
                      <a:gd name="T5" fmla="*/ 48 h 48"/>
                      <a:gd name="T6" fmla="*/ 28 w 48"/>
                      <a:gd name="T7" fmla="*/ 48 h 48"/>
                      <a:gd name="T8" fmla="*/ 34 w 48"/>
                      <a:gd name="T9" fmla="*/ 34 h 48"/>
                      <a:gd name="T10" fmla="*/ 41 w 48"/>
                      <a:gd name="T11" fmla="*/ 34 h 48"/>
                      <a:gd name="T12" fmla="*/ 41 w 48"/>
                      <a:gd name="T13" fmla="*/ 21 h 48"/>
                      <a:gd name="T14" fmla="*/ 14 w 4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14" y="0"/>
                        </a:moveTo>
                        <a:cubicBezTo>
                          <a:pt x="0" y="27"/>
                          <a:pt x="7" y="14"/>
                          <a:pt x="14" y="41"/>
                        </a:cubicBezTo>
                        <a:cubicBezTo>
                          <a:pt x="14" y="48"/>
                          <a:pt x="14" y="48"/>
                          <a:pt x="14" y="48"/>
                        </a:cubicBezTo>
                        <a:cubicBezTo>
                          <a:pt x="21" y="48"/>
                          <a:pt x="28" y="48"/>
                          <a:pt x="28" y="48"/>
                        </a:cubicBezTo>
                        <a:cubicBezTo>
                          <a:pt x="28" y="41"/>
                          <a:pt x="28" y="34"/>
                          <a:pt x="34" y="34"/>
                        </a:cubicBezTo>
                        <a:cubicBezTo>
                          <a:pt x="41" y="34"/>
                          <a:pt x="41" y="34"/>
                          <a:pt x="41" y="34"/>
                        </a:cubicBezTo>
                        <a:cubicBezTo>
                          <a:pt x="41" y="34"/>
                          <a:pt x="48" y="27"/>
                          <a:pt x="41" y="21"/>
                        </a:cubicBezTo>
                        <a:cubicBezTo>
                          <a:pt x="41" y="7"/>
                          <a:pt x="21" y="7"/>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79" name="Freeform 257">
                    <a:extLst>
                      <a:ext uri="{FF2B5EF4-FFF2-40B4-BE49-F238E27FC236}">
                        <a16:creationId xmlns:a16="http://schemas.microsoft.com/office/drawing/2014/main" id="{3B56DA5D-8920-4367-A7B3-398B9DAAF0AC}"/>
                      </a:ext>
                    </a:extLst>
                  </p:cNvPr>
                  <p:cNvSpPr>
                    <a:spLocks/>
                  </p:cNvSpPr>
                  <p:nvPr/>
                </p:nvSpPr>
                <p:spPr bwMode="auto">
                  <a:xfrm>
                    <a:off x="12895263" y="5691188"/>
                    <a:ext cx="11113" cy="11113"/>
                  </a:xfrm>
                  <a:custGeom>
                    <a:avLst/>
                    <a:gdLst>
                      <a:gd name="T0" fmla="*/ 3 w 3"/>
                      <a:gd name="T1" fmla="*/ 0 h 3"/>
                      <a:gd name="T2" fmla="*/ 3 w 3"/>
                      <a:gd name="T3" fmla="*/ 0 h 3"/>
                      <a:gd name="T4" fmla="*/ 3 w 3"/>
                      <a:gd name="T5" fmla="*/ 0 h 3"/>
                    </a:gdLst>
                    <a:ahLst/>
                    <a:cxnLst>
                      <a:cxn ang="0">
                        <a:pos x="T0" y="T1"/>
                      </a:cxn>
                      <a:cxn ang="0">
                        <a:pos x="T2" y="T3"/>
                      </a:cxn>
                      <a:cxn ang="0">
                        <a:pos x="T4" y="T5"/>
                      </a:cxn>
                    </a:cxnLst>
                    <a:rect l="0" t="0" r="r" b="b"/>
                    <a:pathLst>
                      <a:path w="3" h="3">
                        <a:moveTo>
                          <a:pt x="3" y="0"/>
                        </a:moveTo>
                        <a:cubicBezTo>
                          <a:pt x="3" y="0"/>
                          <a:pt x="3" y="0"/>
                          <a:pt x="3" y="0"/>
                        </a:cubicBezTo>
                        <a:cubicBezTo>
                          <a:pt x="0" y="3"/>
                          <a:pt x="1" y="2"/>
                          <a:pt x="3"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80" name="Freeform 258">
                    <a:extLst>
                      <a:ext uri="{FF2B5EF4-FFF2-40B4-BE49-F238E27FC236}">
                        <a16:creationId xmlns:a16="http://schemas.microsoft.com/office/drawing/2014/main" id="{F8127857-8349-49B8-BE5D-3E9714DD37EE}"/>
                      </a:ext>
                    </a:extLst>
                  </p:cNvPr>
                  <p:cNvSpPr>
                    <a:spLocks/>
                  </p:cNvSpPr>
                  <p:nvPr/>
                </p:nvSpPr>
                <p:spPr bwMode="auto">
                  <a:xfrm>
                    <a:off x="12673013" y="5256213"/>
                    <a:ext cx="26988" cy="52388"/>
                  </a:xfrm>
                  <a:custGeom>
                    <a:avLst/>
                    <a:gdLst>
                      <a:gd name="T0" fmla="*/ 7 w 7"/>
                      <a:gd name="T1" fmla="*/ 7 h 14"/>
                      <a:gd name="T2" fmla="*/ 7 w 7"/>
                      <a:gd name="T3" fmla="*/ 7 h 14"/>
                    </a:gdLst>
                    <a:ahLst/>
                    <a:cxnLst>
                      <a:cxn ang="0">
                        <a:pos x="T0" y="T1"/>
                      </a:cxn>
                      <a:cxn ang="0">
                        <a:pos x="T2" y="T3"/>
                      </a:cxn>
                    </a:cxnLst>
                    <a:rect l="0" t="0" r="r" b="b"/>
                    <a:pathLst>
                      <a:path w="7" h="14">
                        <a:moveTo>
                          <a:pt x="7" y="7"/>
                        </a:moveTo>
                        <a:cubicBezTo>
                          <a:pt x="0" y="0"/>
                          <a:pt x="0" y="14"/>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83" name="Freeform 259">
                    <a:extLst>
                      <a:ext uri="{FF2B5EF4-FFF2-40B4-BE49-F238E27FC236}">
                        <a16:creationId xmlns:a16="http://schemas.microsoft.com/office/drawing/2014/main" id="{BFB6CD83-0985-4979-8DC3-BD56A625A848}"/>
                      </a:ext>
                    </a:extLst>
                  </p:cNvPr>
                  <p:cNvSpPr>
                    <a:spLocks/>
                  </p:cNvSpPr>
                  <p:nvPr/>
                </p:nvSpPr>
                <p:spPr bwMode="auto">
                  <a:xfrm>
                    <a:off x="11204575" y="3384550"/>
                    <a:ext cx="74613" cy="74613"/>
                  </a:xfrm>
                  <a:custGeom>
                    <a:avLst/>
                    <a:gdLst>
                      <a:gd name="T0" fmla="*/ 13 w 20"/>
                      <a:gd name="T1" fmla="*/ 13 h 20"/>
                      <a:gd name="T2" fmla="*/ 20 w 20"/>
                      <a:gd name="T3" fmla="*/ 0 h 20"/>
                      <a:gd name="T4" fmla="*/ 6 w 20"/>
                      <a:gd name="T5" fmla="*/ 13 h 20"/>
                      <a:gd name="T6" fmla="*/ 13 w 20"/>
                      <a:gd name="T7" fmla="*/ 13 h 20"/>
                    </a:gdLst>
                    <a:ahLst/>
                    <a:cxnLst>
                      <a:cxn ang="0">
                        <a:pos x="T0" y="T1"/>
                      </a:cxn>
                      <a:cxn ang="0">
                        <a:pos x="T2" y="T3"/>
                      </a:cxn>
                      <a:cxn ang="0">
                        <a:pos x="T4" y="T5"/>
                      </a:cxn>
                      <a:cxn ang="0">
                        <a:pos x="T6" y="T7"/>
                      </a:cxn>
                    </a:cxnLst>
                    <a:rect l="0" t="0" r="r" b="b"/>
                    <a:pathLst>
                      <a:path w="20" h="20">
                        <a:moveTo>
                          <a:pt x="13" y="13"/>
                        </a:moveTo>
                        <a:cubicBezTo>
                          <a:pt x="20" y="0"/>
                          <a:pt x="20" y="0"/>
                          <a:pt x="20" y="0"/>
                        </a:cubicBezTo>
                        <a:cubicBezTo>
                          <a:pt x="13" y="7"/>
                          <a:pt x="13" y="7"/>
                          <a:pt x="6" y="13"/>
                        </a:cubicBezTo>
                        <a:cubicBezTo>
                          <a:pt x="0" y="13"/>
                          <a:pt x="6" y="20"/>
                          <a:pt x="13" y="13"/>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86" name="Freeform 260">
                    <a:extLst>
                      <a:ext uri="{FF2B5EF4-FFF2-40B4-BE49-F238E27FC236}">
                        <a16:creationId xmlns:a16="http://schemas.microsoft.com/office/drawing/2014/main" id="{39182CF6-1BD5-4A99-9740-1F06A70C6A1B}"/>
                      </a:ext>
                    </a:extLst>
                  </p:cNvPr>
                  <p:cNvSpPr>
                    <a:spLocks noEditPoints="1"/>
                  </p:cNvSpPr>
                  <p:nvPr/>
                </p:nvSpPr>
                <p:spPr bwMode="auto">
                  <a:xfrm>
                    <a:off x="10739438" y="1358900"/>
                    <a:ext cx="4149725" cy="3922713"/>
                  </a:xfrm>
                  <a:custGeom>
                    <a:avLst/>
                    <a:gdLst>
                      <a:gd name="T0" fmla="*/ 357 w 1105"/>
                      <a:gd name="T1" fmla="*/ 40 h 1044"/>
                      <a:gd name="T2" fmla="*/ 309 w 1105"/>
                      <a:gd name="T3" fmla="*/ 54 h 1044"/>
                      <a:gd name="T4" fmla="*/ 247 w 1105"/>
                      <a:gd name="T5" fmla="*/ 54 h 1044"/>
                      <a:gd name="T6" fmla="*/ 185 w 1105"/>
                      <a:gd name="T7" fmla="*/ 68 h 1044"/>
                      <a:gd name="T8" fmla="*/ 185 w 1105"/>
                      <a:gd name="T9" fmla="*/ 163 h 1044"/>
                      <a:gd name="T10" fmla="*/ 137 w 1105"/>
                      <a:gd name="T11" fmla="*/ 211 h 1044"/>
                      <a:gd name="T12" fmla="*/ 77 w 1105"/>
                      <a:gd name="T13" fmla="*/ 240 h 1044"/>
                      <a:gd name="T14" fmla="*/ 55 w 1105"/>
                      <a:gd name="T15" fmla="*/ 270 h 1044"/>
                      <a:gd name="T16" fmla="*/ 62 w 1105"/>
                      <a:gd name="T17" fmla="*/ 307 h 1044"/>
                      <a:gd name="T18" fmla="*/ 14 w 1105"/>
                      <a:gd name="T19" fmla="*/ 327 h 1044"/>
                      <a:gd name="T20" fmla="*/ 41 w 1105"/>
                      <a:gd name="T21" fmla="*/ 402 h 1044"/>
                      <a:gd name="T22" fmla="*/ 124 w 1105"/>
                      <a:gd name="T23" fmla="*/ 457 h 1044"/>
                      <a:gd name="T24" fmla="*/ 178 w 1105"/>
                      <a:gd name="T25" fmla="*/ 457 h 1044"/>
                      <a:gd name="T26" fmla="*/ 137 w 1105"/>
                      <a:gd name="T27" fmla="*/ 498 h 1044"/>
                      <a:gd name="T28" fmla="*/ 178 w 1105"/>
                      <a:gd name="T29" fmla="*/ 593 h 1044"/>
                      <a:gd name="T30" fmla="*/ 295 w 1105"/>
                      <a:gd name="T31" fmla="*/ 614 h 1044"/>
                      <a:gd name="T32" fmla="*/ 446 w 1105"/>
                      <a:gd name="T33" fmla="*/ 621 h 1044"/>
                      <a:gd name="T34" fmla="*/ 494 w 1105"/>
                      <a:gd name="T35" fmla="*/ 628 h 1044"/>
                      <a:gd name="T36" fmla="*/ 501 w 1105"/>
                      <a:gd name="T37" fmla="*/ 669 h 1044"/>
                      <a:gd name="T38" fmla="*/ 515 w 1105"/>
                      <a:gd name="T39" fmla="*/ 710 h 1044"/>
                      <a:gd name="T40" fmla="*/ 295 w 1105"/>
                      <a:gd name="T41" fmla="*/ 628 h 1044"/>
                      <a:gd name="T42" fmla="*/ 192 w 1105"/>
                      <a:gd name="T43" fmla="*/ 703 h 1044"/>
                      <a:gd name="T44" fmla="*/ 268 w 1105"/>
                      <a:gd name="T45" fmla="*/ 853 h 1044"/>
                      <a:gd name="T46" fmla="*/ 323 w 1105"/>
                      <a:gd name="T47" fmla="*/ 928 h 1044"/>
                      <a:gd name="T48" fmla="*/ 371 w 1105"/>
                      <a:gd name="T49" fmla="*/ 921 h 1044"/>
                      <a:gd name="T50" fmla="*/ 419 w 1105"/>
                      <a:gd name="T51" fmla="*/ 1003 h 1044"/>
                      <a:gd name="T52" fmla="*/ 460 w 1105"/>
                      <a:gd name="T53" fmla="*/ 955 h 1044"/>
                      <a:gd name="T54" fmla="*/ 522 w 1105"/>
                      <a:gd name="T55" fmla="*/ 1010 h 1044"/>
                      <a:gd name="T56" fmla="*/ 549 w 1105"/>
                      <a:gd name="T57" fmla="*/ 955 h 1044"/>
                      <a:gd name="T58" fmla="*/ 515 w 1105"/>
                      <a:gd name="T59" fmla="*/ 805 h 1044"/>
                      <a:gd name="T60" fmla="*/ 549 w 1105"/>
                      <a:gd name="T61" fmla="*/ 839 h 1044"/>
                      <a:gd name="T62" fmla="*/ 618 w 1105"/>
                      <a:gd name="T63" fmla="*/ 805 h 1044"/>
                      <a:gd name="T64" fmla="*/ 549 w 1105"/>
                      <a:gd name="T65" fmla="*/ 723 h 1044"/>
                      <a:gd name="T66" fmla="*/ 645 w 1105"/>
                      <a:gd name="T67" fmla="*/ 703 h 1044"/>
                      <a:gd name="T68" fmla="*/ 659 w 1105"/>
                      <a:gd name="T69" fmla="*/ 689 h 1044"/>
                      <a:gd name="T70" fmla="*/ 700 w 1105"/>
                      <a:gd name="T71" fmla="*/ 757 h 1044"/>
                      <a:gd name="T72" fmla="*/ 735 w 1105"/>
                      <a:gd name="T73" fmla="*/ 730 h 1044"/>
                      <a:gd name="T74" fmla="*/ 632 w 1105"/>
                      <a:gd name="T75" fmla="*/ 593 h 1044"/>
                      <a:gd name="T76" fmla="*/ 467 w 1105"/>
                      <a:gd name="T77" fmla="*/ 518 h 1044"/>
                      <a:gd name="T78" fmla="*/ 501 w 1105"/>
                      <a:gd name="T79" fmla="*/ 423 h 1044"/>
                      <a:gd name="T80" fmla="*/ 556 w 1105"/>
                      <a:gd name="T81" fmla="*/ 430 h 1044"/>
                      <a:gd name="T82" fmla="*/ 584 w 1105"/>
                      <a:gd name="T83" fmla="*/ 430 h 1044"/>
                      <a:gd name="T84" fmla="*/ 487 w 1105"/>
                      <a:gd name="T85" fmla="*/ 279 h 1044"/>
                      <a:gd name="T86" fmla="*/ 522 w 1105"/>
                      <a:gd name="T87" fmla="*/ 102 h 1044"/>
                      <a:gd name="T88" fmla="*/ 597 w 1105"/>
                      <a:gd name="T89" fmla="*/ 266 h 1044"/>
                      <a:gd name="T90" fmla="*/ 639 w 1105"/>
                      <a:gd name="T91" fmla="*/ 197 h 1044"/>
                      <a:gd name="T92" fmla="*/ 687 w 1105"/>
                      <a:gd name="T93" fmla="*/ 204 h 1044"/>
                      <a:gd name="T94" fmla="*/ 755 w 1105"/>
                      <a:gd name="T95" fmla="*/ 204 h 1044"/>
                      <a:gd name="T96" fmla="*/ 673 w 1105"/>
                      <a:gd name="T97" fmla="*/ 143 h 1044"/>
                      <a:gd name="T98" fmla="*/ 755 w 1105"/>
                      <a:gd name="T99" fmla="*/ 47 h 1044"/>
                      <a:gd name="T100" fmla="*/ 886 w 1105"/>
                      <a:gd name="T101" fmla="*/ 20 h 1044"/>
                      <a:gd name="T102" fmla="*/ 1078 w 1105"/>
                      <a:gd name="T103" fmla="*/ 33 h 1044"/>
                      <a:gd name="T104" fmla="*/ 652 w 1105"/>
                      <a:gd name="T105" fmla="*/ 669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5" h="1044">
                        <a:moveTo>
                          <a:pt x="370" y="20"/>
                        </a:moveTo>
                        <a:cubicBezTo>
                          <a:pt x="368" y="20"/>
                          <a:pt x="366" y="21"/>
                          <a:pt x="365" y="22"/>
                        </a:cubicBezTo>
                        <a:cubicBezTo>
                          <a:pt x="364" y="23"/>
                          <a:pt x="363" y="25"/>
                          <a:pt x="361" y="26"/>
                        </a:cubicBezTo>
                        <a:cubicBezTo>
                          <a:pt x="360" y="26"/>
                          <a:pt x="359" y="27"/>
                          <a:pt x="357" y="27"/>
                        </a:cubicBezTo>
                        <a:cubicBezTo>
                          <a:pt x="356" y="27"/>
                          <a:pt x="355" y="27"/>
                          <a:pt x="354" y="28"/>
                        </a:cubicBezTo>
                        <a:cubicBezTo>
                          <a:pt x="353" y="32"/>
                          <a:pt x="357" y="40"/>
                          <a:pt x="357" y="40"/>
                        </a:cubicBezTo>
                        <a:cubicBezTo>
                          <a:pt x="357" y="44"/>
                          <a:pt x="356" y="46"/>
                          <a:pt x="354" y="46"/>
                        </a:cubicBezTo>
                        <a:cubicBezTo>
                          <a:pt x="350" y="48"/>
                          <a:pt x="341" y="42"/>
                          <a:pt x="336" y="47"/>
                        </a:cubicBezTo>
                        <a:cubicBezTo>
                          <a:pt x="330" y="47"/>
                          <a:pt x="336" y="47"/>
                          <a:pt x="323" y="47"/>
                        </a:cubicBezTo>
                        <a:cubicBezTo>
                          <a:pt x="322" y="48"/>
                          <a:pt x="322" y="48"/>
                          <a:pt x="321" y="48"/>
                        </a:cubicBezTo>
                        <a:cubicBezTo>
                          <a:pt x="319" y="51"/>
                          <a:pt x="317" y="52"/>
                          <a:pt x="316" y="53"/>
                        </a:cubicBezTo>
                        <a:cubicBezTo>
                          <a:pt x="314" y="54"/>
                          <a:pt x="312" y="54"/>
                          <a:pt x="309" y="54"/>
                        </a:cubicBezTo>
                        <a:cubicBezTo>
                          <a:pt x="302" y="54"/>
                          <a:pt x="295" y="47"/>
                          <a:pt x="281" y="47"/>
                        </a:cubicBezTo>
                        <a:cubicBezTo>
                          <a:pt x="279" y="47"/>
                          <a:pt x="277" y="48"/>
                          <a:pt x="275" y="49"/>
                        </a:cubicBezTo>
                        <a:cubicBezTo>
                          <a:pt x="274" y="50"/>
                          <a:pt x="274" y="51"/>
                          <a:pt x="273" y="51"/>
                        </a:cubicBezTo>
                        <a:cubicBezTo>
                          <a:pt x="270" y="53"/>
                          <a:pt x="267" y="54"/>
                          <a:pt x="261" y="54"/>
                        </a:cubicBezTo>
                        <a:cubicBezTo>
                          <a:pt x="255" y="54"/>
                          <a:pt x="254" y="48"/>
                          <a:pt x="249" y="52"/>
                        </a:cubicBezTo>
                        <a:cubicBezTo>
                          <a:pt x="248" y="53"/>
                          <a:pt x="248" y="53"/>
                          <a:pt x="247" y="54"/>
                        </a:cubicBezTo>
                        <a:cubicBezTo>
                          <a:pt x="247" y="54"/>
                          <a:pt x="247" y="54"/>
                          <a:pt x="246" y="54"/>
                        </a:cubicBezTo>
                        <a:cubicBezTo>
                          <a:pt x="245" y="54"/>
                          <a:pt x="243" y="55"/>
                          <a:pt x="243" y="56"/>
                        </a:cubicBezTo>
                        <a:cubicBezTo>
                          <a:pt x="240" y="58"/>
                          <a:pt x="240" y="63"/>
                          <a:pt x="240" y="68"/>
                        </a:cubicBezTo>
                        <a:cubicBezTo>
                          <a:pt x="240" y="68"/>
                          <a:pt x="239" y="68"/>
                          <a:pt x="238" y="68"/>
                        </a:cubicBezTo>
                        <a:cubicBezTo>
                          <a:pt x="225" y="74"/>
                          <a:pt x="213" y="68"/>
                          <a:pt x="213" y="68"/>
                        </a:cubicBezTo>
                        <a:cubicBezTo>
                          <a:pt x="185" y="68"/>
                          <a:pt x="185" y="68"/>
                          <a:pt x="185" y="68"/>
                        </a:cubicBezTo>
                        <a:cubicBezTo>
                          <a:pt x="185" y="68"/>
                          <a:pt x="185" y="68"/>
                          <a:pt x="185" y="69"/>
                        </a:cubicBezTo>
                        <a:cubicBezTo>
                          <a:pt x="186" y="82"/>
                          <a:pt x="192" y="89"/>
                          <a:pt x="192" y="102"/>
                        </a:cubicBezTo>
                        <a:cubicBezTo>
                          <a:pt x="192" y="109"/>
                          <a:pt x="185" y="115"/>
                          <a:pt x="192" y="122"/>
                        </a:cubicBezTo>
                        <a:cubicBezTo>
                          <a:pt x="192" y="129"/>
                          <a:pt x="192" y="136"/>
                          <a:pt x="192" y="143"/>
                        </a:cubicBezTo>
                        <a:cubicBezTo>
                          <a:pt x="192" y="150"/>
                          <a:pt x="192" y="163"/>
                          <a:pt x="185" y="163"/>
                        </a:cubicBezTo>
                        <a:cubicBezTo>
                          <a:pt x="185" y="163"/>
                          <a:pt x="185" y="163"/>
                          <a:pt x="185" y="163"/>
                        </a:cubicBezTo>
                        <a:cubicBezTo>
                          <a:pt x="178" y="163"/>
                          <a:pt x="178" y="163"/>
                          <a:pt x="172" y="156"/>
                        </a:cubicBezTo>
                        <a:cubicBezTo>
                          <a:pt x="166" y="156"/>
                          <a:pt x="165" y="151"/>
                          <a:pt x="160" y="155"/>
                        </a:cubicBezTo>
                        <a:cubicBezTo>
                          <a:pt x="159" y="155"/>
                          <a:pt x="159" y="156"/>
                          <a:pt x="158" y="156"/>
                        </a:cubicBezTo>
                        <a:cubicBezTo>
                          <a:pt x="158" y="156"/>
                          <a:pt x="151" y="163"/>
                          <a:pt x="151" y="177"/>
                        </a:cubicBezTo>
                        <a:cubicBezTo>
                          <a:pt x="144" y="184"/>
                          <a:pt x="144" y="184"/>
                          <a:pt x="144" y="191"/>
                        </a:cubicBezTo>
                        <a:cubicBezTo>
                          <a:pt x="137" y="197"/>
                          <a:pt x="137" y="204"/>
                          <a:pt x="137" y="211"/>
                        </a:cubicBezTo>
                        <a:cubicBezTo>
                          <a:pt x="137" y="218"/>
                          <a:pt x="137" y="225"/>
                          <a:pt x="130" y="231"/>
                        </a:cubicBezTo>
                        <a:cubicBezTo>
                          <a:pt x="130" y="231"/>
                          <a:pt x="130" y="231"/>
                          <a:pt x="129" y="231"/>
                        </a:cubicBezTo>
                        <a:cubicBezTo>
                          <a:pt x="126" y="231"/>
                          <a:pt x="122" y="231"/>
                          <a:pt x="117" y="231"/>
                        </a:cubicBezTo>
                        <a:cubicBezTo>
                          <a:pt x="96" y="238"/>
                          <a:pt x="96" y="238"/>
                          <a:pt x="96" y="238"/>
                        </a:cubicBezTo>
                        <a:cubicBezTo>
                          <a:pt x="89" y="238"/>
                          <a:pt x="82" y="238"/>
                          <a:pt x="82" y="238"/>
                        </a:cubicBezTo>
                        <a:cubicBezTo>
                          <a:pt x="80" y="238"/>
                          <a:pt x="79" y="239"/>
                          <a:pt x="77" y="240"/>
                        </a:cubicBezTo>
                        <a:cubicBezTo>
                          <a:pt x="75" y="243"/>
                          <a:pt x="73" y="247"/>
                          <a:pt x="69" y="252"/>
                        </a:cubicBezTo>
                        <a:cubicBezTo>
                          <a:pt x="68" y="252"/>
                          <a:pt x="68" y="252"/>
                          <a:pt x="67" y="252"/>
                        </a:cubicBezTo>
                        <a:cubicBezTo>
                          <a:pt x="66" y="252"/>
                          <a:pt x="66" y="253"/>
                          <a:pt x="66" y="253"/>
                        </a:cubicBezTo>
                        <a:cubicBezTo>
                          <a:pt x="65" y="256"/>
                          <a:pt x="69" y="261"/>
                          <a:pt x="69" y="266"/>
                        </a:cubicBezTo>
                        <a:cubicBezTo>
                          <a:pt x="67" y="267"/>
                          <a:pt x="66" y="267"/>
                          <a:pt x="65" y="268"/>
                        </a:cubicBezTo>
                        <a:cubicBezTo>
                          <a:pt x="61" y="270"/>
                          <a:pt x="56" y="268"/>
                          <a:pt x="55" y="270"/>
                        </a:cubicBezTo>
                        <a:cubicBezTo>
                          <a:pt x="55" y="271"/>
                          <a:pt x="55" y="272"/>
                          <a:pt x="55" y="272"/>
                        </a:cubicBezTo>
                        <a:cubicBezTo>
                          <a:pt x="62" y="279"/>
                          <a:pt x="62" y="286"/>
                          <a:pt x="69" y="293"/>
                        </a:cubicBezTo>
                        <a:cubicBezTo>
                          <a:pt x="69" y="293"/>
                          <a:pt x="75" y="293"/>
                          <a:pt x="75" y="300"/>
                        </a:cubicBezTo>
                        <a:cubicBezTo>
                          <a:pt x="75" y="307"/>
                          <a:pt x="75" y="307"/>
                          <a:pt x="75" y="307"/>
                        </a:cubicBezTo>
                        <a:cubicBezTo>
                          <a:pt x="75" y="307"/>
                          <a:pt x="74" y="307"/>
                          <a:pt x="73" y="307"/>
                        </a:cubicBezTo>
                        <a:cubicBezTo>
                          <a:pt x="69" y="307"/>
                          <a:pt x="68" y="307"/>
                          <a:pt x="62" y="307"/>
                        </a:cubicBezTo>
                        <a:cubicBezTo>
                          <a:pt x="62" y="300"/>
                          <a:pt x="55" y="300"/>
                          <a:pt x="55" y="300"/>
                        </a:cubicBezTo>
                        <a:cubicBezTo>
                          <a:pt x="52" y="300"/>
                          <a:pt x="50" y="301"/>
                          <a:pt x="50" y="302"/>
                        </a:cubicBezTo>
                        <a:cubicBezTo>
                          <a:pt x="46" y="306"/>
                          <a:pt x="53" y="316"/>
                          <a:pt x="48" y="327"/>
                        </a:cubicBezTo>
                        <a:cubicBezTo>
                          <a:pt x="48" y="330"/>
                          <a:pt x="47" y="331"/>
                          <a:pt x="45" y="332"/>
                        </a:cubicBezTo>
                        <a:cubicBezTo>
                          <a:pt x="42" y="334"/>
                          <a:pt x="38" y="334"/>
                          <a:pt x="34" y="334"/>
                        </a:cubicBezTo>
                        <a:cubicBezTo>
                          <a:pt x="27" y="334"/>
                          <a:pt x="21" y="327"/>
                          <a:pt x="14" y="327"/>
                        </a:cubicBezTo>
                        <a:cubicBezTo>
                          <a:pt x="7" y="327"/>
                          <a:pt x="7" y="327"/>
                          <a:pt x="0" y="327"/>
                        </a:cubicBezTo>
                        <a:cubicBezTo>
                          <a:pt x="0" y="328"/>
                          <a:pt x="0" y="328"/>
                          <a:pt x="0" y="328"/>
                        </a:cubicBezTo>
                        <a:cubicBezTo>
                          <a:pt x="0" y="334"/>
                          <a:pt x="0" y="334"/>
                          <a:pt x="0" y="334"/>
                        </a:cubicBezTo>
                        <a:cubicBezTo>
                          <a:pt x="7" y="341"/>
                          <a:pt x="27" y="341"/>
                          <a:pt x="27" y="354"/>
                        </a:cubicBezTo>
                        <a:cubicBezTo>
                          <a:pt x="27" y="368"/>
                          <a:pt x="27" y="368"/>
                          <a:pt x="27" y="368"/>
                        </a:cubicBezTo>
                        <a:cubicBezTo>
                          <a:pt x="48" y="375"/>
                          <a:pt x="55" y="375"/>
                          <a:pt x="41" y="402"/>
                        </a:cubicBezTo>
                        <a:cubicBezTo>
                          <a:pt x="48" y="402"/>
                          <a:pt x="55" y="409"/>
                          <a:pt x="55" y="409"/>
                        </a:cubicBezTo>
                        <a:cubicBezTo>
                          <a:pt x="62" y="416"/>
                          <a:pt x="69" y="409"/>
                          <a:pt x="75" y="409"/>
                        </a:cubicBezTo>
                        <a:cubicBezTo>
                          <a:pt x="82" y="416"/>
                          <a:pt x="89" y="430"/>
                          <a:pt x="96" y="436"/>
                        </a:cubicBezTo>
                        <a:cubicBezTo>
                          <a:pt x="96" y="436"/>
                          <a:pt x="103" y="436"/>
                          <a:pt x="103" y="443"/>
                        </a:cubicBezTo>
                        <a:cubicBezTo>
                          <a:pt x="110" y="443"/>
                          <a:pt x="103" y="457"/>
                          <a:pt x="103" y="464"/>
                        </a:cubicBezTo>
                        <a:cubicBezTo>
                          <a:pt x="117" y="457"/>
                          <a:pt x="117" y="464"/>
                          <a:pt x="124" y="457"/>
                        </a:cubicBezTo>
                        <a:cubicBezTo>
                          <a:pt x="130" y="457"/>
                          <a:pt x="124" y="450"/>
                          <a:pt x="124" y="450"/>
                        </a:cubicBezTo>
                        <a:cubicBezTo>
                          <a:pt x="124" y="443"/>
                          <a:pt x="124" y="443"/>
                          <a:pt x="124" y="443"/>
                        </a:cubicBezTo>
                        <a:cubicBezTo>
                          <a:pt x="130" y="436"/>
                          <a:pt x="130" y="436"/>
                          <a:pt x="130" y="436"/>
                        </a:cubicBezTo>
                        <a:cubicBezTo>
                          <a:pt x="137" y="443"/>
                          <a:pt x="137" y="443"/>
                          <a:pt x="137" y="443"/>
                        </a:cubicBezTo>
                        <a:cubicBezTo>
                          <a:pt x="151" y="450"/>
                          <a:pt x="158" y="443"/>
                          <a:pt x="172" y="450"/>
                        </a:cubicBezTo>
                        <a:cubicBezTo>
                          <a:pt x="178" y="457"/>
                          <a:pt x="178" y="457"/>
                          <a:pt x="178" y="457"/>
                        </a:cubicBezTo>
                        <a:cubicBezTo>
                          <a:pt x="185" y="471"/>
                          <a:pt x="185" y="471"/>
                          <a:pt x="185" y="471"/>
                        </a:cubicBezTo>
                        <a:cubicBezTo>
                          <a:pt x="172" y="477"/>
                          <a:pt x="172" y="477"/>
                          <a:pt x="172" y="477"/>
                        </a:cubicBezTo>
                        <a:cubicBezTo>
                          <a:pt x="172" y="471"/>
                          <a:pt x="165" y="464"/>
                          <a:pt x="158" y="464"/>
                        </a:cubicBezTo>
                        <a:cubicBezTo>
                          <a:pt x="151" y="457"/>
                          <a:pt x="137" y="464"/>
                          <a:pt x="130" y="464"/>
                        </a:cubicBezTo>
                        <a:cubicBezTo>
                          <a:pt x="110" y="471"/>
                          <a:pt x="117" y="477"/>
                          <a:pt x="124" y="498"/>
                        </a:cubicBezTo>
                        <a:cubicBezTo>
                          <a:pt x="137" y="498"/>
                          <a:pt x="137" y="498"/>
                          <a:pt x="137" y="498"/>
                        </a:cubicBezTo>
                        <a:cubicBezTo>
                          <a:pt x="137" y="505"/>
                          <a:pt x="137" y="512"/>
                          <a:pt x="144" y="518"/>
                        </a:cubicBezTo>
                        <a:cubicBezTo>
                          <a:pt x="144" y="525"/>
                          <a:pt x="158" y="525"/>
                          <a:pt x="158" y="532"/>
                        </a:cubicBezTo>
                        <a:cubicBezTo>
                          <a:pt x="165" y="539"/>
                          <a:pt x="158" y="546"/>
                          <a:pt x="158" y="552"/>
                        </a:cubicBezTo>
                        <a:cubicBezTo>
                          <a:pt x="165" y="552"/>
                          <a:pt x="165" y="552"/>
                          <a:pt x="165" y="552"/>
                        </a:cubicBezTo>
                        <a:cubicBezTo>
                          <a:pt x="172" y="559"/>
                          <a:pt x="178" y="566"/>
                          <a:pt x="178" y="573"/>
                        </a:cubicBezTo>
                        <a:cubicBezTo>
                          <a:pt x="178" y="580"/>
                          <a:pt x="178" y="593"/>
                          <a:pt x="178" y="593"/>
                        </a:cubicBezTo>
                        <a:cubicBezTo>
                          <a:pt x="178" y="593"/>
                          <a:pt x="178" y="600"/>
                          <a:pt x="185" y="600"/>
                        </a:cubicBezTo>
                        <a:cubicBezTo>
                          <a:pt x="213" y="614"/>
                          <a:pt x="213" y="573"/>
                          <a:pt x="247" y="587"/>
                        </a:cubicBezTo>
                        <a:cubicBezTo>
                          <a:pt x="254" y="587"/>
                          <a:pt x="247" y="593"/>
                          <a:pt x="254" y="600"/>
                        </a:cubicBezTo>
                        <a:cubicBezTo>
                          <a:pt x="268" y="600"/>
                          <a:pt x="275" y="600"/>
                          <a:pt x="281" y="593"/>
                        </a:cubicBezTo>
                        <a:cubicBezTo>
                          <a:pt x="281" y="600"/>
                          <a:pt x="281" y="600"/>
                          <a:pt x="281" y="607"/>
                        </a:cubicBezTo>
                        <a:cubicBezTo>
                          <a:pt x="281" y="614"/>
                          <a:pt x="295" y="614"/>
                          <a:pt x="295" y="614"/>
                        </a:cubicBezTo>
                        <a:cubicBezTo>
                          <a:pt x="295" y="621"/>
                          <a:pt x="295" y="621"/>
                          <a:pt x="295" y="621"/>
                        </a:cubicBezTo>
                        <a:cubicBezTo>
                          <a:pt x="316" y="634"/>
                          <a:pt x="343" y="621"/>
                          <a:pt x="364" y="614"/>
                        </a:cubicBezTo>
                        <a:cubicBezTo>
                          <a:pt x="391" y="614"/>
                          <a:pt x="398" y="621"/>
                          <a:pt x="419" y="621"/>
                        </a:cubicBezTo>
                        <a:cubicBezTo>
                          <a:pt x="426" y="607"/>
                          <a:pt x="426" y="607"/>
                          <a:pt x="426" y="607"/>
                        </a:cubicBezTo>
                        <a:cubicBezTo>
                          <a:pt x="433" y="607"/>
                          <a:pt x="433" y="607"/>
                          <a:pt x="433" y="607"/>
                        </a:cubicBezTo>
                        <a:cubicBezTo>
                          <a:pt x="439" y="607"/>
                          <a:pt x="446" y="614"/>
                          <a:pt x="446" y="621"/>
                        </a:cubicBezTo>
                        <a:cubicBezTo>
                          <a:pt x="419" y="621"/>
                          <a:pt x="460" y="628"/>
                          <a:pt x="460" y="628"/>
                        </a:cubicBezTo>
                        <a:cubicBezTo>
                          <a:pt x="460" y="621"/>
                          <a:pt x="467" y="621"/>
                          <a:pt x="467" y="614"/>
                        </a:cubicBezTo>
                        <a:cubicBezTo>
                          <a:pt x="467" y="607"/>
                          <a:pt x="467" y="607"/>
                          <a:pt x="467" y="607"/>
                        </a:cubicBezTo>
                        <a:cubicBezTo>
                          <a:pt x="474" y="607"/>
                          <a:pt x="481" y="607"/>
                          <a:pt x="481" y="607"/>
                        </a:cubicBezTo>
                        <a:cubicBezTo>
                          <a:pt x="481" y="614"/>
                          <a:pt x="481" y="621"/>
                          <a:pt x="481" y="621"/>
                        </a:cubicBezTo>
                        <a:cubicBezTo>
                          <a:pt x="494" y="628"/>
                          <a:pt x="494" y="628"/>
                          <a:pt x="494" y="628"/>
                        </a:cubicBezTo>
                        <a:cubicBezTo>
                          <a:pt x="494" y="628"/>
                          <a:pt x="494" y="634"/>
                          <a:pt x="487" y="634"/>
                        </a:cubicBezTo>
                        <a:cubicBezTo>
                          <a:pt x="487" y="641"/>
                          <a:pt x="487" y="641"/>
                          <a:pt x="487" y="641"/>
                        </a:cubicBezTo>
                        <a:cubicBezTo>
                          <a:pt x="508" y="655"/>
                          <a:pt x="529" y="648"/>
                          <a:pt x="549" y="655"/>
                        </a:cubicBezTo>
                        <a:cubicBezTo>
                          <a:pt x="556" y="655"/>
                          <a:pt x="563" y="662"/>
                          <a:pt x="570" y="669"/>
                        </a:cubicBezTo>
                        <a:cubicBezTo>
                          <a:pt x="563" y="669"/>
                          <a:pt x="549" y="675"/>
                          <a:pt x="549" y="675"/>
                        </a:cubicBezTo>
                        <a:cubicBezTo>
                          <a:pt x="529" y="675"/>
                          <a:pt x="522" y="675"/>
                          <a:pt x="501" y="669"/>
                        </a:cubicBezTo>
                        <a:cubicBezTo>
                          <a:pt x="501" y="675"/>
                          <a:pt x="501" y="675"/>
                          <a:pt x="501" y="675"/>
                        </a:cubicBezTo>
                        <a:cubicBezTo>
                          <a:pt x="487" y="682"/>
                          <a:pt x="501" y="689"/>
                          <a:pt x="508" y="689"/>
                        </a:cubicBezTo>
                        <a:cubicBezTo>
                          <a:pt x="501" y="696"/>
                          <a:pt x="501" y="696"/>
                          <a:pt x="501" y="696"/>
                        </a:cubicBezTo>
                        <a:cubicBezTo>
                          <a:pt x="515" y="696"/>
                          <a:pt x="522" y="696"/>
                          <a:pt x="529" y="703"/>
                        </a:cubicBezTo>
                        <a:cubicBezTo>
                          <a:pt x="529" y="710"/>
                          <a:pt x="529" y="710"/>
                          <a:pt x="529" y="710"/>
                        </a:cubicBezTo>
                        <a:cubicBezTo>
                          <a:pt x="522" y="710"/>
                          <a:pt x="515" y="710"/>
                          <a:pt x="515" y="710"/>
                        </a:cubicBezTo>
                        <a:cubicBezTo>
                          <a:pt x="494" y="689"/>
                          <a:pt x="494" y="689"/>
                          <a:pt x="494" y="689"/>
                        </a:cubicBezTo>
                        <a:cubicBezTo>
                          <a:pt x="487" y="682"/>
                          <a:pt x="474" y="689"/>
                          <a:pt x="460" y="682"/>
                        </a:cubicBezTo>
                        <a:cubicBezTo>
                          <a:pt x="460" y="675"/>
                          <a:pt x="460" y="675"/>
                          <a:pt x="460" y="669"/>
                        </a:cubicBezTo>
                        <a:cubicBezTo>
                          <a:pt x="439" y="662"/>
                          <a:pt x="426" y="662"/>
                          <a:pt x="405" y="648"/>
                        </a:cubicBezTo>
                        <a:cubicBezTo>
                          <a:pt x="398" y="648"/>
                          <a:pt x="384" y="634"/>
                          <a:pt x="378" y="634"/>
                        </a:cubicBezTo>
                        <a:cubicBezTo>
                          <a:pt x="350" y="628"/>
                          <a:pt x="330" y="634"/>
                          <a:pt x="295" y="628"/>
                        </a:cubicBezTo>
                        <a:cubicBezTo>
                          <a:pt x="295" y="628"/>
                          <a:pt x="288" y="621"/>
                          <a:pt x="275" y="621"/>
                        </a:cubicBezTo>
                        <a:cubicBezTo>
                          <a:pt x="268" y="628"/>
                          <a:pt x="268" y="628"/>
                          <a:pt x="268" y="628"/>
                        </a:cubicBezTo>
                        <a:cubicBezTo>
                          <a:pt x="247" y="628"/>
                          <a:pt x="240" y="628"/>
                          <a:pt x="227" y="628"/>
                        </a:cubicBezTo>
                        <a:cubicBezTo>
                          <a:pt x="213" y="662"/>
                          <a:pt x="213" y="669"/>
                          <a:pt x="178" y="689"/>
                        </a:cubicBezTo>
                        <a:cubicBezTo>
                          <a:pt x="178" y="689"/>
                          <a:pt x="172" y="689"/>
                          <a:pt x="178" y="696"/>
                        </a:cubicBezTo>
                        <a:cubicBezTo>
                          <a:pt x="192" y="703"/>
                          <a:pt x="192" y="703"/>
                          <a:pt x="192" y="703"/>
                        </a:cubicBezTo>
                        <a:cubicBezTo>
                          <a:pt x="206" y="716"/>
                          <a:pt x="206" y="730"/>
                          <a:pt x="220" y="737"/>
                        </a:cubicBezTo>
                        <a:cubicBezTo>
                          <a:pt x="220" y="744"/>
                          <a:pt x="220" y="744"/>
                          <a:pt x="220" y="744"/>
                        </a:cubicBezTo>
                        <a:cubicBezTo>
                          <a:pt x="227" y="744"/>
                          <a:pt x="227" y="744"/>
                          <a:pt x="233" y="744"/>
                        </a:cubicBezTo>
                        <a:cubicBezTo>
                          <a:pt x="247" y="757"/>
                          <a:pt x="261" y="771"/>
                          <a:pt x="268" y="785"/>
                        </a:cubicBezTo>
                        <a:cubicBezTo>
                          <a:pt x="268" y="792"/>
                          <a:pt x="268" y="792"/>
                          <a:pt x="268" y="792"/>
                        </a:cubicBezTo>
                        <a:cubicBezTo>
                          <a:pt x="275" y="798"/>
                          <a:pt x="275" y="832"/>
                          <a:pt x="268" y="853"/>
                        </a:cubicBezTo>
                        <a:cubicBezTo>
                          <a:pt x="268" y="853"/>
                          <a:pt x="261" y="860"/>
                          <a:pt x="261" y="873"/>
                        </a:cubicBezTo>
                        <a:cubicBezTo>
                          <a:pt x="261" y="887"/>
                          <a:pt x="275" y="894"/>
                          <a:pt x="281" y="901"/>
                        </a:cubicBezTo>
                        <a:cubicBezTo>
                          <a:pt x="281" y="908"/>
                          <a:pt x="281" y="921"/>
                          <a:pt x="281" y="928"/>
                        </a:cubicBezTo>
                        <a:cubicBezTo>
                          <a:pt x="288" y="928"/>
                          <a:pt x="295" y="928"/>
                          <a:pt x="302" y="928"/>
                        </a:cubicBezTo>
                        <a:cubicBezTo>
                          <a:pt x="302" y="935"/>
                          <a:pt x="295" y="935"/>
                          <a:pt x="309" y="942"/>
                        </a:cubicBezTo>
                        <a:cubicBezTo>
                          <a:pt x="316" y="935"/>
                          <a:pt x="323" y="928"/>
                          <a:pt x="323" y="928"/>
                        </a:cubicBezTo>
                        <a:cubicBezTo>
                          <a:pt x="330" y="901"/>
                          <a:pt x="309" y="894"/>
                          <a:pt x="336" y="880"/>
                        </a:cubicBezTo>
                        <a:cubicBezTo>
                          <a:pt x="336" y="873"/>
                          <a:pt x="336" y="873"/>
                          <a:pt x="336" y="873"/>
                        </a:cubicBezTo>
                        <a:cubicBezTo>
                          <a:pt x="343" y="873"/>
                          <a:pt x="350" y="880"/>
                          <a:pt x="357" y="873"/>
                        </a:cubicBezTo>
                        <a:cubicBezTo>
                          <a:pt x="364" y="880"/>
                          <a:pt x="364" y="880"/>
                          <a:pt x="364" y="887"/>
                        </a:cubicBezTo>
                        <a:cubicBezTo>
                          <a:pt x="364" y="901"/>
                          <a:pt x="364" y="901"/>
                          <a:pt x="357" y="914"/>
                        </a:cubicBezTo>
                        <a:cubicBezTo>
                          <a:pt x="364" y="921"/>
                          <a:pt x="371" y="921"/>
                          <a:pt x="371" y="921"/>
                        </a:cubicBezTo>
                        <a:cubicBezTo>
                          <a:pt x="378" y="928"/>
                          <a:pt x="378" y="935"/>
                          <a:pt x="378" y="935"/>
                        </a:cubicBezTo>
                        <a:cubicBezTo>
                          <a:pt x="384" y="942"/>
                          <a:pt x="391" y="942"/>
                          <a:pt x="398" y="942"/>
                        </a:cubicBezTo>
                        <a:cubicBezTo>
                          <a:pt x="398" y="949"/>
                          <a:pt x="398" y="949"/>
                          <a:pt x="398" y="949"/>
                        </a:cubicBezTo>
                        <a:cubicBezTo>
                          <a:pt x="398" y="955"/>
                          <a:pt x="405" y="955"/>
                          <a:pt x="405" y="962"/>
                        </a:cubicBezTo>
                        <a:cubicBezTo>
                          <a:pt x="412" y="976"/>
                          <a:pt x="405" y="983"/>
                          <a:pt x="412" y="996"/>
                        </a:cubicBezTo>
                        <a:cubicBezTo>
                          <a:pt x="419" y="1003"/>
                          <a:pt x="419" y="1003"/>
                          <a:pt x="419" y="1003"/>
                        </a:cubicBezTo>
                        <a:cubicBezTo>
                          <a:pt x="419" y="1010"/>
                          <a:pt x="419" y="1024"/>
                          <a:pt x="412" y="1031"/>
                        </a:cubicBezTo>
                        <a:cubicBezTo>
                          <a:pt x="419" y="1037"/>
                          <a:pt x="419" y="1037"/>
                          <a:pt x="419" y="1037"/>
                        </a:cubicBezTo>
                        <a:cubicBezTo>
                          <a:pt x="433" y="1037"/>
                          <a:pt x="426" y="1044"/>
                          <a:pt x="433" y="1044"/>
                        </a:cubicBezTo>
                        <a:cubicBezTo>
                          <a:pt x="439" y="1044"/>
                          <a:pt x="439" y="1037"/>
                          <a:pt x="439" y="1037"/>
                        </a:cubicBezTo>
                        <a:cubicBezTo>
                          <a:pt x="439" y="1003"/>
                          <a:pt x="433" y="1003"/>
                          <a:pt x="453" y="990"/>
                        </a:cubicBezTo>
                        <a:cubicBezTo>
                          <a:pt x="446" y="983"/>
                          <a:pt x="460" y="962"/>
                          <a:pt x="460" y="955"/>
                        </a:cubicBezTo>
                        <a:cubicBezTo>
                          <a:pt x="474" y="962"/>
                          <a:pt x="487" y="962"/>
                          <a:pt x="494" y="962"/>
                        </a:cubicBezTo>
                        <a:cubicBezTo>
                          <a:pt x="501" y="969"/>
                          <a:pt x="494" y="976"/>
                          <a:pt x="494" y="983"/>
                        </a:cubicBezTo>
                        <a:cubicBezTo>
                          <a:pt x="501" y="983"/>
                          <a:pt x="508" y="990"/>
                          <a:pt x="501" y="983"/>
                        </a:cubicBezTo>
                        <a:cubicBezTo>
                          <a:pt x="508" y="983"/>
                          <a:pt x="515" y="983"/>
                          <a:pt x="515" y="983"/>
                        </a:cubicBezTo>
                        <a:cubicBezTo>
                          <a:pt x="522" y="983"/>
                          <a:pt x="522" y="1003"/>
                          <a:pt x="515" y="1003"/>
                        </a:cubicBezTo>
                        <a:cubicBezTo>
                          <a:pt x="522" y="1010"/>
                          <a:pt x="522" y="1010"/>
                          <a:pt x="522" y="1010"/>
                        </a:cubicBezTo>
                        <a:cubicBezTo>
                          <a:pt x="522" y="1010"/>
                          <a:pt x="522" y="1017"/>
                          <a:pt x="522" y="1024"/>
                        </a:cubicBezTo>
                        <a:cubicBezTo>
                          <a:pt x="529" y="1024"/>
                          <a:pt x="536" y="1024"/>
                          <a:pt x="542" y="1024"/>
                        </a:cubicBezTo>
                        <a:cubicBezTo>
                          <a:pt x="549" y="1031"/>
                          <a:pt x="549" y="1031"/>
                          <a:pt x="549" y="1031"/>
                        </a:cubicBezTo>
                        <a:cubicBezTo>
                          <a:pt x="556" y="1037"/>
                          <a:pt x="563" y="1031"/>
                          <a:pt x="570" y="1031"/>
                        </a:cubicBezTo>
                        <a:cubicBezTo>
                          <a:pt x="563" y="1024"/>
                          <a:pt x="542" y="996"/>
                          <a:pt x="542" y="990"/>
                        </a:cubicBezTo>
                        <a:cubicBezTo>
                          <a:pt x="542" y="983"/>
                          <a:pt x="549" y="976"/>
                          <a:pt x="549" y="955"/>
                        </a:cubicBezTo>
                        <a:cubicBezTo>
                          <a:pt x="549" y="949"/>
                          <a:pt x="536" y="935"/>
                          <a:pt x="529" y="928"/>
                        </a:cubicBezTo>
                        <a:cubicBezTo>
                          <a:pt x="529" y="921"/>
                          <a:pt x="536" y="914"/>
                          <a:pt x="536" y="914"/>
                        </a:cubicBezTo>
                        <a:cubicBezTo>
                          <a:pt x="529" y="901"/>
                          <a:pt x="515" y="887"/>
                          <a:pt x="508" y="873"/>
                        </a:cubicBezTo>
                        <a:cubicBezTo>
                          <a:pt x="522" y="867"/>
                          <a:pt x="494" y="826"/>
                          <a:pt x="494" y="819"/>
                        </a:cubicBezTo>
                        <a:cubicBezTo>
                          <a:pt x="494" y="812"/>
                          <a:pt x="494" y="805"/>
                          <a:pt x="494" y="798"/>
                        </a:cubicBezTo>
                        <a:cubicBezTo>
                          <a:pt x="501" y="798"/>
                          <a:pt x="508" y="805"/>
                          <a:pt x="515" y="805"/>
                        </a:cubicBezTo>
                        <a:cubicBezTo>
                          <a:pt x="522" y="805"/>
                          <a:pt x="536" y="798"/>
                          <a:pt x="536" y="798"/>
                        </a:cubicBezTo>
                        <a:cubicBezTo>
                          <a:pt x="536" y="805"/>
                          <a:pt x="536" y="805"/>
                          <a:pt x="536" y="805"/>
                        </a:cubicBezTo>
                        <a:cubicBezTo>
                          <a:pt x="536" y="805"/>
                          <a:pt x="536" y="812"/>
                          <a:pt x="542" y="819"/>
                        </a:cubicBezTo>
                        <a:cubicBezTo>
                          <a:pt x="549" y="819"/>
                          <a:pt x="549" y="819"/>
                          <a:pt x="549" y="819"/>
                        </a:cubicBezTo>
                        <a:cubicBezTo>
                          <a:pt x="549" y="826"/>
                          <a:pt x="549" y="826"/>
                          <a:pt x="549" y="826"/>
                        </a:cubicBezTo>
                        <a:cubicBezTo>
                          <a:pt x="542" y="826"/>
                          <a:pt x="542" y="832"/>
                          <a:pt x="549" y="839"/>
                        </a:cubicBezTo>
                        <a:cubicBezTo>
                          <a:pt x="556" y="839"/>
                          <a:pt x="556" y="839"/>
                          <a:pt x="556" y="839"/>
                        </a:cubicBezTo>
                        <a:cubicBezTo>
                          <a:pt x="563" y="839"/>
                          <a:pt x="584" y="839"/>
                          <a:pt x="591" y="839"/>
                        </a:cubicBezTo>
                        <a:cubicBezTo>
                          <a:pt x="591" y="832"/>
                          <a:pt x="591" y="832"/>
                          <a:pt x="591" y="832"/>
                        </a:cubicBezTo>
                        <a:cubicBezTo>
                          <a:pt x="584" y="839"/>
                          <a:pt x="584" y="826"/>
                          <a:pt x="584" y="826"/>
                        </a:cubicBezTo>
                        <a:cubicBezTo>
                          <a:pt x="597" y="826"/>
                          <a:pt x="611" y="819"/>
                          <a:pt x="618" y="819"/>
                        </a:cubicBezTo>
                        <a:cubicBezTo>
                          <a:pt x="618" y="819"/>
                          <a:pt x="618" y="812"/>
                          <a:pt x="618" y="805"/>
                        </a:cubicBezTo>
                        <a:cubicBezTo>
                          <a:pt x="604" y="798"/>
                          <a:pt x="604" y="798"/>
                          <a:pt x="604" y="798"/>
                        </a:cubicBezTo>
                        <a:cubicBezTo>
                          <a:pt x="591" y="785"/>
                          <a:pt x="611" y="771"/>
                          <a:pt x="591" y="771"/>
                        </a:cubicBezTo>
                        <a:cubicBezTo>
                          <a:pt x="584" y="778"/>
                          <a:pt x="584" y="778"/>
                          <a:pt x="584" y="778"/>
                        </a:cubicBezTo>
                        <a:cubicBezTo>
                          <a:pt x="577" y="778"/>
                          <a:pt x="570" y="778"/>
                          <a:pt x="563" y="778"/>
                        </a:cubicBezTo>
                        <a:cubicBezTo>
                          <a:pt x="563" y="757"/>
                          <a:pt x="563" y="751"/>
                          <a:pt x="556" y="730"/>
                        </a:cubicBezTo>
                        <a:cubicBezTo>
                          <a:pt x="556" y="730"/>
                          <a:pt x="549" y="730"/>
                          <a:pt x="549" y="723"/>
                        </a:cubicBezTo>
                        <a:cubicBezTo>
                          <a:pt x="549" y="723"/>
                          <a:pt x="549" y="723"/>
                          <a:pt x="542" y="723"/>
                        </a:cubicBezTo>
                        <a:cubicBezTo>
                          <a:pt x="542" y="710"/>
                          <a:pt x="542" y="710"/>
                          <a:pt x="542" y="710"/>
                        </a:cubicBezTo>
                        <a:cubicBezTo>
                          <a:pt x="549" y="710"/>
                          <a:pt x="556" y="710"/>
                          <a:pt x="563" y="710"/>
                        </a:cubicBezTo>
                        <a:cubicBezTo>
                          <a:pt x="577" y="710"/>
                          <a:pt x="597" y="689"/>
                          <a:pt x="604" y="696"/>
                        </a:cubicBezTo>
                        <a:cubicBezTo>
                          <a:pt x="611" y="696"/>
                          <a:pt x="611" y="703"/>
                          <a:pt x="611" y="703"/>
                        </a:cubicBezTo>
                        <a:cubicBezTo>
                          <a:pt x="625" y="703"/>
                          <a:pt x="632" y="703"/>
                          <a:pt x="645" y="703"/>
                        </a:cubicBezTo>
                        <a:cubicBezTo>
                          <a:pt x="645" y="703"/>
                          <a:pt x="645" y="696"/>
                          <a:pt x="645" y="689"/>
                        </a:cubicBezTo>
                        <a:cubicBezTo>
                          <a:pt x="639" y="689"/>
                          <a:pt x="639" y="689"/>
                          <a:pt x="639" y="689"/>
                        </a:cubicBezTo>
                        <a:cubicBezTo>
                          <a:pt x="625" y="682"/>
                          <a:pt x="618" y="689"/>
                          <a:pt x="611" y="696"/>
                        </a:cubicBezTo>
                        <a:cubicBezTo>
                          <a:pt x="604" y="696"/>
                          <a:pt x="611" y="689"/>
                          <a:pt x="618" y="689"/>
                        </a:cubicBezTo>
                        <a:cubicBezTo>
                          <a:pt x="625" y="682"/>
                          <a:pt x="639" y="682"/>
                          <a:pt x="645" y="675"/>
                        </a:cubicBezTo>
                        <a:cubicBezTo>
                          <a:pt x="652" y="689"/>
                          <a:pt x="645" y="682"/>
                          <a:pt x="659" y="689"/>
                        </a:cubicBezTo>
                        <a:cubicBezTo>
                          <a:pt x="652" y="689"/>
                          <a:pt x="652" y="710"/>
                          <a:pt x="652" y="710"/>
                        </a:cubicBezTo>
                        <a:cubicBezTo>
                          <a:pt x="652" y="723"/>
                          <a:pt x="652" y="723"/>
                          <a:pt x="652" y="723"/>
                        </a:cubicBezTo>
                        <a:cubicBezTo>
                          <a:pt x="659" y="723"/>
                          <a:pt x="666" y="723"/>
                          <a:pt x="673" y="723"/>
                        </a:cubicBezTo>
                        <a:cubicBezTo>
                          <a:pt x="673" y="723"/>
                          <a:pt x="673" y="730"/>
                          <a:pt x="673" y="737"/>
                        </a:cubicBezTo>
                        <a:cubicBezTo>
                          <a:pt x="680" y="737"/>
                          <a:pt x="680" y="737"/>
                          <a:pt x="687" y="737"/>
                        </a:cubicBezTo>
                        <a:cubicBezTo>
                          <a:pt x="694" y="744"/>
                          <a:pt x="694" y="757"/>
                          <a:pt x="700" y="757"/>
                        </a:cubicBezTo>
                        <a:cubicBezTo>
                          <a:pt x="714" y="764"/>
                          <a:pt x="714" y="764"/>
                          <a:pt x="721" y="764"/>
                        </a:cubicBezTo>
                        <a:cubicBezTo>
                          <a:pt x="721" y="757"/>
                          <a:pt x="721" y="757"/>
                          <a:pt x="721" y="757"/>
                        </a:cubicBezTo>
                        <a:cubicBezTo>
                          <a:pt x="742" y="751"/>
                          <a:pt x="742" y="751"/>
                          <a:pt x="742" y="751"/>
                        </a:cubicBezTo>
                        <a:cubicBezTo>
                          <a:pt x="742" y="740"/>
                          <a:pt x="742" y="740"/>
                          <a:pt x="742" y="740"/>
                        </a:cubicBezTo>
                        <a:cubicBezTo>
                          <a:pt x="742" y="740"/>
                          <a:pt x="742" y="737"/>
                          <a:pt x="742" y="737"/>
                        </a:cubicBezTo>
                        <a:cubicBezTo>
                          <a:pt x="742" y="730"/>
                          <a:pt x="735" y="730"/>
                          <a:pt x="735" y="730"/>
                        </a:cubicBezTo>
                        <a:cubicBezTo>
                          <a:pt x="728" y="723"/>
                          <a:pt x="721" y="710"/>
                          <a:pt x="721" y="703"/>
                        </a:cubicBezTo>
                        <a:cubicBezTo>
                          <a:pt x="714" y="682"/>
                          <a:pt x="714" y="669"/>
                          <a:pt x="721" y="648"/>
                        </a:cubicBezTo>
                        <a:cubicBezTo>
                          <a:pt x="707" y="628"/>
                          <a:pt x="687" y="614"/>
                          <a:pt x="659" y="607"/>
                        </a:cubicBezTo>
                        <a:cubicBezTo>
                          <a:pt x="652" y="600"/>
                          <a:pt x="645" y="607"/>
                          <a:pt x="639" y="600"/>
                        </a:cubicBezTo>
                        <a:cubicBezTo>
                          <a:pt x="639" y="593"/>
                          <a:pt x="639" y="593"/>
                          <a:pt x="639" y="593"/>
                        </a:cubicBezTo>
                        <a:cubicBezTo>
                          <a:pt x="632" y="593"/>
                          <a:pt x="632" y="593"/>
                          <a:pt x="632" y="593"/>
                        </a:cubicBezTo>
                        <a:cubicBezTo>
                          <a:pt x="625" y="587"/>
                          <a:pt x="625" y="587"/>
                          <a:pt x="625" y="580"/>
                        </a:cubicBezTo>
                        <a:cubicBezTo>
                          <a:pt x="611" y="573"/>
                          <a:pt x="597" y="573"/>
                          <a:pt x="591" y="566"/>
                        </a:cubicBezTo>
                        <a:cubicBezTo>
                          <a:pt x="584" y="559"/>
                          <a:pt x="584" y="552"/>
                          <a:pt x="577" y="546"/>
                        </a:cubicBezTo>
                        <a:cubicBezTo>
                          <a:pt x="563" y="539"/>
                          <a:pt x="549" y="546"/>
                          <a:pt x="536" y="546"/>
                        </a:cubicBezTo>
                        <a:cubicBezTo>
                          <a:pt x="529" y="539"/>
                          <a:pt x="522" y="525"/>
                          <a:pt x="515" y="518"/>
                        </a:cubicBezTo>
                        <a:cubicBezTo>
                          <a:pt x="501" y="512"/>
                          <a:pt x="481" y="518"/>
                          <a:pt x="467" y="518"/>
                        </a:cubicBezTo>
                        <a:cubicBezTo>
                          <a:pt x="467" y="512"/>
                          <a:pt x="467" y="512"/>
                          <a:pt x="460" y="505"/>
                        </a:cubicBezTo>
                        <a:cubicBezTo>
                          <a:pt x="460" y="498"/>
                          <a:pt x="460" y="498"/>
                          <a:pt x="460" y="498"/>
                        </a:cubicBezTo>
                        <a:cubicBezTo>
                          <a:pt x="487" y="498"/>
                          <a:pt x="515" y="498"/>
                          <a:pt x="529" y="477"/>
                        </a:cubicBezTo>
                        <a:cubicBezTo>
                          <a:pt x="529" y="477"/>
                          <a:pt x="536" y="471"/>
                          <a:pt x="529" y="464"/>
                        </a:cubicBezTo>
                        <a:cubicBezTo>
                          <a:pt x="522" y="457"/>
                          <a:pt x="515" y="443"/>
                          <a:pt x="508" y="430"/>
                        </a:cubicBezTo>
                        <a:cubicBezTo>
                          <a:pt x="508" y="423"/>
                          <a:pt x="501" y="430"/>
                          <a:pt x="501" y="423"/>
                        </a:cubicBezTo>
                        <a:cubicBezTo>
                          <a:pt x="501" y="416"/>
                          <a:pt x="501" y="416"/>
                          <a:pt x="501" y="416"/>
                        </a:cubicBezTo>
                        <a:cubicBezTo>
                          <a:pt x="508" y="416"/>
                          <a:pt x="508" y="416"/>
                          <a:pt x="508" y="416"/>
                        </a:cubicBezTo>
                        <a:cubicBezTo>
                          <a:pt x="515" y="402"/>
                          <a:pt x="515" y="402"/>
                          <a:pt x="515" y="402"/>
                        </a:cubicBezTo>
                        <a:cubicBezTo>
                          <a:pt x="522" y="402"/>
                          <a:pt x="542" y="409"/>
                          <a:pt x="549" y="409"/>
                        </a:cubicBezTo>
                        <a:cubicBezTo>
                          <a:pt x="549" y="416"/>
                          <a:pt x="549" y="423"/>
                          <a:pt x="549" y="430"/>
                        </a:cubicBezTo>
                        <a:cubicBezTo>
                          <a:pt x="556" y="430"/>
                          <a:pt x="556" y="430"/>
                          <a:pt x="556" y="430"/>
                        </a:cubicBezTo>
                        <a:cubicBezTo>
                          <a:pt x="563" y="436"/>
                          <a:pt x="556" y="443"/>
                          <a:pt x="556" y="443"/>
                        </a:cubicBezTo>
                        <a:cubicBezTo>
                          <a:pt x="556" y="443"/>
                          <a:pt x="556" y="450"/>
                          <a:pt x="549" y="450"/>
                        </a:cubicBezTo>
                        <a:cubicBezTo>
                          <a:pt x="549" y="450"/>
                          <a:pt x="549" y="443"/>
                          <a:pt x="542" y="450"/>
                        </a:cubicBezTo>
                        <a:cubicBezTo>
                          <a:pt x="542" y="450"/>
                          <a:pt x="542" y="457"/>
                          <a:pt x="542" y="464"/>
                        </a:cubicBezTo>
                        <a:cubicBezTo>
                          <a:pt x="563" y="457"/>
                          <a:pt x="570" y="450"/>
                          <a:pt x="584" y="443"/>
                        </a:cubicBezTo>
                        <a:cubicBezTo>
                          <a:pt x="584" y="443"/>
                          <a:pt x="591" y="436"/>
                          <a:pt x="584" y="430"/>
                        </a:cubicBezTo>
                        <a:cubicBezTo>
                          <a:pt x="584" y="423"/>
                          <a:pt x="570" y="409"/>
                          <a:pt x="570" y="402"/>
                        </a:cubicBezTo>
                        <a:cubicBezTo>
                          <a:pt x="563" y="389"/>
                          <a:pt x="563" y="382"/>
                          <a:pt x="563" y="375"/>
                        </a:cubicBezTo>
                        <a:cubicBezTo>
                          <a:pt x="549" y="361"/>
                          <a:pt x="522" y="354"/>
                          <a:pt x="515" y="341"/>
                        </a:cubicBezTo>
                        <a:cubicBezTo>
                          <a:pt x="501" y="327"/>
                          <a:pt x="501" y="313"/>
                          <a:pt x="494" y="300"/>
                        </a:cubicBezTo>
                        <a:cubicBezTo>
                          <a:pt x="487" y="293"/>
                          <a:pt x="487" y="293"/>
                          <a:pt x="487" y="293"/>
                        </a:cubicBezTo>
                        <a:cubicBezTo>
                          <a:pt x="481" y="286"/>
                          <a:pt x="487" y="286"/>
                          <a:pt x="487" y="279"/>
                        </a:cubicBezTo>
                        <a:cubicBezTo>
                          <a:pt x="494" y="279"/>
                          <a:pt x="481" y="245"/>
                          <a:pt x="481" y="238"/>
                        </a:cubicBezTo>
                        <a:cubicBezTo>
                          <a:pt x="474" y="238"/>
                          <a:pt x="467" y="238"/>
                          <a:pt x="467" y="231"/>
                        </a:cubicBezTo>
                        <a:cubicBezTo>
                          <a:pt x="474" y="204"/>
                          <a:pt x="481" y="170"/>
                          <a:pt x="474" y="143"/>
                        </a:cubicBezTo>
                        <a:cubicBezTo>
                          <a:pt x="487" y="136"/>
                          <a:pt x="508" y="122"/>
                          <a:pt x="515" y="109"/>
                        </a:cubicBezTo>
                        <a:cubicBezTo>
                          <a:pt x="515" y="109"/>
                          <a:pt x="508" y="102"/>
                          <a:pt x="515" y="95"/>
                        </a:cubicBezTo>
                        <a:cubicBezTo>
                          <a:pt x="522" y="102"/>
                          <a:pt x="522" y="102"/>
                          <a:pt x="522" y="102"/>
                        </a:cubicBezTo>
                        <a:cubicBezTo>
                          <a:pt x="515" y="109"/>
                          <a:pt x="515" y="122"/>
                          <a:pt x="515" y="122"/>
                        </a:cubicBezTo>
                        <a:cubicBezTo>
                          <a:pt x="515" y="129"/>
                          <a:pt x="508" y="129"/>
                          <a:pt x="508" y="136"/>
                        </a:cubicBezTo>
                        <a:cubicBezTo>
                          <a:pt x="508" y="143"/>
                          <a:pt x="522" y="170"/>
                          <a:pt x="536" y="177"/>
                        </a:cubicBezTo>
                        <a:cubicBezTo>
                          <a:pt x="542" y="184"/>
                          <a:pt x="549" y="184"/>
                          <a:pt x="563" y="184"/>
                        </a:cubicBezTo>
                        <a:cubicBezTo>
                          <a:pt x="563" y="184"/>
                          <a:pt x="577" y="197"/>
                          <a:pt x="584" y="197"/>
                        </a:cubicBezTo>
                        <a:cubicBezTo>
                          <a:pt x="570" y="211"/>
                          <a:pt x="597" y="259"/>
                          <a:pt x="597" y="266"/>
                        </a:cubicBezTo>
                        <a:cubicBezTo>
                          <a:pt x="618" y="266"/>
                          <a:pt x="625" y="266"/>
                          <a:pt x="639" y="266"/>
                        </a:cubicBezTo>
                        <a:cubicBezTo>
                          <a:pt x="639" y="252"/>
                          <a:pt x="639" y="252"/>
                          <a:pt x="639" y="252"/>
                        </a:cubicBezTo>
                        <a:cubicBezTo>
                          <a:pt x="632" y="252"/>
                          <a:pt x="632" y="252"/>
                          <a:pt x="632" y="245"/>
                        </a:cubicBezTo>
                        <a:cubicBezTo>
                          <a:pt x="618" y="231"/>
                          <a:pt x="611" y="218"/>
                          <a:pt x="604" y="204"/>
                        </a:cubicBezTo>
                        <a:cubicBezTo>
                          <a:pt x="597" y="191"/>
                          <a:pt x="597" y="191"/>
                          <a:pt x="597" y="191"/>
                        </a:cubicBezTo>
                        <a:cubicBezTo>
                          <a:pt x="611" y="191"/>
                          <a:pt x="632" y="197"/>
                          <a:pt x="639" y="197"/>
                        </a:cubicBezTo>
                        <a:cubicBezTo>
                          <a:pt x="645" y="204"/>
                          <a:pt x="639" y="204"/>
                          <a:pt x="645" y="211"/>
                        </a:cubicBezTo>
                        <a:cubicBezTo>
                          <a:pt x="652" y="211"/>
                          <a:pt x="659" y="211"/>
                          <a:pt x="666" y="218"/>
                        </a:cubicBezTo>
                        <a:cubicBezTo>
                          <a:pt x="673" y="218"/>
                          <a:pt x="673" y="245"/>
                          <a:pt x="673" y="252"/>
                        </a:cubicBezTo>
                        <a:cubicBezTo>
                          <a:pt x="680" y="245"/>
                          <a:pt x="687" y="252"/>
                          <a:pt x="687" y="252"/>
                        </a:cubicBezTo>
                        <a:cubicBezTo>
                          <a:pt x="694" y="252"/>
                          <a:pt x="694" y="245"/>
                          <a:pt x="694" y="238"/>
                        </a:cubicBezTo>
                        <a:cubicBezTo>
                          <a:pt x="714" y="218"/>
                          <a:pt x="687" y="218"/>
                          <a:pt x="687" y="204"/>
                        </a:cubicBezTo>
                        <a:cubicBezTo>
                          <a:pt x="687" y="197"/>
                          <a:pt x="687" y="197"/>
                          <a:pt x="687" y="197"/>
                        </a:cubicBezTo>
                        <a:cubicBezTo>
                          <a:pt x="680" y="197"/>
                          <a:pt x="680" y="197"/>
                          <a:pt x="680" y="197"/>
                        </a:cubicBezTo>
                        <a:cubicBezTo>
                          <a:pt x="659" y="184"/>
                          <a:pt x="652" y="163"/>
                          <a:pt x="694" y="170"/>
                        </a:cubicBezTo>
                        <a:cubicBezTo>
                          <a:pt x="700" y="170"/>
                          <a:pt x="707" y="177"/>
                          <a:pt x="714" y="177"/>
                        </a:cubicBezTo>
                        <a:cubicBezTo>
                          <a:pt x="728" y="177"/>
                          <a:pt x="735" y="177"/>
                          <a:pt x="742" y="184"/>
                        </a:cubicBezTo>
                        <a:cubicBezTo>
                          <a:pt x="748" y="184"/>
                          <a:pt x="755" y="197"/>
                          <a:pt x="755" y="204"/>
                        </a:cubicBezTo>
                        <a:cubicBezTo>
                          <a:pt x="762" y="204"/>
                          <a:pt x="769" y="204"/>
                          <a:pt x="769" y="204"/>
                        </a:cubicBezTo>
                        <a:cubicBezTo>
                          <a:pt x="769" y="197"/>
                          <a:pt x="769" y="191"/>
                          <a:pt x="769" y="184"/>
                        </a:cubicBezTo>
                        <a:cubicBezTo>
                          <a:pt x="762" y="163"/>
                          <a:pt x="735" y="150"/>
                          <a:pt x="714" y="143"/>
                        </a:cubicBezTo>
                        <a:cubicBezTo>
                          <a:pt x="714" y="143"/>
                          <a:pt x="707" y="150"/>
                          <a:pt x="707" y="143"/>
                        </a:cubicBezTo>
                        <a:cubicBezTo>
                          <a:pt x="700" y="143"/>
                          <a:pt x="700" y="136"/>
                          <a:pt x="700" y="136"/>
                        </a:cubicBezTo>
                        <a:cubicBezTo>
                          <a:pt x="694" y="136"/>
                          <a:pt x="680" y="136"/>
                          <a:pt x="673" y="143"/>
                        </a:cubicBezTo>
                        <a:cubicBezTo>
                          <a:pt x="673" y="109"/>
                          <a:pt x="666" y="109"/>
                          <a:pt x="645" y="95"/>
                        </a:cubicBezTo>
                        <a:cubicBezTo>
                          <a:pt x="645" y="88"/>
                          <a:pt x="652" y="88"/>
                          <a:pt x="652" y="81"/>
                        </a:cubicBezTo>
                        <a:cubicBezTo>
                          <a:pt x="652" y="81"/>
                          <a:pt x="652" y="81"/>
                          <a:pt x="659" y="81"/>
                        </a:cubicBezTo>
                        <a:cubicBezTo>
                          <a:pt x="666" y="74"/>
                          <a:pt x="680" y="81"/>
                          <a:pt x="687" y="81"/>
                        </a:cubicBezTo>
                        <a:cubicBezTo>
                          <a:pt x="700" y="81"/>
                          <a:pt x="735" y="74"/>
                          <a:pt x="742" y="74"/>
                        </a:cubicBezTo>
                        <a:cubicBezTo>
                          <a:pt x="762" y="68"/>
                          <a:pt x="755" y="54"/>
                          <a:pt x="755" y="47"/>
                        </a:cubicBezTo>
                        <a:cubicBezTo>
                          <a:pt x="755" y="40"/>
                          <a:pt x="762" y="40"/>
                          <a:pt x="762" y="33"/>
                        </a:cubicBezTo>
                        <a:cubicBezTo>
                          <a:pt x="776" y="33"/>
                          <a:pt x="783" y="33"/>
                          <a:pt x="797" y="27"/>
                        </a:cubicBezTo>
                        <a:cubicBezTo>
                          <a:pt x="803" y="20"/>
                          <a:pt x="803" y="20"/>
                          <a:pt x="803" y="20"/>
                        </a:cubicBezTo>
                        <a:cubicBezTo>
                          <a:pt x="831" y="20"/>
                          <a:pt x="824" y="47"/>
                          <a:pt x="851" y="40"/>
                        </a:cubicBezTo>
                        <a:cubicBezTo>
                          <a:pt x="858" y="33"/>
                          <a:pt x="858" y="27"/>
                          <a:pt x="865" y="20"/>
                        </a:cubicBezTo>
                        <a:cubicBezTo>
                          <a:pt x="872" y="20"/>
                          <a:pt x="879" y="20"/>
                          <a:pt x="886" y="20"/>
                        </a:cubicBezTo>
                        <a:cubicBezTo>
                          <a:pt x="900" y="13"/>
                          <a:pt x="900" y="13"/>
                          <a:pt x="900" y="13"/>
                        </a:cubicBezTo>
                        <a:cubicBezTo>
                          <a:pt x="913" y="13"/>
                          <a:pt x="941" y="20"/>
                          <a:pt x="948" y="27"/>
                        </a:cubicBezTo>
                        <a:cubicBezTo>
                          <a:pt x="989" y="33"/>
                          <a:pt x="1037" y="20"/>
                          <a:pt x="1057" y="47"/>
                        </a:cubicBezTo>
                        <a:cubicBezTo>
                          <a:pt x="1057" y="47"/>
                          <a:pt x="1058" y="47"/>
                          <a:pt x="1059" y="46"/>
                        </a:cubicBezTo>
                        <a:cubicBezTo>
                          <a:pt x="1060" y="44"/>
                          <a:pt x="1063" y="42"/>
                          <a:pt x="1067" y="40"/>
                        </a:cubicBezTo>
                        <a:cubicBezTo>
                          <a:pt x="1070" y="38"/>
                          <a:pt x="1074" y="36"/>
                          <a:pt x="1078" y="33"/>
                        </a:cubicBezTo>
                        <a:cubicBezTo>
                          <a:pt x="1086" y="25"/>
                          <a:pt x="1094" y="17"/>
                          <a:pt x="1099" y="11"/>
                        </a:cubicBezTo>
                        <a:cubicBezTo>
                          <a:pt x="1103" y="7"/>
                          <a:pt x="1105" y="3"/>
                          <a:pt x="1105" y="0"/>
                        </a:cubicBezTo>
                        <a:cubicBezTo>
                          <a:pt x="377" y="0"/>
                          <a:pt x="377" y="0"/>
                          <a:pt x="377" y="0"/>
                        </a:cubicBezTo>
                        <a:cubicBezTo>
                          <a:pt x="372" y="7"/>
                          <a:pt x="377" y="13"/>
                          <a:pt x="371" y="20"/>
                        </a:cubicBezTo>
                        <a:cubicBezTo>
                          <a:pt x="370" y="20"/>
                          <a:pt x="370" y="20"/>
                          <a:pt x="370" y="20"/>
                        </a:cubicBezTo>
                        <a:close/>
                        <a:moveTo>
                          <a:pt x="652" y="669"/>
                        </a:moveTo>
                        <a:cubicBezTo>
                          <a:pt x="652" y="669"/>
                          <a:pt x="652" y="669"/>
                          <a:pt x="659" y="669"/>
                        </a:cubicBezTo>
                        <a:cubicBezTo>
                          <a:pt x="659" y="669"/>
                          <a:pt x="639" y="682"/>
                          <a:pt x="652" y="669"/>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87" name="Freeform 261">
                    <a:extLst>
                      <a:ext uri="{FF2B5EF4-FFF2-40B4-BE49-F238E27FC236}">
                        <a16:creationId xmlns:a16="http://schemas.microsoft.com/office/drawing/2014/main" id="{EBC7B9EA-08AF-417A-975A-E5AD37F7933D}"/>
                      </a:ext>
                    </a:extLst>
                  </p:cNvPr>
                  <p:cNvSpPr>
                    <a:spLocks/>
                  </p:cNvSpPr>
                  <p:nvPr/>
                </p:nvSpPr>
                <p:spPr bwMode="auto">
                  <a:xfrm>
                    <a:off x="10533063" y="2560638"/>
                    <a:ext cx="307975" cy="334963"/>
                  </a:xfrm>
                  <a:custGeom>
                    <a:avLst/>
                    <a:gdLst>
                      <a:gd name="T0" fmla="*/ 69 w 82"/>
                      <a:gd name="T1" fmla="*/ 82 h 89"/>
                      <a:gd name="T2" fmla="*/ 69 w 82"/>
                      <a:gd name="T3" fmla="*/ 69 h 89"/>
                      <a:gd name="T4" fmla="*/ 48 w 82"/>
                      <a:gd name="T5" fmla="*/ 69 h 89"/>
                      <a:gd name="T6" fmla="*/ 48 w 82"/>
                      <a:gd name="T7" fmla="*/ 41 h 89"/>
                      <a:gd name="T8" fmla="*/ 41 w 82"/>
                      <a:gd name="T9" fmla="*/ 34 h 89"/>
                      <a:gd name="T10" fmla="*/ 41 w 82"/>
                      <a:gd name="T11" fmla="*/ 7 h 89"/>
                      <a:gd name="T12" fmla="*/ 41 w 82"/>
                      <a:gd name="T13" fmla="*/ 0 h 89"/>
                      <a:gd name="T14" fmla="*/ 14 w 82"/>
                      <a:gd name="T15" fmla="*/ 0 h 89"/>
                      <a:gd name="T16" fmla="*/ 0 w 82"/>
                      <a:gd name="T17" fmla="*/ 14 h 89"/>
                      <a:gd name="T18" fmla="*/ 7 w 82"/>
                      <a:gd name="T19" fmla="*/ 14 h 89"/>
                      <a:gd name="T20" fmla="*/ 14 w 82"/>
                      <a:gd name="T21" fmla="*/ 34 h 89"/>
                      <a:gd name="T22" fmla="*/ 21 w 82"/>
                      <a:gd name="T23" fmla="*/ 48 h 89"/>
                      <a:gd name="T24" fmla="*/ 34 w 82"/>
                      <a:gd name="T25" fmla="*/ 82 h 89"/>
                      <a:gd name="T26" fmla="*/ 76 w 82"/>
                      <a:gd name="T27" fmla="*/ 89 h 89"/>
                      <a:gd name="T28" fmla="*/ 69 w 82"/>
                      <a:gd name="T29"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9">
                        <a:moveTo>
                          <a:pt x="69" y="82"/>
                        </a:moveTo>
                        <a:cubicBezTo>
                          <a:pt x="69" y="69"/>
                          <a:pt x="69" y="69"/>
                          <a:pt x="69" y="69"/>
                        </a:cubicBezTo>
                        <a:cubicBezTo>
                          <a:pt x="62" y="69"/>
                          <a:pt x="55" y="69"/>
                          <a:pt x="48" y="69"/>
                        </a:cubicBezTo>
                        <a:cubicBezTo>
                          <a:pt x="48" y="62"/>
                          <a:pt x="55" y="48"/>
                          <a:pt x="48" y="41"/>
                        </a:cubicBezTo>
                        <a:cubicBezTo>
                          <a:pt x="41" y="34"/>
                          <a:pt x="41" y="34"/>
                          <a:pt x="41" y="34"/>
                        </a:cubicBezTo>
                        <a:cubicBezTo>
                          <a:pt x="41" y="28"/>
                          <a:pt x="41" y="7"/>
                          <a:pt x="41" y="7"/>
                        </a:cubicBezTo>
                        <a:cubicBezTo>
                          <a:pt x="41" y="0"/>
                          <a:pt x="41" y="0"/>
                          <a:pt x="41" y="0"/>
                        </a:cubicBezTo>
                        <a:cubicBezTo>
                          <a:pt x="34" y="0"/>
                          <a:pt x="27" y="0"/>
                          <a:pt x="14" y="0"/>
                        </a:cubicBezTo>
                        <a:cubicBezTo>
                          <a:pt x="0" y="14"/>
                          <a:pt x="0" y="14"/>
                          <a:pt x="0" y="14"/>
                        </a:cubicBezTo>
                        <a:cubicBezTo>
                          <a:pt x="3" y="14"/>
                          <a:pt x="7" y="14"/>
                          <a:pt x="7" y="14"/>
                        </a:cubicBezTo>
                        <a:cubicBezTo>
                          <a:pt x="14" y="21"/>
                          <a:pt x="7" y="28"/>
                          <a:pt x="14" y="34"/>
                        </a:cubicBezTo>
                        <a:cubicBezTo>
                          <a:pt x="14" y="34"/>
                          <a:pt x="21" y="41"/>
                          <a:pt x="21" y="48"/>
                        </a:cubicBezTo>
                        <a:cubicBezTo>
                          <a:pt x="27" y="55"/>
                          <a:pt x="34" y="69"/>
                          <a:pt x="34" y="82"/>
                        </a:cubicBezTo>
                        <a:cubicBezTo>
                          <a:pt x="48" y="89"/>
                          <a:pt x="62" y="89"/>
                          <a:pt x="76" y="89"/>
                        </a:cubicBezTo>
                        <a:cubicBezTo>
                          <a:pt x="76" y="89"/>
                          <a:pt x="82" y="82"/>
                          <a:pt x="69" y="82"/>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88" name="Freeform 262">
                    <a:extLst>
                      <a:ext uri="{FF2B5EF4-FFF2-40B4-BE49-F238E27FC236}">
                        <a16:creationId xmlns:a16="http://schemas.microsoft.com/office/drawing/2014/main" id="{47AAA63F-4A6A-4305-8401-FB324FCAAAE4}"/>
                      </a:ext>
                    </a:extLst>
                  </p:cNvPr>
                  <p:cNvSpPr>
                    <a:spLocks/>
                  </p:cNvSpPr>
                  <p:nvPr/>
                </p:nvSpPr>
                <p:spPr bwMode="auto">
                  <a:xfrm>
                    <a:off x="13085763" y="2997200"/>
                    <a:ext cx="128588" cy="79375"/>
                  </a:xfrm>
                  <a:custGeom>
                    <a:avLst/>
                    <a:gdLst>
                      <a:gd name="T0" fmla="*/ 7 w 34"/>
                      <a:gd name="T1" fmla="*/ 7 h 21"/>
                      <a:gd name="T2" fmla="*/ 0 w 34"/>
                      <a:gd name="T3" fmla="*/ 14 h 21"/>
                      <a:gd name="T4" fmla="*/ 34 w 34"/>
                      <a:gd name="T5" fmla="*/ 21 h 21"/>
                      <a:gd name="T6" fmla="*/ 34 w 34"/>
                      <a:gd name="T7" fmla="*/ 14 h 21"/>
                      <a:gd name="T8" fmla="*/ 27 w 34"/>
                      <a:gd name="T9" fmla="*/ 7 h 21"/>
                      <a:gd name="T10" fmla="*/ 7 w 34"/>
                      <a:gd name="T11" fmla="*/ 7 h 21"/>
                    </a:gdLst>
                    <a:ahLst/>
                    <a:cxnLst>
                      <a:cxn ang="0">
                        <a:pos x="T0" y="T1"/>
                      </a:cxn>
                      <a:cxn ang="0">
                        <a:pos x="T2" y="T3"/>
                      </a:cxn>
                      <a:cxn ang="0">
                        <a:pos x="T4" y="T5"/>
                      </a:cxn>
                      <a:cxn ang="0">
                        <a:pos x="T6" y="T7"/>
                      </a:cxn>
                      <a:cxn ang="0">
                        <a:pos x="T8" y="T9"/>
                      </a:cxn>
                      <a:cxn ang="0">
                        <a:pos x="T10" y="T11"/>
                      </a:cxn>
                    </a:cxnLst>
                    <a:rect l="0" t="0" r="r" b="b"/>
                    <a:pathLst>
                      <a:path w="34" h="21">
                        <a:moveTo>
                          <a:pt x="7" y="7"/>
                        </a:moveTo>
                        <a:cubicBezTo>
                          <a:pt x="0" y="14"/>
                          <a:pt x="0" y="14"/>
                          <a:pt x="0" y="14"/>
                        </a:cubicBezTo>
                        <a:cubicBezTo>
                          <a:pt x="20" y="21"/>
                          <a:pt x="7" y="21"/>
                          <a:pt x="34" y="21"/>
                        </a:cubicBezTo>
                        <a:cubicBezTo>
                          <a:pt x="34" y="14"/>
                          <a:pt x="34" y="14"/>
                          <a:pt x="34" y="14"/>
                        </a:cubicBezTo>
                        <a:cubicBezTo>
                          <a:pt x="27" y="7"/>
                          <a:pt x="27" y="7"/>
                          <a:pt x="27" y="7"/>
                        </a:cubicBezTo>
                        <a:cubicBezTo>
                          <a:pt x="20" y="0"/>
                          <a:pt x="14" y="7"/>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89" name="Freeform 263">
                    <a:extLst>
                      <a:ext uri="{FF2B5EF4-FFF2-40B4-BE49-F238E27FC236}">
                        <a16:creationId xmlns:a16="http://schemas.microsoft.com/office/drawing/2014/main" id="{956B2662-F643-4EF6-945A-B1C77E1737EF}"/>
                      </a:ext>
                    </a:extLst>
                  </p:cNvPr>
                  <p:cNvSpPr>
                    <a:spLocks/>
                  </p:cNvSpPr>
                  <p:nvPr/>
                </p:nvSpPr>
                <p:spPr bwMode="auto">
                  <a:xfrm>
                    <a:off x="13214350" y="2922588"/>
                    <a:ext cx="104775" cy="100013"/>
                  </a:xfrm>
                  <a:custGeom>
                    <a:avLst/>
                    <a:gdLst>
                      <a:gd name="T0" fmla="*/ 7 w 28"/>
                      <a:gd name="T1" fmla="*/ 14 h 27"/>
                      <a:gd name="T2" fmla="*/ 7 w 28"/>
                      <a:gd name="T3" fmla="*/ 27 h 27"/>
                      <a:gd name="T4" fmla="*/ 21 w 28"/>
                      <a:gd name="T5" fmla="*/ 20 h 27"/>
                      <a:gd name="T6" fmla="*/ 28 w 28"/>
                      <a:gd name="T7" fmla="*/ 14 h 27"/>
                      <a:gd name="T8" fmla="*/ 21 w 28"/>
                      <a:gd name="T9" fmla="*/ 0 h 27"/>
                      <a:gd name="T10" fmla="*/ 7 w 28"/>
                      <a:gd name="T11" fmla="*/ 14 h 27"/>
                    </a:gdLst>
                    <a:ahLst/>
                    <a:cxnLst>
                      <a:cxn ang="0">
                        <a:pos x="T0" y="T1"/>
                      </a:cxn>
                      <a:cxn ang="0">
                        <a:pos x="T2" y="T3"/>
                      </a:cxn>
                      <a:cxn ang="0">
                        <a:pos x="T4" y="T5"/>
                      </a:cxn>
                      <a:cxn ang="0">
                        <a:pos x="T6" y="T7"/>
                      </a:cxn>
                      <a:cxn ang="0">
                        <a:pos x="T8" y="T9"/>
                      </a:cxn>
                      <a:cxn ang="0">
                        <a:pos x="T10" y="T11"/>
                      </a:cxn>
                    </a:cxnLst>
                    <a:rect l="0" t="0" r="r" b="b"/>
                    <a:pathLst>
                      <a:path w="28" h="27">
                        <a:moveTo>
                          <a:pt x="7" y="14"/>
                        </a:moveTo>
                        <a:cubicBezTo>
                          <a:pt x="0" y="14"/>
                          <a:pt x="7" y="20"/>
                          <a:pt x="7" y="27"/>
                        </a:cubicBezTo>
                        <a:cubicBezTo>
                          <a:pt x="14" y="20"/>
                          <a:pt x="14" y="20"/>
                          <a:pt x="21" y="20"/>
                        </a:cubicBezTo>
                        <a:cubicBezTo>
                          <a:pt x="21" y="20"/>
                          <a:pt x="21" y="14"/>
                          <a:pt x="28" y="14"/>
                        </a:cubicBezTo>
                        <a:cubicBezTo>
                          <a:pt x="28" y="14"/>
                          <a:pt x="28" y="7"/>
                          <a:pt x="21" y="0"/>
                        </a:cubicBezTo>
                        <a:cubicBezTo>
                          <a:pt x="14" y="7"/>
                          <a:pt x="14" y="7"/>
                          <a:pt x="7"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0" name="Freeform 264">
                    <a:extLst>
                      <a:ext uri="{FF2B5EF4-FFF2-40B4-BE49-F238E27FC236}">
                        <a16:creationId xmlns:a16="http://schemas.microsoft.com/office/drawing/2014/main" id="{646B70DA-A66F-46B3-A9A0-8CC3DF6BB6A7}"/>
                      </a:ext>
                    </a:extLst>
                  </p:cNvPr>
                  <p:cNvSpPr>
                    <a:spLocks/>
                  </p:cNvSpPr>
                  <p:nvPr/>
                </p:nvSpPr>
                <p:spPr bwMode="auto">
                  <a:xfrm>
                    <a:off x="12774613" y="2997200"/>
                    <a:ext cx="25400" cy="25400"/>
                  </a:xfrm>
                  <a:custGeom>
                    <a:avLst/>
                    <a:gdLst>
                      <a:gd name="T0" fmla="*/ 0 w 7"/>
                      <a:gd name="T1" fmla="*/ 7 h 7"/>
                      <a:gd name="T2" fmla="*/ 7 w 7"/>
                      <a:gd name="T3" fmla="*/ 7 h 7"/>
                      <a:gd name="T4" fmla="*/ 0 w 7"/>
                      <a:gd name="T5" fmla="*/ 7 h 7"/>
                    </a:gdLst>
                    <a:ahLst/>
                    <a:cxnLst>
                      <a:cxn ang="0">
                        <a:pos x="T0" y="T1"/>
                      </a:cxn>
                      <a:cxn ang="0">
                        <a:pos x="T2" y="T3"/>
                      </a:cxn>
                      <a:cxn ang="0">
                        <a:pos x="T4" y="T5"/>
                      </a:cxn>
                    </a:cxnLst>
                    <a:rect l="0" t="0" r="r" b="b"/>
                    <a:pathLst>
                      <a:path w="7" h="7">
                        <a:moveTo>
                          <a:pt x="0" y="7"/>
                        </a:moveTo>
                        <a:cubicBezTo>
                          <a:pt x="3" y="7"/>
                          <a:pt x="5" y="7"/>
                          <a:pt x="7" y="7"/>
                        </a:cubicBezTo>
                        <a:cubicBezTo>
                          <a:pt x="7" y="7"/>
                          <a:pt x="7" y="0"/>
                          <a:pt x="0"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1" name="Freeform 265">
                    <a:extLst>
                      <a:ext uri="{FF2B5EF4-FFF2-40B4-BE49-F238E27FC236}">
                        <a16:creationId xmlns:a16="http://schemas.microsoft.com/office/drawing/2014/main" id="{2A59D92F-781E-4BC5-880B-0E49ABD154A6}"/>
                      </a:ext>
                    </a:extLst>
                  </p:cNvPr>
                  <p:cNvSpPr>
                    <a:spLocks/>
                  </p:cNvSpPr>
                  <p:nvPr/>
                </p:nvSpPr>
                <p:spPr bwMode="auto">
                  <a:xfrm>
                    <a:off x="11226800" y="3459163"/>
                    <a:ext cx="79375" cy="26988"/>
                  </a:xfrm>
                  <a:custGeom>
                    <a:avLst/>
                    <a:gdLst>
                      <a:gd name="T0" fmla="*/ 21 w 21"/>
                      <a:gd name="T1" fmla="*/ 7 h 7"/>
                      <a:gd name="T2" fmla="*/ 7 w 21"/>
                      <a:gd name="T3" fmla="*/ 0 h 7"/>
                      <a:gd name="T4" fmla="*/ 21 w 21"/>
                      <a:gd name="T5" fmla="*/ 7 h 7"/>
                    </a:gdLst>
                    <a:ahLst/>
                    <a:cxnLst>
                      <a:cxn ang="0">
                        <a:pos x="T0" y="T1"/>
                      </a:cxn>
                      <a:cxn ang="0">
                        <a:pos x="T2" y="T3"/>
                      </a:cxn>
                      <a:cxn ang="0">
                        <a:pos x="T4" y="T5"/>
                      </a:cxn>
                    </a:cxnLst>
                    <a:rect l="0" t="0" r="r" b="b"/>
                    <a:pathLst>
                      <a:path w="21" h="7">
                        <a:moveTo>
                          <a:pt x="21" y="7"/>
                        </a:moveTo>
                        <a:cubicBezTo>
                          <a:pt x="21" y="7"/>
                          <a:pt x="21" y="0"/>
                          <a:pt x="7" y="0"/>
                        </a:cubicBezTo>
                        <a:cubicBezTo>
                          <a:pt x="0" y="0"/>
                          <a:pt x="14" y="7"/>
                          <a:pt x="21"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2" name="Freeform 266">
                    <a:extLst>
                      <a:ext uri="{FF2B5EF4-FFF2-40B4-BE49-F238E27FC236}">
                        <a16:creationId xmlns:a16="http://schemas.microsoft.com/office/drawing/2014/main" id="{297485AB-677C-476B-A30F-F61B2B2B9AF1}"/>
                      </a:ext>
                    </a:extLst>
                  </p:cNvPr>
                  <p:cNvSpPr>
                    <a:spLocks/>
                  </p:cNvSpPr>
                  <p:nvPr/>
                </p:nvSpPr>
                <p:spPr bwMode="auto">
                  <a:xfrm>
                    <a:off x="11020425" y="3151188"/>
                    <a:ext cx="157163" cy="233363"/>
                  </a:xfrm>
                  <a:custGeom>
                    <a:avLst/>
                    <a:gdLst>
                      <a:gd name="T0" fmla="*/ 7 w 42"/>
                      <a:gd name="T1" fmla="*/ 55 h 62"/>
                      <a:gd name="T2" fmla="*/ 14 w 42"/>
                      <a:gd name="T3" fmla="*/ 41 h 62"/>
                      <a:gd name="T4" fmla="*/ 21 w 42"/>
                      <a:gd name="T5" fmla="*/ 48 h 62"/>
                      <a:gd name="T6" fmla="*/ 21 w 42"/>
                      <a:gd name="T7" fmla="*/ 55 h 62"/>
                      <a:gd name="T8" fmla="*/ 28 w 42"/>
                      <a:gd name="T9" fmla="*/ 48 h 62"/>
                      <a:gd name="T10" fmla="*/ 35 w 42"/>
                      <a:gd name="T11" fmla="*/ 55 h 62"/>
                      <a:gd name="T12" fmla="*/ 42 w 42"/>
                      <a:gd name="T13" fmla="*/ 48 h 62"/>
                      <a:gd name="T14" fmla="*/ 35 w 42"/>
                      <a:gd name="T15" fmla="*/ 21 h 62"/>
                      <a:gd name="T16" fmla="*/ 35 w 42"/>
                      <a:gd name="T17" fmla="*/ 7 h 62"/>
                      <a:gd name="T18" fmla="*/ 28 w 42"/>
                      <a:gd name="T19" fmla="*/ 0 h 62"/>
                      <a:gd name="T20" fmla="*/ 0 w 42"/>
                      <a:gd name="T21" fmla="*/ 41 h 62"/>
                      <a:gd name="T22" fmla="*/ 0 w 42"/>
                      <a:gd name="T23" fmla="*/ 62 h 62"/>
                      <a:gd name="T24" fmla="*/ 7 w 42"/>
                      <a:gd name="T25"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2">
                        <a:moveTo>
                          <a:pt x="7" y="55"/>
                        </a:moveTo>
                        <a:cubicBezTo>
                          <a:pt x="7" y="48"/>
                          <a:pt x="7" y="48"/>
                          <a:pt x="14" y="41"/>
                        </a:cubicBezTo>
                        <a:cubicBezTo>
                          <a:pt x="14" y="41"/>
                          <a:pt x="14" y="48"/>
                          <a:pt x="21" y="48"/>
                        </a:cubicBezTo>
                        <a:cubicBezTo>
                          <a:pt x="14" y="48"/>
                          <a:pt x="21" y="55"/>
                          <a:pt x="21" y="55"/>
                        </a:cubicBezTo>
                        <a:cubicBezTo>
                          <a:pt x="28" y="55"/>
                          <a:pt x="21" y="48"/>
                          <a:pt x="28" y="48"/>
                        </a:cubicBezTo>
                        <a:cubicBezTo>
                          <a:pt x="28" y="55"/>
                          <a:pt x="35" y="55"/>
                          <a:pt x="35" y="55"/>
                        </a:cubicBezTo>
                        <a:cubicBezTo>
                          <a:pt x="35" y="48"/>
                          <a:pt x="42" y="48"/>
                          <a:pt x="42" y="48"/>
                        </a:cubicBezTo>
                        <a:cubicBezTo>
                          <a:pt x="42" y="35"/>
                          <a:pt x="35" y="35"/>
                          <a:pt x="35" y="21"/>
                        </a:cubicBezTo>
                        <a:cubicBezTo>
                          <a:pt x="35" y="21"/>
                          <a:pt x="42" y="14"/>
                          <a:pt x="35" y="7"/>
                        </a:cubicBezTo>
                        <a:cubicBezTo>
                          <a:pt x="28" y="0"/>
                          <a:pt x="28" y="0"/>
                          <a:pt x="28" y="0"/>
                        </a:cubicBezTo>
                        <a:cubicBezTo>
                          <a:pt x="21" y="14"/>
                          <a:pt x="7" y="35"/>
                          <a:pt x="0" y="41"/>
                        </a:cubicBezTo>
                        <a:cubicBezTo>
                          <a:pt x="0" y="41"/>
                          <a:pt x="0" y="55"/>
                          <a:pt x="0" y="62"/>
                        </a:cubicBezTo>
                        <a:cubicBezTo>
                          <a:pt x="0" y="55"/>
                          <a:pt x="7" y="55"/>
                          <a:pt x="7" y="55"/>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3" name="Freeform 267">
                    <a:extLst>
                      <a:ext uri="{FF2B5EF4-FFF2-40B4-BE49-F238E27FC236}">
                        <a16:creationId xmlns:a16="http://schemas.microsoft.com/office/drawing/2014/main" id="{4E99D200-8454-4AC8-A31C-7655B520F709}"/>
                      </a:ext>
                    </a:extLst>
                  </p:cNvPr>
                  <p:cNvSpPr>
                    <a:spLocks/>
                  </p:cNvSpPr>
                  <p:nvPr/>
                </p:nvSpPr>
                <p:spPr bwMode="auto">
                  <a:xfrm>
                    <a:off x="11152188" y="3384550"/>
                    <a:ext cx="52388" cy="25400"/>
                  </a:xfrm>
                  <a:custGeom>
                    <a:avLst/>
                    <a:gdLst>
                      <a:gd name="T0" fmla="*/ 0 w 14"/>
                      <a:gd name="T1" fmla="*/ 7 h 7"/>
                      <a:gd name="T2" fmla="*/ 7 w 14"/>
                      <a:gd name="T3" fmla="*/ 7 h 7"/>
                      <a:gd name="T4" fmla="*/ 0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cubicBezTo>
                          <a:pt x="7" y="7"/>
                          <a:pt x="7" y="7"/>
                          <a:pt x="7" y="7"/>
                        </a:cubicBezTo>
                        <a:cubicBezTo>
                          <a:pt x="7" y="0"/>
                          <a:pt x="14" y="0"/>
                          <a:pt x="0" y="0"/>
                        </a:cubicBezTo>
                        <a:lnTo>
                          <a:pt x="0"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4" name="Freeform 268">
                    <a:extLst>
                      <a:ext uri="{FF2B5EF4-FFF2-40B4-BE49-F238E27FC236}">
                        <a16:creationId xmlns:a16="http://schemas.microsoft.com/office/drawing/2014/main" id="{A933E560-1D14-43FB-A930-DAAFD6A16967}"/>
                      </a:ext>
                    </a:extLst>
                  </p:cNvPr>
                  <p:cNvSpPr>
                    <a:spLocks/>
                  </p:cNvSpPr>
                  <p:nvPr/>
                </p:nvSpPr>
                <p:spPr bwMode="auto">
                  <a:xfrm>
                    <a:off x="11204575" y="3305175"/>
                    <a:ext cx="22225" cy="52388"/>
                  </a:xfrm>
                  <a:custGeom>
                    <a:avLst/>
                    <a:gdLst>
                      <a:gd name="T0" fmla="*/ 6 w 6"/>
                      <a:gd name="T1" fmla="*/ 7 h 14"/>
                      <a:gd name="T2" fmla="*/ 6 w 6"/>
                      <a:gd name="T3" fmla="*/ 0 h 14"/>
                      <a:gd name="T4" fmla="*/ 0 w 6"/>
                      <a:gd name="T5" fmla="*/ 0 h 14"/>
                      <a:gd name="T6" fmla="*/ 0 w 6"/>
                      <a:gd name="T7" fmla="*/ 14 h 14"/>
                      <a:gd name="T8" fmla="*/ 6 w 6"/>
                      <a:gd name="T9" fmla="*/ 7 h 14"/>
                    </a:gdLst>
                    <a:ahLst/>
                    <a:cxnLst>
                      <a:cxn ang="0">
                        <a:pos x="T0" y="T1"/>
                      </a:cxn>
                      <a:cxn ang="0">
                        <a:pos x="T2" y="T3"/>
                      </a:cxn>
                      <a:cxn ang="0">
                        <a:pos x="T4" y="T5"/>
                      </a:cxn>
                      <a:cxn ang="0">
                        <a:pos x="T6" y="T7"/>
                      </a:cxn>
                      <a:cxn ang="0">
                        <a:pos x="T8" y="T9"/>
                      </a:cxn>
                    </a:cxnLst>
                    <a:rect l="0" t="0" r="r" b="b"/>
                    <a:pathLst>
                      <a:path w="6" h="14">
                        <a:moveTo>
                          <a:pt x="6" y="7"/>
                        </a:moveTo>
                        <a:cubicBezTo>
                          <a:pt x="6" y="0"/>
                          <a:pt x="6" y="0"/>
                          <a:pt x="6" y="0"/>
                        </a:cubicBezTo>
                        <a:cubicBezTo>
                          <a:pt x="0" y="0"/>
                          <a:pt x="0" y="0"/>
                          <a:pt x="0" y="0"/>
                        </a:cubicBezTo>
                        <a:cubicBezTo>
                          <a:pt x="0" y="0"/>
                          <a:pt x="0" y="7"/>
                          <a:pt x="0" y="14"/>
                        </a:cubicBezTo>
                        <a:cubicBezTo>
                          <a:pt x="0" y="7"/>
                          <a:pt x="6" y="7"/>
                          <a:pt x="6"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5" name="Freeform 269">
                    <a:extLst>
                      <a:ext uri="{FF2B5EF4-FFF2-40B4-BE49-F238E27FC236}">
                        <a16:creationId xmlns:a16="http://schemas.microsoft.com/office/drawing/2014/main" id="{B1C87C11-359A-4EDF-BF52-54439C0A1BED}"/>
                      </a:ext>
                    </a:extLst>
                  </p:cNvPr>
                  <p:cNvSpPr>
                    <a:spLocks/>
                  </p:cNvSpPr>
                  <p:nvPr/>
                </p:nvSpPr>
                <p:spPr bwMode="auto">
                  <a:xfrm>
                    <a:off x="10918825" y="3486150"/>
                    <a:ext cx="387350" cy="333375"/>
                  </a:xfrm>
                  <a:custGeom>
                    <a:avLst/>
                    <a:gdLst>
                      <a:gd name="T0" fmla="*/ 76 w 103"/>
                      <a:gd name="T1" fmla="*/ 55 h 89"/>
                      <a:gd name="T2" fmla="*/ 69 w 103"/>
                      <a:gd name="T3" fmla="*/ 48 h 89"/>
                      <a:gd name="T4" fmla="*/ 62 w 103"/>
                      <a:gd name="T5" fmla="*/ 48 h 89"/>
                      <a:gd name="T6" fmla="*/ 62 w 103"/>
                      <a:gd name="T7" fmla="*/ 55 h 89"/>
                      <a:gd name="T8" fmla="*/ 48 w 103"/>
                      <a:gd name="T9" fmla="*/ 48 h 89"/>
                      <a:gd name="T10" fmla="*/ 48 w 103"/>
                      <a:gd name="T11" fmla="*/ 34 h 89"/>
                      <a:gd name="T12" fmla="*/ 55 w 103"/>
                      <a:gd name="T13" fmla="*/ 27 h 89"/>
                      <a:gd name="T14" fmla="*/ 48 w 103"/>
                      <a:gd name="T15" fmla="*/ 0 h 89"/>
                      <a:gd name="T16" fmla="*/ 41 w 103"/>
                      <a:gd name="T17" fmla="*/ 0 h 89"/>
                      <a:gd name="T18" fmla="*/ 34 w 103"/>
                      <a:gd name="T19" fmla="*/ 27 h 89"/>
                      <a:gd name="T20" fmla="*/ 0 w 103"/>
                      <a:gd name="T21" fmla="*/ 62 h 89"/>
                      <a:gd name="T22" fmla="*/ 14 w 103"/>
                      <a:gd name="T23" fmla="*/ 62 h 89"/>
                      <a:gd name="T24" fmla="*/ 21 w 103"/>
                      <a:gd name="T25" fmla="*/ 55 h 89"/>
                      <a:gd name="T26" fmla="*/ 27 w 103"/>
                      <a:gd name="T27" fmla="*/ 34 h 89"/>
                      <a:gd name="T28" fmla="*/ 34 w 103"/>
                      <a:gd name="T29" fmla="*/ 68 h 89"/>
                      <a:gd name="T30" fmla="*/ 76 w 103"/>
                      <a:gd name="T31" fmla="*/ 5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89">
                        <a:moveTo>
                          <a:pt x="76" y="55"/>
                        </a:moveTo>
                        <a:cubicBezTo>
                          <a:pt x="76" y="55"/>
                          <a:pt x="69" y="55"/>
                          <a:pt x="69" y="48"/>
                        </a:cubicBezTo>
                        <a:cubicBezTo>
                          <a:pt x="67" y="48"/>
                          <a:pt x="64" y="48"/>
                          <a:pt x="62" y="48"/>
                        </a:cubicBezTo>
                        <a:cubicBezTo>
                          <a:pt x="62" y="55"/>
                          <a:pt x="62" y="55"/>
                          <a:pt x="62" y="55"/>
                        </a:cubicBezTo>
                        <a:cubicBezTo>
                          <a:pt x="55" y="55"/>
                          <a:pt x="55" y="48"/>
                          <a:pt x="48" y="48"/>
                        </a:cubicBezTo>
                        <a:cubicBezTo>
                          <a:pt x="48" y="34"/>
                          <a:pt x="48" y="34"/>
                          <a:pt x="48" y="34"/>
                        </a:cubicBezTo>
                        <a:cubicBezTo>
                          <a:pt x="48" y="27"/>
                          <a:pt x="55" y="34"/>
                          <a:pt x="55" y="27"/>
                        </a:cubicBezTo>
                        <a:cubicBezTo>
                          <a:pt x="55" y="21"/>
                          <a:pt x="55" y="7"/>
                          <a:pt x="48" y="0"/>
                        </a:cubicBezTo>
                        <a:cubicBezTo>
                          <a:pt x="41" y="0"/>
                          <a:pt x="41" y="0"/>
                          <a:pt x="41" y="0"/>
                        </a:cubicBezTo>
                        <a:cubicBezTo>
                          <a:pt x="34" y="0"/>
                          <a:pt x="34" y="14"/>
                          <a:pt x="34" y="27"/>
                        </a:cubicBezTo>
                        <a:cubicBezTo>
                          <a:pt x="0" y="21"/>
                          <a:pt x="7" y="27"/>
                          <a:pt x="0" y="62"/>
                        </a:cubicBezTo>
                        <a:cubicBezTo>
                          <a:pt x="14" y="55"/>
                          <a:pt x="7" y="62"/>
                          <a:pt x="14" y="62"/>
                        </a:cubicBezTo>
                        <a:cubicBezTo>
                          <a:pt x="21" y="55"/>
                          <a:pt x="21" y="55"/>
                          <a:pt x="21" y="55"/>
                        </a:cubicBezTo>
                        <a:cubicBezTo>
                          <a:pt x="21" y="55"/>
                          <a:pt x="27" y="41"/>
                          <a:pt x="27" y="34"/>
                        </a:cubicBezTo>
                        <a:cubicBezTo>
                          <a:pt x="27" y="55"/>
                          <a:pt x="27" y="62"/>
                          <a:pt x="34" y="68"/>
                        </a:cubicBezTo>
                        <a:cubicBezTo>
                          <a:pt x="55" y="68"/>
                          <a:pt x="103" y="89"/>
                          <a:pt x="76" y="55"/>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6" name="Freeform 270">
                    <a:extLst>
                      <a:ext uri="{FF2B5EF4-FFF2-40B4-BE49-F238E27FC236}">
                        <a16:creationId xmlns:a16="http://schemas.microsoft.com/office/drawing/2014/main" id="{DDE02DD8-FDB4-4153-837B-0FF244EE3870}"/>
                      </a:ext>
                    </a:extLst>
                  </p:cNvPr>
                  <p:cNvSpPr>
                    <a:spLocks/>
                  </p:cNvSpPr>
                  <p:nvPr/>
                </p:nvSpPr>
                <p:spPr bwMode="auto">
                  <a:xfrm>
                    <a:off x="11793538" y="4872038"/>
                    <a:ext cx="79375" cy="52388"/>
                  </a:xfrm>
                  <a:custGeom>
                    <a:avLst/>
                    <a:gdLst>
                      <a:gd name="T0" fmla="*/ 0 w 21"/>
                      <a:gd name="T1" fmla="*/ 0 h 14"/>
                      <a:gd name="T2" fmla="*/ 7 w 21"/>
                      <a:gd name="T3" fmla="*/ 14 h 14"/>
                      <a:gd name="T4" fmla="*/ 0 w 21"/>
                      <a:gd name="T5" fmla="*/ 0 h 14"/>
                    </a:gdLst>
                    <a:ahLst/>
                    <a:cxnLst>
                      <a:cxn ang="0">
                        <a:pos x="T0" y="T1"/>
                      </a:cxn>
                      <a:cxn ang="0">
                        <a:pos x="T2" y="T3"/>
                      </a:cxn>
                      <a:cxn ang="0">
                        <a:pos x="T4" y="T5"/>
                      </a:cxn>
                    </a:cxnLst>
                    <a:rect l="0" t="0" r="r" b="b"/>
                    <a:pathLst>
                      <a:path w="21" h="14">
                        <a:moveTo>
                          <a:pt x="0" y="0"/>
                        </a:moveTo>
                        <a:cubicBezTo>
                          <a:pt x="7" y="14"/>
                          <a:pt x="7" y="14"/>
                          <a:pt x="7" y="14"/>
                        </a:cubicBezTo>
                        <a:cubicBezTo>
                          <a:pt x="7" y="14"/>
                          <a:pt x="21"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7" name="Freeform 271">
                    <a:extLst>
                      <a:ext uri="{FF2B5EF4-FFF2-40B4-BE49-F238E27FC236}">
                        <a16:creationId xmlns:a16="http://schemas.microsoft.com/office/drawing/2014/main" id="{2658EE48-E45E-4762-999C-13BDF7218A1E}"/>
                      </a:ext>
                    </a:extLst>
                  </p:cNvPr>
                  <p:cNvSpPr>
                    <a:spLocks/>
                  </p:cNvSpPr>
                  <p:nvPr/>
                </p:nvSpPr>
                <p:spPr bwMode="auto">
                  <a:xfrm>
                    <a:off x="12827000" y="4538663"/>
                    <a:ext cx="52388" cy="25400"/>
                  </a:xfrm>
                  <a:custGeom>
                    <a:avLst/>
                    <a:gdLst>
                      <a:gd name="T0" fmla="*/ 0 w 14"/>
                      <a:gd name="T1" fmla="*/ 0 h 7"/>
                      <a:gd name="T2" fmla="*/ 7 w 14"/>
                      <a:gd name="T3" fmla="*/ 7 h 7"/>
                      <a:gd name="T4" fmla="*/ 0 w 14"/>
                      <a:gd name="T5" fmla="*/ 0 h 7"/>
                    </a:gdLst>
                    <a:ahLst/>
                    <a:cxnLst>
                      <a:cxn ang="0">
                        <a:pos x="T0" y="T1"/>
                      </a:cxn>
                      <a:cxn ang="0">
                        <a:pos x="T2" y="T3"/>
                      </a:cxn>
                      <a:cxn ang="0">
                        <a:pos x="T4" y="T5"/>
                      </a:cxn>
                    </a:cxnLst>
                    <a:rect l="0" t="0" r="r" b="b"/>
                    <a:pathLst>
                      <a:path w="14" h="7">
                        <a:moveTo>
                          <a:pt x="0" y="0"/>
                        </a:moveTo>
                        <a:cubicBezTo>
                          <a:pt x="7" y="7"/>
                          <a:pt x="7" y="7"/>
                          <a:pt x="7" y="7"/>
                        </a:cubicBezTo>
                        <a:cubicBezTo>
                          <a:pt x="7" y="7"/>
                          <a:pt x="14"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8" name="Freeform 272">
                    <a:extLst>
                      <a:ext uri="{FF2B5EF4-FFF2-40B4-BE49-F238E27FC236}">
                        <a16:creationId xmlns:a16="http://schemas.microsoft.com/office/drawing/2014/main" id="{6AE93D87-A548-4CFD-B9A6-58E444AF83FC}"/>
                      </a:ext>
                    </a:extLst>
                  </p:cNvPr>
                  <p:cNvSpPr>
                    <a:spLocks/>
                  </p:cNvSpPr>
                  <p:nvPr/>
                </p:nvSpPr>
                <p:spPr bwMode="auto">
                  <a:xfrm>
                    <a:off x="11072813" y="3921125"/>
                    <a:ext cx="258763" cy="207963"/>
                  </a:xfrm>
                  <a:custGeom>
                    <a:avLst/>
                    <a:gdLst>
                      <a:gd name="T0" fmla="*/ 48 w 69"/>
                      <a:gd name="T1" fmla="*/ 14 h 55"/>
                      <a:gd name="T2" fmla="*/ 28 w 69"/>
                      <a:gd name="T3" fmla="*/ 7 h 55"/>
                      <a:gd name="T4" fmla="*/ 21 w 69"/>
                      <a:gd name="T5" fmla="*/ 0 h 55"/>
                      <a:gd name="T6" fmla="*/ 14 w 69"/>
                      <a:gd name="T7" fmla="*/ 0 h 55"/>
                      <a:gd name="T8" fmla="*/ 14 w 69"/>
                      <a:gd name="T9" fmla="*/ 34 h 55"/>
                      <a:gd name="T10" fmla="*/ 21 w 69"/>
                      <a:gd name="T11" fmla="*/ 41 h 55"/>
                      <a:gd name="T12" fmla="*/ 28 w 69"/>
                      <a:gd name="T13" fmla="*/ 41 h 55"/>
                      <a:gd name="T14" fmla="*/ 35 w 69"/>
                      <a:gd name="T15" fmla="*/ 55 h 55"/>
                      <a:gd name="T16" fmla="*/ 41 w 69"/>
                      <a:gd name="T17" fmla="*/ 55 h 55"/>
                      <a:gd name="T18" fmla="*/ 41 w 69"/>
                      <a:gd name="T19" fmla="*/ 41 h 55"/>
                      <a:gd name="T20" fmla="*/ 55 w 69"/>
                      <a:gd name="T21" fmla="*/ 41 h 55"/>
                      <a:gd name="T22" fmla="*/ 62 w 69"/>
                      <a:gd name="T23" fmla="*/ 41 h 55"/>
                      <a:gd name="T24" fmla="*/ 69 w 69"/>
                      <a:gd name="T25" fmla="*/ 48 h 55"/>
                      <a:gd name="T26" fmla="*/ 69 w 69"/>
                      <a:gd name="T27" fmla="*/ 28 h 55"/>
                      <a:gd name="T28" fmla="*/ 55 w 69"/>
                      <a:gd name="T29" fmla="*/ 28 h 55"/>
                      <a:gd name="T30" fmla="*/ 48 w 69"/>
                      <a:gd name="T31"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5">
                        <a:moveTo>
                          <a:pt x="48" y="14"/>
                        </a:moveTo>
                        <a:cubicBezTo>
                          <a:pt x="41" y="7"/>
                          <a:pt x="35" y="14"/>
                          <a:pt x="28" y="7"/>
                        </a:cubicBezTo>
                        <a:cubicBezTo>
                          <a:pt x="28" y="7"/>
                          <a:pt x="28" y="0"/>
                          <a:pt x="21" y="0"/>
                        </a:cubicBezTo>
                        <a:cubicBezTo>
                          <a:pt x="14" y="0"/>
                          <a:pt x="14" y="0"/>
                          <a:pt x="14" y="0"/>
                        </a:cubicBezTo>
                        <a:cubicBezTo>
                          <a:pt x="7" y="14"/>
                          <a:pt x="0" y="21"/>
                          <a:pt x="14" y="34"/>
                        </a:cubicBezTo>
                        <a:cubicBezTo>
                          <a:pt x="21" y="34"/>
                          <a:pt x="21" y="41"/>
                          <a:pt x="21" y="41"/>
                        </a:cubicBezTo>
                        <a:cubicBezTo>
                          <a:pt x="28" y="41"/>
                          <a:pt x="28" y="41"/>
                          <a:pt x="28" y="41"/>
                        </a:cubicBezTo>
                        <a:cubicBezTo>
                          <a:pt x="35" y="48"/>
                          <a:pt x="28" y="48"/>
                          <a:pt x="35" y="55"/>
                        </a:cubicBezTo>
                        <a:cubicBezTo>
                          <a:pt x="35" y="48"/>
                          <a:pt x="41" y="55"/>
                          <a:pt x="41" y="55"/>
                        </a:cubicBezTo>
                        <a:cubicBezTo>
                          <a:pt x="41" y="41"/>
                          <a:pt x="41" y="41"/>
                          <a:pt x="41" y="41"/>
                        </a:cubicBezTo>
                        <a:cubicBezTo>
                          <a:pt x="48" y="41"/>
                          <a:pt x="55" y="41"/>
                          <a:pt x="55" y="41"/>
                        </a:cubicBezTo>
                        <a:cubicBezTo>
                          <a:pt x="62" y="34"/>
                          <a:pt x="55" y="41"/>
                          <a:pt x="62" y="41"/>
                        </a:cubicBezTo>
                        <a:cubicBezTo>
                          <a:pt x="55" y="41"/>
                          <a:pt x="69" y="48"/>
                          <a:pt x="69" y="48"/>
                        </a:cubicBezTo>
                        <a:cubicBezTo>
                          <a:pt x="69" y="41"/>
                          <a:pt x="69" y="34"/>
                          <a:pt x="69" y="28"/>
                        </a:cubicBezTo>
                        <a:cubicBezTo>
                          <a:pt x="62" y="28"/>
                          <a:pt x="55" y="28"/>
                          <a:pt x="55" y="28"/>
                        </a:cubicBezTo>
                        <a:cubicBezTo>
                          <a:pt x="48" y="21"/>
                          <a:pt x="48" y="14"/>
                          <a:pt x="48"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9" name="Freeform 273">
                    <a:extLst>
                      <a:ext uri="{FF2B5EF4-FFF2-40B4-BE49-F238E27FC236}">
                        <a16:creationId xmlns:a16="http://schemas.microsoft.com/office/drawing/2014/main" id="{06F4EDEF-0981-4471-B58E-F384C59073B3}"/>
                      </a:ext>
                    </a:extLst>
                  </p:cNvPr>
                  <p:cNvSpPr>
                    <a:spLocks/>
                  </p:cNvSpPr>
                  <p:nvPr/>
                </p:nvSpPr>
                <p:spPr bwMode="auto">
                  <a:xfrm>
                    <a:off x="11125200" y="3459163"/>
                    <a:ext cx="101600" cy="128588"/>
                  </a:xfrm>
                  <a:custGeom>
                    <a:avLst/>
                    <a:gdLst>
                      <a:gd name="T0" fmla="*/ 7 w 27"/>
                      <a:gd name="T1" fmla="*/ 0 h 34"/>
                      <a:gd name="T2" fmla="*/ 14 w 27"/>
                      <a:gd name="T3" fmla="*/ 7 h 34"/>
                      <a:gd name="T4" fmla="*/ 0 w 27"/>
                      <a:gd name="T5" fmla="*/ 0 h 34"/>
                      <a:gd name="T6" fmla="*/ 21 w 27"/>
                      <a:gd name="T7" fmla="*/ 34 h 34"/>
                      <a:gd name="T8" fmla="*/ 27 w 27"/>
                      <a:gd name="T9" fmla="*/ 34 h 34"/>
                      <a:gd name="T10" fmla="*/ 27 w 27"/>
                      <a:gd name="T11" fmla="*/ 21 h 34"/>
                      <a:gd name="T12" fmla="*/ 21 w 27"/>
                      <a:gd name="T13" fmla="*/ 21 h 34"/>
                      <a:gd name="T14" fmla="*/ 21 w 27"/>
                      <a:gd name="T15" fmla="*/ 7 h 34"/>
                      <a:gd name="T16" fmla="*/ 7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7" y="0"/>
                        </a:moveTo>
                        <a:cubicBezTo>
                          <a:pt x="14" y="7"/>
                          <a:pt x="14" y="7"/>
                          <a:pt x="14" y="7"/>
                        </a:cubicBezTo>
                        <a:cubicBezTo>
                          <a:pt x="7" y="7"/>
                          <a:pt x="7" y="7"/>
                          <a:pt x="0" y="0"/>
                        </a:cubicBezTo>
                        <a:cubicBezTo>
                          <a:pt x="7" y="14"/>
                          <a:pt x="7" y="21"/>
                          <a:pt x="21" y="34"/>
                        </a:cubicBezTo>
                        <a:cubicBezTo>
                          <a:pt x="27" y="34"/>
                          <a:pt x="27" y="34"/>
                          <a:pt x="27" y="34"/>
                        </a:cubicBezTo>
                        <a:cubicBezTo>
                          <a:pt x="27" y="28"/>
                          <a:pt x="27" y="21"/>
                          <a:pt x="27" y="21"/>
                        </a:cubicBezTo>
                        <a:cubicBezTo>
                          <a:pt x="21" y="21"/>
                          <a:pt x="21" y="21"/>
                          <a:pt x="21" y="21"/>
                        </a:cubicBezTo>
                        <a:cubicBezTo>
                          <a:pt x="14" y="14"/>
                          <a:pt x="21" y="7"/>
                          <a:pt x="21" y="7"/>
                        </a:cubicBezTo>
                        <a:lnTo>
                          <a:pt x="7" y="0"/>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0" name="Freeform 274">
                    <a:extLst>
                      <a:ext uri="{FF2B5EF4-FFF2-40B4-BE49-F238E27FC236}">
                        <a16:creationId xmlns:a16="http://schemas.microsoft.com/office/drawing/2014/main" id="{A8BAC82B-EB96-42D5-9DB2-EB757FA8B141}"/>
                      </a:ext>
                    </a:extLst>
                  </p:cNvPr>
                  <p:cNvSpPr>
                    <a:spLocks/>
                  </p:cNvSpPr>
                  <p:nvPr/>
                </p:nvSpPr>
                <p:spPr bwMode="auto">
                  <a:xfrm>
                    <a:off x="13368338" y="2843213"/>
                    <a:ext cx="52388" cy="52388"/>
                  </a:xfrm>
                  <a:custGeom>
                    <a:avLst/>
                    <a:gdLst>
                      <a:gd name="T0" fmla="*/ 7 w 14"/>
                      <a:gd name="T1" fmla="*/ 0 h 14"/>
                      <a:gd name="T2" fmla="*/ 0 w 14"/>
                      <a:gd name="T3" fmla="*/ 7 h 14"/>
                      <a:gd name="T4" fmla="*/ 0 w 14"/>
                      <a:gd name="T5" fmla="*/ 14 h 14"/>
                      <a:gd name="T6" fmla="*/ 14 w 14"/>
                      <a:gd name="T7" fmla="*/ 14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0" y="7"/>
                          <a:pt x="0" y="7"/>
                          <a:pt x="0" y="7"/>
                        </a:cubicBezTo>
                        <a:cubicBezTo>
                          <a:pt x="0" y="14"/>
                          <a:pt x="0" y="14"/>
                          <a:pt x="0" y="14"/>
                        </a:cubicBezTo>
                        <a:cubicBezTo>
                          <a:pt x="0" y="14"/>
                          <a:pt x="7" y="14"/>
                          <a:pt x="14" y="14"/>
                        </a:cubicBezTo>
                        <a:cubicBezTo>
                          <a:pt x="14" y="14"/>
                          <a:pt x="14"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1" name="Freeform 275">
                    <a:extLst>
                      <a:ext uri="{FF2B5EF4-FFF2-40B4-BE49-F238E27FC236}">
                        <a16:creationId xmlns:a16="http://schemas.microsoft.com/office/drawing/2014/main" id="{DEB187AB-D3D4-48C1-993B-1C1C0570BCC1}"/>
                      </a:ext>
                    </a:extLst>
                  </p:cNvPr>
                  <p:cNvSpPr>
                    <a:spLocks/>
                  </p:cNvSpPr>
                  <p:nvPr/>
                </p:nvSpPr>
                <p:spPr bwMode="auto">
                  <a:xfrm>
                    <a:off x="11847513" y="4899025"/>
                    <a:ext cx="25400" cy="74613"/>
                  </a:xfrm>
                  <a:custGeom>
                    <a:avLst/>
                    <a:gdLst>
                      <a:gd name="T0" fmla="*/ 0 w 7"/>
                      <a:gd name="T1" fmla="*/ 20 h 20"/>
                      <a:gd name="T2" fmla="*/ 7 w 7"/>
                      <a:gd name="T3" fmla="*/ 13 h 20"/>
                      <a:gd name="T4" fmla="*/ 7 w 7"/>
                      <a:gd name="T5" fmla="*/ 0 h 20"/>
                      <a:gd name="T6" fmla="*/ 0 w 7"/>
                      <a:gd name="T7" fmla="*/ 0 h 20"/>
                      <a:gd name="T8" fmla="*/ 0 w 7"/>
                      <a:gd name="T9" fmla="*/ 20 h 20"/>
                    </a:gdLst>
                    <a:ahLst/>
                    <a:cxnLst>
                      <a:cxn ang="0">
                        <a:pos x="T0" y="T1"/>
                      </a:cxn>
                      <a:cxn ang="0">
                        <a:pos x="T2" y="T3"/>
                      </a:cxn>
                      <a:cxn ang="0">
                        <a:pos x="T4" y="T5"/>
                      </a:cxn>
                      <a:cxn ang="0">
                        <a:pos x="T6" y="T7"/>
                      </a:cxn>
                      <a:cxn ang="0">
                        <a:pos x="T8" y="T9"/>
                      </a:cxn>
                    </a:cxnLst>
                    <a:rect l="0" t="0" r="r" b="b"/>
                    <a:pathLst>
                      <a:path w="7" h="20">
                        <a:moveTo>
                          <a:pt x="0" y="20"/>
                        </a:moveTo>
                        <a:cubicBezTo>
                          <a:pt x="7" y="13"/>
                          <a:pt x="7" y="13"/>
                          <a:pt x="7" y="13"/>
                        </a:cubicBezTo>
                        <a:cubicBezTo>
                          <a:pt x="7" y="13"/>
                          <a:pt x="7" y="7"/>
                          <a:pt x="7" y="0"/>
                        </a:cubicBezTo>
                        <a:cubicBezTo>
                          <a:pt x="0" y="0"/>
                          <a:pt x="0" y="0"/>
                          <a:pt x="0" y="0"/>
                        </a:cubicBezTo>
                        <a:cubicBezTo>
                          <a:pt x="0" y="0"/>
                          <a:pt x="0" y="13"/>
                          <a:pt x="0" y="2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2" name="Freeform 276">
                    <a:extLst>
                      <a:ext uri="{FF2B5EF4-FFF2-40B4-BE49-F238E27FC236}">
                        <a16:creationId xmlns:a16="http://schemas.microsoft.com/office/drawing/2014/main" id="{47A40C95-EB39-4D2F-912F-22456D6F6F66}"/>
                      </a:ext>
                    </a:extLst>
                  </p:cNvPr>
                  <p:cNvSpPr>
                    <a:spLocks/>
                  </p:cNvSpPr>
                  <p:nvPr/>
                </p:nvSpPr>
                <p:spPr bwMode="auto">
                  <a:xfrm>
                    <a:off x="13652500" y="4308475"/>
                    <a:ext cx="79375" cy="153988"/>
                  </a:xfrm>
                  <a:custGeom>
                    <a:avLst/>
                    <a:gdLst>
                      <a:gd name="T0" fmla="*/ 7 w 21"/>
                      <a:gd name="T1" fmla="*/ 41 h 41"/>
                      <a:gd name="T2" fmla="*/ 21 w 21"/>
                      <a:gd name="T3" fmla="*/ 20 h 41"/>
                      <a:gd name="T4" fmla="*/ 21 w 21"/>
                      <a:gd name="T5" fmla="*/ 7 h 41"/>
                      <a:gd name="T6" fmla="*/ 21 w 21"/>
                      <a:gd name="T7" fmla="*/ 0 h 41"/>
                      <a:gd name="T8" fmla="*/ 7 w 21"/>
                      <a:gd name="T9" fmla="*/ 0 h 41"/>
                      <a:gd name="T10" fmla="*/ 7 w 21"/>
                      <a:gd name="T11" fmla="*/ 41 h 41"/>
                    </a:gdLst>
                    <a:ahLst/>
                    <a:cxnLst>
                      <a:cxn ang="0">
                        <a:pos x="T0" y="T1"/>
                      </a:cxn>
                      <a:cxn ang="0">
                        <a:pos x="T2" y="T3"/>
                      </a:cxn>
                      <a:cxn ang="0">
                        <a:pos x="T4" y="T5"/>
                      </a:cxn>
                      <a:cxn ang="0">
                        <a:pos x="T6" y="T7"/>
                      </a:cxn>
                      <a:cxn ang="0">
                        <a:pos x="T8" y="T9"/>
                      </a:cxn>
                      <a:cxn ang="0">
                        <a:pos x="T10" y="T11"/>
                      </a:cxn>
                    </a:cxnLst>
                    <a:rect l="0" t="0" r="r" b="b"/>
                    <a:pathLst>
                      <a:path w="21" h="41">
                        <a:moveTo>
                          <a:pt x="7" y="41"/>
                        </a:moveTo>
                        <a:cubicBezTo>
                          <a:pt x="14" y="34"/>
                          <a:pt x="21" y="27"/>
                          <a:pt x="21" y="20"/>
                        </a:cubicBezTo>
                        <a:cubicBezTo>
                          <a:pt x="21" y="7"/>
                          <a:pt x="21" y="7"/>
                          <a:pt x="21" y="7"/>
                        </a:cubicBezTo>
                        <a:cubicBezTo>
                          <a:pt x="21" y="0"/>
                          <a:pt x="21" y="0"/>
                          <a:pt x="21" y="0"/>
                        </a:cubicBezTo>
                        <a:cubicBezTo>
                          <a:pt x="21" y="0"/>
                          <a:pt x="14" y="0"/>
                          <a:pt x="7" y="0"/>
                        </a:cubicBezTo>
                        <a:cubicBezTo>
                          <a:pt x="0" y="7"/>
                          <a:pt x="7" y="27"/>
                          <a:pt x="7" y="4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3" name="Freeform 277">
                    <a:extLst>
                      <a:ext uri="{FF2B5EF4-FFF2-40B4-BE49-F238E27FC236}">
                        <a16:creationId xmlns:a16="http://schemas.microsoft.com/office/drawing/2014/main" id="{150E7A70-5515-4778-8940-571612230527}"/>
                      </a:ext>
                    </a:extLst>
                  </p:cNvPr>
                  <p:cNvSpPr>
                    <a:spLocks/>
                  </p:cNvSpPr>
                  <p:nvPr/>
                </p:nvSpPr>
                <p:spPr bwMode="auto">
                  <a:xfrm>
                    <a:off x="13652500" y="4538663"/>
                    <a:ext cx="180975" cy="127000"/>
                  </a:xfrm>
                  <a:custGeom>
                    <a:avLst/>
                    <a:gdLst>
                      <a:gd name="T0" fmla="*/ 48 w 48"/>
                      <a:gd name="T1" fmla="*/ 27 h 34"/>
                      <a:gd name="T2" fmla="*/ 41 w 48"/>
                      <a:gd name="T3" fmla="*/ 0 h 34"/>
                      <a:gd name="T4" fmla="*/ 27 w 48"/>
                      <a:gd name="T5" fmla="*/ 0 h 34"/>
                      <a:gd name="T6" fmla="*/ 48 w 48"/>
                      <a:gd name="T7" fmla="*/ 27 h 34"/>
                    </a:gdLst>
                    <a:ahLst/>
                    <a:cxnLst>
                      <a:cxn ang="0">
                        <a:pos x="T0" y="T1"/>
                      </a:cxn>
                      <a:cxn ang="0">
                        <a:pos x="T2" y="T3"/>
                      </a:cxn>
                      <a:cxn ang="0">
                        <a:pos x="T4" y="T5"/>
                      </a:cxn>
                      <a:cxn ang="0">
                        <a:pos x="T6" y="T7"/>
                      </a:cxn>
                    </a:cxnLst>
                    <a:rect l="0" t="0" r="r" b="b"/>
                    <a:pathLst>
                      <a:path w="48" h="34">
                        <a:moveTo>
                          <a:pt x="48" y="27"/>
                        </a:moveTo>
                        <a:cubicBezTo>
                          <a:pt x="48" y="14"/>
                          <a:pt x="48" y="7"/>
                          <a:pt x="41" y="0"/>
                        </a:cubicBezTo>
                        <a:cubicBezTo>
                          <a:pt x="41" y="0"/>
                          <a:pt x="34" y="0"/>
                          <a:pt x="27" y="0"/>
                        </a:cubicBezTo>
                        <a:cubicBezTo>
                          <a:pt x="0" y="21"/>
                          <a:pt x="21" y="34"/>
                          <a:pt x="48" y="2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4" name="Freeform 278">
                    <a:extLst>
                      <a:ext uri="{FF2B5EF4-FFF2-40B4-BE49-F238E27FC236}">
                        <a16:creationId xmlns:a16="http://schemas.microsoft.com/office/drawing/2014/main" id="{2A2A146C-CE31-4012-A287-2492B8A30036}"/>
                      </a:ext>
                    </a:extLst>
                  </p:cNvPr>
                  <p:cNvSpPr>
                    <a:spLocks/>
                  </p:cNvSpPr>
                  <p:nvPr/>
                </p:nvSpPr>
                <p:spPr bwMode="auto">
                  <a:xfrm>
                    <a:off x="13731875" y="1535113"/>
                    <a:ext cx="228600" cy="233363"/>
                  </a:xfrm>
                  <a:custGeom>
                    <a:avLst/>
                    <a:gdLst>
                      <a:gd name="T0" fmla="*/ 48 w 61"/>
                      <a:gd name="T1" fmla="*/ 21 h 62"/>
                      <a:gd name="T2" fmla="*/ 13 w 61"/>
                      <a:gd name="T3" fmla="*/ 0 h 62"/>
                      <a:gd name="T4" fmla="*/ 0 w 61"/>
                      <a:gd name="T5" fmla="*/ 27 h 62"/>
                      <a:gd name="T6" fmla="*/ 0 w 61"/>
                      <a:gd name="T7" fmla="*/ 48 h 62"/>
                      <a:gd name="T8" fmla="*/ 48 w 61"/>
                      <a:gd name="T9" fmla="*/ 21 h 62"/>
                    </a:gdLst>
                    <a:ahLst/>
                    <a:cxnLst>
                      <a:cxn ang="0">
                        <a:pos x="T0" y="T1"/>
                      </a:cxn>
                      <a:cxn ang="0">
                        <a:pos x="T2" y="T3"/>
                      </a:cxn>
                      <a:cxn ang="0">
                        <a:pos x="T4" y="T5"/>
                      </a:cxn>
                      <a:cxn ang="0">
                        <a:pos x="T6" y="T7"/>
                      </a:cxn>
                      <a:cxn ang="0">
                        <a:pos x="T8" y="T9"/>
                      </a:cxn>
                    </a:cxnLst>
                    <a:rect l="0" t="0" r="r" b="b"/>
                    <a:pathLst>
                      <a:path w="61" h="62">
                        <a:moveTo>
                          <a:pt x="48" y="21"/>
                        </a:moveTo>
                        <a:cubicBezTo>
                          <a:pt x="41" y="7"/>
                          <a:pt x="34" y="7"/>
                          <a:pt x="13" y="0"/>
                        </a:cubicBezTo>
                        <a:cubicBezTo>
                          <a:pt x="6" y="7"/>
                          <a:pt x="0" y="21"/>
                          <a:pt x="0" y="27"/>
                        </a:cubicBezTo>
                        <a:cubicBezTo>
                          <a:pt x="0" y="34"/>
                          <a:pt x="0" y="41"/>
                          <a:pt x="0" y="48"/>
                        </a:cubicBezTo>
                        <a:cubicBezTo>
                          <a:pt x="27" y="62"/>
                          <a:pt x="61" y="62"/>
                          <a:pt x="48"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5" name="Freeform 279">
                    <a:extLst>
                      <a:ext uri="{FF2B5EF4-FFF2-40B4-BE49-F238E27FC236}">
                        <a16:creationId xmlns:a16="http://schemas.microsoft.com/office/drawing/2014/main" id="{EBAEB5EE-FEAD-452C-995A-7CDFDA7D7205}"/>
                      </a:ext>
                    </a:extLst>
                  </p:cNvPr>
                  <p:cNvSpPr>
                    <a:spLocks/>
                  </p:cNvSpPr>
                  <p:nvPr/>
                </p:nvSpPr>
                <p:spPr bwMode="auto">
                  <a:xfrm>
                    <a:off x="13806488" y="4203700"/>
                    <a:ext cx="106363" cy="25400"/>
                  </a:xfrm>
                  <a:custGeom>
                    <a:avLst/>
                    <a:gdLst>
                      <a:gd name="T0" fmla="*/ 21 w 28"/>
                      <a:gd name="T1" fmla="*/ 0 h 7"/>
                      <a:gd name="T2" fmla="*/ 21 w 28"/>
                      <a:gd name="T3" fmla="*/ 7 h 7"/>
                      <a:gd name="T4" fmla="*/ 21 w 28"/>
                      <a:gd name="T5" fmla="*/ 0 h 7"/>
                    </a:gdLst>
                    <a:ahLst/>
                    <a:cxnLst>
                      <a:cxn ang="0">
                        <a:pos x="T0" y="T1"/>
                      </a:cxn>
                      <a:cxn ang="0">
                        <a:pos x="T2" y="T3"/>
                      </a:cxn>
                      <a:cxn ang="0">
                        <a:pos x="T4" y="T5"/>
                      </a:cxn>
                    </a:cxnLst>
                    <a:rect l="0" t="0" r="r" b="b"/>
                    <a:pathLst>
                      <a:path w="28" h="7">
                        <a:moveTo>
                          <a:pt x="21" y="0"/>
                        </a:moveTo>
                        <a:cubicBezTo>
                          <a:pt x="0" y="0"/>
                          <a:pt x="14" y="7"/>
                          <a:pt x="21" y="7"/>
                        </a:cubicBezTo>
                        <a:cubicBezTo>
                          <a:pt x="28" y="7"/>
                          <a:pt x="28" y="0"/>
                          <a:pt x="21"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6" name="Freeform 280">
                    <a:extLst>
                      <a:ext uri="{FF2B5EF4-FFF2-40B4-BE49-F238E27FC236}">
                        <a16:creationId xmlns:a16="http://schemas.microsoft.com/office/drawing/2014/main" id="{F1B3CCE1-E4DC-440C-98EC-A7F4BEAB56C2}"/>
                      </a:ext>
                    </a:extLst>
                  </p:cNvPr>
                  <p:cNvSpPr>
                    <a:spLocks/>
                  </p:cNvSpPr>
                  <p:nvPr/>
                </p:nvSpPr>
                <p:spPr bwMode="auto">
                  <a:xfrm>
                    <a:off x="13600113" y="4154488"/>
                    <a:ext cx="106363" cy="101600"/>
                  </a:xfrm>
                  <a:custGeom>
                    <a:avLst/>
                    <a:gdLst>
                      <a:gd name="T0" fmla="*/ 7 w 28"/>
                      <a:gd name="T1" fmla="*/ 13 h 27"/>
                      <a:gd name="T2" fmla="*/ 7 w 28"/>
                      <a:gd name="T3" fmla="*/ 27 h 27"/>
                      <a:gd name="T4" fmla="*/ 14 w 28"/>
                      <a:gd name="T5" fmla="*/ 27 h 27"/>
                      <a:gd name="T6" fmla="*/ 28 w 28"/>
                      <a:gd name="T7" fmla="*/ 13 h 27"/>
                      <a:gd name="T8" fmla="*/ 28 w 28"/>
                      <a:gd name="T9" fmla="*/ 0 h 27"/>
                      <a:gd name="T10" fmla="*/ 7 w 28"/>
                      <a:gd name="T11" fmla="*/ 0 h 27"/>
                      <a:gd name="T12" fmla="*/ 0 w 28"/>
                      <a:gd name="T13" fmla="*/ 7 h 27"/>
                      <a:gd name="T14" fmla="*/ 7 w 28"/>
                      <a:gd name="T15" fmla="*/ 1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7" y="13"/>
                        </a:moveTo>
                        <a:cubicBezTo>
                          <a:pt x="7" y="20"/>
                          <a:pt x="7" y="27"/>
                          <a:pt x="7" y="27"/>
                        </a:cubicBezTo>
                        <a:cubicBezTo>
                          <a:pt x="7" y="27"/>
                          <a:pt x="7" y="27"/>
                          <a:pt x="14" y="27"/>
                        </a:cubicBezTo>
                        <a:cubicBezTo>
                          <a:pt x="28" y="13"/>
                          <a:pt x="28" y="13"/>
                          <a:pt x="28" y="13"/>
                        </a:cubicBezTo>
                        <a:cubicBezTo>
                          <a:pt x="28" y="7"/>
                          <a:pt x="21" y="7"/>
                          <a:pt x="28" y="0"/>
                        </a:cubicBezTo>
                        <a:cubicBezTo>
                          <a:pt x="21" y="0"/>
                          <a:pt x="14" y="0"/>
                          <a:pt x="7" y="0"/>
                        </a:cubicBezTo>
                        <a:cubicBezTo>
                          <a:pt x="0" y="7"/>
                          <a:pt x="0" y="7"/>
                          <a:pt x="0" y="7"/>
                        </a:cubicBezTo>
                        <a:cubicBezTo>
                          <a:pt x="0" y="13"/>
                          <a:pt x="7" y="13"/>
                          <a:pt x="7" y="13"/>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7" name="Freeform 281">
                    <a:extLst>
                      <a:ext uri="{FF2B5EF4-FFF2-40B4-BE49-F238E27FC236}">
                        <a16:creationId xmlns:a16="http://schemas.microsoft.com/office/drawing/2014/main" id="{597E66C8-1196-42B9-A3FD-AE0A2A8950CB}"/>
                      </a:ext>
                    </a:extLst>
                  </p:cNvPr>
                  <p:cNvSpPr>
                    <a:spLocks/>
                  </p:cNvSpPr>
                  <p:nvPr/>
                </p:nvSpPr>
                <p:spPr bwMode="auto">
                  <a:xfrm>
                    <a:off x="13652500" y="3101975"/>
                    <a:ext cx="153988" cy="153988"/>
                  </a:xfrm>
                  <a:custGeom>
                    <a:avLst/>
                    <a:gdLst>
                      <a:gd name="T0" fmla="*/ 34 w 41"/>
                      <a:gd name="T1" fmla="*/ 20 h 41"/>
                      <a:gd name="T2" fmla="*/ 21 w 41"/>
                      <a:gd name="T3" fmla="*/ 20 h 41"/>
                      <a:gd name="T4" fmla="*/ 21 w 41"/>
                      <a:gd name="T5" fmla="*/ 0 h 41"/>
                      <a:gd name="T6" fmla="*/ 7 w 41"/>
                      <a:gd name="T7" fmla="*/ 0 h 41"/>
                      <a:gd name="T8" fmla="*/ 0 w 41"/>
                      <a:gd name="T9" fmla="*/ 20 h 41"/>
                      <a:gd name="T10" fmla="*/ 14 w 41"/>
                      <a:gd name="T11" fmla="*/ 27 h 41"/>
                      <a:gd name="T12" fmla="*/ 14 w 41"/>
                      <a:gd name="T13" fmla="*/ 41 h 41"/>
                      <a:gd name="T14" fmla="*/ 27 w 41"/>
                      <a:gd name="T15" fmla="*/ 34 h 41"/>
                      <a:gd name="T16" fmla="*/ 27 w 41"/>
                      <a:gd name="T17" fmla="*/ 41 h 41"/>
                      <a:gd name="T18" fmla="*/ 41 w 41"/>
                      <a:gd name="T19" fmla="*/ 41 h 41"/>
                      <a:gd name="T20" fmla="*/ 34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4" y="20"/>
                        </a:moveTo>
                        <a:cubicBezTo>
                          <a:pt x="34" y="20"/>
                          <a:pt x="27" y="20"/>
                          <a:pt x="21" y="20"/>
                        </a:cubicBezTo>
                        <a:cubicBezTo>
                          <a:pt x="21" y="13"/>
                          <a:pt x="34" y="7"/>
                          <a:pt x="21" y="0"/>
                        </a:cubicBezTo>
                        <a:cubicBezTo>
                          <a:pt x="14" y="0"/>
                          <a:pt x="14" y="7"/>
                          <a:pt x="7" y="0"/>
                        </a:cubicBezTo>
                        <a:cubicBezTo>
                          <a:pt x="7" y="7"/>
                          <a:pt x="0" y="13"/>
                          <a:pt x="0" y="20"/>
                        </a:cubicBezTo>
                        <a:cubicBezTo>
                          <a:pt x="14" y="27"/>
                          <a:pt x="14" y="27"/>
                          <a:pt x="14" y="27"/>
                        </a:cubicBezTo>
                        <a:cubicBezTo>
                          <a:pt x="14" y="27"/>
                          <a:pt x="7" y="41"/>
                          <a:pt x="14" y="41"/>
                        </a:cubicBezTo>
                        <a:cubicBezTo>
                          <a:pt x="14" y="41"/>
                          <a:pt x="21" y="34"/>
                          <a:pt x="27" y="34"/>
                        </a:cubicBezTo>
                        <a:cubicBezTo>
                          <a:pt x="27" y="41"/>
                          <a:pt x="27" y="41"/>
                          <a:pt x="27" y="41"/>
                        </a:cubicBezTo>
                        <a:cubicBezTo>
                          <a:pt x="27" y="41"/>
                          <a:pt x="34" y="41"/>
                          <a:pt x="41" y="41"/>
                        </a:cubicBezTo>
                        <a:cubicBezTo>
                          <a:pt x="34" y="34"/>
                          <a:pt x="41" y="27"/>
                          <a:pt x="34" y="2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8" name="Freeform 282">
                    <a:extLst>
                      <a:ext uri="{FF2B5EF4-FFF2-40B4-BE49-F238E27FC236}">
                        <a16:creationId xmlns:a16="http://schemas.microsoft.com/office/drawing/2014/main" id="{DEB284B8-6695-40C8-8B70-D9C88D49C86D}"/>
                      </a:ext>
                    </a:extLst>
                  </p:cNvPr>
                  <p:cNvSpPr>
                    <a:spLocks/>
                  </p:cNvSpPr>
                  <p:nvPr/>
                </p:nvSpPr>
                <p:spPr bwMode="auto">
                  <a:xfrm>
                    <a:off x="13266738" y="5770563"/>
                    <a:ext cx="1933575" cy="590550"/>
                  </a:xfrm>
                  <a:custGeom>
                    <a:avLst/>
                    <a:gdLst>
                      <a:gd name="T0" fmla="*/ 515 w 515"/>
                      <a:gd name="T1" fmla="*/ 48 h 157"/>
                      <a:gd name="T2" fmla="*/ 481 w 515"/>
                      <a:gd name="T3" fmla="*/ 61 h 157"/>
                      <a:gd name="T4" fmla="*/ 460 w 515"/>
                      <a:gd name="T5" fmla="*/ 61 h 157"/>
                      <a:gd name="T6" fmla="*/ 412 w 515"/>
                      <a:gd name="T7" fmla="*/ 82 h 157"/>
                      <a:gd name="T8" fmla="*/ 405 w 515"/>
                      <a:gd name="T9" fmla="*/ 61 h 157"/>
                      <a:gd name="T10" fmla="*/ 412 w 515"/>
                      <a:gd name="T11" fmla="*/ 61 h 157"/>
                      <a:gd name="T12" fmla="*/ 416 w 515"/>
                      <a:gd name="T13" fmla="*/ 56 h 157"/>
                      <a:gd name="T14" fmla="*/ 419 w 515"/>
                      <a:gd name="T15" fmla="*/ 61 h 157"/>
                      <a:gd name="T16" fmla="*/ 419 w 515"/>
                      <a:gd name="T17" fmla="*/ 55 h 157"/>
                      <a:gd name="T18" fmla="*/ 416 w 515"/>
                      <a:gd name="T19" fmla="*/ 55 h 157"/>
                      <a:gd name="T20" fmla="*/ 419 w 515"/>
                      <a:gd name="T21" fmla="*/ 41 h 157"/>
                      <a:gd name="T22" fmla="*/ 378 w 515"/>
                      <a:gd name="T23" fmla="*/ 48 h 157"/>
                      <a:gd name="T24" fmla="*/ 364 w 515"/>
                      <a:gd name="T25" fmla="*/ 48 h 157"/>
                      <a:gd name="T26" fmla="*/ 343 w 515"/>
                      <a:gd name="T27" fmla="*/ 55 h 157"/>
                      <a:gd name="T28" fmla="*/ 323 w 515"/>
                      <a:gd name="T29" fmla="*/ 41 h 157"/>
                      <a:gd name="T30" fmla="*/ 275 w 515"/>
                      <a:gd name="T31" fmla="*/ 41 h 157"/>
                      <a:gd name="T32" fmla="*/ 268 w 515"/>
                      <a:gd name="T33" fmla="*/ 34 h 157"/>
                      <a:gd name="T34" fmla="*/ 227 w 515"/>
                      <a:gd name="T35" fmla="*/ 34 h 157"/>
                      <a:gd name="T36" fmla="*/ 144 w 515"/>
                      <a:gd name="T37" fmla="*/ 48 h 157"/>
                      <a:gd name="T38" fmla="*/ 110 w 515"/>
                      <a:gd name="T39" fmla="*/ 34 h 157"/>
                      <a:gd name="T40" fmla="*/ 110 w 515"/>
                      <a:gd name="T41" fmla="*/ 20 h 157"/>
                      <a:gd name="T42" fmla="*/ 117 w 515"/>
                      <a:gd name="T43" fmla="*/ 20 h 157"/>
                      <a:gd name="T44" fmla="*/ 124 w 515"/>
                      <a:gd name="T45" fmla="*/ 14 h 157"/>
                      <a:gd name="T46" fmla="*/ 110 w 515"/>
                      <a:gd name="T47" fmla="*/ 7 h 157"/>
                      <a:gd name="T48" fmla="*/ 82 w 515"/>
                      <a:gd name="T49" fmla="*/ 14 h 157"/>
                      <a:gd name="T50" fmla="*/ 82 w 515"/>
                      <a:gd name="T51" fmla="*/ 20 h 157"/>
                      <a:gd name="T52" fmla="*/ 27 w 515"/>
                      <a:gd name="T53" fmla="*/ 0 h 157"/>
                      <a:gd name="T54" fmla="*/ 21 w 515"/>
                      <a:gd name="T55" fmla="*/ 41 h 157"/>
                      <a:gd name="T56" fmla="*/ 7 w 515"/>
                      <a:gd name="T57" fmla="*/ 20 h 157"/>
                      <a:gd name="T58" fmla="*/ 0 w 515"/>
                      <a:gd name="T59" fmla="*/ 14 h 157"/>
                      <a:gd name="T60" fmla="*/ 0 w 515"/>
                      <a:gd name="T61" fmla="*/ 96 h 157"/>
                      <a:gd name="T62" fmla="*/ 14 w 515"/>
                      <a:gd name="T63" fmla="*/ 102 h 157"/>
                      <a:gd name="T64" fmla="*/ 34 w 515"/>
                      <a:gd name="T65" fmla="*/ 96 h 157"/>
                      <a:gd name="T66" fmla="*/ 89 w 515"/>
                      <a:gd name="T67" fmla="*/ 96 h 157"/>
                      <a:gd name="T68" fmla="*/ 96 w 515"/>
                      <a:gd name="T69" fmla="*/ 102 h 157"/>
                      <a:gd name="T70" fmla="*/ 158 w 515"/>
                      <a:gd name="T71" fmla="*/ 102 h 157"/>
                      <a:gd name="T72" fmla="*/ 185 w 515"/>
                      <a:gd name="T73" fmla="*/ 109 h 157"/>
                      <a:gd name="T74" fmla="*/ 192 w 515"/>
                      <a:gd name="T75" fmla="*/ 102 h 157"/>
                      <a:gd name="T76" fmla="*/ 206 w 515"/>
                      <a:gd name="T77" fmla="*/ 116 h 157"/>
                      <a:gd name="T78" fmla="*/ 227 w 515"/>
                      <a:gd name="T79" fmla="*/ 116 h 157"/>
                      <a:gd name="T80" fmla="*/ 213 w 515"/>
                      <a:gd name="T81" fmla="*/ 150 h 157"/>
                      <a:gd name="T82" fmla="*/ 213 w 515"/>
                      <a:gd name="T83" fmla="*/ 157 h 157"/>
                      <a:gd name="T84" fmla="*/ 309 w 515"/>
                      <a:gd name="T85" fmla="*/ 143 h 157"/>
                      <a:gd name="T86" fmla="*/ 336 w 515"/>
                      <a:gd name="T87" fmla="*/ 123 h 157"/>
                      <a:gd name="T88" fmla="*/ 378 w 515"/>
                      <a:gd name="T89" fmla="*/ 123 h 157"/>
                      <a:gd name="T90" fmla="*/ 460 w 515"/>
                      <a:gd name="T91" fmla="*/ 116 h 157"/>
                      <a:gd name="T92" fmla="*/ 494 w 515"/>
                      <a:gd name="T93" fmla="*/ 109 h 157"/>
                      <a:gd name="T94" fmla="*/ 501 w 515"/>
                      <a:gd name="T95" fmla="*/ 96 h 157"/>
                      <a:gd name="T96" fmla="*/ 515 w 515"/>
                      <a:gd name="T97" fmla="*/ 82 h 157"/>
                      <a:gd name="T98" fmla="*/ 515 w 515"/>
                      <a:gd name="T99" fmla="*/ 75 h 157"/>
                      <a:gd name="T100" fmla="*/ 508 w 515"/>
                      <a:gd name="T101" fmla="*/ 75 h 157"/>
                      <a:gd name="T102" fmla="*/ 508 w 515"/>
                      <a:gd name="T103" fmla="*/ 61 h 157"/>
                      <a:gd name="T104" fmla="*/ 515 w 515"/>
                      <a:gd name="T10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5" h="157">
                        <a:moveTo>
                          <a:pt x="515" y="48"/>
                        </a:moveTo>
                        <a:cubicBezTo>
                          <a:pt x="501" y="55"/>
                          <a:pt x="494" y="55"/>
                          <a:pt x="481" y="61"/>
                        </a:cubicBezTo>
                        <a:cubicBezTo>
                          <a:pt x="474" y="68"/>
                          <a:pt x="467" y="61"/>
                          <a:pt x="460" y="61"/>
                        </a:cubicBezTo>
                        <a:cubicBezTo>
                          <a:pt x="446" y="61"/>
                          <a:pt x="433" y="89"/>
                          <a:pt x="412" y="82"/>
                        </a:cubicBezTo>
                        <a:cubicBezTo>
                          <a:pt x="405" y="82"/>
                          <a:pt x="419" y="61"/>
                          <a:pt x="405" y="61"/>
                        </a:cubicBezTo>
                        <a:cubicBezTo>
                          <a:pt x="412" y="61"/>
                          <a:pt x="412" y="61"/>
                          <a:pt x="412" y="61"/>
                        </a:cubicBezTo>
                        <a:cubicBezTo>
                          <a:pt x="414" y="60"/>
                          <a:pt x="415" y="58"/>
                          <a:pt x="416" y="56"/>
                        </a:cubicBezTo>
                        <a:cubicBezTo>
                          <a:pt x="416" y="58"/>
                          <a:pt x="419" y="61"/>
                          <a:pt x="419" y="61"/>
                        </a:cubicBezTo>
                        <a:cubicBezTo>
                          <a:pt x="419" y="61"/>
                          <a:pt x="426" y="55"/>
                          <a:pt x="419" y="55"/>
                        </a:cubicBezTo>
                        <a:cubicBezTo>
                          <a:pt x="417" y="55"/>
                          <a:pt x="417" y="55"/>
                          <a:pt x="416" y="55"/>
                        </a:cubicBezTo>
                        <a:cubicBezTo>
                          <a:pt x="419" y="51"/>
                          <a:pt x="419" y="46"/>
                          <a:pt x="419" y="41"/>
                        </a:cubicBezTo>
                        <a:cubicBezTo>
                          <a:pt x="405" y="48"/>
                          <a:pt x="391" y="48"/>
                          <a:pt x="378" y="48"/>
                        </a:cubicBezTo>
                        <a:cubicBezTo>
                          <a:pt x="371" y="48"/>
                          <a:pt x="371" y="48"/>
                          <a:pt x="364" y="48"/>
                        </a:cubicBezTo>
                        <a:cubicBezTo>
                          <a:pt x="357" y="48"/>
                          <a:pt x="357" y="55"/>
                          <a:pt x="343" y="55"/>
                        </a:cubicBezTo>
                        <a:cubicBezTo>
                          <a:pt x="336" y="55"/>
                          <a:pt x="330" y="48"/>
                          <a:pt x="323" y="41"/>
                        </a:cubicBezTo>
                        <a:cubicBezTo>
                          <a:pt x="309" y="41"/>
                          <a:pt x="288" y="48"/>
                          <a:pt x="275" y="41"/>
                        </a:cubicBezTo>
                        <a:cubicBezTo>
                          <a:pt x="268" y="34"/>
                          <a:pt x="268" y="34"/>
                          <a:pt x="268" y="34"/>
                        </a:cubicBezTo>
                        <a:cubicBezTo>
                          <a:pt x="261" y="34"/>
                          <a:pt x="240" y="34"/>
                          <a:pt x="227" y="34"/>
                        </a:cubicBezTo>
                        <a:cubicBezTo>
                          <a:pt x="199" y="34"/>
                          <a:pt x="185" y="55"/>
                          <a:pt x="144" y="48"/>
                        </a:cubicBezTo>
                        <a:cubicBezTo>
                          <a:pt x="130" y="48"/>
                          <a:pt x="117" y="34"/>
                          <a:pt x="110" y="34"/>
                        </a:cubicBezTo>
                        <a:cubicBezTo>
                          <a:pt x="110" y="20"/>
                          <a:pt x="110" y="20"/>
                          <a:pt x="110" y="20"/>
                        </a:cubicBezTo>
                        <a:cubicBezTo>
                          <a:pt x="117" y="20"/>
                          <a:pt x="117" y="20"/>
                          <a:pt x="117" y="20"/>
                        </a:cubicBezTo>
                        <a:cubicBezTo>
                          <a:pt x="117" y="20"/>
                          <a:pt x="117" y="14"/>
                          <a:pt x="124" y="14"/>
                        </a:cubicBezTo>
                        <a:cubicBezTo>
                          <a:pt x="117" y="14"/>
                          <a:pt x="117" y="7"/>
                          <a:pt x="110" y="7"/>
                        </a:cubicBezTo>
                        <a:cubicBezTo>
                          <a:pt x="96" y="0"/>
                          <a:pt x="89" y="14"/>
                          <a:pt x="82" y="14"/>
                        </a:cubicBezTo>
                        <a:cubicBezTo>
                          <a:pt x="82" y="20"/>
                          <a:pt x="82" y="20"/>
                          <a:pt x="82" y="20"/>
                        </a:cubicBezTo>
                        <a:cubicBezTo>
                          <a:pt x="55" y="34"/>
                          <a:pt x="41" y="14"/>
                          <a:pt x="27" y="0"/>
                        </a:cubicBezTo>
                        <a:cubicBezTo>
                          <a:pt x="27" y="14"/>
                          <a:pt x="27" y="20"/>
                          <a:pt x="21" y="41"/>
                        </a:cubicBezTo>
                        <a:cubicBezTo>
                          <a:pt x="21" y="34"/>
                          <a:pt x="14" y="27"/>
                          <a:pt x="7" y="20"/>
                        </a:cubicBezTo>
                        <a:cubicBezTo>
                          <a:pt x="0" y="14"/>
                          <a:pt x="0" y="14"/>
                          <a:pt x="0" y="14"/>
                        </a:cubicBezTo>
                        <a:cubicBezTo>
                          <a:pt x="0" y="41"/>
                          <a:pt x="0" y="61"/>
                          <a:pt x="0" y="96"/>
                        </a:cubicBezTo>
                        <a:cubicBezTo>
                          <a:pt x="0" y="96"/>
                          <a:pt x="7" y="102"/>
                          <a:pt x="14" y="102"/>
                        </a:cubicBezTo>
                        <a:cubicBezTo>
                          <a:pt x="27" y="109"/>
                          <a:pt x="27" y="102"/>
                          <a:pt x="34" y="96"/>
                        </a:cubicBezTo>
                        <a:cubicBezTo>
                          <a:pt x="41" y="96"/>
                          <a:pt x="75" y="96"/>
                          <a:pt x="89" y="96"/>
                        </a:cubicBezTo>
                        <a:cubicBezTo>
                          <a:pt x="96" y="102"/>
                          <a:pt x="96" y="102"/>
                          <a:pt x="96" y="102"/>
                        </a:cubicBezTo>
                        <a:cubicBezTo>
                          <a:pt x="117" y="102"/>
                          <a:pt x="137" y="102"/>
                          <a:pt x="158" y="102"/>
                        </a:cubicBezTo>
                        <a:cubicBezTo>
                          <a:pt x="165" y="102"/>
                          <a:pt x="172" y="116"/>
                          <a:pt x="185" y="109"/>
                        </a:cubicBezTo>
                        <a:cubicBezTo>
                          <a:pt x="192" y="102"/>
                          <a:pt x="192" y="102"/>
                          <a:pt x="192" y="102"/>
                        </a:cubicBezTo>
                        <a:cubicBezTo>
                          <a:pt x="199" y="102"/>
                          <a:pt x="199" y="116"/>
                          <a:pt x="206" y="116"/>
                        </a:cubicBezTo>
                        <a:cubicBezTo>
                          <a:pt x="213" y="116"/>
                          <a:pt x="220" y="116"/>
                          <a:pt x="227" y="116"/>
                        </a:cubicBezTo>
                        <a:cubicBezTo>
                          <a:pt x="227" y="143"/>
                          <a:pt x="233" y="137"/>
                          <a:pt x="213" y="150"/>
                        </a:cubicBezTo>
                        <a:cubicBezTo>
                          <a:pt x="213" y="157"/>
                          <a:pt x="213" y="157"/>
                          <a:pt x="213" y="157"/>
                        </a:cubicBezTo>
                        <a:cubicBezTo>
                          <a:pt x="227" y="157"/>
                          <a:pt x="281" y="150"/>
                          <a:pt x="309" y="143"/>
                        </a:cubicBezTo>
                        <a:cubicBezTo>
                          <a:pt x="316" y="137"/>
                          <a:pt x="323" y="130"/>
                          <a:pt x="336" y="123"/>
                        </a:cubicBezTo>
                        <a:cubicBezTo>
                          <a:pt x="350" y="123"/>
                          <a:pt x="364" y="123"/>
                          <a:pt x="378" y="123"/>
                        </a:cubicBezTo>
                        <a:cubicBezTo>
                          <a:pt x="405" y="123"/>
                          <a:pt x="439" y="116"/>
                          <a:pt x="460" y="116"/>
                        </a:cubicBezTo>
                        <a:cubicBezTo>
                          <a:pt x="474" y="109"/>
                          <a:pt x="487" y="116"/>
                          <a:pt x="494" y="109"/>
                        </a:cubicBezTo>
                        <a:cubicBezTo>
                          <a:pt x="501" y="109"/>
                          <a:pt x="501" y="102"/>
                          <a:pt x="501" y="96"/>
                        </a:cubicBezTo>
                        <a:cubicBezTo>
                          <a:pt x="501" y="89"/>
                          <a:pt x="508" y="89"/>
                          <a:pt x="515" y="82"/>
                        </a:cubicBezTo>
                        <a:cubicBezTo>
                          <a:pt x="515" y="75"/>
                          <a:pt x="515" y="75"/>
                          <a:pt x="515" y="75"/>
                        </a:cubicBezTo>
                        <a:cubicBezTo>
                          <a:pt x="515" y="75"/>
                          <a:pt x="515" y="75"/>
                          <a:pt x="508" y="75"/>
                        </a:cubicBezTo>
                        <a:cubicBezTo>
                          <a:pt x="508" y="75"/>
                          <a:pt x="508" y="68"/>
                          <a:pt x="508" y="61"/>
                        </a:cubicBezTo>
                        <a:cubicBezTo>
                          <a:pt x="508" y="61"/>
                          <a:pt x="515" y="55"/>
                          <a:pt x="515" y="48"/>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9" name="Freeform 283">
                    <a:extLst>
                      <a:ext uri="{FF2B5EF4-FFF2-40B4-BE49-F238E27FC236}">
                        <a16:creationId xmlns:a16="http://schemas.microsoft.com/office/drawing/2014/main" id="{50B2B0F7-AC09-4D09-B501-8CDE1205ED03}"/>
                      </a:ext>
                    </a:extLst>
                  </p:cNvPr>
                  <p:cNvSpPr>
                    <a:spLocks/>
                  </p:cNvSpPr>
                  <p:nvPr/>
                </p:nvSpPr>
                <p:spPr bwMode="auto">
                  <a:xfrm>
                    <a:off x="12646025" y="3101975"/>
                    <a:ext cx="1160463" cy="793750"/>
                  </a:xfrm>
                  <a:custGeom>
                    <a:avLst/>
                    <a:gdLst>
                      <a:gd name="T0" fmla="*/ 55 w 309"/>
                      <a:gd name="T1" fmla="*/ 61 h 211"/>
                      <a:gd name="T2" fmla="*/ 69 w 309"/>
                      <a:gd name="T3" fmla="*/ 68 h 211"/>
                      <a:gd name="T4" fmla="*/ 124 w 309"/>
                      <a:gd name="T5" fmla="*/ 102 h 211"/>
                      <a:gd name="T6" fmla="*/ 137 w 309"/>
                      <a:gd name="T7" fmla="*/ 136 h 211"/>
                      <a:gd name="T8" fmla="*/ 206 w 309"/>
                      <a:gd name="T9" fmla="*/ 143 h 211"/>
                      <a:gd name="T10" fmla="*/ 213 w 309"/>
                      <a:gd name="T11" fmla="*/ 150 h 211"/>
                      <a:gd name="T12" fmla="*/ 220 w 309"/>
                      <a:gd name="T13" fmla="*/ 150 h 211"/>
                      <a:gd name="T14" fmla="*/ 220 w 309"/>
                      <a:gd name="T15" fmla="*/ 157 h 211"/>
                      <a:gd name="T16" fmla="*/ 234 w 309"/>
                      <a:gd name="T17" fmla="*/ 157 h 211"/>
                      <a:gd name="T18" fmla="*/ 234 w 309"/>
                      <a:gd name="T19" fmla="*/ 164 h 211"/>
                      <a:gd name="T20" fmla="*/ 234 w 309"/>
                      <a:gd name="T21" fmla="*/ 170 h 211"/>
                      <a:gd name="T22" fmla="*/ 247 w 309"/>
                      <a:gd name="T23" fmla="*/ 170 h 211"/>
                      <a:gd name="T24" fmla="*/ 247 w 309"/>
                      <a:gd name="T25" fmla="*/ 184 h 211"/>
                      <a:gd name="T26" fmla="*/ 268 w 309"/>
                      <a:gd name="T27" fmla="*/ 191 h 211"/>
                      <a:gd name="T28" fmla="*/ 261 w 309"/>
                      <a:gd name="T29" fmla="*/ 205 h 211"/>
                      <a:gd name="T30" fmla="*/ 275 w 309"/>
                      <a:gd name="T31" fmla="*/ 211 h 211"/>
                      <a:gd name="T32" fmla="*/ 289 w 309"/>
                      <a:gd name="T33" fmla="*/ 205 h 211"/>
                      <a:gd name="T34" fmla="*/ 302 w 309"/>
                      <a:gd name="T35" fmla="*/ 211 h 211"/>
                      <a:gd name="T36" fmla="*/ 309 w 309"/>
                      <a:gd name="T37" fmla="*/ 205 h 211"/>
                      <a:gd name="T38" fmla="*/ 309 w 309"/>
                      <a:gd name="T39" fmla="*/ 177 h 211"/>
                      <a:gd name="T40" fmla="*/ 295 w 309"/>
                      <a:gd name="T41" fmla="*/ 184 h 211"/>
                      <a:gd name="T42" fmla="*/ 261 w 309"/>
                      <a:gd name="T43" fmla="*/ 157 h 211"/>
                      <a:gd name="T44" fmla="*/ 261 w 309"/>
                      <a:gd name="T45" fmla="*/ 150 h 211"/>
                      <a:gd name="T46" fmla="*/ 234 w 309"/>
                      <a:gd name="T47" fmla="*/ 129 h 211"/>
                      <a:gd name="T48" fmla="*/ 234 w 309"/>
                      <a:gd name="T49" fmla="*/ 88 h 211"/>
                      <a:gd name="T50" fmla="*/ 220 w 309"/>
                      <a:gd name="T51" fmla="*/ 82 h 211"/>
                      <a:gd name="T52" fmla="*/ 213 w 309"/>
                      <a:gd name="T53" fmla="*/ 68 h 211"/>
                      <a:gd name="T54" fmla="*/ 172 w 309"/>
                      <a:gd name="T55" fmla="*/ 75 h 211"/>
                      <a:gd name="T56" fmla="*/ 151 w 309"/>
                      <a:gd name="T57" fmla="*/ 68 h 211"/>
                      <a:gd name="T58" fmla="*/ 103 w 309"/>
                      <a:gd name="T59" fmla="*/ 48 h 211"/>
                      <a:gd name="T60" fmla="*/ 96 w 309"/>
                      <a:gd name="T61" fmla="*/ 27 h 211"/>
                      <a:gd name="T62" fmla="*/ 89 w 309"/>
                      <a:gd name="T63" fmla="*/ 27 h 211"/>
                      <a:gd name="T64" fmla="*/ 89 w 309"/>
                      <a:gd name="T65" fmla="*/ 13 h 211"/>
                      <a:gd name="T66" fmla="*/ 83 w 309"/>
                      <a:gd name="T67" fmla="*/ 13 h 211"/>
                      <a:gd name="T68" fmla="*/ 76 w 309"/>
                      <a:gd name="T69" fmla="*/ 7 h 211"/>
                      <a:gd name="T70" fmla="*/ 41 w 309"/>
                      <a:gd name="T71" fmla="*/ 0 h 211"/>
                      <a:gd name="T72" fmla="*/ 7 w 309"/>
                      <a:gd name="T73" fmla="*/ 34 h 211"/>
                      <a:gd name="T74" fmla="*/ 0 w 309"/>
                      <a:gd name="T75" fmla="*/ 48 h 211"/>
                      <a:gd name="T76" fmla="*/ 7 w 309"/>
                      <a:gd name="T77" fmla="*/ 54 h 211"/>
                      <a:gd name="T78" fmla="*/ 34 w 309"/>
                      <a:gd name="T79" fmla="*/ 48 h 211"/>
                      <a:gd name="T80" fmla="*/ 55 w 309"/>
                      <a:gd name="T81" fmla="*/ 6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11">
                        <a:moveTo>
                          <a:pt x="55" y="61"/>
                        </a:moveTo>
                        <a:cubicBezTo>
                          <a:pt x="62" y="68"/>
                          <a:pt x="62" y="61"/>
                          <a:pt x="69" y="68"/>
                        </a:cubicBezTo>
                        <a:cubicBezTo>
                          <a:pt x="76" y="68"/>
                          <a:pt x="124" y="102"/>
                          <a:pt x="124" y="102"/>
                        </a:cubicBezTo>
                        <a:cubicBezTo>
                          <a:pt x="124" y="109"/>
                          <a:pt x="131" y="136"/>
                          <a:pt x="137" y="136"/>
                        </a:cubicBezTo>
                        <a:cubicBezTo>
                          <a:pt x="151" y="143"/>
                          <a:pt x="192" y="136"/>
                          <a:pt x="206" y="143"/>
                        </a:cubicBezTo>
                        <a:cubicBezTo>
                          <a:pt x="213" y="143"/>
                          <a:pt x="213" y="150"/>
                          <a:pt x="213" y="150"/>
                        </a:cubicBezTo>
                        <a:cubicBezTo>
                          <a:pt x="220" y="150"/>
                          <a:pt x="220" y="150"/>
                          <a:pt x="220" y="150"/>
                        </a:cubicBezTo>
                        <a:cubicBezTo>
                          <a:pt x="220" y="157"/>
                          <a:pt x="220" y="157"/>
                          <a:pt x="220" y="157"/>
                        </a:cubicBezTo>
                        <a:cubicBezTo>
                          <a:pt x="227" y="157"/>
                          <a:pt x="234" y="157"/>
                          <a:pt x="234" y="157"/>
                        </a:cubicBezTo>
                        <a:cubicBezTo>
                          <a:pt x="234" y="157"/>
                          <a:pt x="247" y="164"/>
                          <a:pt x="234" y="164"/>
                        </a:cubicBezTo>
                        <a:cubicBezTo>
                          <a:pt x="234" y="170"/>
                          <a:pt x="234" y="170"/>
                          <a:pt x="234" y="170"/>
                        </a:cubicBezTo>
                        <a:cubicBezTo>
                          <a:pt x="240" y="170"/>
                          <a:pt x="247" y="170"/>
                          <a:pt x="247" y="170"/>
                        </a:cubicBezTo>
                        <a:cubicBezTo>
                          <a:pt x="247" y="170"/>
                          <a:pt x="240" y="184"/>
                          <a:pt x="247" y="184"/>
                        </a:cubicBezTo>
                        <a:cubicBezTo>
                          <a:pt x="254" y="191"/>
                          <a:pt x="261" y="184"/>
                          <a:pt x="268" y="191"/>
                        </a:cubicBezTo>
                        <a:cubicBezTo>
                          <a:pt x="268" y="191"/>
                          <a:pt x="268" y="205"/>
                          <a:pt x="261" y="205"/>
                        </a:cubicBezTo>
                        <a:cubicBezTo>
                          <a:pt x="268" y="205"/>
                          <a:pt x="275" y="211"/>
                          <a:pt x="275" y="211"/>
                        </a:cubicBezTo>
                        <a:cubicBezTo>
                          <a:pt x="282" y="211"/>
                          <a:pt x="282" y="205"/>
                          <a:pt x="289" y="205"/>
                        </a:cubicBezTo>
                        <a:cubicBezTo>
                          <a:pt x="302" y="211"/>
                          <a:pt x="302" y="211"/>
                          <a:pt x="302" y="211"/>
                        </a:cubicBezTo>
                        <a:cubicBezTo>
                          <a:pt x="302" y="205"/>
                          <a:pt x="302" y="205"/>
                          <a:pt x="309" y="205"/>
                        </a:cubicBezTo>
                        <a:cubicBezTo>
                          <a:pt x="309" y="198"/>
                          <a:pt x="309" y="184"/>
                          <a:pt x="309" y="177"/>
                        </a:cubicBezTo>
                        <a:cubicBezTo>
                          <a:pt x="302" y="177"/>
                          <a:pt x="309" y="184"/>
                          <a:pt x="295" y="184"/>
                        </a:cubicBezTo>
                        <a:cubicBezTo>
                          <a:pt x="261" y="157"/>
                          <a:pt x="261" y="157"/>
                          <a:pt x="261" y="157"/>
                        </a:cubicBezTo>
                        <a:cubicBezTo>
                          <a:pt x="254" y="157"/>
                          <a:pt x="261" y="150"/>
                          <a:pt x="261" y="150"/>
                        </a:cubicBezTo>
                        <a:cubicBezTo>
                          <a:pt x="254" y="143"/>
                          <a:pt x="240" y="136"/>
                          <a:pt x="234" y="129"/>
                        </a:cubicBezTo>
                        <a:cubicBezTo>
                          <a:pt x="234" y="116"/>
                          <a:pt x="240" y="102"/>
                          <a:pt x="234" y="88"/>
                        </a:cubicBezTo>
                        <a:cubicBezTo>
                          <a:pt x="234" y="82"/>
                          <a:pt x="220" y="82"/>
                          <a:pt x="220" y="82"/>
                        </a:cubicBezTo>
                        <a:cubicBezTo>
                          <a:pt x="213" y="75"/>
                          <a:pt x="220" y="75"/>
                          <a:pt x="213" y="68"/>
                        </a:cubicBezTo>
                        <a:cubicBezTo>
                          <a:pt x="206" y="75"/>
                          <a:pt x="186" y="82"/>
                          <a:pt x="172" y="75"/>
                        </a:cubicBezTo>
                        <a:cubicBezTo>
                          <a:pt x="165" y="75"/>
                          <a:pt x="158" y="68"/>
                          <a:pt x="151" y="68"/>
                        </a:cubicBezTo>
                        <a:cubicBezTo>
                          <a:pt x="131" y="61"/>
                          <a:pt x="110" y="61"/>
                          <a:pt x="103" y="48"/>
                        </a:cubicBezTo>
                        <a:cubicBezTo>
                          <a:pt x="96" y="41"/>
                          <a:pt x="103" y="34"/>
                          <a:pt x="96" y="27"/>
                        </a:cubicBezTo>
                        <a:cubicBezTo>
                          <a:pt x="89" y="27"/>
                          <a:pt x="89" y="27"/>
                          <a:pt x="89" y="27"/>
                        </a:cubicBezTo>
                        <a:cubicBezTo>
                          <a:pt x="89" y="27"/>
                          <a:pt x="89" y="20"/>
                          <a:pt x="89" y="13"/>
                        </a:cubicBezTo>
                        <a:cubicBezTo>
                          <a:pt x="83" y="13"/>
                          <a:pt x="83" y="13"/>
                          <a:pt x="83" y="13"/>
                        </a:cubicBezTo>
                        <a:cubicBezTo>
                          <a:pt x="76" y="7"/>
                          <a:pt x="76" y="7"/>
                          <a:pt x="76" y="7"/>
                        </a:cubicBezTo>
                        <a:cubicBezTo>
                          <a:pt x="69" y="7"/>
                          <a:pt x="55" y="0"/>
                          <a:pt x="41" y="0"/>
                        </a:cubicBezTo>
                        <a:cubicBezTo>
                          <a:pt x="28" y="41"/>
                          <a:pt x="28" y="20"/>
                          <a:pt x="7" y="34"/>
                        </a:cubicBezTo>
                        <a:cubicBezTo>
                          <a:pt x="0" y="41"/>
                          <a:pt x="0" y="48"/>
                          <a:pt x="0" y="48"/>
                        </a:cubicBezTo>
                        <a:cubicBezTo>
                          <a:pt x="7" y="48"/>
                          <a:pt x="0" y="48"/>
                          <a:pt x="7" y="54"/>
                        </a:cubicBezTo>
                        <a:cubicBezTo>
                          <a:pt x="14" y="48"/>
                          <a:pt x="21" y="48"/>
                          <a:pt x="34" y="48"/>
                        </a:cubicBezTo>
                        <a:cubicBezTo>
                          <a:pt x="41" y="48"/>
                          <a:pt x="48" y="61"/>
                          <a:pt x="55" y="6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0" name="Freeform 284">
                    <a:extLst>
                      <a:ext uri="{FF2B5EF4-FFF2-40B4-BE49-F238E27FC236}">
                        <a16:creationId xmlns:a16="http://schemas.microsoft.com/office/drawing/2014/main" id="{63DB0A07-34BD-49A1-B7AF-9C5ABDFB7CA8}"/>
                      </a:ext>
                    </a:extLst>
                  </p:cNvPr>
                  <p:cNvSpPr>
                    <a:spLocks/>
                  </p:cNvSpPr>
                  <p:nvPr/>
                </p:nvSpPr>
                <p:spPr bwMode="auto">
                  <a:xfrm>
                    <a:off x="13547725" y="4872038"/>
                    <a:ext cx="79375" cy="52388"/>
                  </a:xfrm>
                  <a:custGeom>
                    <a:avLst/>
                    <a:gdLst>
                      <a:gd name="T0" fmla="*/ 0 w 21"/>
                      <a:gd name="T1" fmla="*/ 0 h 14"/>
                      <a:gd name="T2" fmla="*/ 7 w 21"/>
                      <a:gd name="T3" fmla="*/ 14 h 14"/>
                      <a:gd name="T4" fmla="*/ 0 w 21"/>
                      <a:gd name="T5" fmla="*/ 0 h 14"/>
                    </a:gdLst>
                    <a:ahLst/>
                    <a:cxnLst>
                      <a:cxn ang="0">
                        <a:pos x="T0" y="T1"/>
                      </a:cxn>
                      <a:cxn ang="0">
                        <a:pos x="T2" y="T3"/>
                      </a:cxn>
                      <a:cxn ang="0">
                        <a:pos x="T4" y="T5"/>
                      </a:cxn>
                    </a:cxnLst>
                    <a:rect l="0" t="0" r="r" b="b"/>
                    <a:pathLst>
                      <a:path w="21" h="14">
                        <a:moveTo>
                          <a:pt x="0" y="0"/>
                        </a:moveTo>
                        <a:cubicBezTo>
                          <a:pt x="7" y="14"/>
                          <a:pt x="7" y="14"/>
                          <a:pt x="7" y="14"/>
                        </a:cubicBezTo>
                        <a:cubicBezTo>
                          <a:pt x="14" y="14"/>
                          <a:pt x="21" y="7"/>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1" name="Freeform 285">
                    <a:extLst>
                      <a:ext uri="{FF2B5EF4-FFF2-40B4-BE49-F238E27FC236}">
                        <a16:creationId xmlns:a16="http://schemas.microsoft.com/office/drawing/2014/main" id="{C176F4E8-59B1-4C13-B77B-8C5855EC623D}"/>
                      </a:ext>
                    </a:extLst>
                  </p:cNvPr>
                  <p:cNvSpPr>
                    <a:spLocks/>
                  </p:cNvSpPr>
                  <p:nvPr/>
                </p:nvSpPr>
                <p:spPr bwMode="auto">
                  <a:xfrm>
                    <a:off x="13627100" y="5078413"/>
                    <a:ext cx="25400" cy="23813"/>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7" y="0"/>
                          <a:pt x="7" y="0"/>
                          <a:pt x="0" y="0"/>
                        </a:cubicBezTo>
                        <a:cubicBezTo>
                          <a:pt x="0" y="0"/>
                          <a:pt x="0" y="6"/>
                          <a:pt x="7" y="6"/>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2" name="Freeform 286">
                    <a:extLst>
                      <a:ext uri="{FF2B5EF4-FFF2-40B4-BE49-F238E27FC236}">
                        <a16:creationId xmlns:a16="http://schemas.microsoft.com/office/drawing/2014/main" id="{5821EE29-9970-48DB-8D32-780098F4F747}"/>
                      </a:ext>
                    </a:extLst>
                  </p:cNvPr>
                  <p:cNvSpPr>
                    <a:spLocks/>
                  </p:cNvSpPr>
                  <p:nvPr/>
                </p:nvSpPr>
                <p:spPr bwMode="auto">
                  <a:xfrm>
                    <a:off x="13860463" y="3895725"/>
                    <a:ext cx="231775" cy="258763"/>
                  </a:xfrm>
                  <a:custGeom>
                    <a:avLst/>
                    <a:gdLst>
                      <a:gd name="T0" fmla="*/ 14 w 62"/>
                      <a:gd name="T1" fmla="*/ 0 h 69"/>
                      <a:gd name="T2" fmla="*/ 0 w 62"/>
                      <a:gd name="T3" fmla="*/ 14 h 69"/>
                      <a:gd name="T4" fmla="*/ 0 w 62"/>
                      <a:gd name="T5" fmla="*/ 21 h 69"/>
                      <a:gd name="T6" fmla="*/ 14 w 62"/>
                      <a:gd name="T7" fmla="*/ 28 h 69"/>
                      <a:gd name="T8" fmla="*/ 20 w 62"/>
                      <a:gd name="T9" fmla="*/ 48 h 69"/>
                      <a:gd name="T10" fmla="*/ 48 w 62"/>
                      <a:gd name="T11" fmla="*/ 69 h 69"/>
                      <a:gd name="T12" fmla="*/ 55 w 62"/>
                      <a:gd name="T13" fmla="*/ 62 h 69"/>
                      <a:gd name="T14" fmla="*/ 62 w 62"/>
                      <a:gd name="T15" fmla="*/ 48 h 69"/>
                      <a:gd name="T16" fmla="*/ 55 w 62"/>
                      <a:gd name="T17" fmla="*/ 21 h 69"/>
                      <a:gd name="T18" fmla="*/ 27 w 62"/>
                      <a:gd name="T19" fmla="*/ 14 h 69"/>
                      <a:gd name="T20" fmla="*/ 27 w 62"/>
                      <a:gd name="T21" fmla="*/ 0 h 69"/>
                      <a:gd name="T22" fmla="*/ 14 w 62"/>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9">
                        <a:moveTo>
                          <a:pt x="14" y="0"/>
                        </a:moveTo>
                        <a:cubicBezTo>
                          <a:pt x="7" y="7"/>
                          <a:pt x="7" y="7"/>
                          <a:pt x="0" y="14"/>
                        </a:cubicBezTo>
                        <a:cubicBezTo>
                          <a:pt x="7" y="14"/>
                          <a:pt x="0" y="21"/>
                          <a:pt x="0" y="21"/>
                        </a:cubicBezTo>
                        <a:cubicBezTo>
                          <a:pt x="7" y="28"/>
                          <a:pt x="7" y="21"/>
                          <a:pt x="14" y="28"/>
                        </a:cubicBezTo>
                        <a:cubicBezTo>
                          <a:pt x="14" y="28"/>
                          <a:pt x="20" y="41"/>
                          <a:pt x="20" y="48"/>
                        </a:cubicBezTo>
                        <a:cubicBezTo>
                          <a:pt x="27" y="55"/>
                          <a:pt x="41" y="62"/>
                          <a:pt x="48" y="69"/>
                        </a:cubicBezTo>
                        <a:cubicBezTo>
                          <a:pt x="48" y="62"/>
                          <a:pt x="55" y="62"/>
                          <a:pt x="55" y="62"/>
                        </a:cubicBezTo>
                        <a:cubicBezTo>
                          <a:pt x="62" y="55"/>
                          <a:pt x="55" y="48"/>
                          <a:pt x="62" y="48"/>
                        </a:cubicBezTo>
                        <a:cubicBezTo>
                          <a:pt x="55" y="48"/>
                          <a:pt x="55" y="28"/>
                          <a:pt x="55" y="21"/>
                        </a:cubicBezTo>
                        <a:cubicBezTo>
                          <a:pt x="48" y="21"/>
                          <a:pt x="41" y="14"/>
                          <a:pt x="27" y="14"/>
                        </a:cubicBezTo>
                        <a:cubicBezTo>
                          <a:pt x="27" y="0"/>
                          <a:pt x="27" y="0"/>
                          <a:pt x="27" y="0"/>
                        </a:cubicBezTo>
                        <a:cubicBezTo>
                          <a:pt x="27" y="0"/>
                          <a:pt x="14" y="7"/>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3" name="Freeform 287">
                    <a:extLst>
                      <a:ext uri="{FF2B5EF4-FFF2-40B4-BE49-F238E27FC236}">
                        <a16:creationId xmlns:a16="http://schemas.microsoft.com/office/drawing/2014/main" id="{192BB2A5-3BC8-4859-823C-B100292D1BDC}"/>
                      </a:ext>
                    </a:extLst>
                  </p:cNvPr>
                  <p:cNvSpPr>
                    <a:spLocks/>
                  </p:cNvSpPr>
                  <p:nvPr/>
                </p:nvSpPr>
                <p:spPr bwMode="auto">
                  <a:xfrm>
                    <a:off x="14066838" y="4129088"/>
                    <a:ext cx="254000" cy="127000"/>
                  </a:xfrm>
                  <a:custGeom>
                    <a:avLst/>
                    <a:gdLst>
                      <a:gd name="T0" fmla="*/ 41 w 68"/>
                      <a:gd name="T1" fmla="*/ 27 h 34"/>
                      <a:gd name="T2" fmla="*/ 55 w 68"/>
                      <a:gd name="T3" fmla="*/ 20 h 34"/>
                      <a:gd name="T4" fmla="*/ 0 w 68"/>
                      <a:gd name="T5" fmla="*/ 0 h 34"/>
                      <a:gd name="T6" fmla="*/ 0 w 68"/>
                      <a:gd name="T7" fmla="*/ 7 h 34"/>
                      <a:gd name="T8" fmla="*/ 41 w 68"/>
                      <a:gd name="T9" fmla="*/ 27 h 34"/>
                    </a:gdLst>
                    <a:ahLst/>
                    <a:cxnLst>
                      <a:cxn ang="0">
                        <a:pos x="T0" y="T1"/>
                      </a:cxn>
                      <a:cxn ang="0">
                        <a:pos x="T2" y="T3"/>
                      </a:cxn>
                      <a:cxn ang="0">
                        <a:pos x="T4" y="T5"/>
                      </a:cxn>
                      <a:cxn ang="0">
                        <a:pos x="T6" y="T7"/>
                      </a:cxn>
                      <a:cxn ang="0">
                        <a:pos x="T8" y="T9"/>
                      </a:cxn>
                    </a:cxnLst>
                    <a:rect l="0" t="0" r="r" b="b"/>
                    <a:pathLst>
                      <a:path w="68" h="34">
                        <a:moveTo>
                          <a:pt x="41" y="27"/>
                        </a:moveTo>
                        <a:cubicBezTo>
                          <a:pt x="55" y="20"/>
                          <a:pt x="55" y="20"/>
                          <a:pt x="55" y="20"/>
                        </a:cubicBezTo>
                        <a:cubicBezTo>
                          <a:pt x="68" y="14"/>
                          <a:pt x="7" y="7"/>
                          <a:pt x="0" y="0"/>
                        </a:cubicBezTo>
                        <a:cubicBezTo>
                          <a:pt x="0" y="7"/>
                          <a:pt x="0" y="7"/>
                          <a:pt x="0" y="7"/>
                        </a:cubicBezTo>
                        <a:cubicBezTo>
                          <a:pt x="7" y="14"/>
                          <a:pt x="27" y="34"/>
                          <a:pt x="41" y="2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4" name="Freeform 288">
                    <a:extLst>
                      <a:ext uri="{FF2B5EF4-FFF2-40B4-BE49-F238E27FC236}">
                        <a16:creationId xmlns:a16="http://schemas.microsoft.com/office/drawing/2014/main" id="{222BE049-655C-4EEE-A657-70D1FCEB726A}"/>
                      </a:ext>
                    </a:extLst>
                  </p:cNvPr>
                  <p:cNvSpPr>
                    <a:spLocks/>
                  </p:cNvSpPr>
                  <p:nvPr/>
                </p:nvSpPr>
                <p:spPr bwMode="auto">
                  <a:xfrm>
                    <a:off x="14012863" y="2178050"/>
                    <a:ext cx="285750" cy="228600"/>
                  </a:xfrm>
                  <a:custGeom>
                    <a:avLst/>
                    <a:gdLst>
                      <a:gd name="T0" fmla="*/ 0 w 76"/>
                      <a:gd name="T1" fmla="*/ 41 h 61"/>
                      <a:gd name="T2" fmla="*/ 14 w 76"/>
                      <a:gd name="T3" fmla="*/ 41 h 61"/>
                      <a:gd name="T4" fmla="*/ 21 w 76"/>
                      <a:gd name="T5" fmla="*/ 54 h 61"/>
                      <a:gd name="T6" fmla="*/ 28 w 76"/>
                      <a:gd name="T7" fmla="*/ 61 h 61"/>
                      <a:gd name="T8" fmla="*/ 34 w 76"/>
                      <a:gd name="T9" fmla="*/ 61 h 61"/>
                      <a:gd name="T10" fmla="*/ 41 w 76"/>
                      <a:gd name="T11" fmla="*/ 34 h 61"/>
                      <a:gd name="T12" fmla="*/ 55 w 76"/>
                      <a:gd name="T13" fmla="*/ 34 h 61"/>
                      <a:gd name="T14" fmla="*/ 48 w 76"/>
                      <a:gd name="T15" fmla="*/ 48 h 61"/>
                      <a:gd name="T16" fmla="*/ 48 w 76"/>
                      <a:gd name="T17" fmla="*/ 54 h 61"/>
                      <a:gd name="T18" fmla="*/ 62 w 76"/>
                      <a:gd name="T19" fmla="*/ 54 h 61"/>
                      <a:gd name="T20" fmla="*/ 62 w 76"/>
                      <a:gd name="T21" fmla="*/ 48 h 61"/>
                      <a:gd name="T22" fmla="*/ 69 w 76"/>
                      <a:gd name="T23" fmla="*/ 34 h 61"/>
                      <a:gd name="T24" fmla="*/ 76 w 76"/>
                      <a:gd name="T25" fmla="*/ 20 h 61"/>
                      <a:gd name="T26" fmla="*/ 69 w 76"/>
                      <a:gd name="T27" fmla="*/ 7 h 61"/>
                      <a:gd name="T28" fmla="*/ 62 w 76"/>
                      <a:gd name="T29" fmla="*/ 7 h 61"/>
                      <a:gd name="T30" fmla="*/ 55 w 76"/>
                      <a:gd name="T31" fmla="*/ 13 h 61"/>
                      <a:gd name="T32" fmla="*/ 48 w 76"/>
                      <a:gd name="T33" fmla="*/ 7 h 61"/>
                      <a:gd name="T34" fmla="*/ 21 w 76"/>
                      <a:gd name="T35" fmla="*/ 13 h 61"/>
                      <a:gd name="T36" fmla="*/ 21 w 76"/>
                      <a:gd name="T37" fmla="*/ 0 h 61"/>
                      <a:gd name="T38" fmla="*/ 7 w 76"/>
                      <a:gd name="T39" fmla="*/ 0 h 61"/>
                      <a:gd name="T40" fmla="*/ 0 w 76"/>
                      <a:gd name="T41" fmla="*/ 7 h 61"/>
                      <a:gd name="T42" fmla="*/ 0 w 76"/>
                      <a:gd name="T43"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1">
                        <a:moveTo>
                          <a:pt x="0" y="41"/>
                        </a:moveTo>
                        <a:cubicBezTo>
                          <a:pt x="7" y="41"/>
                          <a:pt x="7" y="41"/>
                          <a:pt x="14" y="41"/>
                        </a:cubicBezTo>
                        <a:cubicBezTo>
                          <a:pt x="28" y="48"/>
                          <a:pt x="21" y="48"/>
                          <a:pt x="21" y="54"/>
                        </a:cubicBezTo>
                        <a:cubicBezTo>
                          <a:pt x="21" y="61"/>
                          <a:pt x="28" y="61"/>
                          <a:pt x="28" y="61"/>
                        </a:cubicBezTo>
                        <a:cubicBezTo>
                          <a:pt x="34" y="61"/>
                          <a:pt x="34" y="61"/>
                          <a:pt x="34" y="61"/>
                        </a:cubicBezTo>
                        <a:cubicBezTo>
                          <a:pt x="34" y="54"/>
                          <a:pt x="34" y="48"/>
                          <a:pt x="41" y="34"/>
                        </a:cubicBezTo>
                        <a:cubicBezTo>
                          <a:pt x="41" y="34"/>
                          <a:pt x="48" y="34"/>
                          <a:pt x="55" y="34"/>
                        </a:cubicBezTo>
                        <a:cubicBezTo>
                          <a:pt x="48" y="48"/>
                          <a:pt x="48" y="48"/>
                          <a:pt x="48" y="48"/>
                        </a:cubicBezTo>
                        <a:cubicBezTo>
                          <a:pt x="48" y="54"/>
                          <a:pt x="48" y="54"/>
                          <a:pt x="48" y="54"/>
                        </a:cubicBezTo>
                        <a:cubicBezTo>
                          <a:pt x="62" y="54"/>
                          <a:pt x="62" y="54"/>
                          <a:pt x="62" y="54"/>
                        </a:cubicBezTo>
                        <a:cubicBezTo>
                          <a:pt x="62" y="48"/>
                          <a:pt x="62" y="48"/>
                          <a:pt x="62" y="48"/>
                        </a:cubicBezTo>
                        <a:cubicBezTo>
                          <a:pt x="62" y="48"/>
                          <a:pt x="69" y="41"/>
                          <a:pt x="69" y="34"/>
                        </a:cubicBezTo>
                        <a:cubicBezTo>
                          <a:pt x="76" y="20"/>
                          <a:pt x="76" y="20"/>
                          <a:pt x="76" y="20"/>
                        </a:cubicBezTo>
                        <a:cubicBezTo>
                          <a:pt x="69" y="7"/>
                          <a:pt x="69" y="7"/>
                          <a:pt x="69" y="7"/>
                        </a:cubicBezTo>
                        <a:cubicBezTo>
                          <a:pt x="62" y="7"/>
                          <a:pt x="62" y="7"/>
                          <a:pt x="62" y="7"/>
                        </a:cubicBezTo>
                        <a:cubicBezTo>
                          <a:pt x="55" y="13"/>
                          <a:pt x="55" y="13"/>
                          <a:pt x="55" y="13"/>
                        </a:cubicBezTo>
                        <a:cubicBezTo>
                          <a:pt x="48" y="13"/>
                          <a:pt x="48" y="7"/>
                          <a:pt x="48" y="7"/>
                        </a:cubicBezTo>
                        <a:cubicBezTo>
                          <a:pt x="41" y="7"/>
                          <a:pt x="34" y="7"/>
                          <a:pt x="21" y="13"/>
                        </a:cubicBezTo>
                        <a:cubicBezTo>
                          <a:pt x="21" y="0"/>
                          <a:pt x="21" y="0"/>
                          <a:pt x="21" y="0"/>
                        </a:cubicBezTo>
                        <a:cubicBezTo>
                          <a:pt x="14" y="0"/>
                          <a:pt x="7" y="7"/>
                          <a:pt x="7" y="0"/>
                        </a:cubicBezTo>
                        <a:cubicBezTo>
                          <a:pt x="7" y="7"/>
                          <a:pt x="0" y="7"/>
                          <a:pt x="0" y="7"/>
                        </a:cubicBezTo>
                        <a:cubicBezTo>
                          <a:pt x="0" y="13"/>
                          <a:pt x="7" y="41"/>
                          <a:pt x="0" y="4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5" name="Freeform 289">
                    <a:extLst>
                      <a:ext uri="{FF2B5EF4-FFF2-40B4-BE49-F238E27FC236}">
                        <a16:creationId xmlns:a16="http://schemas.microsoft.com/office/drawing/2014/main" id="{403E141E-E8B9-4E0D-9544-4BC97BDB4031}"/>
                      </a:ext>
                    </a:extLst>
                  </p:cNvPr>
                  <p:cNvSpPr>
                    <a:spLocks/>
                  </p:cNvSpPr>
                  <p:nvPr/>
                </p:nvSpPr>
                <p:spPr bwMode="auto">
                  <a:xfrm>
                    <a:off x="14039850" y="5000625"/>
                    <a:ext cx="79375" cy="52388"/>
                  </a:xfrm>
                  <a:custGeom>
                    <a:avLst/>
                    <a:gdLst>
                      <a:gd name="T0" fmla="*/ 21 w 21"/>
                      <a:gd name="T1" fmla="*/ 0 h 14"/>
                      <a:gd name="T2" fmla="*/ 7 w 21"/>
                      <a:gd name="T3" fmla="*/ 0 h 14"/>
                      <a:gd name="T4" fmla="*/ 0 w 21"/>
                      <a:gd name="T5" fmla="*/ 0 h 14"/>
                      <a:gd name="T6" fmla="*/ 7 w 21"/>
                      <a:gd name="T7" fmla="*/ 14 h 14"/>
                      <a:gd name="T8" fmla="*/ 21 w 21"/>
                      <a:gd name="T9" fmla="*/ 14 h 14"/>
                      <a:gd name="T10" fmla="*/ 21 w 21"/>
                      <a:gd name="T11" fmla="*/ 7 h 14"/>
                      <a:gd name="T12" fmla="*/ 21 w 2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1" h="14">
                        <a:moveTo>
                          <a:pt x="21" y="0"/>
                        </a:moveTo>
                        <a:cubicBezTo>
                          <a:pt x="14" y="0"/>
                          <a:pt x="7" y="0"/>
                          <a:pt x="7" y="0"/>
                        </a:cubicBezTo>
                        <a:cubicBezTo>
                          <a:pt x="0" y="0"/>
                          <a:pt x="0" y="0"/>
                          <a:pt x="0" y="0"/>
                        </a:cubicBezTo>
                        <a:cubicBezTo>
                          <a:pt x="0" y="0"/>
                          <a:pt x="0" y="7"/>
                          <a:pt x="7" y="14"/>
                        </a:cubicBezTo>
                        <a:cubicBezTo>
                          <a:pt x="21" y="14"/>
                          <a:pt x="21" y="14"/>
                          <a:pt x="21" y="14"/>
                        </a:cubicBezTo>
                        <a:cubicBezTo>
                          <a:pt x="21" y="7"/>
                          <a:pt x="21" y="7"/>
                          <a:pt x="21" y="7"/>
                        </a:cubicBezTo>
                        <a:cubicBezTo>
                          <a:pt x="14" y="0"/>
                          <a:pt x="21" y="7"/>
                          <a:pt x="21"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6" name="Freeform 290">
                    <a:extLst>
                      <a:ext uri="{FF2B5EF4-FFF2-40B4-BE49-F238E27FC236}">
                        <a16:creationId xmlns:a16="http://schemas.microsoft.com/office/drawing/2014/main" id="{478C169C-AFA6-4DB4-863E-7C00A89492B5}"/>
                      </a:ext>
                    </a:extLst>
                  </p:cNvPr>
                  <p:cNvSpPr>
                    <a:spLocks/>
                  </p:cNvSpPr>
                  <p:nvPr/>
                </p:nvSpPr>
                <p:spPr bwMode="auto">
                  <a:xfrm>
                    <a:off x="14066838" y="2613025"/>
                    <a:ext cx="52388" cy="76200"/>
                  </a:xfrm>
                  <a:custGeom>
                    <a:avLst/>
                    <a:gdLst>
                      <a:gd name="T0" fmla="*/ 7 w 14"/>
                      <a:gd name="T1" fmla="*/ 20 h 20"/>
                      <a:gd name="T2" fmla="*/ 14 w 14"/>
                      <a:gd name="T3" fmla="*/ 14 h 20"/>
                      <a:gd name="T4" fmla="*/ 14 w 14"/>
                      <a:gd name="T5" fmla="*/ 7 h 20"/>
                      <a:gd name="T6" fmla="*/ 0 w 14"/>
                      <a:gd name="T7" fmla="*/ 0 h 20"/>
                      <a:gd name="T8" fmla="*/ 0 w 14"/>
                      <a:gd name="T9" fmla="*/ 14 h 20"/>
                      <a:gd name="T10" fmla="*/ 7 w 14"/>
                      <a:gd name="T11" fmla="*/ 20 h 20"/>
                    </a:gdLst>
                    <a:ahLst/>
                    <a:cxnLst>
                      <a:cxn ang="0">
                        <a:pos x="T0" y="T1"/>
                      </a:cxn>
                      <a:cxn ang="0">
                        <a:pos x="T2" y="T3"/>
                      </a:cxn>
                      <a:cxn ang="0">
                        <a:pos x="T4" y="T5"/>
                      </a:cxn>
                      <a:cxn ang="0">
                        <a:pos x="T6" y="T7"/>
                      </a:cxn>
                      <a:cxn ang="0">
                        <a:pos x="T8" y="T9"/>
                      </a:cxn>
                      <a:cxn ang="0">
                        <a:pos x="T10" y="T11"/>
                      </a:cxn>
                    </a:cxnLst>
                    <a:rect l="0" t="0" r="r" b="b"/>
                    <a:pathLst>
                      <a:path w="14" h="20">
                        <a:moveTo>
                          <a:pt x="7" y="20"/>
                        </a:moveTo>
                        <a:cubicBezTo>
                          <a:pt x="14" y="14"/>
                          <a:pt x="14" y="14"/>
                          <a:pt x="14" y="14"/>
                        </a:cubicBezTo>
                        <a:cubicBezTo>
                          <a:pt x="14" y="7"/>
                          <a:pt x="14" y="7"/>
                          <a:pt x="14" y="7"/>
                        </a:cubicBezTo>
                        <a:cubicBezTo>
                          <a:pt x="14" y="7"/>
                          <a:pt x="7" y="7"/>
                          <a:pt x="0" y="0"/>
                        </a:cubicBezTo>
                        <a:cubicBezTo>
                          <a:pt x="7" y="7"/>
                          <a:pt x="0" y="7"/>
                          <a:pt x="0" y="14"/>
                        </a:cubicBezTo>
                        <a:cubicBezTo>
                          <a:pt x="7" y="14"/>
                          <a:pt x="7" y="14"/>
                          <a:pt x="7" y="2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7" name="Freeform 291">
                    <a:extLst>
                      <a:ext uri="{FF2B5EF4-FFF2-40B4-BE49-F238E27FC236}">
                        <a16:creationId xmlns:a16="http://schemas.microsoft.com/office/drawing/2014/main" id="{8BD31F8D-58ED-4D03-B97C-09D3B55C8615}"/>
                      </a:ext>
                    </a:extLst>
                  </p:cNvPr>
                  <p:cNvSpPr>
                    <a:spLocks/>
                  </p:cNvSpPr>
                  <p:nvPr/>
                </p:nvSpPr>
                <p:spPr bwMode="auto">
                  <a:xfrm>
                    <a:off x="12958763" y="4511675"/>
                    <a:ext cx="153988" cy="26988"/>
                  </a:xfrm>
                  <a:custGeom>
                    <a:avLst/>
                    <a:gdLst>
                      <a:gd name="T0" fmla="*/ 0 w 41"/>
                      <a:gd name="T1" fmla="*/ 7 h 7"/>
                      <a:gd name="T2" fmla="*/ 6 w 41"/>
                      <a:gd name="T3" fmla="*/ 0 h 7"/>
                      <a:gd name="T4" fmla="*/ 0 w 41"/>
                      <a:gd name="T5" fmla="*/ 7 h 7"/>
                    </a:gdLst>
                    <a:ahLst/>
                    <a:cxnLst>
                      <a:cxn ang="0">
                        <a:pos x="T0" y="T1"/>
                      </a:cxn>
                      <a:cxn ang="0">
                        <a:pos x="T2" y="T3"/>
                      </a:cxn>
                      <a:cxn ang="0">
                        <a:pos x="T4" y="T5"/>
                      </a:cxn>
                    </a:cxnLst>
                    <a:rect l="0" t="0" r="r" b="b"/>
                    <a:pathLst>
                      <a:path w="41" h="7">
                        <a:moveTo>
                          <a:pt x="0" y="7"/>
                        </a:moveTo>
                        <a:cubicBezTo>
                          <a:pt x="20" y="0"/>
                          <a:pt x="41" y="0"/>
                          <a:pt x="6" y="0"/>
                        </a:cubicBezTo>
                        <a:lnTo>
                          <a:pt x="0"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8" name="Freeform 292">
                    <a:extLst>
                      <a:ext uri="{FF2B5EF4-FFF2-40B4-BE49-F238E27FC236}">
                        <a16:creationId xmlns:a16="http://schemas.microsoft.com/office/drawing/2014/main" id="{7B9548C8-1A30-4E2E-95A6-1636CB2777BD}"/>
                      </a:ext>
                    </a:extLst>
                  </p:cNvPr>
                  <p:cNvSpPr>
                    <a:spLocks/>
                  </p:cNvSpPr>
                  <p:nvPr/>
                </p:nvSpPr>
                <p:spPr bwMode="auto">
                  <a:xfrm>
                    <a:off x="13679488" y="4846638"/>
                    <a:ext cx="206375" cy="179388"/>
                  </a:xfrm>
                  <a:custGeom>
                    <a:avLst/>
                    <a:gdLst>
                      <a:gd name="T0" fmla="*/ 14 w 55"/>
                      <a:gd name="T1" fmla="*/ 27 h 48"/>
                      <a:gd name="T2" fmla="*/ 0 w 55"/>
                      <a:gd name="T3" fmla="*/ 27 h 48"/>
                      <a:gd name="T4" fmla="*/ 7 w 55"/>
                      <a:gd name="T5" fmla="*/ 48 h 48"/>
                      <a:gd name="T6" fmla="*/ 48 w 55"/>
                      <a:gd name="T7" fmla="*/ 34 h 48"/>
                      <a:gd name="T8" fmla="*/ 48 w 55"/>
                      <a:gd name="T9" fmla="*/ 21 h 48"/>
                      <a:gd name="T10" fmla="*/ 55 w 55"/>
                      <a:gd name="T11" fmla="*/ 21 h 48"/>
                      <a:gd name="T12" fmla="*/ 55 w 55"/>
                      <a:gd name="T13" fmla="*/ 7 h 48"/>
                      <a:gd name="T14" fmla="*/ 41 w 55"/>
                      <a:gd name="T15" fmla="*/ 0 h 48"/>
                      <a:gd name="T16" fmla="*/ 41 w 55"/>
                      <a:gd name="T17" fmla="*/ 14 h 48"/>
                      <a:gd name="T18" fmla="*/ 41 w 55"/>
                      <a:gd name="T19" fmla="*/ 21 h 48"/>
                      <a:gd name="T20" fmla="*/ 27 w 55"/>
                      <a:gd name="T21" fmla="*/ 29 h 48"/>
                      <a:gd name="T22" fmla="*/ 27 w 55"/>
                      <a:gd name="T23" fmla="*/ 34 h 48"/>
                      <a:gd name="T24" fmla="*/ 14 w 55"/>
                      <a:gd name="T2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8">
                        <a:moveTo>
                          <a:pt x="14" y="27"/>
                        </a:moveTo>
                        <a:cubicBezTo>
                          <a:pt x="7" y="27"/>
                          <a:pt x="7" y="34"/>
                          <a:pt x="0" y="27"/>
                        </a:cubicBezTo>
                        <a:cubicBezTo>
                          <a:pt x="7" y="48"/>
                          <a:pt x="7" y="48"/>
                          <a:pt x="7" y="48"/>
                        </a:cubicBezTo>
                        <a:cubicBezTo>
                          <a:pt x="20" y="41"/>
                          <a:pt x="34" y="41"/>
                          <a:pt x="48" y="34"/>
                        </a:cubicBezTo>
                        <a:cubicBezTo>
                          <a:pt x="48" y="34"/>
                          <a:pt x="48" y="27"/>
                          <a:pt x="48" y="21"/>
                        </a:cubicBezTo>
                        <a:cubicBezTo>
                          <a:pt x="52" y="21"/>
                          <a:pt x="55" y="21"/>
                          <a:pt x="55" y="21"/>
                        </a:cubicBezTo>
                        <a:cubicBezTo>
                          <a:pt x="55" y="14"/>
                          <a:pt x="55" y="7"/>
                          <a:pt x="55" y="7"/>
                        </a:cubicBezTo>
                        <a:cubicBezTo>
                          <a:pt x="55" y="7"/>
                          <a:pt x="48" y="7"/>
                          <a:pt x="41" y="0"/>
                        </a:cubicBezTo>
                        <a:cubicBezTo>
                          <a:pt x="41" y="0"/>
                          <a:pt x="34" y="14"/>
                          <a:pt x="41" y="14"/>
                        </a:cubicBezTo>
                        <a:cubicBezTo>
                          <a:pt x="41" y="21"/>
                          <a:pt x="41" y="21"/>
                          <a:pt x="41" y="21"/>
                        </a:cubicBezTo>
                        <a:cubicBezTo>
                          <a:pt x="41" y="21"/>
                          <a:pt x="31" y="27"/>
                          <a:pt x="27" y="29"/>
                        </a:cubicBezTo>
                        <a:cubicBezTo>
                          <a:pt x="27" y="34"/>
                          <a:pt x="27" y="34"/>
                          <a:pt x="27" y="34"/>
                        </a:cubicBezTo>
                        <a:cubicBezTo>
                          <a:pt x="20" y="34"/>
                          <a:pt x="20" y="27"/>
                          <a:pt x="14" y="2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9" name="Freeform 293">
                    <a:extLst>
                      <a:ext uri="{FF2B5EF4-FFF2-40B4-BE49-F238E27FC236}">
                        <a16:creationId xmlns:a16="http://schemas.microsoft.com/office/drawing/2014/main" id="{E46CAE15-F5ED-4AF4-9B46-D80CA3290681}"/>
                      </a:ext>
                    </a:extLst>
                  </p:cNvPr>
                  <p:cNvSpPr>
                    <a:spLocks/>
                  </p:cNvSpPr>
                  <p:nvPr/>
                </p:nvSpPr>
                <p:spPr bwMode="auto">
                  <a:xfrm>
                    <a:off x="13935075" y="4692650"/>
                    <a:ext cx="131763" cy="127000"/>
                  </a:xfrm>
                  <a:custGeom>
                    <a:avLst/>
                    <a:gdLst>
                      <a:gd name="T0" fmla="*/ 21 w 35"/>
                      <a:gd name="T1" fmla="*/ 34 h 34"/>
                      <a:gd name="T2" fmla="*/ 28 w 35"/>
                      <a:gd name="T3" fmla="*/ 27 h 34"/>
                      <a:gd name="T4" fmla="*/ 35 w 35"/>
                      <a:gd name="T5" fmla="*/ 27 h 34"/>
                      <a:gd name="T6" fmla="*/ 28 w 35"/>
                      <a:gd name="T7" fmla="*/ 14 h 34"/>
                      <a:gd name="T8" fmla="*/ 0 w 35"/>
                      <a:gd name="T9" fmla="*/ 0 h 34"/>
                      <a:gd name="T10" fmla="*/ 7 w 35"/>
                      <a:gd name="T11" fmla="*/ 34 h 34"/>
                      <a:gd name="T12" fmla="*/ 21 w 3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5" h="34">
                        <a:moveTo>
                          <a:pt x="21" y="34"/>
                        </a:moveTo>
                        <a:cubicBezTo>
                          <a:pt x="28" y="27"/>
                          <a:pt x="28" y="27"/>
                          <a:pt x="28" y="27"/>
                        </a:cubicBezTo>
                        <a:cubicBezTo>
                          <a:pt x="28" y="34"/>
                          <a:pt x="35" y="27"/>
                          <a:pt x="35" y="27"/>
                        </a:cubicBezTo>
                        <a:cubicBezTo>
                          <a:pt x="28" y="21"/>
                          <a:pt x="28" y="21"/>
                          <a:pt x="28" y="14"/>
                        </a:cubicBezTo>
                        <a:cubicBezTo>
                          <a:pt x="28" y="14"/>
                          <a:pt x="7" y="0"/>
                          <a:pt x="0" y="0"/>
                        </a:cubicBezTo>
                        <a:cubicBezTo>
                          <a:pt x="0" y="14"/>
                          <a:pt x="0" y="21"/>
                          <a:pt x="7" y="34"/>
                        </a:cubicBezTo>
                        <a:cubicBezTo>
                          <a:pt x="7" y="34"/>
                          <a:pt x="14" y="34"/>
                          <a:pt x="21"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0" name="Freeform 294">
                    <a:extLst>
                      <a:ext uri="{FF2B5EF4-FFF2-40B4-BE49-F238E27FC236}">
                        <a16:creationId xmlns:a16="http://schemas.microsoft.com/office/drawing/2014/main" id="{E975CB26-FB01-4D3D-B490-A96BC683B144}"/>
                      </a:ext>
                    </a:extLst>
                  </p:cNvPr>
                  <p:cNvSpPr>
                    <a:spLocks/>
                  </p:cNvSpPr>
                  <p:nvPr/>
                </p:nvSpPr>
                <p:spPr bwMode="auto">
                  <a:xfrm>
                    <a:off x="13987463" y="4283075"/>
                    <a:ext cx="131763" cy="127000"/>
                  </a:xfrm>
                  <a:custGeom>
                    <a:avLst/>
                    <a:gdLst>
                      <a:gd name="T0" fmla="*/ 21 w 35"/>
                      <a:gd name="T1" fmla="*/ 34 h 34"/>
                      <a:gd name="T2" fmla="*/ 21 w 35"/>
                      <a:gd name="T3" fmla="*/ 0 h 34"/>
                      <a:gd name="T4" fmla="*/ 7 w 35"/>
                      <a:gd name="T5" fmla="*/ 0 h 34"/>
                      <a:gd name="T6" fmla="*/ 0 w 35"/>
                      <a:gd name="T7" fmla="*/ 7 h 34"/>
                      <a:gd name="T8" fmla="*/ 7 w 35"/>
                      <a:gd name="T9" fmla="*/ 7 h 34"/>
                      <a:gd name="T10" fmla="*/ 7 w 35"/>
                      <a:gd name="T11" fmla="*/ 34 h 34"/>
                      <a:gd name="T12" fmla="*/ 21 w 3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5" h="34">
                        <a:moveTo>
                          <a:pt x="21" y="34"/>
                        </a:moveTo>
                        <a:cubicBezTo>
                          <a:pt x="35" y="27"/>
                          <a:pt x="21" y="7"/>
                          <a:pt x="21" y="0"/>
                        </a:cubicBezTo>
                        <a:cubicBezTo>
                          <a:pt x="21" y="0"/>
                          <a:pt x="7" y="7"/>
                          <a:pt x="7" y="0"/>
                        </a:cubicBezTo>
                        <a:cubicBezTo>
                          <a:pt x="0" y="7"/>
                          <a:pt x="0" y="7"/>
                          <a:pt x="0" y="7"/>
                        </a:cubicBezTo>
                        <a:cubicBezTo>
                          <a:pt x="7" y="7"/>
                          <a:pt x="7" y="7"/>
                          <a:pt x="7" y="7"/>
                        </a:cubicBezTo>
                        <a:cubicBezTo>
                          <a:pt x="7" y="20"/>
                          <a:pt x="7" y="20"/>
                          <a:pt x="7" y="34"/>
                        </a:cubicBezTo>
                        <a:cubicBezTo>
                          <a:pt x="14" y="27"/>
                          <a:pt x="21" y="34"/>
                          <a:pt x="21"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1" name="Rectangle 295">
                    <a:extLst>
                      <a:ext uri="{FF2B5EF4-FFF2-40B4-BE49-F238E27FC236}">
                        <a16:creationId xmlns:a16="http://schemas.microsoft.com/office/drawing/2014/main" id="{6589FAD1-4AD6-4EEC-B701-1E8A5175FD30}"/>
                      </a:ext>
                    </a:extLst>
                  </p:cNvPr>
                  <p:cNvSpPr>
                    <a:spLocks noChangeArrowheads="1"/>
                  </p:cNvSpPr>
                  <p:nvPr/>
                </p:nvSpPr>
                <p:spPr bwMode="auto">
                  <a:xfrm>
                    <a:off x="13912850" y="4899025"/>
                    <a:ext cx="47625" cy="25400"/>
                  </a:xfrm>
                  <a:prstGeom prst="rect">
                    <a:avLst/>
                  </a:prstGeom>
                  <a:grpFill/>
                  <a:ln w="3175">
                    <a:solidFill>
                      <a:srgbClr val="525252"/>
                    </a:solidFill>
                    <a:miter lim="800000"/>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2" name="Freeform 296">
                    <a:extLst>
                      <a:ext uri="{FF2B5EF4-FFF2-40B4-BE49-F238E27FC236}">
                        <a16:creationId xmlns:a16="http://schemas.microsoft.com/office/drawing/2014/main" id="{F8B23FCF-EA84-43D1-BC4E-060FBBCD662D}"/>
                      </a:ext>
                    </a:extLst>
                  </p:cNvPr>
                  <p:cNvSpPr>
                    <a:spLocks/>
                  </p:cNvSpPr>
                  <p:nvPr/>
                </p:nvSpPr>
                <p:spPr bwMode="auto">
                  <a:xfrm>
                    <a:off x="16102013" y="5053013"/>
                    <a:ext cx="77788" cy="49213"/>
                  </a:xfrm>
                  <a:custGeom>
                    <a:avLst/>
                    <a:gdLst>
                      <a:gd name="T0" fmla="*/ 14 w 21"/>
                      <a:gd name="T1" fmla="*/ 7 h 13"/>
                      <a:gd name="T2" fmla="*/ 7 w 21"/>
                      <a:gd name="T3" fmla="*/ 0 h 13"/>
                      <a:gd name="T4" fmla="*/ 14 w 21"/>
                      <a:gd name="T5" fmla="*/ 7 h 13"/>
                    </a:gdLst>
                    <a:ahLst/>
                    <a:cxnLst>
                      <a:cxn ang="0">
                        <a:pos x="T0" y="T1"/>
                      </a:cxn>
                      <a:cxn ang="0">
                        <a:pos x="T2" y="T3"/>
                      </a:cxn>
                      <a:cxn ang="0">
                        <a:pos x="T4" y="T5"/>
                      </a:cxn>
                    </a:cxnLst>
                    <a:rect l="0" t="0" r="r" b="b"/>
                    <a:pathLst>
                      <a:path w="21" h="13">
                        <a:moveTo>
                          <a:pt x="14" y="7"/>
                        </a:moveTo>
                        <a:cubicBezTo>
                          <a:pt x="14" y="7"/>
                          <a:pt x="21" y="0"/>
                          <a:pt x="7" y="0"/>
                        </a:cubicBezTo>
                        <a:cubicBezTo>
                          <a:pt x="0" y="0"/>
                          <a:pt x="7" y="13"/>
                          <a:pt x="14"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3" name="Freeform 297">
                    <a:extLst>
                      <a:ext uri="{FF2B5EF4-FFF2-40B4-BE49-F238E27FC236}">
                        <a16:creationId xmlns:a16="http://schemas.microsoft.com/office/drawing/2014/main" id="{2463CBDF-40D8-4BA5-8110-D21A22CC7C8B}"/>
                      </a:ext>
                    </a:extLst>
                  </p:cNvPr>
                  <p:cNvSpPr>
                    <a:spLocks/>
                  </p:cNvSpPr>
                  <p:nvPr/>
                </p:nvSpPr>
                <p:spPr bwMode="auto">
                  <a:xfrm>
                    <a:off x="16025813" y="5102225"/>
                    <a:ext cx="49213" cy="52388"/>
                  </a:xfrm>
                  <a:custGeom>
                    <a:avLst/>
                    <a:gdLst>
                      <a:gd name="T0" fmla="*/ 0 w 13"/>
                      <a:gd name="T1" fmla="*/ 7 h 14"/>
                      <a:gd name="T2" fmla="*/ 7 w 13"/>
                      <a:gd name="T3" fmla="*/ 14 h 14"/>
                      <a:gd name="T4" fmla="*/ 13 w 13"/>
                      <a:gd name="T5" fmla="*/ 14 h 14"/>
                      <a:gd name="T6" fmla="*/ 13 w 13"/>
                      <a:gd name="T7" fmla="*/ 0 h 14"/>
                      <a:gd name="T8" fmla="*/ 0 w 13"/>
                      <a:gd name="T9" fmla="*/ 0 h 14"/>
                      <a:gd name="T10" fmla="*/ 0 w 13"/>
                      <a:gd name="T11" fmla="*/ 7 h 14"/>
                    </a:gdLst>
                    <a:ahLst/>
                    <a:cxnLst>
                      <a:cxn ang="0">
                        <a:pos x="T0" y="T1"/>
                      </a:cxn>
                      <a:cxn ang="0">
                        <a:pos x="T2" y="T3"/>
                      </a:cxn>
                      <a:cxn ang="0">
                        <a:pos x="T4" y="T5"/>
                      </a:cxn>
                      <a:cxn ang="0">
                        <a:pos x="T6" y="T7"/>
                      </a:cxn>
                      <a:cxn ang="0">
                        <a:pos x="T8" y="T9"/>
                      </a:cxn>
                      <a:cxn ang="0">
                        <a:pos x="T10" y="T11"/>
                      </a:cxn>
                    </a:cxnLst>
                    <a:rect l="0" t="0" r="r" b="b"/>
                    <a:pathLst>
                      <a:path w="13" h="14">
                        <a:moveTo>
                          <a:pt x="0" y="7"/>
                        </a:moveTo>
                        <a:cubicBezTo>
                          <a:pt x="7" y="7"/>
                          <a:pt x="7" y="7"/>
                          <a:pt x="7" y="14"/>
                        </a:cubicBezTo>
                        <a:cubicBezTo>
                          <a:pt x="13" y="7"/>
                          <a:pt x="7" y="7"/>
                          <a:pt x="13" y="14"/>
                        </a:cubicBezTo>
                        <a:cubicBezTo>
                          <a:pt x="13" y="7"/>
                          <a:pt x="13" y="0"/>
                          <a:pt x="13" y="0"/>
                        </a:cubicBezTo>
                        <a:cubicBezTo>
                          <a:pt x="13" y="0"/>
                          <a:pt x="7" y="0"/>
                          <a:pt x="0" y="0"/>
                        </a:cubicBezTo>
                        <a:lnTo>
                          <a:pt x="0"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4" name="Freeform 298">
                    <a:extLst>
                      <a:ext uri="{FF2B5EF4-FFF2-40B4-BE49-F238E27FC236}">
                        <a16:creationId xmlns:a16="http://schemas.microsoft.com/office/drawing/2014/main" id="{AC244D48-5E75-4E10-ADCF-D717445AE47A}"/>
                      </a:ext>
                    </a:extLst>
                  </p:cNvPr>
                  <p:cNvSpPr>
                    <a:spLocks/>
                  </p:cNvSpPr>
                  <p:nvPr/>
                </p:nvSpPr>
                <p:spPr bwMode="auto">
                  <a:xfrm>
                    <a:off x="15741650" y="5435600"/>
                    <a:ext cx="52388" cy="79375"/>
                  </a:xfrm>
                  <a:custGeom>
                    <a:avLst/>
                    <a:gdLst>
                      <a:gd name="T0" fmla="*/ 0 w 14"/>
                      <a:gd name="T1" fmla="*/ 7 h 21"/>
                      <a:gd name="T2" fmla="*/ 0 w 14"/>
                      <a:gd name="T3" fmla="*/ 21 h 21"/>
                      <a:gd name="T4" fmla="*/ 7 w 14"/>
                      <a:gd name="T5" fmla="*/ 21 h 21"/>
                      <a:gd name="T6" fmla="*/ 0 w 14"/>
                      <a:gd name="T7" fmla="*/ 7 h 21"/>
                    </a:gdLst>
                    <a:ahLst/>
                    <a:cxnLst>
                      <a:cxn ang="0">
                        <a:pos x="T0" y="T1"/>
                      </a:cxn>
                      <a:cxn ang="0">
                        <a:pos x="T2" y="T3"/>
                      </a:cxn>
                      <a:cxn ang="0">
                        <a:pos x="T4" y="T5"/>
                      </a:cxn>
                      <a:cxn ang="0">
                        <a:pos x="T6" y="T7"/>
                      </a:cxn>
                    </a:cxnLst>
                    <a:rect l="0" t="0" r="r" b="b"/>
                    <a:pathLst>
                      <a:path w="14" h="21">
                        <a:moveTo>
                          <a:pt x="0" y="7"/>
                        </a:moveTo>
                        <a:cubicBezTo>
                          <a:pt x="0" y="7"/>
                          <a:pt x="0" y="14"/>
                          <a:pt x="0" y="21"/>
                        </a:cubicBezTo>
                        <a:cubicBezTo>
                          <a:pt x="7" y="21"/>
                          <a:pt x="7" y="21"/>
                          <a:pt x="7" y="21"/>
                        </a:cubicBezTo>
                        <a:cubicBezTo>
                          <a:pt x="7" y="21"/>
                          <a:pt x="14" y="0"/>
                          <a:pt x="0"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5" name="Freeform 299">
                    <a:extLst>
                      <a:ext uri="{FF2B5EF4-FFF2-40B4-BE49-F238E27FC236}">
                        <a16:creationId xmlns:a16="http://schemas.microsoft.com/office/drawing/2014/main" id="{1D30915D-5A34-4E05-932D-4056F76C0463}"/>
                      </a:ext>
                    </a:extLst>
                  </p:cNvPr>
                  <p:cNvSpPr>
                    <a:spLocks/>
                  </p:cNvSpPr>
                  <p:nvPr/>
                </p:nvSpPr>
                <p:spPr bwMode="auto">
                  <a:xfrm>
                    <a:off x="15665450" y="5514975"/>
                    <a:ext cx="101600" cy="307975"/>
                  </a:xfrm>
                  <a:custGeom>
                    <a:avLst/>
                    <a:gdLst>
                      <a:gd name="T0" fmla="*/ 0 w 27"/>
                      <a:gd name="T1" fmla="*/ 47 h 82"/>
                      <a:gd name="T2" fmla="*/ 0 w 27"/>
                      <a:gd name="T3" fmla="*/ 61 h 82"/>
                      <a:gd name="T4" fmla="*/ 13 w 27"/>
                      <a:gd name="T5" fmla="*/ 61 h 82"/>
                      <a:gd name="T6" fmla="*/ 13 w 27"/>
                      <a:gd name="T7" fmla="*/ 82 h 82"/>
                      <a:gd name="T8" fmla="*/ 20 w 27"/>
                      <a:gd name="T9" fmla="*/ 68 h 82"/>
                      <a:gd name="T10" fmla="*/ 27 w 27"/>
                      <a:gd name="T11" fmla="*/ 54 h 82"/>
                      <a:gd name="T12" fmla="*/ 20 w 27"/>
                      <a:gd name="T13" fmla="*/ 47 h 82"/>
                      <a:gd name="T14" fmla="*/ 27 w 27"/>
                      <a:gd name="T15" fmla="*/ 6 h 82"/>
                      <a:gd name="T16" fmla="*/ 20 w 27"/>
                      <a:gd name="T17" fmla="*/ 0 h 82"/>
                      <a:gd name="T18" fmla="*/ 13 w 27"/>
                      <a:gd name="T19" fmla="*/ 20 h 82"/>
                      <a:gd name="T20" fmla="*/ 0 w 27"/>
                      <a:gd name="T21"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2">
                        <a:moveTo>
                          <a:pt x="0" y="47"/>
                        </a:moveTo>
                        <a:cubicBezTo>
                          <a:pt x="0" y="47"/>
                          <a:pt x="0" y="54"/>
                          <a:pt x="0" y="61"/>
                        </a:cubicBezTo>
                        <a:cubicBezTo>
                          <a:pt x="0" y="61"/>
                          <a:pt x="6" y="61"/>
                          <a:pt x="13" y="61"/>
                        </a:cubicBezTo>
                        <a:cubicBezTo>
                          <a:pt x="13" y="68"/>
                          <a:pt x="0" y="82"/>
                          <a:pt x="13" y="82"/>
                        </a:cubicBezTo>
                        <a:cubicBezTo>
                          <a:pt x="20" y="82"/>
                          <a:pt x="20" y="68"/>
                          <a:pt x="20" y="68"/>
                        </a:cubicBezTo>
                        <a:cubicBezTo>
                          <a:pt x="27" y="54"/>
                          <a:pt x="27" y="54"/>
                          <a:pt x="27" y="54"/>
                        </a:cubicBezTo>
                        <a:cubicBezTo>
                          <a:pt x="20" y="47"/>
                          <a:pt x="20" y="47"/>
                          <a:pt x="20" y="47"/>
                        </a:cubicBezTo>
                        <a:cubicBezTo>
                          <a:pt x="20" y="34"/>
                          <a:pt x="27" y="20"/>
                          <a:pt x="27" y="6"/>
                        </a:cubicBezTo>
                        <a:cubicBezTo>
                          <a:pt x="27" y="6"/>
                          <a:pt x="20" y="6"/>
                          <a:pt x="20" y="0"/>
                        </a:cubicBezTo>
                        <a:cubicBezTo>
                          <a:pt x="13" y="6"/>
                          <a:pt x="20" y="13"/>
                          <a:pt x="13" y="20"/>
                        </a:cubicBezTo>
                        <a:cubicBezTo>
                          <a:pt x="13" y="27"/>
                          <a:pt x="0" y="41"/>
                          <a:pt x="0" y="4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6" name="Freeform 300">
                    <a:extLst>
                      <a:ext uri="{FF2B5EF4-FFF2-40B4-BE49-F238E27FC236}">
                        <a16:creationId xmlns:a16="http://schemas.microsoft.com/office/drawing/2014/main" id="{136E661E-4357-49CD-803C-8E45642BBABC}"/>
                      </a:ext>
                    </a:extLst>
                  </p:cNvPr>
                  <p:cNvSpPr>
                    <a:spLocks/>
                  </p:cNvSpPr>
                  <p:nvPr/>
                </p:nvSpPr>
                <p:spPr bwMode="auto">
                  <a:xfrm>
                    <a:off x="15767050" y="4846638"/>
                    <a:ext cx="79375" cy="52388"/>
                  </a:xfrm>
                  <a:custGeom>
                    <a:avLst/>
                    <a:gdLst>
                      <a:gd name="T0" fmla="*/ 7 w 21"/>
                      <a:gd name="T1" fmla="*/ 0 h 14"/>
                      <a:gd name="T2" fmla="*/ 0 w 21"/>
                      <a:gd name="T3" fmla="*/ 14 h 14"/>
                      <a:gd name="T4" fmla="*/ 14 w 21"/>
                      <a:gd name="T5" fmla="*/ 14 h 14"/>
                      <a:gd name="T6" fmla="*/ 7 w 21"/>
                      <a:gd name="T7" fmla="*/ 0 h 14"/>
                    </a:gdLst>
                    <a:ahLst/>
                    <a:cxnLst>
                      <a:cxn ang="0">
                        <a:pos x="T0" y="T1"/>
                      </a:cxn>
                      <a:cxn ang="0">
                        <a:pos x="T2" y="T3"/>
                      </a:cxn>
                      <a:cxn ang="0">
                        <a:pos x="T4" y="T5"/>
                      </a:cxn>
                      <a:cxn ang="0">
                        <a:pos x="T6" y="T7"/>
                      </a:cxn>
                    </a:cxnLst>
                    <a:rect l="0" t="0" r="r" b="b"/>
                    <a:pathLst>
                      <a:path w="21" h="14">
                        <a:moveTo>
                          <a:pt x="7" y="0"/>
                        </a:moveTo>
                        <a:cubicBezTo>
                          <a:pt x="0" y="14"/>
                          <a:pt x="0" y="14"/>
                          <a:pt x="0" y="14"/>
                        </a:cubicBezTo>
                        <a:cubicBezTo>
                          <a:pt x="7" y="14"/>
                          <a:pt x="14" y="14"/>
                          <a:pt x="14" y="14"/>
                        </a:cubicBezTo>
                        <a:cubicBezTo>
                          <a:pt x="7" y="7"/>
                          <a:pt x="21"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7" name="Freeform 301">
                    <a:extLst>
                      <a:ext uri="{FF2B5EF4-FFF2-40B4-BE49-F238E27FC236}">
                        <a16:creationId xmlns:a16="http://schemas.microsoft.com/office/drawing/2014/main" id="{47421301-3F69-471E-9CE1-B5E647A6A5D1}"/>
                      </a:ext>
                    </a:extLst>
                  </p:cNvPr>
                  <p:cNvSpPr>
                    <a:spLocks/>
                  </p:cNvSpPr>
                  <p:nvPr/>
                </p:nvSpPr>
                <p:spPr bwMode="auto">
                  <a:xfrm>
                    <a:off x="15560675" y="4692650"/>
                    <a:ext cx="233363" cy="153988"/>
                  </a:xfrm>
                  <a:custGeom>
                    <a:avLst/>
                    <a:gdLst>
                      <a:gd name="T0" fmla="*/ 41 w 62"/>
                      <a:gd name="T1" fmla="*/ 7 h 41"/>
                      <a:gd name="T2" fmla="*/ 55 w 62"/>
                      <a:gd name="T3" fmla="*/ 7 h 41"/>
                      <a:gd name="T4" fmla="*/ 55 w 62"/>
                      <a:gd name="T5" fmla="*/ 0 h 41"/>
                      <a:gd name="T6" fmla="*/ 34 w 62"/>
                      <a:gd name="T7" fmla="*/ 0 h 41"/>
                      <a:gd name="T8" fmla="*/ 21 w 62"/>
                      <a:gd name="T9" fmla="*/ 7 h 41"/>
                      <a:gd name="T10" fmla="*/ 7 w 62"/>
                      <a:gd name="T11" fmla="*/ 27 h 41"/>
                      <a:gd name="T12" fmla="*/ 0 w 62"/>
                      <a:gd name="T13" fmla="*/ 27 h 41"/>
                      <a:gd name="T14" fmla="*/ 0 w 62"/>
                      <a:gd name="T15" fmla="*/ 34 h 41"/>
                      <a:gd name="T16" fmla="*/ 14 w 62"/>
                      <a:gd name="T17" fmla="*/ 41 h 41"/>
                      <a:gd name="T18" fmla="*/ 14 w 62"/>
                      <a:gd name="T19" fmla="*/ 27 h 41"/>
                      <a:gd name="T20" fmla="*/ 28 w 62"/>
                      <a:gd name="T21" fmla="*/ 27 h 41"/>
                      <a:gd name="T22" fmla="*/ 41 w 62"/>
                      <a:gd name="T23"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41">
                        <a:moveTo>
                          <a:pt x="41" y="7"/>
                        </a:moveTo>
                        <a:cubicBezTo>
                          <a:pt x="48" y="0"/>
                          <a:pt x="48" y="14"/>
                          <a:pt x="55" y="7"/>
                        </a:cubicBezTo>
                        <a:cubicBezTo>
                          <a:pt x="62" y="7"/>
                          <a:pt x="55" y="0"/>
                          <a:pt x="55" y="0"/>
                        </a:cubicBezTo>
                        <a:cubicBezTo>
                          <a:pt x="48" y="0"/>
                          <a:pt x="41" y="0"/>
                          <a:pt x="34" y="0"/>
                        </a:cubicBezTo>
                        <a:cubicBezTo>
                          <a:pt x="28" y="7"/>
                          <a:pt x="28" y="0"/>
                          <a:pt x="21" y="7"/>
                        </a:cubicBezTo>
                        <a:cubicBezTo>
                          <a:pt x="14" y="7"/>
                          <a:pt x="14" y="21"/>
                          <a:pt x="7" y="27"/>
                        </a:cubicBezTo>
                        <a:cubicBezTo>
                          <a:pt x="0" y="27"/>
                          <a:pt x="0" y="27"/>
                          <a:pt x="0" y="27"/>
                        </a:cubicBezTo>
                        <a:cubicBezTo>
                          <a:pt x="0" y="34"/>
                          <a:pt x="0" y="34"/>
                          <a:pt x="0" y="34"/>
                        </a:cubicBezTo>
                        <a:cubicBezTo>
                          <a:pt x="14" y="41"/>
                          <a:pt x="14" y="41"/>
                          <a:pt x="14" y="41"/>
                        </a:cubicBezTo>
                        <a:cubicBezTo>
                          <a:pt x="14" y="27"/>
                          <a:pt x="14" y="27"/>
                          <a:pt x="14" y="27"/>
                        </a:cubicBezTo>
                        <a:cubicBezTo>
                          <a:pt x="14" y="21"/>
                          <a:pt x="21" y="27"/>
                          <a:pt x="28" y="27"/>
                        </a:cubicBezTo>
                        <a:cubicBezTo>
                          <a:pt x="28" y="21"/>
                          <a:pt x="34" y="7"/>
                          <a:pt x="41"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8" name="Freeform 302">
                    <a:extLst>
                      <a:ext uri="{FF2B5EF4-FFF2-40B4-BE49-F238E27FC236}">
                        <a16:creationId xmlns:a16="http://schemas.microsoft.com/office/drawing/2014/main" id="{F7F8B072-06A7-4088-8257-3AA018296AFE}"/>
                      </a:ext>
                    </a:extLst>
                  </p:cNvPr>
                  <p:cNvSpPr>
                    <a:spLocks/>
                  </p:cNvSpPr>
                  <p:nvPr/>
                </p:nvSpPr>
                <p:spPr bwMode="auto">
                  <a:xfrm>
                    <a:off x="15508288" y="5822950"/>
                    <a:ext cx="131763" cy="76200"/>
                  </a:xfrm>
                  <a:custGeom>
                    <a:avLst/>
                    <a:gdLst>
                      <a:gd name="T0" fmla="*/ 14 w 35"/>
                      <a:gd name="T1" fmla="*/ 0 h 20"/>
                      <a:gd name="T2" fmla="*/ 0 w 35"/>
                      <a:gd name="T3" fmla="*/ 6 h 20"/>
                      <a:gd name="T4" fmla="*/ 0 w 35"/>
                      <a:gd name="T5" fmla="*/ 13 h 20"/>
                      <a:gd name="T6" fmla="*/ 0 w 35"/>
                      <a:gd name="T7" fmla="*/ 20 h 20"/>
                      <a:gd name="T8" fmla="*/ 7 w 35"/>
                      <a:gd name="T9" fmla="*/ 20 h 20"/>
                      <a:gd name="T10" fmla="*/ 14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14" y="0"/>
                        </a:moveTo>
                        <a:cubicBezTo>
                          <a:pt x="0" y="6"/>
                          <a:pt x="0" y="6"/>
                          <a:pt x="0" y="6"/>
                        </a:cubicBezTo>
                        <a:cubicBezTo>
                          <a:pt x="0" y="13"/>
                          <a:pt x="0" y="13"/>
                          <a:pt x="0" y="13"/>
                        </a:cubicBezTo>
                        <a:cubicBezTo>
                          <a:pt x="0" y="13"/>
                          <a:pt x="7" y="13"/>
                          <a:pt x="0" y="20"/>
                        </a:cubicBezTo>
                        <a:cubicBezTo>
                          <a:pt x="7" y="20"/>
                          <a:pt x="7" y="20"/>
                          <a:pt x="7" y="20"/>
                        </a:cubicBezTo>
                        <a:cubicBezTo>
                          <a:pt x="14" y="13"/>
                          <a:pt x="35" y="0"/>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29" name="Freeform 303">
                    <a:extLst>
                      <a:ext uri="{FF2B5EF4-FFF2-40B4-BE49-F238E27FC236}">
                        <a16:creationId xmlns:a16="http://schemas.microsoft.com/office/drawing/2014/main" id="{F0931E97-4E85-46D7-8487-29F8E30BFF86}"/>
                      </a:ext>
                    </a:extLst>
                  </p:cNvPr>
                  <p:cNvSpPr>
                    <a:spLocks/>
                  </p:cNvSpPr>
                  <p:nvPr/>
                </p:nvSpPr>
                <p:spPr bwMode="auto">
                  <a:xfrm>
                    <a:off x="15973425" y="4846638"/>
                    <a:ext cx="180975" cy="101600"/>
                  </a:xfrm>
                  <a:custGeom>
                    <a:avLst/>
                    <a:gdLst>
                      <a:gd name="T0" fmla="*/ 41 w 48"/>
                      <a:gd name="T1" fmla="*/ 21 h 27"/>
                      <a:gd name="T2" fmla="*/ 34 w 48"/>
                      <a:gd name="T3" fmla="*/ 0 h 27"/>
                      <a:gd name="T4" fmla="*/ 27 w 48"/>
                      <a:gd name="T5" fmla="*/ 0 h 27"/>
                      <a:gd name="T6" fmla="*/ 41 w 48"/>
                      <a:gd name="T7" fmla="*/ 21 h 27"/>
                    </a:gdLst>
                    <a:ahLst/>
                    <a:cxnLst>
                      <a:cxn ang="0">
                        <a:pos x="T0" y="T1"/>
                      </a:cxn>
                      <a:cxn ang="0">
                        <a:pos x="T2" y="T3"/>
                      </a:cxn>
                      <a:cxn ang="0">
                        <a:pos x="T4" y="T5"/>
                      </a:cxn>
                      <a:cxn ang="0">
                        <a:pos x="T6" y="T7"/>
                      </a:cxn>
                    </a:cxnLst>
                    <a:rect l="0" t="0" r="r" b="b"/>
                    <a:pathLst>
                      <a:path w="48" h="27">
                        <a:moveTo>
                          <a:pt x="41" y="21"/>
                        </a:moveTo>
                        <a:cubicBezTo>
                          <a:pt x="34" y="14"/>
                          <a:pt x="34" y="7"/>
                          <a:pt x="34" y="0"/>
                        </a:cubicBezTo>
                        <a:cubicBezTo>
                          <a:pt x="27" y="0"/>
                          <a:pt x="27" y="0"/>
                          <a:pt x="27" y="0"/>
                        </a:cubicBezTo>
                        <a:cubicBezTo>
                          <a:pt x="0" y="14"/>
                          <a:pt x="48" y="27"/>
                          <a:pt x="41"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0" name="Freeform 304">
                    <a:extLst>
                      <a:ext uri="{FF2B5EF4-FFF2-40B4-BE49-F238E27FC236}">
                        <a16:creationId xmlns:a16="http://schemas.microsoft.com/office/drawing/2014/main" id="{07A50273-84C7-4F96-B8FE-FFFC971EF693}"/>
                      </a:ext>
                    </a:extLst>
                  </p:cNvPr>
                  <p:cNvSpPr>
                    <a:spLocks/>
                  </p:cNvSpPr>
                  <p:nvPr/>
                </p:nvSpPr>
                <p:spPr bwMode="auto">
                  <a:xfrm>
                    <a:off x="15846425" y="4948238"/>
                    <a:ext cx="153988" cy="77788"/>
                  </a:xfrm>
                  <a:custGeom>
                    <a:avLst/>
                    <a:gdLst>
                      <a:gd name="T0" fmla="*/ 34 w 41"/>
                      <a:gd name="T1" fmla="*/ 21 h 21"/>
                      <a:gd name="T2" fmla="*/ 27 w 41"/>
                      <a:gd name="T3" fmla="*/ 14 h 21"/>
                      <a:gd name="T4" fmla="*/ 27 w 41"/>
                      <a:gd name="T5" fmla="*/ 7 h 21"/>
                      <a:gd name="T6" fmla="*/ 13 w 41"/>
                      <a:gd name="T7" fmla="*/ 0 h 21"/>
                      <a:gd name="T8" fmla="*/ 7 w 41"/>
                      <a:gd name="T9" fmla="*/ 14 h 21"/>
                      <a:gd name="T10" fmla="*/ 20 w 41"/>
                      <a:gd name="T11" fmla="*/ 14 h 21"/>
                      <a:gd name="T12" fmla="*/ 20 w 41"/>
                      <a:gd name="T13" fmla="*/ 21 h 21"/>
                      <a:gd name="T14" fmla="*/ 34 w 41"/>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1">
                        <a:moveTo>
                          <a:pt x="34" y="21"/>
                        </a:moveTo>
                        <a:cubicBezTo>
                          <a:pt x="41" y="21"/>
                          <a:pt x="34" y="14"/>
                          <a:pt x="27" y="14"/>
                        </a:cubicBezTo>
                        <a:cubicBezTo>
                          <a:pt x="27" y="7"/>
                          <a:pt x="27" y="7"/>
                          <a:pt x="27" y="7"/>
                        </a:cubicBezTo>
                        <a:cubicBezTo>
                          <a:pt x="20" y="7"/>
                          <a:pt x="20" y="7"/>
                          <a:pt x="13" y="0"/>
                        </a:cubicBezTo>
                        <a:cubicBezTo>
                          <a:pt x="13" y="0"/>
                          <a:pt x="0" y="7"/>
                          <a:pt x="7" y="14"/>
                        </a:cubicBezTo>
                        <a:cubicBezTo>
                          <a:pt x="13" y="21"/>
                          <a:pt x="13" y="14"/>
                          <a:pt x="20" y="14"/>
                        </a:cubicBezTo>
                        <a:cubicBezTo>
                          <a:pt x="20" y="21"/>
                          <a:pt x="20" y="21"/>
                          <a:pt x="20" y="21"/>
                        </a:cubicBezTo>
                        <a:cubicBezTo>
                          <a:pt x="27" y="21"/>
                          <a:pt x="34" y="21"/>
                          <a:pt x="34"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1" name="Freeform 305">
                    <a:extLst>
                      <a:ext uri="{FF2B5EF4-FFF2-40B4-BE49-F238E27FC236}">
                        <a16:creationId xmlns:a16="http://schemas.microsoft.com/office/drawing/2014/main" id="{AC826B59-B49F-4D2C-AF43-4A9E5BB6E66E}"/>
                      </a:ext>
                    </a:extLst>
                  </p:cNvPr>
                  <p:cNvSpPr>
                    <a:spLocks/>
                  </p:cNvSpPr>
                  <p:nvPr/>
                </p:nvSpPr>
                <p:spPr bwMode="auto">
                  <a:xfrm>
                    <a:off x="14246225" y="4256088"/>
                    <a:ext cx="180975" cy="101600"/>
                  </a:xfrm>
                  <a:custGeom>
                    <a:avLst/>
                    <a:gdLst>
                      <a:gd name="T0" fmla="*/ 7 w 48"/>
                      <a:gd name="T1" fmla="*/ 7 h 27"/>
                      <a:gd name="T2" fmla="*/ 34 w 48"/>
                      <a:gd name="T3" fmla="*/ 27 h 27"/>
                      <a:gd name="T4" fmla="*/ 41 w 48"/>
                      <a:gd name="T5" fmla="*/ 21 h 27"/>
                      <a:gd name="T6" fmla="*/ 41 w 48"/>
                      <a:gd name="T7" fmla="*/ 14 h 27"/>
                      <a:gd name="T8" fmla="*/ 20 w 48"/>
                      <a:gd name="T9" fmla="*/ 14 h 27"/>
                      <a:gd name="T10" fmla="*/ 14 w 48"/>
                      <a:gd name="T11" fmla="*/ 7 h 27"/>
                      <a:gd name="T12" fmla="*/ 7 w 48"/>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48" h="27">
                        <a:moveTo>
                          <a:pt x="7" y="7"/>
                        </a:moveTo>
                        <a:cubicBezTo>
                          <a:pt x="20" y="27"/>
                          <a:pt x="0" y="21"/>
                          <a:pt x="34" y="27"/>
                        </a:cubicBezTo>
                        <a:cubicBezTo>
                          <a:pt x="34" y="21"/>
                          <a:pt x="41" y="21"/>
                          <a:pt x="41" y="21"/>
                        </a:cubicBezTo>
                        <a:cubicBezTo>
                          <a:pt x="48" y="14"/>
                          <a:pt x="41" y="21"/>
                          <a:pt x="41" y="14"/>
                        </a:cubicBezTo>
                        <a:cubicBezTo>
                          <a:pt x="34" y="0"/>
                          <a:pt x="20" y="14"/>
                          <a:pt x="20" y="14"/>
                        </a:cubicBezTo>
                        <a:cubicBezTo>
                          <a:pt x="14" y="14"/>
                          <a:pt x="27" y="7"/>
                          <a:pt x="14" y="7"/>
                        </a:cubicBezTo>
                        <a:cubicBezTo>
                          <a:pt x="11" y="7"/>
                          <a:pt x="7" y="7"/>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2" name="Freeform 306">
                    <a:extLst>
                      <a:ext uri="{FF2B5EF4-FFF2-40B4-BE49-F238E27FC236}">
                        <a16:creationId xmlns:a16="http://schemas.microsoft.com/office/drawing/2014/main" id="{317918C5-C8AF-42E8-9738-DADEDE11053B}"/>
                      </a:ext>
                    </a:extLst>
                  </p:cNvPr>
                  <p:cNvSpPr>
                    <a:spLocks/>
                  </p:cNvSpPr>
                  <p:nvPr/>
                </p:nvSpPr>
                <p:spPr bwMode="auto">
                  <a:xfrm>
                    <a:off x="15973425" y="5053013"/>
                    <a:ext cx="26988" cy="25400"/>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7" y="7"/>
                          <a:pt x="7" y="7"/>
                          <a:pt x="7" y="7"/>
                        </a:cubicBezTo>
                        <a:cubicBezTo>
                          <a:pt x="7" y="0"/>
                          <a:pt x="7"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3" name="Freeform 307">
                    <a:extLst>
                      <a:ext uri="{FF2B5EF4-FFF2-40B4-BE49-F238E27FC236}">
                        <a16:creationId xmlns:a16="http://schemas.microsoft.com/office/drawing/2014/main" id="{8166D298-6AE6-439E-B6CE-6DC9565A5381}"/>
                      </a:ext>
                    </a:extLst>
                  </p:cNvPr>
                  <p:cNvSpPr>
                    <a:spLocks/>
                  </p:cNvSpPr>
                  <p:nvPr/>
                </p:nvSpPr>
                <p:spPr bwMode="auto">
                  <a:xfrm>
                    <a:off x="15200313" y="53609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4" name="Rectangle 308">
                    <a:extLst>
                      <a:ext uri="{FF2B5EF4-FFF2-40B4-BE49-F238E27FC236}">
                        <a16:creationId xmlns:a16="http://schemas.microsoft.com/office/drawing/2014/main" id="{06B91EC9-3041-42F7-BB28-B6DC9C5057C3}"/>
                      </a:ext>
                    </a:extLst>
                  </p:cNvPr>
                  <p:cNvSpPr>
                    <a:spLocks noChangeArrowheads="1"/>
                  </p:cNvSpPr>
                  <p:nvPr/>
                </p:nvSpPr>
                <p:spPr bwMode="auto">
                  <a:xfrm>
                    <a:off x="15535275" y="4538663"/>
                    <a:ext cx="52388" cy="25400"/>
                  </a:xfrm>
                  <a:prstGeom prst="rect">
                    <a:avLst/>
                  </a:prstGeom>
                  <a:grpFill/>
                  <a:ln w="3175">
                    <a:solidFill>
                      <a:srgbClr val="525252"/>
                    </a:solidFill>
                    <a:miter lim="800000"/>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5" name="Freeform 309">
                    <a:extLst>
                      <a:ext uri="{FF2B5EF4-FFF2-40B4-BE49-F238E27FC236}">
                        <a16:creationId xmlns:a16="http://schemas.microsoft.com/office/drawing/2014/main" id="{EAFDFB17-4F21-43D5-B8FE-081DF5368100}"/>
                      </a:ext>
                    </a:extLst>
                  </p:cNvPr>
                  <p:cNvSpPr>
                    <a:spLocks/>
                  </p:cNvSpPr>
                  <p:nvPr/>
                </p:nvSpPr>
                <p:spPr bwMode="auto">
                  <a:xfrm>
                    <a:off x="15535275" y="4308475"/>
                    <a:ext cx="52388" cy="26988"/>
                  </a:xfrm>
                  <a:custGeom>
                    <a:avLst/>
                    <a:gdLst>
                      <a:gd name="T0" fmla="*/ 7 w 14"/>
                      <a:gd name="T1" fmla="*/ 7 h 7"/>
                      <a:gd name="T2" fmla="*/ 14 w 14"/>
                      <a:gd name="T3" fmla="*/ 0 h 7"/>
                      <a:gd name="T4" fmla="*/ 0 w 14"/>
                      <a:gd name="T5" fmla="*/ 0 h 7"/>
                      <a:gd name="T6" fmla="*/ 7 w 14"/>
                      <a:gd name="T7" fmla="*/ 7 h 7"/>
                    </a:gdLst>
                    <a:ahLst/>
                    <a:cxnLst>
                      <a:cxn ang="0">
                        <a:pos x="T0" y="T1"/>
                      </a:cxn>
                      <a:cxn ang="0">
                        <a:pos x="T2" y="T3"/>
                      </a:cxn>
                      <a:cxn ang="0">
                        <a:pos x="T4" y="T5"/>
                      </a:cxn>
                      <a:cxn ang="0">
                        <a:pos x="T6" y="T7"/>
                      </a:cxn>
                    </a:cxnLst>
                    <a:rect l="0" t="0" r="r" b="b"/>
                    <a:pathLst>
                      <a:path w="14" h="7">
                        <a:moveTo>
                          <a:pt x="7" y="7"/>
                        </a:moveTo>
                        <a:cubicBezTo>
                          <a:pt x="14" y="7"/>
                          <a:pt x="14" y="0"/>
                          <a:pt x="14" y="0"/>
                        </a:cubicBezTo>
                        <a:cubicBezTo>
                          <a:pt x="7" y="0"/>
                          <a:pt x="7" y="0"/>
                          <a:pt x="0" y="0"/>
                        </a:cubicBezTo>
                        <a:lnTo>
                          <a:pt x="7" y="7"/>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6" name="Freeform 310">
                    <a:extLst>
                      <a:ext uri="{FF2B5EF4-FFF2-40B4-BE49-F238E27FC236}">
                        <a16:creationId xmlns:a16="http://schemas.microsoft.com/office/drawing/2014/main" id="{0A81EB0E-EDA7-4B30-8089-4B1D43B73E7A}"/>
                      </a:ext>
                    </a:extLst>
                  </p:cNvPr>
                  <p:cNvSpPr>
                    <a:spLocks/>
                  </p:cNvSpPr>
                  <p:nvPr/>
                </p:nvSpPr>
                <p:spPr bwMode="auto">
                  <a:xfrm>
                    <a:off x="15147925" y="4591050"/>
                    <a:ext cx="104775" cy="47625"/>
                  </a:xfrm>
                  <a:custGeom>
                    <a:avLst/>
                    <a:gdLst>
                      <a:gd name="T0" fmla="*/ 14 w 28"/>
                      <a:gd name="T1" fmla="*/ 7 h 13"/>
                      <a:gd name="T2" fmla="*/ 14 w 28"/>
                      <a:gd name="T3" fmla="*/ 13 h 13"/>
                      <a:gd name="T4" fmla="*/ 14 w 28"/>
                      <a:gd name="T5" fmla="*/ 7 h 13"/>
                    </a:gdLst>
                    <a:ahLst/>
                    <a:cxnLst>
                      <a:cxn ang="0">
                        <a:pos x="T0" y="T1"/>
                      </a:cxn>
                      <a:cxn ang="0">
                        <a:pos x="T2" y="T3"/>
                      </a:cxn>
                      <a:cxn ang="0">
                        <a:pos x="T4" y="T5"/>
                      </a:cxn>
                    </a:cxnLst>
                    <a:rect l="0" t="0" r="r" b="b"/>
                    <a:pathLst>
                      <a:path w="28" h="13">
                        <a:moveTo>
                          <a:pt x="14" y="7"/>
                        </a:moveTo>
                        <a:cubicBezTo>
                          <a:pt x="0" y="7"/>
                          <a:pt x="14" y="13"/>
                          <a:pt x="14" y="13"/>
                        </a:cubicBezTo>
                        <a:cubicBezTo>
                          <a:pt x="14" y="13"/>
                          <a:pt x="28" y="0"/>
                          <a:pt x="14"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7" name="Freeform 311">
                    <a:extLst>
                      <a:ext uri="{FF2B5EF4-FFF2-40B4-BE49-F238E27FC236}">
                        <a16:creationId xmlns:a16="http://schemas.microsoft.com/office/drawing/2014/main" id="{06343846-3F0D-4253-8A88-9E009B5E2585}"/>
                      </a:ext>
                    </a:extLst>
                  </p:cNvPr>
                  <p:cNvSpPr>
                    <a:spLocks/>
                  </p:cNvSpPr>
                  <p:nvPr/>
                </p:nvSpPr>
                <p:spPr bwMode="auto">
                  <a:xfrm>
                    <a:off x="15301913" y="4283075"/>
                    <a:ext cx="52388" cy="52388"/>
                  </a:xfrm>
                  <a:custGeom>
                    <a:avLst/>
                    <a:gdLst>
                      <a:gd name="T0" fmla="*/ 7 w 14"/>
                      <a:gd name="T1" fmla="*/ 7 h 14"/>
                      <a:gd name="T2" fmla="*/ 0 w 14"/>
                      <a:gd name="T3" fmla="*/ 0 h 14"/>
                      <a:gd name="T4" fmla="*/ 7 w 14"/>
                      <a:gd name="T5" fmla="*/ 14 h 14"/>
                      <a:gd name="T6" fmla="*/ 7 w 14"/>
                      <a:gd name="T7" fmla="*/ 7 h 14"/>
                    </a:gdLst>
                    <a:ahLst/>
                    <a:cxnLst>
                      <a:cxn ang="0">
                        <a:pos x="T0" y="T1"/>
                      </a:cxn>
                      <a:cxn ang="0">
                        <a:pos x="T2" y="T3"/>
                      </a:cxn>
                      <a:cxn ang="0">
                        <a:pos x="T4" y="T5"/>
                      </a:cxn>
                      <a:cxn ang="0">
                        <a:pos x="T6" y="T7"/>
                      </a:cxn>
                    </a:cxnLst>
                    <a:rect l="0" t="0" r="r" b="b"/>
                    <a:pathLst>
                      <a:path w="14" h="14">
                        <a:moveTo>
                          <a:pt x="7" y="7"/>
                        </a:moveTo>
                        <a:cubicBezTo>
                          <a:pt x="0" y="0"/>
                          <a:pt x="0" y="0"/>
                          <a:pt x="0" y="0"/>
                        </a:cubicBezTo>
                        <a:cubicBezTo>
                          <a:pt x="7" y="14"/>
                          <a:pt x="7" y="14"/>
                          <a:pt x="7" y="14"/>
                        </a:cubicBezTo>
                        <a:cubicBezTo>
                          <a:pt x="7" y="14"/>
                          <a:pt x="14" y="14"/>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8" name="Freeform 312">
                    <a:extLst>
                      <a:ext uri="{FF2B5EF4-FFF2-40B4-BE49-F238E27FC236}">
                        <a16:creationId xmlns:a16="http://schemas.microsoft.com/office/drawing/2014/main" id="{939C00DB-C77E-4EF9-BA46-4ACFBBD46EB7}"/>
                      </a:ext>
                    </a:extLst>
                  </p:cNvPr>
                  <p:cNvSpPr>
                    <a:spLocks/>
                  </p:cNvSpPr>
                  <p:nvPr/>
                </p:nvSpPr>
                <p:spPr bwMode="auto">
                  <a:xfrm>
                    <a:off x="15301913" y="4357688"/>
                    <a:ext cx="52388" cy="25400"/>
                  </a:xfrm>
                  <a:custGeom>
                    <a:avLst/>
                    <a:gdLst>
                      <a:gd name="T0" fmla="*/ 7 w 14"/>
                      <a:gd name="T1" fmla="*/ 0 h 7"/>
                      <a:gd name="T2" fmla="*/ 0 w 14"/>
                      <a:gd name="T3" fmla="*/ 0 h 7"/>
                      <a:gd name="T4" fmla="*/ 7 w 14"/>
                      <a:gd name="T5" fmla="*/ 7 h 7"/>
                      <a:gd name="T6" fmla="*/ 7 w 14"/>
                      <a:gd name="T7" fmla="*/ 0 h 7"/>
                    </a:gdLst>
                    <a:ahLst/>
                    <a:cxnLst>
                      <a:cxn ang="0">
                        <a:pos x="T0" y="T1"/>
                      </a:cxn>
                      <a:cxn ang="0">
                        <a:pos x="T2" y="T3"/>
                      </a:cxn>
                      <a:cxn ang="0">
                        <a:pos x="T4" y="T5"/>
                      </a:cxn>
                      <a:cxn ang="0">
                        <a:pos x="T6" y="T7"/>
                      </a:cxn>
                    </a:cxnLst>
                    <a:rect l="0" t="0" r="r" b="b"/>
                    <a:pathLst>
                      <a:path w="14" h="7">
                        <a:moveTo>
                          <a:pt x="7" y="0"/>
                        </a:moveTo>
                        <a:cubicBezTo>
                          <a:pt x="0" y="0"/>
                          <a:pt x="0" y="0"/>
                          <a:pt x="0" y="0"/>
                        </a:cubicBezTo>
                        <a:cubicBezTo>
                          <a:pt x="0" y="0"/>
                          <a:pt x="0" y="7"/>
                          <a:pt x="7" y="7"/>
                        </a:cubicBezTo>
                        <a:cubicBezTo>
                          <a:pt x="14" y="7"/>
                          <a:pt x="14" y="0"/>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39" name="Freeform 313">
                    <a:extLst>
                      <a:ext uri="{FF2B5EF4-FFF2-40B4-BE49-F238E27FC236}">
                        <a16:creationId xmlns:a16="http://schemas.microsoft.com/office/drawing/2014/main" id="{C3F717F9-08C0-4084-9AA9-4B6D7CF853BC}"/>
                      </a:ext>
                    </a:extLst>
                  </p:cNvPr>
                  <p:cNvSpPr>
                    <a:spLocks/>
                  </p:cNvSpPr>
                  <p:nvPr/>
                </p:nvSpPr>
                <p:spPr bwMode="auto">
                  <a:xfrm>
                    <a:off x="15327313" y="4410075"/>
                    <a:ext cx="106363" cy="101600"/>
                  </a:xfrm>
                  <a:custGeom>
                    <a:avLst/>
                    <a:gdLst>
                      <a:gd name="T0" fmla="*/ 21 w 28"/>
                      <a:gd name="T1" fmla="*/ 14 h 27"/>
                      <a:gd name="T2" fmla="*/ 21 w 28"/>
                      <a:gd name="T3" fmla="*/ 7 h 27"/>
                      <a:gd name="T4" fmla="*/ 7 w 28"/>
                      <a:gd name="T5" fmla="*/ 7 h 27"/>
                      <a:gd name="T6" fmla="*/ 0 w 28"/>
                      <a:gd name="T7" fmla="*/ 0 h 27"/>
                      <a:gd name="T8" fmla="*/ 7 w 28"/>
                      <a:gd name="T9" fmla="*/ 20 h 27"/>
                      <a:gd name="T10" fmla="*/ 7 w 28"/>
                      <a:gd name="T11" fmla="*/ 27 h 27"/>
                      <a:gd name="T12" fmla="*/ 14 w 28"/>
                      <a:gd name="T13" fmla="*/ 20 h 27"/>
                      <a:gd name="T14" fmla="*/ 21 w 28"/>
                      <a:gd name="T15" fmla="*/ 27 h 27"/>
                      <a:gd name="T16" fmla="*/ 28 w 28"/>
                      <a:gd name="T17" fmla="*/ 20 h 27"/>
                      <a:gd name="T18" fmla="*/ 21 w 28"/>
                      <a:gd name="T19"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21" y="14"/>
                        </a:moveTo>
                        <a:cubicBezTo>
                          <a:pt x="14" y="7"/>
                          <a:pt x="21" y="14"/>
                          <a:pt x="21" y="7"/>
                        </a:cubicBezTo>
                        <a:cubicBezTo>
                          <a:pt x="14" y="7"/>
                          <a:pt x="14" y="7"/>
                          <a:pt x="7" y="7"/>
                        </a:cubicBezTo>
                        <a:cubicBezTo>
                          <a:pt x="7" y="7"/>
                          <a:pt x="7" y="0"/>
                          <a:pt x="0" y="0"/>
                        </a:cubicBezTo>
                        <a:cubicBezTo>
                          <a:pt x="7" y="7"/>
                          <a:pt x="7" y="20"/>
                          <a:pt x="7" y="20"/>
                        </a:cubicBezTo>
                        <a:cubicBezTo>
                          <a:pt x="7" y="23"/>
                          <a:pt x="7" y="25"/>
                          <a:pt x="7" y="27"/>
                        </a:cubicBezTo>
                        <a:cubicBezTo>
                          <a:pt x="14" y="20"/>
                          <a:pt x="14" y="20"/>
                          <a:pt x="14" y="20"/>
                        </a:cubicBezTo>
                        <a:cubicBezTo>
                          <a:pt x="14" y="20"/>
                          <a:pt x="14" y="20"/>
                          <a:pt x="21" y="27"/>
                        </a:cubicBezTo>
                        <a:cubicBezTo>
                          <a:pt x="28" y="20"/>
                          <a:pt x="28" y="20"/>
                          <a:pt x="28" y="20"/>
                        </a:cubicBezTo>
                        <a:lnTo>
                          <a:pt x="21" y="14"/>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0" name="Freeform 314">
                    <a:extLst>
                      <a:ext uri="{FF2B5EF4-FFF2-40B4-BE49-F238E27FC236}">
                        <a16:creationId xmlns:a16="http://schemas.microsoft.com/office/drawing/2014/main" id="{29D74038-56D4-4B77-A9AC-5FA0C852ABC6}"/>
                      </a:ext>
                    </a:extLst>
                  </p:cNvPr>
                  <p:cNvSpPr>
                    <a:spLocks/>
                  </p:cNvSpPr>
                  <p:nvPr/>
                </p:nvSpPr>
                <p:spPr bwMode="auto">
                  <a:xfrm>
                    <a:off x="15481300" y="4154488"/>
                    <a:ext cx="106363" cy="26988"/>
                  </a:xfrm>
                  <a:custGeom>
                    <a:avLst/>
                    <a:gdLst>
                      <a:gd name="T0" fmla="*/ 7 w 28"/>
                      <a:gd name="T1" fmla="*/ 0 h 7"/>
                      <a:gd name="T2" fmla="*/ 0 w 28"/>
                      <a:gd name="T3" fmla="*/ 7 h 7"/>
                      <a:gd name="T4" fmla="*/ 7 w 28"/>
                      <a:gd name="T5" fmla="*/ 7 h 7"/>
                      <a:gd name="T6" fmla="*/ 7 w 28"/>
                      <a:gd name="T7" fmla="*/ 0 h 7"/>
                    </a:gdLst>
                    <a:ahLst/>
                    <a:cxnLst>
                      <a:cxn ang="0">
                        <a:pos x="T0" y="T1"/>
                      </a:cxn>
                      <a:cxn ang="0">
                        <a:pos x="T2" y="T3"/>
                      </a:cxn>
                      <a:cxn ang="0">
                        <a:pos x="T4" y="T5"/>
                      </a:cxn>
                      <a:cxn ang="0">
                        <a:pos x="T6" y="T7"/>
                      </a:cxn>
                    </a:cxnLst>
                    <a:rect l="0" t="0" r="r" b="b"/>
                    <a:pathLst>
                      <a:path w="28" h="7">
                        <a:moveTo>
                          <a:pt x="7" y="0"/>
                        </a:moveTo>
                        <a:cubicBezTo>
                          <a:pt x="0" y="7"/>
                          <a:pt x="0" y="7"/>
                          <a:pt x="0" y="7"/>
                        </a:cubicBezTo>
                        <a:cubicBezTo>
                          <a:pt x="7" y="7"/>
                          <a:pt x="7" y="7"/>
                          <a:pt x="7" y="7"/>
                        </a:cubicBezTo>
                        <a:cubicBezTo>
                          <a:pt x="28" y="7"/>
                          <a:pt x="14" y="7"/>
                          <a:pt x="7"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1" name="Freeform 315">
                    <a:extLst>
                      <a:ext uri="{FF2B5EF4-FFF2-40B4-BE49-F238E27FC236}">
                        <a16:creationId xmlns:a16="http://schemas.microsoft.com/office/drawing/2014/main" id="{ED73340F-8BCC-4C3D-8027-AA9DF85C1402}"/>
                      </a:ext>
                    </a:extLst>
                  </p:cNvPr>
                  <p:cNvSpPr>
                    <a:spLocks/>
                  </p:cNvSpPr>
                  <p:nvPr/>
                </p:nvSpPr>
                <p:spPr bwMode="auto">
                  <a:xfrm>
                    <a:off x="15433675" y="4538663"/>
                    <a:ext cx="101600" cy="153988"/>
                  </a:xfrm>
                  <a:custGeom>
                    <a:avLst/>
                    <a:gdLst>
                      <a:gd name="T0" fmla="*/ 27 w 27"/>
                      <a:gd name="T1" fmla="*/ 21 h 41"/>
                      <a:gd name="T2" fmla="*/ 13 w 27"/>
                      <a:gd name="T3" fmla="*/ 7 h 41"/>
                      <a:gd name="T4" fmla="*/ 0 w 27"/>
                      <a:gd name="T5" fmla="*/ 0 h 41"/>
                      <a:gd name="T6" fmla="*/ 7 w 27"/>
                      <a:gd name="T7" fmla="*/ 41 h 41"/>
                      <a:gd name="T8" fmla="*/ 27 w 27"/>
                      <a:gd name="T9" fmla="*/ 34 h 41"/>
                      <a:gd name="T10" fmla="*/ 27 w 27"/>
                      <a:gd name="T11" fmla="*/ 21 h 41"/>
                    </a:gdLst>
                    <a:ahLst/>
                    <a:cxnLst>
                      <a:cxn ang="0">
                        <a:pos x="T0" y="T1"/>
                      </a:cxn>
                      <a:cxn ang="0">
                        <a:pos x="T2" y="T3"/>
                      </a:cxn>
                      <a:cxn ang="0">
                        <a:pos x="T4" y="T5"/>
                      </a:cxn>
                      <a:cxn ang="0">
                        <a:pos x="T6" y="T7"/>
                      </a:cxn>
                      <a:cxn ang="0">
                        <a:pos x="T8" y="T9"/>
                      </a:cxn>
                      <a:cxn ang="0">
                        <a:pos x="T10" y="T11"/>
                      </a:cxn>
                    </a:cxnLst>
                    <a:rect l="0" t="0" r="r" b="b"/>
                    <a:pathLst>
                      <a:path w="27" h="41">
                        <a:moveTo>
                          <a:pt x="27" y="21"/>
                        </a:moveTo>
                        <a:cubicBezTo>
                          <a:pt x="27" y="21"/>
                          <a:pt x="13" y="14"/>
                          <a:pt x="13" y="7"/>
                        </a:cubicBezTo>
                        <a:cubicBezTo>
                          <a:pt x="7" y="0"/>
                          <a:pt x="7" y="7"/>
                          <a:pt x="0" y="0"/>
                        </a:cubicBezTo>
                        <a:cubicBezTo>
                          <a:pt x="7" y="21"/>
                          <a:pt x="7" y="21"/>
                          <a:pt x="7" y="41"/>
                        </a:cubicBezTo>
                        <a:cubicBezTo>
                          <a:pt x="13" y="34"/>
                          <a:pt x="20" y="34"/>
                          <a:pt x="27" y="34"/>
                        </a:cubicBezTo>
                        <a:cubicBezTo>
                          <a:pt x="20" y="27"/>
                          <a:pt x="27" y="21"/>
                          <a:pt x="27"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2" name="Freeform 316">
                    <a:extLst>
                      <a:ext uri="{FF2B5EF4-FFF2-40B4-BE49-F238E27FC236}">
                        <a16:creationId xmlns:a16="http://schemas.microsoft.com/office/drawing/2014/main" id="{1A3E813F-F31D-4794-AD0B-29778EC9FC31}"/>
                      </a:ext>
                    </a:extLst>
                  </p:cNvPr>
                  <p:cNvSpPr>
                    <a:spLocks/>
                  </p:cNvSpPr>
                  <p:nvPr/>
                </p:nvSpPr>
                <p:spPr bwMode="auto">
                  <a:xfrm>
                    <a:off x="13773150" y="4948238"/>
                    <a:ext cx="7938" cy="11113"/>
                  </a:xfrm>
                  <a:custGeom>
                    <a:avLst/>
                    <a:gdLst>
                      <a:gd name="T0" fmla="*/ 2 w 2"/>
                      <a:gd name="T1" fmla="*/ 2 h 3"/>
                      <a:gd name="T2" fmla="*/ 2 w 2"/>
                      <a:gd name="T3" fmla="*/ 0 h 3"/>
                      <a:gd name="T4" fmla="*/ 2 w 2"/>
                      <a:gd name="T5" fmla="*/ 2 h 3"/>
                    </a:gdLst>
                    <a:ahLst/>
                    <a:cxnLst>
                      <a:cxn ang="0">
                        <a:pos x="T0" y="T1"/>
                      </a:cxn>
                      <a:cxn ang="0">
                        <a:pos x="T2" y="T3"/>
                      </a:cxn>
                      <a:cxn ang="0">
                        <a:pos x="T4" y="T5"/>
                      </a:cxn>
                    </a:cxnLst>
                    <a:rect l="0" t="0" r="r" b="b"/>
                    <a:pathLst>
                      <a:path w="2" h="3">
                        <a:moveTo>
                          <a:pt x="2" y="2"/>
                        </a:moveTo>
                        <a:cubicBezTo>
                          <a:pt x="2" y="0"/>
                          <a:pt x="2" y="0"/>
                          <a:pt x="2" y="0"/>
                        </a:cubicBezTo>
                        <a:cubicBezTo>
                          <a:pt x="0" y="2"/>
                          <a:pt x="1" y="3"/>
                          <a:pt x="2" y="2"/>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3" name="Freeform 317">
                    <a:extLst>
                      <a:ext uri="{FF2B5EF4-FFF2-40B4-BE49-F238E27FC236}">
                        <a16:creationId xmlns:a16="http://schemas.microsoft.com/office/drawing/2014/main" id="{A6CFC3AE-95E2-4D0C-AB15-D4BC9C3C4B83}"/>
                      </a:ext>
                    </a:extLst>
                  </p:cNvPr>
                  <p:cNvSpPr>
                    <a:spLocks/>
                  </p:cNvSpPr>
                  <p:nvPr/>
                </p:nvSpPr>
                <p:spPr bwMode="auto">
                  <a:xfrm>
                    <a:off x="15019338" y="4899025"/>
                    <a:ext cx="153988" cy="179388"/>
                  </a:xfrm>
                  <a:custGeom>
                    <a:avLst/>
                    <a:gdLst>
                      <a:gd name="T0" fmla="*/ 7 w 41"/>
                      <a:gd name="T1" fmla="*/ 48 h 48"/>
                      <a:gd name="T2" fmla="*/ 27 w 41"/>
                      <a:gd name="T3" fmla="*/ 20 h 48"/>
                      <a:gd name="T4" fmla="*/ 41 w 41"/>
                      <a:gd name="T5" fmla="*/ 27 h 48"/>
                      <a:gd name="T6" fmla="*/ 41 w 41"/>
                      <a:gd name="T7" fmla="*/ 15 h 48"/>
                      <a:gd name="T8" fmla="*/ 41 w 41"/>
                      <a:gd name="T9" fmla="*/ 13 h 48"/>
                      <a:gd name="T10" fmla="*/ 41 w 41"/>
                      <a:gd name="T11" fmla="*/ 7 h 48"/>
                      <a:gd name="T12" fmla="*/ 27 w 41"/>
                      <a:gd name="T13" fmla="*/ 0 h 48"/>
                      <a:gd name="T14" fmla="*/ 20 w 41"/>
                      <a:gd name="T15" fmla="*/ 7 h 48"/>
                      <a:gd name="T16" fmla="*/ 27 w 41"/>
                      <a:gd name="T17" fmla="*/ 13 h 48"/>
                      <a:gd name="T18" fmla="*/ 20 w 41"/>
                      <a:gd name="T19" fmla="*/ 20 h 48"/>
                      <a:gd name="T20" fmla="*/ 7 w 41"/>
                      <a:gd name="T21" fmla="*/ 13 h 48"/>
                      <a:gd name="T22" fmla="*/ 0 w 41"/>
                      <a:gd name="T23" fmla="*/ 27 h 48"/>
                      <a:gd name="T24" fmla="*/ 7 w 41"/>
                      <a:gd name="T25" fmla="*/ 41 h 48"/>
                      <a:gd name="T26" fmla="*/ 14 w 41"/>
                      <a:gd name="T27" fmla="*/ 41 h 48"/>
                      <a:gd name="T28" fmla="*/ 7 w 41"/>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8">
                        <a:moveTo>
                          <a:pt x="7" y="48"/>
                        </a:moveTo>
                        <a:cubicBezTo>
                          <a:pt x="27" y="48"/>
                          <a:pt x="27" y="34"/>
                          <a:pt x="27" y="20"/>
                        </a:cubicBezTo>
                        <a:cubicBezTo>
                          <a:pt x="34" y="20"/>
                          <a:pt x="41" y="27"/>
                          <a:pt x="41" y="27"/>
                        </a:cubicBezTo>
                        <a:cubicBezTo>
                          <a:pt x="41" y="22"/>
                          <a:pt x="41" y="18"/>
                          <a:pt x="41" y="15"/>
                        </a:cubicBezTo>
                        <a:cubicBezTo>
                          <a:pt x="41" y="14"/>
                          <a:pt x="41" y="13"/>
                          <a:pt x="41" y="13"/>
                        </a:cubicBezTo>
                        <a:cubicBezTo>
                          <a:pt x="41" y="11"/>
                          <a:pt x="41" y="7"/>
                          <a:pt x="41" y="7"/>
                        </a:cubicBezTo>
                        <a:cubicBezTo>
                          <a:pt x="41" y="0"/>
                          <a:pt x="34" y="7"/>
                          <a:pt x="27" y="0"/>
                        </a:cubicBezTo>
                        <a:cubicBezTo>
                          <a:pt x="27" y="7"/>
                          <a:pt x="27" y="7"/>
                          <a:pt x="20" y="7"/>
                        </a:cubicBezTo>
                        <a:cubicBezTo>
                          <a:pt x="27" y="13"/>
                          <a:pt x="27" y="13"/>
                          <a:pt x="27" y="13"/>
                        </a:cubicBezTo>
                        <a:cubicBezTo>
                          <a:pt x="20" y="13"/>
                          <a:pt x="27" y="20"/>
                          <a:pt x="20" y="20"/>
                        </a:cubicBezTo>
                        <a:cubicBezTo>
                          <a:pt x="20" y="20"/>
                          <a:pt x="14" y="13"/>
                          <a:pt x="7" y="13"/>
                        </a:cubicBezTo>
                        <a:cubicBezTo>
                          <a:pt x="0" y="27"/>
                          <a:pt x="0" y="27"/>
                          <a:pt x="0" y="27"/>
                        </a:cubicBezTo>
                        <a:cubicBezTo>
                          <a:pt x="14" y="27"/>
                          <a:pt x="7" y="41"/>
                          <a:pt x="7" y="41"/>
                        </a:cubicBezTo>
                        <a:cubicBezTo>
                          <a:pt x="14" y="41"/>
                          <a:pt x="7" y="34"/>
                          <a:pt x="14" y="41"/>
                        </a:cubicBezTo>
                        <a:cubicBezTo>
                          <a:pt x="14" y="41"/>
                          <a:pt x="0" y="41"/>
                          <a:pt x="7" y="48"/>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4" name="Freeform 318">
                    <a:extLst>
                      <a:ext uri="{FF2B5EF4-FFF2-40B4-BE49-F238E27FC236}">
                        <a16:creationId xmlns:a16="http://schemas.microsoft.com/office/drawing/2014/main" id="{6DDF4204-5839-443A-BD71-391EC96BF2CA}"/>
                      </a:ext>
                    </a:extLst>
                  </p:cNvPr>
                  <p:cNvSpPr>
                    <a:spLocks/>
                  </p:cNvSpPr>
                  <p:nvPr/>
                </p:nvSpPr>
                <p:spPr bwMode="auto">
                  <a:xfrm>
                    <a:off x="15147925" y="4154488"/>
                    <a:ext cx="52388" cy="26988"/>
                  </a:xfrm>
                  <a:custGeom>
                    <a:avLst/>
                    <a:gdLst>
                      <a:gd name="T0" fmla="*/ 7 w 14"/>
                      <a:gd name="T1" fmla="*/ 7 h 7"/>
                      <a:gd name="T2" fmla="*/ 7 w 14"/>
                      <a:gd name="T3" fmla="*/ 0 h 7"/>
                      <a:gd name="T4" fmla="*/ 7 w 14"/>
                      <a:gd name="T5" fmla="*/ 7 h 7"/>
                    </a:gdLst>
                    <a:ahLst/>
                    <a:cxnLst>
                      <a:cxn ang="0">
                        <a:pos x="T0" y="T1"/>
                      </a:cxn>
                      <a:cxn ang="0">
                        <a:pos x="T2" y="T3"/>
                      </a:cxn>
                      <a:cxn ang="0">
                        <a:pos x="T4" y="T5"/>
                      </a:cxn>
                    </a:cxnLst>
                    <a:rect l="0" t="0" r="r" b="b"/>
                    <a:pathLst>
                      <a:path w="14" h="7">
                        <a:moveTo>
                          <a:pt x="7" y="7"/>
                        </a:moveTo>
                        <a:cubicBezTo>
                          <a:pt x="7" y="0"/>
                          <a:pt x="14" y="0"/>
                          <a:pt x="7" y="0"/>
                        </a:cubicBezTo>
                        <a:cubicBezTo>
                          <a:pt x="0" y="0"/>
                          <a:pt x="0" y="7"/>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5" name="Freeform 319">
                    <a:extLst>
                      <a:ext uri="{FF2B5EF4-FFF2-40B4-BE49-F238E27FC236}">
                        <a16:creationId xmlns:a16="http://schemas.microsoft.com/office/drawing/2014/main" id="{C9DFB690-629F-4448-94D0-42688DEF2256}"/>
                      </a:ext>
                    </a:extLst>
                  </p:cNvPr>
                  <p:cNvSpPr>
                    <a:spLocks/>
                  </p:cNvSpPr>
                  <p:nvPr/>
                </p:nvSpPr>
                <p:spPr bwMode="auto">
                  <a:xfrm>
                    <a:off x="15073313" y="4154488"/>
                    <a:ext cx="100013" cy="74613"/>
                  </a:xfrm>
                  <a:custGeom>
                    <a:avLst/>
                    <a:gdLst>
                      <a:gd name="T0" fmla="*/ 20 w 27"/>
                      <a:gd name="T1" fmla="*/ 7 h 20"/>
                      <a:gd name="T2" fmla="*/ 6 w 27"/>
                      <a:gd name="T3" fmla="*/ 0 h 20"/>
                      <a:gd name="T4" fmla="*/ 13 w 27"/>
                      <a:gd name="T5" fmla="*/ 7 h 20"/>
                      <a:gd name="T6" fmla="*/ 6 w 27"/>
                      <a:gd name="T7" fmla="*/ 20 h 20"/>
                      <a:gd name="T8" fmla="*/ 20 w 27"/>
                      <a:gd name="T9" fmla="*/ 7 h 20"/>
                    </a:gdLst>
                    <a:ahLst/>
                    <a:cxnLst>
                      <a:cxn ang="0">
                        <a:pos x="T0" y="T1"/>
                      </a:cxn>
                      <a:cxn ang="0">
                        <a:pos x="T2" y="T3"/>
                      </a:cxn>
                      <a:cxn ang="0">
                        <a:pos x="T4" y="T5"/>
                      </a:cxn>
                      <a:cxn ang="0">
                        <a:pos x="T6" y="T7"/>
                      </a:cxn>
                      <a:cxn ang="0">
                        <a:pos x="T8" y="T9"/>
                      </a:cxn>
                    </a:cxnLst>
                    <a:rect l="0" t="0" r="r" b="b"/>
                    <a:pathLst>
                      <a:path w="27" h="20">
                        <a:moveTo>
                          <a:pt x="20" y="7"/>
                        </a:moveTo>
                        <a:cubicBezTo>
                          <a:pt x="27" y="7"/>
                          <a:pt x="6" y="0"/>
                          <a:pt x="6" y="0"/>
                        </a:cubicBezTo>
                        <a:cubicBezTo>
                          <a:pt x="13" y="7"/>
                          <a:pt x="13" y="7"/>
                          <a:pt x="13" y="7"/>
                        </a:cubicBezTo>
                        <a:cubicBezTo>
                          <a:pt x="0" y="13"/>
                          <a:pt x="6" y="7"/>
                          <a:pt x="6" y="20"/>
                        </a:cubicBezTo>
                        <a:cubicBezTo>
                          <a:pt x="13" y="20"/>
                          <a:pt x="20" y="7"/>
                          <a:pt x="20"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6" name="Freeform 320">
                    <a:extLst>
                      <a:ext uri="{FF2B5EF4-FFF2-40B4-BE49-F238E27FC236}">
                        <a16:creationId xmlns:a16="http://schemas.microsoft.com/office/drawing/2014/main" id="{96671835-8477-49BB-8F1F-88FF48B4811D}"/>
                      </a:ext>
                    </a:extLst>
                  </p:cNvPr>
                  <p:cNvSpPr>
                    <a:spLocks/>
                  </p:cNvSpPr>
                  <p:nvPr/>
                </p:nvSpPr>
                <p:spPr bwMode="auto">
                  <a:xfrm>
                    <a:off x="14760575" y="4049713"/>
                    <a:ext cx="285750" cy="179388"/>
                  </a:xfrm>
                  <a:custGeom>
                    <a:avLst/>
                    <a:gdLst>
                      <a:gd name="T0" fmla="*/ 21 w 76"/>
                      <a:gd name="T1" fmla="*/ 21 h 48"/>
                      <a:gd name="T2" fmla="*/ 14 w 76"/>
                      <a:gd name="T3" fmla="*/ 28 h 48"/>
                      <a:gd name="T4" fmla="*/ 7 w 76"/>
                      <a:gd name="T5" fmla="*/ 28 h 48"/>
                      <a:gd name="T6" fmla="*/ 0 w 76"/>
                      <a:gd name="T7" fmla="*/ 48 h 48"/>
                      <a:gd name="T8" fmla="*/ 62 w 76"/>
                      <a:gd name="T9" fmla="*/ 21 h 48"/>
                      <a:gd name="T10" fmla="*/ 69 w 76"/>
                      <a:gd name="T11" fmla="*/ 14 h 48"/>
                      <a:gd name="T12" fmla="*/ 76 w 76"/>
                      <a:gd name="T13" fmla="*/ 7 h 48"/>
                      <a:gd name="T14" fmla="*/ 62 w 76"/>
                      <a:gd name="T15" fmla="*/ 0 h 48"/>
                      <a:gd name="T16" fmla="*/ 21 w 76"/>
                      <a:gd name="T17"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8">
                        <a:moveTo>
                          <a:pt x="21" y="21"/>
                        </a:moveTo>
                        <a:cubicBezTo>
                          <a:pt x="14" y="28"/>
                          <a:pt x="14" y="28"/>
                          <a:pt x="14" y="28"/>
                        </a:cubicBezTo>
                        <a:cubicBezTo>
                          <a:pt x="7" y="28"/>
                          <a:pt x="7" y="28"/>
                          <a:pt x="7" y="28"/>
                        </a:cubicBezTo>
                        <a:cubicBezTo>
                          <a:pt x="0" y="35"/>
                          <a:pt x="7" y="41"/>
                          <a:pt x="0" y="48"/>
                        </a:cubicBezTo>
                        <a:cubicBezTo>
                          <a:pt x="35" y="35"/>
                          <a:pt x="35" y="35"/>
                          <a:pt x="62" y="21"/>
                        </a:cubicBezTo>
                        <a:cubicBezTo>
                          <a:pt x="62" y="21"/>
                          <a:pt x="69" y="21"/>
                          <a:pt x="69" y="14"/>
                        </a:cubicBezTo>
                        <a:cubicBezTo>
                          <a:pt x="76" y="14"/>
                          <a:pt x="76" y="7"/>
                          <a:pt x="76" y="7"/>
                        </a:cubicBezTo>
                        <a:cubicBezTo>
                          <a:pt x="69" y="0"/>
                          <a:pt x="62" y="0"/>
                          <a:pt x="62" y="0"/>
                        </a:cubicBezTo>
                        <a:cubicBezTo>
                          <a:pt x="55" y="0"/>
                          <a:pt x="21" y="14"/>
                          <a:pt x="21"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7" name="Freeform 321">
                    <a:extLst>
                      <a:ext uri="{FF2B5EF4-FFF2-40B4-BE49-F238E27FC236}">
                        <a16:creationId xmlns:a16="http://schemas.microsoft.com/office/drawing/2014/main" id="{F35D5854-E6CE-4042-B56E-00BC0D8DCF87}"/>
                      </a:ext>
                    </a:extLst>
                  </p:cNvPr>
                  <p:cNvSpPr>
                    <a:spLocks/>
                  </p:cNvSpPr>
                  <p:nvPr/>
                </p:nvSpPr>
                <p:spPr bwMode="auto">
                  <a:xfrm>
                    <a:off x="15046325" y="4665663"/>
                    <a:ext cx="26988" cy="52388"/>
                  </a:xfrm>
                  <a:custGeom>
                    <a:avLst/>
                    <a:gdLst>
                      <a:gd name="T0" fmla="*/ 0 w 7"/>
                      <a:gd name="T1" fmla="*/ 0 h 14"/>
                      <a:gd name="T2" fmla="*/ 0 w 7"/>
                      <a:gd name="T3" fmla="*/ 14 h 14"/>
                      <a:gd name="T4" fmla="*/ 0 w 7"/>
                      <a:gd name="T5" fmla="*/ 0 h 14"/>
                    </a:gdLst>
                    <a:ahLst/>
                    <a:cxnLst>
                      <a:cxn ang="0">
                        <a:pos x="T0" y="T1"/>
                      </a:cxn>
                      <a:cxn ang="0">
                        <a:pos x="T2" y="T3"/>
                      </a:cxn>
                      <a:cxn ang="0">
                        <a:pos x="T4" y="T5"/>
                      </a:cxn>
                    </a:cxnLst>
                    <a:rect l="0" t="0" r="r" b="b"/>
                    <a:pathLst>
                      <a:path w="7" h="14">
                        <a:moveTo>
                          <a:pt x="0" y="0"/>
                        </a:moveTo>
                        <a:cubicBezTo>
                          <a:pt x="0" y="14"/>
                          <a:pt x="0" y="14"/>
                          <a:pt x="0" y="14"/>
                        </a:cubicBezTo>
                        <a:cubicBezTo>
                          <a:pt x="7" y="14"/>
                          <a:pt x="7"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8" name="Freeform 322">
                    <a:extLst>
                      <a:ext uri="{FF2B5EF4-FFF2-40B4-BE49-F238E27FC236}">
                        <a16:creationId xmlns:a16="http://schemas.microsoft.com/office/drawing/2014/main" id="{59EADDDF-06AB-4C95-839B-F00A7D7CE4C6}"/>
                      </a:ext>
                    </a:extLst>
                  </p:cNvPr>
                  <p:cNvSpPr>
                    <a:spLocks/>
                  </p:cNvSpPr>
                  <p:nvPr/>
                </p:nvSpPr>
                <p:spPr bwMode="auto">
                  <a:xfrm>
                    <a:off x="15019338" y="4181475"/>
                    <a:ext cx="53975" cy="22225"/>
                  </a:xfrm>
                  <a:custGeom>
                    <a:avLst/>
                    <a:gdLst>
                      <a:gd name="T0" fmla="*/ 7 w 14"/>
                      <a:gd name="T1" fmla="*/ 6 h 6"/>
                      <a:gd name="T2" fmla="*/ 0 w 14"/>
                      <a:gd name="T3" fmla="*/ 0 h 6"/>
                      <a:gd name="T4" fmla="*/ 7 w 14"/>
                      <a:gd name="T5" fmla="*/ 6 h 6"/>
                    </a:gdLst>
                    <a:ahLst/>
                    <a:cxnLst>
                      <a:cxn ang="0">
                        <a:pos x="T0" y="T1"/>
                      </a:cxn>
                      <a:cxn ang="0">
                        <a:pos x="T2" y="T3"/>
                      </a:cxn>
                      <a:cxn ang="0">
                        <a:pos x="T4" y="T5"/>
                      </a:cxn>
                    </a:cxnLst>
                    <a:rect l="0" t="0" r="r" b="b"/>
                    <a:pathLst>
                      <a:path w="14" h="6">
                        <a:moveTo>
                          <a:pt x="7" y="6"/>
                        </a:moveTo>
                        <a:cubicBezTo>
                          <a:pt x="14" y="6"/>
                          <a:pt x="14" y="0"/>
                          <a:pt x="0" y="0"/>
                        </a:cubicBezTo>
                        <a:cubicBezTo>
                          <a:pt x="0" y="0"/>
                          <a:pt x="0" y="6"/>
                          <a:pt x="7" y="6"/>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49" name="Freeform 323">
                    <a:extLst>
                      <a:ext uri="{FF2B5EF4-FFF2-40B4-BE49-F238E27FC236}">
                        <a16:creationId xmlns:a16="http://schemas.microsoft.com/office/drawing/2014/main" id="{5734D58C-73AD-4D80-B381-11DAEB9A7DC3}"/>
                      </a:ext>
                    </a:extLst>
                  </p:cNvPr>
                  <p:cNvSpPr>
                    <a:spLocks/>
                  </p:cNvSpPr>
                  <p:nvPr/>
                </p:nvSpPr>
                <p:spPr bwMode="auto">
                  <a:xfrm>
                    <a:off x="14427200" y="5154613"/>
                    <a:ext cx="101600" cy="101600"/>
                  </a:xfrm>
                  <a:custGeom>
                    <a:avLst/>
                    <a:gdLst>
                      <a:gd name="T0" fmla="*/ 0 w 27"/>
                      <a:gd name="T1" fmla="*/ 21 h 27"/>
                      <a:gd name="T2" fmla="*/ 7 w 27"/>
                      <a:gd name="T3" fmla="*/ 27 h 27"/>
                      <a:gd name="T4" fmla="*/ 14 w 27"/>
                      <a:gd name="T5" fmla="*/ 27 h 27"/>
                      <a:gd name="T6" fmla="*/ 27 w 27"/>
                      <a:gd name="T7" fmla="*/ 7 h 27"/>
                      <a:gd name="T8" fmla="*/ 21 w 27"/>
                      <a:gd name="T9" fmla="*/ 0 h 27"/>
                      <a:gd name="T10" fmla="*/ 7 w 27"/>
                      <a:gd name="T11" fmla="*/ 0 h 27"/>
                      <a:gd name="T12" fmla="*/ 0 w 27"/>
                      <a:gd name="T13" fmla="*/ 7 h 27"/>
                      <a:gd name="T14" fmla="*/ 0 w 27"/>
                      <a:gd name="T15" fmla="*/ 2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0" y="21"/>
                        </a:moveTo>
                        <a:cubicBezTo>
                          <a:pt x="7" y="21"/>
                          <a:pt x="0" y="27"/>
                          <a:pt x="7" y="27"/>
                        </a:cubicBezTo>
                        <a:cubicBezTo>
                          <a:pt x="14" y="27"/>
                          <a:pt x="14" y="27"/>
                          <a:pt x="14" y="27"/>
                        </a:cubicBezTo>
                        <a:cubicBezTo>
                          <a:pt x="21" y="21"/>
                          <a:pt x="27" y="14"/>
                          <a:pt x="27" y="7"/>
                        </a:cubicBezTo>
                        <a:cubicBezTo>
                          <a:pt x="21" y="0"/>
                          <a:pt x="21" y="0"/>
                          <a:pt x="21" y="0"/>
                        </a:cubicBezTo>
                        <a:cubicBezTo>
                          <a:pt x="7" y="0"/>
                          <a:pt x="7" y="0"/>
                          <a:pt x="7" y="0"/>
                        </a:cubicBezTo>
                        <a:cubicBezTo>
                          <a:pt x="0" y="7"/>
                          <a:pt x="0" y="7"/>
                          <a:pt x="0" y="7"/>
                        </a:cubicBezTo>
                        <a:cubicBezTo>
                          <a:pt x="21" y="14"/>
                          <a:pt x="7" y="14"/>
                          <a:pt x="0"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0" name="Freeform 324">
                    <a:extLst>
                      <a:ext uri="{FF2B5EF4-FFF2-40B4-BE49-F238E27FC236}">
                        <a16:creationId xmlns:a16="http://schemas.microsoft.com/office/drawing/2014/main" id="{F1CB6ACD-0825-4C3B-81F2-7568343DACD7}"/>
                      </a:ext>
                    </a:extLst>
                  </p:cNvPr>
                  <p:cNvSpPr>
                    <a:spLocks/>
                  </p:cNvSpPr>
                  <p:nvPr/>
                </p:nvSpPr>
                <p:spPr bwMode="auto">
                  <a:xfrm>
                    <a:off x="14246225" y="4538663"/>
                    <a:ext cx="360363" cy="307975"/>
                  </a:xfrm>
                  <a:custGeom>
                    <a:avLst/>
                    <a:gdLst>
                      <a:gd name="T0" fmla="*/ 89 w 96"/>
                      <a:gd name="T1" fmla="*/ 48 h 82"/>
                      <a:gd name="T2" fmla="*/ 89 w 96"/>
                      <a:gd name="T3" fmla="*/ 7 h 82"/>
                      <a:gd name="T4" fmla="*/ 75 w 96"/>
                      <a:gd name="T5" fmla="*/ 0 h 82"/>
                      <a:gd name="T6" fmla="*/ 89 w 96"/>
                      <a:gd name="T7" fmla="*/ 48 h 82"/>
                    </a:gdLst>
                    <a:ahLst/>
                    <a:cxnLst>
                      <a:cxn ang="0">
                        <a:pos x="T0" y="T1"/>
                      </a:cxn>
                      <a:cxn ang="0">
                        <a:pos x="T2" y="T3"/>
                      </a:cxn>
                      <a:cxn ang="0">
                        <a:pos x="T4" y="T5"/>
                      </a:cxn>
                      <a:cxn ang="0">
                        <a:pos x="T6" y="T7"/>
                      </a:cxn>
                    </a:cxnLst>
                    <a:rect l="0" t="0" r="r" b="b"/>
                    <a:pathLst>
                      <a:path w="96" h="82">
                        <a:moveTo>
                          <a:pt x="89" y="48"/>
                        </a:moveTo>
                        <a:cubicBezTo>
                          <a:pt x="96" y="34"/>
                          <a:pt x="89" y="14"/>
                          <a:pt x="89" y="7"/>
                        </a:cubicBezTo>
                        <a:cubicBezTo>
                          <a:pt x="82" y="7"/>
                          <a:pt x="75" y="0"/>
                          <a:pt x="75" y="0"/>
                        </a:cubicBezTo>
                        <a:cubicBezTo>
                          <a:pt x="0" y="62"/>
                          <a:pt x="82" y="82"/>
                          <a:pt x="89" y="48"/>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1" name="Freeform 325">
                    <a:extLst>
                      <a:ext uri="{FF2B5EF4-FFF2-40B4-BE49-F238E27FC236}">
                        <a16:creationId xmlns:a16="http://schemas.microsoft.com/office/drawing/2014/main" id="{5D02E063-5886-42C9-8500-E213B4C4E8FD}"/>
                      </a:ext>
                    </a:extLst>
                  </p:cNvPr>
                  <p:cNvSpPr>
                    <a:spLocks/>
                  </p:cNvSpPr>
                  <p:nvPr/>
                </p:nvSpPr>
                <p:spPr bwMode="auto">
                  <a:xfrm>
                    <a:off x="14452600" y="4819650"/>
                    <a:ext cx="76200" cy="52388"/>
                  </a:xfrm>
                  <a:custGeom>
                    <a:avLst/>
                    <a:gdLst>
                      <a:gd name="T0" fmla="*/ 14 w 20"/>
                      <a:gd name="T1" fmla="*/ 14 h 14"/>
                      <a:gd name="T2" fmla="*/ 7 w 20"/>
                      <a:gd name="T3" fmla="*/ 0 h 14"/>
                      <a:gd name="T4" fmla="*/ 7 w 20"/>
                      <a:gd name="T5" fmla="*/ 7 h 14"/>
                      <a:gd name="T6" fmla="*/ 7 w 20"/>
                      <a:gd name="T7" fmla="*/ 14 h 14"/>
                      <a:gd name="T8" fmla="*/ 14 w 20"/>
                      <a:gd name="T9" fmla="*/ 14 h 14"/>
                    </a:gdLst>
                    <a:ahLst/>
                    <a:cxnLst>
                      <a:cxn ang="0">
                        <a:pos x="T0" y="T1"/>
                      </a:cxn>
                      <a:cxn ang="0">
                        <a:pos x="T2" y="T3"/>
                      </a:cxn>
                      <a:cxn ang="0">
                        <a:pos x="T4" y="T5"/>
                      </a:cxn>
                      <a:cxn ang="0">
                        <a:pos x="T6" y="T7"/>
                      </a:cxn>
                      <a:cxn ang="0">
                        <a:pos x="T8" y="T9"/>
                      </a:cxn>
                    </a:cxnLst>
                    <a:rect l="0" t="0" r="r" b="b"/>
                    <a:pathLst>
                      <a:path w="20" h="14">
                        <a:moveTo>
                          <a:pt x="14" y="14"/>
                        </a:moveTo>
                        <a:cubicBezTo>
                          <a:pt x="14" y="14"/>
                          <a:pt x="20" y="0"/>
                          <a:pt x="7" y="0"/>
                        </a:cubicBezTo>
                        <a:cubicBezTo>
                          <a:pt x="7" y="7"/>
                          <a:pt x="7" y="7"/>
                          <a:pt x="7" y="7"/>
                        </a:cubicBezTo>
                        <a:cubicBezTo>
                          <a:pt x="0" y="0"/>
                          <a:pt x="7" y="14"/>
                          <a:pt x="7" y="14"/>
                        </a:cubicBezTo>
                        <a:lnTo>
                          <a:pt x="14" y="14"/>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2" name="Freeform 326">
                    <a:extLst>
                      <a:ext uri="{FF2B5EF4-FFF2-40B4-BE49-F238E27FC236}">
                        <a16:creationId xmlns:a16="http://schemas.microsoft.com/office/drawing/2014/main" id="{85720D10-E504-457F-8C46-B9853A2F0134}"/>
                      </a:ext>
                    </a:extLst>
                  </p:cNvPr>
                  <p:cNvSpPr>
                    <a:spLocks/>
                  </p:cNvSpPr>
                  <p:nvPr/>
                </p:nvSpPr>
                <p:spPr bwMode="auto">
                  <a:xfrm>
                    <a:off x="14452600" y="3357563"/>
                    <a:ext cx="101600" cy="101600"/>
                  </a:xfrm>
                  <a:custGeom>
                    <a:avLst/>
                    <a:gdLst>
                      <a:gd name="T0" fmla="*/ 27 w 27"/>
                      <a:gd name="T1" fmla="*/ 7 h 27"/>
                      <a:gd name="T2" fmla="*/ 7 w 27"/>
                      <a:gd name="T3" fmla="*/ 0 h 27"/>
                      <a:gd name="T4" fmla="*/ 7 w 27"/>
                      <a:gd name="T5" fmla="*/ 14 h 27"/>
                      <a:gd name="T6" fmla="*/ 20 w 27"/>
                      <a:gd name="T7" fmla="*/ 20 h 27"/>
                      <a:gd name="T8" fmla="*/ 27 w 27"/>
                      <a:gd name="T9" fmla="*/ 14 h 27"/>
                      <a:gd name="T10" fmla="*/ 27 w 27"/>
                      <a:gd name="T11" fmla="*/ 7 h 27"/>
                    </a:gdLst>
                    <a:ahLst/>
                    <a:cxnLst>
                      <a:cxn ang="0">
                        <a:pos x="T0" y="T1"/>
                      </a:cxn>
                      <a:cxn ang="0">
                        <a:pos x="T2" y="T3"/>
                      </a:cxn>
                      <a:cxn ang="0">
                        <a:pos x="T4" y="T5"/>
                      </a:cxn>
                      <a:cxn ang="0">
                        <a:pos x="T6" y="T7"/>
                      </a:cxn>
                      <a:cxn ang="0">
                        <a:pos x="T8" y="T9"/>
                      </a:cxn>
                      <a:cxn ang="0">
                        <a:pos x="T10" y="T11"/>
                      </a:cxn>
                    </a:cxnLst>
                    <a:rect l="0" t="0" r="r" b="b"/>
                    <a:pathLst>
                      <a:path w="27" h="27">
                        <a:moveTo>
                          <a:pt x="27" y="7"/>
                        </a:moveTo>
                        <a:cubicBezTo>
                          <a:pt x="20" y="0"/>
                          <a:pt x="14" y="0"/>
                          <a:pt x="7" y="0"/>
                        </a:cubicBezTo>
                        <a:cubicBezTo>
                          <a:pt x="7" y="7"/>
                          <a:pt x="7" y="7"/>
                          <a:pt x="7" y="14"/>
                        </a:cubicBezTo>
                        <a:cubicBezTo>
                          <a:pt x="0" y="14"/>
                          <a:pt x="7" y="27"/>
                          <a:pt x="20" y="20"/>
                        </a:cubicBezTo>
                        <a:cubicBezTo>
                          <a:pt x="20" y="20"/>
                          <a:pt x="20" y="14"/>
                          <a:pt x="27" y="14"/>
                        </a:cubicBezTo>
                        <a:cubicBezTo>
                          <a:pt x="27" y="14"/>
                          <a:pt x="20" y="7"/>
                          <a:pt x="2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3" name="Freeform 327">
                    <a:extLst>
                      <a:ext uri="{FF2B5EF4-FFF2-40B4-BE49-F238E27FC236}">
                        <a16:creationId xmlns:a16="http://schemas.microsoft.com/office/drawing/2014/main" id="{F896CE65-FC58-4972-B1B8-2C1AA824E4FB}"/>
                      </a:ext>
                    </a:extLst>
                  </p:cNvPr>
                  <p:cNvSpPr>
                    <a:spLocks/>
                  </p:cNvSpPr>
                  <p:nvPr/>
                </p:nvSpPr>
                <p:spPr bwMode="auto">
                  <a:xfrm>
                    <a:off x="14320838" y="5797550"/>
                    <a:ext cx="53975" cy="47625"/>
                  </a:xfrm>
                  <a:custGeom>
                    <a:avLst/>
                    <a:gdLst>
                      <a:gd name="T0" fmla="*/ 0 w 14"/>
                      <a:gd name="T1" fmla="*/ 0 h 13"/>
                      <a:gd name="T2" fmla="*/ 0 w 14"/>
                      <a:gd name="T3" fmla="*/ 13 h 13"/>
                      <a:gd name="T4" fmla="*/ 0 w 14"/>
                      <a:gd name="T5" fmla="*/ 0 h 13"/>
                    </a:gdLst>
                    <a:ahLst/>
                    <a:cxnLst>
                      <a:cxn ang="0">
                        <a:pos x="T0" y="T1"/>
                      </a:cxn>
                      <a:cxn ang="0">
                        <a:pos x="T2" y="T3"/>
                      </a:cxn>
                      <a:cxn ang="0">
                        <a:pos x="T4" y="T5"/>
                      </a:cxn>
                    </a:cxnLst>
                    <a:rect l="0" t="0" r="r" b="b"/>
                    <a:pathLst>
                      <a:path w="14" h="13">
                        <a:moveTo>
                          <a:pt x="0" y="0"/>
                        </a:moveTo>
                        <a:cubicBezTo>
                          <a:pt x="0" y="13"/>
                          <a:pt x="0" y="13"/>
                          <a:pt x="0" y="13"/>
                        </a:cubicBezTo>
                        <a:cubicBezTo>
                          <a:pt x="14" y="7"/>
                          <a:pt x="14" y="7"/>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4" name="Freeform 328">
                    <a:extLst>
                      <a:ext uri="{FF2B5EF4-FFF2-40B4-BE49-F238E27FC236}">
                        <a16:creationId xmlns:a16="http://schemas.microsoft.com/office/drawing/2014/main" id="{48EF895C-EF46-4F22-8665-E3E0044398B9}"/>
                      </a:ext>
                    </a:extLst>
                  </p:cNvPr>
                  <p:cNvSpPr>
                    <a:spLocks/>
                  </p:cNvSpPr>
                  <p:nvPr/>
                </p:nvSpPr>
                <p:spPr bwMode="auto">
                  <a:xfrm>
                    <a:off x="14166850" y="4335463"/>
                    <a:ext cx="79375" cy="47625"/>
                  </a:xfrm>
                  <a:custGeom>
                    <a:avLst/>
                    <a:gdLst>
                      <a:gd name="T0" fmla="*/ 14 w 21"/>
                      <a:gd name="T1" fmla="*/ 0 h 13"/>
                      <a:gd name="T2" fmla="*/ 7 w 21"/>
                      <a:gd name="T3" fmla="*/ 0 h 13"/>
                      <a:gd name="T4" fmla="*/ 7 w 21"/>
                      <a:gd name="T5" fmla="*/ 13 h 13"/>
                      <a:gd name="T6" fmla="*/ 14 w 21"/>
                      <a:gd name="T7" fmla="*/ 0 h 13"/>
                    </a:gdLst>
                    <a:ahLst/>
                    <a:cxnLst>
                      <a:cxn ang="0">
                        <a:pos x="T0" y="T1"/>
                      </a:cxn>
                      <a:cxn ang="0">
                        <a:pos x="T2" y="T3"/>
                      </a:cxn>
                      <a:cxn ang="0">
                        <a:pos x="T4" y="T5"/>
                      </a:cxn>
                      <a:cxn ang="0">
                        <a:pos x="T6" y="T7"/>
                      </a:cxn>
                    </a:cxnLst>
                    <a:rect l="0" t="0" r="r" b="b"/>
                    <a:pathLst>
                      <a:path w="21" h="13">
                        <a:moveTo>
                          <a:pt x="14" y="0"/>
                        </a:moveTo>
                        <a:cubicBezTo>
                          <a:pt x="7" y="0"/>
                          <a:pt x="7" y="0"/>
                          <a:pt x="7" y="0"/>
                        </a:cubicBezTo>
                        <a:cubicBezTo>
                          <a:pt x="7" y="0"/>
                          <a:pt x="0" y="13"/>
                          <a:pt x="7" y="13"/>
                        </a:cubicBezTo>
                        <a:cubicBezTo>
                          <a:pt x="21" y="13"/>
                          <a:pt x="14" y="0"/>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5" name="Freeform 329">
                    <a:extLst>
                      <a:ext uri="{FF2B5EF4-FFF2-40B4-BE49-F238E27FC236}">
                        <a16:creationId xmlns:a16="http://schemas.microsoft.com/office/drawing/2014/main" id="{9E4B0A5D-E93A-4FDF-BE47-6CC0D833406D}"/>
                      </a:ext>
                    </a:extLst>
                  </p:cNvPr>
                  <p:cNvSpPr>
                    <a:spLocks/>
                  </p:cNvSpPr>
                  <p:nvPr/>
                </p:nvSpPr>
                <p:spPr bwMode="auto">
                  <a:xfrm>
                    <a:off x="14220825" y="4948238"/>
                    <a:ext cx="77788" cy="77788"/>
                  </a:xfrm>
                  <a:custGeom>
                    <a:avLst/>
                    <a:gdLst>
                      <a:gd name="T0" fmla="*/ 0 w 21"/>
                      <a:gd name="T1" fmla="*/ 14 h 21"/>
                      <a:gd name="T2" fmla="*/ 0 w 21"/>
                      <a:gd name="T3" fmla="*/ 21 h 21"/>
                      <a:gd name="T4" fmla="*/ 21 w 21"/>
                      <a:gd name="T5" fmla="*/ 7 h 21"/>
                      <a:gd name="T6" fmla="*/ 21 w 21"/>
                      <a:gd name="T7" fmla="*/ 0 h 21"/>
                      <a:gd name="T8" fmla="*/ 14 w 21"/>
                      <a:gd name="T9" fmla="*/ 0 h 21"/>
                      <a:gd name="T10" fmla="*/ 0 w 21"/>
                      <a:gd name="T11" fmla="*/ 14 h 21"/>
                    </a:gdLst>
                    <a:ahLst/>
                    <a:cxnLst>
                      <a:cxn ang="0">
                        <a:pos x="T0" y="T1"/>
                      </a:cxn>
                      <a:cxn ang="0">
                        <a:pos x="T2" y="T3"/>
                      </a:cxn>
                      <a:cxn ang="0">
                        <a:pos x="T4" y="T5"/>
                      </a:cxn>
                      <a:cxn ang="0">
                        <a:pos x="T6" y="T7"/>
                      </a:cxn>
                      <a:cxn ang="0">
                        <a:pos x="T8" y="T9"/>
                      </a:cxn>
                      <a:cxn ang="0">
                        <a:pos x="T10" y="T11"/>
                      </a:cxn>
                    </a:cxnLst>
                    <a:rect l="0" t="0" r="r" b="b"/>
                    <a:pathLst>
                      <a:path w="21" h="21">
                        <a:moveTo>
                          <a:pt x="0" y="14"/>
                        </a:moveTo>
                        <a:cubicBezTo>
                          <a:pt x="0" y="21"/>
                          <a:pt x="0" y="21"/>
                          <a:pt x="0" y="21"/>
                        </a:cubicBezTo>
                        <a:cubicBezTo>
                          <a:pt x="7" y="21"/>
                          <a:pt x="14" y="14"/>
                          <a:pt x="21" y="7"/>
                        </a:cubicBezTo>
                        <a:cubicBezTo>
                          <a:pt x="21" y="0"/>
                          <a:pt x="21" y="0"/>
                          <a:pt x="21" y="0"/>
                        </a:cubicBezTo>
                        <a:cubicBezTo>
                          <a:pt x="14" y="0"/>
                          <a:pt x="14" y="0"/>
                          <a:pt x="14" y="0"/>
                        </a:cubicBezTo>
                        <a:cubicBezTo>
                          <a:pt x="7" y="0"/>
                          <a:pt x="0" y="7"/>
                          <a:pt x="0"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6" name="Freeform 330">
                    <a:extLst>
                      <a:ext uri="{FF2B5EF4-FFF2-40B4-BE49-F238E27FC236}">
                        <a16:creationId xmlns:a16="http://schemas.microsoft.com/office/drawing/2014/main" id="{AB43DF08-54A8-4967-AF88-8333115BFE21}"/>
                      </a:ext>
                    </a:extLst>
                  </p:cNvPr>
                  <p:cNvSpPr>
                    <a:spLocks/>
                  </p:cNvSpPr>
                  <p:nvPr/>
                </p:nvSpPr>
                <p:spPr bwMode="auto">
                  <a:xfrm>
                    <a:off x="14347825" y="4924425"/>
                    <a:ext cx="150813" cy="101600"/>
                  </a:xfrm>
                  <a:custGeom>
                    <a:avLst/>
                    <a:gdLst>
                      <a:gd name="T0" fmla="*/ 29 w 40"/>
                      <a:gd name="T1" fmla="*/ 21 h 27"/>
                      <a:gd name="T2" fmla="*/ 28 w 40"/>
                      <a:gd name="T3" fmla="*/ 20 h 27"/>
                      <a:gd name="T4" fmla="*/ 29 w 40"/>
                      <a:gd name="T5" fmla="*/ 21 h 27"/>
                      <a:gd name="T6" fmla="*/ 35 w 40"/>
                      <a:gd name="T7" fmla="*/ 6 h 27"/>
                      <a:gd name="T8" fmla="*/ 7 w 40"/>
                      <a:gd name="T9" fmla="*/ 0 h 27"/>
                      <a:gd name="T10" fmla="*/ 0 w 40"/>
                      <a:gd name="T11" fmla="*/ 6 h 27"/>
                      <a:gd name="T12" fmla="*/ 14 w 40"/>
                      <a:gd name="T13" fmla="*/ 13 h 27"/>
                      <a:gd name="T14" fmla="*/ 14 w 40"/>
                      <a:gd name="T15" fmla="*/ 27 h 27"/>
                      <a:gd name="T16" fmla="*/ 29 w 40"/>
                      <a:gd name="T1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7">
                        <a:moveTo>
                          <a:pt x="29" y="21"/>
                        </a:moveTo>
                        <a:cubicBezTo>
                          <a:pt x="29" y="20"/>
                          <a:pt x="28" y="20"/>
                          <a:pt x="28" y="20"/>
                        </a:cubicBezTo>
                        <a:cubicBezTo>
                          <a:pt x="29" y="20"/>
                          <a:pt x="29" y="20"/>
                          <a:pt x="29" y="21"/>
                        </a:cubicBezTo>
                        <a:cubicBezTo>
                          <a:pt x="40" y="25"/>
                          <a:pt x="28" y="6"/>
                          <a:pt x="35" y="6"/>
                        </a:cubicBezTo>
                        <a:cubicBezTo>
                          <a:pt x="21" y="6"/>
                          <a:pt x="14" y="0"/>
                          <a:pt x="7" y="0"/>
                        </a:cubicBezTo>
                        <a:cubicBezTo>
                          <a:pt x="7" y="0"/>
                          <a:pt x="0" y="0"/>
                          <a:pt x="0" y="6"/>
                        </a:cubicBezTo>
                        <a:cubicBezTo>
                          <a:pt x="14" y="13"/>
                          <a:pt x="14" y="13"/>
                          <a:pt x="14" y="13"/>
                        </a:cubicBezTo>
                        <a:cubicBezTo>
                          <a:pt x="14" y="20"/>
                          <a:pt x="14" y="27"/>
                          <a:pt x="14" y="27"/>
                        </a:cubicBezTo>
                        <a:cubicBezTo>
                          <a:pt x="14" y="27"/>
                          <a:pt x="29" y="22"/>
                          <a:pt x="29" y="21"/>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7" name="Freeform 331">
                    <a:extLst>
                      <a:ext uri="{FF2B5EF4-FFF2-40B4-BE49-F238E27FC236}">
                        <a16:creationId xmlns:a16="http://schemas.microsoft.com/office/drawing/2014/main" id="{370789BC-2F04-4E74-BCBF-5E2AE5016C5E}"/>
                      </a:ext>
                    </a:extLst>
                  </p:cNvPr>
                  <p:cNvSpPr>
                    <a:spLocks/>
                  </p:cNvSpPr>
                  <p:nvPr/>
                </p:nvSpPr>
                <p:spPr bwMode="auto">
                  <a:xfrm>
                    <a:off x="14347825" y="1716088"/>
                    <a:ext cx="311150" cy="153988"/>
                  </a:xfrm>
                  <a:custGeom>
                    <a:avLst/>
                    <a:gdLst>
                      <a:gd name="T0" fmla="*/ 7 w 83"/>
                      <a:gd name="T1" fmla="*/ 27 h 41"/>
                      <a:gd name="T2" fmla="*/ 42 w 83"/>
                      <a:gd name="T3" fmla="*/ 14 h 41"/>
                      <a:gd name="T4" fmla="*/ 7 w 83"/>
                      <a:gd name="T5" fmla="*/ 0 h 41"/>
                      <a:gd name="T6" fmla="*/ 0 w 83"/>
                      <a:gd name="T7" fmla="*/ 7 h 41"/>
                      <a:gd name="T8" fmla="*/ 7 w 83"/>
                      <a:gd name="T9" fmla="*/ 27 h 41"/>
                    </a:gdLst>
                    <a:ahLst/>
                    <a:cxnLst>
                      <a:cxn ang="0">
                        <a:pos x="T0" y="T1"/>
                      </a:cxn>
                      <a:cxn ang="0">
                        <a:pos x="T2" y="T3"/>
                      </a:cxn>
                      <a:cxn ang="0">
                        <a:pos x="T4" y="T5"/>
                      </a:cxn>
                      <a:cxn ang="0">
                        <a:pos x="T6" y="T7"/>
                      </a:cxn>
                      <a:cxn ang="0">
                        <a:pos x="T8" y="T9"/>
                      </a:cxn>
                    </a:cxnLst>
                    <a:rect l="0" t="0" r="r" b="b"/>
                    <a:pathLst>
                      <a:path w="83" h="41">
                        <a:moveTo>
                          <a:pt x="7" y="27"/>
                        </a:moveTo>
                        <a:cubicBezTo>
                          <a:pt x="21" y="41"/>
                          <a:pt x="83" y="34"/>
                          <a:pt x="42" y="14"/>
                        </a:cubicBezTo>
                        <a:cubicBezTo>
                          <a:pt x="28" y="7"/>
                          <a:pt x="21" y="7"/>
                          <a:pt x="7" y="0"/>
                        </a:cubicBezTo>
                        <a:cubicBezTo>
                          <a:pt x="7" y="7"/>
                          <a:pt x="0" y="7"/>
                          <a:pt x="0" y="7"/>
                        </a:cubicBezTo>
                        <a:cubicBezTo>
                          <a:pt x="0" y="14"/>
                          <a:pt x="0" y="27"/>
                          <a:pt x="7" y="2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8" name="Freeform 332">
                    <a:extLst>
                      <a:ext uri="{FF2B5EF4-FFF2-40B4-BE49-F238E27FC236}">
                        <a16:creationId xmlns:a16="http://schemas.microsoft.com/office/drawing/2014/main" id="{259E7955-4D15-414F-A168-5EB969675D4F}"/>
                      </a:ext>
                    </a:extLst>
                  </p:cNvPr>
                  <p:cNvSpPr>
                    <a:spLocks/>
                  </p:cNvSpPr>
                  <p:nvPr/>
                </p:nvSpPr>
                <p:spPr bwMode="auto">
                  <a:xfrm>
                    <a:off x="14374813" y="5154613"/>
                    <a:ext cx="52388" cy="79375"/>
                  </a:xfrm>
                  <a:custGeom>
                    <a:avLst/>
                    <a:gdLst>
                      <a:gd name="T0" fmla="*/ 7 w 14"/>
                      <a:gd name="T1" fmla="*/ 14 h 21"/>
                      <a:gd name="T2" fmla="*/ 7 w 14"/>
                      <a:gd name="T3" fmla="*/ 0 h 21"/>
                      <a:gd name="T4" fmla="*/ 7 w 14"/>
                      <a:gd name="T5" fmla="*/ 14 h 21"/>
                    </a:gdLst>
                    <a:ahLst/>
                    <a:cxnLst>
                      <a:cxn ang="0">
                        <a:pos x="T0" y="T1"/>
                      </a:cxn>
                      <a:cxn ang="0">
                        <a:pos x="T2" y="T3"/>
                      </a:cxn>
                      <a:cxn ang="0">
                        <a:pos x="T4" y="T5"/>
                      </a:cxn>
                    </a:cxnLst>
                    <a:rect l="0" t="0" r="r" b="b"/>
                    <a:pathLst>
                      <a:path w="14" h="21">
                        <a:moveTo>
                          <a:pt x="7" y="14"/>
                        </a:moveTo>
                        <a:cubicBezTo>
                          <a:pt x="14" y="14"/>
                          <a:pt x="14" y="0"/>
                          <a:pt x="7" y="0"/>
                        </a:cubicBezTo>
                        <a:cubicBezTo>
                          <a:pt x="7" y="0"/>
                          <a:pt x="0" y="21"/>
                          <a:pt x="7" y="1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59" name="Freeform 333">
                    <a:extLst>
                      <a:ext uri="{FF2B5EF4-FFF2-40B4-BE49-F238E27FC236}">
                        <a16:creationId xmlns:a16="http://schemas.microsoft.com/office/drawing/2014/main" id="{439D6DC2-7DA9-437B-9BF7-8DFF1DA11892}"/>
                      </a:ext>
                    </a:extLst>
                  </p:cNvPr>
                  <p:cNvSpPr>
                    <a:spLocks/>
                  </p:cNvSpPr>
                  <p:nvPr/>
                </p:nvSpPr>
                <p:spPr bwMode="auto">
                  <a:xfrm>
                    <a:off x="14193838" y="4564063"/>
                    <a:ext cx="180975" cy="206375"/>
                  </a:xfrm>
                  <a:custGeom>
                    <a:avLst/>
                    <a:gdLst>
                      <a:gd name="T0" fmla="*/ 41 w 48"/>
                      <a:gd name="T1" fmla="*/ 34 h 55"/>
                      <a:gd name="T2" fmla="*/ 48 w 48"/>
                      <a:gd name="T3" fmla="*/ 34 h 55"/>
                      <a:gd name="T4" fmla="*/ 48 w 48"/>
                      <a:gd name="T5" fmla="*/ 7 h 55"/>
                      <a:gd name="T6" fmla="*/ 41 w 48"/>
                      <a:gd name="T7" fmla="*/ 0 h 55"/>
                      <a:gd name="T8" fmla="*/ 34 w 48"/>
                      <a:gd name="T9" fmla="*/ 14 h 55"/>
                      <a:gd name="T10" fmla="*/ 34 w 48"/>
                      <a:gd name="T11" fmla="*/ 7 h 55"/>
                      <a:gd name="T12" fmla="*/ 14 w 48"/>
                      <a:gd name="T13" fmla="*/ 41 h 55"/>
                      <a:gd name="T14" fmla="*/ 7 w 48"/>
                      <a:gd name="T15" fmla="*/ 20 h 55"/>
                      <a:gd name="T16" fmla="*/ 0 w 48"/>
                      <a:gd name="T17" fmla="*/ 27 h 55"/>
                      <a:gd name="T18" fmla="*/ 0 w 48"/>
                      <a:gd name="T19" fmla="*/ 48 h 55"/>
                      <a:gd name="T20" fmla="*/ 14 w 48"/>
                      <a:gd name="T21" fmla="*/ 48 h 55"/>
                      <a:gd name="T22" fmla="*/ 28 w 48"/>
                      <a:gd name="T23" fmla="*/ 48 h 55"/>
                      <a:gd name="T24" fmla="*/ 41 w 48"/>
                      <a:gd name="T25"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5">
                        <a:moveTo>
                          <a:pt x="41" y="34"/>
                        </a:moveTo>
                        <a:cubicBezTo>
                          <a:pt x="48" y="34"/>
                          <a:pt x="48" y="34"/>
                          <a:pt x="48" y="34"/>
                        </a:cubicBezTo>
                        <a:cubicBezTo>
                          <a:pt x="48" y="27"/>
                          <a:pt x="48" y="14"/>
                          <a:pt x="48" y="7"/>
                        </a:cubicBezTo>
                        <a:cubicBezTo>
                          <a:pt x="48" y="7"/>
                          <a:pt x="41" y="7"/>
                          <a:pt x="41" y="0"/>
                        </a:cubicBezTo>
                        <a:cubicBezTo>
                          <a:pt x="41" y="7"/>
                          <a:pt x="34" y="14"/>
                          <a:pt x="34" y="14"/>
                        </a:cubicBezTo>
                        <a:cubicBezTo>
                          <a:pt x="34" y="7"/>
                          <a:pt x="34" y="7"/>
                          <a:pt x="34" y="7"/>
                        </a:cubicBezTo>
                        <a:cubicBezTo>
                          <a:pt x="14" y="14"/>
                          <a:pt x="14" y="20"/>
                          <a:pt x="14" y="41"/>
                        </a:cubicBezTo>
                        <a:cubicBezTo>
                          <a:pt x="7" y="41"/>
                          <a:pt x="7" y="20"/>
                          <a:pt x="7" y="20"/>
                        </a:cubicBezTo>
                        <a:cubicBezTo>
                          <a:pt x="0" y="20"/>
                          <a:pt x="0" y="27"/>
                          <a:pt x="0" y="27"/>
                        </a:cubicBezTo>
                        <a:cubicBezTo>
                          <a:pt x="0" y="34"/>
                          <a:pt x="0" y="48"/>
                          <a:pt x="0" y="48"/>
                        </a:cubicBezTo>
                        <a:cubicBezTo>
                          <a:pt x="14" y="55"/>
                          <a:pt x="28" y="48"/>
                          <a:pt x="14" y="48"/>
                        </a:cubicBezTo>
                        <a:cubicBezTo>
                          <a:pt x="21" y="48"/>
                          <a:pt x="28" y="48"/>
                          <a:pt x="28" y="48"/>
                        </a:cubicBezTo>
                        <a:cubicBezTo>
                          <a:pt x="34" y="48"/>
                          <a:pt x="34" y="34"/>
                          <a:pt x="41"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0" name="Freeform 334">
                    <a:extLst>
                      <a:ext uri="{FF2B5EF4-FFF2-40B4-BE49-F238E27FC236}">
                        <a16:creationId xmlns:a16="http://schemas.microsoft.com/office/drawing/2014/main" id="{AB1601D7-5955-42CD-970A-0BF376C48646}"/>
                      </a:ext>
                    </a:extLst>
                  </p:cNvPr>
                  <p:cNvSpPr>
                    <a:spLocks/>
                  </p:cNvSpPr>
                  <p:nvPr/>
                </p:nvSpPr>
                <p:spPr bwMode="auto">
                  <a:xfrm>
                    <a:off x="14633575" y="4794250"/>
                    <a:ext cx="52388" cy="25400"/>
                  </a:xfrm>
                  <a:custGeom>
                    <a:avLst/>
                    <a:gdLst>
                      <a:gd name="T0" fmla="*/ 14 w 14"/>
                      <a:gd name="T1" fmla="*/ 7 h 7"/>
                      <a:gd name="T2" fmla="*/ 14 w 14"/>
                      <a:gd name="T3" fmla="*/ 3 h 7"/>
                      <a:gd name="T4" fmla="*/ 0 w 14"/>
                      <a:gd name="T5" fmla="*/ 0 h 7"/>
                      <a:gd name="T6" fmla="*/ 0 w 14"/>
                      <a:gd name="T7" fmla="*/ 7 h 7"/>
                      <a:gd name="T8" fmla="*/ 14 w 14"/>
                      <a:gd name="T9" fmla="*/ 7 h 7"/>
                    </a:gdLst>
                    <a:ahLst/>
                    <a:cxnLst>
                      <a:cxn ang="0">
                        <a:pos x="T0" y="T1"/>
                      </a:cxn>
                      <a:cxn ang="0">
                        <a:pos x="T2" y="T3"/>
                      </a:cxn>
                      <a:cxn ang="0">
                        <a:pos x="T4" y="T5"/>
                      </a:cxn>
                      <a:cxn ang="0">
                        <a:pos x="T6" y="T7"/>
                      </a:cxn>
                      <a:cxn ang="0">
                        <a:pos x="T8" y="T9"/>
                      </a:cxn>
                    </a:cxnLst>
                    <a:rect l="0" t="0" r="r" b="b"/>
                    <a:pathLst>
                      <a:path w="14" h="7">
                        <a:moveTo>
                          <a:pt x="14" y="7"/>
                        </a:moveTo>
                        <a:cubicBezTo>
                          <a:pt x="14" y="3"/>
                          <a:pt x="14" y="3"/>
                          <a:pt x="14" y="3"/>
                        </a:cubicBezTo>
                        <a:cubicBezTo>
                          <a:pt x="10" y="4"/>
                          <a:pt x="0" y="0"/>
                          <a:pt x="0" y="0"/>
                        </a:cubicBezTo>
                        <a:cubicBezTo>
                          <a:pt x="0" y="7"/>
                          <a:pt x="0" y="7"/>
                          <a:pt x="0" y="7"/>
                        </a:cubicBezTo>
                        <a:cubicBezTo>
                          <a:pt x="7" y="7"/>
                          <a:pt x="7" y="7"/>
                          <a:pt x="14"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1" name="Freeform 335">
                    <a:extLst>
                      <a:ext uri="{FF2B5EF4-FFF2-40B4-BE49-F238E27FC236}">
                        <a16:creationId xmlns:a16="http://schemas.microsoft.com/office/drawing/2014/main" id="{CBA77972-686D-413F-BF7E-1EDD28328583}"/>
                      </a:ext>
                    </a:extLst>
                  </p:cNvPr>
                  <p:cNvSpPr>
                    <a:spLocks/>
                  </p:cNvSpPr>
                  <p:nvPr/>
                </p:nvSpPr>
                <p:spPr bwMode="auto">
                  <a:xfrm>
                    <a:off x="14141450" y="4718050"/>
                    <a:ext cx="52388" cy="26988"/>
                  </a:xfrm>
                  <a:custGeom>
                    <a:avLst/>
                    <a:gdLst>
                      <a:gd name="T0" fmla="*/ 0 w 14"/>
                      <a:gd name="T1" fmla="*/ 0 h 7"/>
                      <a:gd name="T2" fmla="*/ 0 w 14"/>
                      <a:gd name="T3" fmla="*/ 7 h 7"/>
                      <a:gd name="T4" fmla="*/ 0 w 14"/>
                      <a:gd name="T5" fmla="*/ 0 h 7"/>
                    </a:gdLst>
                    <a:ahLst/>
                    <a:cxnLst>
                      <a:cxn ang="0">
                        <a:pos x="T0" y="T1"/>
                      </a:cxn>
                      <a:cxn ang="0">
                        <a:pos x="T2" y="T3"/>
                      </a:cxn>
                      <a:cxn ang="0">
                        <a:pos x="T4" y="T5"/>
                      </a:cxn>
                    </a:cxnLst>
                    <a:rect l="0" t="0" r="r" b="b"/>
                    <a:pathLst>
                      <a:path w="14" h="7">
                        <a:moveTo>
                          <a:pt x="0" y="0"/>
                        </a:moveTo>
                        <a:cubicBezTo>
                          <a:pt x="0" y="7"/>
                          <a:pt x="0" y="7"/>
                          <a:pt x="0" y="7"/>
                        </a:cubicBezTo>
                        <a:cubicBezTo>
                          <a:pt x="14" y="7"/>
                          <a:pt x="14"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2" name="Freeform 336">
                    <a:extLst>
                      <a:ext uri="{FF2B5EF4-FFF2-40B4-BE49-F238E27FC236}">
                        <a16:creationId xmlns:a16="http://schemas.microsoft.com/office/drawing/2014/main" id="{74A83730-CEFA-42E9-8D50-020077562162}"/>
                      </a:ext>
                    </a:extLst>
                  </p:cNvPr>
                  <p:cNvSpPr>
                    <a:spLocks/>
                  </p:cNvSpPr>
                  <p:nvPr/>
                </p:nvSpPr>
                <p:spPr bwMode="auto">
                  <a:xfrm>
                    <a:off x="14685963" y="4794250"/>
                    <a:ext cx="7938" cy="11113"/>
                  </a:xfrm>
                  <a:custGeom>
                    <a:avLst/>
                    <a:gdLst>
                      <a:gd name="T0" fmla="*/ 0 w 2"/>
                      <a:gd name="T1" fmla="*/ 0 h 3"/>
                      <a:gd name="T2" fmla="*/ 0 w 2"/>
                      <a:gd name="T3" fmla="*/ 3 h 3"/>
                      <a:gd name="T4" fmla="*/ 0 w 2"/>
                      <a:gd name="T5" fmla="*/ 0 h 3"/>
                    </a:gdLst>
                    <a:ahLst/>
                    <a:cxnLst>
                      <a:cxn ang="0">
                        <a:pos x="T0" y="T1"/>
                      </a:cxn>
                      <a:cxn ang="0">
                        <a:pos x="T2" y="T3"/>
                      </a:cxn>
                      <a:cxn ang="0">
                        <a:pos x="T4" y="T5"/>
                      </a:cxn>
                    </a:cxnLst>
                    <a:rect l="0" t="0" r="r" b="b"/>
                    <a:pathLst>
                      <a:path w="2" h="3">
                        <a:moveTo>
                          <a:pt x="0" y="0"/>
                        </a:moveTo>
                        <a:cubicBezTo>
                          <a:pt x="0" y="3"/>
                          <a:pt x="0" y="3"/>
                          <a:pt x="0" y="3"/>
                        </a:cubicBezTo>
                        <a:cubicBezTo>
                          <a:pt x="1" y="3"/>
                          <a:pt x="2" y="2"/>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3" name="Freeform 337">
                    <a:extLst>
                      <a:ext uri="{FF2B5EF4-FFF2-40B4-BE49-F238E27FC236}">
                        <a16:creationId xmlns:a16="http://schemas.microsoft.com/office/drawing/2014/main" id="{A5451A04-EDCA-4F13-AAD0-760F210F471B}"/>
                      </a:ext>
                    </a:extLst>
                  </p:cNvPr>
                  <p:cNvSpPr>
                    <a:spLocks/>
                  </p:cNvSpPr>
                  <p:nvPr/>
                </p:nvSpPr>
                <p:spPr bwMode="auto">
                  <a:xfrm>
                    <a:off x="14581188" y="4770438"/>
                    <a:ext cx="52388" cy="23813"/>
                  </a:xfrm>
                  <a:custGeom>
                    <a:avLst/>
                    <a:gdLst>
                      <a:gd name="T0" fmla="*/ 7 w 14"/>
                      <a:gd name="T1" fmla="*/ 0 h 6"/>
                      <a:gd name="T2" fmla="*/ 0 w 14"/>
                      <a:gd name="T3" fmla="*/ 6 h 6"/>
                      <a:gd name="T4" fmla="*/ 14 w 14"/>
                      <a:gd name="T5" fmla="*/ 6 h 6"/>
                      <a:gd name="T6" fmla="*/ 14 w 14"/>
                      <a:gd name="T7" fmla="*/ 0 h 6"/>
                      <a:gd name="T8" fmla="*/ 7 w 14"/>
                      <a:gd name="T9" fmla="*/ 0 h 6"/>
                    </a:gdLst>
                    <a:ahLst/>
                    <a:cxnLst>
                      <a:cxn ang="0">
                        <a:pos x="T0" y="T1"/>
                      </a:cxn>
                      <a:cxn ang="0">
                        <a:pos x="T2" y="T3"/>
                      </a:cxn>
                      <a:cxn ang="0">
                        <a:pos x="T4" y="T5"/>
                      </a:cxn>
                      <a:cxn ang="0">
                        <a:pos x="T6" y="T7"/>
                      </a:cxn>
                      <a:cxn ang="0">
                        <a:pos x="T8" y="T9"/>
                      </a:cxn>
                    </a:cxnLst>
                    <a:rect l="0" t="0" r="r" b="b"/>
                    <a:pathLst>
                      <a:path w="14" h="6">
                        <a:moveTo>
                          <a:pt x="7" y="0"/>
                        </a:moveTo>
                        <a:cubicBezTo>
                          <a:pt x="0" y="6"/>
                          <a:pt x="0" y="6"/>
                          <a:pt x="0" y="6"/>
                        </a:cubicBezTo>
                        <a:cubicBezTo>
                          <a:pt x="7" y="6"/>
                          <a:pt x="7" y="6"/>
                          <a:pt x="14" y="6"/>
                        </a:cubicBezTo>
                        <a:cubicBezTo>
                          <a:pt x="14" y="0"/>
                          <a:pt x="14" y="0"/>
                          <a:pt x="14" y="0"/>
                        </a:cubicBezTo>
                        <a:lnTo>
                          <a:pt x="7" y="0"/>
                        </a:ln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4" name="Freeform 338">
                    <a:extLst>
                      <a:ext uri="{FF2B5EF4-FFF2-40B4-BE49-F238E27FC236}">
                        <a16:creationId xmlns:a16="http://schemas.microsoft.com/office/drawing/2014/main" id="{BA33A0AA-F1FF-4440-9CC9-00D28CABB76A}"/>
                      </a:ext>
                    </a:extLst>
                  </p:cNvPr>
                  <p:cNvSpPr>
                    <a:spLocks/>
                  </p:cNvSpPr>
                  <p:nvPr/>
                </p:nvSpPr>
                <p:spPr bwMode="auto">
                  <a:xfrm>
                    <a:off x="14166850" y="4770438"/>
                    <a:ext cx="53975" cy="23813"/>
                  </a:xfrm>
                  <a:custGeom>
                    <a:avLst/>
                    <a:gdLst>
                      <a:gd name="T0" fmla="*/ 0 w 14"/>
                      <a:gd name="T1" fmla="*/ 0 h 6"/>
                      <a:gd name="T2" fmla="*/ 7 w 14"/>
                      <a:gd name="T3" fmla="*/ 6 h 6"/>
                      <a:gd name="T4" fmla="*/ 0 w 14"/>
                      <a:gd name="T5" fmla="*/ 0 h 6"/>
                    </a:gdLst>
                    <a:ahLst/>
                    <a:cxnLst>
                      <a:cxn ang="0">
                        <a:pos x="T0" y="T1"/>
                      </a:cxn>
                      <a:cxn ang="0">
                        <a:pos x="T2" y="T3"/>
                      </a:cxn>
                      <a:cxn ang="0">
                        <a:pos x="T4" y="T5"/>
                      </a:cxn>
                    </a:cxnLst>
                    <a:rect l="0" t="0" r="r" b="b"/>
                    <a:pathLst>
                      <a:path w="14" h="6">
                        <a:moveTo>
                          <a:pt x="0" y="0"/>
                        </a:moveTo>
                        <a:cubicBezTo>
                          <a:pt x="7" y="6"/>
                          <a:pt x="7" y="6"/>
                          <a:pt x="7" y="6"/>
                        </a:cubicBezTo>
                        <a:cubicBezTo>
                          <a:pt x="7" y="6"/>
                          <a:pt x="14"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5" name="Freeform 339">
                    <a:extLst>
                      <a:ext uri="{FF2B5EF4-FFF2-40B4-BE49-F238E27FC236}">
                        <a16:creationId xmlns:a16="http://schemas.microsoft.com/office/drawing/2014/main" id="{93D37ECE-93F1-4D87-AB7B-6A134F7A5E82}"/>
                      </a:ext>
                    </a:extLst>
                  </p:cNvPr>
                  <p:cNvSpPr>
                    <a:spLocks/>
                  </p:cNvSpPr>
                  <p:nvPr/>
                </p:nvSpPr>
                <p:spPr bwMode="auto">
                  <a:xfrm>
                    <a:off x="14658975" y="5180013"/>
                    <a:ext cx="101600" cy="76200"/>
                  </a:xfrm>
                  <a:custGeom>
                    <a:avLst/>
                    <a:gdLst>
                      <a:gd name="T0" fmla="*/ 13 w 27"/>
                      <a:gd name="T1" fmla="*/ 0 h 20"/>
                      <a:gd name="T2" fmla="*/ 20 w 27"/>
                      <a:gd name="T3" fmla="*/ 14 h 20"/>
                      <a:gd name="T4" fmla="*/ 27 w 27"/>
                      <a:gd name="T5" fmla="*/ 14 h 20"/>
                      <a:gd name="T6" fmla="*/ 27 w 27"/>
                      <a:gd name="T7" fmla="*/ 7 h 20"/>
                      <a:gd name="T8" fmla="*/ 20 w 27"/>
                      <a:gd name="T9" fmla="*/ 7 h 20"/>
                      <a:gd name="T10" fmla="*/ 13 w 27"/>
                      <a:gd name="T11" fmla="*/ 0 h 20"/>
                    </a:gdLst>
                    <a:ahLst/>
                    <a:cxnLst>
                      <a:cxn ang="0">
                        <a:pos x="T0" y="T1"/>
                      </a:cxn>
                      <a:cxn ang="0">
                        <a:pos x="T2" y="T3"/>
                      </a:cxn>
                      <a:cxn ang="0">
                        <a:pos x="T4" y="T5"/>
                      </a:cxn>
                      <a:cxn ang="0">
                        <a:pos x="T6" y="T7"/>
                      </a:cxn>
                      <a:cxn ang="0">
                        <a:pos x="T8" y="T9"/>
                      </a:cxn>
                      <a:cxn ang="0">
                        <a:pos x="T10" y="T11"/>
                      </a:cxn>
                    </a:cxnLst>
                    <a:rect l="0" t="0" r="r" b="b"/>
                    <a:pathLst>
                      <a:path w="27" h="20">
                        <a:moveTo>
                          <a:pt x="13" y="0"/>
                        </a:moveTo>
                        <a:cubicBezTo>
                          <a:pt x="0" y="7"/>
                          <a:pt x="0" y="20"/>
                          <a:pt x="20" y="14"/>
                        </a:cubicBezTo>
                        <a:cubicBezTo>
                          <a:pt x="27" y="14"/>
                          <a:pt x="27" y="14"/>
                          <a:pt x="27" y="14"/>
                        </a:cubicBezTo>
                        <a:cubicBezTo>
                          <a:pt x="27" y="7"/>
                          <a:pt x="27" y="7"/>
                          <a:pt x="27" y="7"/>
                        </a:cubicBezTo>
                        <a:cubicBezTo>
                          <a:pt x="20" y="7"/>
                          <a:pt x="20" y="7"/>
                          <a:pt x="20" y="7"/>
                        </a:cubicBezTo>
                        <a:cubicBezTo>
                          <a:pt x="20" y="7"/>
                          <a:pt x="13" y="7"/>
                          <a:pt x="13"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6" name="Freeform 340">
                    <a:extLst>
                      <a:ext uri="{FF2B5EF4-FFF2-40B4-BE49-F238E27FC236}">
                        <a16:creationId xmlns:a16="http://schemas.microsoft.com/office/drawing/2014/main" id="{C212B8C5-D541-4475-8329-98086C400944}"/>
                      </a:ext>
                    </a:extLst>
                  </p:cNvPr>
                  <p:cNvSpPr>
                    <a:spLocks/>
                  </p:cNvSpPr>
                  <p:nvPr/>
                </p:nvSpPr>
                <p:spPr bwMode="auto">
                  <a:xfrm>
                    <a:off x="14554200" y="4794250"/>
                    <a:ext cx="52388" cy="52388"/>
                  </a:xfrm>
                  <a:custGeom>
                    <a:avLst/>
                    <a:gdLst>
                      <a:gd name="T0" fmla="*/ 7 w 14"/>
                      <a:gd name="T1" fmla="*/ 7 h 14"/>
                      <a:gd name="T2" fmla="*/ 0 w 14"/>
                      <a:gd name="T3" fmla="*/ 0 h 14"/>
                      <a:gd name="T4" fmla="*/ 0 w 14"/>
                      <a:gd name="T5" fmla="*/ 14 h 14"/>
                      <a:gd name="T6" fmla="*/ 7 w 14"/>
                      <a:gd name="T7" fmla="*/ 7 h 14"/>
                    </a:gdLst>
                    <a:ahLst/>
                    <a:cxnLst>
                      <a:cxn ang="0">
                        <a:pos x="T0" y="T1"/>
                      </a:cxn>
                      <a:cxn ang="0">
                        <a:pos x="T2" y="T3"/>
                      </a:cxn>
                      <a:cxn ang="0">
                        <a:pos x="T4" y="T5"/>
                      </a:cxn>
                      <a:cxn ang="0">
                        <a:pos x="T6" y="T7"/>
                      </a:cxn>
                    </a:cxnLst>
                    <a:rect l="0" t="0" r="r" b="b"/>
                    <a:pathLst>
                      <a:path w="14" h="14">
                        <a:moveTo>
                          <a:pt x="7" y="7"/>
                        </a:moveTo>
                        <a:cubicBezTo>
                          <a:pt x="0" y="0"/>
                          <a:pt x="0" y="0"/>
                          <a:pt x="0" y="0"/>
                        </a:cubicBezTo>
                        <a:cubicBezTo>
                          <a:pt x="0" y="14"/>
                          <a:pt x="0" y="14"/>
                          <a:pt x="0" y="14"/>
                        </a:cubicBezTo>
                        <a:cubicBezTo>
                          <a:pt x="0" y="14"/>
                          <a:pt x="14" y="14"/>
                          <a:pt x="7"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7" name="Freeform 341">
                    <a:extLst>
                      <a:ext uri="{FF2B5EF4-FFF2-40B4-BE49-F238E27FC236}">
                        <a16:creationId xmlns:a16="http://schemas.microsoft.com/office/drawing/2014/main" id="{DEB45949-A41D-46FE-B75D-D2AD69E76B96}"/>
                      </a:ext>
                    </a:extLst>
                  </p:cNvPr>
                  <p:cNvSpPr>
                    <a:spLocks/>
                  </p:cNvSpPr>
                  <p:nvPr/>
                </p:nvSpPr>
                <p:spPr bwMode="auto">
                  <a:xfrm>
                    <a:off x="14993938" y="4973638"/>
                    <a:ext cx="25400" cy="26988"/>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7" y="7"/>
                          <a:pt x="7" y="7"/>
                          <a:pt x="7" y="7"/>
                        </a:cubicBezTo>
                        <a:cubicBezTo>
                          <a:pt x="7" y="0"/>
                          <a:pt x="7" y="0"/>
                          <a:pt x="0"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8" name="Freeform 342">
                    <a:extLst>
                      <a:ext uri="{FF2B5EF4-FFF2-40B4-BE49-F238E27FC236}">
                        <a16:creationId xmlns:a16="http://schemas.microsoft.com/office/drawing/2014/main" id="{93D3D39D-BA37-4EC4-8EC2-8A57FDDA4727}"/>
                      </a:ext>
                    </a:extLst>
                  </p:cNvPr>
                  <p:cNvSpPr>
                    <a:spLocks/>
                  </p:cNvSpPr>
                  <p:nvPr/>
                </p:nvSpPr>
                <p:spPr bwMode="auto">
                  <a:xfrm>
                    <a:off x="14633575" y="3332163"/>
                    <a:ext cx="307975" cy="409575"/>
                  </a:xfrm>
                  <a:custGeom>
                    <a:avLst/>
                    <a:gdLst>
                      <a:gd name="T0" fmla="*/ 14 w 82"/>
                      <a:gd name="T1" fmla="*/ 89 h 109"/>
                      <a:gd name="T2" fmla="*/ 41 w 82"/>
                      <a:gd name="T3" fmla="*/ 103 h 109"/>
                      <a:gd name="T4" fmla="*/ 48 w 82"/>
                      <a:gd name="T5" fmla="*/ 103 h 109"/>
                      <a:gd name="T6" fmla="*/ 75 w 82"/>
                      <a:gd name="T7" fmla="*/ 68 h 109"/>
                      <a:gd name="T8" fmla="*/ 69 w 82"/>
                      <a:gd name="T9" fmla="*/ 14 h 109"/>
                      <a:gd name="T10" fmla="*/ 41 w 82"/>
                      <a:gd name="T11" fmla="*/ 0 h 109"/>
                      <a:gd name="T12" fmla="*/ 0 w 82"/>
                      <a:gd name="T13" fmla="*/ 14 h 109"/>
                      <a:gd name="T14" fmla="*/ 7 w 82"/>
                      <a:gd name="T15" fmla="*/ 21 h 109"/>
                      <a:gd name="T16" fmla="*/ 34 w 82"/>
                      <a:gd name="T17" fmla="*/ 27 h 109"/>
                      <a:gd name="T18" fmla="*/ 41 w 82"/>
                      <a:gd name="T19" fmla="*/ 62 h 109"/>
                      <a:gd name="T20" fmla="*/ 14 w 82"/>
                      <a:gd name="T21"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09">
                        <a:moveTo>
                          <a:pt x="14" y="89"/>
                        </a:moveTo>
                        <a:cubicBezTo>
                          <a:pt x="27" y="89"/>
                          <a:pt x="34" y="103"/>
                          <a:pt x="41" y="103"/>
                        </a:cubicBezTo>
                        <a:cubicBezTo>
                          <a:pt x="41" y="103"/>
                          <a:pt x="41" y="109"/>
                          <a:pt x="48" y="103"/>
                        </a:cubicBezTo>
                        <a:cubicBezTo>
                          <a:pt x="48" y="103"/>
                          <a:pt x="75" y="75"/>
                          <a:pt x="75" y="68"/>
                        </a:cubicBezTo>
                        <a:cubicBezTo>
                          <a:pt x="82" y="62"/>
                          <a:pt x="75" y="21"/>
                          <a:pt x="69" y="14"/>
                        </a:cubicBezTo>
                        <a:cubicBezTo>
                          <a:pt x="69" y="7"/>
                          <a:pt x="48" y="0"/>
                          <a:pt x="41" y="0"/>
                        </a:cubicBezTo>
                        <a:cubicBezTo>
                          <a:pt x="27" y="0"/>
                          <a:pt x="7" y="7"/>
                          <a:pt x="0" y="14"/>
                        </a:cubicBezTo>
                        <a:cubicBezTo>
                          <a:pt x="7" y="21"/>
                          <a:pt x="7" y="21"/>
                          <a:pt x="7" y="21"/>
                        </a:cubicBezTo>
                        <a:cubicBezTo>
                          <a:pt x="14" y="27"/>
                          <a:pt x="20" y="27"/>
                          <a:pt x="34" y="27"/>
                        </a:cubicBezTo>
                        <a:cubicBezTo>
                          <a:pt x="34" y="48"/>
                          <a:pt x="34" y="48"/>
                          <a:pt x="41" y="62"/>
                        </a:cubicBezTo>
                        <a:cubicBezTo>
                          <a:pt x="27" y="68"/>
                          <a:pt x="27" y="75"/>
                          <a:pt x="14" y="89"/>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69" name="Freeform 343">
                    <a:extLst>
                      <a:ext uri="{FF2B5EF4-FFF2-40B4-BE49-F238E27FC236}">
                        <a16:creationId xmlns:a16="http://schemas.microsoft.com/office/drawing/2014/main" id="{BB28B405-78EC-43CC-948E-2C2743B60D57}"/>
                      </a:ext>
                    </a:extLst>
                  </p:cNvPr>
                  <p:cNvSpPr>
                    <a:spLocks/>
                  </p:cNvSpPr>
                  <p:nvPr/>
                </p:nvSpPr>
                <p:spPr bwMode="auto">
                  <a:xfrm>
                    <a:off x="15120938" y="4308475"/>
                    <a:ext cx="131763" cy="153988"/>
                  </a:xfrm>
                  <a:custGeom>
                    <a:avLst/>
                    <a:gdLst>
                      <a:gd name="T0" fmla="*/ 21 w 35"/>
                      <a:gd name="T1" fmla="*/ 7 h 41"/>
                      <a:gd name="T2" fmla="*/ 0 w 35"/>
                      <a:gd name="T3" fmla="*/ 0 h 41"/>
                      <a:gd name="T4" fmla="*/ 0 w 35"/>
                      <a:gd name="T5" fmla="*/ 13 h 41"/>
                      <a:gd name="T6" fmla="*/ 7 w 35"/>
                      <a:gd name="T7" fmla="*/ 13 h 41"/>
                      <a:gd name="T8" fmla="*/ 7 w 35"/>
                      <a:gd name="T9" fmla="*/ 20 h 41"/>
                      <a:gd name="T10" fmla="*/ 14 w 35"/>
                      <a:gd name="T11" fmla="*/ 13 h 41"/>
                      <a:gd name="T12" fmla="*/ 21 w 35"/>
                      <a:gd name="T13" fmla="*/ 7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21" y="7"/>
                        </a:moveTo>
                        <a:cubicBezTo>
                          <a:pt x="14" y="0"/>
                          <a:pt x="7" y="7"/>
                          <a:pt x="0" y="0"/>
                        </a:cubicBezTo>
                        <a:cubicBezTo>
                          <a:pt x="7" y="7"/>
                          <a:pt x="0" y="7"/>
                          <a:pt x="0" y="13"/>
                        </a:cubicBezTo>
                        <a:cubicBezTo>
                          <a:pt x="7" y="13"/>
                          <a:pt x="7" y="13"/>
                          <a:pt x="7" y="13"/>
                        </a:cubicBezTo>
                        <a:cubicBezTo>
                          <a:pt x="7" y="20"/>
                          <a:pt x="7" y="20"/>
                          <a:pt x="7" y="20"/>
                        </a:cubicBezTo>
                        <a:cubicBezTo>
                          <a:pt x="35" y="41"/>
                          <a:pt x="21" y="13"/>
                          <a:pt x="14" y="13"/>
                        </a:cubicBezTo>
                        <a:cubicBezTo>
                          <a:pt x="21" y="7"/>
                          <a:pt x="14" y="13"/>
                          <a:pt x="21"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70" name="Freeform 344">
                    <a:extLst>
                      <a:ext uri="{FF2B5EF4-FFF2-40B4-BE49-F238E27FC236}">
                        <a16:creationId xmlns:a16="http://schemas.microsoft.com/office/drawing/2014/main" id="{6BE24C1E-627B-4B0B-8A1A-CFCBB28EE57F}"/>
                      </a:ext>
                    </a:extLst>
                  </p:cNvPr>
                  <p:cNvSpPr>
                    <a:spLocks/>
                  </p:cNvSpPr>
                  <p:nvPr/>
                </p:nvSpPr>
                <p:spPr bwMode="auto">
                  <a:xfrm>
                    <a:off x="14760575" y="4745038"/>
                    <a:ext cx="79375" cy="25400"/>
                  </a:xfrm>
                  <a:custGeom>
                    <a:avLst/>
                    <a:gdLst>
                      <a:gd name="T0" fmla="*/ 14 w 21"/>
                      <a:gd name="T1" fmla="*/ 7 h 7"/>
                      <a:gd name="T2" fmla="*/ 21 w 21"/>
                      <a:gd name="T3" fmla="*/ 0 h 7"/>
                      <a:gd name="T4" fmla="*/ 14 w 21"/>
                      <a:gd name="T5" fmla="*/ 7 h 7"/>
                    </a:gdLst>
                    <a:ahLst/>
                    <a:cxnLst>
                      <a:cxn ang="0">
                        <a:pos x="T0" y="T1"/>
                      </a:cxn>
                      <a:cxn ang="0">
                        <a:pos x="T2" y="T3"/>
                      </a:cxn>
                      <a:cxn ang="0">
                        <a:pos x="T4" y="T5"/>
                      </a:cxn>
                    </a:cxnLst>
                    <a:rect l="0" t="0" r="r" b="b"/>
                    <a:pathLst>
                      <a:path w="21" h="7">
                        <a:moveTo>
                          <a:pt x="14" y="7"/>
                        </a:moveTo>
                        <a:cubicBezTo>
                          <a:pt x="21" y="0"/>
                          <a:pt x="21" y="0"/>
                          <a:pt x="21" y="0"/>
                        </a:cubicBezTo>
                        <a:cubicBezTo>
                          <a:pt x="7" y="7"/>
                          <a:pt x="0" y="7"/>
                          <a:pt x="14"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71" name="Freeform 345">
                    <a:extLst>
                      <a:ext uri="{FF2B5EF4-FFF2-40B4-BE49-F238E27FC236}">
                        <a16:creationId xmlns:a16="http://schemas.microsoft.com/office/drawing/2014/main" id="{3AD2A4CB-600C-4D68-984A-450FF9D97CE1}"/>
                      </a:ext>
                    </a:extLst>
                  </p:cNvPr>
                  <p:cNvSpPr>
                    <a:spLocks/>
                  </p:cNvSpPr>
                  <p:nvPr/>
                </p:nvSpPr>
                <p:spPr bwMode="auto">
                  <a:xfrm>
                    <a:off x="12958763" y="4154488"/>
                    <a:ext cx="101600" cy="74613"/>
                  </a:xfrm>
                  <a:custGeom>
                    <a:avLst/>
                    <a:gdLst>
                      <a:gd name="T0" fmla="*/ 6 w 27"/>
                      <a:gd name="T1" fmla="*/ 7 h 20"/>
                      <a:gd name="T2" fmla="*/ 13 w 27"/>
                      <a:gd name="T3" fmla="*/ 20 h 20"/>
                      <a:gd name="T4" fmla="*/ 27 w 27"/>
                      <a:gd name="T5" fmla="*/ 20 h 20"/>
                      <a:gd name="T6" fmla="*/ 27 w 27"/>
                      <a:gd name="T7" fmla="*/ 0 h 20"/>
                      <a:gd name="T8" fmla="*/ 13 w 27"/>
                      <a:gd name="T9" fmla="*/ 0 h 20"/>
                      <a:gd name="T10" fmla="*/ 6 w 27"/>
                      <a:gd name="T11" fmla="*/ 7 h 20"/>
                    </a:gdLst>
                    <a:ahLst/>
                    <a:cxnLst>
                      <a:cxn ang="0">
                        <a:pos x="T0" y="T1"/>
                      </a:cxn>
                      <a:cxn ang="0">
                        <a:pos x="T2" y="T3"/>
                      </a:cxn>
                      <a:cxn ang="0">
                        <a:pos x="T4" y="T5"/>
                      </a:cxn>
                      <a:cxn ang="0">
                        <a:pos x="T6" y="T7"/>
                      </a:cxn>
                      <a:cxn ang="0">
                        <a:pos x="T8" y="T9"/>
                      </a:cxn>
                      <a:cxn ang="0">
                        <a:pos x="T10" y="T11"/>
                      </a:cxn>
                    </a:cxnLst>
                    <a:rect l="0" t="0" r="r" b="b"/>
                    <a:pathLst>
                      <a:path w="27" h="20">
                        <a:moveTo>
                          <a:pt x="6" y="7"/>
                        </a:moveTo>
                        <a:cubicBezTo>
                          <a:pt x="13" y="13"/>
                          <a:pt x="13" y="13"/>
                          <a:pt x="13" y="20"/>
                        </a:cubicBezTo>
                        <a:cubicBezTo>
                          <a:pt x="20" y="13"/>
                          <a:pt x="20" y="20"/>
                          <a:pt x="27" y="20"/>
                        </a:cubicBezTo>
                        <a:cubicBezTo>
                          <a:pt x="27" y="13"/>
                          <a:pt x="27" y="7"/>
                          <a:pt x="27" y="0"/>
                        </a:cubicBezTo>
                        <a:cubicBezTo>
                          <a:pt x="27" y="0"/>
                          <a:pt x="20" y="0"/>
                          <a:pt x="13" y="0"/>
                        </a:cubicBezTo>
                        <a:cubicBezTo>
                          <a:pt x="13" y="0"/>
                          <a:pt x="0" y="7"/>
                          <a:pt x="6" y="7"/>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72" name="Freeform 346">
                    <a:extLst>
                      <a:ext uri="{FF2B5EF4-FFF2-40B4-BE49-F238E27FC236}">
                        <a16:creationId xmlns:a16="http://schemas.microsoft.com/office/drawing/2014/main" id="{81D3F25B-21FF-410C-991D-43440629270C}"/>
                      </a:ext>
                    </a:extLst>
                  </p:cNvPr>
                  <p:cNvSpPr>
                    <a:spLocks/>
                  </p:cNvSpPr>
                  <p:nvPr/>
                </p:nvSpPr>
                <p:spPr bwMode="auto">
                  <a:xfrm>
                    <a:off x="14941550" y="5000625"/>
                    <a:ext cx="52388" cy="52388"/>
                  </a:xfrm>
                  <a:custGeom>
                    <a:avLst/>
                    <a:gdLst>
                      <a:gd name="T0" fmla="*/ 14 w 14"/>
                      <a:gd name="T1" fmla="*/ 0 h 14"/>
                      <a:gd name="T2" fmla="*/ 0 w 14"/>
                      <a:gd name="T3" fmla="*/ 0 h 14"/>
                      <a:gd name="T4" fmla="*/ 7 w 14"/>
                      <a:gd name="T5" fmla="*/ 14 h 14"/>
                      <a:gd name="T6" fmla="*/ 14 w 14"/>
                      <a:gd name="T7" fmla="*/ 0 h 14"/>
                    </a:gdLst>
                    <a:ahLst/>
                    <a:cxnLst>
                      <a:cxn ang="0">
                        <a:pos x="T0" y="T1"/>
                      </a:cxn>
                      <a:cxn ang="0">
                        <a:pos x="T2" y="T3"/>
                      </a:cxn>
                      <a:cxn ang="0">
                        <a:pos x="T4" y="T5"/>
                      </a:cxn>
                      <a:cxn ang="0">
                        <a:pos x="T6" y="T7"/>
                      </a:cxn>
                    </a:cxnLst>
                    <a:rect l="0" t="0" r="r" b="b"/>
                    <a:pathLst>
                      <a:path w="14" h="14">
                        <a:moveTo>
                          <a:pt x="14" y="0"/>
                        </a:moveTo>
                        <a:cubicBezTo>
                          <a:pt x="7" y="0"/>
                          <a:pt x="7" y="0"/>
                          <a:pt x="0" y="0"/>
                        </a:cubicBezTo>
                        <a:cubicBezTo>
                          <a:pt x="7" y="14"/>
                          <a:pt x="7" y="14"/>
                          <a:pt x="7" y="14"/>
                        </a:cubicBezTo>
                        <a:cubicBezTo>
                          <a:pt x="14" y="14"/>
                          <a:pt x="14" y="0"/>
                          <a:pt x="14" y="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73" name="Freeform 347">
                    <a:extLst>
                      <a:ext uri="{FF2B5EF4-FFF2-40B4-BE49-F238E27FC236}">
                        <a16:creationId xmlns:a16="http://schemas.microsoft.com/office/drawing/2014/main" id="{5F902BF0-AA7D-401C-BC50-5F48A25473D1}"/>
                      </a:ext>
                    </a:extLst>
                  </p:cNvPr>
                  <p:cNvSpPr>
                    <a:spLocks/>
                  </p:cNvSpPr>
                  <p:nvPr/>
                </p:nvSpPr>
                <p:spPr bwMode="auto">
                  <a:xfrm>
                    <a:off x="14685963" y="4718050"/>
                    <a:ext cx="280988" cy="180975"/>
                  </a:xfrm>
                  <a:custGeom>
                    <a:avLst/>
                    <a:gdLst>
                      <a:gd name="T0" fmla="*/ 48 w 75"/>
                      <a:gd name="T1" fmla="*/ 20 h 48"/>
                      <a:gd name="T2" fmla="*/ 55 w 75"/>
                      <a:gd name="T3" fmla="*/ 20 h 48"/>
                      <a:gd name="T4" fmla="*/ 61 w 75"/>
                      <a:gd name="T5" fmla="*/ 14 h 48"/>
                      <a:gd name="T6" fmla="*/ 75 w 75"/>
                      <a:gd name="T7" fmla="*/ 14 h 48"/>
                      <a:gd name="T8" fmla="*/ 75 w 75"/>
                      <a:gd name="T9" fmla="*/ 7 h 48"/>
                      <a:gd name="T10" fmla="*/ 68 w 75"/>
                      <a:gd name="T11" fmla="*/ 7 h 48"/>
                      <a:gd name="T12" fmla="*/ 48 w 75"/>
                      <a:gd name="T13" fmla="*/ 0 h 48"/>
                      <a:gd name="T14" fmla="*/ 48 w 75"/>
                      <a:gd name="T15" fmla="*/ 14 h 48"/>
                      <a:gd name="T16" fmla="*/ 34 w 75"/>
                      <a:gd name="T17" fmla="*/ 14 h 48"/>
                      <a:gd name="T18" fmla="*/ 20 w 75"/>
                      <a:gd name="T19" fmla="*/ 20 h 48"/>
                      <a:gd name="T20" fmla="*/ 20 w 75"/>
                      <a:gd name="T21" fmla="*/ 34 h 48"/>
                      <a:gd name="T22" fmla="*/ 0 w 75"/>
                      <a:gd name="T23" fmla="*/ 34 h 48"/>
                      <a:gd name="T24" fmla="*/ 0 w 75"/>
                      <a:gd name="T25" fmla="*/ 48 h 48"/>
                      <a:gd name="T26" fmla="*/ 34 w 75"/>
                      <a:gd name="T27" fmla="*/ 34 h 48"/>
                      <a:gd name="T28" fmla="*/ 48 w 75"/>
                      <a:gd name="T2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48" y="20"/>
                        </a:moveTo>
                        <a:cubicBezTo>
                          <a:pt x="55" y="20"/>
                          <a:pt x="55" y="20"/>
                          <a:pt x="55" y="20"/>
                        </a:cubicBezTo>
                        <a:cubicBezTo>
                          <a:pt x="61" y="14"/>
                          <a:pt x="61" y="14"/>
                          <a:pt x="61" y="14"/>
                        </a:cubicBezTo>
                        <a:cubicBezTo>
                          <a:pt x="68" y="14"/>
                          <a:pt x="68" y="14"/>
                          <a:pt x="75" y="14"/>
                        </a:cubicBezTo>
                        <a:cubicBezTo>
                          <a:pt x="75" y="7"/>
                          <a:pt x="75" y="7"/>
                          <a:pt x="75" y="7"/>
                        </a:cubicBezTo>
                        <a:cubicBezTo>
                          <a:pt x="75" y="7"/>
                          <a:pt x="75" y="7"/>
                          <a:pt x="68" y="7"/>
                        </a:cubicBezTo>
                        <a:cubicBezTo>
                          <a:pt x="48" y="0"/>
                          <a:pt x="48" y="0"/>
                          <a:pt x="48" y="0"/>
                        </a:cubicBezTo>
                        <a:cubicBezTo>
                          <a:pt x="48" y="14"/>
                          <a:pt x="48" y="14"/>
                          <a:pt x="48" y="14"/>
                        </a:cubicBezTo>
                        <a:cubicBezTo>
                          <a:pt x="41" y="14"/>
                          <a:pt x="41" y="14"/>
                          <a:pt x="34" y="14"/>
                        </a:cubicBezTo>
                        <a:cubicBezTo>
                          <a:pt x="27" y="14"/>
                          <a:pt x="27" y="20"/>
                          <a:pt x="20" y="20"/>
                        </a:cubicBezTo>
                        <a:cubicBezTo>
                          <a:pt x="20" y="20"/>
                          <a:pt x="27" y="34"/>
                          <a:pt x="20" y="34"/>
                        </a:cubicBezTo>
                        <a:cubicBezTo>
                          <a:pt x="13" y="41"/>
                          <a:pt x="6" y="34"/>
                          <a:pt x="0" y="34"/>
                        </a:cubicBezTo>
                        <a:cubicBezTo>
                          <a:pt x="0" y="48"/>
                          <a:pt x="0" y="48"/>
                          <a:pt x="0" y="48"/>
                        </a:cubicBezTo>
                        <a:cubicBezTo>
                          <a:pt x="13" y="48"/>
                          <a:pt x="27" y="41"/>
                          <a:pt x="34" y="34"/>
                        </a:cubicBezTo>
                        <a:cubicBezTo>
                          <a:pt x="41" y="34"/>
                          <a:pt x="41" y="27"/>
                          <a:pt x="48" y="20"/>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74" name="Freeform 348">
                    <a:extLst>
                      <a:ext uri="{FF2B5EF4-FFF2-40B4-BE49-F238E27FC236}">
                        <a16:creationId xmlns:a16="http://schemas.microsoft.com/office/drawing/2014/main" id="{D0AC33DE-1FD8-41F9-B0E8-41C39FC412B6}"/>
                      </a:ext>
                    </a:extLst>
                  </p:cNvPr>
                  <p:cNvSpPr>
                    <a:spLocks/>
                  </p:cNvSpPr>
                  <p:nvPr/>
                </p:nvSpPr>
                <p:spPr bwMode="auto">
                  <a:xfrm>
                    <a:off x="14633575" y="2667000"/>
                    <a:ext cx="566738" cy="330200"/>
                  </a:xfrm>
                  <a:custGeom>
                    <a:avLst/>
                    <a:gdLst>
                      <a:gd name="T0" fmla="*/ 0 w 151"/>
                      <a:gd name="T1" fmla="*/ 34 h 88"/>
                      <a:gd name="T2" fmla="*/ 7 w 151"/>
                      <a:gd name="T3" fmla="*/ 47 h 88"/>
                      <a:gd name="T4" fmla="*/ 69 w 151"/>
                      <a:gd name="T5" fmla="*/ 61 h 88"/>
                      <a:gd name="T6" fmla="*/ 69 w 151"/>
                      <a:gd name="T7" fmla="*/ 75 h 88"/>
                      <a:gd name="T8" fmla="*/ 123 w 151"/>
                      <a:gd name="T9" fmla="*/ 88 h 88"/>
                      <a:gd name="T10" fmla="*/ 130 w 151"/>
                      <a:gd name="T11" fmla="*/ 75 h 88"/>
                      <a:gd name="T12" fmla="*/ 151 w 151"/>
                      <a:gd name="T13" fmla="*/ 75 h 88"/>
                      <a:gd name="T14" fmla="*/ 151 w 151"/>
                      <a:gd name="T15" fmla="*/ 61 h 88"/>
                      <a:gd name="T16" fmla="*/ 130 w 151"/>
                      <a:gd name="T17" fmla="*/ 47 h 88"/>
                      <a:gd name="T18" fmla="*/ 123 w 151"/>
                      <a:gd name="T19" fmla="*/ 27 h 88"/>
                      <a:gd name="T20" fmla="*/ 103 w 151"/>
                      <a:gd name="T21" fmla="*/ 0 h 88"/>
                      <a:gd name="T22" fmla="*/ 69 w 151"/>
                      <a:gd name="T23" fmla="*/ 0 h 88"/>
                      <a:gd name="T24" fmla="*/ 55 w 151"/>
                      <a:gd name="T25" fmla="*/ 13 h 88"/>
                      <a:gd name="T26" fmla="*/ 7 w 151"/>
                      <a:gd name="T27" fmla="*/ 20 h 88"/>
                      <a:gd name="T28" fmla="*/ 0 w 151"/>
                      <a:gd name="T29"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88">
                        <a:moveTo>
                          <a:pt x="0" y="34"/>
                        </a:moveTo>
                        <a:cubicBezTo>
                          <a:pt x="7" y="34"/>
                          <a:pt x="7" y="41"/>
                          <a:pt x="7" y="47"/>
                        </a:cubicBezTo>
                        <a:cubicBezTo>
                          <a:pt x="20" y="68"/>
                          <a:pt x="41" y="68"/>
                          <a:pt x="69" y="61"/>
                        </a:cubicBezTo>
                        <a:cubicBezTo>
                          <a:pt x="69" y="75"/>
                          <a:pt x="69" y="75"/>
                          <a:pt x="69" y="75"/>
                        </a:cubicBezTo>
                        <a:cubicBezTo>
                          <a:pt x="82" y="82"/>
                          <a:pt x="103" y="88"/>
                          <a:pt x="123" y="88"/>
                        </a:cubicBezTo>
                        <a:cubicBezTo>
                          <a:pt x="130" y="75"/>
                          <a:pt x="130" y="75"/>
                          <a:pt x="130" y="75"/>
                        </a:cubicBezTo>
                        <a:cubicBezTo>
                          <a:pt x="137" y="75"/>
                          <a:pt x="144" y="75"/>
                          <a:pt x="151" y="75"/>
                        </a:cubicBezTo>
                        <a:cubicBezTo>
                          <a:pt x="151" y="75"/>
                          <a:pt x="151" y="68"/>
                          <a:pt x="151" y="61"/>
                        </a:cubicBezTo>
                        <a:cubicBezTo>
                          <a:pt x="151" y="54"/>
                          <a:pt x="137" y="54"/>
                          <a:pt x="130" y="47"/>
                        </a:cubicBezTo>
                        <a:cubicBezTo>
                          <a:pt x="130" y="41"/>
                          <a:pt x="130" y="34"/>
                          <a:pt x="123" y="27"/>
                        </a:cubicBezTo>
                        <a:cubicBezTo>
                          <a:pt x="110" y="27"/>
                          <a:pt x="103" y="6"/>
                          <a:pt x="103" y="0"/>
                        </a:cubicBezTo>
                        <a:cubicBezTo>
                          <a:pt x="89" y="0"/>
                          <a:pt x="82" y="0"/>
                          <a:pt x="69" y="0"/>
                        </a:cubicBezTo>
                        <a:cubicBezTo>
                          <a:pt x="62" y="0"/>
                          <a:pt x="55" y="13"/>
                          <a:pt x="55" y="13"/>
                        </a:cubicBezTo>
                        <a:cubicBezTo>
                          <a:pt x="41" y="20"/>
                          <a:pt x="20" y="20"/>
                          <a:pt x="7" y="20"/>
                        </a:cubicBezTo>
                        <a:cubicBezTo>
                          <a:pt x="7" y="27"/>
                          <a:pt x="0" y="34"/>
                          <a:pt x="0" y="34"/>
                        </a:cubicBezTo>
                        <a:close/>
                      </a:path>
                    </a:pathLst>
                  </a:custGeom>
                  <a:grpFill/>
                  <a:ln w="3175">
                    <a:solidFill>
                      <a:srgbClr val="525252"/>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grpSp>
          <p:sp>
            <p:nvSpPr>
              <p:cNvPr id="423" name="Oval 422">
                <a:extLst>
                  <a:ext uri="{FF2B5EF4-FFF2-40B4-BE49-F238E27FC236}">
                    <a16:creationId xmlns:a16="http://schemas.microsoft.com/office/drawing/2014/main" id="{880E38B8-0BE6-4BEB-AE23-247A3684043B}"/>
                  </a:ext>
                </a:extLst>
              </p:cNvPr>
              <p:cNvSpPr/>
              <p:nvPr/>
            </p:nvSpPr>
            <p:spPr>
              <a:xfrm>
                <a:off x="3098960" y="3182353"/>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24" name="TextBox 423">
                <a:extLst>
                  <a:ext uri="{FF2B5EF4-FFF2-40B4-BE49-F238E27FC236}">
                    <a16:creationId xmlns:a16="http://schemas.microsoft.com/office/drawing/2014/main" id="{116F83E5-09F7-4C17-83F1-FCB0ED99D06D}"/>
                  </a:ext>
                </a:extLst>
              </p:cNvPr>
              <p:cNvSpPr txBox="1"/>
              <p:nvPr/>
            </p:nvSpPr>
            <p:spPr>
              <a:xfrm>
                <a:off x="2752250" y="3015628"/>
                <a:ext cx="779485"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Cephalonia</a:t>
                </a:r>
              </a:p>
            </p:txBody>
          </p:sp>
          <p:sp>
            <p:nvSpPr>
              <p:cNvPr id="425" name="Oval 424">
                <a:extLst>
                  <a:ext uri="{FF2B5EF4-FFF2-40B4-BE49-F238E27FC236}">
                    <a16:creationId xmlns:a16="http://schemas.microsoft.com/office/drawing/2014/main" id="{3018086D-D3AE-4A51-AF99-9C051D1236F1}"/>
                  </a:ext>
                </a:extLst>
              </p:cNvPr>
              <p:cNvSpPr/>
              <p:nvPr/>
            </p:nvSpPr>
            <p:spPr>
              <a:xfrm>
                <a:off x="3300414" y="3479532"/>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26" name="TextBox 425">
                <a:extLst>
                  <a:ext uri="{FF2B5EF4-FFF2-40B4-BE49-F238E27FC236}">
                    <a16:creationId xmlns:a16="http://schemas.microsoft.com/office/drawing/2014/main" id="{2A3ECC25-859C-4813-9CB1-1B1D1CCA45BD}"/>
                  </a:ext>
                </a:extLst>
              </p:cNvPr>
              <p:cNvSpPr txBox="1"/>
              <p:nvPr/>
            </p:nvSpPr>
            <p:spPr>
              <a:xfrm>
                <a:off x="2930842" y="3510927"/>
                <a:ext cx="422365"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err="1">
                    <a:solidFill>
                      <a:prstClr val="black"/>
                    </a:solidFill>
                    <a:latin typeface="Calibri" panose="020F0502020204030204"/>
                  </a:rPr>
                  <a:t>Zante</a:t>
                </a:r>
                <a:endParaRPr lang="en-US" sz="600" b="1" dirty="0">
                  <a:solidFill>
                    <a:prstClr val="black"/>
                  </a:solidFill>
                  <a:latin typeface="Calibri" panose="020F0502020204030204"/>
                </a:endParaRPr>
              </a:p>
            </p:txBody>
          </p:sp>
          <p:sp>
            <p:nvSpPr>
              <p:cNvPr id="427" name="Oval 426">
                <a:extLst>
                  <a:ext uri="{FF2B5EF4-FFF2-40B4-BE49-F238E27FC236}">
                    <a16:creationId xmlns:a16="http://schemas.microsoft.com/office/drawing/2014/main" id="{0B923803-ABA0-4E5C-AEDA-761AB6F5EE4E}"/>
                  </a:ext>
                </a:extLst>
              </p:cNvPr>
              <p:cNvSpPr/>
              <p:nvPr/>
            </p:nvSpPr>
            <p:spPr>
              <a:xfrm>
                <a:off x="3599975" y="3597642"/>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28" name="TextBox 427">
                <a:extLst>
                  <a:ext uri="{FF2B5EF4-FFF2-40B4-BE49-F238E27FC236}">
                    <a16:creationId xmlns:a16="http://schemas.microsoft.com/office/drawing/2014/main" id="{44E4C3AA-85BE-45AA-9F08-B6EC8B2C450D}"/>
                  </a:ext>
                </a:extLst>
              </p:cNvPr>
              <p:cNvSpPr txBox="1"/>
              <p:nvPr/>
            </p:nvSpPr>
            <p:spPr>
              <a:xfrm>
                <a:off x="3184684" y="3705236"/>
                <a:ext cx="628271"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err="1">
                    <a:solidFill>
                      <a:prstClr val="black"/>
                    </a:solidFill>
                    <a:latin typeface="Calibri" panose="020F0502020204030204"/>
                  </a:rPr>
                  <a:t>Katakolo</a:t>
                </a:r>
                <a:endParaRPr lang="en-US" sz="600" b="1" dirty="0">
                  <a:solidFill>
                    <a:prstClr val="black"/>
                  </a:solidFill>
                  <a:latin typeface="Calibri" panose="020F0502020204030204"/>
                </a:endParaRPr>
              </a:p>
            </p:txBody>
          </p:sp>
          <p:sp>
            <p:nvSpPr>
              <p:cNvPr id="429" name="Oval 428">
                <a:extLst>
                  <a:ext uri="{FF2B5EF4-FFF2-40B4-BE49-F238E27FC236}">
                    <a16:creationId xmlns:a16="http://schemas.microsoft.com/office/drawing/2014/main" id="{F9112EC4-487F-4C3B-949D-DAAED110BBDE}"/>
                  </a:ext>
                </a:extLst>
              </p:cNvPr>
              <p:cNvSpPr/>
              <p:nvPr/>
            </p:nvSpPr>
            <p:spPr>
              <a:xfrm>
                <a:off x="3723332" y="4033571"/>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30" name="TextBox 429">
                <a:extLst>
                  <a:ext uri="{FF2B5EF4-FFF2-40B4-BE49-F238E27FC236}">
                    <a16:creationId xmlns:a16="http://schemas.microsoft.com/office/drawing/2014/main" id="{D98F2D35-B111-41C7-9C19-FA0BC8E7DBB3}"/>
                  </a:ext>
                </a:extLst>
              </p:cNvPr>
              <p:cNvSpPr txBox="1"/>
              <p:nvPr/>
            </p:nvSpPr>
            <p:spPr>
              <a:xfrm>
                <a:off x="3438500" y="4057346"/>
                <a:ext cx="396627"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err="1">
                    <a:solidFill>
                      <a:prstClr val="black"/>
                    </a:solidFill>
                    <a:latin typeface="Calibri" panose="020F0502020204030204"/>
                  </a:rPr>
                  <a:t>Pylos</a:t>
                </a:r>
                <a:endParaRPr lang="en-US" sz="600" b="1" dirty="0">
                  <a:solidFill>
                    <a:prstClr val="black"/>
                  </a:solidFill>
                  <a:latin typeface="Calibri" panose="020F0502020204030204"/>
                </a:endParaRPr>
              </a:p>
            </p:txBody>
          </p:sp>
          <p:sp>
            <p:nvSpPr>
              <p:cNvPr id="431" name="Oval 430">
                <a:extLst>
                  <a:ext uri="{FF2B5EF4-FFF2-40B4-BE49-F238E27FC236}">
                    <a16:creationId xmlns:a16="http://schemas.microsoft.com/office/drawing/2014/main" id="{A73CE400-CC95-4D8D-B26A-E5245D707128}"/>
                  </a:ext>
                </a:extLst>
              </p:cNvPr>
              <p:cNvSpPr/>
              <p:nvPr/>
            </p:nvSpPr>
            <p:spPr>
              <a:xfrm>
                <a:off x="4585344" y="3500171"/>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32" name="TextBox 431">
                <a:extLst>
                  <a:ext uri="{FF2B5EF4-FFF2-40B4-BE49-F238E27FC236}">
                    <a16:creationId xmlns:a16="http://schemas.microsoft.com/office/drawing/2014/main" id="{FE54C436-4C91-4125-9C50-63EA24F316DE}"/>
                  </a:ext>
                </a:extLst>
              </p:cNvPr>
              <p:cNvSpPr txBox="1"/>
              <p:nvPr/>
            </p:nvSpPr>
            <p:spPr>
              <a:xfrm>
                <a:off x="3921230" y="3523946"/>
                <a:ext cx="978956"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err="1">
                    <a:solidFill>
                      <a:prstClr val="black"/>
                    </a:solidFill>
                    <a:latin typeface="Calibri" panose="020F0502020204030204"/>
                  </a:rPr>
                  <a:t>Nea</a:t>
                </a:r>
                <a:r>
                  <a:rPr lang="en-US" sz="600" b="1" dirty="0">
                    <a:solidFill>
                      <a:prstClr val="black"/>
                    </a:solidFill>
                    <a:latin typeface="Calibri" panose="020F0502020204030204"/>
                  </a:rPr>
                  <a:t> </a:t>
                </a:r>
                <a:r>
                  <a:rPr lang="en-US" sz="600" b="1" dirty="0" err="1">
                    <a:solidFill>
                      <a:prstClr val="black"/>
                    </a:solidFill>
                    <a:latin typeface="Calibri" panose="020F0502020204030204"/>
                  </a:rPr>
                  <a:t>Epidavros</a:t>
                </a:r>
                <a:endParaRPr lang="en-US" sz="600" b="1" dirty="0">
                  <a:solidFill>
                    <a:prstClr val="black"/>
                  </a:solidFill>
                  <a:latin typeface="Calibri" panose="020F0502020204030204"/>
                </a:endParaRPr>
              </a:p>
            </p:txBody>
          </p:sp>
          <p:sp>
            <p:nvSpPr>
              <p:cNvPr id="433" name="Oval 432">
                <a:extLst>
                  <a:ext uri="{FF2B5EF4-FFF2-40B4-BE49-F238E27FC236}">
                    <a16:creationId xmlns:a16="http://schemas.microsoft.com/office/drawing/2014/main" id="{62BB750F-55A0-489C-98D5-B0366905CC28}"/>
                  </a:ext>
                </a:extLst>
              </p:cNvPr>
              <p:cNvSpPr/>
              <p:nvPr/>
            </p:nvSpPr>
            <p:spPr>
              <a:xfrm>
                <a:off x="4222910" y="3087103"/>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34" name="TextBox 433">
                <a:extLst>
                  <a:ext uri="{FF2B5EF4-FFF2-40B4-BE49-F238E27FC236}">
                    <a16:creationId xmlns:a16="http://schemas.microsoft.com/office/drawing/2014/main" id="{2BF59F3C-941C-4217-87F3-08DF6F767F58}"/>
                  </a:ext>
                </a:extLst>
              </p:cNvPr>
              <p:cNvSpPr txBox="1"/>
              <p:nvPr/>
            </p:nvSpPr>
            <p:spPr>
              <a:xfrm>
                <a:off x="4100037" y="2920378"/>
                <a:ext cx="306543"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err="1">
                    <a:solidFill>
                      <a:prstClr val="black"/>
                    </a:solidFill>
                    <a:latin typeface="Calibri" panose="020F0502020204030204"/>
                  </a:rPr>
                  <a:t>Itea</a:t>
                </a:r>
                <a:endParaRPr lang="en-US" sz="600" b="1" dirty="0">
                  <a:solidFill>
                    <a:prstClr val="black"/>
                  </a:solidFill>
                  <a:latin typeface="Calibri" panose="020F0502020204030204"/>
                </a:endParaRPr>
              </a:p>
            </p:txBody>
          </p:sp>
          <p:sp>
            <p:nvSpPr>
              <p:cNvPr id="435" name="Oval 434">
                <a:extLst>
                  <a:ext uri="{FF2B5EF4-FFF2-40B4-BE49-F238E27FC236}">
                    <a16:creationId xmlns:a16="http://schemas.microsoft.com/office/drawing/2014/main" id="{A8951C8E-678A-490A-8410-2C718B3A6D0A}"/>
                  </a:ext>
                </a:extLst>
              </p:cNvPr>
              <p:cNvSpPr/>
              <p:nvPr/>
            </p:nvSpPr>
            <p:spPr>
              <a:xfrm>
                <a:off x="4556285" y="1558340"/>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36" name="TextBox 435">
                <a:extLst>
                  <a:ext uri="{FF2B5EF4-FFF2-40B4-BE49-F238E27FC236}">
                    <a16:creationId xmlns:a16="http://schemas.microsoft.com/office/drawing/2014/main" id="{CE27B63D-892D-4DD3-84C2-1EB7FB0DD788}"/>
                  </a:ext>
                </a:extLst>
              </p:cNvPr>
              <p:cNvSpPr txBox="1"/>
              <p:nvPr/>
            </p:nvSpPr>
            <p:spPr>
              <a:xfrm>
                <a:off x="4433412" y="1391614"/>
                <a:ext cx="850265"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Thessaloniki</a:t>
                </a:r>
              </a:p>
            </p:txBody>
          </p:sp>
          <p:sp>
            <p:nvSpPr>
              <p:cNvPr id="437" name="Oval 436">
                <a:extLst>
                  <a:ext uri="{FF2B5EF4-FFF2-40B4-BE49-F238E27FC236}">
                    <a16:creationId xmlns:a16="http://schemas.microsoft.com/office/drawing/2014/main" id="{CF1A6B51-7CED-42FF-AAEA-0279C97872C0}"/>
                  </a:ext>
                </a:extLst>
              </p:cNvPr>
              <p:cNvSpPr/>
              <p:nvPr/>
            </p:nvSpPr>
            <p:spPr>
              <a:xfrm>
                <a:off x="4799173" y="2582277"/>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38" name="TextBox 437">
                <a:extLst>
                  <a:ext uri="{FF2B5EF4-FFF2-40B4-BE49-F238E27FC236}">
                    <a16:creationId xmlns:a16="http://schemas.microsoft.com/office/drawing/2014/main" id="{7966A81A-A4F9-4BE8-B093-682B2B75C005}"/>
                  </a:ext>
                </a:extLst>
              </p:cNvPr>
              <p:cNvSpPr txBox="1"/>
              <p:nvPr/>
            </p:nvSpPr>
            <p:spPr>
              <a:xfrm>
                <a:off x="4676300" y="2415551"/>
                <a:ext cx="602532"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err="1">
                    <a:solidFill>
                      <a:prstClr val="black"/>
                    </a:solidFill>
                    <a:latin typeface="Calibri" panose="020F0502020204030204"/>
                  </a:rPr>
                  <a:t>Skiathos</a:t>
                </a:r>
                <a:endParaRPr lang="en-US" sz="600" b="1" dirty="0">
                  <a:solidFill>
                    <a:prstClr val="black"/>
                  </a:solidFill>
                  <a:latin typeface="Calibri" panose="020F0502020204030204"/>
                </a:endParaRPr>
              </a:p>
            </p:txBody>
          </p:sp>
          <p:sp>
            <p:nvSpPr>
              <p:cNvPr id="439" name="Oval 438">
                <a:extLst>
                  <a:ext uri="{FF2B5EF4-FFF2-40B4-BE49-F238E27FC236}">
                    <a16:creationId xmlns:a16="http://schemas.microsoft.com/office/drawing/2014/main" id="{027F6457-BC54-446C-8B76-9784547B1EC5}"/>
                  </a:ext>
                </a:extLst>
              </p:cNvPr>
              <p:cNvSpPr/>
              <p:nvPr/>
            </p:nvSpPr>
            <p:spPr>
              <a:xfrm>
                <a:off x="5384961" y="2701340"/>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40" name="TextBox 439">
                <a:extLst>
                  <a:ext uri="{FF2B5EF4-FFF2-40B4-BE49-F238E27FC236}">
                    <a16:creationId xmlns:a16="http://schemas.microsoft.com/office/drawing/2014/main" id="{359E5470-1651-44B4-9DC4-4099627376FD}"/>
                  </a:ext>
                </a:extLst>
              </p:cNvPr>
              <p:cNvSpPr txBox="1"/>
              <p:nvPr/>
            </p:nvSpPr>
            <p:spPr>
              <a:xfrm>
                <a:off x="5262087" y="2534614"/>
                <a:ext cx="477061"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Skyros</a:t>
                </a:r>
              </a:p>
            </p:txBody>
          </p:sp>
          <p:sp>
            <p:nvSpPr>
              <p:cNvPr id="441" name="Oval 440">
                <a:extLst>
                  <a:ext uri="{FF2B5EF4-FFF2-40B4-BE49-F238E27FC236}">
                    <a16:creationId xmlns:a16="http://schemas.microsoft.com/office/drawing/2014/main" id="{4912752E-120F-4846-8BA5-172B1490B1E6}"/>
                  </a:ext>
                </a:extLst>
              </p:cNvPr>
              <p:cNvSpPr/>
              <p:nvPr/>
            </p:nvSpPr>
            <p:spPr>
              <a:xfrm>
                <a:off x="6361274" y="2991853"/>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42" name="TextBox 441">
                <a:extLst>
                  <a:ext uri="{FF2B5EF4-FFF2-40B4-BE49-F238E27FC236}">
                    <a16:creationId xmlns:a16="http://schemas.microsoft.com/office/drawing/2014/main" id="{7F707CBE-8AAF-4BC9-890F-F80AA4E55CCE}"/>
                  </a:ext>
                </a:extLst>
              </p:cNvPr>
              <p:cNvSpPr txBox="1"/>
              <p:nvPr/>
            </p:nvSpPr>
            <p:spPr>
              <a:xfrm>
                <a:off x="6238400" y="2825129"/>
                <a:ext cx="403061"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Chios</a:t>
                </a:r>
              </a:p>
            </p:txBody>
          </p:sp>
          <p:sp>
            <p:nvSpPr>
              <p:cNvPr id="443" name="Oval 442">
                <a:extLst>
                  <a:ext uri="{FF2B5EF4-FFF2-40B4-BE49-F238E27FC236}">
                    <a16:creationId xmlns:a16="http://schemas.microsoft.com/office/drawing/2014/main" id="{6B9F9B8F-D966-412A-8080-89C6FBFC8A54}"/>
                  </a:ext>
                </a:extLst>
              </p:cNvPr>
              <p:cNvSpPr/>
              <p:nvPr/>
            </p:nvSpPr>
            <p:spPr>
              <a:xfrm>
                <a:off x="4799657" y="3695433"/>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44" name="TextBox 443">
                <a:extLst>
                  <a:ext uri="{FF2B5EF4-FFF2-40B4-BE49-F238E27FC236}">
                    <a16:creationId xmlns:a16="http://schemas.microsoft.com/office/drawing/2014/main" id="{0C7FC4CB-9869-4A58-AC3D-0D44DC915102}"/>
                  </a:ext>
                </a:extLst>
              </p:cNvPr>
              <p:cNvSpPr txBox="1"/>
              <p:nvPr/>
            </p:nvSpPr>
            <p:spPr>
              <a:xfrm>
                <a:off x="4502522" y="3719209"/>
                <a:ext cx="422365"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err="1">
                    <a:solidFill>
                      <a:prstClr val="black"/>
                    </a:solidFill>
                    <a:latin typeface="Calibri" panose="020F0502020204030204"/>
                  </a:rPr>
                  <a:t>Poros</a:t>
                </a:r>
                <a:endParaRPr lang="en-US" sz="600" b="1" dirty="0">
                  <a:solidFill>
                    <a:prstClr val="black"/>
                  </a:solidFill>
                  <a:latin typeface="Calibri" panose="020F0502020204030204"/>
                </a:endParaRPr>
              </a:p>
            </p:txBody>
          </p:sp>
          <p:sp>
            <p:nvSpPr>
              <p:cNvPr id="445" name="Oval 444">
                <a:extLst>
                  <a:ext uri="{FF2B5EF4-FFF2-40B4-BE49-F238E27FC236}">
                    <a16:creationId xmlns:a16="http://schemas.microsoft.com/office/drawing/2014/main" id="{9E80F8B6-7E83-409D-B104-B8C2B76ECFE7}"/>
                  </a:ext>
                </a:extLst>
              </p:cNvPr>
              <p:cNvSpPr/>
              <p:nvPr/>
            </p:nvSpPr>
            <p:spPr>
              <a:xfrm>
                <a:off x="4756795" y="3814495"/>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46" name="TextBox 445">
                <a:extLst>
                  <a:ext uri="{FF2B5EF4-FFF2-40B4-BE49-F238E27FC236}">
                    <a16:creationId xmlns:a16="http://schemas.microsoft.com/office/drawing/2014/main" id="{A7845019-7189-4F99-ADC2-10B511A9E051}"/>
                  </a:ext>
                </a:extLst>
              </p:cNvPr>
              <p:cNvSpPr txBox="1"/>
              <p:nvPr/>
            </p:nvSpPr>
            <p:spPr>
              <a:xfrm>
                <a:off x="4726361" y="4038293"/>
                <a:ext cx="441668"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Hydra</a:t>
                </a:r>
              </a:p>
            </p:txBody>
          </p:sp>
          <p:sp>
            <p:nvSpPr>
              <p:cNvPr id="447" name="Oval 446">
                <a:extLst>
                  <a:ext uri="{FF2B5EF4-FFF2-40B4-BE49-F238E27FC236}">
                    <a16:creationId xmlns:a16="http://schemas.microsoft.com/office/drawing/2014/main" id="{A8D1B198-1189-4B19-AAF7-9314ABAA1254}"/>
                  </a:ext>
                </a:extLst>
              </p:cNvPr>
              <p:cNvSpPr/>
              <p:nvPr/>
            </p:nvSpPr>
            <p:spPr>
              <a:xfrm>
                <a:off x="5861695" y="3638283"/>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48" name="TextBox 447">
                <a:extLst>
                  <a:ext uri="{FF2B5EF4-FFF2-40B4-BE49-F238E27FC236}">
                    <a16:creationId xmlns:a16="http://schemas.microsoft.com/office/drawing/2014/main" id="{E7F19488-F3C3-4EEF-BA1F-9F8969F11667}"/>
                  </a:ext>
                </a:extLst>
              </p:cNvPr>
              <p:cNvSpPr txBox="1"/>
              <p:nvPr/>
            </p:nvSpPr>
            <p:spPr>
              <a:xfrm>
                <a:off x="5831261" y="3862083"/>
                <a:ext cx="650794"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Mykonos</a:t>
                </a:r>
              </a:p>
            </p:txBody>
          </p:sp>
          <p:sp>
            <p:nvSpPr>
              <p:cNvPr id="449" name="Oval 448">
                <a:extLst>
                  <a:ext uri="{FF2B5EF4-FFF2-40B4-BE49-F238E27FC236}">
                    <a16:creationId xmlns:a16="http://schemas.microsoft.com/office/drawing/2014/main" id="{EC357F44-FFD2-4698-B041-5904962C68FD}"/>
                  </a:ext>
                </a:extLst>
              </p:cNvPr>
              <p:cNvSpPr/>
              <p:nvPr/>
            </p:nvSpPr>
            <p:spPr>
              <a:xfrm>
                <a:off x="5504023" y="5015915"/>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50" name="TextBox 449">
                <a:extLst>
                  <a:ext uri="{FF2B5EF4-FFF2-40B4-BE49-F238E27FC236}">
                    <a16:creationId xmlns:a16="http://schemas.microsoft.com/office/drawing/2014/main" id="{6DF140CC-D522-476D-8640-2DA0127B00F0}"/>
                  </a:ext>
                </a:extLst>
              </p:cNvPr>
              <p:cNvSpPr txBox="1"/>
              <p:nvPr/>
            </p:nvSpPr>
            <p:spPr>
              <a:xfrm>
                <a:off x="5381151" y="4849192"/>
                <a:ext cx="724791"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err="1">
                    <a:solidFill>
                      <a:prstClr val="black"/>
                    </a:solidFill>
                    <a:latin typeface="Calibri" panose="020F0502020204030204"/>
                  </a:rPr>
                  <a:t>Rethymno</a:t>
                </a:r>
                <a:endParaRPr lang="en-US" sz="600" b="1" dirty="0">
                  <a:solidFill>
                    <a:prstClr val="black"/>
                  </a:solidFill>
                  <a:latin typeface="Calibri" panose="020F0502020204030204"/>
                </a:endParaRPr>
              </a:p>
            </p:txBody>
          </p:sp>
          <p:sp>
            <p:nvSpPr>
              <p:cNvPr id="451" name="Oval 450">
                <a:extLst>
                  <a:ext uri="{FF2B5EF4-FFF2-40B4-BE49-F238E27FC236}">
                    <a16:creationId xmlns:a16="http://schemas.microsoft.com/office/drawing/2014/main" id="{6DA2BA22-5A6B-4761-AF27-46E92DB9F27C}"/>
                  </a:ext>
                </a:extLst>
              </p:cNvPr>
              <p:cNvSpPr/>
              <p:nvPr/>
            </p:nvSpPr>
            <p:spPr>
              <a:xfrm>
                <a:off x="6332698" y="5144502"/>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52" name="TextBox 451">
                <a:extLst>
                  <a:ext uri="{FF2B5EF4-FFF2-40B4-BE49-F238E27FC236}">
                    <a16:creationId xmlns:a16="http://schemas.microsoft.com/office/drawing/2014/main" id="{2C1D8C24-FB26-4AE4-A5D8-EB483D9AF631}"/>
                  </a:ext>
                </a:extLst>
              </p:cNvPr>
              <p:cNvSpPr txBox="1"/>
              <p:nvPr/>
            </p:nvSpPr>
            <p:spPr>
              <a:xfrm>
                <a:off x="6209826" y="4977777"/>
                <a:ext cx="859917"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Ag. Nikolaos</a:t>
                </a:r>
              </a:p>
            </p:txBody>
          </p:sp>
          <p:sp>
            <p:nvSpPr>
              <p:cNvPr id="453" name="Oval 452">
                <a:extLst>
                  <a:ext uri="{FF2B5EF4-FFF2-40B4-BE49-F238E27FC236}">
                    <a16:creationId xmlns:a16="http://schemas.microsoft.com/office/drawing/2014/main" id="{875753FC-ABBA-484E-A6FE-0412A9400087}"/>
                  </a:ext>
                </a:extLst>
              </p:cNvPr>
              <p:cNvSpPr/>
              <p:nvPr/>
            </p:nvSpPr>
            <p:spPr>
              <a:xfrm>
                <a:off x="7637623" y="4187240"/>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54" name="TextBox 453">
                <a:extLst>
                  <a:ext uri="{FF2B5EF4-FFF2-40B4-BE49-F238E27FC236}">
                    <a16:creationId xmlns:a16="http://schemas.microsoft.com/office/drawing/2014/main" id="{095B61C6-3C32-47F6-9F84-252D5D741480}"/>
                  </a:ext>
                </a:extLst>
              </p:cNvPr>
              <p:cNvSpPr txBox="1"/>
              <p:nvPr/>
            </p:nvSpPr>
            <p:spPr>
              <a:xfrm>
                <a:off x="7514751" y="4020515"/>
                <a:ext cx="531752"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Rhodes</a:t>
                </a:r>
              </a:p>
            </p:txBody>
          </p:sp>
          <p:sp>
            <p:nvSpPr>
              <p:cNvPr id="455" name="Oval 454">
                <a:extLst>
                  <a:ext uri="{FF2B5EF4-FFF2-40B4-BE49-F238E27FC236}">
                    <a16:creationId xmlns:a16="http://schemas.microsoft.com/office/drawing/2014/main" id="{ADFBA0F9-C103-4617-87A5-2CA2A59B7B27}"/>
                  </a:ext>
                </a:extLst>
              </p:cNvPr>
              <p:cNvSpPr/>
              <p:nvPr/>
            </p:nvSpPr>
            <p:spPr>
              <a:xfrm>
                <a:off x="7075648" y="3953877"/>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56" name="TextBox 455">
                <a:extLst>
                  <a:ext uri="{FF2B5EF4-FFF2-40B4-BE49-F238E27FC236}">
                    <a16:creationId xmlns:a16="http://schemas.microsoft.com/office/drawing/2014/main" id="{BB2399BA-4F42-4F0A-B916-75F3F2D10B64}"/>
                  </a:ext>
                </a:extLst>
              </p:cNvPr>
              <p:cNvSpPr txBox="1"/>
              <p:nvPr/>
            </p:nvSpPr>
            <p:spPr>
              <a:xfrm>
                <a:off x="7085918" y="3787152"/>
                <a:ext cx="284024" cy="251975"/>
              </a:xfrm>
              <a:prstGeom prst="rect">
                <a:avLst/>
              </a:prstGeom>
              <a:solidFill>
                <a:schemeClr val="bg1">
                  <a:alpha val="60000"/>
                </a:schemeClr>
              </a:solidFill>
            </p:spPr>
            <p:txBody>
              <a:bodyPr wrap="none" lIns="13716" tIns="13716" rIns="13716" bIns="13716" rtlCol="0">
                <a:spAutoFit/>
              </a:bodyPr>
              <a:lstStyle/>
              <a:p>
                <a:pPr defTabSz="685800"/>
                <a:r>
                  <a:rPr lang="en-US" sz="600" b="1" dirty="0">
                    <a:solidFill>
                      <a:prstClr val="black"/>
                    </a:solidFill>
                    <a:latin typeface="Calibri" panose="020F0502020204030204"/>
                  </a:rPr>
                  <a:t>Kos</a:t>
                </a:r>
              </a:p>
            </p:txBody>
          </p:sp>
          <p:sp>
            <p:nvSpPr>
              <p:cNvPr id="457" name="Oval 456">
                <a:extLst>
                  <a:ext uri="{FF2B5EF4-FFF2-40B4-BE49-F238E27FC236}">
                    <a16:creationId xmlns:a16="http://schemas.microsoft.com/office/drawing/2014/main" id="{B6AFD4D7-3DAF-48A6-A092-9CF5A8484296}"/>
                  </a:ext>
                </a:extLst>
              </p:cNvPr>
              <p:cNvSpPr/>
              <p:nvPr/>
            </p:nvSpPr>
            <p:spPr>
              <a:xfrm>
                <a:off x="5055596" y="3456558"/>
                <a:ext cx="201404" cy="201404"/>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421" name="TextBox 420">
              <a:extLst>
                <a:ext uri="{FF2B5EF4-FFF2-40B4-BE49-F238E27FC236}">
                  <a16:creationId xmlns:a16="http://schemas.microsoft.com/office/drawing/2014/main" id="{B334B63A-8E0F-4579-A4B5-192666A5C4B1}"/>
                </a:ext>
              </a:extLst>
            </p:cNvPr>
            <p:cNvSpPr txBox="1"/>
            <p:nvPr/>
          </p:nvSpPr>
          <p:spPr>
            <a:xfrm>
              <a:off x="5288522" y="3479134"/>
              <a:ext cx="554275" cy="251975"/>
            </a:xfrm>
            <a:prstGeom prst="rect">
              <a:avLst/>
            </a:prstGeom>
            <a:solidFill>
              <a:schemeClr val="bg1">
                <a:alpha val="60000"/>
              </a:schemeClr>
            </a:solidFill>
          </p:spPr>
          <p:txBody>
            <a:bodyPr wrap="none" lIns="13716" tIns="13716" rIns="13716" bIns="13716" rtlCol="0">
              <a:spAutoFit/>
            </a:bodyPr>
            <a:lstStyle>
              <a:defPPr>
                <a:defRPr lang="en-US"/>
              </a:defPPr>
              <a:lvl1pPr>
                <a:defRPr sz="800" b="1"/>
              </a:lvl1pPr>
            </a:lstStyle>
            <a:p>
              <a:pPr defTabSz="685800"/>
              <a:r>
                <a:rPr lang="en-US" sz="600" dirty="0">
                  <a:solidFill>
                    <a:prstClr val="black"/>
                  </a:solidFill>
                  <a:latin typeface="Calibri" panose="020F0502020204030204"/>
                </a:rPr>
                <a:t>Glyfada</a:t>
              </a:r>
              <a:endParaRPr lang="el-GR" sz="600" dirty="0">
                <a:solidFill>
                  <a:prstClr val="black"/>
                </a:solidFill>
                <a:latin typeface="Calibri" panose="020F0502020204030204"/>
              </a:endParaRPr>
            </a:p>
          </p:txBody>
        </p:sp>
      </p:grpSp>
      <p:pic>
        <p:nvPicPr>
          <p:cNvPr id="575" name="Picture 3">
            <a:extLst>
              <a:ext uri="{FF2B5EF4-FFF2-40B4-BE49-F238E27FC236}">
                <a16:creationId xmlns:a16="http://schemas.microsoft.com/office/drawing/2014/main" id="{D5701168-7C3A-4F8A-AF00-80464F0B76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102"/>
          <a:stretch/>
        </p:blipFill>
        <p:spPr bwMode="auto">
          <a:xfrm>
            <a:off x="4627003" y="841517"/>
            <a:ext cx="3468980" cy="141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6" name="Picture 575">
            <a:extLst>
              <a:ext uri="{FF2B5EF4-FFF2-40B4-BE49-F238E27FC236}">
                <a16:creationId xmlns:a16="http://schemas.microsoft.com/office/drawing/2014/main" id="{D3E0A0DD-C8D9-4F83-BC2D-179E5B2FFB00}"/>
              </a:ext>
            </a:extLst>
          </p:cNvPr>
          <p:cNvPicPr>
            <a:picLocks noChangeAspect="1"/>
          </p:cNvPicPr>
          <p:nvPr/>
        </p:nvPicPr>
        <p:blipFill>
          <a:blip r:embed="rId4"/>
          <a:stretch>
            <a:fillRect/>
          </a:stretch>
        </p:blipFill>
        <p:spPr>
          <a:xfrm>
            <a:off x="1094072" y="2978261"/>
            <a:ext cx="3449847" cy="1425915"/>
          </a:xfrm>
          <a:prstGeom prst="rect">
            <a:avLst/>
          </a:prstGeom>
        </p:spPr>
      </p:pic>
      <p:sp>
        <p:nvSpPr>
          <p:cNvPr id="577" name="Text Placeholder 7">
            <a:extLst>
              <a:ext uri="{FF2B5EF4-FFF2-40B4-BE49-F238E27FC236}">
                <a16:creationId xmlns:a16="http://schemas.microsoft.com/office/drawing/2014/main" id="{7B573450-4ECD-499E-9C93-C952DA65D3E5}"/>
              </a:ext>
            </a:extLst>
          </p:cNvPr>
          <p:cNvSpPr txBox="1">
            <a:spLocks/>
          </p:cNvSpPr>
          <p:nvPr/>
        </p:nvSpPr>
        <p:spPr>
          <a:xfrm>
            <a:off x="1101800" y="4141397"/>
            <a:ext cx="1084336" cy="249299"/>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spcBef>
                <a:spcPts val="692"/>
              </a:spcBef>
              <a:buClr>
                <a:srgbClr val="5B9BD5"/>
              </a:buClr>
            </a:pPr>
            <a:r>
              <a:rPr lang="en-US" sz="1800" dirty="0" err="1">
                <a:solidFill>
                  <a:prstClr val="white"/>
                </a:solidFill>
                <a:latin typeface="Calibri" panose="020F0502020204030204"/>
              </a:rPr>
              <a:t>Itea</a:t>
            </a:r>
            <a:r>
              <a:rPr lang="en-US" sz="1800" dirty="0">
                <a:solidFill>
                  <a:prstClr val="white"/>
                </a:solidFill>
                <a:latin typeface="Calibri" panose="020F0502020204030204"/>
              </a:rPr>
              <a:t> Marina</a:t>
            </a:r>
            <a:endParaRPr lang="en-GB" sz="1800" dirty="0">
              <a:solidFill>
                <a:prstClr val="white"/>
              </a:solidFill>
              <a:latin typeface="Calibri" panose="020F0502020204030204"/>
            </a:endParaRPr>
          </a:p>
        </p:txBody>
      </p:sp>
      <p:sp>
        <p:nvSpPr>
          <p:cNvPr id="578" name="Text Placeholder 7">
            <a:extLst>
              <a:ext uri="{FF2B5EF4-FFF2-40B4-BE49-F238E27FC236}">
                <a16:creationId xmlns:a16="http://schemas.microsoft.com/office/drawing/2014/main" id="{4E037FBF-1E8F-48A4-8DEF-087A2B141D1F}"/>
              </a:ext>
            </a:extLst>
          </p:cNvPr>
          <p:cNvSpPr txBox="1">
            <a:spLocks/>
          </p:cNvSpPr>
          <p:nvPr/>
        </p:nvSpPr>
        <p:spPr>
          <a:xfrm>
            <a:off x="4637130" y="2006905"/>
            <a:ext cx="1872307" cy="249299"/>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spcBef>
                <a:spcPts val="692"/>
              </a:spcBef>
              <a:buClr>
                <a:srgbClr val="5B9BD5"/>
              </a:buClr>
            </a:pPr>
            <a:r>
              <a:rPr lang="en-US" sz="1800" dirty="0">
                <a:solidFill>
                  <a:prstClr val="white"/>
                </a:solidFill>
                <a:latin typeface="Calibri" panose="020F0502020204030204"/>
              </a:rPr>
              <a:t>Thessaloniki Marina</a:t>
            </a:r>
            <a:endParaRPr lang="en-GB" sz="1800" dirty="0">
              <a:solidFill>
                <a:prstClr val="white"/>
              </a:solidFill>
              <a:latin typeface="Calibri" panose="020F0502020204030204"/>
            </a:endParaRPr>
          </a:p>
        </p:txBody>
      </p:sp>
      <p:pic>
        <p:nvPicPr>
          <p:cNvPr id="579" name="Picture 578">
            <a:extLst>
              <a:ext uri="{FF2B5EF4-FFF2-40B4-BE49-F238E27FC236}">
                <a16:creationId xmlns:a16="http://schemas.microsoft.com/office/drawing/2014/main" id="{906AF220-4784-4857-9D0D-0E3274EE330E}"/>
              </a:ext>
            </a:extLst>
          </p:cNvPr>
          <p:cNvPicPr>
            <a:picLocks noChangeAspect="1"/>
          </p:cNvPicPr>
          <p:nvPr/>
        </p:nvPicPr>
        <p:blipFill>
          <a:blip r:embed="rId5"/>
          <a:stretch>
            <a:fillRect/>
          </a:stretch>
        </p:blipFill>
        <p:spPr>
          <a:xfrm rot="5400000">
            <a:off x="5627099" y="1979738"/>
            <a:ext cx="1421319" cy="3408883"/>
          </a:xfrm>
          <a:prstGeom prst="rect">
            <a:avLst/>
          </a:prstGeom>
        </p:spPr>
      </p:pic>
      <p:sp>
        <p:nvSpPr>
          <p:cNvPr id="580" name="Text Placeholder 7">
            <a:extLst>
              <a:ext uri="{FF2B5EF4-FFF2-40B4-BE49-F238E27FC236}">
                <a16:creationId xmlns:a16="http://schemas.microsoft.com/office/drawing/2014/main" id="{CA84827E-14A8-4B41-8407-25DFA9B1D503}"/>
              </a:ext>
            </a:extLst>
          </p:cNvPr>
          <p:cNvSpPr txBox="1">
            <a:spLocks/>
          </p:cNvSpPr>
          <p:nvPr/>
        </p:nvSpPr>
        <p:spPr>
          <a:xfrm>
            <a:off x="4636169" y="4151251"/>
            <a:ext cx="1554977" cy="249299"/>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spcBef>
                <a:spcPts val="692"/>
              </a:spcBef>
              <a:buClr>
                <a:srgbClr val="5B9BD5"/>
              </a:buClr>
            </a:pPr>
            <a:r>
              <a:rPr lang="en-US" sz="1800" dirty="0" err="1">
                <a:solidFill>
                  <a:prstClr val="white"/>
                </a:solidFill>
                <a:latin typeface="Calibri" panose="020F0502020204030204"/>
              </a:rPr>
              <a:t>Argostoli</a:t>
            </a:r>
            <a:r>
              <a:rPr lang="en-US" sz="1800" dirty="0">
                <a:solidFill>
                  <a:prstClr val="white"/>
                </a:solidFill>
                <a:latin typeface="Calibri" panose="020F0502020204030204"/>
              </a:rPr>
              <a:t> Marina</a:t>
            </a:r>
            <a:endParaRPr lang="en-GB" sz="1800" dirty="0">
              <a:solidFill>
                <a:prstClr val="white"/>
              </a:solidFill>
              <a:latin typeface="Calibri" panose="020F0502020204030204"/>
            </a:endParaRPr>
          </a:p>
        </p:txBody>
      </p:sp>
    </p:spTree>
    <p:extLst>
      <p:ext uri="{BB962C8B-B14F-4D97-AF65-F5344CB8AC3E}">
        <p14:creationId xmlns:p14="http://schemas.microsoft.com/office/powerpoint/2010/main" val="38655028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Corporate - Energy</a:t>
            </a:r>
          </a:p>
        </p:txBody>
      </p:sp>
      <p:sp>
        <p:nvSpPr>
          <p:cNvPr id="3" name="Θέση αριθμού διαφάνειας 2"/>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8</a:t>
            </a:fld>
            <a:endParaRPr lang="en-US" dirty="0">
              <a:solidFill>
                <a:prstClr val="black">
                  <a:tint val="75000"/>
                </a:prstClr>
              </a:solidFill>
              <a:latin typeface="Calibri" panose="020F0502020204030204"/>
            </a:endParaRPr>
          </a:p>
        </p:txBody>
      </p:sp>
      <p:sp>
        <p:nvSpPr>
          <p:cNvPr id="228" name="Rectangle 227">
            <a:extLst>
              <a:ext uri="{FF2B5EF4-FFF2-40B4-BE49-F238E27FC236}">
                <a16:creationId xmlns:a16="http://schemas.microsoft.com/office/drawing/2014/main" id="{3FAB5326-9174-4156-AEE5-3DE75F66BF38}"/>
              </a:ext>
            </a:extLst>
          </p:cNvPr>
          <p:cNvSpPr/>
          <p:nvPr/>
        </p:nvSpPr>
        <p:spPr>
          <a:xfrm>
            <a:off x="1015410" y="3251100"/>
            <a:ext cx="3556590" cy="184451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257175" indent="-257175" algn="just" defTabSz="718324">
              <a:buClr>
                <a:srgbClr val="5B9BD5"/>
              </a:buClr>
              <a:buFont typeface="Wingdings" panose="05000000000000000000" pitchFamily="2" charset="2"/>
              <a:buChar char="Ø"/>
              <a:defRPr/>
            </a:pPr>
            <a:r>
              <a:rPr lang="en-US" sz="1500" b="1" dirty="0">
                <a:solidFill>
                  <a:prstClr val="black"/>
                </a:solidFill>
                <a:latin typeface="Calibri" panose="020F0502020204030204"/>
              </a:rPr>
              <a:t>DEPA Infrastructure SA </a:t>
            </a:r>
            <a:r>
              <a:rPr lang="en-US" sz="1500" dirty="0">
                <a:solidFill>
                  <a:prstClr val="black"/>
                </a:solidFill>
                <a:latin typeface="Calibri" panose="020F0502020204030204"/>
              </a:rPr>
              <a:t>(100% sale)</a:t>
            </a:r>
          </a:p>
          <a:p>
            <a:pPr marL="392906" lvl="1" indent="-257175"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Distribution networks</a:t>
            </a:r>
          </a:p>
          <a:p>
            <a:pPr marL="392906" lvl="1" indent="-257175"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Servicing over 400K connections</a:t>
            </a:r>
          </a:p>
          <a:p>
            <a:pPr marL="257175" indent="-257175" algn="just" defTabSz="718324">
              <a:buClr>
                <a:srgbClr val="5B9BD5"/>
              </a:buClr>
              <a:buFont typeface="Wingdings" panose="05000000000000000000" pitchFamily="2" charset="2"/>
              <a:buChar char="Ø"/>
              <a:defRPr/>
            </a:pPr>
            <a:r>
              <a:rPr lang="en-US" sz="1500" b="1" dirty="0">
                <a:solidFill>
                  <a:prstClr val="black"/>
                </a:solidFill>
                <a:latin typeface="Calibri" panose="020F0502020204030204"/>
              </a:rPr>
              <a:t>DEPA Commercial SA </a:t>
            </a:r>
          </a:p>
          <a:p>
            <a:pPr marL="392906" lvl="1" indent="-257175"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Wholesale &amp; retail gas supply</a:t>
            </a:r>
          </a:p>
          <a:p>
            <a:pPr marL="392906" lvl="1" indent="-257175"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Over 160K retail contracts for gas &amp; electricity supply</a:t>
            </a:r>
          </a:p>
          <a:p>
            <a:pPr marL="392906" lvl="1" indent="-257175"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20% equity participation in </a:t>
            </a:r>
            <a:r>
              <a:rPr lang="en-US" sz="1500" dirty="0" err="1">
                <a:solidFill>
                  <a:prstClr val="black"/>
                </a:solidFill>
                <a:latin typeface="Calibri" panose="020F0502020204030204"/>
              </a:rPr>
              <a:t>Gastrade</a:t>
            </a:r>
            <a:r>
              <a:rPr lang="en-US" sz="1500" dirty="0">
                <a:solidFill>
                  <a:prstClr val="black"/>
                </a:solidFill>
                <a:latin typeface="Calibri" panose="020F0502020204030204"/>
              </a:rPr>
              <a:t> SA</a:t>
            </a:r>
          </a:p>
          <a:p>
            <a:pPr marL="128588" indent="-128588" algn="just" defTabSz="718324">
              <a:buClr>
                <a:srgbClr val="5B9BD5"/>
              </a:buClr>
              <a:buFont typeface="Arial" panose="020B0604020202020204" pitchFamily="34" charset="0"/>
              <a:buChar char="•"/>
              <a:defRPr/>
            </a:pPr>
            <a:endParaRPr lang="en-US" sz="1500" dirty="0">
              <a:solidFill>
                <a:prstClr val="black"/>
              </a:solidFill>
              <a:latin typeface="Calibri" panose="020F0502020204030204"/>
            </a:endParaRPr>
          </a:p>
        </p:txBody>
      </p:sp>
      <p:pic>
        <p:nvPicPr>
          <p:cNvPr id="10" name="Picture 2" descr="Image result for Î´ÎµÏÎ±">
            <a:extLst>
              <a:ext uri="{FF2B5EF4-FFF2-40B4-BE49-F238E27FC236}">
                <a16:creationId xmlns:a16="http://schemas.microsoft.com/office/drawing/2014/main" id="{5CDA96AA-ABBB-4DA0-B3FD-236750A58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1" y="1003447"/>
            <a:ext cx="3415709" cy="2259749"/>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1">
            <a:extLst>
              <a:ext uri="{FF2B5EF4-FFF2-40B4-BE49-F238E27FC236}">
                <a16:creationId xmlns:a16="http://schemas.microsoft.com/office/drawing/2014/main" id="{47A25C13-44A0-4C72-AD2D-6BBF88B10A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1570" y="145066"/>
            <a:ext cx="676580" cy="438188"/>
          </a:xfrm>
          <a:prstGeom prst="rect">
            <a:avLst/>
          </a:prstGeom>
        </p:spPr>
      </p:pic>
      <p:cxnSp>
        <p:nvCxnSpPr>
          <p:cNvPr id="12" name="Straight Connector 11">
            <a:extLst>
              <a:ext uri="{FF2B5EF4-FFF2-40B4-BE49-F238E27FC236}">
                <a16:creationId xmlns:a16="http://schemas.microsoft.com/office/drawing/2014/main" id="{667C8B7B-00BE-42B4-8DE8-397169F65F35}"/>
              </a:ext>
            </a:extLst>
          </p:cNvPr>
          <p:cNvCxnSpPr/>
          <p:nvPr/>
        </p:nvCxnSpPr>
        <p:spPr>
          <a:xfrm>
            <a:off x="1085850" y="742950"/>
            <a:ext cx="6972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77429F38-C9ED-4F56-A5CA-88DC30461557}"/>
              </a:ext>
            </a:extLst>
          </p:cNvPr>
          <p:cNvSpPr>
            <a:spLocks noGrp="1"/>
          </p:cNvSpPr>
          <p:nvPr>
            <p:ph type="body" sz="quarter" idx="12"/>
          </p:nvPr>
        </p:nvSpPr>
        <p:spPr>
          <a:xfrm>
            <a:off x="1085850" y="768487"/>
            <a:ext cx="2926427" cy="249299"/>
          </a:xfrm>
        </p:spPr>
        <p:txBody>
          <a:bodyPr/>
          <a:lstStyle/>
          <a:p>
            <a:r>
              <a:rPr lang="en-US" dirty="0"/>
              <a:t>DEPA (Public Gas Corporation)</a:t>
            </a:r>
          </a:p>
        </p:txBody>
      </p:sp>
      <p:sp>
        <p:nvSpPr>
          <p:cNvPr id="14" name="Text Placeholder 7">
            <a:extLst>
              <a:ext uri="{FF2B5EF4-FFF2-40B4-BE49-F238E27FC236}">
                <a16:creationId xmlns:a16="http://schemas.microsoft.com/office/drawing/2014/main" id="{EB6A4256-7A0F-4004-B8F0-B5ACC7FEDE0A}"/>
              </a:ext>
            </a:extLst>
          </p:cNvPr>
          <p:cNvSpPr txBox="1">
            <a:spLocks/>
          </p:cNvSpPr>
          <p:nvPr/>
        </p:nvSpPr>
        <p:spPr>
          <a:xfrm>
            <a:off x="4642442" y="789904"/>
            <a:ext cx="2563266" cy="249299"/>
          </a:xfrm>
          <a:prstGeom prst="rect">
            <a:avLst/>
          </a:prstGeom>
        </p:spPr>
        <p:txBody>
          <a:bodyPr vert="horz" wrap="none" lIns="0" tIns="0" rIns="0" bIns="0" rtlCol="0">
            <a:spAutoFit/>
          </a:bodyPr>
          <a:lstStyle>
            <a:lvl1pPr marL="0" indent="0" algn="l" defTabSz="844169" rtl="0" eaLnBrk="1" latinLnBrk="0" hangingPunct="1">
              <a:lnSpc>
                <a:spcPct val="90000"/>
              </a:lnSpc>
              <a:spcBef>
                <a:spcPts val="923"/>
              </a:spcBef>
              <a:buClr>
                <a:schemeClr val="accent1"/>
              </a:buClr>
              <a:buFont typeface="Arial" panose="020B0604020202020204" pitchFamily="34" charset="0"/>
              <a:buNone/>
              <a:defRPr sz="2400" kern="1200">
                <a:solidFill>
                  <a:schemeClr val="accent1"/>
                </a:solidFill>
                <a:latin typeface="+mn-lt"/>
                <a:ea typeface="+mn-ea"/>
                <a:cs typeface="+mn-cs"/>
              </a:defRPr>
            </a:lvl1pPr>
            <a:lvl2pPr marL="707835" indent="-285750" algn="l" defTabSz="844169" rtl="0" eaLnBrk="1" latinLnBrk="0" hangingPunct="1">
              <a:lnSpc>
                <a:spcPct val="90000"/>
              </a:lnSpc>
              <a:spcBef>
                <a:spcPts val="462"/>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15619"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37702"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59786" indent="-171450" algn="l" defTabSz="844169" rtl="0" eaLnBrk="1" latinLnBrk="0" hangingPunct="1">
              <a:lnSpc>
                <a:spcPct val="90000"/>
              </a:lnSpc>
              <a:spcBef>
                <a:spcPts val="462"/>
              </a:spcBef>
              <a:buClr>
                <a:schemeClr val="accent1"/>
              </a:buClr>
              <a:buFont typeface="Arial" panose="020B0604020202020204" pitchFamily="34" charset="0"/>
              <a:buChar char="•"/>
              <a:defRPr sz="1200" kern="1200">
                <a:solidFill>
                  <a:schemeClr val="tx1"/>
                </a:solidFill>
                <a:latin typeface="+mn-lt"/>
                <a:ea typeface="+mn-ea"/>
                <a:cs typeface="+mn-cs"/>
              </a:defRPr>
            </a:lvl5pPr>
            <a:lvl6pPr marL="2321463"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6pPr>
            <a:lvl7pPr marL="2743547"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7pPr>
            <a:lvl8pPr marL="3165631"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8pPr>
            <a:lvl9pPr marL="3587716" indent="-211042" algn="l" defTabSz="844169" rtl="0" eaLnBrk="1" latinLnBrk="0" hangingPunct="1">
              <a:lnSpc>
                <a:spcPct val="90000"/>
              </a:lnSpc>
              <a:spcBef>
                <a:spcPts val="462"/>
              </a:spcBef>
              <a:buFont typeface="Arial" panose="020B0604020202020204" pitchFamily="34" charset="0"/>
              <a:buChar char="•"/>
              <a:defRPr sz="1625" kern="1200">
                <a:solidFill>
                  <a:schemeClr val="tx1"/>
                </a:solidFill>
                <a:latin typeface="+mn-lt"/>
                <a:ea typeface="+mn-ea"/>
                <a:cs typeface="+mn-cs"/>
              </a:defRPr>
            </a:lvl9pPr>
          </a:lstStyle>
          <a:p>
            <a:pPr defTabSz="633127">
              <a:spcBef>
                <a:spcPts val="692"/>
              </a:spcBef>
              <a:buClr>
                <a:srgbClr val="5B9BD5"/>
              </a:buClr>
            </a:pPr>
            <a:r>
              <a:rPr lang="en-US" sz="1800">
                <a:solidFill>
                  <a:srgbClr val="5B9BD5"/>
                </a:solidFill>
                <a:latin typeface="Calibri" panose="020F0502020204030204"/>
              </a:rPr>
              <a:t>HELPE (Hellenic Petroleum)</a:t>
            </a:r>
            <a:endParaRPr lang="en-US" sz="1800" dirty="0">
              <a:solidFill>
                <a:srgbClr val="5B9BD5"/>
              </a:solidFill>
              <a:latin typeface="Calibri" panose="020F0502020204030204"/>
            </a:endParaRPr>
          </a:p>
        </p:txBody>
      </p:sp>
      <p:pic>
        <p:nvPicPr>
          <p:cNvPr id="15" name="Picture 2" descr="Related image">
            <a:extLst>
              <a:ext uri="{FF2B5EF4-FFF2-40B4-BE49-F238E27FC236}">
                <a16:creationId xmlns:a16="http://schemas.microsoft.com/office/drawing/2014/main" id="{AE7757E4-C6AE-470B-AC95-16FE21B4A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443" y="999329"/>
            <a:ext cx="3415708" cy="22597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940713E-5147-4694-9F74-306C196F7506}"/>
              </a:ext>
            </a:extLst>
          </p:cNvPr>
          <p:cNvSpPr/>
          <p:nvPr/>
        </p:nvSpPr>
        <p:spPr>
          <a:xfrm>
            <a:off x="4572001" y="3251100"/>
            <a:ext cx="3486150" cy="18445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Operates 3 refineries in Greece, which cover approx. 2/3 of the country’s total refining capacity</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Holds stakes in </a:t>
            </a:r>
            <a:r>
              <a:rPr lang="en-US" sz="1500" dirty="0" err="1">
                <a:solidFill>
                  <a:prstClr val="black"/>
                </a:solidFill>
                <a:latin typeface="Calibri" panose="020F0502020204030204"/>
              </a:rPr>
              <a:t>Elpedison</a:t>
            </a:r>
            <a:r>
              <a:rPr lang="en-US" sz="1500" dirty="0">
                <a:solidFill>
                  <a:prstClr val="black"/>
                </a:solidFill>
                <a:latin typeface="Calibri" panose="020F0502020204030204"/>
              </a:rPr>
              <a:t> – a joint venture in power generation</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Holds 35% in DEPA</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Engaged in projects related to exploration and production of hydrocarbons</a:t>
            </a:r>
          </a:p>
          <a:p>
            <a:pPr marL="128588" indent="-128588" algn="just" defTabSz="718324">
              <a:buClr>
                <a:srgbClr val="5B9BD5"/>
              </a:buClr>
              <a:buFont typeface="Arial" panose="020B0604020202020204" pitchFamily="34" charset="0"/>
              <a:buChar cha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5783209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Infrastructure - Energy</a:t>
            </a:r>
          </a:p>
        </p:txBody>
      </p:sp>
      <p:sp>
        <p:nvSpPr>
          <p:cNvPr id="8" name="Text Placeholder 7"/>
          <p:cNvSpPr>
            <a:spLocks noGrp="1"/>
          </p:cNvSpPr>
          <p:nvPr>
            <p:ph type="body" sz="quarter" idx="12"/>
          </p:nvPr>
        </p:nvSpPr>
        <p:spPr>
          <a:xfrm>
            <a:off x="1085850" y="457201"/>
            <a:ext cx="4561056" cy="249299"/>
          </a:xfrm>
        </p:spPr>
        <p:txBody>
          <a:bodyPr/>
          <a:lstStyle/>
          <a:p>
            <a:r>
              <a:rPr lang="en-US" dirty="0"/>
              <a:t>South Kavala Offshore Natural Gas Storage (UGS)</a:t>
            </a:r>
          </a:p>
        </p:txBody>
      </p:sp>
      <p:sp>
        <p:nvSpPr>
          <p:cNvPr id="3" name="Θέση αριθμού διαφάνειας 2"/>
          <p:cNvSpPr>
            <a:spLocks noGrp="1"/>
          </p:cNvSpPr>
          <p:nvPr>
            <p:ph type="sldNum" sz="quarter" idx="4"/>
          </p:nvPr>
        </p:nvSpPr>
        <p:spPr/>
        <p:txBody>
          <a:bodyPr/>
          <a:lstStyle/>
          <a:p>
            <a:pPr defTabSz="685800"/>
            <a:fld id="{B52E4409-2880-4B3E-9A3B-069088C18C72}" type="slidenum">
              <a:rPr lang="en-US">
                <a:solidFill>
                  <a:prstClr val="black">
                    <a:tint val="75000"/>
                  </a:prstClr>
                </a:solidFill>
                <a:latin typeface="Calibri" panose="020F0502020204030204"/>
              </a:rPr>
              <a:pPr defTabSz="685800"/>
              <a:t>9</a:t>
            </a:fld>
            <a:endParaRPr lang="en-US" dirty="0">
              <a:solidFill>
                <a:prstClr val="black">
                  <a:tint val="75000"/>
                </a:prstClr>
              </a:solidFill>
              <a:latin typeface="Calibri" panose="020F0502020204030204"/>
            </a:endParaRPr>
          </a:p>
        </p:txBody>
      </p:sp>
      <p:sp>
        <p:nvSpPr>
          <p:cNvPr id="228" name="Rectangle 227">
            <a:extLst>
              <a:ext uri="{FF2B5EF4-FFF2-40B4-BE49-F238E27FC236}">
                <a16:creationId xmlns:a16="http://schemas.microsoft.com/office/drawing/2014/main" id="{3FAB5326-9174-4156-AEE5-3DE75F66BF38}"/>
              </a:ext>
            </a:extLst>
          </p:cNvPr>
          <p:cNvSpPr/>
          <p:nvPr/>
        </p:nvSpPr>
        <p:spPr>
          <a:xfrm>
            <a:off x="1085850" y="3011533"/>
            <a:ext cx="6972300" cy="20761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Development and exploitation of the country’s first Underground Gas Storage (“UGS”) facility in the depleted offshore natural gas field of South Kavala, 30km south from the city of Kavala in Northern Greece</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Existing infrastructure of pipelines, wells and platforms necessary for gas transmission and injection are located within 30-40km of the coast; South Kavala UGS can store up to 360mn Nm</a:t>
            </a:r>
            <a:r>
              <a:rPr lang="en-US" sz="1500" baseline="30000" dirty="0">
                <a:solidFill>
                  <a:prstClr val="black"/>
                </a:solidFill>
                <a:latin typeface="Calibri" panose="020F0502020204030204"/>
              </a:rPr>
              <a:t>3</a:t>
            </a:r>
            <a:r>
              <a:rPr lang="en-US" sz="1500" dirty="0">
                <a:solidFill>
                  <a:prstClr val="black"/>
                </a:solidFill>
                <a:latin typeface="Calibri" panose="020F0502020204030204"/>
              </a:rPr>
              <a:t> of working gas</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Expected to realize significant benefits for the Greek &amp; European gas market: </a:t>
            </a:r>
          </a:p>
          <a:p>
            <a:pPr marL="600075" lvl="1" indent="-257175" algn="just" defTabSz="718324">
              <a:buClr>
                <a:srgbClr val="5B9BD5"/>
              </a:buClr>
              <a:buSzPct val="80000"/>
              <a:buFont typeface="Wingdings" panose="05000000000000000000" pitchFamily="2" charset="2"/>
              <a:buChar char="Ø"/>
              <a:defRPr/>
            </a:pPr>
            <a:r>
              <a:rPr lang="en-US" sz="1500" dirty="0">
                <a:solidFill>
                  <a:prstClr val="black"/>
                </a:solidFill>
                <a:latin typeface="Calibri" panose="020F0502020204030204"/>
              </a:rPr>
              <a:t>Security of gas supply / System balancing gas / Gas sourcing diversification </a:t>
            </a:r>
          </a:p>
          <a:p>
            <a:pPr marL="128588" indent="-128588" algn="just" defTabSz="718324">
              <a:buClr>
                <a:srgbClr val="5B9BD5"/>
              </a:buClr>
              <a:buFont typeface="Arial" panose="020B0604020202020204" pitchFamily="34" charset="0"/>
              <a:buChar char="•"/>
              <a:defRPr/>
            </a:pPr>
            <a:r>
              <a:rPr lang="en-US" sz="1500" dirty="0">
                <a:solidFill>
                  <a:prstClr val="black"/>
                </a:solidFill>
                <a:latin typeface="Calibri" panose="020F0502020204030204"/>
              </a:rPr>
              <a:t>Included in the list of projects of common interest (“PCI”) by the European Commission </a:t>
            </a:r>
          </a:p>
        </p:txBody>
      </p:sp>
      <p:pic>
        <p:nvPicPr>
          <p:cNvPr id="9" name="Picture 2" descr="ÎÏÎ¿ÏÎ­Î»ÎµÏÎ¼Î± ÎµÎ¹ÎºÏÎ½Î±Ï Î³Î¹Î± gas storage unit south kavala">
            <a:extLst>
              <a:ext uri="{FF2B5EF4-FFF2-40B4-BE49-F238E27FC236}">
                <a16:creationId xmlns:a16="http://schemas.microsoft.com/office/drawing/2014/main" id="{9337DB8E-CFD3-461E-91C0-C0CB353AA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79" y="971551"/>
            <a:ext cx="6943571" cy="2076111"/>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1">
            <a:extLst>
              <a:ext uri="{FF2B5EF4-FFF2-40B4-BE49-F238E27FC236}">
                <a16:creationId xmlns:a16="http://schemas.microsoft.com/office/drawing/2014/main" id="{E8F6287A-72CE-4DD4-81A6-9041F30C3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1570" y="145066"/>
            <a:ext cx="676580" cy="438188"/>
          </a:xfrm>
          <a:prstGeom prst="rect">
            <a:avLst/>
          </a:prstGeom>
        </p:spPr>
      </p:pic>
      <p:cxnSp>
        <p:nvCxnSpPr>
          <p:cNvPr id="12" name="Straight Connector 11">
            <a:extLst>
              <a:ext uri="{FF2B5EF4-FFF2-40B4-BE49-F238E27FC236}">
                <a16:creationId xmlns:a16="http://schemas.microsoft.com/office/drawing/2014/main" id="{1B3C9313-2E44-45B7-98FC-1BA112B74B49}"/>
              </a:ext>
            </a:extLst>
          </p:cNvPr>
          <p:cNvCxnSpPr/>
          <p:nvPr/>
        </p:nvCxnSpPr>
        <p:spPr>
          <a:xfrm>
            <a:off x="1085850" y="742950"/>
            <a:ext cx="6972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4203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2_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Foster+Partners_template 2010 NO LINES">
  <a:themeElements>
    <a:clrScheme name="3_Foster+Partners_template 2010 NO LINES 15">
      <a:dk1>
        <a:srgbClr val="808080"/>
      </a:dk1>
      <a:lt1>
        <a:srgbClr val="DDDDDD"/>
      </a:lt1>
      <a:dk2>
        <a:srgbClr val="000000"/>
      </a:dk2>
      <a:lt2>
        <a:srgbClr val="FFFFFF"/>
      </a:lt2>
      <a:accent1>
        <a:srgbClr val="FFFF99"/>
      </a:accent1>
      <a:accent2>
        <a:srgbClr val="FFCC66"/>
      </a:accent2>
      <a:accent3>
        <a:srgbClr val="AAAAAA"/>
      </a:accent3>
      <a:accent4>
        <a:srgbClr val="BDBDBD"/>
      </a:accent4>
      <a:accent5>
        <a:srgbClr val="FFFFCA"/>
      </a:accent5>
      <a:accent6>
        <a:srgbClr val="E7B95C"/>
      </a:accent6>
      <a:hlink>
        <a:srgbClr val="FF9900"/>
      </a:hlink>
      <a:folHlink>
        <a:srgbClr val="FF6600"/>
      </a:folHlink>
    </a:clrScheme>
    <a:fontScheme name="3_Foster+Partners_template 2010 NO LI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25000" smtClean="0">
            <a:ln>
              <a:noFill/>
            </a:ln>
            <a:solidFill>
              <a:schemeClr val="tx1"/>
            </a:solidFill>
            <a:effectLst/>
            <a:latin typeface="Arial" charset="0"/>
          </a:defRPr>
        </a:defPPr>
      </a:lstStyle>
    </a:lnDef>
  </a:objectDefaults>
  <a:extraClrSchemeLst>
    <a:extraClrScheme>
      <a:clrScheme name="3_Foster+Partners_template 2010 NO 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Foster+Partners_template 2010 NO 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Foster+Partners_template 2010 NO 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Foster+Partners_template 2010 NO 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Foster+Partners_template 2010 NO 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Foster+Partners_template 2010 NO 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Foster+Partners_template 2010 NO 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Foster+Partners_template 2010 NO 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Foster+Partners_template 2010 NO 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Foster+Partners_template 2010 NO 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Foster+Partners_template 2010 NO 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Foster+Partners_template 2010 NO 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Foster+Partners_template 2010 NO LINES 13">
        <a:dk1>
          <a:srgbClr val="808080"/>
        </a:dk1>
        <a:lt1>
          <a:srgbClr val="C0C0C0"/>
        </a:lt1>
        <a:dk2>
          <a:srgbClr val="000000"/>
        </a:dk2>
        <a:lt2>
          <a:srgbClr val="FFFFFF"/>
        </a:lt2>
        <a:accent1>
          <a:srgbClr val="FFFF99"/>
        </a:accent1>
        <a:accent2>
          <a:srgbClr val="FFCC66"/>
        </a:accent2>
        <a:accent3>
          <a:srgbClr val="AAAAAA"/>
        </a:accent3>
        <a:accent4>
          <a:srgbClr val="A4A4A4"/>
        </a:accent4>
        <a:accent5>
          <a:srgbClr val="FFFFCA"/>
        </a:accent5>
        <a:accent6>
          <a:srgbClr val="E7B95C"/>
        </a:accent6>
        <a:hlink>
          <a:srgbClr val="FF9900"/>
        </a:hlink>
        <a:folHlink>
          <a:srgbClr val="FF6600"/>
        </a:folHlink>
      </a:clrScheme>
      <a:clrMap bg1="dk2" tx1="lt1" bg2="dk1" tx2="lt2" accent1="accent1" accent2="accent2" accent3="accent3" accent4="accent4" accent5="accent5" accent6="accent6" hlink="hlink" folHlink="folHlink"/>
    </a:extraClrScheme>
    <a:extraClrScheme>
      <a:clrScheme name="3_Foster+Partners_template 2010 NO LINES 14">
        <a:dk1>
          <a:srgbClr val="000000"/>
        </a:dk1>
        <a:lt1>
          <a:srgbClr val="FFFFFF"/>
        </a:lt1>
        <a:dk2>
          <a:srgbClr val="FFFFFF"/>
        </a:dk2>
        <a:lt2>
          <a:srgbClr val="000000"/>
        </a:lt2>
        <a:accent1>
          <a:srgbClr val="FFFF99"/>
        </a:accent1>
        <a:accent2>
          <a:srgbClr val="FFCC66"/>
        </a:accent2>
        <a:accent3>
          <a:srgbClr val="FFFFFF"/>
        </a:accent3>
        <a:accent4>
          <a:srgbClr val="000000"/>
        </a:accent4>
        <a:accent5>
          <a:srgbClr val="FFFFCA"/>
        </a:accent5>
        <a:accent6>
          <a:srgbClr val="E7B95C"/>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3_Foster+Partners_template 2010 NO LINES 15">
        <a:dk1>
          <a:srgbClr val="808080"/>
        </a:dk1>
        <a:lt1>
          <a:srgbClr val="DDDDDD"/>
        </a:lt1>
        <a:dk2>
          <a:srgbClr val="000000"/>
        </a:dk2>
        <a:lt2>
          <a:srgbClr val="FFFFFF"/>
        </a:lt2>
        <a:accent1>
          <a:srgbClr val="FFFF99"/>
        </a:accent1>
        <a:accent2>
          <a:srgbClr val="FFCC66"/>
        </a:accent2>
        <a:accent3>
          <a:srgbClr val="AAAAAA"/>
        </a:accent3>
        <a:accent4>
          <a:srgbClr val="BDBDBD"/>
        </a:accent4>
        <a:accent5>
          <a:srgbClr val="FFFFCA"/>
        </a:accent5>
        <a:accent6>
          <a:srgbClr val="E7B95C"/>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Foster+Partners_template 2010 NO LINES">
  <a:themeElements>
    <a:clrScheme name="3_Foster+Partners_template 2010 NO LINES 15">
      <a:dk1>
        <a:srgbClr val="808080"/>
      </a:dk1>
      <a:lt1>
        <a:srgbClr val="DDDDDD"/>
      </a:lt1>
      <a:dk2>
        <a:srgbClr val="000000"/>
      </a:dk2>
      <a:lt2>
        <a:srgbClr val="FFFFFF"/>
      </a:lt2>
      <a:accent1>
        <a:srgbClr val="FFFF99"/>
      </a:accent1>
      <a:accent2>
        <a:srgbClr val="FFCC66"/>
      </a:accent2>
      <a:accent3>
        <a:srgbClr val="AAAAAA"/>
      </a:accent3>
      <a:accent4>
        <a:srgbClr val="BDBDBD"/>
      </a:accent4>
      <a:accent5>
        <a:srgbClr val="FFFFCA"/>
      </a:accent5>
      <a:accent6>
        <a:srgbClr val="E7B95C"/>
      </a:accent6>
      <a:hlink>
        <a:srgbClr val="FF9900"/>
      </a:hlink>
      <a:folHlink>
        <a:srgbClr val="FF6600"/>
      </a:folHlink>
    </a:clrScheme>
    <a:fontScheme name="3_Foster+Partners_template 2010 NO LI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25000" smtClean="0">
            <a:ln>
              <a:noFill/>
            </a:ln>
            <a:solidFill>
              <a:schemeClr val="tx1"/>
            </a:solidFill>
            <a:effectLst/>
            <a:latin typeface="Arial" charset="0"/>
          </a:defRPr>
        </a:defPPr>
      </a:lstStyle>
    </a:lnDef>
  </a:objectDefaults>
  <a:extraClrSchemeLst>
    <a:extraClrScheme>
      <a:clrScheme name="3_Foster+Partners_template 2010 NO 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Foster+Partners_template 2010 NO 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Foster+Partners_template 2010 NO 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Foster+Partners_template 2010 NO 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Foster+Partners_template 2010 NO 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Foster+Partners_template 2010 NO 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Foster+Partners_template 2010 NO 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Foster+Partners_template 2010 NO 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Foster+Partners_template 2010 NO 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Foster+Partners_template 2010 NO 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Foster+Partners_template 2010 NO 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Foster+Partners_template 2010 NO 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Foster+Partners_template 2010 NO LINES 13">
        <a:dk1>
          <a:srgbClr val="808080"/>
        </a:dk1>
        <a:lt1>
          <a:srgbClr val="C0C0C0"/>
        </a:lt1>
        <a:dk2>
          <a:srgbClr val="000000"/>
        </a:dk2>
        <a:lt2>
          <a:srgbClr val="FFFFFF"/>
        </a:lt2>
        <a:accent1>
          <a:srgbClr val="FFFF99"/>
        </a:accent1>
        <a:accent2>
          <a:srgbClr val="FFCC66"/>
        </a:accent2>
        <a:accent3>
          <a:srgbClr val="AAAAAA"/>
        </a:accent3>
        <a:accent4>
          <a:srgbClr val="A4A4A4"/>
        </a:accent4>
        <a:accent5>
          <a:srgbClr val="FFFFCA"/>
        </a:accent5>
        <a:accent6>
          <a:srgbClr val="E7B95C"/>
        </a:accent6>
        <a:hlink>
          <a:srgbClr val="FF9900"/>
        </a:hlink>
        <a:folHlink>
          <a:srgbClr val="FF6600"/>
        </a:folHlink>
      </a:clrScheme>
      <a:clrMap bg1="dk2" tx1="lt1" bg2="dk1" tx2="lt2" accent1="accent1" accent2="accent2" accent3="accent3" accent4="accent4" accent5="accent5" accent6="accent6" hlink="hlink" folHlink="folHlink"/>
    </a:extraClrScheme>
    <a:extraClrScheme>
      <a:clrScheme name="3_Foster+Partners_template 2010 NO LINES 14">
        <a:dk1>
          <a:srgbClr val="000000"/>
        </a:dk1>
        <a:lt1>
          <a:srgbClr val="FFFFFF"/>
        </a:lt1>
        <a:dk2>
          <a:srgbClr val="FFFFFF"/>
        </a:dk2>
        <a:lt2>
          <a:srgbClr val="000000"/>
        </a:lt2>
        <a:accent1>
          <a:srgbClr val="FFFF99"/>
        </a:accent1>
        <a:accent2>
          <a:srgbClr val="FFCC66"/>
        </a:accent2>
        <a:accent3>
          <a:srgbClr val="FFFFFF"/>
        </a:accent3>
        <a:accent4>
          <a:srgbClr val="000000"/>
        </a:accent4>
        <a:accent5>
          <a:srgbClr val="FFFFCA"/>
        </a:accent5>
        <a:accent6>
          <a:srgbClr val="E7B95C"/>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3_Foster+Partners_template 2010 NO LINES 15">
        <a:dk1>
          <a:srgbClr val="808080"/>
        </a:dk1>
        <a:lt1>
          <a:srgbClr val="DDDDDD"/>
        </a:lt1>
        <a:dk2>
          <a:srgbClr val="000000"/>
        </a:dk2>
        <a:lt2>
          <a:srgbClr val="FFFFFF"/>
        </a:lt2>
        <a:accent1>
          <a:srgbClr val="FFFF99"/>
        </a:accent1>
        <a:accent2>
          <a:srgbClr val="FFCC66"/>
        </a:accent2>
        <a:accent3>
          <a:srgbClr val="AAAAAA"/>
        </a:accent3>
        <a:accent4>
          <a:srgbClr val="BDBDBD"/>
        </a:accent4>
        <a:accent5>
          <a:srgbClr val="FFFFCA"/>
        </a:accent5>
        <a:accent6>
          <a:srgbClr val="E7B95C"/>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1204</TotalTime>
  <Words>736</Words>
  <Application>Microsoft Office PowerPoint</Application>
  <PresentationFormat>On-screen Show (16:9)</PresentationFormat>
  <Paragraphs>143</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Century Schoolbook</vt:lpstr>
      <vt:lpstr>Wingdings</vt:lpstr>
      <vt:lpstr>2_Θέμα του Office</vt:lpstr>
      <vt:lpstr>10_Foster+Partners_template 2010 NO LINES</vt:lpstr>
      <vt:lpstr>8_Foster+Partners_template 2010 NO LINES</vt:lpstr>
      <vt:lpstr>PowerPoint Presentation</vt:lpstr>
      <vt:lpstr>Greece is lifting off </vt:lpstr>
      <vt:lpstr>Our strategy</vt:lpstr>
      <vt:lpstr>Our principles</vt:lpstr>
      <vt:lpstr>Corporate</vt:lpstr>
      <vt:lpstr>Infrastructure</vt:lpstr>
      <vt:lpstr>Infrastructure</vt:lpstr>
      <vt:lpstr>Corporate - Energy</vt:lpstr>
      <vt:lpstr>Infrastructure - Energy</vt:lpstr>
      <vt:lpstr>Real Estate</vt:lpstr>
      <vt:lpstr>Real Estate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SECRETARIAT2</cp:lastModifiedBy>
  <cp:revision>233</cp:revision>
  <dcterms:created xsi:type="dcterms:W3CDTF">2020-01-20T12:46:20Z</dcterms:created>
  <dcterms:modified xsi:type="dcterms:W3CDTF">2020-02-03T13:04:15Z</dcterms:modified>
</cp:coreProperties>
</file>