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81" r:id="rId2"/>
    <p:sldId id="306" r:id="rId3"/>
    <p:sldId id="313" r:id="rId4"/>
    <p:sldId id="312" r:id="rId5"/>
    <p:sldId id="311" r:id="rId6"/>
    <p:sldId id="310" r:id="rId7"/>
    <p:sldId id="309" r:id="rId8"/>
    <p:sldId id="308" r:id="rId9"/>
    <p:sldId id="328" r:id="rId10"/>
    <p:sldId id="327" r:id="rId11"/>
    <p:sldId id="326" r:id="rId12"/>
    <p:sldId id="325" r:id="rId13"/>
    <p:sldId id="324" r:id="rId14"/>
    <p:sldId id="323" r:id="rId15"/>
    <p:sldId id="322" r:id="rId16"/>
    <p:sldId id="354" r:id="rId17"/>
    <p:sldId id="321" r:id="rId18"/>
    <p:sldId id="320" r:id="rId19"/>
    <p:sldId id="319" r:id="rId20"/>
    <p:sldId id="318" r:id="rId21"/>
    <p:sldId id="317" r:id="rId22"/>
    <p:sldId id="316" r:id="rId23"/>
    <p:sldId id="353" r:id="rId24"/>
    <p:sldId id="352" r:id="rId25"/>
    <p:sldId id="351" r:id="rId26"/>
    <p:sldId id="350" r:id="rId27"/>
    <p:sldId id="349" r:id="rId28"/>
    <p:sldId id="348" r:id="rId29"/>
    <p:sldId id="347" r:id="rId30"/>
    <p:sldId id="346" r:id="rId31"/>
    <p:sldId id="345" r:id="rId32"/>
    <p:sldId id="344" r:id="rId33"/>
    <p:sldId id="343" r:id="rId34"/>
    <p:sldId id="342" r:id="rId35"/>
    <p:sldId id="341" r:id="rId36"/>
    <p:sldId id="340" r:id="rId37"/>
    <p:sldId id="339" r:id="rId38"/>
    <p:sldId id="338" r:id="rId39"/>
    <p:sldId id="337" r:id="rId40"/>
    <p:sldId id="296" r:id="rId4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98">
          <p15:clr>
            <a:srgbClr val="A4A3A4"/>
          </p15:clr>
        </p15:guide>
        <p15:guide id="2" orient="horz" pos="935">
          <p15:clr>
            <a:srgbClr val="A4A3A4"/>
          </p15:clr>
        </p15:guide>
        <p15:guide id="3" orient="horz" pos="3770">
          <p15:clr>
            <a:srgbClr val="A4A3A4"/>
          </p15:clr>
        </p15:guide>
        <p15:guide id="4" orient="horz" pos="572">
          <p15:clr>
            <a:srgbClr val="A4A3A4"/>
          </p15:clr>
        </p15:guide>
        <p15:guide id="5" pos="2880">
          <p15:clr>
            <a:srgbClr val="A4A3A4"/>
          </p15:clr>
        </p15:guide>
        <p15:guide id="6" pos="272">
          <p15:clr>
            <a:srgbClr val="A4A3A4"/>
          </p15:clr>
        </p15:guide>
        <p15:guide id="7" pos="5488">
          <p15:clr>
            <a:srgbClr val="A4A3A4"/>
          </p15:clr>
        </p15:guide>
        <p15:guide id="8" pos="2789">
          <p15:clr>
            <a:srgbClr val="A4A3A4"/>
          </p15:clr>
        </p15:guide>
        <p15:guide id="9" pos="2971">
          <p15:clr>
            <a:srgbClr val="A4A3A4"/>
          </p15:clr>
        </p15:guide>
        <p15:guide id="10" pos="369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557B"/>
    <a:srgbClr val="696490"/>
    <a:srgbClr val="262624"/>
    <a:srgbClr val="0B0B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8EE05A-B2A1-4DFE-A365-71B85ECFC1ED}" v="71" dt="2023-05-15T21:54:46.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37" autoAdjust="0"/>
    <p:restoredTop sz="93581" autoAdjust="0"/>
  </p:normalViewPr>
  <p:slideViewPr>
    <p:cSldViewPr showGuides="1">
      <p:cViewPr varScale="1">
        <p:scale>
          <a:sx n="142" d="100"/>
          <a:sy n="142" d="100"/>
        </p:scale>
        <p:origin x="1008" y="168"/>
      </p:cViewPr>
      <p:guideLst>
        <p:guide orient="horz" pos="1298"/>
        <p:guide orient="horz" pos="935"/>
        <p:guide orient="horz" pos="3770"/>
        <p:guide orient="horz" pos="572"/>
        <p:guide pos="2880"/>
        <p:guide pos="272"/>
        <p:guide pos="5488"/>
        <p:guide pos="2789"/>
        <p:guide pos="2971"/>
        <p:guide pos="3696"/>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81" d="100"/>
          <a:sy n="81" d="100"/>
        </p:scale>
        <p:origin x="389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a:t>sdfh</a:t>
            </a:r>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F3463CB-FB97-4214-A0B9-6901D191A6F0}" type="datetimeFigureOut">
              <a:rPr lang="de-DE" smtClean="0"/>
              <a:t>26.03.24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FDABDA-0B54-4213-94B3-A7077E4A6CC7}" type="slidenum">
              <a:rPr lang="de-DE" smtClean="0"/>
              <a:t>‹#›</a:t>
            </a:fld>
            <a:endParaRPr lang="de-DE"/>
          </a:p>
        </p:txBody>
      </p:sp>
    </p:spTree>
    <p:extLst>
      <p:ext uri="{BB962C8B-B14F-4D97-AF65-F5344CB8AC3E}">
        <p14:creationId xmlns:p14="http://schemas.microsoft.com/office/powerpoint/2010/main" val="421527835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a:t>sdfh</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52C49B-79EB-4BC3-ACF5-84C40B8A5DFA}" type="datetimeFigureOut">
              <a:rPr lang="de-DE" smtClean="0"/>
              <a:t>26.03.24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1052736" y="4343400"/>
            <a:ext cx="4752528" cy="4114800"/>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2A81B6-4E64-4D03-B314-EC2F6E844606}" type="slidenum">
              <a:rPr lang="de-DE" smtClean="0"/>
              <a:t>‹#›</a:t>
            </a:fld>
            <a:endParaRPr lang="de-DE"/>
          </a:p>
        </p:txBody>
      </p:sp>
    </p:spTree>
    <p:extLst>
      <p:ext uri="{BB962C8B-B14F-4D97-AF65-F5344CB8AC3E}">
        <p14:creationId xmlns:p14="http://schemas.microsoft.com/office/powerpoint/2010/main" val="3325231562"/>
      </p:ext>
    </p:extLst>
  </p:cSld>
  <p:clrMap bg1="lt1" tx1="dk1" bg2="lt2" tx2="dk2" accent1="accent1" accent2="accent2" accent3="accent3" accent4="accent4" accent5="accent5" accent6="accent6" hlink="hlink" folHlink="folHlink"/>
  <p:hf ftr="0" dt="0"/>
  <p:notesStyle>
    <a:lvl1pPr marL="171450" indent="-17145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pic>
        <p:nvPicPr>
          <p:cNvPr id="7" name="Grafik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908050"/>
            <a:ext cx="9151200" cy="5949950"/>
          </a:xfrm>
          <a:prstGeom prst="rect">
            <a:avLst/>
          </a:prstGeom>
        </p:spPr>
      </p:pic>
      <p:sp>
        <p:nvSpPr>
          <p:cNvPr id="2" name="Titel 1"/>
          <p:cNvSpPr>
            <a:spLocks noGrp="1"/>
          </p:cNvSpPr>
          <p:nvPr>
            <p:ph type="ctrTitle" hasCustomPrompt="1"/>
          </p:nvPr>
        </p:nvSpPr>
        <p:spPr>
          <a:xfrm>
            <a:off x="431800" y="1988841"/>
            <a:ext cx="8280400" cy="396044"/>
          </a:xfrm>
        </p:spPr>
        <p:txBody>
          <a:bodyPr/>
          <a:lstStyle>
            <a:lvl1pPr>
              <a:lnSpc>
                <a:spcPct val="100000"/>
              </a:lnSpc>
              <a:defRPr sz="2500">
                <a:solidFill>
                  <a:schemeClr val="bg1"/>
                </a:solidFill>
              </a:defRPr>
            </a:lvl1pPr>
          </a:lstStyle>
          <a:p>
            <a:r>
              <a:rPr lang="de-DE" dirty="0"/>
              <a:t>Titel</a:t>
            </a:r>
            <a:br>
              <a:rPr lang="de-DE" dirty="0"/>
            </a:br>
            <a:endParaRPr lang="de-DE" dirty="0"/>
          </a:p>
        </p:txBody>
      </p:sp>
      <p:sp>
        <p:nvSpPr>
          <p:cNvPr id="3" name="Untertitel 2"/>
          <p:cNvSpPr>
            <a:spLocks noGrp="1"/>
          </p:cNvSpPr>
          <p:nvPr>
            <p:ph type="subTitle" idx="1" hasCustomPrompt="1"/>
          </p:nvPr>
        </p:nvSpPr>
        <p:spPr>
          <a:xfrm>
            <a:off x="431800" y="2432462"/>
            <a:ext cx="8280400" cy="420474"/>
          </a:xfrm>
        </p:spPr>
        <p:txBody>
          <a:bodyPr/>
          <a:lstStyle>
            <a:lvl1pPr marL="0" indent="0" algn="l">
              <a:lnSpc>
                <a:spcPct val="100000"/>
              </a:lnSpc>
              <a:spcAft>
                <a:spcPts val="0"/>
              </a:spcAft>
              <a:buNone/>
              <a:defRPr sz="2000" cap="all" spc="150" baseline="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Untertitel</a:t>
            </a:r>
          </a:p>
          <a:p>
            <a:endParaRPr lang="de-DE" dirty="0"/>
          </a:p>
        </p:txBody>
      </p:sp>
      <p:sp>
        <p:nvSpPr>
          <p:cNvPr id="10" name="Textplatzhalter 9"/>
          <p:cNvSpPr>
            <a:spLocks noGrp="1"/>
          </p:cNvSpPr>
          <p:nvPr>
            <p:ph type="body" sz="quarter" idx="10"/>
          </p:nvPr>
        </p:nvSpPr>
        <p:spPr>
          <a:xfrm>
            <a:off x="431800" y="3068960"/>
            <a:ext cx="8280400" cy="972108"/>
          </a:xfrm>
        </p:spPr>
        <p:txBody>
          <a:bodyPr/>
          <a:lstStyle>
            <a:lvl1pPr marL="0" indent="0">
              <a:lnSpc>
                <a:spcPct val="100000"/>
              </a:lnSpc>
              <a:spcAft>
                <a:spcPts val="0"/>
              </a:spcAft>
              <a:buNone/>
              <a:defRPr>
                <a:solidFill>
                  <a:schemeClr val="bg1"/>
                </a:solidFill>
              </a:defRPr>
            </a:lvl1pPr>
          </a:lstStyle>
          <a:p>
            <a:pPr lvl="0"/>
            <a:r>
              <a:rPr lang="de-DE"/>
              <a:t>Mastertextformat bearbeiten</a:t>
            </a:r>
          </a:p>
        </p:txBody>
      </p:sp>
      <p:pic>
        <p:nvPicPr>
          <p:cNvPr id="4" name="Grafik 6">
            <a:extLst>
              <a:ext uri="{FF2B5EF4-FFF2-40B4-BE49-F238E27FC236}">
                <a16:creationId xmlns:a16="http://schemas.microsoft.com/office/drawing/2014/main" id="{855D5B48-AE87-50B0-D483-71DDDB76ECE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915816" y="194253"/>
            <a:ext cx="3095250" cy="361189"/>
          </a:xfrm>
          <a:prstGeom prst="rect">
            <a:avLst/>
          </a:prstGeom>
        </p:spPr>
      </p:pic>
      <p:sp>
        <p:nvSpPr>
          <p:cNvPr id="5" name="Rectangle 4">
            <a:extLst>
              <a:ext uri="{FF2B5EF4-FFF2-40B4-BE49-F238E27FC236}">
                <a16:creationId xmlns:a16="http://schemas.microsoft.com/office/drawing/2014/main" id="{69879E02-3ADE-8941-28EC-2CEE9FCE4AA8}"/>
              </a:ext>
            </a:extLst>
          </p:cNvPr>
          <p:cNvSpPr/>
          <p:nvPr userDrawn="1"/>
        </p:nvSpPr>
        <p:spPr>
          <a:xfrm>
            <a:off x="4050066" y="548680"/>
            <a:ext cx="1043876" cy="307777"/>
          </a:xfrm>
          <a:prstGeom prst="rect">
            <a:avLst/>
          </a:prstGeom>
        </p:spPr>
        <p:txBody>
          <a:bodyPr wrap="none">
            <a:spAutoFit/>
          </a:bodyPr>
          <a:lstStyle/>
          <a:p>
            <a:pPr algn="ctr"/>
            <a:r>
              <a:rPr lang="en-GB" sz="1400" b="0" dirty="0">
                <a:solidFill>
                  <a:srgbClr val="262624"/>
                </a:solidFill>
                <a:latin typeface="Carmen Sans" panose="020B0904000000000000" pitchFamily="34" charset="-127"/>
                <a:ea typeface="Carmen Sans" panose="020B0904000000000000" pitchFamily="34" charset="-127"/>
                <a:cs typeface="Arial" panose="020B0604020202020204" pitchFamily="34" charset="0"/>
              </a:rPr>
              <a:t>G H A N A</a:t>
            </a:r>
            <a:endParaRPr lang="en-GH" sz="4000" b="0" dirty="0">
              <a:solidFill>
                <a:srgbClr val="262624"/>
              </a:solidFill>
              <a:latin typeface="Carmen Sans" panose="020B0904000000000000" pitchFamily="34" charset="-127"/>
              <a:ea typeface="Carmen Sans" panose="020B0904000000000000" pitchFamily="34" charset="-127"/>
              <a:cs typeface="Arial" panose="020B0604020202020204" pitchFamily="34" charset="0"/>
            </a:endParaRPr>
          </a:p>
        </p:txBody>
      </p:sp>
    </p:spTree>
    <p:extLst>
      <p:ext uri="{BB962C8B-B14F-4D97-AF65-F5344CB8AC3E}">
        <p14:creationId xmlns:p14="http://schemas.microsoft.com/office/powerpoint/2010/main" val="2255767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43568428-1D70-4F43-BC92-03549D178639}" type="datetime1">
              <a:rPr lang="de-DE" smtClean="0"/>
              <a:t>26.03.24</a:t>
            </a:fld>
            <a:endParaRPr lang="de-DE"/>
          </a:p>
        </p:txBody>
      </p:sp>
      <p:sp>
        <p:nvSpPr>
          <p:cNvPr id="5" name="Foliennummernplatzhalter 4"/>
          <p:cNvSpPr>
            <a:spLocks noGrp="1"/>
          </p:cNvSpPr>
          <p:nvPr>
            <p:ph type="sldNum" sz="quarter" idx="12"/>
          </p:nvPr>
        </p:nvSpPr>
        <p:spPr/>
        <p:txBody>
          <a:bodyPr/>
          <a:lstStyle/>
          <a:p>
            <a:fld id="{0A1414E2-2122-4031-B629-6A710F17CC8D}" type="slidenum">
              <a:rPr lang="de-DE" smtClean="0"/>
              <a:t>‹#›</a:t>
            </a:fld>
            <a:endParaRPr lang="de-DE"/>
          </a:p>
        </p:txBody>
      </p:sp>
      <p:sp>
        <p:nvSpPr>
          <p:cNvPr id="7" name="Bildplatzhalter 8"/>
          <p:cNvSpPr>
            <a:spLocks noGrp="1"/>
          </p:cNvSpPr>
          <p:nvPr>
            <p:ph type="pic" sz="quarter" idx="13"/>
          </p:nvPr>
        </p:nvSpPr>
        <p:spPr>
          <a:xfrm>
            <a:off x="431428" y="2060574"/>
            <a:ext cx="3995737" cy="3240633"/>
          </a:xfrm>
          <a:solidFill>
            <a:schemeClr val="accent5"/>
          </a:solidFill>
        </p:spPr>
        <p:txBody>
          <a:bodyPr anchor="ctr" anchorCtr="0"/>
          <a:lstStyle>
            <a:lvl1pPr marL="0" indent="0" algn="ctr">
              <a:buNone/>
              <a:defRPr/>
            </a:lvl1pPr>
          </a:lstStyle>
          <a:p>
            <a:r>
              <a:rPr lang="de-DE"/>
              <a:t>Bild durch Klicken auf Symbol hinzufügen</a:t>
            </a:r>
          </a:p>
        </p:txBody>
      </p:sp>
      <p:sp>
        <p:nvSpPr>
          <p:cNvPr id="8" name="Bildplatzhalter 8"/>
          <p:cNvSpPr>
            <a:spLocks noGrp="1"/>
          </p:cNvSpPr>
          <p:nvPr>
            <p:ph type="pic" sz="quarter" idx="14"/>
          </p:nvPr>
        </p:nvSpPr>
        <p:spPr>
          <a:xfrm>
            <a:off x="4716463" y="2060575"/>
            <a:ext cx="3995737" cy="3240633"/>
          </a:xfrm>
          <a:solidFill>
            <a:schemeClr val="accent5"/>
          </a:solidFill>
        </p:spPr>
        <p:txBody>
          <a:bodyPr anchor="ctr" anchorCtr="0"/>
          <a:lstStyle>
            <a:lvl1pPr marL="0" indent="0" algn="ctr">
              <a:buNone/>
              <a:defRPr/>
            </a:lvl1pPr>
          </a:lstStyle>
          <a:p>
            <a:r>
              <a:rPr lang="de-DE"/>
              <a:t>Bild durch Klicken auf Symbol hinzufügen</a:t>
            </a:r>
          </a:p>
        </p:txBody>
      </p:sp>
      <p:sp>
        <p:nvSpPr>
          <p:cNvPr id="9" name="Textplatzhalter 8"/>
          <p:cNvSpPr>
            <a:spLocks noGrp="1"/>
          </p:cNvSpPr>
          <p:nvPr>
            <p:ph type="body" sz="quarter" idx="15"/>
          </p:nvPr>
        </p:nvSpPr>
        <p:spPr>
          <a:xfrm>
            <a:off x="431801" y="5409220"/>
            <a:ext cx="3995737" cy="360040"/>
          </a:xfrm>
        </p:spPr>
        <p:txBody>
          <a:bodyPr/>
          <a:lstStyle>
            <a:lvl1pPr marL="0" indent="0">
              <a:lnSpc>
                <a:spcPct val="110000"/>
              </a:lnSpc>
              <a:spcAft>
                <a:spcPts val="0"/>
              </a:spcAft>
              <a:buNone/>
              <a:defRPr sz="850"/>
            </a:lvl1pPr>
          </a:lstStyle>
          <a:p>
            <a:pPr lvl="0"/>
            <a:r>
              <a:rPr lang="de-DE"/>
              <a:t>Mastertextformat bearbeiten</a:t>
            </a:r>
          </a:p>
        </p:txBody>
      </p:sp>
      <p:sp>
        <p:nvSpPr>
          <p:cNvPr id="10" name="Textplatzhalter 8"/>
          <p:cNvSpPr>
            <a:spLocks noGrp="1"/>
          </p:cNvSpPr>
          <p:nvPr>
            <p:ph type="body" sz="quarter" idx="16"/>
          </p:nvPr>
        </p:nvSpPr>
        <p:spPr>
          <a:xfrm>
            <a:off x="4716463" y="5409220"/>
            <a:ext cx="3995737" cy="360040"/>
          </a:xfrm>
        </p:spPr>
        <p:txBody>
          <a:bodyPr/>
          <a:lstStyle>
            <a:lvl1pPr marL="0" indent="0">
              <a:lnSpc>
                <a:spcPct val="110000"/>
              </a:lnSpc>
              <a:spcAft>
                <a:spcPts val="0"/>
              </a:spcAft>
              <a:buNone/>
              <a:defRPr sz="850"/>
            </a:lvl1pPr>
          </a:lstStyle>
          <a:p>
            <a:pPr lvl="0"/>
            <a:r>
              <a:rPr lang="de-DE"/>
              <a:t>Mastertextformat bearbeiten</a:t>
            </a:r>
          </a:p>
        </p:txBody>
      </p:sp>
    </p:spTree>
    <p:extLst>
      <p:ext uri="{BB962C8B-B14F-4D97-AF65-F5344CB8AC3E}">
        <p14:creationId xmlns:p14="http://schemas.microsoft.com/office/powerpoint/2010/main" val="3736173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 Bild (groß)">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43568428-1D70-4F43-BC92-03549D178639}" type="datetime1">
              <a:rPr lang="de-DE" smtClean="0"/>
              <a:t>26.03.24</a:t>
            </a:fld>
            <a:endParaRPr lang="de-DE"/>
          </a:p>
        </p:txBody>
      </p:sp>
      <p:sp>
        <p:nvSpPr>
          <p:cNvPr id="5" name="Foliennummernplatzhalter 4"/>
          <p:cNvSpPr>
            <a:spLocks noGrp="1"/>
          </p:cNvSpPr>
          <p:nvPr>
            <p:ph type="sldNum" sz="quarter" idx="12"/>
          </p:nvPr>
        </p:nvSpPr>
        <p:spPr/>
        <p:txBody>
          <a:bodyPr/>
          <a:lstStyle/>
          <a:p>
            <a:fld id="{0A1414E2-2122-4031-B629-6A710F17CC8D}" type="slidenum">
              <a:rPr lang="de-DE" smtClean="0"/>
              <a:t>‹#›</a:t>
            </a:fld>
            <a:endParaRPr lang="de-DE"/>
          </a:p>
        </p:txBody>
      </p:sp>
      <p:sp>
        <p:nvSpPr>
          <p:cNvPr id="7" name="Bildplatzhalter 8"/>
          <p:cNvSpPr>
            <a:spLocks noGrp="1"/>
          </p:cNvSpPr>
          <p:nvPr>
            <p:ph type="pic" sz="quarter" idx="13"/>
          </p:nvPr>
        </p:nvSpPr>
        <p:spPr>
          <a:xfrm>
            <a:off x="431428" y="1484314"/>
            <a:ext cx="8280772" cy="3816894"/>
          </a:xfrm>
          <a:solidFill>
            <a:schemeClr val="accent5"/>
          </a:solidFill>
        </p:spPr>
        <p:txBody>
          <a:bodyPr anchor="ctr" anchorCtr="0"/>
          <a:lstStyle>
            <a:lvl1pPr marL="0" indent="0" algn="ctr">
              <a:buNone/>
              <a:defRPr/>
            </a:lvl1pPr>
          </a:lstStyle>
          <a:p>
            <a:r>
              <a:rPr lang="de-DE"/>
              <a:t>Bild durch Klicken auf Symbol hinzufügen</a:t>
            </a:r>
          </a:p>
        </p:txBody>
      </p:sp>
      <p:sp>
        <p:nvSpPr>
          <p:cNvPr id="9" name="Textplatzhalter 8"/>
          <p:cNvSpPr>
            <a:spLocks noGrp="1"/>
          </p:cNvSpPr>
          <p:nvPr>
            <p:ph type="body" sz="quarter" idx="15"/>
          </p:nvPr>
        </p:nvSpPr>
        <p:spPr>
          <a:xfrm>
            <a:off x="431801" y="5409220"/>
            <a:ext cx="8280399" cy="360040"/>
          </a:xfrm>
        </p:spPr>
        <p:txBody>
          <a:bodyPr/>
          <a:lstStyle>
            <a:lvl1pPr marL="0" indent="0">
              <a:lnSpc>
                <a:spcPct val="110000"/>
              </a:lnSpc>
              <a:spcAft>
                <a:spcPts val="0"/>
              </a:spcAft>
              <a:buNone/>
              <a:defRPr sz="850"/>
            </a:lvl1pPr>
          </a:lstStyle>
          <a:p>
            <a:pPr lvl="0"/>
            <a:r>
              <a:rPr lang="de-DE"/>
              <a:t>Mastertextformat bearbeiten</a:t>
            </a:r>
          </a:p>
        </p:txBody>
      </p:sp>
    </p:spTree>
    <p:extLst>
      <p:ext uri="{BB962C8B-B14F-4D97-AF65-F5344CB8AC3E}">
        <p14:creationId xmlns:p14="http://schemas.microsoft.com/office/powerpoint/2010/main" val="117995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43568428-1D70-4F43-BC92-03549D178639}" type="datetime1">
              <a:rPr lang="de-DE" smtClean="0"/>
              <a:t>26.03.24</a:t>
            </a:fld>
            <a:endParaRPr lang="de-DE"/>
          </a:p>
        </p:txBody>
      </p:sp>
      <p:sp>
        <p:nvSpPr>
          <p:cNvPr id="5" name="Foliennummernplatzhalter 4"/>
          <p:cNvSpPr>
            <a:spLocks noGrp="1"/>
          </p:cNvSpPr>
          <p:nvPr>
            <p:ph type="sldNum" sz="quarter" idx="12"/>
          </p:nvPr>
        </p:nvSpPr>
        <p:spPr/>
        <p:txBody>
          <a:bodyPr/>
          <a:lstStyle/>
          <a:p>
            <a:fld id="{0A1414E2-2122-4031-B629-6A710F17CC8D}" type="slidenum">
              <a:rPr lang="de-DE" smtClean="0"/>
              <a:t>‹#›</a:t>
            </a:fld>
            <a:endParaRPr lang="de-DE"/>
          </a:p>
        </p:txBody>
      </p:sp>
    </p:spTree>
    <p:extLst>
      <p:ext uri="{BB962C8B-B14F-4D97-AF65-F5344CB8AC3E}">
        <p14:creationId xmlns:p14="http://schemas.microsoft.com/office/powerpoint/2010/main" val="932113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9C0F3AB-CC10-417A-805A-95D3E2C20AEA}" type="datetime1">
              <a:rPr lang="de-DE" smtClean="0"/>
              <a:t>26.03.24</a:t>
            </a:fld>
            <a:endParaRPr lang="de-DE"/>
          </a:p>
        </p:txBody>
      </p:sp>
      <p:sp>
        <p:nvSpPr>
          <p:cNvPr id="4" name="Foliennummernplatzhalter 3"/>
          <p:cNvSpPr>
            <a:spLocks noGrp="1"/>
          </p:cNvSpPr>
          <p:nvPr>
            <p:ph type="sldNum" sz="quarter" idx="12"/>
          </p:nvPr>
        </p:nvSpPr>
        <p:spPr/>
        <p:txBody>
          <a:bodyPr/>
          <a:lstStyle/>
          <a:p>
            <a:fld id="{0A1414E2-2122-4031-B629-6A710F17CC8D}" type="slidenum">
              <a:rPr lang="de-DE" smtClean="0"/>
              <a:t>‹#›</a:t>
            </a:fld>
            <a:endParaRPr lang="de-DE"/>
          </a:p>
        </p:txBody>
      </p:sp>
    </p:spTree>
    <p:extLst>
      <p:ext uri="{BB962C8B-B14F-4D97-AF65-F5344CB8AC3E}">
        <p14:creationId xmlns:p14="http://schemas.microsoft.com/office/powerpoint/2010/main" val="108262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bschluss">
    <p:spTree>
      <p:nvGrpSpPr>
        <p:cNvPr id="1" name=""/>
        <p:cNvGrpSpPr/>
        <p:nvPr/>
      </p:nvGrpSpPr>
      <p:grpSpPr>
        <a:xfrm>
          <a:off x="0" y="0"/>
          <a:ext cx="0" cy="0"/>
          <a:chOff x="0" y="0"/>
          <a:chExt cx="0" cy="0"/>
        </a:xfrm>
      </p:grpSpPr>
      <p:sp>
        <p:nvSpPr>
          <p:cNvPr id="2" name="Titel 1"/>
          <p:cNvSpPr>
            <a:spLocks noGrp="1"/>
          </p:cNvSpPr>
          <p:nvPr>
            <p:ph type="title"/>
          </p:nvPr>
        </p:nvSpPr>
        <p:spPr>
          <a:xfrm>
            <a:off x="431428" y="2492896"/>
            <a:ext cx="8280772" cy="468052"/>
          </a:xfrm>
        </p:spPr>
        <p:txBody>
          <a:bodyPr/>
          <a:lstStyle>
            <a:lvl1pPr algn="ctr">
              <a:defRPr/>
            </a:lvl1pPr>
          </a:lstStyle>
          <a:p>
            <a:r>
              <a:rPr lang="de-DE"/>
              <a:t>Mastertitelformat bearbeiten</a:t>
            </a:r>
            <a:endParaRPr lang="de-DE" dirty="0"/>
          </a:p>
        </p:txBody>
      </p:sp>
      <p:sp>
        <p:nvSpPr>
          <p:cNvPr id="3" name="Datumsplatzhalter 2"/>
          <p:cNvSpPr>
            <a:spLocks noGrp="1"/>
          </p:cNvSpPr>
          <p:nvPr>
            <p:ph type="dt" sz="half" idx="10"/>
          </p:nvPr>
        </p:nvSpPr>
        <p:spPr/>
        <p:txBody>
          <a:bodyPr/>
          <a:lstStyle/>
          <a:p>
            <a:fld id="{43568428-1D70-4F43-BC92-03549D178639}" type="datetime1">
              <a:rPr lang="de-DE" smtClean="0"/>
              <a:t>26.03.24</a:t>
            </a:fld>
            <a:endParaRPr lang="de-DE"/>
          </a:p>
        </p:txBody>
      </p:sp>
      <p:sp>
        <p:nvSpPr>
          <p:cNvPr id="5" name="Foliennummernplatzhalter 4"/>
          <p:cNvSpPr>
            <a:spLocks noGrp="1"/>
          </p:cNvSpPr>
          <p:nvPr>
            <p:ph type="sldNum" sz="quarter" idx="12"/>
          </p:nvPr>
        </p:nvSpPr>
        <p:spPr/>
        <p:txBody>
          <a:bodyPr/>
          <a:lstStyle/>
          <a:p>
            <a:fld id="{0A1414E2-2122-4031-B629-6A710F17CC8D}" type="slidenum">
              <a:rPr lang="de-DE" smtClean="0"/>
              <a:t>‹#›</a:t>
            </a:fld>
            <a:endParaRPr lang="de-DE"/>
          </a:p>
        </p:txBody>
      </p:sp>
      <p:sp>
        <p:nvSpPr>
          <p:cNvPr id="7" name="Textplatzhalter 6"/>
          <p:cNvSpPr>
            <a:spLocks noGrp="1"/>
          </p:cNvSpPr>
          <p:nvPr>
            <p:ph type="body" sz="quarter" idx="13"/>
          </p:nvPr>
        </p:nvSpPr>
        <p:spPr>
          <a:xfrm>
            <a:off x="1871700" y="3446511"/>
            <a:ext cx="2555838" cy="2538363"/>
          </a:xfrm>
        </p:spPr>
        <p:txBody>
          <a:bodyPr/>
          <a:lstStyle>
            <a:lvl1pPr marL="0" indent="0" algn="ctr">
              <a:lnSpc>
                <a:spcPct val="110000"/>
              </a:lnSpc>
              <a:spcAft>
                <a:spcPts val="0"/>
              </a:spcAft>
              <a:buNone/>
              <a:defRPr b="0"/>
            </a:lvl1pPr>
          </a:lstStyle>
          <a:p>
            <a:pPr lvl="0"/>
            <a:r>
              <a:rPr lang="de-DE"/>
              <a:t>Mastertextformat bearbeiten</a:t>
            </a:r>
          </a:p>
        </p:txBody>
      </p:sp>
      <p:sp>
        <p:nvSpPr>
          <p:cNvPr id="8" name="Textplatzhalter 6"/>
          <p:cNvSpPr>
            <a:spLocks noGrp="1"/>
          </p:cNvSpPr>
          <p:nvPr>
            <p:ph type="body" sz="quarter" idx="14"/>
          </p:nvPr>
        </p:nvSpPr>
        <p:spPr>
          <a:xfrm>
            <a:off x="4716463" y="3446511"/>
            <a:ext cx="2555838" cy="2538363"/>
          </a:xfrm>
        </p:spPr>
        <p:txBody>
          <a:bodyPr/>
          <a:lstStyle>
            <a:lvl1pPr marL="0" indent="0" algn="ctr">
              <a:lnSpc>
                <a:spcPct val="110000"/>
              </a:lnSpc>
              <a:spcAft>
                <a:spcPts val="0"/>
              </a:spcAft>
              <a:buNone/>
              <a:defRPr b="0"/>
            </a:lvl1pPr>
          </a:lstStyle>
          <a:p>
            <a:pPr lvl="0"/>
            <a:r>
              <a:rPr lang="de-DE"/>
              <a:t>Mastertextformat bearbeiten</a:t>
            </a:r>
          </a:p>
        </p:txBody>
      </p:sp>
    </p:spTree>
    <p:extLst>
      <p:ext uri="{BB962C8B-B14F-4D97-AF65-F5344CB8AC3E}">
        <p14:creationId xmlns:p14="http://schemas.microsoft.com/office/powerpoint/2010/main" val="2247737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hasCustomPrompt="1"/>
          </p:nvPr>
        </p:nvSpPr>
        <p:spPr>
          <a:xfrm>
            <a:off x="431428" y="1980000"/>
            <a:ext cx="8280772" cy="4004875"/>
          </a:xfrm>
        </p:spPr>
        <p:txBody>
          <a:bodyPr/>
          <a:lstStyle>
            <a:lvl1pPr marL="358775" indent="-358775">
              <a:spcBef>
                <a:spcPts val="1000"/>
              </a:spcBef>
              <a:spcAft>
                <a:spcPts val="0"/>
              </a:spcAft>
              <a:buFont typeface="+mj-lt"/>
              <a:buAutoNum type="arabicPeriod"/>
              <a:defRPr/>
            </a:lvl1pPr>
            <a:lvl2pPr marL="717550" indent="-358775">
              <a:spcBef>
                <a:spcPts val="0"/>
              </a:spcBef>
              <a:spcAft>
                <a:spcPts val="0"/>
              </a:spcAft>
              <a:buNone/>
              <a:defRPr/>
            </a:lvl2pPr>
            <a:lvl3pPr marL="1076325" indent="-358775">
              <a:spcBef>
                <a:spcPts val="0"/>
              </a:spcBef>
              <a:spcAft>
                <a:spcPts val="0"/>
              </a:spcAft>
              <a:buNone/>
              <a:defRPr/>
            </a:lvl3pPr>
            <a:lvl4pPr marL="1435100" indent="-358775">
              <a:spcBef>
                <a:spcPts val="0"/>
              </a:spcBef>
              <a:spcAft>
                <a:spcPts val="0"/>
              </a:spcAft>
              <a:buNone/>
              <a:defRPr/>
            </a:lvl4pPr>
            <a:lvl5pPr marL="1793875" indent="-358775">
              <a:spcBef>
                <a:spcPts val="0"/>
              </a:spcBef>
              <a:spcAft>
                <a:spcPts val="0"/>
              </a:spcAft>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EE1376C6-FF4D-4E90-B335-E1821B7D98EE}" type="datetime1">
              <a:rPr lang="de-DE" smtClean="0"/>
              <a:t>26.03.24</a:t>
            </a:fld>
            <a:endParaRPr lang="de-DE"/>
          </a:p>
        </p:txBody>
      </p:sp>
      <p:sp>
        <p:nvSpPr>
          <p:cNvPr id="6" name="Foliennummernplatzhalter 5"/>
          <p:cNvSpPr>
            <a:spLocks noGrp="1"/>
          </p:cNvSpPr>
          <p:nvPr>
            <p:ph type="sldNum" sz="quarter" idx="12"/>
          </p:nvPr>
        </p:nvSpPr>
        <p:spPr/>
        <p:txBody>
          <a:bodyPr/>
          <a:lstStyle/>
          <a:p>
            <a:fld id="{0A1414E2-2122-4031-B629-6A710F17CC8D}" type="slidenum">
              <a:rPr lang="de-DE" smtClean="0"/>
              <a:t>‹#›</a:t>
            </a:fld>
            <a:endParaRPr lang="de-DE"/>
          </a:p>
        </p:txBody>
      </p:sp>
    </p:spTree>
    <p:extLst>
      <p:ext uri="{BB962C8B-B14F-4D97-AF65-F5344CB8AC3E}">
        <p14:creationId xmlns:p14="http://schemas.microsoft.com/office/powerpoint/2010/main" val="3142717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trenner">
    <p:spTree>
      <p:nvGrpSpPr>
        <p:cNvPr id="1" name=""/>
        <p:cNvGrpSpPr/>
        <p:nvPr/>
      </p:nvGrpSpPr>
      <p:grpSpPr>
        <a:xfrm>
          <a:off x="0" y="0"/>
          <a:ext cx="0" cy="0"/>
          <a:chOff x="0" y="0"/>
          <a:chExt cx="0" cy="0"/>
        </a:xfrm>
      </p:grpSpPr>
      <p:pic>
        <p:nvPicPr>
          <p:cNvPr id="7" name="Grafik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908050"/>
            <a:ext cx="9151200" cy="5949950"/>
          </a:xfrm>
          <a:prstGeom prst="rect">
            <a:avLst/>
          </a:prstGeom>
        </p:spPr>
      </p:pic>
      <p:sp>
        <p:nvSpPr>
          <p:cNvPr id="2" name="Titel 1"/>
          <p:cNvSpPr>
            <a:spLocks noGrp="1"/>
          </p:cNvSpPr>
          <p:nvPr>
            <p:ph type="ctrTitle" hasCustomPrompt="1"/>
          </p:nvPr>
        </p:nvSpPr>
        <p:spPr>
          <a:xfrm>
            <a:off x="431800" y="1988841"/>
            <a:ext cx="8280400" cy="396044"/>
          </a:xfrm>
        </p:spPr>
        <p:txBody>
          <a:bodyPr/>
          <a:lstStyle>
            <a:lvl1pPr>
              <a:lnSpc>
                <a:spcPct val="100000"/>
              </a:lnSpc>
              <a:defRPr sz="2500">
                <a:solidFill>
                  <a:schemeClr val="bg1"/>
                </a:solidFill>
              </a:defRPr>
            </a:lvl1pPr>
          </a:lstStyle>
          <a:p>
            <a:r>
              <a:rPr lang="de-DE" dirty="0"/>
              <a:t>Titel</a:t>
            </a:r>
            <a:br>
              <a:rPr lang="de-DE" dirty="0"/>
            </a:br>
            <a:endParaRPr lang="de-DE" dirty="0"/>
          </a:p>
        </p:txBody>
      </p:sp>
      <p:sp>
        <p:nvSpPr>
          <p:cNvPr id="3" name="Untertitel 2"/>
          <p:cNvSpPr>
            <a:spLocks noGrp="1"/>
          </p:cNvSpPr>
          <p:nvPr>
            <p:ph type="subTitle" idx="1" hasCustomPrompt="1"/>
          </p:nvPr>
        </p:nvSpPr>
        <p:spPr>
          <a:xfrm>
            <a:off x="431800" y="2432462"/>
            <a:ext cx="8280400" cy="420474"/>
          </a:xfrm>
        </p:spPr>
        <p:txBody>
          <a:bodyPr/>
          <a:lstStyle>
            <a:lvl1pPr marL="0" indent="0" algn="l">
              <a:lnSpc>
                <a:spcPct val="100000"/>
              </a:lnSpc>
              <a:spcAft>
                <a:spcPts val="0"/>
              </a:spcAft>
              <a:buNone/>
              <a:defRPr sz="2000" cap="all" spc="150" baseline="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Untertitel</a:t>
            </a:r>
          </a:p>
          <a:p>
            <a:endParaRPr lang="de-DE" dirty="0"/>
          </a:p>
        </p:txBody>
      </p:sp>
      <p:pic>
        <p:nvPicPr>
          <p:cNvPr id="4" name="Grafik 6">
            <a:extLst>
              <a:ext uri="{FF2B5EF4-FFF2-40B4-BE49-F238E27FC236}">
                <a16:creationId xmlns:a16="http://schemas.microsoft.com/office/drawing/2014/main" id="{F39FC531-E246-448F-3EBE-E0BC8F8FBAB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915816" y="194253"/>
            <a:ext cx="3095250" cy="361189"/>
          </a:xfrm>
          <a:prstGeom prst="rect">
            <a:avLst/>
          </a:prstGeom>
        </p:spPr>
      </p:pic>
      <p:sp>
        <p:nvSpPr>
          <p:cNvPr id="5" name="Rectangle 4">
            <a:extLst>
              <a:ext uri="{FF2B5EF4-FFF2-40B4-BE49-F238E27FC236}">
                <a16:creationId xmlns:a16="http://schemas.microsoft.com/office/drawing/2014/main" id="{5784C156-CE3A-8B8B-9FA3-0561FE588D9B}"/>
              </a:ext>
            </a:extLst>
          </p:cNvPr>
          <p:cNvSpPr/>
          <p:nvPr userDrawn="1"/>
        </p:nvSpPr>
        <p:spPr>
          <a:xfrm>
            <a:off x="4050066" y="548680"/>
            <a:ext cx="1043876" cy="307777"/>
          </a:xfrm>
          <a:prstGeom prst="rect">
            <a:avLst/>
          </a:prstGeom>
        </p:spPr>
        <p:txBody>
          <a:bodyPr wrap="none">
            <a:spAutoFit/>
          </a:bodyPr>
          <a:lstStyle/>
          <a:p>
            <a:pPr algn="ctr"/>
            <a:r>
              <a:rPr lang="en-GB" sz="1400" b="0" dirty="0">
                <a:solidFill>
                  <a:srgbClr val="262624"/>
                </a:solidFill>
                <a:latin typeface="Carmen Sans" panose="020B0904000000000000" pitchFamily="34" charset="-127"/>
                <a:ea typeface="Carmen Sans" panose="020B0904000000000000" pitchFamily="34" charset="-127"/>
                <a:cs typeface="Arial" panose="020B0604020202020204" pitchFamily="34" charset="0"/>
              </a:rPr>
              <a:t>G H A N A</a:t>
            </a:r>
            <a:endParaRPr lang="en-GH" sz="4000" b="0" dirty="0">
              <a:solidFill>
                <a:srgbClr val="262624"/>
              </a:solidFill>
              <a:latin typeface="Carmen Sans" panose="020B0904000000000000" pitchFamily="34" charset="-127"/>
              <a:ea typeface="Carmen Sans" panose="020B0904000000000000" pitchFamily="34" charset="-127"/>
              <a:cs typeface="Arial" panose="020B0604020202020204" pitchFamily="34" charset="0"/>
            </a:endParaRPr>
          </a:p>
        </p:txBody>
      </p:sp>
    </p:spTree>
    <p:extLst>
      <p:ext uri="{BB962C8B-B14F-4D97-AF65-F5344CB8AC3E}">
        <p14:creationId xmlns:p14="http://schemas.microsoft.com/office/powerpoint/2010/main" val="1285284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Stichpun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a:xfrm>
            <a:off x="431428" y="1980000"/>
            <a:ext cx="5435972" cy="4004875"/>
          </a:xfrm>
        </p:spPr>
        <p:txBody>
          <a:bodyPr/>
          <a:lstStyle>
            <a:lvl1pPr marL="0" indent="0">
              <a:buNone/>
              <a:defRPr/>
            </a:lvl1pPr>
            <a:lvl2pPr marL="184150" indent="-184150">
              <a:defRPr/>
            </a:lvl2pPr>
            <a:lvl3pPr marL="361950" indent="-177800">
              <a:defRPr/>
            </a:lvl3pPr>
            <a:lvl4pPr marL="539750" indent="-177800">
              <a:defRPr/>
            </a:lvl4pPr>
            <a:lvl5pPr marL="717550" indent="-17780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EE1376C6-FF4D-4E90-B335-E1821B7D98EE}" type="datetime1">
              <a:rPr lang="de-DE" smtClean="0"/>
              <a:t>26.03.24</a:t>
            </a:fld>
            <a:endParaRPr lang="de-DE"/>
          </a:p>
        </p:txBody>
      </p:sp>
      <p:sp>
        <p:nvSpPr>
          <p:cNvPr id="6" name="Foliennummernplatzhalter 5"/>
          <p:cNvSpPr>
            <a:spLocks noGrp="1"/>
          </p:cNvSpPr>
          <p:nvPr>
            <p:ph type="sldNum" sz="quarter" idx="12"/>
          </p:nvPr>
        </p:nvSpPr>
        <p:spPr/>
        <p:txBody>
          <a:bodyPr/>
          <a:lstStyle/>
          <a:p>
            <a:fld id="{0A1414E2-2122-4031-B629-6A710F17CC8D}" type="slidenum">
              <a:rPr lang="de-DE" smtClean="0"/>
              <a:t>‹#›</a:t>
            </a:fld>
            <a:endParaRPr lang="de-DE"/>
          </a:p>
        </p:txBody>
      </p:sp>
    </p:spTree>
    <p:extLst>
      <p:ext uri="{BB962C8B-B14F-4D97-AF65-F5344CB8AC3E}">
        <p14:creationId xmlns:p14="http://schemas.microsoft.com/office/powerpoint/2010/main" val="56168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Nummerierte Lis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a:xfrm>
            <a:off x="431428" y="1980000"/>
            <a:ext cx="5435972" cy="4004875"/>
          </a:xfrm>
        </p:spPr>
        <p:txBody>
          <a:bodyPr/>
          <a:lstStyle>
            <a:lvl1pPr marL="0" indent="0">
              <a:buNone/>
              <a:defRPr/>
            </a:lvl1pPr>
            <a:lvl2pPr marL="184150" indent="-184150">
              <a:buFont typeface="+mj-lt"/>
              <a:buAutoNum type="arabicPeriod"/>
              <a:defRPr/>
            </a:lvl2pPr>
            <a:lvl3pPr marL="361950" indent="-177800">
              <a:defRPr/>
            </a:lvl3pPr>
            <a:lvl4pPr marL="539750" indent="-177800">
              <a:defRPr/>
            </a:lvl4pPr>
            <a:lvl5pPr marL="717550" indent="-17780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75FE44B9-EA62-48E4-85BA-04D14A6F0B28}" type="datetime1">
              <a:rPr lang="de-DE" smtClean="0"/>
              <a:t>26.03.24</a:t>
            </a:fld>
            <a:endParaRPr lang="de-DE"/>
          </a:p>
        </p:txBody>
      </p:sp>
      <p:sp>
        <p:nvSpPr>
          <p:cNvPr id="6" name="Foliennummernplatzhalter 5"/>
          <p:cNvSpPr>
            <a:spLocks noGrp="1"/>
          </p:cNvSpPr>
          <p:nvPr>
            <p:ph type="sldNum" sz="quarter" idx="12"/>
          </p:nvPr>
        </p:nvSpPr>
        <p:spPr/>
        <p:txBody>
          <a:bodyPr/>
          <a:lstStyle/>
          <a:p>
            <a:fld id="{0A1414E2-2122-4031-B629-6A710F17CC8D}" type="slidenum">
              <a:rPr lang="de-DE" smtClean="0"/>
              <a:t>‹#›</a:t>
            </a:fld>
            <a:endParaRPr lang="de-DE"/>
          </a:p>
        </p:txBody>
      </p:sp>
    </p:spTree>
    <p:extLst>
      <p:ext uri="{BB962C8B-B14F-4D97-AF65-F5344CB8AC3E}">
        <p14:creationId xmlns:p14="http://schemas.microsoft.com/office/powerpoint/2010/main" val="1636992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und Inhalt (zweispalti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a:xfrm>
            <a:off x="431428" y="1980000"/>
            <a:ext cx="3996110" cy="4004875"/>
          </a:xfrm>
        </p:spPr>
        <p:txBody>
          <a:bodyPr/>
          <a:lstStyle>
            <a:lvl1pPr marL="0" indent="0">
              <a:buNone/>
              <a:defRPr/>
            </a:lvl1pPr>
            <a:lvl2pPr marL="184150" indent="-184150">
              <a:defRPr/>
            </a:lvl2pPr>
            <a:lvl3pPr marL="361950" indent="-177800">
              <a:defRPr/>
            </a:lvl3pPr>
            <a:lvl4pPr marL="539750" indent="-177800">
              <a:defRPr/>
            </a:lvl4pPr>
            <a:lvl5pPr marL="717550" indent="-17780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2B12D8D4-994F-47C5-A905-E2A6FE031D5A}" type="datetime1">
              <a:rPr lang="de-DE" smtClean="0"/>
              <a:t>26.03.24</a:t>
            </a:fld>
            <a:endParaRPr lang="de-DE"/>
          </a:p>
        </p:txBody>
      </p:sp>
      <p:sp>
        <p:nvSpPr>
          <p:cNvPr id="6" name="Foliennummernplatzhalter 5"/>
          <p:cNvSpPr>
            <a:spLocks noGrp="1"/>
          </p:cNvSpPr>
          <p:nvPr>
            <p:ph type="sldNum" sz="quarter" idx="12"/>
          </p:nvPr>
        </p:nvSpPr>
        <p:spPr/>
        <p:txBody>
          <a:bodyPr/>
          <a:lstStyle/>
          <a:p>
            <a:fld id="{0A1414E2-2122-4031-B629-6A710F17CC8D}" type="slidenum">
              <a:rPr lang="de-DE" smtClean="0"/>
              <a:t>‹#›</a:t>
            </a:fld>
            <a:endParaRPr lang="de-DE"/>
          </a:p>
        </p:txBody>
      </p:sp>
      <p:sp>
        <p:nvSpPr>
          <p:cNvPr id="7" name="Inhaltsplatzhalter 2"/>
          <p:cNvSpPr>
            <a:spLocks noGrp="1"/>
          </p:cNvSpPr>
          <p:nvPr>
            <p:ph idx="13"/>
          </p:nvPr>
        </p:nvSpPr>
        <p:spPr>
          <a:xfrm>
            <a:off x="4716463" y="1980000"/>
            <a:ext cx="3995737" cy="4004875"/>
          </a:xfrm>
        </p:spPr>
        <p:txBody>
          <a:bodyPr/>
          <a:lstStyle>
            <a:lvl1pPr marL="0" indent="0">
              <a:buNone/>
              <a:defRPr/>
            </a:lvl1pPr>
            <a:lvl2pPr marL="184150" indent="-184150">
              <a:defRPr/>
            </a:lvl2pPr>
            <a:lvl3pPr marL="361950" indent="-177800">
              <a:defRPr/>
            </a:lvl3pPr>
            <a:lvl4pPr marL="539750" indent="-177800">
              <a:defRPr/>
            </a:lvl4pPr>
            <a:lvl5pPr marL="717550" indent="-17780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166868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Inhalt und Bild (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a:xfrm>
            <a:off x="431428" y="1980000"/>
            <a:ext cx="3996110" cy="4004875"/>
          </a:xfrm>
        </p:spPr>
        <p:txBody>
          <a:bodyPr/>
          <a:lstStyle>
            <a:lvl1pPr marL="0" indent="0">
              <a:buNone/>
              <a:defRPr/>
            </a:lvl1pPr>
            <a:lvl2pPr marL="184150" indent="-184150">
              <a:defRPr/>
            </a:lvl2pPr>
            <a:lvl3pPr marL="361950" indent="-177800">
              <a:defRPr/>
            </a:lvl3pPr>
            <a:lvl4pPr marL="539750" indent="-177800">
              <a:defRPr/>
            </a:lvl4pPr>
            <a:lvl5pPr marL="717550" indent="-17780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2B12D8D4-994F-47C5-A905-E2A6FE031D5A}" type="datetime1">
              <a:rPr lang="de-DE" smtClean="0"/>
              <a:t>26.03.24</a:t>
            </a:fld>
            <a:endParaRPr lang="de-DE"/>
          </a:p>
        </p:txBody>
      </p:sp>
      <p:sp>
        <p:nvSpPr>
          <p:cNvPr id="6" name="Foliennummernplatzhalter 5"/>
          <p:cNvSpPr>
            <a:spLocks noGrp="1"/>
          </p:cNvSpPr>
          <p:nvPr>
            <p:ph type="sldNum" sz="quarter" idx="12"/>
          </p:nvPr>
        </p:nvSpPr>
        <p:spPr/>
        <p:txBody>
          <a:bodyPr/>
          <a:lstStyle/>
          <a:p>
            <a:fld id="{0A1414E2-2122-4031-B629-6A710F17CC8D}" type="slidenum">
              <a:rPr lang="de-DE" smtClean="0"/>
              <a:t>‹#›</a:t>
            </a:fld>
            <a:endParaRPr lang="de-DE"/>
          </a:p>
        </p:txBody>
      </p:sp>
      <p:sp>
        <p:nvSpPr>
          <p:cNvPr id="9" name="Bildplatzhalter 8"/>
          <p:cNvSpPr>
            <a:spLocks noGrp="1"/>
          </p:cNvSpPr>
          <p:nvPr>
            <p:ph type="pic" sz="quarter" idx="13"/>
          </p:nvPr>
        </p:nvSpPr>
        <p:spPr>
          <a:xfrm>
            <a:off x="4716463" y="2060575"/>
            <a:ext cx="3995737" cy="2844588"/>
          </a:xfrm>
          <a:solidFill>
            <a:schemeClr val="accent5"/>
          </a:solidFill>
        </p:spPr>
        <p:txBody>
          <a:bodyPr anchor="ctr" anchorCtr="0"/>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2970555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Inhalt und Bild (links)">
    <p:spTree>
      <p:nvGrpSpPr>
        <p:cNvPr id="1" name=""/>
        <p:cNvGrpSpPr/>
        <p:nvPr/>
      </p:nvGrpSpPr>
      <p:grpSpPr>
        <a:xfrm>
          <a:off x="0" y="0"/>
          <a:ext cx="0" cy="0"/>
          <a:chOff x="0" y="0"/>
          <a:chExt cx="0" cy="0"/>
        </a:xfrm>
      </p:grpSpPr>
      <p:sp>
        <p:nvSpPr>
          <p:cNvPr id="2" name="Titel 1"/>
          <p:cNvSpPr>
            <a:spLocks noGrp="1"/>
          </p:cNvSpPr>
          <p:nvPr>
            <p:ph type="title"/>
          </p:nvPr>
        </p:nvSpPr>
        <p:spPr>
          <a:xfrm>
            <a:off x="431428" y="1412776"/>
            <a:ext cx="8280772" cy="468052"/>
          </a:xfrm>
        </p:spPr>
        <p:txBody>
          <a:bodyPr/>
          <a:lstStyle/>
          <a:p>
            <a:r>
              <a:rPr lang="de-DE"/>
              <a:t>Mastertitelformat bearbeiten</a:t>
            </a:r>
          </a:p>
        </p:txBody>
      </p:sp>
      <p:sp>
        <p:nvSpPr>
          <p:cNvPr id="3" name="Inhaltsplatzhalter 2"/>
          <p:cNvSpPr>
            <a:spLocks noGrp="1"/>
          </p:cNvSpPr>
          <p:nvPr>
            <p:ph idx="1"/>
          </p:nvPr>
        </p:nvSpPr>
        <p:spPr>
          <a:xfrm>
            <a:off x="4716090" y="1980000"/>
            <a:ext cx="3996110" cy="4004875"/>
          </a:xfrm>
        </p:spPr>
        <p:txBody>
          <a:bodyPr/>
          <a:lstStyle>
            <a:lvl1pPr marL="0" indent="0">
              <a:buNone/>
              <a:defRPr/>
            </a:lvl1pPr>
            <a:lvl2pPr marL="184150" indent="-184150">
              <a:defRPr/>
            </a:lvl2pPr>
            <a:lvl3pPr marL="361950" indent="-177800">
              <a:defRPr/>
            </a:lvl3pPr>
            <a:lvl4pPr marL="539750" indent="-177800">
              <a:defRPr/>
            </a:lvl4pPr>
            <a:lvl5pPr marL="717550" indent="-17780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2B12D8D4-994F-47C5-A905-E2A6FE031D5A}" type="datetime1">
              <a:rPr lang="de-DE" smtClean="0"/>
              <a:t>26.03.24</a:t>
            </a:fld>
            <a:endParaRPr lang="de-DE"/>
          </a:p>
        </p:txBody>
      </p:sp>
      <p:sp>
        <p:nvSpPr>
          <p:cNvPr id="6" name="Foliennummernplatzhalter 5"/>
          <p:cNvSpPr>
            <a:spLocks noGrp="1"/>
          </p:cNvSpPr>
          <p:nvPr>
            <p:ph type="sldNum" sz="quarter" idx="12"/>
          </p:nvPr>
        </p:nvSpPr>
        <p:spPr/>
        <p:txBody>
          <a:bodyPr/>
          <a:lstStyle/>
          <a:p>
            <a:fld id="{0A1414E2-2122-4031-B629-6A710F17CC8D}" type="slidenum">
              <a:rPr lang="de-DE" smtClean="0"/>
              <a:t>‹#›</a:t>
            </a:fld>
            <a:endParaRPr lang="de-DE"/>
          </a:p>
        </p:txBody>
      </p:sp>
      <p:sp>
        <p:nvSpPr>
          <p:cNvPr id="9" name="Bildplatzhalter 8"/>
          <p:cNvSpPr>
            <a:spLocks noGrp="1"/>
          </p:cNvSpPr>
          <p:nvPr>
            <p:ph type="pic" sz="quarter" idx="13"/>
          </p:nvPr>
        </p:nvSpPr>
        <p:spPr>
          <a:xfrm>
            <a:off x="431428" y="2060575"/>
            <a:ext cx="3995737" cy="2844588"/>
          </a:xfrm>
          <a:solidFill>
            <a:schemeClr val="accent5"/>
          </a:solidFill>
        </p:spPr>
        <p:txBody>
          <a:bodyPr anchor="ctr" anchorCtr="0"/>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372415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Bild (klei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43568428-1D70-4F43-BC92-03549D178639}" type="datetime1">
              <a:rPr lang="de-DE" smtClean="0"/>
              <a:t>26.03.24</a:t>
            </a:fld>
            <a:endParaRPr lang="de-DE"/>
          </a:p>
        </p:txBody>
      </p:sp>
      <p:sp>
        <p:nvSpPr>
          <p:cNvPr id="5" name="Foliennummernplatzhalter 4"/>
          <p:cNvSpPr>
            <a:spLocks noGrp="1"/>
          </p:cNvSpPr>
          <p:nvPr>
            <p:ph type="sldNum" sz="quarter" idx="12"/>
          </p:nvPr>
        </p:nvSpPr>
        <p:spPr/>
        <p:txBody>
          <a:bodyPr/>
          <a:lstStyle/>
          <a:p>
            <a:fld id="{0A1414E2-2122-4031-B629-6A710F17CC8D}" type="slidenum">
              <a:rPr lang="de-DE" smtClean="0"/>
              <a:t>‹#›</a:t>
            </a:fld>
            <a:endParaRPr lang="de-DE"/>
          </a:p>
        </p:txBody>
      </p:sp>
      <p:sp>
        <p:nvSpPr>
          <p:cNvPr id="7" name="Bildplatzhalter 8"/>
          <p:cNvSpPr>
            <a:spLocks noGrp="1"/>
          </p:cNvSpPr>
          <p:nvPr>
            <p:ph type="pic" sz="quarter" idx="13"/>
          </p:nvPr>
        </p:nvSpPr>
        <p:spPr>
          <a:xfrm>
            <a:off x="1871328" y="2060574"/>
            <a:ext cx="5400972" cy="3240633"/>
          </a:xfrm>
          <a:solidFill>
            <a:schemeClr val="accent5"/>
          </a:solidFill>
        </p:spPr>
        <p:txBody>
          <a:bodyPr anchor="ctr" anchorCtr="0"/>
          <a:lstStyle>
            <a:lvl1pPr marL="0" indent="0" algn="ctr">
              <a:buNone/>
              <a:defRPr/>
            </a:lvl1pPr>
          </a:lstStyle>
          <a:p>
            <a:r>
              <a:rPr lang="de-DE"/>
              <a:t>Bild durch Klicken auf Symbol hinzufügen</a:t>
            </a:r>
          </a:p>
        </p:txBody>
      </p:sp>
      <p:sp>
        <p:nvSpPr>
          <p:cNvPr id="9" name="Textplatzhalter 8"/>
          <p:cNvSpPr>
            <a:spLocks noGrp="1"/>
          </p:cNvSpPr>
          <p:nvPr>
            <p:ph type="body" sz="quarter" idx="15"/>
          </p:nvPr>
        </p:nvSpPr>
        <p:spPr>
          <a:xfrm>
            <a:off x="1871701" y="5409220"/>
            <a:ext cx="5400972" cy="360040"/>
          </a:xfrm>
        </p:spPr>
        <p:txBody>
          <a:bodyPr/>
          <a:lstStyle>
            <a:lvl1pPr marL="0" indent="0">
              <a:lnSpc>
                <a:spcPct val="110000"/>
              </a:lnSpc>
              <a:spcAft>
                <a:spcPts val="0"/>
              </a:spcAft>
              <a:buNone/>
              <a:defRPr sz="850"/>
            </a:lvl1pPr>
          </a:lstStyle>
          <a:p>
            <a:pPr lvl="0"/>
            <a:r>
              <a:rPr lang="de-DE"/>
              <a:t>Mastertextformat bearbeiten</a:t>
            </a:r>
          </a:p>
        </p:txBody>
      </p:sp>
    </p:spTree>
    <p:extLst>
      <p:ext uri="{BB962C8B-B14F-4D97-AF65-F5344CB8AC3E}">
        <p14:creationId xmlns:p14="http://schemas.microsoft.com/office/powerpoint/2010/main" val="2006804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Grafik 1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432460" y="6190222"/>
            <a:ext cx="8280000" cy="151927"/>
          </a:xfrm>
          <a:prstGeom prst="rect">
            <a:avLst/>
          </a:prstGeom>
        </p:spPr>
      </p:pic>
      <p:pic>
        <p:nvPicPr>
          <p:cNvPr id="12" name="Grafik 1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431540" y="852900"/>
            <a:ext cx="8280000" cy="151927"/>
          </a:xfrm>
          <a:prstGeom prst="rect">
            <a:avLst/>
          </a:prstGeom>
        </p:spPr>
      </p:pic>
      <p:sp>
        <p:nvSpPr>
          <p:cNvPr id="2" name="Titelplatzhalter 1"/>
          <p:cNvSpPr>
            <a:spLocks noGrp="1"/>
          </p:cNvSpPr>
          <p:nvPr>
            <p:ph type="title"/>
          </p:nvPr>
        </p:nvSpPr>
        <p:spPr bwMode="gray">
          <a:xfrm>
            <a:off x="431428" y="1412776"/>
            <a:ext cx="8280772" cy="468052"/>
          </a:xfrm>
          <a:prstGeom prst="rect">
            <a:avLst/>
          </a:prstGeom>
        </p:spPr>
        <p:txBody>
          <a:bodyPr vert="horz" lIns="0" tIns="0" rIns="0" bIns="0" rtlCol="0" anchor="t" anchorCtr="0">
            <a:noAutofit/>
          </a:bodyPr>
          <a:lstStyle/>
          <a:p>
            <a:r>
              <a:rPr lang="de-DE" dirty="0"/>
              <a:t>Titelmasterformat durch Klicken bearbeiten</a:t>
            </a:r>
          </a:p>
        </p:txBody>
      </p:sp>
      <p:sp>
        <p:nvSpPr>
          <p:cNvPr id="3" name="Textplatzhalter 2"/>
          <p:cNvSpPr>
            <a:spLocks noGrp="1"/>
          </p:cNvSpPr>
          <p:nvPr>
            <p:ph type="body" idx="1"/>
          </p:nvPr>
        </p:nvSpPr>
        <p:spPr bwMode="gray">
          <a:xfrm>
            <a:off x="431428" y="1979364"/>
            <a:ext cx="8280772" cy="4005512"/>
          </a:xfrm>
          <a:prstGeom prst="rect">
            <a:avLst/>
          </a:prstGeom>
        </p:spPr>
        <p:txBody>
          <a:bodyPr vert="horz" lIns="0" tIns="0" rIns="0" bIns="0" rtlCol="0" anchor="t" anchorCtr="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bwMode="gray">
          <a:xfrm>
            <a:off x="431428" y="6381329"/>
            <a:ext cx="1080232" cy="219600"/>
          </a:xfrm>
          <a:prstGeom prst="rect">
            <a:avLst/>
          </a:prstGeom>
        </p:spPr>
        <p:txBody>
          <a:bodyPr vert="horz" wrap="none" lIns="0" tIns="0" rIns="0" bIns="0" rtlCol="0" anchor="ctr"/>
          <a:lstStyle>
            <a:lvl1pPr algn="l">
              <a:defRPr sz="850">
                <a:solidFill>
                  <a:schemeClr val="accent5"/>
                </a:solidFill>
              </a:defRPr>
            </a:lvl1pPr>
          </a:lstStyle>
          <a:p>
            <a:fld id="{B41ABF76-D7B6-439B-ACB7-575C6B8BB16D}" type="datetime1">
              <a:rPr lang="de-DE" smtClean="0"/>
              <a:t>26.03.24</a:t>
            </a:fld>
            <a:endParaRPr lang="de-DE" dirty="0"/>
          </a:p>
        </p:txBody>
      </p:sp>
      <p:sp>
        <p:nvSpPr>
          <p:cNvPr id="6" name="Foliennummernplatzhalter 5"/>
          <p:cNvSpPr>
            <a:spLocks noGrp="1"/>
          </p:cNvSpPr>
          <p:nvPr>
            <p:ph type="sldNum" sz="quarter" idx="4"/>
          </p:nvPr>
        </p:nvSpPr>
        <p:spPr bwMode="gray">
          <a:xfrm>
            <a:off x="7632340" y="6381329"/>
            <a:ext cx="1079860" cy="219600"/>
          </a:xfrm>
          <a:prstGeom prst="rect">
            <a:avLst/>
          </a:prstGeom>
        </p:spPr>
        <p:txBody>
          <a:bodyPr vert="horz" wrap="none" lIns="0" tIns="0" rIns="0" bIns="0" rtlCol="0" anchor="ctr"/>
          <a:lstStyle>
            <a:lvl1pPr algn="r">
              <a:defRPr sz="850">
                <a:solidFill>
                  <a:schemeClr val="accent5"/>
                </a:solidFill>
              </a:defRPr>
            </a:lvl1pPr>
          </a:lstStyle>
          <a:p>
            <a:fld id="{0A1414E2-2122-4031-B629-6A710F17CC8D}" type="slidenum">
              <a:rPr lang="de-DE" smtClean="0"/>
              <a:pPr/>
              <a:t>‹#›</a:t>
            </a:fld>
            <a:endParaRPr lang="de-DE"/>
          </a:p>
        </p:txBody>
      </p:sp>
      <p:pic>
        <p:nvPicPr>
          <p:cNvPr id="7" name="Grafik 6"/>
          <p:cNvPicPr>
            <a:picLocks noChangeAspect="1"/>
          </p:cNvPicPr>
          <p:nvPr/>
        </p:nvPicPr>
        <p:blipFill>
          <a:blip r:embed="rId17">
            <a:extLst>
              <a:ext uri="{28A0092B-C50C-407E-A947-70E740481C1C}">
                <a14:useLocalDpi xmlns:a14="http://schemas.microsoft.com/office/drawing/2010/main" val="0"/>
              </a:ext>
            </a:extLst>
          </a:blip>
          <a:stretch>
            <a:fillRect/>
          </a:stretch>
        </p:blipFill>
        <p:spPr bwMode="gray">
          <a:xfrm>
            <a:off x="2915816" y="194253"/>
            <a:ext cx="3095250" cy="361189"/>
          </a:xfrm>
          <a:prstGeom prst="rect">
            <a:avLst/>
          </a:prstGeom>
        </p:spPr>
      </p:pic>
      <p:sp>
        <p:nvSpPr>
          <p:cNvPr id="10" name="Textfeld 9"/>
          <p:cNvSpPr txBox="1"/>
          <p:nvPr/>
        </p:nvSpPr>
        <p:spPr bwMode="gray">
          <a:xfrm>
            <a:off x="2070770" y="6381329"/>
            <a:ext cx="5004110" cy="217764"/>
          </a:xfrm>
          <a:prstGeom prst="rect">
            <a:avLst/>
          </a:prstGeom>
          <a:noFill/>
        </p:spPr>
        <p:txBody>
          <a:bodyPr wrap="none" lIns="0" tIns="0" rIns="0" bIns="0" rtlCol="0" anchor="ctr" anchorCtr="0">
            <a:noAutofit/>
          </a:bodyPr>
          <a:lstStyle/>
          <a:p>
            <a:pPr algn="ctr"/>
            <a:r>
              <a:rPr lang="de-DE" sz="850" dirty="0">
                <a:solidFill>
                  <a:schemeClr val="accent5"/>
                </a:solidFill>
              </a:rPr>
              <a:t>© Alexander &amp; Partner · Law &amp; </a:t>
            </a:r>
            <a:r>
              <a:rPr lang="de-DE" sz="850" dirty="0" err="1">
                <a:solidFill>
                  <a:schemeClr val="accent5"/>
                </a:solidFill>
              </a:rPr>
              <a:t>Finance</a:t>
            </a:r>
            <a:r>
              <a:rPr lang="de-DE" sz="850" dirty="0">
                <a:solidFill>
                  <a:schemeClr val="accent5"/>
                </a:solidFill>
              </a:rPr>
              <a:t> · www.alexander-partner.com</a:t>
            </a:r>
          </a:p>
        </p:txBody>
      </p:sp>
      <p:sp>
        <p:nvSpPr>
          <p:cNvPr id="44" name="Rectangle 43">
            <a:extLst>
              <a:ext uri="{FF2B5EF4-FFF2-40B4-BE49-F238E27FC236}">
                <a16:creationId xmlns:a16="http://schemas.microsoft.com/office/drawing/2014/main" id="{67C86C88-C3A0-4848-B51D-2F17F096620C}"/>
              </a:ext>
            </a:extLst>
          </p:cNvPr>
          <p:cNvSpPr/>
          <p:nvPr userDrawn="1"/>
        </p:nvSpPr>
        <p:spPr>
          <a:xfrm>
            <a:off x="4050066" y="548680"/>
            <a:ext cx="1043876" cy="307777"/>
          </a:xfrm>
          <a:prstGeom prst="rect">
            <a:avLst/>
          </a:prstGeom>
        </p:spPr>
        <p:txBody>
          <a:bodyPr wrap="none">
            <a:spAutoFit/>
          </a:bodyPr>
          <a:lstStyle/>
          <a:p>
            <a:pPr algn="ctr"/>
            <a:r>
              <a:rPr lang="en-GB" sz="1400" b="0" dirty="0">
                <a:solidFill>
                  <a:srgbClr val="262624"/>
                </a:solidFill>
                <a:latin typeface="Carmen Sans" panose="020B0904000000000000" pitchFamily="34" charset="-127"/>
                <a:ea typeface="Carmen Sans" panose="020B0904000000000000" pitchFamily="34" charset="-127"/>
                <a:cs typeface="Arial" panose="020B0604020202020204" pitchFamily="34" charset="0"/>
              </a:rPr>
              <a:t>G H A N A</a:t>
            </a:r>
            <a:endParaRPr lang="en-GH" sz="4000" b="0" dirty="0">
              <a:solidFill>
                <a:srgbClr val="262624"/>
              </a:solidFill>
              <a:latin typeface="Carmen Sans" panose="020B0904000000000000" pitchFamily="34" charset="-127"/>
              <a:ea typeface="Carmen Sans" panose="020B0904000000000000" pitchFamily="34" charset="-127"/>
              <a:cs typeface="Arial" panose="020B0604020202020204" pitchFamily="34" charset="0"/>
            </a:endParaRPr>
          </a:p>
        </p:txBody>
      </p:sp>
    </p:spTree>
    <p:extLst>
      <p:ext uri="{BB962C8B-B14F-4D97-AF65-F5344CB8AC3E}">
        <p14:creationId xmlns:p14="http://schemas.microsoft.com/office/powerpoint/2010/main" val="263297745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4" r:id="rId3"/>
    <p:sldLayoutId id="2147483650" r:id="rId4"/>
    <p:sldLayoutId id="2147483656" r:id="rId5"/>
    <p:sldLayoutId id="2147483657" r:id="rId6"/>
    <p:sldLayoutId id="2147483658" r:id="rId7"/>
    <p:sldLayoutId id="2147483659" r:id="rId8"/>
    <p:sldLayoutId id="2147483662" r:id="rId9"/>
    <p:sldLayoutId id="2147483660" r:id="rId10"/>
    <p:sldLayoutId id="2147483661" r:id="rId11"/>
    <p:sldLayoutId id="2147483654" r:id="rId12"/>
    <p:sldLayoutId id="2147483655" r:id="rId13"/>
    <p:sldLayoutId id="2147483665" r:id="rId14"/>
  </p:sldLayoutIdLst>
  <p:hf hdr="0" ftr="0"/>
  <p:txStyles>
    <p:titleStyle>
      <a:lvl1pPr algn="l" defTabSz="914400" rtl="0" eaLnBrk="1" latinLnBrk="0" hangingPunct="1">
        <a:spcBef>
          <a:spcPct val="0"/>
        </a:spcBef>
        <a:buNone/>
        <a:defRPr sz="2000" kern="1200" cap="all" spc="200" baseline="0">
          <a:solidFill>
            <a:schemeClr val="tx1"/>
          </a:solidFill>
          <a:latin typeface="+mj-lt"/>
          <a:ea typeface="+mj-ea"/>
          <a:cs typeface="+mj-cs"/>
        </a:defRPr>
      </a:lvl1pPr>
    </p:titleStyle>
    <p:bodyStyle>
      <a:lvl1pPr marL="177800" indent="-177800" algn="l" defTabSz="914400" rtl="0" eaLnBrk="1" latinLnBrk="0" hangingPunct="1">
        <a:lnSpc>
          <a:spcPct val="130000"/>
        </a:lnSpc>
        <a:spcBef>
          <a:spcPts val="0"/>
        </a:spcBef>
        <a:spcAft>
          <a:spcPts val="1000"/>
        </a:spcAft>
        <a:buFont typeface="Arial" panose="020B0604020202020204" pitchFamily="34" charset="0"/>
        <a:buChar char="•"/>
        <a:defRPr sz="1300" kern="1200">
          <a:solidFill>
            <a:schemeClr val="tx1"/>
          </a:solidFill>
          <a:latin typeface="+mn-lt"/>
          <a:ea typeface="+mn-ea"/>
          <a:cs typeface="+mn-cs"/>
        </a:defRPr>
      </a:lvl1pPr>
      <a:lvl2pPr marL="361950" indent="-184150" algn="l" defTabSz="914400" rtl="0" eaLnBrk="1" latinLnBrk="0" hangingPunct="1">
        <a:lnSpc>
          <a:spcPct val="130000"/>
        </a:lnSpc>
        <a:spcBef>
          <a:spcPts val="0"/>
        </a:spcBef>
        <a:spcAft>
          <a:spcPts val="1000"/>
        </a:spcAft>
        <a:buFont typeface="Arial" panose="020B0604020202020204" pitchFamily="34" charset="0"/>
        <a:buChar char="•"/>
        <a:defRPr sz="1300" kern="1200">
          <a:solidFill>
            <a:schemeClr val="tx1"/>
          </a:solidFill>
          <a:latin typeface="+mn-lt"/>
          <a:ea typeface="+mn-ea"/>
          <a:cs typeface="+mn-cs"/>
        </a:defRPr>
      </a:lvl2pPr>
      <a:lvl3pPr marL="539750" indent="-177800" algn="l" defTabSz="914400" rtl="0" eaLnBrk="1" latinLnBrk="0" hangingPunct="1">
        <a:lnSpc>
          <a:spcPct val="130000"/>
        </a:lnSpc>
        <a:spcBef>
          <a:spcPts val="0"/>
        </a:spcBef>
        <a:spcAft>
          <a:spcPts val="1000"/>
        </a:spcAft>
        <a:buFont typeface="Arial" panose="020B0604020202020204" pitchFamily="34" charset="0"/>
        <a:buChar char="•"/>
        <a:defRPr sz="1300" kern="1200">
          <a:solidFill>
            <a:schemeClr val="tx1"/>
          </a:solidFill>
          <a:latin typeface="+mn-lt"/>
          <a:ea typeface="+mn-ea"/>
          <a:cs typeface="+mn-cs"/>
        </a:defRPr>
      </a:lvl3pPr>
      <a:lvl4pPr marL="717550" indent="-177800" algn="l" defTabSz="914400" rtl="0" eaLnBrk="1" latinLnBrk="0" hangingPunct="1">
        <a:lnSpc>
          <a:spcPct val="130000"/>
        </a:lnSpc>
        <a:spcBef>
          <a:spcPts val="0"/>
        </a:spcBef>
        <a:spcAft>
          <a:spcPts val="1000"/>
        </a:spcAft>
        <a:buFont typeface="Arial" panose="020B0604020202020204" pitchFamily="34" charset="0"/>
        <a:buChar char="•"/>
        <a:defRPr sz="1300" kern="1200">
          <a:solidFill>
            <a:schemeClr val="tx1"/>
          </a:solidFill>
          <a:latin typeface="+mn-lt"/>
          <a:ea typeface="+mn-ea"/>
          <a:cs typeface="+mn-cs"/>
        </a:defRPr>
      </a:lvl4pPr>
      <a:lvl5pPr marL="895350" indent="-177800" algn="l" defTabSz="914400" rtl="0" eaLnBrk="1" latinLnBrk="0" hangingPunct="1">
        <a:lnSpc>
          <a:spcPct val="130000"/>
        </a:lnSpc>
        <a:spcBef>
          <a:spcPts val="0"/>
        </a:spcBef>
        <a:spcAft>
          <a:spcPts val="1000"/>
        </a:spcAft>
        <a:buFont typeface="Arial" panose="020B0604020202020204" pitchFamily="34" charset="0"/>
        <a:buChar char="•"/>
        <a:defRPr sz="13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133748" y="4293096"/>
            <a:ext cx="6876504" cy="1224136"/>
          </a:xfrm>
        </p:spPr>
        <p:txBody>
          <a:bodyPr/>
          <a:lstStyle/>
          <a:p>
            <a:pPr algn="ctr"/>
            <a:r>
              <a:rPr lang="en-US" sz="2800" b="1" dirty="0">
                <a:effectLst/>
                <a:latin typeface="Century Schoolbook" panose="02040604050505020304" pitchFamily="18" charset="0"/>
                <a:ea typeface="Calibri" panose="020F0502020204030204" pitchFamily="34" charset="0"/>
                <a:cs typeface="Times New Roman" panose="02020603050405020304" pitchFamily="18" charset="0"/>
              </a:rPr>
              <a:t>THE FOREIGN </a:t>
            </a:r>
            <a:r>
              <a:rPr lang="en-US" sz="2800" b="1" dirty="0">
                <a:latin typeface="Century Schoolbook" panose="02040604050505020304" pitchFamily="18" charset="0"/>
                <a:ea typeface="Calibri" panose="020F0502020204030204" pitchFamily="34" charset="0"/>
                <a:cs typeface="Times New Roman" panose="02020603050405020304" pitchFamily="18" charset="0"/>
              </a:rPr>
              <a:t>company</a:t>
            </a:r>
            <a:r>
              <a:rPr lang="en-US" sz="2800" b="1" dirty="0">
                <a:effectLst/>
                <a:latin typeface="Century Schoolbook" panose="02040604050505020304" pitchFamily="18" charset="0"/>
                <a:ea typeface="Calibri" panose="020F0502020204030204" pitchFamily="34" charset="0"/>
                <a:cs typeface="Times New Roman" panose="02020603050405020304" pitchFamily="18" charset="0"/>
              </a:rPr>
              <a:t> AND THE GHANAIAN LABOUR LAW</a:t>
            </a:r>
            <a:r>
              <a:rPr lang="en-GH" sz="2800" dirty="0">
                <a:effectLst/>
              </a:rPr>
              <a:t> </a:t>
            </a:r>
            <a:endParaRPr lang="de-DE" sz="2800" dirty="0">
              <a:latin typeface="Century Schoolbook" panose="02040604050505020304" pitchFamily="18" charset="0"/>
            </a:endParaRPr>
          </a:p>
        </p:txBody>
      </p:sp>
      <p:sp>
        <p:nvSpPr>
          <p:cNvPr id="4" name="Textplatzhalter 3"/>
          <p:cNvSpPr>
            <a:spLocks noGrp="1"/>
          </p:cNvSpPr>
          <p:nvPr>
            <p:ph type="body" sz="quarter" idx="10"/>
          </p:nvPr>
        </p:nvSpPr>
        <p:spPr>
          <a:xfrm>
            <a:off x="431800" y="5805264"/>
            <a:ext cx="8280400" cy="503816"/>
          </a:xfrm>
        </p:spPr>
        <p:txBody>
          <a:bodyPr/>
          <a:lstStyle/>
          <a:p>
            <a:pPr algn="ctr"/>
            <a:r>
              <a:rPr lang="de-DE" sz="1800" dirty="0"/>
              <a:t>Accra 26.3.2024 </a:t>
            </a:r>
          </a:p>
          <a:p>
            <a:pPr algn="ctr"/>
            <a:r>
              <a:rPr lang="de-DE" sz="1800" dirty="0" err="1"/>
              <a:t>Cephas</a:t>
            </a:r>
            <a:r>
              <a:rPr lang="de-DE" sz="1800" dirty="0"/>
              <a:t> </a:t>
            </a:r>
            <a:r>
              <a:rPr lang="de-DE" sz="1800" dirty="0" err="1"/>
              <a:t>Tettey</a:t>
            </a:r>
            <a:r>
              <a:rPr lang="de-DE" sz="1800" dirty="0"/>
              <a:t> </a:t>
            </a:r>
            <a:r>
              <a:rPr lang="de-DE" sz="1800" dirty="0" err="1"/>
              <a:t>Omenyo</a:t>
            </a:r>
            <a:endParaRPr lang="de-DE" sz="1800" dirty="0"/>
          </a:p>
        </p:txBody>
      </p:sp>
    </p:spTree>
    <p:extLst>
      <p:ext uri="{BB962C8B-B14F-4D97-AF65-F5344CB8AC3E}">
        <p14:creationId xmlns:p14="http://schemas.microsoft.com/office/powerpoint/2010/main" val="684124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7497D-716C-29CA-8857-BDF72841C79A}"/>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C7BB6AF0-46EB-AAAD-E943-14526F398B96}"/>
              </a:ext>
            </a:extLst>
          </p:cNvPr>
          <p:cNvSpPr>
            <a:spLocks noGrp="1"/>
          </p:cNvSpPr>
          <p:nvPr>
            <p:ph idx="1"/>
          </p:nvPr>
        </p:nvSpPr>
        <p:spPr/>
        <p:txBody>
          <a:bodyPr/>
          <a:lstStyle/>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Workmen’s Compensation Act, 1987 (PNDC 187)</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 provides for payment of compensation to employees for injuries caused or diseases contracted in the course of employment.</a:t>
            </a:r>
          </a:p>
          <a:p>
            <a:pPr marL="0" indent="0">
              <a:buNone/>
            </a:pPr>
            <a:endPar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endParaRPr>
          </a:p>
          <a:p>
            <a:pPr marL="0" lvl="0" indent="0" algn="just">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Factories, Offices and Shops Act, 1970 (Act 328)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provides for the health, safety and welfare of persons employed in factories, offices, shops and other like-places. Also deals with the registration of factories.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7381DFFC-1646-E40C-5D68-3CE17DE7A094}"/>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11083B1D-4CF0-DEBE-2FB2-A9F3549D6301}"/>
              </a:ext>
            </a:extLst>
          </p:cNvPr>
          <p:cNvSpPr>
            <a:spLocks noGrp="1"/>
          </p:cNvSpPr>
          <p:nvPr>
            <p:ph type="sldNum" sz="quarter" idx="12"/>
          </p:nvPr>
        </p:nvSpPr>
        <p:spPr/>
        <p:txBody>
          <a:bodyPr/>
          <a:lstStyle/>
          <a:p>
            <a:fld id="{0A1414E2-2122-4031-B629-6A710F17CC8D}" type="slidenum">
              <a:rPr lang="de-DE" smtClean="0"/>
              <a:t>10</a:t>
            </a:fld>
            <a:endParaRPr lang="de-DE"/>
          </a:p>
        </p:txBody>
      </p:sp>
    </p:spTree>
    <p:extLst>
      <p:ext uri="{BB962C8B-B14F-4D97-AF65-F5344CB8AC3E}">
        <p14:creationId xmlns:p14="http://schemas.microsoft.com/office/powerpoint/2010/main" val="2169774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53B88-389D-ECF8-3A0B-7E3309336351}"/>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E4C20591-5C1E-3BCF-91BA-5CBD7B795173}"/>
              </a:ext>
            </a:extLst>
          </p:cNvPr>
          <p:cNvSpPr>
            <a:spLocks noGrp="1"/>
          </p:cNvSpPr>
          <p:nvPr>
            <p:ph idx="1"/>
          </p:nvPr>
        </p:nvSpPr>
        <p:spPr/>
        <p:txBody>
          <a:bodyPr/>
          <a:lstStyle/>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Persons With Disability Act, 2006 (Act 715) –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 9-15 covers employment of  and the promotion of employing persons with disability. Also provides for the provision of tools, posting, transfer and redeployment of person with disability and appropriate training for unemployed persons with disability.</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Copyright Act, 2005 (Act 690)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provides that in the absence of any contractual provisions to the contrary, the economic right of a worker should vest in an employer or the person that commissions the work where the author was commissioned or did so in the course of employment.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p:txBody>
      </p:sp>
      <p:sp>
        <p:nvSpPr>
          <p:cNvPr id="4" name="Date Placeholder 3">
            <a:extLst>
              <a:ext uri="{FF2B5EF4-FFF2-40B4-BE49-F238E27FC236}">
                <a16:creationId xmlns:a16="http://schemas.microsoft.com/office/drawing/2014/main" id="{47E5F647-BDBD-2B78-B678-3CF4B6AB6E56}"/>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5F381C85-D280-EE1C-2B7A-51A218E710FF}"/>
              </a:ext>
            </a:extLst>
          </p:cNvPr>
          <p:cNvSpPr>
            <a:spLocks noGrp="1"/>
          </p:cNvSpPr>
          <p:nvPr>
            <p:ph type="sldNum" sz="quarter" idx="12"/>
          </p:nvPr>
        </p:nvSpPr>
        <p:spPr/>
        <p:txBody>
          <a:bodyPr/>
          <a:lstStyle/>
          <a:p>
            <a:fld id="{0A1414E2-2122-4031-B629-6A710F17CC8D}" type="slidenum">
              <a:rPr lang="de-DE" smtClean="0"/>
              <a:t>11</a:t>
            </a:fld>
            <a:endParaRPr lang="de-DE"/>
          </a:p>
        </p:txBody>
      </p:sp>
    </p:spTree>
    <p:extLst>
      <p:ext uri="{BB962C8B-B14F-4D97-AF65-F5344CB8AC3E}">
        <p14:creationId xmlns:p14="http://schemas.microsoft.com/office/powerpoint/2010/main" val="68451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FB7B-48DF-8E35-1A2C-7FD6AE81C56E}"/>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1F7D0C2B-6065-A60E-1FE3-0D4EB2BE322F}"/>
              </a:ext>
            </a:extLst>
          </p:cNvPr>
          <p:cNvSpPr>
            <a:spLocks noGrp="1"/>
          </p:cNvSpPr>
          <p:nvPr>
            <p:ph idx="1"/>
          </p:nvPr>
        </p:nvSpPr>
        <p:spPr/>
        <p:txBody>
          <a:bodyPr/>
          <a:lstStyle/>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National Pensions Act, 2008 (Act 766)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provides for the pensions of workers and compels employers to contribute to the pensions of workers.</a:t>
            </a:r>
          </a:p>
          <a:p>
            <a:pPr marL="0" indent="0">
              <a:buNone/>
            </a:pP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b="1" dirty="0">
                <a:effectLst/>
                <a:latin typeface="Century Schoolbook" panose="02040604050505020304" pitchFamily="18" charset="0"/>
                <a:ea typeface="Calibri" panose="020F0502020204030204" pitchFamily="34" charset="0"/>
                <a:cs typeface="Times New Roman" panose="02020603050405020304" pitchFamily="18" charset="0"/>
              </a:rPr>
              <a:t>Children’s Act, 1998 (Act 560) </a:t>
            </a:r>
            <a:r>
              <a:rPr lang="en-US" sz="1800" dirty="0">
                <a:effectLst/>
                <a:latin typeface="Century Schoolbook" panose="02040604050505020304" pitchFamily="18" charset="0"/>
                <a:ea typeface="Calibri" panose="020F0502020204030204" pitchFamily="34" charset="0"/>
                <a:cs typeface="Times New Roman" panose="02020603050405020304" pitchFamily="18" charset="0"/>
              </a:rPr>
              <a:t>– provides for child labour and apprenticeship.</a:t>
            </a:r>
            <a:r>
              <a:rPr lang="en-GH" dirty="0">
                <a:effectLst/>
              </a:rPr>
              <a:t> </a:t>
            </a:r>
          </a:p>
          <a:p>
            <a:pPr marL="0" indent="0">
              <a:buNone/>
            </a:pPr>
            <a:endParaRPr lang="en-GH" dirty="0"/>
          </a:p>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Income Tax Act, 2015 (Act 896)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section 4 deals with taxable income from employment which include salaries, wages, leave pay, overtime pay, bonuses among others. Just to add that redundancy pay is excluded from the calculation of taxable income.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p:txBody>
      </p:sp>
      <p:sp>
        <p:nvSpPr>
          <p:cNvPr id="4" name="Date Placeholder 3">
            <a:extLst>
              <a:ext uri="{FF2B5EF4-FFF2-40B4-BE49-F238E27FC236}">
                <a16:creationId xmlns:a16="http://schemas.microsoft.com/office/drawing/2014/main" id="{7EDBD783-91F4-260E-84A6-989DCF137375}"/>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FE05B9E5-C533-BDCA-E4F5-9A213569F7F5}"/>
              </a:ext>
            </a:extLst>
          </p:cNvPr>
          <p:cNvSpPr>
            <a:spLocks noGrp="1"/>
          </p:cNvSpPr>
          <p:nvPr>
            <p:ph type="sldNum" sz="quarter" idx="12"/>
          </p:nvPr>
        </p:nvSpPr>
        <p:spPr/>
        <p:txBody>
          <a:bodyPr/>
          <a:lstStyle/>
          <a:p>
            <a:fld id="{0A1414E2-2122-4031-B629-6A710F17CC8D}" type="slidenum">
              <a:rPr lang="de-DE" smtClean="0"/>
              <a:t>12</a:t>
            </a:fld>
            <a:endParaRPr lang="de-DE"/>
          </a:p>
        </p:txBody>
      </p:sp>
    </p:spTree>
    <p:extLst>
      <p:ext uri="{BB962C8B-B14F-4D97-AF65-F5344CB8AC3E}">
        <p14:creationId xmlns:p14="http://schemas.microsoft.com/office/powerpoint/2010/main" val="1938053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56480-0170-A9A0-F1D4-5F5F0B23261D}"/>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C51A9349-F687-F4DC-3045-939541817E4E}"/>
              </a:ext>
            </a:extLst>
          </p:cNvPr>
          <p:cNvSpPr>
            <a:spLocks noGrp="1"/>
          </p:cNvSpPr>
          <p:nvPr>
            <p:ph idx="1"/>
          </p:nvPr>
        </p:nvSpPr>
        <p:spPr/>
        <p:txBody>
          <a:bodyPr/>
          <a:lstStyle/>
          <a:p>
            <a:pPr marL="0" lvl="0" indent="0" algn="just">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Patents Act, 2003 (Act 657) –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sections 5, similar to the Copyright Act where contrary to an express contractual provision, the employer owns the patent.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lgn="just">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Section 6</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is however quite interesting – where the invention has economic value much higher than anticipated at the time of concluding the agreement, the inventor is entitled to a special remuneration which shall be fixed by the court in the absence of an agreement between the parties.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a:p>
            <a:endParaRPr lang="en-GH" dirty="0"/>
          </a:p>
        </p:txBody>
      </p:sp>
      <p:sp>
        <p:nvSpPr>
          <p:cNvPr id="4" name="Date Placeholder 3">
            <a:extLst>
              <a:ext uri="{FF2B5EF4-FFF2-40B4-BE49-F238E27FC236}">
                <a16:creationId xmlns:a16="http://schemas.microsoft.com/office/drawing/2014/main" id="{AFAE9DD9-27EF-9F06-ADF3-F362C3524F2D}"/>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FE7680AF-A23D-A959-0890-82F0F42403F8}"/>
              </a:ext>
            </a:extLst>
          </p:cNvPr>
          <p:cNvSpPr>
            <a:spLocks noGrp="1"/>
          </p:cNvSpPr>
          <p:nvPr>
            <p:ph type="sldNum" sz="quarter" idx="12"/>
          </p:nvPr>
        </p:nvSpPr>
        <p:spPr/>
        <p:txBody>
          <a:bodyPr/>
          <a:lstStyle/>
          <a:p>
            <a:fld id="{0A1414E2-2122-4031-B629-6A710F17CC8D}" type="slidenum">
              <a:rPr lang="de-DE" smtClean="0"/>
              <a:t>13</a:t>
            </a:fld>
            <a:endParaRPr lang="de-DE"/>
          </a:p>
        </p:txBody>
      </p:sp>
    </p:spTree>
    <p:extLst>
      <p:ext uri="{BB962C8B-B14F-4D97-AF65-F5344CB8AC3E}">
        <p14:creationId xmlns:p14="http://schemas.microsoft.com/office/powerpoint/2010/main" val="1603293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E6075-E43B-1740-E46E-BE21242DA245}"/>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BE122D3B-F018-65E7-FABA-B38DDD053E3F}"/>
              </a:ext>
            </a:extLst>
          </p:cNvPr>
          <p:cNvSpPr>
            <a:spLocks noGrp="1"/>
          </p:cNvSpPr>
          <p:nvPr>
            <p:ph idx="1"/>
          </p:nvPr>
        </p:nvSpPr>
        <p:spPr/>
        <p:txBody>
          <a:bodyPr/>
          <a:lstStyle/>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Free Zone Act, 1995 (Act 504)</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 section 34 provides for the freehand of free zone developers to negotiate contracts of employment with employees including wage scale, minimum working hours and other such terms once consistent with ILO convention on worker’s rights and conditions of service.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a:p>
            <a:pPr marL="0" lvl="0" indent="0" algn="just">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Immigration Act, 2000 (Act 573)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sections 13-33 deals with the employment of foreign nationals. Section 24 for instance deals with the fact that a foreign national shall not be employed except with a permit.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b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b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p:txBody>
      </p:sp>
      <p:sp>
        <p:nvSpPr>
          <p:cNvPr id="4" name="Date Placeholder 3">
            <a:extLst>
              <a:ext uri="{FF2B5EF4-FFF2-40B4-BE49-F238E27FC236}">
                <a16:creationId xmlns:a16="http://schemas.microsoft.com/office/drawing/2014/main" id="{633D6EA6-DAEA-4B66-93BC-34029AADE40D}"/>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83F92F72-DD33-4652-7C1F-E0803949AEEE}"/>
              </a:ext>
            </a:extLst>
          </p:cNvPr>
          <p:cNvSpPr>
            <a:spLocks noGrp="1"/>
          </p:cNvSpPr>
          <p:nvPr>
            <p:ph type="sldNum" sz="quarter" idx="12"/>
          </p:nvPr>
        </p:nvSpPr>
        <p:spPr/>
        <p:txBody>
          <a:bodyPr/>
          <a:lstStyle/>
          <a:p>
            <a:fld id="{0A1414E2-2122-4031-B629-6A710F17CC8D}" type="slidenum">
              <a:rPr lang="de-DE" smtClean="0"/>
              <a:t>14</a:t>
            </a:fld>
            <a:endParaRPr lang="de-DE"/>
          </a:p>
        </p:txBody>
      </p:sp>
    </p:spTree>
    <p:extLst>
      <p:ext uri="{BB962C8B-B14F-4D97-AF65-F5344CB8AC3E}">
        <p14:creationId xmlns:p14="http://schemas.microsoft.com/office/powerpoint/2010/main" val="1956621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BCB14-1234-7B91-E039-2BB95690E203}"/>
              </a:ext>
            </a:extLst>
          </p:cNvPr>
          <p:cNvSpPr>
            <a:spLocks noGrp="1"/>
          </p:cNvSpPr>
          <p:nvPr>
            <p:ph type="title"/>
          </p:nvPr>
        </p:nvSpPr>
        <p:spPr/>
        <p:txBody>
          <a:bodyPr/>
          <a:lstStyle/>
          <a:p>
            <a:endParaRPr lang="en-GH" dirty="0"/>
          </a:p>
        </p:txBody>
      </p:sp>
      <p:sp>
        <p:nvSpPr>
          <p:cNvPr id="3" name="Content Placeholder 2">
            <a:extLst>
              <a:ext uri="{FF2B5EF4-FFF2-40B4-BE49-F238E27FC236}">
                <a16:creationId xmlns:a16="http://schemas.microsoft.com/office/drawing/2014/main" id="{F408853C-E26E-B661-D893-DA14A5BF89A1}"/>
              </a:ext>
            </a:extLst>
          </p:cNvPr>
          <p:cNvSpPr>
            <a:spLocks noGrp="1"/>
          </p:cNvSpPr>
          <p:nvPr>
            <p:ph idx="1"/>
          </p:nvPr>
        </p:nvSpPr>
        <p:spPr/>
        <p:txBody>
          <a:bodyPr/>
          <a:lstStyle/>
          <a:p>
            <a:pPr marL="0" lvl="0" indent="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Whistle Blower Act, 2006 (Act 720)</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	19. (1) A provision in a contract of employment or other agreement 	between an employer and an employee is void if it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lphaLcPeriod"/>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seeks to prevent the employee from making a disclosure</a:t>
            </a:r>
            <a:endParaRPr lang="en-GH" sz="1800" kern="100" dirty="0">
              <a:effectLst/>
              <a:latin typeface="Century Schoolbook" panose="02040604050505020304" pitchFamily="18" charset="0"/>
              <a:ea typeface="Calibri" panose="020F0502020204030204" pitchFamily="34" charset="0"/>
              <a:cs typeface="Helvetica" pitchFamily="2" charset="0"/>
            </a:endParaRPr>
          </a:p>
          <a:p>
            <a:pPr marL="342900" lvl="0" indent="-342900" algn="just">
              <a:buFont typeface="+mj-lt"/>
              <a:buAutoNum type="alphaLcPeriod"/>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has the effect of discouraging an employee from making a disclosure</a:t>
            </a:r>
            <a:endParaRPr lang="en-GH" sz="1800" kern="100" dirty="0">
              <a:effectLst/>
              <a:latin typeface="Century Schoolbook" panose="02040604050505020304" pitchFamily="18" charset="0"/>
              <a:ea typeface="Calibri" panose="020F0502020204030204" pitchFamily="34" charset="0"/>
              <a:cs typeface="Helvetica" pitchFamily="2" charset="0"/>
            </a:endParaRPr>
          </a:p>
          <a:p>
            <a:pPr marL="342900" lvl="0" indent="-342900" algn="just">
              <a:buFont typeface="+mj-lt"/>
              <a:buAutoNum type="alphaLcPeriod"/>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precludes the employee from making a complaint in respect of victimization </a:t>
            </a:r>
            <a:endParaRPr lang="en-GH" sz="1800" kern="100" dirty="0">
              <a:effectLst/>
              <a:latin typeface="Century Schoolbook" panose="02040604050505020304" pitchFamily="18" charset="0"/>
              <a:ea typeface="Calibri" panose="020F0502020204030204" pitchFamily="34" charset="0"/>
              <a:cs typeface="Helvetica" pitchFamily="2" charset="0"/>
            </a:endParaRPr>
          </a:p>
          <a:p>
            <a:pPr marL="342900" lvl="0" indent="-342900" algn="just">
              <a:buFont typeface="+mj-lt"/>
              <a:buAutoNum type="alphaLcPeriod"/>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prevents an employee from bringing an action in court or before an institution to claim relief or remedy in respect of victimisation.</a:t>
            </a:r>
            <a:endParaRPr lang="en-GH" sz="1800" kern="100" dirty="0">
              <a:effectLst/>
              <a:latin typeface="Century Schoolbook" panose="02040604050505020304" pitchFamily="18" charset="0"/>
              <a:ea typeface="Calibri" panose="020F0502020204030204" pitchFamily="34" charset="0"/>
              <a:cs typeface="Helvetica" pitchFamily="2" charset="0"/>
            </a:endParaRPr>
          </a:p>
          <a:p>
            <a:endParaRPr lang="en-GH" dirty="0"/>
          </a:p>
        </p:txBody>
      </p:sp>
      <p:sp>
        <p:nvSpPr>
          <p:cNvPr id="4" name="Date Placeholder 3">
            <a:extLst>
              <a:ext uri="{FF2B5EF4-FFF2-40B4-BE49-F238E27FC236}">
                <a16:creationId xmlns:a16="http://schemas.microsoft.com/office/drawing/2014/main" id="{0F05C53B-795A-5432-483B-A29A31EFECA9}"/>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B967618B-BAE6-5400-0E25-3A1BDCB20362}"/>
              </a:ext>
            </a:extLst>
          </p:cNvPr>
          <p:cNvSpPr>
            <a:spLocks noGrp="1"/>
          </p:cNvSpPr>
          <p:nvPr>
            <p:ph type="sldNum" sz="quarter" idx="12"/>
          </p:nvPr>
        </p:nvSpPr>
        <p:spPr/>
        <p:txBody>
          <a:bodyPr/>
          <a:lstStyle/>
          <a:p>
            <a:fld id="{0A1414E2-2122-4031-B629-6A710F17CC8D}" type="slidenum">
              <a:rPr lang="de-DE" smtClean="0"/>
              <a:t>15</a:t>
            </a:fld>
            <a:endParaRPr lang="de-DE"/>
          </a:p>
        </p:txBody>
      </p:sp>
    </p:spTree>
    <p:extLst>
      <p:ext uri="{BB962C8B-B14F-4D97-AF65-F5344CB8AC3E}">
        <p14:creationId xmlns:p14="http://schemas.microsoft.com/office/powerpoint/2010/main" val="1839844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D0FBF-10EA-9B48-BE96-B0E8E01AA390}"/>
              </a:ext>
            </a:extLst>
          </p:cNvPr>
          <p:cNvSpPr>
            <a:spLocks noGrp="1"/>
          </p:cNvSpPr>
          <p:nvPr>
            <p:ph type="title"/>
          </p:nvPr>
        </p:nvSpPr>
        <p:spPr>
          <a:xfrm>
            <a:off x="431428" y="1412776"/>
            <a:ext cx="8280772" cy="567224"/>
          </a:xfrm>
        </p:spPr>
        <p:txBody>
          <a:bodyPr/>
          <a:lstStyle/>
          <a:p>
            <a:r>
              <a:rPr lang="en-US" sz="1800" b="1" u="sng" dirty="0">
                <a:effectLst/>
                <a:latin typeface="Century Schoolbook" panose="02040604050505020304" pitchFamily="18" charset="0"/>
                <a:ea typeface="Calibri" panose="020F0502020204030204" pitchFamily="34" charset="0"/>
                <a:cs typeface="Times New Roman" panose="02020603050405020304" pitchFamily="18" charset="0"/>
              </a:rPr>
              <a:t>Various employment relationships provided by the law</a:t>
            </a:r>
            <a:r>
              <a:rPr lang="en-GH" dirty="0">
                <a:effectLst/>
              </a:rPr>
              <a:t> </a:t>
            </a:r>
            <a:endParaRPr lang="en-GH" dirty="0"/>
          </a:p>
        </p:txBody>
      </p:sp>
      <p:sp>
        <p:nvSpPr>
          <p:cNvPr id="3" name="Content Placeholder 2">
            <a:extLst>
              <a:ext uri="{FF2B5EF4-FFF2-40B4-BE49-F238E27FC236}">
                <a16:creationId xmlns:a16="http://schemas.microsoft.com/office/drawing/2014/main" id="{E91702C5-24A7-AE2A-253D-F0CAEFDB862F}"/>
              </a:ext>
            </a:extLst>
          </p:cNvPr>
          <p:cNvSpPr>
            <a:spLocks noGrp="1"/>
          </p:cNvSpPr>
          <p:nvPr>
            <p:ph idx="1"/>
          </p:nvPr>
        </p:nvSpPr>
        <p:spPr/>
        <p:txBody>
          <a:bodyPr/>
          <a:lstStyle/>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Worker</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 175 of Labour Act 2003 defines a Worker as “…a person employed under a contract of employment whether on a continuous, part-time, temporary or casual basis.”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Employee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 38(1) of Workmen’s Compensation Act,1987 an Employee is “… a person who has entered into or is working under a contract of service or apprenticeship with an employer, whether skilled or unskilled, and whether the contract is expressed or implied, oral or in writing.”</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386CF1ED-02D2-FE6A-61BB-24CBF2DD3432}"/>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51059D0F-6AEA-F45B-3228-9EDC9EF41AF4}"/>
              </a:ext>
            </a:extLst>
          </p:cNvPr>
          <p:cNvSpPr>
            <a:spLocks noGrp="1"/>
          </p:cNvSpPr>
          <p:nvPr>
            <p:ph type="sldNum" sz="quarter" idx="12"/>
          </p:nvPr>
        </p:nvSpPr>
        <p:spPr/>
        <p:txBody>
          <a:bodyPr/>
          <a:lstStyle/>
          <a:p>
            <a:fld id="{0A1414E2-2122-4031-B629-6A710F17CC8D}" type="slidenum">
              <a:rPr lang="de-DE" smtClean="0"/>
              <a:t>16</a:t>
            </a:fld>
            <a:endParaRPr lang="de-DE"/>
          </a:p>
        </p:txBody>
      </p:sp>
    </p:spTree>
    <p:extLst>
      <p:ext uri="{BB962C8B-B14F-4D97-AF65-F5344CB8AC3E}">
        <p14:creationId xmlns:p14="http://schemas.microsoft.com/office/powerpoint/2010/main" val="38057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3D989-DBF4-B7DF-402D-B43A62BE852C}"/>
              </a:ext>
            </a:extLst>
          </p:cNvPr>
          <p:cNvSpPr>
            <a:spLocks noGrp="1"/>
          </p:cNvSpPr>
          <p:nvPr>
            <p:ph type="title"/>
          </p:nvPr>
        </p:nvSpPr>
        <p:spPr>
          <a:xfrm>
            <a:off x="431428" y="1412776"/>
            <a:ext cx="8280772" cy="567224"/>
          </a:xfrm>
        </p:spPr>
        <p:txBody>
          <a:bodyPr/>
          <a:lstStyle/>
          <a:p>
            <a:endParaRPr lang="en-GH" dirty="0"/>
          </a:p>
        </p:txBody>
      </p:sp>
      <p:sp>
        <p:nvSpPr>
          <p:cNvPr id="3" name="Content Placeholder 2">
            <a:extLst>
              <a:ext uri="{FF2B5EF4-FFF2-40B4-BE49-F238E27FC236}">
                <a16:creationId xmlns:a16="http://schemas.microsoft.com/office/drawing/2014/main" id="{50902011-5BF8-6F49-154C-A41908EF7AF3}"/>
              </a:ext>
            </a:extLst>
          </p:cNvPr>
          <p:cNvSpPr>
            <a:spLocks noGrp="1"/>
          </p:cNvSpPr>
          <p:nvPr>
            <p:ph idx="1"/>
          </p:nvPr>
        </p:nvSpPr>
        <p:spPr/>
        <p:txBody>
          <a:bodyPr/>
          <a:lstStyle/>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Self-employed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 211 of National Pensions Act, 2008 defines self-employed as  “…a person who has no other employer but himself or herself and works on his or her own account or with others.”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Employer</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 175 of Labour Act, 2003 defines employer as “…any person who employs a worker under a contract of employment.”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42A0E497-4A8E-4F80-1787-C8814ACCDFA7}"/>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90537426-C7CF-3280-61F2-AD7BF8F33C5B}"/>
              </a:ext>
            </a:extLst>
          </p:cNvPr>
          <p:cNvSpPr>
            <a:spLocks noGrp="1"/>
          </p:cNvSpPr>
          <p:nvPr>
            <p:ph type="sldNum" sz="quarter" idx="12"/>
          </p:nvPr>
        </p:nvSpPr>
        <p:spPr/>
        <p:txBody>
          <a:bodyPr/>
          <a:lstStyle/>
          <a:p>
            <a:fld id="{0A1414E2-2122-4031-B629-6A710F17CC8D}" type="slidenum">
              <a:rPr lang="de-DE" smtClean="0"/>
              <a:t>17</a:t>
            </a:fld>
            <a:endParaRPr lang="de-DE"/>
          </a:p>
        </p:txBody>
      </p:sp>
    </p:spTree>
    <p:extLst>
      <p:ext uri="{BB962C8B-B14F-4D97-AF65-F5344CB8AC3E}">
        <p14:creationId xmlns:p14="http://schemas.microsoft.com/office/powerpoint/2010/main" val="1850143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9CB54-7F44-60AC-1A80-E0F26BAA4904}"/>
              </a:ext>
            </a:extLst>
          </p:cNvPr>
          <p:cNvSpPr>
            <a:spLocks noGrp="1"/>
          </p:cNvSpPr>
          <p:nvPr>
            <p:ph type="title"/>
          </p:nvPr>
        </p:nvSpPr>
        <p:spPr/>
        <p:txBody>
          <a:bodyPr/>
          <a:lstStyle/>
          <a:p>
            <a:r>
              <a:rPr lang="en-US" sz="1800" b="1" u="sng" kern="100" dirty="0">
                <a:effectLst/>
                <a:latin typeface="Century Schoolbook" panose="02040604050505020304" pitchFamily="18" charset="0"/>
                <a:ea typeface="Calibri" panose="020F0502020204030204" pitchFamily="34" charset="0"/>
                <a:cs typeface="Times New Roman" panose="02020603050405020304" pitchFamily="18" charset="0"/>
              </a:rPr>
              <a:t>Employment contract – variation of terms</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4A6F1E98-9183-0F06-5164-5744A3A149A2}"/>
              </a:ext>
            </a:extLst>
          </p:cNvPr>
          <p:cNvSpPr>
            <a:spLocks noGrp="1"/>
          </p:cNvSpPr>
          <p:nvPr>
            <p:ph idx="1"/>
          </p:nvPr>
        </p:nvSpPr>
        <p:spPr/>
        <p:txBody>
          <a:bodyPr/>
          <a:lstStyle/>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Not all variation to contracts are a breach. Some variations may be provided for in the contract at the time of signing.</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Contractual right to vary</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This may be provided for in the employment contract enabling the employer to make changes without the consent of the employee – usually called flexibility clauses; could be either general or specific</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Specific flexibility clauses give flexibility to employer to vary a specific issue(s) and a General flexibility clause gives much more room for variation.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A926D8A7-857B-52F5-9A7B-70BAE6AAC93C}"/>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F8EB5C2D-B33B-F769-3FC6-62F686933E40}"/>
              </a:ext>
            </a:extLst>
          </p:cNvPr>
          <p:cNvSpPr>
            <a:spLocks noGrp="1"/>
          </p:cNvSpPr>
          <p:nvPr>
            <p:ph type="sldNum" sz="quarter" idx="12"/>
          </p:nvPr>
        </p:nvSpPr>
        <p:spPr/>
        <p:txBody>
          <a:bodyPr/>
          <a:lstStyle/>
          <a:p>
            <a:fld id="{0A1414E2-2122-4031-B629-6A710F17CC8D}" type="slidenum">
              <a:rPr lang="de-DE" smtClean="0"/>
              <a:t>18</a:t>
            </a:fld>
            <a:endParaRPr lang="de-DE"/>
          </a:p>
        </p:txBody>
      </p:sp>
    </p:spTree>
    <p:extLst>
      <p:ext uri="{BB962C8B-B14F-4D97-AF65-F5344CB8AC3E}">
        <p14:creationId xmlns:p14="http://schemas.microsoft.com/office/powerpoint/2010/main" val="2750145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9791F-0017-E5F2-A884-08EF37CCD121}"/>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6FF9DB6B-9892-52E2-B1BE-D871BE2E2ADB}"/>
              </a:ext>
            </a:extLst>
          </p:cNvPr>
          <p:cNvSpPr>
            <a:spLocks noGrp="1"/>
          </p:cNvSpPr>
          <p:nvPr>
            <p:ph idx="1"/>
          </p:nvPr>
        </p:nvSpPr>
        <p:spPr/>
        <p:txBody>
          <a:bodyPr/>
          <a:lstStyle/>
          <a:p>
            <a:pPr marL="285750" indent="-285750">
              <a:buFont typeface="Arial" panose="020B0604020202020204" pitchFamily="34" charset="0"/>
              <a:buChar char="•"/>
            </a:pPr>
            <a:r>
              <a:rPr lang="en-US" sz="1400" kern="100" dirty="0">
                <a:effectLst/>
                <a:latin typeface="Century Schoolbook" panose="02040604050505020304" pitchFamily="18" charset="0"/>
                <a:ea typeface="Calibri" panose="020F0502020204030204" pitchFamily="34" charset="0"/>
                <a:cs typeface="Times New Roman" panose="02020603050405020304" pitchFamily="18" charset="0"/>
              </a:rPr>
              <a:t>The Flexibility clauses must be clear and unambiguous and must be exercised with mutual trust and confidence.</a:t>
            </a:r>
            <a:endParaRPr lang="en-GH"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lgn="just">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Variation by Agreement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Where there is no express flexibility clause, then the employer will have to engage the employee to agree to the variation or the trades union where the terms seeking to be varied forms part of the collective bargain agreement.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At times the agreement to the variation may be implied. Where the employer unilaterally and subtly or overtly changes the terms and the employee acquiesces  or remains mute and raises no protest. – the employer will argue that the employee has impliedly agreed.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lgn="just">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829BFBD7-2517-B261-8FFD-514767D45652}"/>
              </a:ext>
            </a:extLst>
          </p:cNvPr>
          <p:cNvSpPr>
            <a:spLocks noGrp="1"/>
          </p:cNvSpPr>
          <p:nvPr>
            <p:ph type="dt" sz="half" idx="10"/>
          </p:nvPr>
        </p:nvSpPr>
        <p:spPr/>
        <p:txBody>
          <a:bodyPr/>
          <a:lstStyle/>
          <a:p>
            <a:fld id="{EE1376C6-FF4D-4E90-B335-E1821B7D98EE}" type="datetime1">
              <a:rPr lang="de-DE" smtClean="0"/>
              <a:t>26.03.24</a:t>
            </a:fld>
            <a:endParaRPr lang="de-DE" dirty="0"/>
          </a:p>
        </p:txBody>
      </p:sp>
      <p:sp>
        <p:nvSpPr>
          <p:cNvPr id="5" name="Slide Number Placeholder 4">
            <a:extLst>
              <a:ext uri="{FF2B5EF4-FFF2-40B4-BE49-F238E27FC236}">
                <a16:creationId xmlns:a16="http://schemas.microsoft.com/office/drawing/2014/main" id="{191FCE94-D04B-64C1-615E-727A38ED0192}"/>
              </a:ext>
            </a:extLst>
          </p:cNvPr>
          <p:cNvSpPr>
            <a:spLocks noGrp="1"/>
          </p:cNvSpPr>
          <p:nvPr>
            <p:ph type="sldNum" sz="quarter" idx="12"/>
          </p:nvPr>
        </p:nvSpPr>
        <p:spPr/>
        <p:txBody>
          <a:bodyPr/>
          <a:lstStyle/>
          <a:p>
            <a:fld id="{0A1414E2-2122-4031-B629-6A710F17CC8D}" type="slidenum">
              <a:rPr lang="de-DE" smtClean="0"/>
              <a:t>19</a:t>
            </a:fld>
            <a:endParaRPr lang="de-DE"/>
          </a:p>
        </p:txBody>
      </p:sp>
    </p:spTree>
    <p:extLst>
      <p:ext uri="{BB962C8B-B14F-4D97-AF65-F5344CB8AC3E}">
        <p14:creationId xmlns:p14="http://schemas.microsoft.com/office/powerpoint/2010/main" val="142949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96E2D-F340-032B-48D4-602C4287593D}"/>
              </a:ext>
            </a:extLst>
          </p:cNvPr>
          <p:cNvSpPr>
            <a:spLocks noGrp="1"/>
          </p:cNvSpPr>
          <p:nvPr>
            <p:ph type="title"/>
          </p:nvPr>
        </p:nvSpPr>
        <p:spPr/>
        <p:txBody>
          <a:bodyPr/>
          <a:lstStyle/>
          <a:p>
            <a:r>
              <a:rPr lang="en-US" sz="1800" b="1" u="sng" kern="100" dirty="0">
                <a:effectLst/>
                <a:latin typeface="Century Schoolbook" panose="02040604050505020304" pitchFamily="18" charset="0"/>
                <a:ea typeface="Calibri" panose="020F0502020204030204" pitchFamily="34" charset="0"/>
                <a:cs typeface="Times New Roman" panose="02020603050405020304" pitchFamily="18" charset="0"/>
              </a:rPr>
              <a:t>General over view of employment – general conditions</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914D4C42-8983-2C46-7F67-131475BC6206}"/>
              </a:ext>
            </a:extLst>
          </p:cNvPr>
          <p:cNvSpPr>
            <a:spLocks noGrp="1"/>
          </p:cNvSpPr>
          <p:nvPr>
            <p:ph idx="1"/>
          </p:nvPr>
        </p:nvSpPr>
        <p:spPr/>
        <p:txBody>
          <a:bodyPr/>
          <a:lstStyle/>
          <a:p>
            <a:pPr marL="285750" indent="-285750">
              <a:buFont typeface="Arial" panose="020B0604020202020204" pitchFamily="34" charset="0"/>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Labor law generally regulates the relationship between employers and employees and other persons that work directly or indirectly in the interest of the employer.</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It generally spells out and indicates the rights and responsibilities of the various players in the work space and safeguards their interests.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AA900458-79B2-F41A-0499-3E53B20F0430}"/>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C5295C92-8CDE-1720-A929-B23561566121}"/>
              </a:ext>
            </a:extLst>
          </p:cNvPr>
          <p:cNvSpPr>
            <a:spLocks noGrp="1"/>
          </p:cNvSpPr>
          <p:nvPr>
            <p:ph type="sldNum" sz="quarter" idx="12"/>
          </p:nvPr>
        </p:nvSpPr>
        <p:spPr/>
        <p:txBody>
          <a:bodyPr/>
          <a:lstStyle/>
          <a:p>
            <a:fld id="{0A1414E2-2122-4031-B629-6A710F17CC8D}" type="slidenum">
              <a:rPr lang="de-DE" smtClean="0"/>
              <a:t>2</a:t>
            </a:fld>
            <a:endParaRPr lang="de-DE"/>
          </a:p>
        </p:txBody>
      </p:sp>
    </p:spTree>
    <p:extLst>
      <p:ext uri="{BB962C8B-B14F-4D97-AF65-F5344CB8AC3E}">
        <p14:creationId xmlns:p14="http://schemas.microsoft.com/office/powerpoint/2010/main" val="4276225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CAA7-0A86-F088-8C47-82ED6582126E}"/>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7C383307-5A8E-E20F-C9AD-0783A67CCF24}"/>
              </a:ext>
            </a:extLst>
          </p:cNvPr>
          <p:cNvSpPr>
            <a:spLocks noGrp="1"/>
          </p:cNvSpPr>
          <p:nvPr>
            <p:ph idx="1"/>
          </p:nvPr>
        </p:nvSpPr>
        <p:spPr/>
        <p:txBody>
          <a:bodyPr/>
          <a:lstStyle/>
          <a:p>
            <a:pPr marL="0" indent="0">
              <a:buNone/>
            </a:pPr>
            <a:r>
              <a:rPr lang="en-US" sz="1400" kern="100" dirty="0">
                <a:effectLst/>
                <a:latin typeface="Century Schoolbook" panose="02040604050505020304" pitchFamily="18" charset="0"/>
                <a:ea typeface="Calibri" panose="020F0502020204030204" pitchFamily="34" charset="0"/>
                <a:cs typeface="Times New Roman" panose="02020603050405020304" pitchFamily="18" charset="0"/>
              </a:rPr>
              <a:t>If employee is not agreeable to the changes then he/she must expressly protest consistently to show disagreement.</a:t>
            </a:r>
          </a:p>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Unilateral variation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Where the employer engages the employee and on a proposed variation and the employee disagrees, then there are only 2 options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Abandon proposal</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Go ahead with the proposal and then terminate and re-engage ( termination and re-engagement). Termination must be properly done and then employees re-apply and employed on the new terms.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sz="1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1DA520AB-F02D-3EAE-D46B-5813DC86EE53}"/>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2FAE121A-94BF-7447-278A-C54F8DB6DA2D}"/>
              </a:ext>
            </a:extLst>
          </p:cNvPr>
          <p:cNvSpPr>
            <a:spLocks noGrp="1"/>
          </p:cNvSpPr>
          <p:nvPr>
            <p:ph type="sldNum" sz="quarter" idx="12"/>
          </p:nvPr>
        </p:nvSpPr>
        <p:spPr/>
        <p:txBody>
          <a:bodyPr/>
          <a:lstStyle/>
          <a:p>
            <a:fld id="{0A1414E2-2122-4031-B629-6A710F17CC8D}" type="slidenum">
              <a:rPr lang="de-DE" smtClean="0"/>
              <a:t>20</a:t>
            </a:fld>
            <a:endParaRPr lang="de-DE"/>
          </a:p>
        </p:txBody>
      </p:sp>
    </p:spTree>
    <p:extLst>
      <p:ext uri="{BB962C8B-B14F-4D97-AF65-F5344CB8AC3E}">
        <p14:creationId xmlns:p14="http://schemas.microsoft.com/office/powerpoint/2010/main" val="1177392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3D67-430B-41E6-AE8B-89B5E38A2033}"/>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FCF7FBDE-1BF1-A2CA-7932-67790EC0E662}"/>
              </a:ext>
            </a:extLst>
          </p:cNvPr>
          <p:cNvSpPr>
            <a:spLocks noGrp="1"/>
          </p:cNvSpPr>
          <p:nvPr>
            <p:ph idx="1"/>
          </p:nvPr>
        </p:nvSpPr>
        <p:spPr/>
        <p:txBody>
          <a:bodyPr/>
          <a:lstStyle/>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Responding to the variation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Acquiesce the variation and continue to work</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Resign and claim constructive dismissal</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Refuse to work under new terms and push employer to takes appropriate steps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'stand and sue’ – work under protest and seek damages.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p:txBody>
      </p:sp>
      <p:sp>
        <p:nvSpPr>
          <p:cNvPr id="4" name="Date Placeholder 3">
            <a:extLst>
              <a:ext uri="{FF2B5EF4-FFF2-40B4-BE49-F238E27FC236}">
                <a16:creationId xmlns:a16="http://schemas.microsoft.com/office/drawing/2014/main" id="{0081D3ED-CDF4-5B7A-38B0-74E85B58C382}"/>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0649B521-6813-646D-4D1F-208B41F7F42A}"/>
              </a:ext>
            </a:extLst>
          </p:cNvPr>
          <p:cNvSpPr>
            <a:spLocks noGrp="1"/>
          </p:cNvSpPr>
          <p:nvPr>
            <p:ph type="sldNum" sz="quarter" idx="12"/>
          </p:nvPr>
        </p:nvSpPr>
        <p:spPr/>
        <p:txBody>
          <a:bodyPr/>
          <a:lstStyle/>
          <a:p>
            <a:fld id="{0A1414E2-2122-4031-B629-6A710F17CC8D}" type="slidenum">
              <a:rPr lang="de-DE" smtClean="0"/>
              <a:t>21</a:t>
            </a:fld>
            <a:endParaRPr lang="de-DE"/>
          </a:p>
        </p:txBody>
      </p:sp>
    </p:spTree>
    <p:extLst>
      <p:ext uri="{BB962C8B-B14F-4D97-AF65-F5344CB8AC3E}">
        <p14:creationId xmlns:p14="http://schemas.microsoft.com/office/powerpoint/2010/main" val="4148864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F52D3-AA09-F655-55B1-57315DDFEEC5}"/>
              </a:ext>
            </a:extLst>
          </p:cNvPr>
          <p:cNvSpPr>
            <a:spLocks noGrp="1"/>
          </p:cNvSpPr>
          <p:nvPr>
            <p:ph type="title"/>
          </p:nvPr>
        </p:nvSpPr>
        <p:spPr/>
        <p:txBody>
          <a:bodyPr/>
          <a:lstStyle/>
          <a:p>
            <a:r>
              <a:rPr lang="en-US" sz="1800" b="1" u="sng" kern="100" dirty="0">
                <a:effectLst/>
                <a:latin typeface="Century Schoolbook" panose="02040604050505020304" pitchFamily="18" charset="0"/>
                <a:ea typeface="Calibri" panose="020F0502020204030204" pitchFamily="34" charset="0"/>
                <a:cs typeface="Times New Roman" panose="02020603050405020304" pitchFamily="18" charset="0"/>
              </a:rPr>
              <a:t>Probation &amp; restriction on employment</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B03EA26F-1315-D0E3-7759-E228E99952C0}"/>
              </a:ext>
            </a:extLst>
          </p:cNvPr>
          <p:cNvSpPr>
            <a:spLocks noGrp="1"/>
          </p:cNvSpPr>
          <p:nvPr>
            <p:ph idx="1"/>
          </p:nvPr>
        </p:nvSpPr>
        <p:spPr/>
        <p:txBody>
          <a:bodyPr/>
          <a:lstStyle/>
          <a:p>
            <a:pPr marL="98425" indent="0" algn="just">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Probation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Labour Act does not define probation nor make provision for probationary periods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Probationary periods may differ depending on the nature of job</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Regulation 5 of the Labour Regulations 2007 provide that where probation is contained in an employment contract, the duration should be specified.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Probation period should be reasonable and normally not go beyond 1 year except the circumstance demand of such an extended period.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E2CAD9AD-5289-74A5-D251-4C43B906D0A5}"/>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0D883867-D396-F741-0726-2B2163728BE4}"/>
              </a:ext>
            </a:extLst>
          </p:cNvPr>
          <p:cNvSpPr>
            <a:spLocks noGrp="1"/>
          </p:cNvSpPr>
          <p:nvPr>
            <p:ph type="sldNum" sz="quarter" idx="12"/>
          </p:nvPr>
        </p:nvSpPr>
        <p:spPr/>
        <p:txBody>
          <a:bodyPr/>
          <a:lstStyle/>
          <a:p>
            <a:fld id="{0A1414E2-2122-4031-B629-6A710F17CC8D}" type="slidenum">
              <a:rPr lang="de-DE" smtClean="0"/>
              <a:t>22</a:t>
            </a:fld>
            <a:endParaRPr lang="de-DE"/>
          </a:p>
        </p:txBody>
      </p:sp>
    </p:spTree>
    <p:extLst>
      <p:ext uri="{BB962C8B-B14F-4D97-AF65-F5344CB8AC3E}">
        <p14:creationId xmlns:p14="http://schemas.microsoft.com/office/powerpoint/2010/main" val="4072638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20544-89DB-AFDE-9734-331F4A0DFFA4}"/>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47C2882A-BB6A-AA75-5FF8-2005A529A9A2}"/>
              </a:ext>
            </a:extLst>
          </p:cNvPr>
          <p:cNvSpPr>
            <a:spLocks noGrp="1"/>
          </p:cNvSpPr>
          <p:nvPr>
            <p:ph idx="1"/>
          </p:nvPr>
        </p:nvSpPr>
        <p:spPr/>
        <p:txBody>
          <a:bodyPr/>
          <a:lstStyle/>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Probationer has same and full rights as all existing permanent employees. – except for fair/unfair termination rights where the employer retains the discretion to not confirm the employee at the end of the probation period.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If probationer should be terminated before end of probationary period, the context or circumstance should be made clear in advance.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B0FF3206-0AA5-90B0-967E-579514C107AB}"/>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A7BF5EF2-9735-3199-04E7-96D30C61944A}"/>
              </a:ext>
            </a:extLst>
          </p:cNvPr>
          <p:cNvSpPr>
            <a:spLocks noGrp="1"/>
          </p:cNvSpPr>
          <p:nvPr>
            <p:ph type="sldNum" sz="quarter" idx="12"/>
          </p:nvPr>
        </p:nvSpPr>
        <p:spPr/>
        <p:txBody>
          <a:bodyPr/>
          <a:lstStyle/>
          <a:p>
            <a:fld id="{0A1414E2-2122-4031-B629-6A710F17CC8D}" type="slidenum">
              <a:rPr lang="de-DE" smtClean="0"/>
              <a:t>23</a:t>
            </a:fld>
            <a:endParaRPr lang="de-DE"/>
          </a:p>
        </p:txBody>
      </p:sp>
    </p:spTree>
    <p:extLst>
      <p:ext uri="{BB962C8B-B14F-4D97-AF65-F5344CB8AC3E}">
        <p14:creationId xmlns:p14="http://schemas.microsoft.com/office/powerpoint/2010/main" val="159950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55710-08B4-AECF-BA99-06505B24112D}"/>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504007A0-2C89-1531-5D05-3C7A409A7489}"/>
              </a:ext>
            </a:extLst>
          </p:cNvPr>
          <p:cNvSpPr>
            <a:spLocks noGrp="1"/>
          </p:cNvSpPr>
          <p:nvPr>
            <p:ph idx="1"/>
          </p:nvPr>
        </p:nvSpPr>
        <p:spPr/>
        <p:txBody>
          <a:bodyPr/>
          <a:lstStyle/>
          <a:p>
            <a:pPr marL="0"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Prohibition of restrictive conditions of employment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Section 14 Labour Act provides for some conditions that may limit the freedom of the employee.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Requiring that person to form or join a trade union or to refrain from forming or joining a trade union.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Requiring that person to participate or refrain from participating in the lawful activities of a trade union.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Refusing to employ the person because of that person's membership of a trade union.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DD50EBFC-7159-DD7A-DE2B-882464752595}"/>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F875CABD-779A-C02E-4E4F-3D2015FAA33F}"/>
              </a:ext>
            </a:extLst>
          </p:cNvPr>
          <p:cNvSpPr>
            <a:spLocks noGrp="1"/>
          </p:cNvSpPr>
          <p:nvPr>
            <p:ph type="sldNum" sz="quarter" idx="12"/>
          </p:nvPr>
        </p:nvSpPr>
        <p:spPr/>
        <p:txBody>
          <a:bodyPr/>
          <a:lstStyle/>
          <a:p>
            <a:fld id="{0A1414E2-2122-4031-B629-6A710F17CC8D}" type="slidenum">
              <a:rPr lang="de-DE" smtClean="0"/>
              <a:t>24</a:t>
            </a:fld>
            <a:endParaRPr lang="de-DE"/>
          </a:p>
        </p:txBody>
      </p:sp>
    </p:spTree>
    <p:extLst>
      <p:ext uri="{BB962C8B-B14F-4D97-AF65-F5344CB8AC3E}">
        <p14:creationId xmlns:p14="http://schemas.microsoft.com/office/powerpoint/2010/main" val="3889963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AE15B-469E-AFB9-B9BB-5F71C0FC9981}"/>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6B747A64-82C0-3946-DBBC-0412B3C2AA57}"/>
              </a:ext>
            </a:extLst>
          </p:cNvPr>
          <p:cNvSpPr>
            <a:spLocks noGrp="1"/>
          </p:cNvSpPr>
          <p:nvPr>
            <p:ph idx="1"/>
          </p:nvPr>
        </p:nvSpPr>
        <p:spPr/>
        <p:txBody>
          <a:bodyPr/>
          <a:lstStyle/>
          <a:p>
            <a:pPr marL="342900" lvl="0" indent="-342900" algn="just">
              <a:buFont typeface="Symbol" pitchFamily="2" charset="2"/>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Promising the person a benefit or an advantage for not participating in trade union activities.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GB" sz="1800" kern="0" dirty="0">
                <a:effectLst/>
                <a:latin typeface="Calibri" panose="020F0502020204030204" pitchFamily="34" charset="0"/>
                <a:ea typeface="Calibri" panose="020F0502020204030204" pitchFamily="34" charset="0"/>
                <a:cs typeface="Calibri" panose="020F0502020204030204" pitchFamily="34" charset="0"/>
              </a:rPr>
              <a:t>﻿﻿﻿</a:t>
            </a:r>
            <a:r>
              <a:rPr lang="en-GB" sz="1800" kern="0" dirty="0">
                <a:effectLst/>
                <a:latin typeface="Century Schoolbook" panose="02040604050505020304" pitchFamily="18" charset="0"/>
                <a:ea typeface="Calibri" panose="020F0502020204030204" pitchFamily="34" charset="0"/>
                <a:cs typeface="Helvetica" pitchFamily="2" charset="0"/>
              </a:rPr>
              <a:t>Discriminating against the person on grounds of gender, race, colour, ethnic origin, religion, creed, social or economic status, disability or politics.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6423C3A9-D8A0-23EB-9EFC-F3D5753B4B31}"/>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4F5B666A-783C-3C2C-C79E-F5B7BF122073}"/>
              </a:ext>
            </a:extLst>
          </p:cNvPr>
          <p:cNvSpPr>
            <a:spLocks noGrp="1"/>
          </p:cNvSpPr>
          <p:nvPr>
            <p:ph type="sldNum" sz="quarter" idx="12"/>
          </p:nvPr>
        </p:nvSpPr>
        <p:spPr/>
        <p:txBody>
          <a:bodyPr/>
          <a:lstStyle/>
          <a:p>
            <a:fld id="{0A1414E2-2122-4031-B629-6A710F17CC8D}" type="slidenum">
              <a:rPr lang="de-DE" smtClean="0"/>
              <a:t>25</a:t>
            </a:fld>
            <a:endParaRPr lang="de-DE"/>
          </a:p>
        </p:txBody>
      </p:sp>
    </p:spTree>
    <p:extLst>
      <p:ext uri="{BB962C8B-B14F-4D97-AF65-F5344CB8AC3E}">
        <p14:creationId xmlns:p14="http://schemas.microsoft.com/office/powerpoint/2010/main" val="2029740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92282-EC91-6EF5-483F-7B379CE8FA82}"/>
              </a:ext>
            </a:extLst>
          </p:cNvPr>
          <p:cNvSpPr>
            <a:spLocks noGrp="1"/>
          </p:cNvSpPr>
          <p:nvPr>
            <p:ph type="title"/>
          </p:nvPr>
        </p:nvSpPr>
        <p:spPr/>
        <p:txBody>
          <a:bodyPr/>
          <a:lstStyle/>
          <a:p>
            <a:r>
              <a:rPr lang="en-US" sz="1800" b="1" u="sng" kern="100" dirty="0">
                <a:effectLst/>
                <a:latin typeface="Century Schoolbook" panose="02040604050505020304" pitchFamily="18" charset="0"/>
                <a:ea typeface="Calibri" panose="020F0502020204030204" pitchFamily="34" charset="0"/>
                <a:cs typeface="Times New Roman" panose="02020603050405020304" pitchFamily="18" charset="0"/>
              </a:rPr>
              <a:t>Restraint of trade clauses </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76819901-3266-2CCB-CAF2-938A3E3ED684}"/>
              </a:ext>
            </a:extLst>
          </p:cNvPr>
          <p:cNvSpPr>
            <a:spLocks noGrp="1"/>
          </p:cNvSpPr>
          <p:nvPr>
            <p:ph idx="1"/>
          </p:nvPr>
        </p:nvSpPr>
        <p:spPr/>
        <p:txBody>
          <a:bodyPr/>
          <a:lstStyle/>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Contractual restrictions on the freedom of persons to practice their trade or business.</a:t>
            </a: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The concept used to be conceived as void initially but has been relaxed over the years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Reasonable restraint of trade is permissible for a certain period of time and in some cases within a specified geographical or industry space.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They are inserted in employment agreements where employers want to protect their business from being harmed especially where the employee works in a sensitive role.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A67513A5-04CA-ED53-DFA5-65B09BE381DB}"/>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71D5800C-B90F-D7D9-1219-16C705FABAB6}"/>
              </a:ext>
            </a:extLst>
          </p:cNvPr>
          <p:cNvSpPr>
            <a:spLocks noGrp="1"/>
          </p:cNvSpPr>
          <p:nvPr>
            <p:ph type="sldNum" sz="quarter" idx="12"/>
          </p:nvPr>
        </p:nvSpPr>
        <p:spPr/>
        <p:txBody>
          <a:bodyPr/>
          <a:lstStyle/>
          <a:p>
            <a:fld id="{0A1414E2-2122-4031-B629-6A710F17CC8D}" type="slidenum">
              <a:rPr lang="de-DE" smtClean="0"/>
              <a:t>26</a:t>
            </a:fld>
            <a:endParaRPr lang="de-DE"/>
          </a:p>
        </p:txBody>
      </p:sp>
    </p:spTree>
    <p:extLst>
      <p:ext uri="{BB962C8B-B14F-4D97-AF65-F5344CB8AC3E}">
        <p14:creationId xmlns:p14="http://schemas.microsoft.com/office/powerpoint/2010/main" val="1126855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C3435-263F-5343-07E9-F9EAF2F681F6}"/>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C33040A6-483D-1877-9F20-411CDD4EF48A}"/>
              </a:ext>
            </a:extLst>
          </p:cNvPr>
          <p:cNvSpPr>
            <a:spLocks noGrp="1"/>
          </p:cNvSpPr>
          <p:nvPr>
            <p:ph idx="1"/>
          </p:nvPr>
        </p:nvSpPr>
        <p:spPr/>
        <p:txBody>
          <a:bodyPr/>
          <a:lstStyle/>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Take effect only upon termination – post-termination restraint clauses.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 Categories of restraint of trade clauses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Non-solicitation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Non-dealing</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Non-poaching</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Non-competition – two fold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romanLcPeriod"/>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Working with competitor to former employer</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romanLcPeriod"/>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Setting up similar business to that of former employer</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87E8294D-85CF-F43F-8CFC-093B1E7AF49D}"/>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9B968B66-2778-A5C3-4F56-9D36632C0E2D}"/>
              </a:ext>
            </a:extLst>
          </p:cNvPr>
          <p:cNvSpPr>
            <a:spLocks noGrp="1"/>
          </p:cNvSpPr>
          <p:nvPr>
            <p:ph type="sldNum" sz="quarter" idx="12"/>
          </p:nvPr>
        </p:nvSpPr>
        <p:spPr/>
        <p:txBody>
          <a:bodyPr/>
          <a:lstStyle/>
          <a:p>
            <a:fld id="{0A1414E2-2122-4031-B629-6A710F17CC8D}" type="slidenum">
              <a:rPr lang="de-DE" smtClean="0"/>
              <a:t>27</a:t>
            </a:fld>
            <a:endParaRPr lang="de-DE"/>
          </a:p>
        </p:txBody>
      </p:sp>
    </p:spTree>
    <p:extLst>
      <p:ext uri="{BB962C8B-B14F-4D97-AF65-F5344CB8AC3E}">
        <p14:creationId xmlns:p14="http://schemas.microsoft.com/office/powerpoint/2010/main" val="328869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AE61E-0AA5-AED5-814B-7D57CD275A1B}"/>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3C9BF594-0042-2337-06A1-141380FAB01B}"/>
              </a:ext>
            </a:extLst>
          </p:cNvPr>
          <p:cNvSpPr>
            <a:spLocks noGrp="1"/>
          </p:cNvSpPr>
          <p:nvPr>
            <p:ph idx="1"/>
          </p:nvPr>
        </p:nvSpPr>
        <p:spPr/>
        <p:txBody>
          <a:bodyPr/>
          <a:lstStyle/>
          <a:p>
            <a:pPr marL="0"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 Reasonableness of restraint of trade clauses</a:t>
            </a: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Protection of legitimate interests – confidential information, knowhow, trade secrets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If clause is reasonable in scope from the viewpoint of the parties involved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If the clauses are reasonable in scope from the view point of public policy.</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p:txBody>
      </p:sp>
      <p:sp>
        <p:nvSpPr>
          <p:cNvPr id="4" name="Date Placeholder 3">
            <a:extLst>
              <a:ext uri="{FF2B5EF4-FFF2-40B4-BE49-F238E27FC236}">
                <a16:creationId xmlns:a16="http://schemas.microsoft.com/office/drawing/2014/main" id="{5F8E92AC-0819-8864-8ABB-F98BF1757819}"/>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D366AF5A-25C6-BFE9-C33E-CC7D52869487}"/>
              </a:ext>
            </a:extLst>
          </p:cNvPr>
          <p:cNvSpPr>
            <a:spLocks noGrp="1"/>
          </p:cNvSpPr>
          <p:nvPr>
            <p:ph type="sldNum" sz="quarter" idx="12"/>
          </p:nvPr>
        </p:nvSpPr>
        <p:spPr/>
        <p:txBody>
          <a:bodyPr/>
          <a:lstStyle/>
          <a:p>
            <a:fld id="{0A1414E2-2122-4031-B629-6A710F17CC8D}" type="slidenum">
              <a:rPr lang="de-DE" smtClean="0"/>
              <a:t>28</a:t>
            </a:fld>
            <a:endParaRPr lang="de-DE"/>
          </a:p>
        </p:txBody>
      </p:sp>
    </p:spTree>
    <p:extLst>
      <p:ext uri="{BB962C8B-B14F-4D97-AF65-F5344CB8AC3E}">
        <p14:creationId xmlns:p14="http://schemas.microsoft.com/office/powerpoint/2010/main" val="3106275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44FE-C667-9544-57A7-B6C08F9DD3DC}"/>
              </a:ext>
            </a:extLst>
          </p:cNvPr>
          <p:cNvSpPr>
            <a:spLocks noGrp="1"/>
          </p:cNvSpPr>
          <p:nvPr>
            <p:ph type="title"/>
          </p:nvPr>
        </p:nvSpPr>
        <p:spPr/>
        <p:txBody>
          <a:bodyPr/>
          <a:lstStyle/>
          <a:p>
            <a:r>
              <a:rPr lang="en-US" sz="1800" b="1" u="sng" kern="100" dirty="0">
                <a:effectLst/>
                <a:latin typeface="Century Schoolbook" panose="02040604050505020304" pitchFamily="18" charset="0"/>
                <a:ea typeface="Calibri" panose="020F0502020204030204" pitchFamily="34" charset="0"/>
                <a:cs typeface="Times New Roman" panose="02020603050405020304" pitchFamily="18" charset="0"/>
              </a:rPr>
              <a:t>Termination of Employments and dismissal</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C0AA0F6A-E18D-947B-D44C-F8A8E352670F}"/>
              </a:ext>
            </a:extLst>
          </p:cNvPr>
          <p:cNvSpPr>
            <a:spLocks noGrp="1"/>
          </p:cNvSpPr>
          <p:nvPr>
            <p:ph idx="1"/>
          </p:nvPr>
        </p:nvSpPr>
        <p:spPr/>
        <p:txBody>
          <a:bodyPr/>
          <a:lstStyle/>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Fair and unfair termination are creations of law -Labour Act 2003 , sections 62 and 63 respectively</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Fair termination</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that the worker is incompetent or lacks the qualification in relation to the work for which the worker is employed; </a:t>
            </a:r>
            <a:endParaRPr lang="en-GH"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the proven misconduct of the worker; </a:t>
            </a:r>
            <a:endParaRPr lang="en-GH"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redundancy; </a:t>
            </a:r>
            <a:endParaRPr lang="en-GH"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due to legal restriction imposed on the worker prohibiting the </a:t>
            </a:r>
            <a:endParaRPr lang="en-GH" sz="1800" dirty="0">
              <a:effectLst/>
              <a:latin typeface="Times New Roman" panose="02020603050405020304" pitchFamily="18" charset="0"/>
              <a:ea typeface="Times New Roman" panose="02020603050405020304" pitchFamily="18" charset="0"/>
            </a:endParaRPr>
          </a:p>
          <a:p>
            <a:pPr marL="98425" indent="0">
              <a:buNone/>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worker from performing the work for which he or she is employed. </a:t>
            </a:r>
            <a:endParaRPr lang="en-GH" sz="1800" dirty="0">
              <a:effectLst/>
              <a:latin typeface="Times New Roman" panose="02020603050405020304" pitchFamily="18" charset="0"/>
              <a:ea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FC934FF7-53D9-0FD9-4383-4C9C5BC36C2D}"/>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B8B9982C-D87E-BB56-80FC-0BA7B9D33A52}"/>
              </a:ext>
            </a:extLst>
          </p:cNvPr>
          <p:cNvSpPr>
            <a:spLocks noGrp="1"/>
          </p:cNvSpPr>
          <p:nvPr>
            <p:ph type="sldNum" sz="quarter" idx="12"/>
          </p:nvPr>
        </p:nvSpPr>
        <p:spPr/>
        <p:txBody>
          <a:bodyPr/>
          <a:lstStyle/>
          <a:p>
            <a:fld id="{0A1414E2-2122-4031-B629-6A710F17CC8D}" type="slidenum">
              <a:rPr lang="de-DE" smtClean="0"/>
              <a:t>29</a:t>
            </a:fld>
            <a:endParaRPr lang="de-DE"/>
          </a:p>
        </p:txBody>
      </p:sp>
    </p:spTree>
    <p:extLst>
      <p:ext uri="{BB962C8B-B14F-4D97-AF65-F5344CB8AC3E}">
        <p14:creationId xmlns:p14="http://schemas.microsoft.com/office/powerpoint/2010/main" val="3116434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A5870-7F4F-AB3F-F11F-51DFD7BCBCD8}"/>
              </a:ext>
            </a:extLst>
          </p:cNvPr>
          <p:cNvSpPr>
            <a:spLocks noGrp="1"/>
          </p:cNvSpPr>
          <p:nvPr>
            <p:ph type="title"/>
          </p:nvPr>
        </p:nvSpPr>
        <p:spPr/>
        <p:txBody>
          <a:bodyPr/>
          <a:lstStyle/>
          <a:p>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SOURCES OF LABOUR LAW</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CD7BFAD4-E0DA-58F9-515F-639DED2335B9}"/>
              </a:ext>
            </a:extLst>
          </p:cNvPr>
          <p:cNvSpPr>
            <a:spLocks noGrp="1"/>
          </p:cNvSpPr>
          <p:nvPr>
            <p:ph idx="1"/>
          </p:nvPr>
        </p:nvSpPr>
        <p:spPr/>
        <p:txBody>
          <a:bodyPr/>
          <a:lstStyle/>
          <a:p>
            <a:pPr marL="0"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Constitutional provisions</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Article 21(1)(e) </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t>
            </a:r>
            <a:r>
              <a:rPr lang="en-GB" sz="1800" kern="0" dirty="0">
                <a:effectLst/>
                <a:latin typeface="Century Schoolbook" panose="02040604050505020304" pitchFamily="18" charset="0"/>
                <a:ea typeface="Calibri" panose="020F0502020204030204" pitchFamily="34" charset="0"/>
                <a:cs typeface="Helvetica" pitchFamily="2" charset="0"/>
              </a:rPr>
              <a:t>All persons shall have the right to...freedom of association, which shall include freedom to form or join trade unions or other associations, national and international, for the protection of their interest</a:t>
            </a:r>
          </a:p>
          <a:p>
            <a:pPr marL="342900" lvl="0" indent="-342900">
              <a:buFont typeface="Symbol" pitchFamily="2" charset="2"/>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Article 24 – </a:t>
            </a:r>
            <a:endParaRPr lang="en-GH" sz="1800" kern="100" dirty="0">
              <a:latin typeface="Calibri" panose="020F0502020204030204" pitchFamily="34" charset="0"/>
              <a:ea typeface="Calibri" panose="020F0502020204030204" pitchFamily="34" charset="0"/>
              <a:cs typeface="Times New Roman" panose="02020603050405020304" pitchFamily="18" charset="0"/>
            </a:endParaRPr>
          </a:p>
          <a:p>
            <a:pPr marL="0" lvl="0" inden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      (1) Every person has the right to work under satisfactory, safe and healthy 	conditions and shall receive equal pay for equal work without distinction 	of any kind.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3F024915-6F31-5103-466B-2EC2770A4741}"/>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354D2A9E-4114-8317-4161-FDA40D71AE04}"/>
              </a:ext>
            </a:extLst>
          </p:cNvPr>
          <p:cNvSpPr>
            <a:spLocks noGrp="1"/>
          </p:cNvSpPr>
          <p:nvPr>
            <p:ph type="sldNum" sz="quarter" idx="12"/>
          </p:nvPr>
        </p:nvSpPr>
        <p:spPr/>
        <p:txBody>
          <a:bodyPr/>
          <a:lstStyle/>
          <a:p>
            <a:fld id="{0A1414E2-2122-4031-B629-6A710F17CC8D}" type="slidenum">
              <a:rPr lang="de-DE" smtClean="0"/>
              <a:t>3</a:t>
            </a:fld>
            <a:endParaRPr lang="de-DE"/>
          </a:p>
        </p:txBody>
      </p:sp>
    </p:spTree>
    <p:extLst>
      <p:ext uri="{BB962C8B-B14F-4D97-AF65-F5344CB8AC3E}">
        <p14:creationId xmlns:p14="http://schemas.microsoft.com/office/powerpoint/2010/main" val="26161104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EB61E-BE7F-22C4-BDB8-C18D01C2EC8C}"/>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B9122968-1E0F-29B0-56FC-E5CC71B697B4}"/>
              </a:ext>
            </a:extLst>
          </p:cNvPr>
          <p:cNvSpPr>
            <a:spLocks noGrp="1"/>
          </p:cNvSpPr>
          <p:nvPr>
            <p:ph idx="1"/>
          </p:nvPr>
        </p:nvSpPr>
        <p:spPr/>
        <p:txBody>
          <a:bodyPr/>
          <a:lstStyle/>
          <a:p>
            <a:pPr marL="0"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Unfair termination</a:t>
            </a:r>
            <a:r>
              <a:rPr lang="en-US" sz="1800" kern="100" dirty="0">
                <a:effectLst/>
                <a:latin typeface="Century Schoolbook" panose="02040604050505020304" pitchFamily="18" charset="0"/>
                <a:ea typeface="Calibri" panose="020F0502020204030204" pitchFamily="34" charset="0"/>
                <a:cs typeface="Arial" panose="020B0604020202020204" pitchFamily="34" charset="0"/>
              </a:rPr>
              <a: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that the worker has joined, intends to join or has ceased to be a member of a trade union or intends to take part in the activities of a trade union; </a:t>
            </a:r>
            <a:endParaRPr lang="en-GH"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that the worker seeks office as, or is acting or has acted in the capacity of, a workers’ representative; </a:t>
            </a:r>
            <a:endParaRPr lang="en-GH"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that the worker has filed a complaint or participated in proceedings against the employer involving alleged violation of this Act or any other enactment; </a:t>
            </a:r>
            <a:endParaRPr lang="en-GH"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the worker’s gender, race, colour, ethnicity, origin, religion, creed, social, political or economic status; </a:t>
            </a:r>
            <a:endParaRPr lang="en-GH" sz="1800" dirty="0">
              <a:effectLst/>
              <a:latin typeface="Times New Roman" panose="02020603050405020304" pitchFamily="18" charset="0"/>
              <a:ea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A07F7111-B810-E7D3-383C-E8F6DA82F489}"/>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6103053B-F856-2F77-6743-53918CD81F0A}"/>
              </a:ext>
            </a:extLst>
          </p:cNvPr>
          <p:cNvSpPr>
            <a:spLocks noGrp="1"/>
          </p:cNvSpPr>
          <p:nvPr>
            <p:ph type="sldNum" sz="quarter" idx="12"/>
          </p:nvPr>
        </p:nvSpPr>
        <p:spPr/>
        <p:txBody>
          <a:bodyPr/>
          <a:lstStyle/>
          <a:p>
            <a:fld id="{0A1414E2-2122-4031-B629-6A710F17CC8D}" type="slidenum">
              <a:rPr lang="de-DE" smtClean="0"/>
              <a:t>30</a:t>
            </a:fld>
            <a:endParaRPr lang="de-DE"/>
          </a:p>
        </p:txBody>
      </p:sp>
    </p:spTree>
    <p:extLst>
      <p:ext uri="{BB962C8B-B14F-4D97-AF65-F5344CB8AC3E}">
        <p14:creationId xmlns:p14="http://schemas.microsoft.com/office/powerpoint/2010/main" val="32476580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42C79-3D76-3641-8600-4EC1CF957228}"/>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F8C1D610-CED8-5CC5-0E96-5D48BA1F375B}"/>
              </a:ext>
            </a:extLst>
          </p:cNvPr>
          <p:cNvSpPr>
            <a:spLocks noGrp="1"/>
          </p:cNvSpPr>
          <p:nvPr>
            <p:ph idx="1"/>
          </p:nvPr>
        </p:nvSpPr>
        <p:spPr/>
        <p:txBody>
          <a:bodyPr/>
          <a:lstStyle/>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in the case of a woman worker, due to the pregnancy of the worker or the absence of the worker from work during maternity leave; </a:t>
            </a:r>
            <a:endParaRPr lang="en-GH"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in the case of a worker with a disability, due to the worker’s disability; </a:t>
            </a:r>
            <a:endParaRPr lang="en-GH"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that the worker is temporarily ill or injured and this is certified by a recognized medial practitioner; </a:t>
            </a:r>
            <a:endParaRPr lang="en-GH" sz="1800" dirty="0">
              <a:effectLst/>
              <a:latin typeface="Times New Roman" panose="02020603050405020304" pitchFamily="18" charset="0"/>
              <a:ea typeface="Times New Roman" panose="02020603050405020304" pitchFamily="18" charset="0"/>
            </a:endParaRPr>
          </a:p>
          <a:p>
            <a:pPr marL="342900" lvl="0" indent="-342900" algn="just">
              <a:buFont typeface="Symbol" pitchFamily="2" charset="2"/>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 that the worker does not possess the current level of qualification required in relation to the work for which the worker was employed which is different from the level of qualification required at the commencement of his or her employment; or </a:t>
            </a:r>
            <a:endParaRPr lang="en-GH" sz="1800" dirty="0">
              <a:effectLst/>
              <a:latin typeface="Times New Roman" panose="02020603050405020304" pitchFamily="18" charset="0"/>
              <a:ea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C88D58AD-A7B2-A6ED-03C3-D60362DDC949}"/>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FBA6323F-04AD-8B93-9BF4-39BB51FD871D}"/>
              </a:ext>
            </a:extLst>
          </p:cNvPr>
          <p:cNvSpPr>
            <a:spLocks noGrp="1"/>
          </p:cNvSpPr>
          <p:nvPr>
            <p:ph type="sldNum" sz="quarter" idx="12"/>
          </p:nvPr>
        </p:nvSpPr>
        <p:spPr/>
        <p:txBody>
          <a:bodyPr/>
          <a:lstStyle/>
          <a:p>
            <a:fld id="{0A1414E2-2122-4031-B629-6A710F17CC8D}" type="slidenum">
              <a:rPr lang="de-DE" smtClean="0"/>
              <a:t>31</a:t>
            </a:fld>
            <a:endParaRPr lang="de-DE"/>
          </a:p>
        </p:txBody>
      </p:sp>
    </p:spTree>
    <p:extLst>
      <p:ext uri="{BB962C8B-B14F-4D97-AF65-F5344CB8AC3E}">
        <p14:creationId xmlns:p14="http://schemas.microsoft.com/office/powerpoint/2010/main" val="40591185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E8B6B-7915-02F1-D6CF-4787A47C33D2}"/>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8286F371-5A8D-61F0-60B0-1E07D374C13D}"/>
              </a:ext>
            </a:extLst>
          </p:cNvPr>
          <p:cNvSpPr>
            <a:spLocks noGrp="1"/>
          </p:cNvSpPr>
          <p:nvPr>
            <p:ph idx="1"/>
          </p:nvPr>
        </p:nvSpPr>
        <p:spPr/>
        <p:txBody>
          <a:bodyPr/>
          <a:lstStyle/>
          <a:p>
            <a:pPr marL="285750" indent="-285750">
              <a:buFont typeface="Arial" panose="020B0604020202020204" pitchFamily="34" charset="0"/>
              <a:buChar char="•"/>
            </a:pPr>
            <a:r>
              <a:rPr lang="en-GH" sz="1800" dirty="0">
                <a:effectLst/>
                <a:latin typeface="Century Schoolbook" panose="02040604050505020304" pitchFamily="18" charset="0"/>
                <a:ea typeface="Times New Roman" panose="02020603050405020304" pitchFamily="18" charset="0"/>
                <a:cs typeface="Arial" panose="020B0604020202020204" pitchFamily="34" charset="0"/>
              </a:rPr>
              <a:t>that the worker refused or indicated an intention to refuse to do any work normally done by a worker who at the time was taking part in a lawful strike unless the work is necessary to prevent actual danger to life, personal safety or health or the maintenance of plant and equipment. </a:t>
            </a:r>
            <a:endParaRPr lang="en-GH" sz="1800" dirty="0">
              <a:effectLst/>
              <a:latin typeface="Times New Roman" panose="02020603050405020304" pitchFamily="18" charset="0"/>
              <a:ea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B9DCC417-2A03-E14C-5EA1-C4974008EF04}"/>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1F781019-380E-5394-FCFD-DAE9EA15E9ED}"/>
              </a:ext>
            </a:extLst>
          </p:cNvPr>
          <p:cNvSpPr>
            <a:spLocks noGrp="1"/>
          </p:cNvSpPr>
          <p:nvPr>
            <p:ph type="sldNum" sz="quarter" idx="12"/>
          </p:nvPr>
        </p:nvSpPr>
        <p:spPr/>
        <p:txBody>
          <a:bodyPr/>
          <a:lstStyle/>
          <a:p>
            <a:fld id="{0A1414E2-2122-4031-B629-6A710F17CC8D}" type="slidenum">
              <a:rPr lang="de-DE" smtClean="0"/>
              <a:t>32</a:t>
            </a:fld>
            <a:endParaRPr lang="de-DE"/>
          </a:p>
        </p:txBody>
      </p:sp>
    </p:spTree>
    <p:extLst>
      <p:ext uri="{BB962C8B-B14F-4D97-AF65-F5344CB8AC3E}">
        <p14:creationId xmlns:p14="http://schemas.microsoft.com/office/powerpoint/2010/main" val="364792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6C744-F215-8F61-9B0E-184BDB2B2B97}"/>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4F6C5729-15B0-C18D-2648-1970DF1BED45}"/>
              </a:ext>
            </a:extLst>
          </p:cNvPr>
          <p:cNvSpPr>
            <a:spLocks noGrp="1"/>
          </p:cNvSpPr>
          <p:nvPr>
            <p:ph idx="1"/>
          </p:nvPr>
        </p:nvSpPr>
        <p:spPr/>
        <p:txBody>
          <a:bodyPr/>
          <a:lstStyle/>
          <a:p>
            <a:pPr marL="0"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Difference between Termination and Dismissal</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Dismissed employee stands to lose all his/her entitlement whereas an employee whose contract is terminated takes away all his entitlements.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With dismissal, prior compliance with laid down disciplinary procedures is required, unless offence warrants instant dismissal.</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With Termination, either party to the contract of employment has the right to terminate.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In Termination, the employer can terminate without reason subject to due notice or payment of salary in lieu of notice.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AF433007-4C94-0738-2C5E-1AD202865D3C}"/>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D83E5554-41A9-050C-4EB8-6DAD0C1D781D}"/>
              </a:ext>
            </a:extLst>
          </p:cNvPr>
          <p:cNvSpPr>
            <a:spLocks noGrp="1"/>
          </p:cNvSpPr>
          <p:nvPr>
            <p:ph type="sldNum" sz="quarter" idx="12"/>
          </p:nvPr>
        </p:nvSpPr>
        <p:spPr/>
        <p:txBody>
          <a:bodyPr/>
          <a:lstStyle/>
          <a:p>
            <a:fld id="{0A1414E2-2122-4031-B629-6A710F17CC8D}" type="slidenum">
              <a:rPr lang="de-DE" smtClean="0"/>
              <a:t>33</a:t>
            </a:fld>
            <a:endParaRPr lang="de-DE"/>
          </a:p>
        </p:txBody>
      </p:sp>
    </p:spTree>
    <p:extLst>
      <p:ext uri="{BB962C8B-B14F-4D97-AF65-F5344CB8AC3E}">
        <p14:creationId xmlns:p14="http://schemas.microsoft.com/office/powerpoint/2010/main" val="152485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83847-4E03-F9B6-7C67-16ACD64168B8}"/>
              </a:ext>
            </a:extLst>
          </p:cNvPr>
          <p:cNvSpPr>
            <a:spLocks noGrp="1"/>
          </p:cNvSpPr>
          <p:nvPr>
            <p:ph type="title"/>
          </p:nvPr>
        </p:nvSpPr>
        <p:spPr/>
        <p:txBody>
          <a:bodyPr/>
          <a:lstStyle/>
          <a:p>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Loaning employee</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D7CB49C1-2F52-0674-0D65-1D648226AAD2}"/>
              </a:ext>
            </a:extLst>
          </p:cNvPr>
          <p:cNvSpPr>
            <a:spLocks noGrp="1"/>
          </p:cNvSpPr>
          <p:nvPr>
            <p:ph idx="1"/>
          </p:nvPr>
        </p:nvSpPr>
        <p:spPr/>
        <p:txBody>
          <a:bodyPr/>
          <a:lstStyle/>
          <a:p>
            <a:pPr marL="98425" indent="0">
              <a:buNone/>
            </a:pPr>
            <a:r>
              <a:rPr lang="en-US" sz="1800" i="1" kern="100" dirty="0">
                <a:effectLst/>
                <a:latin typeface="Century Schoolbook" panose="02040604050505020304" pitchFamily="18" charset="0"/>
                <a:ea typeface="Calibri" panose="020F0502020204030204" pitchFamily="34" charset="0"/>
                <a:cs typeface="Times New Roman" panose="02020603050405020304" pitchFamily="18" charset="0"/>
              </a:rPr>
              <a:t>Whose employee are you?</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Where employee is loaned or hired by an employer to another, the employee remains under the original employer</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The test is about control – who has control of what the employee does or what work/task he/she performs.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Once the original employer still largely controls the employee, pays him, influences the job he does, have power to dismiss him/her, then the original employer remains responsible and liable for the actions of the employee.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343F575C-02A1-EF1F-BDFD-681893E69CF5}"/>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33CDAEA3-6CE2-C14F-264A-B8AA77AED760}"/>
              </a:ext>
            </a:extLst>
          </p:cNvPr>
          <p:cNvSpPr>
            <a:spLocks noGrp="1"/>
          </p:cNvSpPr>
          <p:nvPr>
            <p:ph type="sldNum" sz="quarter" idx="12"/>
          </p:nvPr>
        </p:nvSpPr>
        <p:spPr/>
        <p:txBody>
          <a:bodyPr/>
          <a:lstStyle/>
          <a:p>
            <a:fld id="{0A1414E2-2122-4031-B629-6A710F17CC8D}" type="slidenum">
              <a:rPr lang="de-DE" smtClean="0"/>
              <a:t>34</a:t>
            </a:fld>
            <a:endParaRPr lang="de-DE"/>
          </a:p>
        </p:txBody>
      </p:sp>
    </p:spTree>
    <p:extLst>
      <p:ext uri="{BB962C8B-B14F-4D97-AF65-F5344CB8AC3E}">
        <p14:creationId xmlns:p14="http://schemas.microsoft.com/office/powerpoint/2010/main" val="551475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737CB-FE3D-76E2-6398-DFE4CFF93A93}"/>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931A7DC0-529D-09A9-3E3C-F8E76DD963F8}"/>
              </a:ext>
            </a:extLst>
          </p:cNvPr>
          <p:cNvSpPr>
            <a:spLocks noGrp="1"/>
          </p:cNvSpPr>
          <p:nvPr>
            <p:ph idx="1"/>
          </p:nvPr>
        </p:nvSpPr>
        <p:spPr/>
        <p:txBody>
          <a:bodyPr/>
          <a:lstStyle/>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It will be up to the original employer to prove that it temporarily transferred the work and control of the employee to the new employer in order not to be responsible for the employee.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In very few circumstance however, there could be dual liability between the original and new employer where the situation requires us to look at whose responsibility it was to prevent the breach/injury and not whether a transfer of employment had occurred – which normally deals with who has the power to give orders.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F9F07658-8937-A1F2-C799-36B6A6A997FF}"/>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001B8842-2001-9C95-F402-B4FEE7CC3733}"/>
              </a:ext>
            </a:extLst>
          </p:cNvPr>
          <p:cNvSpPr>
            <a:spLocks noGrp="1"/>
          </p:cNvSpPr>
          <p:nvPr>
            <p:ph type="sldNum" sz="quarter" idx="12"/>
          </p:nvPr>
        </p:nvSpPr>
        <p:spPr/>
        <p:txBody>
          <a:bodyPr/>
          <a:lstStyle/>
          <a:p>
            <a:fld id="{0A1414E2-2122-4031-B629-6A710F17CC8D}" type="slidenum">
              <a:rPr lang="de-DE" smtClean="0"/>
              <a:t>35</a:t>
            </a:fld>
            <a:endParaRPr lang="de-DE"/>
          </a:p>
        </p:txBody>
      </p:sp>
    </p:spTree>
    <p:extLst>
      <p:ext uri="{BB962C8B-B14F-4D97-AF65-F5344CB8AC3E}">
        <p14:creationId xmlns:p14="http://schemas.microsoft.com/office/powerpoint/2010/main" val="35836553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00BE8-2F05-064C-3060-136AECEA4FA3}"/>
              </a:ext>
            </a:extLst>
          </p:cNvPr>
          <p:cNvSpPr>
            <a:spLocks noGrp="1"/>
          </p:cNvSpPr>
          <p:nvPr>
            <p:ph type="title"/>
          </p:nvPr>
        </p:nvSpPr>
        <p:spPr>
          <a:xfrm>
            <a:off x="431428" y="1412776"/>
            <a:ext cx="8280772" cy="567224"/>
          </a:xfrm>
        </p:spPr>
        <p:txBody>
          <a:bodyPr/>
          <a:lstStyle/>
          <a:p>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Embracing the new normal? Work from home/hybrid/traditional</a:t>
            </a:r>
            <a:br>
              <a:rPr lang="en-GH"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GH" dirty="0"/>
          </a:p>
        </p:txBody>
      </p:sp>
      <p:sp>
        <p:nvSpPr>
          <p:cNvPr id="3" name="Content Placeholder 2">
            <a:extLst>
              <a:ext uri="{FF2B5EF4-FFF2-40B4-BE49-F238E27FC236}">
                <a16:creationId xmlns:a16="http://schemas.microsoft.com/office/drawing/2014/main" id="{93CE6563-E943-9E3E-C422-1C353F9D1BA8}"/>
              </a:ext>
            </a:extLst>
          </p:cNvPr>
          <p:cNvSpPr>
            <a:spLocks noGrp="1"/>
          </p:cNvSpPr>
          <p:nvPr>
            <p:ph idx="1"/>
          </p:nvPr>
        </p:nvSpPr>
        <p:spPr/>
        <p:txBody>
          <a:bodyPr/>
          <a:lstStyle/>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No express law and ILO is yet to generate a convention to guide remote and hybrid work though there discussions ongoing on home based work which could in a way be extended to remote and hybrid work. –Germany, </a:t>
            </a:r>
            <a:r>
              <a:rPr lang="en-US" sz="1800" kern="100" dirty="0">
                <a:latin typeface="Century Schoolbook" panose="02040604050505020304" pitchFamily="18" charset="0"/>
                <a:ea typeface="Calibri" panose="020F0502020204030204" pitchFamily="34" charset="0"/>
                <a:cs typeface="Times New Roman" panose="02020603050405020304" pitchFamily="18" charset="0"/>
              </a:rPr>
              <a:t>Ireland, Portugal and Russia have some provisions as guide.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Before the Covid pandemic, most if not all employment contracts were drafted with the idea of employees working from a physical office space with more physical </a:t>
            </a:r>
            <a:r>
              <a:rPr lang="en-US" sz="1800" kern="100" dirty="0">
                <a:latin typeface="Century Schoolbook" panose="02040604050505020304" pitchFamily="18" charset="0"/>
                <a:ea typeface="Calibri" panose="020F0502020204030204" pitchFamily="34" charset="0"/>
                <a:cs typeface="Times New Roman" panose="02020603050405020304" pitchFamily="18" charset="0"/>
              </a:rPr>
              <a:t>presence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After the pandemic, work arrangement changed largely </a:t>
            </a:r>
            <a:r>
              <a:rPr lang="en-US" sz="1800" kern="100" dirty="0">
                <a:latin typeface="Century Schoolbook" panose="02040604050505020304" pitchFamily="18" charset="0"/>
                <a:ea typeface="Calibri" panose="020F0502020204030204" pitchFamily="34" charset="0"/>
                <a:cs typeface="Times New Roman" panose="02020603050405020304" pitchFamily="18" charset="0"/>
              </a:rPr>
              <a:t>in</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t>
            </a:r>
            <a:r>
              <a:rPr lang="en-US" sz="1800" kern="100" dirty="0" err="1">
                <a:effectLst/>
                <a:latin typeface="Century Schoolbook" panose="02040604050505020304" pitchFamily="18" charset="0"/>
                <a:ea typeface="Calibri" panose="020F0502020204030204" pitchFamily="34" charset="0"/>
                <a:cs typeface="Times New Roman" panose="02020603050405020304" pitchFamily="18" charset="0"/>
              </a:rPr>
              <a:t>favour</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of the employee where employees begun to work from home/remotely or hybrid – depending on the role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51E49924-9E17-2D67-DA12-7A05C1D82762}"/>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9FC4843C-61F7-A753-31A8-F8A2024798E8}"/>
              </a:ext>
            </a:extLst>
          </p:cNvPr>
          <p:cNvSpPr>
            <a:spLocks noGrp="1"/>
          </p:cNvSpPr>
          <p:nvPr>
            <p:ph type="sldNum" sz="quarter" idx="12"/>
          </p:nvPr>
        </p:nvSpPr>
        <p:spPr/>
        <p:txBody>
          <a:bodyPr/>
          <a:lstStyle/>
          <a:p>
            <a:fld id="{0A1414E2-2122-4031-B629-6A710F17CC8D}" type="slidenum">
              <a:rPr lang="de-DE" smtClean="0"/>
              <a:t>36</a:t>
            </a:fld>
            <a:endParaRPr lang="de-DE"/>
          </a:p>
        </p:txBody>
      </p:sp>
    </p:spTree>
    <p:extLst>
      <p:ext uri="{BB962C8B-B14F-4D97-AF65-F5344CB8AC3E}">
        <p14:creationId xmlns:p14="http://schemas.microsoft.com/office/powerpoint/2010/main" val="24406044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C5534-D827-8FDA-7A46-19DD878B2CE0}"/>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E411EAAA-78DF-0202-368D-4773E388872E}"/>
              </a:ext>
            </a:extLst>
          </p:cNvPr>
          <p:cNvSpPr>
            <a:spLocks noGrp="1"/>
          </p:cNvSpPr>
          <p:nvPr>
            <p:ph idx="1"/>
          </p:nvPr>
        </p:nvSpPr>
        <p:spPr/>
        <p:txBody>
          <a:bodyPr/>
          <a:lstStyle/>
          <a:p>
            <a:pPr marL="342900" lvl="0" indent="-342900" algn="just">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Obviously this is a variation of the employment contract where it is presumed that the employee should be physically present. But employees have not raised issue about the variation since it benefits them in a lot of the cases.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The responsibility of the employer is to provide the tools and conducive environment for working. Have these tools been provided? If not can the employee insist on these?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The work space and market has evolved to be more digital for example marketing and even meeting modes – have adequate preparation been made for these changes?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711883BF-2E60-105B-6C03-33942CB2CB7F}"/>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25DAB94D-2741-8B50-1DAD-B76DA8B211FB}"/>
              </a:ext>
            </a:extLst>
          </p:cNvPr>
          <p:cNvSpPr>
            <a:spLocks noGrp="1"/>
          </p:cNvSpPr>
          <p:nvPr>
            <p:ph type="sldNum" sz="quarter" idx="12"/>
          </p:nvPr>
        </p:nvSpPr>
        <p:spPr/>
        <p:txBody>
          <a:bodyPr/>
          <a:lstStyle/>
          <a:p>
            <a:fld id="{0A1414E2-2122-4031-B629-6A710F17CC8D}" type="slidenum">
              <a:rPr lang="de-DE" smtClean="0"/>
              <a:t>37</a:t>
            </a:fld>
            <a:endParaRPr lang="de-DE"/>
          </a:p>
        </p:txBody>
      </p:sp>
    </p:spTree>
    <p:extLst>
      <p:ext uri="{BB962C8B-B14F-4D97-AF65-F5344CB8AC3E}">
        <p14:creationId xmlns:p14="http://schemas.microsoft.com/office/powerpoint/2010/main" val="10832724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CA89F-B49B-6F13-503F-522E8C3B34E2}"/>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A1D21043-707E-ABD9-9097-A9A67D933766}"/>
              </a:ext>
            </a:extLst>
          </p:cNvPr>
          <p:cNvSpPr>
            <a:spLocks noGrp="1"/>
          </p:cNvSpPr>
          <p:nvPr>
            <p:ph idx="1"/>
          </p:nvPr>
        </p:nvSpPr>
        <p:spPr/>
        <p:txBody>
          <a:bodyPr/>
          <a:lstStyle/>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There is for instance more digital marketing than before, have the marketers been equipped and trained by their employers?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What happens to job roles that are affected by the new way of doing business, for instance the drivers who take marketers round, what happens when not as many are required?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Have KPI measurement been adjusted to factor the new way of work?</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How do we determine overtime and how do we appreciate extra efforts by employees?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ADC22EB1-0773-6F5D-76B2-A5F75306CC3C}"/>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7735774C-E028-8E75-0F87-DBF8C1775A30}"/>
              </a:ext>
            </a:extLst>
          </p:cNvPr>
          <p:cNvSpPr>
            <a:spLocks noGrp="1"/>
          </p:cNvSpPr>
          <p:nvPr>
            <p:ph type="sldNum" sz="quarter" idx="12"/>
          </p:nvPr>
        </p:nvSpPr>
        <p:spPr/>
        <p:txBody>
          <a:bodyPr/>
          <a:lstStyle/>
          <a:p>
            <a:fld id="{0A1414E2-2122-4031-B629-6A710F17CC8D}" type="slidenum">
              <a:rPr lang="de-DE" smtClean="0"/>
              <a:t>38</a:t>
            </a:fld>
            <a:endParaRPr lang="de-DE"/>
          </a:p>
        </p:txBody>
      </p:sp>
    </p:spTree>
    <p:extLst>
      <p:ext uri="{BB962C8B-B14F-4D97-AF65-F5344CB8AC3E}">
        <p14:creationId xmlns:p14="http://schemas.microsoft.com/office/powerpoint/2010/main" val="19675236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2781D-311D-2C89-CF62-49114C06CC73}"/>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D13DEADD-EC62-14C6-7BFB-9F2D17781B13}"/>
              </a:ext>
            </a:extLst>
          </p:cNvPr>
          <p:cNvSpPr>
            <a:spLocks noGrp="1"/>
          </p:cNvSpPr>
          <p:nvPr>
            <p:ph idx="1"/>
          </p:nvPr>
        </p:nvSpPr>
        <p:spPr/>
        <p:txBody>
          <a:bodyPr/>
          <a:lstStyle/>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Some of the new job advertisement after the pandemic expressly state whether a role is remote, hybrid or in-person and the contracts are drafted in that light. Some have flexibility clauses, other don’t.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Most of the contracts before the pandemic did not have flexibility clauses but because the variation favored them they did not complain.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dirty="0">
                <a:effectLst/>
                <a:latin typeface="Century Schoolbook" panose="02040604050505020304" pitchFamily="18" charset="0"/>
                <a:ea typeface="Calibri" panose="020F0502020204030204" pitchFamily="34" charset="0"/>
                <a:cs typeface="Times New Roman" panose="02020603050405020304" pitchFamily="18" charset="0"/>
              </a:rPr>
              <a:t>Now modern contracts should have flexibility clauses to safely regulate the work mode of employees given the experience from the pandemic and employers must also be ready to provide the requisite tools and adjustment needed.</a:t>
            </a:r>
            <a:r>
              <a:rPr lang="en-GH" dirty="0">
                <a:effectLst/>
              </a:rPr>
              <a:t> </a:t>
            </a:r>
            <a:endParaRPr lang="en-GH" dirty="0"/>
          </a:p>
        </p:txBody>
      </p:sp>
      <p:sp>
        <p:nvSpPr>
          <p:cNvPr id="4" name="Date Placeholder 3">
            <a:extLst>
              <a:ext uri="{FF2B5EF4-FFF2-40B4-BE49-F238E27FC236}">
                <a16:creationId xmlns:a16="http://schemas.microsoft.com/office/drawing/2014/main" id="{90959813-FD57-D961-E7E7-871DDFBE0505}"/>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2CC36B90-A853-3A2F-F4F5-FD69B2F6778F}"/>
              </a:ext>
            </a:extLst>
          </p:cNvPr>
          <p:cNvSpPr>
            <a:spLocks noGrp="1"/>
          </p:cNvSpPr>
          <p:nvPr>
            <p:ph type="sldNum" sz="quarter" idx="12"/>
          </p:nvPr>
        </p:nvSpPr>
        <p:spPr/>
        <p:txBody>
          <a:bodyPr/>
          <a:lstStyle/>
          <a:p>
            <a:fld id="{0A1414E2-2122-4031-B629-6A710F17CC8D}" type="slidenum">
              <a:rPr lang="de-DE" smtClean="0"/>
              <a:t>39</a:t>
            </a:fld>
            <a:endParaRPr lang="de-DE"/>
          </a:p>
        </p:txBody>
      </p:sp>
    </p:spTree>
    <p:extLst>
      <p:ext uri="{BB962C8B-B14F-4D97-AF65-F5344CB8AC3E}">
        <p14:creationId xmlns:p14="http://schemas.microsoft.com/office/powerpoint/2010/main" val="3711328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94EBF-CAAD-E1C2-26F0-832DAD050C41}"/>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CAF51EED-D97F-0C24-BA51-CFDD49F5B0A8}"/>
              </a:ext>
            </a:extLst>
          </p:cNvPr>
          <p:cNvSpPr>
            <a:spLocks noGrp="1"/>
          </p:cNvSpPr>
          <p:nvPr>
            <p:ph idx="1"/>
          </p:nvPr>
        </p:nvSpPr>
        <p:spPr/>
        <p:txBody>
          <a:bodyPr/>
          <a:lstStyle/>
          <a:p>
            <a:pPr marL="0" indent="0">
              <a:buNone/>
            </a:pPr>
            <a:r>
              <a:rPr lang="en-GB" sz="1800" kern="0" dirty="0">
                <a:effectLst/>
                <a:latin typeface="Century Schoolbook" panose="02040604050505020304" pitchFamily="18" charset="0"/>
                <a:ea typeface="Calibri" panose="020F0502020204030204" pitchFamily="34" charset="0"/>
                <a:cs typeface="Helvetica" pitchFamily="2" charset="0"/>
              </a:rPr>
              <a:t>Article 24 –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(2) Every worker shall be assured of rest, leisure and reasonable limitation of working hours and periods of holidays with pay, as well as remuneration for public holidays.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  (3) Every worker has a right to form or join a trade union of his choice for the promotion and protection of his economic and social interests.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8425" indent="0">
              <a:buNone/>
            </a:pPr>
            <a:r>
              <a:rPr lang="en-GB" sz="1800" kern="0" dirty="0">
                <a:effectLst/>
                <a:latin typeface="Century Schoolbook" panose="02040604050505020304" pitchFamily="18" charset="0"/>
                <a:ea typeface="Calibri" panose="020F0502020204030204" pitchFamily="34" charset="0"/>
                <a:cs typeface="Helvetica" pitchFamily="2" charset="0"/>
              </a:rPr>
              <a:t>(4) Restrictions shall not be placed on the exercise of the right conferred by clause (3) of this article except restrictions prescribed by law and reasonably necessary in the interest of national security or public order or for the protection of the rights and freedoms of others.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9F554A67-3E4B-0A24-F231-86711F1887B3}"/>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C1D567FD-AEEC-12CF-C5CD-D8168B013596}"/>
              </a:ext>
            </a:extLst>
          </p:cNvPr>
          <p:cNvSpPr>
            <a:spLocks noGrp="1"/>
          </p:cNvSpPr>
          <p:nvPr>
            <p:ph type="sldNum" sz="quarter" idx="12"/>
          </p:nvPr>
        </p:nvSpPr>
        <p:spPr/>
        <p:txBody>
          <a:bodyPr/>
          <a:lstStyle/>
          <a:p>
            <a:fld id="{0A1414E2-2122-4031-B629-6A710F17CC8D}" type="slidenum">
              <a:rPr lang="de-DE" smtClean="0"/>
              <a:t>4</a:t>
            </a:fld>
            <a:endParaRPr lang="de-DE"/>
          </a:p>
        </p:txBody>
      </p:sp>
    </p:spTree>
    <p:extLst>
      <p:ext uri="{BB962C8B-B14F-4D97-AF65-F5344CB8AC3E}">
        <p14:creationId xmlns:p14="http://schemas.microsoft.com/office/powerpoint/2010/main" val="22349289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6AB835-D433-4C15-B93F-0523359327FB}"/>
              </a:ext>
            </a:extLst>
          </p:cNvPr>
          <p:cNvSpPr>
            <a:spLocks noGrp="1"/>
          </p:cNvSpPr>
          <p:nvPr>
            <p:ph type="ctrTitle"/>
          </p:nvPr>
        </p:nvSpPr>
        <p:spPr/>
        <p:txBody>
          <a:bodyPr/>
          <a:lstStyle/>
          <a:p>
            <a:pPr algn="ctr"/>
            <a:r>
              <a:rPr lang="de-DE" dirty="0"/>
              <a:t>THANK YOU</a:t>
            </a:r>
            <a:br>
              <a:rPr lang="de-DE" dirty="0"/>
            </a:br>
            <a:br>
              <a:rPr lang="de-DE" dirty="0"/>
            </a:br>
            <a:endParaRPr lang="de-DE" dirty="0"/>
          </a:p>
        </p:txBody>
      </p:sp>
      <p:sp>
        <p:nvSpPr>
          <p:cNvPr id="3" name="Untertitel 2">
            <a:extLst>
              <a:ext uri="{FF2B5EF4-FFF2-40B4-BE49-F238E27FC236}">
                <a16:creationId xmlns:a16="http://schemas.microsoft.com/office/drawing/2014/main" id="{E1B76191-FFD9-439A-AF79-274277304153}"/>
              </a:ext>
            </a:extLst>
          </p:cNvPr>
          <p:cNvSpPr>
            <a:spLocks noGrp="1"/>
          </p:cNvSpPr>
          <p:nvPr>
            <p:ph type="subTitle" idx="1"/>
          </p:nvPr>
        </p:nvSpPr>
        <p:spPr/>
        <p:txBody>
          <a:bodyPr/>
          <a:lstStyle/>
          <a:p>
            <a:pPr algn="ctr"/>
            <a:endParaRPr lang="en-US" sz="1200" b="1" dirty="0"/>
          </a:p>
          <a:p>
            <a:pPr algn="ctr"/>
            <a:r>
              <a:rPr lang="en-US" sz="1200" b="1" cap="none" dirty="0">
                <a:latin typeface="+mn-lt"/>
              </a:rPr>
              <a:t>Cephas </a:t>
            </a:r>
            <a:r>
              <a:rPr lang="en-US" sz="1200" b="1" cap="none" dirty="0" err="1">
                <a:latin typeface="+mn-lt"/>
              </a:rPr>
              <a:t>Tettey</a:t>
            </a:r>
            <a:r>
              <a:rPr lang="en-US" sz="1200" b="1" cap="none" dirty="0">
                <a:latin typeface="+mn-lt"/>
              </a:rPr>
              <a:t> </a:t>
            </a:r>
            <a:r>
              <a:rPr lang="en-US" sz="1200" b="1" cap="none" dirty="0" err="1">
                <a:latin typeface="+mn-lt"/>
              </a:rPr>
              <a:t>Omenyo</a:t>
            </a:r>
            <a:endParaRPr lang="en-US" sz="1200" b="1" cap="none" dirty="0">
              <a:latin typeface="+mn-lt"/>
            </a:endParaRPr>
          </a:p>
          <a:p>
            <a:pPr algn="ctr"/>
            <a:r>
              <a:rPr lang="en-US" sz="1200" cap="none" dirty="0">
                <a:latin typeface="+mn-lt"/>
              </a:rPr>
              <a:t>Managing Attorney</a:t>
            </a:r>
          </a:p>
          <a:p>
            <a:pPr algn="ctr"/>
            <a:r>
              <a:rPr lang="en-US" sz="1200" cap="none" dirty="0">
                <a:latin typeface="+mn-lt"/>
              </a:rPr>
              <a:t>Alexander &amp;Partner Ghana</a:t>
            </a:r>
            <a:endParaRPr lang="de-DE" sz="1200" cap="none" dirty="0">
              <a:latin typeface="+mn-lt"/>
            </a:endParaRPr>
          </a:p>
          <a:p>
            <a:pPr algn="ctr"/>
            <a:r>
              <a:rPr lang="en-US" sz="1200" cap="none" dirty="0" err="1">
                <a:latin typeface="+mn-lt"/>
              </a:rPr>
              <a:t>co@alexander-partner.com</a:t>
            </a:r>
            <a:endParaRPr lang="en-US" sz="1200" cap="none" dirty="0">
              <a:latin typeface="+mn-lt"/>
            </a:endParaRPr>
          </a:p>
          <a:p>
            <a:endParaRPr lang="de-DE" dirty="0"/>
          </a:p>
        </p:txBody>
      </p:sp>
      <p:sp>
        <p:nvSpPr>
          <p:cNvPr id="8" name="TextBox 7">
            <a:extLst>
              <a:ext uri="{FF2B5EF4-FFF2-40B4-BE49-F238E27FC236}">
                <a16:creationId xmlns:a16="http://schemas.microsoft.com/office/drawing/2014/main" id="{7B156BCB-DB0B-E520-7247-4D2E7B62A5D2}"/>
              </a:ext>
            </a:extLst>
          </p:cNvPr>
          <p:cNvSpPr txBox="1"/>
          <p:nvPr/>
        </p:nvSpPr>
        <p:spPr>
          <a:xfrm>
            <a:off x="3105445" y="3717032"/>
            <a:ext cx="2933111" cy="830997"/>
          </a:xfrm>
          <a:prstGeom prst="rect">
            <a:avLst/>
          </a:prstGeom>
          <a:noFill/>
        </p:spPr>
        <p:txBody>
          <a:bodyPr wrap="none" rtlCol="0">
            <a:spAutoFit/>
          </a:bodyPr>
          <a:lstStyle/>
          <a:p>
            <a:pPr algn="ctr"/>
            <a:r>
              <a:rPr lang="de-DE" sz="1200" b="1" dirty="0">
                <a:solidFill>
                  <a:schemeClr val="bg1"/>
                </a:solidFill>
              </a:rPr>
              <a:t>Alexander &amp; Partner Rechtsanwälte mbB</a:t>
            </a:r>
          </a:p>
          <a:p>
            <a:pPr algn="ctr"/>
            <a:r>
              <a:rPr lang="de-DE" sz="1200" dirty="0">
                <a:solidFill>
                  <a:schemeClr val="bg1"/>
                </a:solidFill>
              </a:rPr>
              <a:t>Law &amp; Finance</a:t>
            </a:r>
          </a:p>
          <a:p>
            <a:pPr algn="ctr"/>
            <a:r>
              <a:rPr lang="de-DE" sz="1200" dirty="0" err="1">
                <a:solidFill>
                  <a:schemeClr val="bg1"/>
                </a:solidFill>
              </a:rPr>
              <a:t>info@alexander-partner.com</a:t>
            </a:r>
            <a:endParaRPr lang="de-DE" sz="1200" dirty="0">
              <a:solidFill>
                <a:schemeClr val="bg1"/>
              </a:solidFill>
            </a:endParaRPr>
          </a:p>
          <a:p>
            <a:pPr algn="ctr"/>
            <a:r>
              <a:rPr lang="de-DE" sz="1200" dirty="0" err="1">
                <a:solidFill>
                  <a:schemeClr val="bg1"/>
                </a:solidFill>
              </a:rPr>
              <a:t>www.alexander-partner.com</a:t>
            </a:r>
            <a:endParaRPr lang="en-GH" sz="1200" dirty="0" err="1">
              <a:solidFill>
                <a:schemeClr val="bg1"/>
              </a:solidFill>
            </a:endParaRPr>
          </a:p>
        </p:txBody>
      </p:sp>
    </p:spTree>
    <p:extLst>
      <p:ext uri="{BB962C8B-B14F-4D97-AF65-F5344CB8AC3E}">
        <p14:creationId xmlns:p14="http://schemas.microsoft.com/office/powerpoint/2010/main" val="1942550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0637C-C12A-60B5-9E0C-93C89CB4926E}"/>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BC970792-6909-98B2-7ABA-4AFB6599829E}"/>
              </a:ext>
            </a:extLst>
          </p:cNvPr>
          <p:cNvSpPr>
            <a:spLocks noGrp="1"/>
          </p:cNvSpPr>
          <p:nvPr>
            <p:ph idx="1"/>
          </p:nvPr>
        </p:nvSpPr>
        <p:spPr/>
        <p:txBody>
          <a:bodyPr/>
          <a:lstStyle/>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Article 27</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arenBoth"/>
            </a:pPr>
            <a:r>
              <a:rPr lang="en-GB" sz="1800" kern="0" dirty="0">
                <a:effectLst/>
                <a:latin typeface="Century Schoolbook" panose="02040604050505020304" pitchFamily="18" charset="0"/>
                <a:ea typeface="Calibri" panose="020F0502020204030204" pitchFamily="34" charset="0"/>
                <a:cs typeface="Helvetica" pitchFamily="2" charset="0"/>
              </a:rPr>
              <a:t>Special care shall be accorded to mothers during a reasonable period before and after child-birth; and during those periods, working mothers shall be accorded paid leave.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kern="0" dirty="0">
                <a:effectLst/>
                <a:latin typeface="Century Schoolbook" panose="02040604050505020304" pitchFamily="18" charset="0"/>
                <a:ea typeface="Calibri" panose="020F0502020204030204" pitchFamily="34" charset="0"/>
                <a:cs typeface="Helvetica" pitchFamily="2" charset="0"/>
              </a:rPr>
              <a:t>(2) Women shall be guaranteed equal rights to training and promotion without any impediments from any person</a:t>
            </a:r>
            <a:r>
              <a:rPr lang="en-GH" dirty="0">
                <a:effectLst/>
              </a:rPr>
              <a:t> </a:t>
            </a:r>
            <a:endParaRPr lang="en-GH" dirty="0"/>
          </a:p>
        </p:txBody>
      </p:sp>
      <p:sp>
        <p:nvSpPr>
          <p:cNvPr id="4" name="Date Placeholder 3">
            <a:extLst>
              <a:ext uri="{FF2B5EF4-FFF2-40B4-BE49-F238E27FC236}">
                <a16:creationId xmlns:a16="http://schemas.microsoft.com/office/drawing/2014/main" id="{47F44167-CAFA-4A66-58A0-A0AB8A0010F0}"/>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A12AC80A-039D-13AB-3460-0B39C64AE759}"/>
              </a:ext>
            </a:extLst>
          </p:cNvPr>
          <p:cNvSpPr>
            <a:spLocks noGrp="1"/>
          </p:cNvSpPr>
          <p:nvPr>
            <p:ph type="sldNum" sz="quarter" idx="12"/>
          </p:nvPr>
        </p:nvSpPr>
        <p:spPr/>
        <p:txBody>
          <a:bodyPr/>
          <a:lstStyle/>
          <a:p>
            <a:fld id="{0A1414E2-2122-4031-B629-6A710F17CC8D}" type="slidenum">
              <a:rPr lang="de-DE" smtClean="0"/>
              <a:t>5</a:t>
            </a:fld>
            <a:endParaRPr lang="de-DE"/>
          </a:p>
        </p:txBody>
      </p:sp>
    </p:spTree>
    <p:extLst>
      <p:ext uri="{BB962C8B-B14F-4D97-AF65-F5344CB8AC3E}">
        <p14:creationId xmlns:p14="http://schemas.microsoft.com/office/powerpoint/2010/main" val="2198869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9FA75-BC9F-B974-CC0F-5ECD99E855FD}"/>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0C65082A-76D2-54D6-986E-ABF34D72E0E2}"/>
              </a:ext>
            </a:extLst>
          </p:cNvPr>
          <p:cNvSpPr>
            <a:spLocks noGrp="1"/>
          </p:cNvSpPr>
          <p:nvPr>
            <p:ph idx="1"/>
          </p:nvPr>
        </p:nvSpPr>
        <p:spPr/>
        <p:txBody>
          <a:bodyPr/>
          <a:lstStyle/>
          <a:p>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Article 28</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Parliament shall enact such laws as are necessary to ensure that:</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	(1) (d) Children and young persons receive special protection against 	exposure to physical and moral hazards and</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kern="0" dirty="0">
                <a:latin typeface="Century Schoolbook" panose="02040604050505020304" pitchFamily="18" charset="0"/>
                <a:ea typeface="Calibri" panose="020F0502020204030204" pitchFamily="34" charset="0"/>
                <a:cs typeface="Helvetica" pitchFamily="2" charset="0"/>
              </a:rPr>
              <a:t>    </a:t>
            </a:r>
            <a:r>
              <a:rPr lang="en-GB" sz="1800" kern="0" dirty="0">
                <a:effectLst/>
                <a:latin typeface="Century Schoolbook" panose="02040604050505020304" pitchFamily="18" charset="0"/>
                <a:ea typeface="Calibri" panose="020F0502020204030204" pitchFamily="34" charset="0"/>
                <a:cs typeface="Helvetica" pitchFamily="2" charset="0"/>
              </a:rPr>
              <a:t>(2) Every child has the right to be protected from engaging in work 	that constitutes a threat to his health, education or development</a:t>
            </a:r>
          </a:p>
          <a:p>
            <a:pPr marL="0" indent="0">
              <a:buNone/>
            </a:pPr>
            <a:r>
              <a:rPr lang="en-GB" sz="1800" kern="0" dirty="0">
                <a:effectLst/>
                <a:latin typeface="Century Schoolbook" panose="02040604050505020304" pitchFamily="18" charset="0"/>
                <a:ea typeface="Calibri" panose="020F0502020204030204" pitchFamily="34" charset="0"/>
                <a:cs typeface="Helvetica" pitchFamily="2" charset="0"/>
              </a:rPr>
              <a:t> </a:t>
            </a:r>
            <a:endParaRPr lang="en-GH" dirty="0"/>
          </a:p>
        </p:txBody>
      </p:sp>
      <p:sp>
        <p:nvSpPr>
          <p:cNvPr id="4" name="Date Placeholder 3">
            <a:extLst>
              <a:ext uri="{FF2B5EF4-FFF2-40B4-BE49-F238E27FC236}">
                <a16:creationId xmlns:a16="http://schemas.microsoft.com/office/drawing/2014/main" id="{55BBB0FA-7767-677E-2A3F-78DF31CFBCB3}"/>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80DCD38B-D6F8-7B72-E738-56F253555B25}"/>
              </a:ext>
            </a:extLst>
          </p:cNvPr>
          <p:cNvSpPr>
            <a:spLocks noGrp="1"/>
          </p:cNvSpPr>
          <p:nvPr>
            <p:ph type="sldNum" sz="quarter" idx="12"/>
          </p:nvPr>
        </p:nvSpPr>
        <p:spPr/>
        <p:txBody>
          <a:bodyPr/>
          <a:lstStyle/>
          <a:p>
            <a:fld id="{0A1414E2-2122-4031-B629-6A710F17CC8D}" type="slidenum">
              <a:rPr lang="de-DE" smtClean="0"/>
              <a:t>6</a:t>
            </a:fld>
            <a:endParaRPr lang="de-DE"/>
          </a:p>
        </p:txBody>
      </p:sp>
    </p:spTree>
    <p:extLst>
      <p:ext uri="{BB962C8B-B14F-4D97-AF65-F5344CB8AC3E}">
        <p14:creationId xmlns:p14="http://schemas.microsoft.com/office/powerpoint/2010/main" val="297593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F070-8682-DEC3-8B1A-0576D81936D6}"/>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BB64A115-3595-CF16-575E-5B0B4C975127}"/>
              </a:ext>
            </a:extLst>
          </p:cNvPr>
          <p:cNvSpPr>
            <a:spLocks noGrp="1"/>
          </p:cNvSpPr>
          <p:nvPr>
            <p:ph idx="1"/>
          </p:nvPr>
        </p:nvSpPr>
        <p:spPr/>
        <p:txBody>
          <a:bodyPr/>
          <a:lstStyle/>
          <a:p>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Article 29</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buNone/>
            </a:pPr>
            <a:r>
              <a:rPr lang="en-GB" sz="1800" kern="0" dirty="0">
                <a:effectLst/>
                <a:latin typeface="Century Schoolbook" panose="02040604050505020304" pitchFamily="18" charset="0"/>
                <a:ea typeface="Calibri" panose="020F0502020204030204" pitchFamily="34" charset="0"/>
                <a:cs typeface="Helvetica" pitchFamily="2" charset="0"/>
              </a:rPr>
              <a:t>       (3) Disabled persons shall be protected against all exploitation, all 	regulations and all treatment of a discriminatory, abusive or 	degrading nature.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kern="0" dirty="0">
                <a:effectLst/>
                <a:latin typeface="Century Schoolbook" panose="02040604050505020304" pitchFamily="18" charset="0"/>
                <a:ea typeface="Calibri" panose="020F0502020204030204" pitchFamily="34" charset="0"/>
                <a:cs typeface="Helvetica" pitchFamily="2" charset="0"/>
              </a:rPr>
              <a:t>        (7) Special incentives shall be given to disabled persons engaged in  	business and also to business organisations that employ disabled 	persons in significant numbers</a:t>
            </a:r>
            <a:r>
              <a:rPr lang="en-GH" dirty="0">
                <a:effectLst/>
              </a:rPr>
              <a:t> </a:t>
            </a:r>
            <a:endParaRPr lang="en-GH" dirty="0"/>
          </a:p>
        </p:txBody>
      </p:sp>
      <p:sp>
        <p:nvSpPr>
          <p:cNvPr id="4" name="Date Placeholder 3">
            <a:extLst>
              <a:ext uri="{FF2B5EF4-FFF2-40B4-BE49-F238E27FC236}">
                <a16:creationId xmlns:a16="http://schemas.microsoft.com/office/drawing/2014/main" id="{15EB20D5-C5E7-EED9-85DA-DA4D6356B765}"/>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66386305-CB58-C4F7-FF16-DDDF1C4B57AE}"/>
              </a:ext>
            </a:extLst>
          </p:cNvPr>
          <p:cNvSpPr>
            <a:spLocks noGrp="1"/>
          </p:cNvSpPr>
          <p:nvPr>
            <p:ph type="sldNum" sz="quarter" idx="12"/>
          </p:nvPr>
        </p:nvSpPr>
        <p:spPr/>
        <p:txBody>
          <a:bodyPr/>
          <a:lstStyle/>
          <a:p>
            <a:fld id="{0A1414E2-2122-4031-B629-6A710F17CC8D}" type="slidenum">
              <a:rPr lang="de-DE" smtClean="0"/>
              <a:t>7</a:t>
            </a:fld>
            <a:endParaRPr lang="de-DE"/>
          </a:p>
        </p:txBody>
      </p:sp>
    </p:spTree>
    <p:extLst>
      <p:ext uri="{BB962C8B-B14F-4D97-AF65-F5344CB8AC3E}">
        <p14:creationId xmlns:p14="http://schemas.microsoft.com/office/powerpoint/2010/main" val="2262438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0B173-2F5C-9EFA-A83F-BADBFE4A05FD}"/>
              </a:ext>
            </a:extLst>
          </p:cNvPr>
          <p:cNvSpPr>
            <a:spLocks noGrp="1"/>
          </p:cNvSpPr>
          <p:nvPr>
            <p:ph type="title"/>
          </p:nvPr>
        </p:nvSpPr>
        <p:spPr/>
        <p:txBody>
          <a:bodyPr/>
          <a:lstStyle/>
          <a:p>
            <a:endParaRPr lang="en-GH"/>
          </a:p>
        </p:txBody>
      </p:sp>
      <p:sp>
        <p:nvSpPr>
          <p:cNvPr id="3" name="Content Placeholder 2">
            <a:extLst>
              <a:ext uri="{FF2B5EF4-FFF2-40B4-BE49-F238E27FC236}">
                <a16:creationId xmlns:a16="http://schemas.microsoft.com/office/drawing/2014/main" id="{B9B28A77-17CC-55AB-EC39-22131C02FC33}"/>
              </a:ext>
            </a:extLst>
          </p:cNvPr>
          <p:cNvSpPr>
            <a:spLocks noGrp="1"/>
          </p:cNvSpPr>
          <p:nvPr>
            <p:ph idx="1"/>
          </p:nvPr>
        </p:nvSpPr>
        <p:spPr/>
        <p:txBody>
          <a:bodyPr/>
          <a:lstStyle/>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Article 36</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1800" kern="0" dirty="0">
                <a:effectLst/>
                <a:latin typeface="Century Schoolbook" panose="02040604050505020304" pitchFamily="18" charset="0"/>
                <a:ea typeface="Calibri" panose="020F0502020204030204" pitchFamily="34" charset="0"/>
                <a:cs typeface="Helvetica" pitchFamily="2" charset="0"/>
              </a:rPr>
              <a:t>(10) The State shall safeguard the health, safety and welfare of all persons in employment, and shall establish the basis for the full deployment of the creative potential of all Ghanaians.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kern="0" dirty="0">
                <a:effectLst/>
                <a:latin typeface="Century Schoolbook" panose="02040604050505020304" pitchFamily="18" charset="0"/>
                <a:ea typeface="Calibri" panose="020F0502020204030204" pitchFamily="34" charset="0"/>
                <a:cs typeface="Helvetica" pitchFamily="2" charset="0"/>
              </a:rPr>
              <a:t>(11) The State shall encourage the participation of workers in the decision-making process at the workplace.</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H" dirty="0"/>
          </a:p>
        </p:txBody>
      </p:sp>
      <p:sp>
        <p:nvSpPr>
          <p:cNvPr id="4" name="Date Placeholder 3">
            <a:extLst>
              <a:ext uri="{FF2B5EF4-FFF2-40B4-BE49-F238E27FC236}">
                <a16:creationId xmlns:a16="http://schemas.microsoft.com/office/drawing/2014/main" id="{E830BB67-6554-13D5-6BD5-EE4B6244F96A}"/>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BC371B60-2A9B-1B1E-D76B-CCDDF2747D6E}"/>
              </a:ext>
            </a:extLst>
          </p:cNvPr>
          <p:cNvSpPr>
            <a:spLocks noGrp="1"/>
          </p:cNvSpPr>
          <p:nvPr>
            <p:ph type="sldNum" sz="quarter" idx="12"/>
          </p:nvPr>
        </p:nvSpPr>
        <p:spPr/>
        <p:txBody>
          <a:bodyPr/>
          <a:lstStyle/>
          <a:p>
            <a:fld id="{0A1414E2-2122-4031-B629-6A710F17CC8D}" type="slidenum">
              <a:rPr lang="de-DE" smtClean="0"/>
              <a:t>8</a:t>
            </a:fld>
            <a:endParaRPr lang="de-DE"/>
          </a:p>
        </p:txBody>
      </p:sp>
    </p:spTree>
    <p:extLst>
      <p:ext uri="{BB962C8B-B14F-4D97-AF65-F5344CB8AC3E}">
        <p14:creationId xmlns:p14="http://schemas.microsoft.com/office/powerpoint/2010/main" val="3373149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8CB89-D0C8-66BC-047E-DE3D3F643764}"/>
              </a:ext>
            </a:extLst>
          </p:cNvPr>
          <p:cNvSpPr>
            <a:spLocks noGrp="1"/>
          </p:cNvSpPr>
          <p:nvPr>
            <p:ph type="title"/>
          </p:nvPr>
        </p:nvSpPr>
        <p:spPr/>
        <p:txBody>
          <a:bodyPr/>
          <a:lstStyle/>
          <a:p>
            <a:endParaRPr lang="en-GH" dirty="0"/>
          </a:p>
        </p:txBody>
      </p:sp>
      <p:sp>
        <p:nvSpPr>
          <p:cNvPr id="3" name="Content Placeholder 2">
            <a:extLst>
              <a:ext uri="{FF2B5EF4-FFF2-40B4-BE49-F238E27FC236}">
                <a16:creationId xmlns:a16="http://schemas.microsoft.com/office/drawing/2014/main" id="{93F2C7B2-27B2-209F-32A0-F45D6EED624E}"/>
              </a:ext>
            </a:extLst>
          </p:cNvPr>
          <p:cNvSpPr>
            <a:spLocks noGrp="1"/>
          </p:cNvSpPr>
          <p:nvPr>
            <p:ph idx="1"/>
          </p:nvPr>
        </p:nvSpPr>
        <p:spPr/>
        <p:txBody>
          <a:bodyPr/>
          <a:lstStyle/>
          <a:p>
            <a:pPr marL="0" indent="0">
              <a:buNone/>
            </a:pPr>
            <a:r>
              <a:rPr lang="en-US" sz="1800" i="1" dirty="0">
                <a:effectLst/>
                <a:latin typeface="Century Schoolbook" panose="02040604050505020304" pitchFamily="18" charset="0"/>
                <a:ea typeface="Calibri" panose="020F0502020204030204" pitchFamily="34" charset="0"/>
                <a:cs typeface="Times New Roman" panose="02020603050405020304" pitchFamily="18" charset="0"/>
              </a:rPr>
              <a:t>Legislative Provisions</a:t>
            </a:r>
            <a:r>
              <a:rPr lang="en-GH" dirty="0">
                <a:effectLst/>
              </a:rPr>
              <a:t> </a:t>
            </a:r>
          </a:p>
          <a:p>
            <a:pPr marL="0" indent="0">
              <a:buNone/>
            </a:pPr>
            <a:endParaRPr lang="en-GH" dirty="0"/>
          </a:p>
          <a:p>
            <a:pPr marL="0" indent="0">
              <a:buNone/>
            </a:pPr>
            <a:r>
              <a:rPr lang="en-US" sz="1800" b="1" kern="100" dirty="0">
                <a:effectLst/>
                <a:latin typeface="Century Schoolbook" panose="02040604050505020304" pitchFamily="18" charset="0"/>
                <a:ea typeface="Calibri" panose="020F0502020204030204" pitchFamily="34" charset="0"/>
                <a:cs typeface="Times New Roman" panose="02020603050405020304" pitchFamily="18" charset="0"/>
              </a:rPr>
              <a:t>Labour Act, 2003 (Act 651)</a:t>
            </a:r>
            <a:r>
              <a:rPr lang="en-US" sz="1800" kern="100" dirty="0">
                <a:effectLst/>
                <a:latin typeface="Century Schoolbook" panose="02040604050505020304" pitchFamily="18" charset="0"/>
                <a:ea typeface="Calibri" panose="020F0502020204030204" pitchFamily="34" charset="0"/>
                <a:cs typeface="Times New Roman" panose="02020603050405020304" pitchFamily="18" charset="0"/>
              </a:rPr>
              <a:t> – consolidated and updated various pieces of former legislation relating to labor law and factored ILO Conventions that Ghana had ratified. It expressly exempts the Armed Forces, Police and Prisons Service, Customs of GRA and the Security and Intelligence Agencies.</a:t>
            </a:r>
            <a:endParaRPr lang="en-GH"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H" dirty="0"/>
          </a:p>
        </p:txBody>
      </p:sp>
      <p:sp>
        <p:nvSpPr>
          <p:cNvPr id="4" name="Date Placeholder 3">
            <a:extLst>
              <a:ext uri="{FF2B5EF4-FFF2-40B4-BE49-F238E27FC236}">
                <a16:creationId xmlns:a16="http://schemas.microsoft.com/office/drawing/2014/main" id="{D3561D6B-89AA-A0BE-617B-145D0369A1B8}"/>
              </a:ext>
            </a:extLst>
          </p:cNvPr>
          <p:cNvSpPr>
            <a:spLocks noGrp="1"/>
          </p:cNvSpPr>
          <p:nvPr>
            <p:ph type="dt" sz="half" idx="10"/>
          </p:nvPr>
        </p:nvSpPr>
        <p:spPr/>
        <p:txBody>
          <a:bodyPr/>
          <a:lstStyle/>
          <a:p>
            <a:fld id="{EE1376C6-FF4D-4E90-B335-E1821B7D98EE}" type="datetime1">
              <a:rPr lang="de-DE" smtClean="0"/>
              <a:t>26.03.24</a:t>
            </a:fld>
            <a:endParaRPr lang="de-DE"/>
          </a:p>
        </p:txBody>
      </p:sp>
      <p:sp>
        <p:nvSpPr>
          <p:cNvPr id="5" name="Slide Number Placeholder 4">
            <a:extLst>
              <a:ext uri="{FF2B5EF4-FFF2-40B4-BE49-F238E27FC236}">
                <a16:creationId xmlns:a16="http://schemas.microsoft.com/office/drawing/2014/main" id="{457455FE-CC2E-7165-8673-6EC602FE05B0}"/>
              </a:ext>
            </a:extLst>
          </p:cNvPr>
          <p:cNvSpPr>
            <a:spLocks noGrp="1"/>
          </p:cNvSpPr>
          <p:nvPr>
            <p:ph type="sldNum" sz="quarter" idx="12"/>
          </p:nvPr>
        </p:nvSpPr>
        <p:spPr/>
        <p:txBody>
          <a:bodyPr/>
          <a:lstStyle/>
          <a:p>
            <a:fld id="{0A1414E2-2122-4031-B629-6A710F17CC8D}" type="slidenum">
              <a:rPr lang="de-DE" smtClean="0"/>
              <a:t>9</a:t>
            </a:fld>
            <a:endParaRPr lang="de-DE"/>
          </a:p>
        </p:txBody>
      </p:sp>
    </p:spTree>
    <p:extLst>
      <p:ext uri="{BB962C8B-B14F-4D97-AF65-F5344CB8AC3E}">
        <p14:creationId xmlns:p14="http://schemas.microsoft.com/office/powerpoint/2010/main" val="1410645230"/>
      </p:ext>
    </p:extLst>
  </p:cSld>
  <p:clrMapOvr>
    <a:masterClrMapping/>
  </p:clrMapOvr>
</p:sld>
</file>

<file path=ppt/theme/theme1.xml><?xml version="1.0" encoding="utf-8"?>
<a:theme xmlns:a="http://schemas.openxmlformats.org/drawingml/2006/main" name="PP Vorlage A&amp;P RAe">
  <a:themeElements>
    <a:clrScheme name="ALX">
      <a:dk1>
        <a:srgbClr val="333333"/>
      </a:dk1>
      <a:lt1>
        <a:sysClr val="window" lastClr="FFFFFF"/>
      </a:lt1>
      <a:dk2>
        <a:srgbClr val="000000"/>
      </a:dk2>
      <a:lt2>
        <a:srgbClr val="E6E6E6"/>
      </a:lt2>
      <a:accent1>
        <a:srgbClr val="585384"/>
      </a:accent1>
      <a:accent2>
        <a:srgbClr val="333333"/>
      </a:accent2>
      <a:accent3>
        <a:srgbClr val="666666"/>
      </a:accent3>
      <a:accent4>
        <a:srgbClr val="999999"/>
      </a:accent4>
      <a:accent5>
        <a:srgbClr val="CCCCCC"/>
      </a:accent5>
      <a:accent6>
        <a:srgbClr val="E6E6E6"/>
      </a:accent6>
      <a:hlink>
        <a:srgbClr val="333333"/>
      </a:hlink>
      <a:folHlink>
        <a:srgbClr val="333333"/>
      </a:folHlink>
    </a:clrScheme>
    <a:fontScheme name="ALX">
      <a:majorFont>
        <a:latin typeface="Arial"/>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tx1"/>
          </a:solidFill>
        </a:ln>
      </a:spPr>
      <a:bodyPr rtlCol="0" anchor="ctr"/>
      <a:lstStyle>
        <a:defPPr algn="ctr">
          <a:lnSpc>
            <a:spcPct val="110000"/>
          </a:lnSpc>
          <a:defRPr sz="13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300" dirty="0" err="1" smtClean="0"/>
        </a:defPPr>
      </a:lstStyle>
    </a:txDef>
  </a:objectDefaults>
  <a:extraClrSchemeLst/>
  <a:extLst>
    <a:ext uri="{05A4C25C-085E-4340-85A3-A5531E510DB2}">
      <thm15:themeFamily xmlns:thm15="http://schemas.microsoft.com/office/thememl/2012/main" name="Präsentation1" id="{B3AECE1C-0C24-4871-A450-D56734257580}" vid="{E4AAA6A1-4D68-4D34-AB36-70C700F70CBA}"/>
    </a:ext>
  </a:extLst>
</a:theme>
</file>

<file path=ppt/theme/theme2.xml><?xml version="1.0" encoding="utf-8"?>
<a:theme xmlns:a="http://schemas.openxmlformats.org/drawingml/2006/main" name="Larissa">
  <a:themeElements>
    <a:clrScheme name="ALX">
      <a:dk1>
        <a:srgbClr val="333333"/>
      </a:dk1>
      <a:lt1>
        <a:sysClr val="window" lastClr="FFFFFF"/>
      </a:lt1>
      <a:dk2>
        <a:srgbClr val="000000"/>
      </a:dk2>
      <a:lt2>
        <a:srgbClr val="E6E6E6"/>
      </a:lt2>
      <a:accent1>
        <a:srgbClr val="585384"/>
      </a:accent1>
      <a:accent2>
        <a:srgbClr val="333333"/>
      </a:accent2>
      <a:accent3>
        <a:srgbClr val="666666"/>
      </a:accent3>
      <a:accent4>
        <a:srgbClr val="999999"/>
      </a:accent4>
      <a:accent5>
        <a:srgbClr val="CCCCCC"/>
      </a:accent5>
      <a:accent6>
        <a:srgbClr val="E6E6E6"/>
      </a:accent6>
      <a:hlink>
        <a:srgbClr val="333333"/>
      </a:hlink>
      <a:folHlink>
        <a:srgbClr val="333333"/>
      </a:folHlink>
    </a:clrScheme>
    <a:fontScheme name="ALX">
      <a:majorFont>
        <a:latin typeface="Arial"/>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ALX">
      <a:dk1>
        <a:srgbClr val="333333"/>
      </a:dk1>
      <a:lt1>
        <a:sysClr val="window" lastClr="FFFFFF"/>
      </a:lt1>
      <a:dk2>
        <a:srgbClr val="000000"/>
      </a:dk2>
      <a:lt2>
        <a:srgbClr val="E6E6E6"/>
      </a:lt2>
      <a:accent1>
        <a:srgbClr val="585384"/>
      </a:accent1>
      <a:accent2>
        <a:srgbClr val="333333"/>
      </a:accent2>
      <a:accent3>
        <a:srgbClr val="666666"/>
      </a:accent3>
      <a:accent4>
        <a:srgbClr val="999999"/>
      </a:accent4>
      <a:accent5>
        <a:srgbClr val="CCCCCC"/>
      </a:accent5>
      <a:accent6>
        <a:srgbClr val="E6E6E6"/>
      </a:accent6>
      <a:hlink>
        <a:srgbClr val="333333"/>
      </a:hlink>
      <a:folHlink>
        <a:srgbClr val="333333"/>
      </a:folHlink>
    </a:clrScheme>
    <a:fontScheme name="ALX">
      <a:majorFont>
        <a:latin typeface="Arial"/>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 Vorlage A&amp;P RAe</Template>
  <TotalTime>621</TotalTime>
  <Words>3131</Words>
  <Application>Microsoft Macintosh PowerPoint</Application>
  <PresentationFormat>On-screen Show (4:3)</PresentationFormat>
  <Paragraphs>251</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Carmen Sans</vt:lpstr>
      <vt:lpstr>Century Schoolbook</vt:lpstr>
      <vt:lpstr>Symbol</vt:lpstr>
      <vt:lpstr>Times New Roman</vt:lpstr>
      <vt:lpstr>PP Vorlage A&amp;P RAe</vt:lpstr>
      <vt:lpstr>THE FOREIGN company AND THE GHANAIAN LABOUR LAW </vt:lpstr>
      <vt:lpstr>General over view of employment – general conditions </vt:lpstr>
      <vt:lpstr>SOURCES OF LABOUR LAW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Various employment relationships provided by the law </vt:lpstr>
      <vt:lpstr>PowerPoint Presentation</vt:lpstr>
      <vt:lpstr>Employment contract – variation of terms </vt:lpstr>
      <vt:lpstr>PowerPoint Presentation</vt:lpstr>
      <vt:lpstr>PowerPoint Presentation</vt:lpstr>
      <vt:lpstr>PowerPoint Presentation</vt:lpstr>
      <vt:lpstr>Probation &amp; restriction on employment </vt:lpstr>
      <vt:lpstr>PowerPoint Presentation</vt:lpstr>
      <vt:lpstr>PowerPoint Presentation</vt:lpstr>
      <vt:lpstr>PowerPoint Presentation</vt:lpstr>
      <vt:lpstr>Restraint of trade clauses  </vt:lpstr>
      <vt:lpstr>PowerPoint Presentation</vt:lpstr>
      <vt:lpstr>PowerPoint Presentation</vt:lpstr>
      <vt:lpstr>Termination of Employments and dismissal </vt:lpstr>
      <vt:lpstr>PowerPoint Presentation</vt:lpstr>
      <vt:lpstr>PowerPoint Presentation</vt:lpstr>
      <vt:lpstr>PowerPoint Presentation</vt:lpstr>
      <vt:lpstr>PowerPoint Presentation</vt:lpstr>
      <vt:lpstr>Loaning employee </vt:lpstr>
      <vt:lpstr>PowerPoint Presentation</vt:lpstr>
      <vt:lpstr>Embracing the new normal? Work from home/hybrid/traditional </vt:lpstr>
      <vt:lpstr>PowerPoint Presentation</vt:lpstr>
      <vt:lpstr>PowerPoint Presentation</vt:lpstr>
      <vt:lpstr>PowerPoint Presentation</vt:lpstr>
      <vt:lpstr>THANK YOU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der Präsentation</dc:title>
  <dc:creator>Anna Hankings-Evans | Alexander &amp; Partner</dc:creator>
  <cp:lastModifiedBy>Cephas Tettey Omenyo</cp:lastModifiedBy>
  <cp:revision>100</cp:revision>
  <dcterms:created xsi:type="dcterms:W3CDTF">2020-09-10T10:06:52Z</dcterms:created>
  <dcterms:modified xsi:type="dcterms:W3CDTF">2024-03-26T09:12:21Z</dcterms:modified>
</cp:coreProperties>
</file>