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571" r:id="rId2"/>
    <p:sldId id="1036" r:id="rId3"/>
    <p:sldId id="1030" r:id="rId4"/>
    <p:sldId id="1032" r:id="rId5"/>
    <p:sldId id="1029" r:id="rId6"/>
    <p:sldId id="1027" r:id="rId7"/>
    <p:sldId id="909" r:id="rId8"/>
    <p:sldId id="920" r:id="rId9"/>
    <p:sldId id="1031" r:id="rId10"/>
    <p:sldId id="922" r:id="rId11"/>
    <p:sldId id="1028" r:id="rId12"/>
    <p:sldId id="962" r:id="rId13"/>
    <p:sldId id="943" r:id="rId14"/>
    <p:sldId id="944" r:id="rId15"/>
    <p:sldId id="946" r:id="rId16"/>
    <p:sldId id="963" r:id="rId17"/>
    <p:sldId id="924" r:id="rId18"/>
    <p:sldId id="1033" r:id="rId19"/>
    <p:sldId id="1025" r:id="rId20"/>
    <p:sldId id="1019" r:id="rId21"/>
    <p:sldId id="1018" r:id="rId22"/>
    <p:sldId id="926" r:id="rId23"/>
    <p:sldId id="927" r:id="rId24"/>
    <p:sldId id="929" r:id="rId25"/>
    <p:sldId id="928" r:id="rId26"/>
    <p:sldId id="935" r:id="rId27"/>
    <p:sldId id="1026" r:id="rId28"/>
    <p:sldId id="930" r:id="rId29"/>
    <p:sldId id="932" r:id="rId30"/>
    <p:sldId id="931" r:id="rId31"/>
    <p:sldId id="960" r:id="rId32"/>
    <p:sldId id="1002" r:id="rId33"/>
    <p:sldId id="934" r:id="rId34"/>
    <p:sldId id="996" r:id="rId35"/>
    <p:sldId id="997" r:id="rId36"/>
    <p:sldId id="937" r:id="rId37"/>
    <p:sldId id="933" r:id="rId38"/>
    <p:sldId id="1005" r:id="rId39"/>
    <p:sldId id="263" r:id="rId40"/>
    <p:sldId id="259" r:id="rId41"/>
    <p:sldId id="923" r:id="rId42"/>
    <p:sldId id="869" r:id="rId43"/>
    <p:sldId id="945" r:id="rId44"/>
    <p:sldId id="1034" r:id="rId45"/>
    <p:sldId id="919" r:id="rId46"/>
    <p:sldId id="285" r:id="rId4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91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476"/>
    <p:restoredTop sz="86437"/>
  </p:normalViewPr>
  <p:slideViewPr>
    <p:cSldViewPr snapToGrid="0">
      <p:cViewPr>
        <p:scale>
          <a:sx n="89" d="100"/>
          <a:sy n="89" d="100"/>
        </p:scale>
        <p:origin x="752" y="432"/>
      </p:cViewPr>
      <p:guideLst/>
    </p:cSldViewPr>
  </p:slideViewPr>
  <p:outlineViewPr>
    <p:cViewPr>
      <p:scale>
        <a:sx n="33" d="100"/>
        <a:sy n="33" d="100"/>
      </p:scale>
      <p:origin x="0" y="-3264"/>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89" d="100"/>
          <a:sy n="89" d="100"/>
        </p:scale>
        <p:origin x="3840"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6CB6A18-0353-2E64-21A7-DF9F934AE65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B2EF82BA-86DB-5773-647C-69B73EC6CC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396AA4-1BC4-D14D-AA9B-8BD9FA2CA338}" type="datetimeFigureOut">
              <a:rPr lang="fr-FR" smtClean="0"/>
              <a:t>18/09/2022</a:t>
            </a:fld>
            <a:endParaRPr lang="fr-FR"/>
          </a:p>
        </p:txBody>
      </p:sp>
      <p:sp>
        <p:nvSpPr>
          <p:cNvPr id="4" name="Espace réservé du pied de page 3">
            <a:extLst>
              <a:ext uri="{FF2B5EF4-FFF2-40B4-BE49-F238E27FC236}">
                <a16:creationId xmlns:a16="http://schemas.microsoft.com/office/drawing/2014/main" id="{2E53E2AE-2970-89F1-F65A-F2D4EDE904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fr-FR"/>
              <a:t>Myriam Maestroni E5T Foundation for CCI Grèce Sept 2022</a:t>
            </a:r>
          </a:p>
        </p:txBody>
      </p:sp>
      <p:sp>
        <p:nvSpPr>
          <p:cNvPr id="5" name="Espace réservé du numéro de diapositive 4">
            <a:extLst>
              <a:ext uri="{FF2B5EF4-FFF2-40B4-BE49-F238E27FC236}">
                <a16:creationId xmlns:a16="http://schemas.microsoft.com/office/drawing/2014/main" id="{6469E952-D474-A716-1015-767BDADBA3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AC6432-04A4-624C-8E53-1ABF396948A5}" type="slidenum">
              <a:rPr lang="fr-FR" smtClean="0"/>
              <a:t>‹N°›</a:t>
            </a:fld>
            <a:endParaRPr lang="fr-FR"/>
          </a:p>
        </p:txBody>
      </p:sp>
    </p:spTree>
    <p:extLst>
      <p:ext uri="{BB962C8B-B14F-4D97-AF65-F5344CB8AC3E}">
        <p14:creationId xmlns:p14="http://schemas.microsoft.com/office/powerpoint/2010/main" val="17534120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3F6671-996F-C94C-81E5-A1A8723B7E45}" type="datetimeFigureOut">
              <a:rPr lang="fr-FR" smtClean="0"/>
              <a:t>18/09/2022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fr-FR"/>
              <a:t>Myriam Maestroni E5T Foundation for CCI Grèce Sept 2022</a:t>
            </a: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51BF44-CB9C-C04E-A128-FC85BCB49F31}" type="slidenum">
              <a:rPr lang="fr-FR" smtClean="0"/>
              <a:t>‹N°›</a:t>
            </a:fld>
            <a:endParaRPr lang="fr-FR"/>
          </a:p>
        </p:txBody>
      </p:sp>
    </p:spTree>
    <p:extLst>
      <p:ext uri="{BB962C8B-B14F-4D97-AF65-F5344CB8AC3E}">
        <p14:creationId xmlns:p14="http://schemas.microsoft.com/office/powerpoint/2010/main" val="287324101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sharer/sharer.php?u=https%3A%2F%2Fwww.ecologie.gouv.fr%2Ffit-55-nouveau-cycle-politiques-europeennes-climat"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linkedin.com/shareArticle?mini=true&amp;url=https%3A%2F%2Fwww.ecologie.gouv.fr%2Ffit-55-nouveau-cycle-politiques-europeennes-climat&amp;title=%C2%AB+Fit+for+55+%C2%BB+%3A+un+nouveau+cycle+de+politiques+europ%C3%A9ennes+pour+le+climat&amp;summary=La+France+se+f%C3%A9licite+de+la+publication+par+la+Commission+europ%C3%A9enne+de+propositions+d%E2%80%99actions+concr%C3%A8tes+pour+acc%C3%A9l%C3%A9rer+la+lutte+contre+le+changement+climatique%2C+atteindre+la+neutralit%C3%A9+climatique+en+2050+et+tenir+l%E2%80%99objectif+de+r%C3%A9duction+des+%C3%A9missions+de+gaz+%C3%A0+effet+de+serre+de+55%25+au+moins+en+2030+par+rapport+%C3%A0+1990.+Appel%C3%A9+%C2%AB+Fit+for+55+%C2%BB+%28%C2%AB+Par%C3%A9+pour+55+%C2%BB%29%2C+ce+paquet+de+12+propositions+l%C3%A9gislatives+confirme+l%E2%80%99intention%2C+partag%C3%A9e+par+la+France%2C+de+la+Commission+europ%C3%A9enne+de+placer+l%E2%80%99Europe+%C3%A0+l%E2%80%99avant-garde+du+combat+climatique.&amp;source=" TargetMode="External"/><Relationship Id="rId4" Type="http://schemas.openxmlformats.org/officeDocument/2006/relationships/hyperlink" Target="https://twitter.com/intent/tweet?url=%C2%AB+Fit+for+55+%C2%BB+%3A+un+nouveau+cycle+de+politiques+europ%C3%A9ennes+pour+le+climat+https%3A%2F%2Fwww.ecologie.gouv.fr%2Ffit-55-nouveau-cycle-politiques-europeennes-climat"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ec.europa.eu/info/sites/default/files/revision_of_the_directive_on_deployment_of_the_alternative_fuels_infrastructure_with_annex_0.pdf" TargetMode="External"/><Relationship Id="rId13" Type="http://schemas.openxmlformats.org/officeDocument/2006/relationships/hyperlink" Target="https://ec.europa.eu/info/sites/default/files/revision_of_the_energy_tax_directive_0.pdf" TargetMode="External"/><Relationship Id="rId3" Type="http://schemas.openxmlformats.org/officeDocument/2006/relationships/hyperlink" Target="https://ec.europa.eu/info/sites/default/files/revision-eu-ets_with-annex_en_0.pdf" TargetMode="External"/><Relationship Id="rId7" Type="http://schemas.openxmlformats.org/officeDocument/2006/relationships/hyperlink" Target="https://ec.europa.eu/info/sites/default/files/amendment-regulation-co2-emission-standards-cars-vans-with-annexes_en.pdf" TargetMode="External"/><Relationship Id="rId12" Type="http://schemas.openxmlformats.org/officeDocument/2006/relationships/hyperlink" Target="https://ec.europa.eu/info/sites/default/files/amendment-renewable-energy-directive-2030-climate-target-with-annexes_en.pdf" TargetMode="External"/><Relationship Id="rId17" Type="http://schemas.openxmlformats.org/officeDocument/2006/relationships/hyperlink" Target="https://xn--mobilis-hya.es/fit-for-55-marque-le-moment-de-verite-climatique-en-europe" TargetMode="External"/><Relationship Id="rId2" Type="http://schemas.openxmlformats.org/officeDocument/2006/relationships/slide" Target="../slides/slide14.xml"/><Relationship Id="rId16" Type="http://schemas.openxmlformats.org/officeDocument/2006/relationships/hyperlink" Target="https://ec.europa.eu/info/sites/default/files/revision-regulation-ghg-land-use-forestry_with-annex_en.pdf" TargetMode="External"/><Relationship Id="rId1" Type="http://schemas.openxmlformats.org/officeDocument/2006/relationships/notesMaster" Target="../notesMasters/notesMaster1.xml"/><Relationship Id="rId6" Type="http://schemas.openxmlformats.org/officeDocument/2006/relationships/hyperlink" Target="https://ec.europa.eu/info/sites/default/files/carbon_border_adjustment_mechanism_0.pdf" TargetMode="External"/><Relationship Id="rId11" Type="http://schemas.openxmlformats.org/officeDocument/2006/relationships/hyperlink" Target="https://ec.europa.eu/eurostat/databrowser/view/t2020_31/default/table?lang=fr" TargetMode="External"/><Relationship Id="rId5" Type="http://schemas.openxmlformats.org/officeDocument/2006/relationships/hyperlink" Target="https://ec.europa.eu/info/sites/default/files/revision_of_the_eu_emission_trading_system_for_aviation.pdf" TargetMode="External"/><Relationship Id="rId15" Type="http://schemas.openxmlformats.org/officeDocument/2006/relationships/hyperlink" Target="https://ec.europa.eu/info/sites/default/files/proposal_for_a_directive_on_energy_efficiency_recast.pdf" TargetMode="External"/><Relationship Id="rId10" Type="http://schemas.openxmlformats.org/officeDocument/2006/relationships/hyperlink" Target="https://ec.europa.eu/info/sites/default/files/fueleu_maritime_-_green_european_maritime_space.pdf" TargetMode="External"/><Relationship Id="rId4" Type="http://schemas.openxmlformats.org/officeDocument/2006/relationships/hyperlink" Target="https://twitter.com/pcanfin/status/1415230520754155521?ref_src=twsrc%5Etfw" TargetMode="External"/><Relationship Id="rId9" Type="http://schemas.openxmlformats.org/officeDocument/2006/relationships/hyperlink" Target="https://ec.europa.eu/info/sites/default/files/refueleu_aviation_-_sustainable_aviation_fuels.pdf" TargetMode="External"/><Relationship Id="rId14" Type="http://schemas.openxmlformats.org/officeDocument/2006/relationships/hyperlink" Target="https://ec.europa.eu/info/sites/default/files/proposal-amendment-effort-sharing-regulation-with-annexes_en.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lesechos.fr/idees-debats/editos-analyses/californie-des-incendies-qui-font-debat-1336910" TargetMode="External"/><Relationship Id="rId3" Type="http://schemas.openxmlformats.org/officeDocument/2006/relationships/hyperlink" Target="https://www.iea.org/reports/global-energy-review-2021/co2-emissions" TargetMode="External"/><Relationship Id="rId7" Type="http://schemas.openxmlformats.org/officeDocument/2006/relationships/hyperlink" Target="https://www.lesechos.fr/monde/europe/incendies-en-grece-les-atheniens-appeles-a-se-confiner-1336838" TargetMode="External"/><Relationship Id="rId12" Type="http://schemas.openxmlformats.org/officeDocument/2006/relationships/hyperlink" Target="https://public.wmo.int/fr"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lesechos.fr/monde/enjeux-internationaux/le-dome-de-chaleur-americain-probablement-du-a-lactivite-humaine-1330727" TargetMode="External"/><Relationship Id="rId11" Type="http://schemas.openxmlformats.org/officeDocument/2006/relationships/hyperlink" Target="https://www.ipcc.ch/francais/" TargetMode="External"/><Relationship Id="rId5" Type="http://schemas.openxmlformats.org/officeDocument/2006/relationships/hyperlink" Target="https://www.lesechos.fr/monde/enjeux-internationaux/linquietante-acceleration-du-rechauffement-climatique-1318625#:~:text=Les%20derni%C3%A8res%20pr%C3%A9visions%20de%20l,une%20des%20cinq%20prochaines%20ann%C3%A9es." TargetMode="External"/><Relationship Id="rId10" Type="http://schemas.openxmlformats.org/officeDocument/2006/relationships/hyperlink" Target="https://www.lesechos.fr/monde/enjeux-internationaux/climat-une-vague-de-chaleur-provoque-un-episode-de-fonte-massive-des-glaces-au-groenland-1336186" TargetMode="External"/><Relationship Id="rId4" Type="http://schemas.openxmlformats.org/officeDocument/2006/relationships/hyperlink" Target="https://www.lesechos.fr/idees-debats/editos-analyses/pourquoi-le-covid-19-ne-sauvera-pas-laccord-de-paris-1273107" TargetMode="External"/><Relationship Id="rId9" Type="http://schemas.openxmlformats.org/officeDocument/2006/relationships/hyperlink" Target="https://www.lesechos.fr/monde/enjeux-internationaux/climat-economie-limpact-grandissant-de-la-crise-des-incendies-1242796"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instagram.com/nutriads_aix/" TargetMode="External"/><Relationship Id="rId13" Type="http://schemas.openxmlformats.org/officeDocument/2006/relationships/hyperlink" Target="https://reassurez-moi.fr/guide/banque/ethique#:~:text=Il%20existe%20%C3%A0%20ce%20jour,Cr%C3%A9dit%20Coop%C3%A9ratif%20ou%20encore%20Moka" TargetMode="External"/><Relationship Id="rId18" Type="http://schemas.openxmlformats.org/officeDocument/2006/relationships/hyperlink" Target="https://www.gqmagazine.fr/pop-culture/article/dans-capital-une-femme-qui-retire-chaque-mois-950-euros-en-une-seule-fois-et-applique-la-methode-d-influenceurs-americains-pour-faire-des-economies-deprime-totalement-les-telespectateurs-de-m6" TargetMode="External"/><Relationship Id="rId3" Type="http://schemas.openxmlformats.org/officeDocument/2006/relationships/hyperlink" Target="https://www.gqmagazine.fr/lifestyle/article/le-drone-de-combat-et-de-surveillance-hypersonique-de-l-armee-americaine-pourra-voler-a-7400-kmh-et-atteindre-l-europe-en-seulement-90-minutes" TargetMode="External"/><Relationship Id="rId21" Type="http://schemas.openxmlformats.org/officeDocument/2006/relationships/hyperlink" Target="https://allmylinks.com/youthforclimateparis" TargetMode="External"/><Relationship Id="rId7" Type="http://schemas.openxmlformats.org/officeDocument/2006/relationships/hyperlink" Target="https://www.gqmagazine.fr/lifestyle/article/confinement-la-chute-des-emissions-de-c02-a-t-elle-vraiment-ete-benefique" TargetMode="External"/><Relationship Id="rId12" Type="http://schemas.openxmlformats.org/officeDocument/2006/relationships/hyperlink" Target="https://www.bankingonclimatechaos.org/wp-content/themes/bocc-2021/inc/bcc-data-2022/BOCC_2022_vSPREAD.pdf" TargetMode="External"/><Relationship Id="rId17" Type="http://schemas.openxmlformats.org/officeDocument/2006/relationships/hyperlink" Target="https://www.economie.gouv.fr/particuliers/aides-renovation-energetique" TargetMode="External"/><Relationship Id="rId25" Type="http://schemas.openxmlformats.org/officeDocument/2006/relationships/hyperlink" Target="https://www.gqmagazine.fr/lifestyle/article/l-empreinte-carbone-d-un-seul-e-mail-equivaut-a-celle-d-une-ampoule-allumee-pendant-6-minutes-et-d-un-trajet-de-500-metres-en-voiture-s-il-y-a-des-photos-en-pieces-jointes" TargetMode="External"/><Relationship Id="rId2" Type="http://schemas.openxmlformats.org/officeDocument/2006/relationships/slide" Target="../slides/slide18.xml"/><Relationship Id="rId16" Type="http://schemas.openxmlformats.org/officeDocument/2006/relationships/hyperlink" Target="https://www.credit-cooperatif.coop/Institutionnel" TargetMode="External"/><Relationship Id="rId20" Type="http://schemas.openxmlformats.org/officeDocument/2006/relationships/hyperlink" Target="https://www.gqmagazine.fr/shopping/article/airbnb-villa-comporta-portugal" TargetMode="External"/><Relationship Id="rId1" Type="http://schemas.openxmlformats.org/officeDocument/2006/relationships/notesMaster" Target="../notesMasters/notesMaster1.xml"/><Relationship Id="rId6" Type="http://schemas.openxmlformats.org/officeDocument/2006/relationships/hyperlink" Target="https://www.allovoisins.com/" TargetMode="External"/><Relationship Id="rId11" Type="http://schemas.openxmlformats.org/officeDocument/2006/relationships/hyperlink" Target="https://bonpote.com/comment-les-banques-francaises-rechauffent-la-planete/" TargetMode="External"/><Relationship Id="rId24" Type="http://schemas.openxmlformats.org/officeDocument/2006/relationships/hyperlink" Target="https://castbox.fm/channel/id2701762?country=fr" TargetMode="External"/><Relationship Id="rId5" Type="http://schemas.openxmlformats.org/officeDocument/2006/relationships/hyperlink" Target="https://www.gqmagazine.fr/lifestyle/article/whatsapp-lance-6-nouvelles-fonctionnalites-pour-les-messages-vocaux-qui-vont-vous-permettre-de-communiquer-bien-plus-facilement-avec-vos-amis" TargetMode="External"/><Relationship Id="rId15" Type="http://schemas.openxmlformats.org/officeDocument/2006/relationships/hyperlink" Target="https://www.lanef.com/" TargetMode="External"/><Relationship Id="rId23" Type="http://schemas.openxmlformats.org/officeDocument/2006/relationships/hyperlink" Target="https://infokiosques.net/" TargetMode="External"/><Relationship Id="rId10" Type="http://schemas.openxmlformats.org/officeDocument/2006/relationships/hyperlink" Target="https://www.instagram.com/sweetsimplevegan/" TargetMode="External"/><Relationship Id="rId19" Type="http://schemas.openxmlformats.org/officeDocument/2006/relationships/hyperlink" Target="https://reporterre.net/La-carte-des-luttes-contre-les-grands-projets-inutiles" TargetMode="External"/><Relationship Id="rId4" Type="http://schemas.openxmlformats.org/officeDocument/2006/relationships/hyperlink" Target="https://www.gqmagazine.fr/pop-culture/article/disney-paralleles-est-une-serie-francaise-totalement-renversante" TargetMode="External"/><Relationship Id="rId9" Type="http://schemas.openxmlformats.org/officeDocument/2006/relationships/hyperlink" Target="https://www.instagram.com/pigut_vegan_cuisine/" TargetMode="External"/><Relationship Id="rId14" Type="http://schemas.openxmlformats.org/officeDocument/2006/relationships/hyperlink" Target="https://www.helios.do/" TargetMode="External"/><Relationship Id="rId22" Type="http://schemas.openxmlformats.org/officeDocument/2006/relationships/hyperlink" Target="https://wwoof.net/"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oi-files-d8-prod.s3.eu-west-2.amazonaws.com/s3fs-public/2019-10/Note%20d%27information%20Fonds%20Vert.pdf"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ordsandpictures.oxfamnovib.nl/pages/search.php?search=%21collection1938&amp;k=566d53902c" TargetMode="External"/><Relationship Id="rId4" Type="http://schemas.openxmlformats.org/officeDocument/2006/relationships/hyperlink" Target="https://www.iea.org/wei2018/"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utura-sciences.com/planete/breves/rechauffement-climatique-rechauffement-climatique-fait-vagues-plus-plus-fortes-331/" TargetMode="External"/><Relationship Id="rId7" Type="http://schemas.openxmlformats.org/officeDocument/2006/relationships/hyperlink" Target="https://www.futura-sciences.com/sciences/skillz/metiers/metiers-environnement-paleontologue-65/"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futura-sciences.com/planete/definitions/zoologie-espece-2261/" TargetMode="External"/><Relationship Id="rId5" Type="http://schemas.openxmlformats.org/officeDocument/2006/relationships/hyperlink" Target="https://www.futura-sciences.com/planete/definitions/climatologie-climat-13771/" TargetMode="External"/><Relationship Id="rId4" Type="http://schemas.openxmlformats.org/officeDocument/2006/relationships/hyperlink" Target="https://www.futura-sciences.com/sciences/definitions/physique-extinction-1486/"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www.futura-sciences.com/sciences/definitions/physique-emission-389/" TargetMode="External"/><Relationship Id="rId13" Type="http://schemas.openxmlformats.org/officeDocument/2006/relationships/hyperlink" Target="https://www.futura-sciences.com/planete/definitions/rechauffement-climatique-maximum-thermique-paleocene-eocene-17669/" TargetMode="External"/><Relationship Id="rId18" Type="http://schemas.openxmlformats.org/officeDocument/2006/relationships/hyperlink" Target="https://www.futura-sciences.com/planete/definitions/paleontologie-sediment-1045/" TargetMode="External"/><Relationship Id="rId26" Type="http://schemas.openxmlformats.org/officeDocument/2006/relationships/hyperlink" Target="https://www.futura-sciences.com/planete/definitions/zoologie-espece-2261/" TargetMode="External"/><Relationship Id="rId3" Type="http://schemas.openxmlformats.org/officeDocument/2006/relationships/hyperlink" Target="https://advances.sciencemag.org/content/5/4/eaav7337" TargetMode="External"/><Relationship Id="rId21" Type="http://schemas.openxmlformats.org/officeDocument/2006/relationships/hyperlink" Target="https://www.futura-sciences.com/planete/definitions/structure-terre-terre-4725/" TargetMode="External"/><Relationship Id="rId7" Type="http://schemas.openxmlformats.org/officeDocument/2006/relationships/hyperlink" Target="https://www.nature.com/articles/ncomms14845" TargetMode="External"/><Relationship Id="rId12" Type="http://schemas.openxmlformats.org/officeDocument/2006/relationships/hyperlink" Target="https://www.futura-sciences.com/planete/definitions/changement-climatique-rechauffement-climatique-13827/" TargetMode="External"/><Relationship Id="rId17" Type="http://schemas.openxmlformats.org/officeDocument/2006/relationships/hyperlink" Target="https://www.futura-sciences.com/planete/definitions/botanique-carotte-7429/" TargetMode="External"/><Relationship Id="rId25" Type="http://schemas.openxmlformats.org/officeDocument/2006/relationships/hyperlink" Target="https://www.futura-sciences.com/planete/definitions/climatologie-climat-13771/" TargetMode="External"/><Relationship Id="rId2" Type="http://schemas.openxmlformats.org/officeDocument/2006/relationships/slide" Target="../slides/slide21.xml"/><Relationship Id="rId16" Type="http://schemas.openxmlformats.org/officeDocument/2006/relationships/hyperlink" Target="https://www.futura-sciences.com/planete/actualites/climatologie-temperatures-actuelles-presque-plus-haut-depuis-11300-ans-45129/" TargetMode="External"/><Relationship Id="rId20" Type="http://schemas.openxmlformats.org/officeDocument/2006/relationships/hyperlink" Target="https://news.umich.edu/earth-may-be-140-years-away-from-reaching-carbon-levels-not-seen-in-56-million-years/" TargetMode="External"/><Relationship Id="rId1" Type="http://schemas.openxmlformats.org/officeDocument/2006/relationships/notesMaster" Target="../notesMasters/notesMaster1.xml"/><Relationship Id="rId6" Type="http://schemas.openxmlformats.org/officeDocument/2006/relationships/hyperlink" Target="https://www.sciencesetavenir.fr/nature-environnement/le-co2-a-atteint-un-pic-jamais-vu-depuis-3-millions-d-annees_132791" TargetMode="External"/><Relationship Id="rId11" Type="http://schemas.openxmlformats.org/officeDocument/2006/relationships/hyperlink" Target="https://www.futura-sciences.com/planete/definitions/geologie-paleocene-3775/" TargetMode="External"/><Relationship Id="rId24" Type="http://schemas.openxmlformats.org/officeDocument/2006/relationships/hyperlink" Target="https://www.futura-sciences.com/sciences/definitions/physique-extinction-1486/" TargetMode="External"/><Relationship Id="rId5" Type="http://schemas.openxmlformats.org/officeDocument/2006/relationships/hyperlink" Target="https://www.nationalgeographic.fr/animaux/la-sixieme-extinction-de-masse-des-animaux-deja-commence" TargetMode="External"/><Relationship Id="rId15" Type="http://schemas.openxmlformats.org/officeDocument/2006/relationships/hyperlink" Target="https://www.futura-sciences.com/planete/definitions/climatologie-atmosphere-850/" TargetMode="External"/><Relationship Id="rId23" Type="http://schemas.openxmlformats.org/officeDocument/2006/relationships/hyperlink" Target="https://www.futura-sciences.com/planete/breves/rechauffement-climatique-rechauffement-climatique-fait-vagues-plus-plus-fortes-331/" TargetMode="External"/><Relationship Id="rId10" Type="http://schemas.openxmlformats.org/officeDocument/2006/relationships/hyperlink" Target="https://www.futura-sciences.com/planete/actualites/oceanographie-atlantide-56-millions-annees-31379/" TargetMode="External"/><Relationship Id="rId19" Type="http://schemas.openxmlformats.org/officeDocument/2006/relationships/hyperlink" Target="https://www.futura-sciences.com/maison/definitions/construction-maison-granulats-17943/" TargetMode="External"/><Relationship Id="rId4" Type="http://schemas.openxmlformats.org/officeDocument/2006/relationships/hyperlink" Target="https://www.nationalgeographic.fr/animaux/les-ours-blancs-menaces-par-le-rechauffement-climatique" TargetMode="External"/><Relationship Id="rId9" Type="http://schemas.openxmlformats.org/officeDocument/2006/relationships/hyperlink" Target="https://www.futura-sciences.com/planete/questions-reponses/rechauffement-climatique-puits-carbone-sont-ils-fonctionnent-ils-1212/" TargetMode="External"/><Relationship Id="rId14" Type="http://schemas.openxmlformats.org/officeDocument/2006/relationships/hyperlink" Target="https://www.futura-sciences.com/planete/actualites/developpement-durable-dioxyde-carbone-fait-pousser-forets-plus-vite-22469/" TargetMode="External"/><Relationship Id="rId22" Type="http://schemas.openxmlformats.org/officeDocument/2006/relationships/hyperlink" Target="https://www.futura-sciences.com/planete/breves/rechauffement-climatique-incendies-californie-ont-genere-emissions-co2-record-254/" TargetMode="External"/><Relationship Id="rId27" Type="http://schemas.openxmlformats.org/officeDocument/2006/relationships/hyperlink" Target="https://www.futura-sciences.com/sciences/skillz/metiers/metiers-environnement-paleontologue-65/"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futura-sciences.com/planete/definitions/climatologie-mousson-4402/" TargetMode="External"/><Relationship Id="rId3" Type="http://schemas.openxmlformats.org/officeDocument/2006/relationships/hyperlink" Target="https://www.futura-sciences.com/planete/actualites/fonte-glaces-rechauffement-climatique-fonte-glaces-poles-six-fois-plus-rapide-quil-ya-30-ans-79992/" TargetMode="External"/><Relationship Id="rId7" Type="http://schemas.openxmlformats.org/officeDocument/2006/relationships/hyperlink" Target="https://www.futura-sciences.com/planete/definitions/geographie-latitude-720/" TargetMode="External"/><Relationship Id="rId12" Type="http://schemas.openxmlformats.org/officeDocument/2006/relationships/hyperlink" Target="https://www.futura-sciences.com/planete/definitions/meteorologie-cyclone-3582/"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futura-sciences.com/planete/definitions/meteorologie-precipitations-14543/" TargetMode="External"/><Relationship Id="rId11" Type="http://schemas.openxmlformats.org/officeDocument/2006/relationships/hyperlink" Target="https://www.futura-sciences.com/planete/definitions/meteorologie-inondation-6305/" TargetMode="External"/><Relationship Id="rId5" Type="http://schemas.openxmlformats.org/officeDocument/2006/relationships/hyperlink" Target="https://www.futura-sciences.com/sciences/definitions/physique-chaleur-15898/" TargetMode="External"/><Relationship Id="rId10" Type="http://schemas.openxmlformats.org/officeDocument/2006/relationships/hyperlink" Target="https://www.futura-sciences.com/planete/actualites/climatologie-rechauffement-climatique-accelere-cycle-eau-23469/" TargetMode="External"/><Relationship Id="rId4" Type="http://schemas.openxmlformats.org/officeDocument/2006/relationships/hyperlink" Target="https://www.futura-sciences.com/planete/definitions/ocean-vague-15182/" TargetMode="External"/><Relationship Id="rId9" Type="http://schemas.openxmlformats.org/officeDocument/2006/relationships/hyperlink" Target="https://www.futura-sciences.com/planete/definitions/meteorologie-secheresse-6527/"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geo.fr/voyage/souvenirs-dantarctique-les-images-incroyables-dun-voyage-inoubliable-203345"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leparisien.fr/environnement/climat-au-groenland-la-fonte-des-glaces-s-accelere-encore-11-12-2019-8214795.php" TargetMode="External"/><Relationship Id="rId4" Type="http://schemas.openxmlformats.org/officeDocument/2006/relationships/hyperlink" Target="https://www.geo.fr/voyage/le-groenland-en-15-dates-une-ile-habitee-depuis-4500-ans-198003"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leparisien.fr/meteo/488-degres-en-sicile-records-de-temperature-et-incendies-en-serie-en-italie-11-08-2021-ZWORZRHJ55ETVM6ADOMZIBB4VI.php"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leparisien.fr/environnement/rechauffement-du-climat-de-louest-a-lest-la-terre-sembrase-09-08-2021-D5JLNOEAEVHBPDTJQCUEMLQZUI.php" TargetMode="External"/><Relationship Id="rId5" Type="http://schemas.openxmlformats.org/officeDocument/2006/relationships/hyperlink" Target="https://www.leparisien.fr/environnement/meteo-un-mois-de-juillet-exceptionnellement-chaud-un-record-mondial-en-debat-13-08-2021-4BNOTCG25JHCHARKJ3NCEIJPWA.php" TargetMode="External"/><Relationship Id="rId4" Type="http://schemas.openxmlformats.org/officeDocument/2006/relationships/hyperlink" Target="https://www.leparisien.fr/environnement/canicule-et-incendies-litalie-lespagne-et-le-portugal-au-coeur-de-la-vague-de-chaleur-12-08-2021-UHPNXOLSEJFHXBJG55R5IUUXEQ.php" TargetMode="Externa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www.lesechos.fr/idees-debats/editos-analyses/californie-des-incendies-qui-font-debat-1336910" TargetMode="External"/><Relationship Id="rId3" Type="http://schemas.openxmlformats.org/officeDocument/2006/relationships/hyperlink" Target="https://www.leparisien.fr/meteo/488-degres-en-sicile-records-de-temperature-et-incendies-en-serie-en-italie-11-08-2021-ZWORZRHJ55ETVM6ADOMZIBB4VI.php" TargetMode="External"/><Relationship Id="rId7" Type="http://schemas.openxmlformats.org/officeDocument/2006/relationships/hyperlink" Target="https://www.lesechos.fr/monde/europe/incendies-en-grece-les-atheniens-appeles-a-se-confiner-1336838"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leparisien.fr/environnement/rechauffement-du-climat-de-louest-a-lest-la-terre-sembrase-09-08-2021-D5JLNOEAEVHBPDTJQCUEMLQZUI.php" TargetMode="External"/><Relationship Id="rId5" Type="http://schemas.openxmlformats.org/officeDocument/2006/relationships/hyperlink" Target="https://www.leparisien.fr/environnement/meteo-un-mois-de-juillet-exceptionnellement-chaud-un-record-mondial-en-debat-13-08-2021-4BNOTCG25JHCHARKJ3NCEIJPWA.php" TargetMode="External"/><Relationship Id="rId4" Type="http://schemas.openxmlformats.org/officeDocument/2006/relationships/hyperlink" Target="https://www.leparisien.fr/environnement/canicule-et-incendies-litalie-lespagne-et-le-portugal-au-coeur-de-la-vague-de-chaleur-12-08-2021-UHPNXOLSEJFHXBJG55R5IUUXEQ.php" TargetMode="External"/><Relationship Id="rId9" Type="http://schemas.openxmlformats.org/officeDocument/2006/relationships/hyperlink" Target="https://www.lesechos.fr/monde/enjeux-internationaux/climat-economie-limpact-grandissant-de-la-crise-des-incendies-1242796"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reporterre.net/Face-a-la-montee-des-eaux-mieux-vaut-l-inondation-que-des-digues" TargetMode="External"/><Relationship Id="rId13" Type="http://schemas.openxmlformats.org/officeDocument/2006/relationships/hyperlink" Target="http://infoterre.brgm.fr/rapports/RP-66277-FR.pdf" TargetMode="External"/><Relationship Id="rId18" Type="http://schemas.openxmlformats.org/officeDocument/2006/relationships/hyperlink" Target="https://www.ecologie.gouv.fr/sites/default/files/Guide%20PPRL%20-%20version%20finale%20mai%202014.pdf" TargetMode="External"/><Relationship Id="rId3" Type="http://schemas.openxmlformats.org/officeDocument/2006/relationships/hyperlink" Target="https://reporterre.net/1-4-Hauts-de-France-Lacanau-Camargue-la-montee-des-eaux-devient-critique" TargetMode="External"/><Relationship Id="rId21" Type="http://schemas.openxmlformats.org/officeDocument/2006/relationships/hyperlink" Target="https://gaellesuttoncarto.wordpress.com/" TargetMode="External"/><Relationship Id="rId7" Type="http://schemas.openxmlformats.org/officeDocument/2006/relationships/hyperlink" Target="https://ss2.climatecentral.org/#12/40.7298/-74.0070?show=satellite&amp;projections=0-K14_RCP85-SLR&amp;level=5&amp;unit=feet&amp;pois=hide" TargetMode="External"/><Relationship Id="rId12" Type="http://schemas.openxmlformats.org/officeDocument/2006/relationships/hyperlink" Target="http://observatoires-littoral.developpement-durable.gouv.fr/" TargetMode="External"/><Relationship Id="rId17" Type="http://schemas.openxmlformats.org/officeDocument/2006/relationships/hyperlink" Target="https://www.ecologie.gouv.fr/sites/default/files/170427__livret_Bilan_PSR.pdf" TargetMode="External"/><Relationship Id="rId2" Type="http://schemas.openxmlformats.org/officeDocument/2006/relationships/slide" Target="../slides/slide30.xml"/><Relationship Id="rId16" Type="http://schemas.openxmlformats.org/officeDocument/2006/relationships/hyperlink" Target="https://fr.wikipedia.org/wiki/Temp%C3%AAte_Xynthia" TargetMode="External"/><Relationship Id="rId20" Type="http://schemas.openxmlformats.org/officeDocument/2006/relationships/hyperlink" Target="https://www.lafabriqueecologique.fr/publication-de-notre-premiere-etude-ladaptation-au-changement-climatique-sur-le-littoral/" TargetMode="External"/><Relationship Id="rId1" Type="http://schemas.openxmlformats.org/officeDocument/2006/relationships/notesMaster" Target="../notesMasters/notesMaster1.xml"/><Relationship Id="rId6" Type="http://schemas.openxmlformats.org/officeDocument/2006/relationships/hyperlink" Target="https://reporterre.net/La-fonte-du-glacier-de-l-Apocalypse-en-Antarctique-effraie-les-scientifiques" TargetMode="External"/><Relationship Id="rId11" Type="http://schemas.openxmlformats.org/officeDocument/2006/relationships/hyperlink" Target="https://www.cerema.fr/fr/actualites/cerema-acheve-realisation-indicateur-national-erosion" TargetMode="External"/><Relationship Id="rId5" Type="http://schemas.openxmlformats.org/officeDocument/2006/relationships/hyperlink" Target="https://www.unep.org/fr/resources/rapport/rapport-special-du-giec-sur-les-oceans-et-la-cryosphere-dans-le-contexte-du" TargetMode="External"/><Relationship Id="rId15" Type="http://schemas.openxmlformats.org/officeDocument/2006/relationships/hyperlink" Target="https://www.ecologie.gouv.fr/sites/default/files/EPRI-Principaux-resultats_120712.pdf" TargetMode="External"/><Relationship Id="rId10" Type="http://schemas.openxmlformats.org/officeDocument/2006/relationships/hyperlink" Target="https://www.eaufrance.fr/lerosion" TargetMode="External"/><Relationship Id="rId19" Type="http://schemas.openxmlformats.org/officeDocument/2006/relationships/hyperlink" Target="https://www.georisques.gouv.fr/cartes-interactives#/" TargetMode="External"/><Relationship Id="rId4" Type="http://schemas.openxmlformats.org/officeDocument/2006/relationships/hyperlink" Target="https://marine.copernicus.eu/news/temperature-ocean" TargetMode="External"/><Relationship Id="rId9" Type="http://schemas.openxmlformats.org/officeDocument/2006/relationships/hyperlink" Target="https://sealevelrise.brgm.fr/slr/#lng=0.26000;lat=46.60430;zoom=6;level=1.0;layer=0" TargetMode="External"/><Relationship Id="rId14" Type="http://schemas.openxmlformats.org/officeDocument/2006/relationships/hyperlink" Target="http://observatoires-littoral.developpement-durable.gouv.fr/chiffres-cles-r9.html" TargetMode="External"/><Relationship Id="rId22" Type="http://schemas.openxmlformats.org/officeDocument/2006/relationships/hyperlink" Target="https://reporterre.net/lettre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nationalgeographic.fr/environnement/vagues-de-chaleur-record-en-inde-et-au-pakistan-le-changement-climatique-en-action" TargetMode="External"/><Relationship Id="rId3" Type="http://schemas.openxmlformats.org/officeDocument/2006/relationships/hyperlink" Target="https://www.brgm.fr/fr/actualite/communique-presse/nappes-eau-souterraine-au-1er-mai-2022-risques-secheresse-estivale" TargetMode="External"/><Relationship Id="rId7" Type="http://schemas.openxmlformats.org/officeDocument/2006/relationships/hyperlink" Target="https://www.francetvinfo.fr/replay-radio/le-billet-vert/on-vous-explique-la-goutte-froide-ce-phenomene-qui-degrade-la-meteo-estivale_4702835.html"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meteo-paris.com/actualites/gouttes-froides-un-casse-tete-de-plus-en-plus-frequent-pour-les-previsions-meteo#:~:text=Les%20gouttes%20froides%20ont%20rythm%C3%A9,Pourquoi%20sont%2Delles%20si%20fr%C3%A9quentes%20%3F" TargetMode="External"/><Relationship Id="rId5" Type="http://schemas.openxmlformats.org/officeDocument/2006/relationships/hyperlink" Target="https://www.nationalgeographic.fr/environnement/de-la-pluie-sur-commande-dans-les-deserts-quand-lhomme-prend-le-controle-de-la-meteo" TargetMode="External"/><Relationship Id="rId4" Type="http://schemas.openxmlformats.org/officeDocument/2006/relationships/hyperlink" Target="https://www.ecologie.gouv.fr/secheresse-reunion-du-comite-danticipation-et-suivi-hydrologique"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nature.com/articles/s41586-020-2705-y"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wwf.org.uk/living-planet-report"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iucn.org/fr" TargetMode="External"/><Relationship Id="rId7" Type="http://schemas.openxmlformats.org/officeDocument/2006/relationships/hyperlink" Target="https://www.vie-publique.fr/fiches/274837-quest-ce-que-la-plateforme-sur-la-biodiversite-ipbes"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europarl.europa.eu/doceo/document/A-9-2021-0179_FR.pdf" TargetMode="External"/><Relationship Id="rId5" Type="http://schemas.openxmlformats.org/officeDocument/2006/relationships/hyperlink" Target="https://www.vie-publique.fr/en-bref/281318-objectifs-developpement-durable-impact-covid-19-dans-lunion-europeenne" TargetMode="External"/><Relationship Id="rId4" Type="http://schemas.openxmlformats.org/officeDocument/2006/relationships/hyperlink" Target="https://www.vie-publique.fr/fiches/274839-quest-ce-que-laccord-de-paris-sur-le-climat"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iucn.org/fr" TargetMode="External"/><Relationship Id="rId7" Type="http://schemas.openxmlformats.org/officeDocument/2006/relationships/hyperlink" Target="https://www.vie-publique.fr/fiches/274837-quest-ce-que-la-plateforme-sur-la-biodiversite-ipbes"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www.europarl.europa.eu/doceo/document/A-9-2021-0179_FR.pdf" TargetMode="External"/><Relationship Id="rId5" Type="http://schemas.openxmlformats.org/officeDocument/2006/relationships/hyperlink" Target="https://www.vie-publique.fr/en-bref/281318-objectifs-developpement-durable-impact-covid-19-dans-lunion-europeenne" TargetMode="External"/><Relationship Id="rId4" Type="http://schemas.openxmlformats.org/officeDocument/2006/relationships/hyperlink" Target="https://www.vie-publique.fr/fiches/274839-quest-ce-que-laccord-de-paris-sur-le-climat"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undrr.org/publication/human-cost-disasters-overview-last-20-years-2000-2019"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3" Type="http://schemas.openxmlformats.org/officeDocument/2006/relationships/hyperlink" Target="https://unfccc.int/fr/MENA-CW2022" TargetMode="External"/><Relationship Id="rId18" Type="http://schemas.openxmlformats.org/officeDocument/2006/relationships/hyperlink" Target="https://www.cbd.int/doc/c/df35/4b94/5e86e1ee09bc8c7d4b35aaf0/kunmingdeclaration-en.pdf" TargetMode="External"/><Relationship Id="rId26" Type="http://schemas.openxmlformats.org/officeDocument/2006/relationships/hyperlink" Target="https://www.ipcc.ch/2019/08/08/land-is-a-critical-resource_srccl/" TargetMode="External"/><Relationship Id="rId21" Type="http://schemas.openxmlformats.org/officeDocument/2006/relationships/hyperlink" Target="https://www.cbd.int/sp/targets/" TargetMode="External"/><Relationship Id="rId34" Type="http://schemas.openxmlformats.org/officeDocument/2006/relationships/hyperlink" Target="https://www.un.org/fr/conferences/ocean2022" TargetMode="External"/><Relationship Id="rId7" Type="http://schemas.openxmlformats.org/officeDocument/2006/relationships/hyperlink" Target="https://www.ipcc.ch/assessment-report/ar6/" TargetMode="External"/><Relationship Id="rId12" Type="http://schemas.openxmlformats.org/officeDocument/2006/relationships/hyperlink" Target="https://www.ipcc.ch/srocc/" TargetMode="External"/><Relationship Id="rId17" Type="http://schemas.openxmlformats.org/officeDocument/2006/relationships/hyperlink" Target="https://www.cbd.int/doc/press/2021/pr-2021-07-12-gbf-en.pdf" TargetMode="External"/><Relationship Id="rId25" Type="http://schemas.openxmlformats.org/officeDocument/2006/relationships/hyperlink" Target="https://www.fao.org/forestry/96885/en/" TargetMode="External"/><Relationship Id="rId33" Type="http://schemas.openxmlformats.org/officeDocument/2006/relationships/hyperlink" Target="https://www.un.org/en/conferences/ocean2022/facts-figures" TargetMode="External"/><Relationship Id="rId38" Type="http://schemas.openxmlformats.org/officeDocument/2006/relationships/hyperlink" Target="https://library.wmo.int/index.php?lvl=notice_display&amp;id=22012" TargetMode="External"/><Relationship Id="rId2" Type="http://schemas.openxmlformats.org/officeDocument/2006/relationships/slide" Target="../slides/slide40.xml"/><Relationship Id="rId16" Type="http://schemas.openxmlformats.org/officeDocument/2006/relationships/hyperlink" Target="https://www.cbd.int/article/new-dates-cop15-virtual-2021-facetoface-2022" TargetMode="External"/><Relationship Id="rId20" Type="http://schemas.openxmlformats.org/officeDocument/2006/relationships/hyperlink" Target="https://news.un.org/en/story/2021/10/1102942" TargetMode="External"/><Relationship Id="rId29" Type="http://schemas.openxmlformats.org/officeDocument/2006/relationships/hyperlink" Target="https://www.unep.org/fr" TargetMode="External"/><Relationship Id="rId1" Type="http://schemas.openxmlformats.org/officeDocument/2006/relationships/notesMaster" Target="../notesMasters/notesMaster1.xml"/><Relationship Id="rId6" Type="http://schemas.openxmlformats.org/officeDocument/2006/relationships/hyperlink" Target="https://unfccc.int/MENA-CW2022" TargetMode="External"/><Relationship Id="rId11" Type="http://schemas.openxmlformats.org/officeDocument/2006/relationships/hyperlink" Target="https://www.ipcc.ch/srccl/" TargetMode="External"/><Relationship Id="rId24" Type="http://schemas.openxmlformats.org/officeDocument/2006/relationships/hyperlink" Target="https://www.unep.org/explore-topics/forests/why-do-forests-matter" TargetMode="External"/><Relationship Id="rId32" Type="http://schemas.openxmlformats.org/officeDocument/2006/relationships/hyperlink" Target="https://wuf.unhabitat.org/" TargetMode="External"/><Relationship Id="rId37" Type="http://schemas.openxmlformats.org/officeDocument/2006/relationships/hyperlink" Target="https://public.wmo.int/fr" TargetMode="External"/><Relationship Id="rId5" Type="http://schemas.openxmlformats.org/officeDocument/2006/relationships/hyperlink" Target="https://www.un.org/ldc5/fr/content/programme-tuesday-25-january-2022" TargetMode="External"/><Relationship Id="rId15" Type="http://schemas.openxmlformats.org/officeDocument/2006/relationships/hyperlink" Target="https://www.un.org/en/expo2020" TargetMode="External"/><Relationship Id="rId23" Type="http://schemas.openxmlformats.org/officeDocument/2006/relationships/hyperlink" Target="https://www.cbd.int/events/unbiodiversitysummit/factsheet-actions.pdf" TargetMode="External"/><Relationship Id="rId28" Type="http://schemas.openxmlformats.org/officeDocument/2006/relationships/hyperlink" Target="https://www.stockholm50.global/" TargetMode="External"/><Relationship Id="rId36" Type="http://schemas.openxmlformats.org/officeDocument/2006/relationships/hyperlink" Target="https://unfccc.int/fr/calendar/events-list" TargetMode="External"/><Relationship Id="rId10" Type="http://schemas.openxmlformats.org/officeDocument/2006/relationships/hyperlink" Target="https://www.ipcc.ch/sr15/" TargetMode="External"/><Relationship Id="rId19" Type="http://schemas.openxmlformats.org/officeDocument/2006/relationships/hyperlink" Target="https://www.cbd.int/article/draft-1-global-biodiversity-framework" TargetMode="External"/><Relationship Id="rId31" Type="http://schemas.openxmlformats.org/officeDocument/2006/relationships/hyperlink" Target="https://unhabitat.org/topic/climate-change" TargetMode="External"/><Relationship Id="rId4" Type="http://schemas.openxmlformats.org/officeDocument/2006/relationships/hyperlink" Target="https://www.un.org/ldc5/" TargetMode="External"/><Relationship Id="rId9" Type="http://schemas.openxmlformats.org/officeDocument/2006/relationships/hyperlink" Target="https://www.ipcc.ch/working-group/wg3/" TargetMode="External"/><Relationship Id="rId14" Type="http://schemas.openxmlformats.org/officeDocument/2006/relationships/hyperlink" Target="https://unfccc.int/fr" TargetMode="External"/><Relationship Id="rId22" Type="http://schemas.openxmlformats.org/officeDocument/2006/relationships/hyperlink" Target="https://www.cbd.int/events/unbiodiversitysummit/factsheet-numbers.pdf" TargetMode="External"/><Relationship Id="rId27" Type="http://schemas.openxmlformats.org/officeDocument/2006/relationships/hyperlink" Target="https://www.unccd.int/news-events/unccd-cop15-message-parties-and-observers" TargetMode="External"/><Relationship Id="rId30" Type="http://schemas.openxmlformats.org/officeDocument/2006/relationships/hyperlink" Target="https://www.unep.org/fr/le-pnue-50-ans" TargetMode="External"/><Relationship Id="rId35" Type="http://schemas.openxmlformats.org/officeDocument/2006/relationships/hyperlink" Target="https://oceanconference.un.org/OceanAction" TargetMode="External"/><Relationship Id="rId8" Type="http://schemas.openxmlformats.org/officeDocument/2006/relationships/hyperlink" Target="https://www.ipcc.ch/site/assets/uploads/2018/03/AR6_WGII_outlines_P46.pdf" TargetMode="External"/><Relationship Id="rId3" Type="http://schemas.openxmlformats.org/officeDocument/2006/relationships/hyperlink" Target="https://www.un.org/ldc5/about-ldc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emonde.fr/planete/article/2019/11/04/donald-trump-engage-le-retrait-officiel-des-etats-unis-de-l-accord-de-paris-sur-le-climat_6018021_3244.htm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lemonde.fr/blog/huet/2018/04/05/la-place-de-la-france-dans-la-science-mondiale/"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www.europarl.europa.eu/news/fr/press-room/20181106IPR18315/energy-new-ambitious-targets-on-renewables-and-energy-efficiency" TargetMode="External"/><Relationship Id="rId3" Type="http://schemas.openxmlformats.org/officeDocument/2006/relationships/hyperlink" Target="https://www.europarl.europa.eu/news/fr/headlines/society/20170711STO79506/climate-change-using-eu-forests-to-offset-carbon-emissions" TargetMode="External"/><Relationship Id="rId7" Type="http://schemas.openxmlformats.org/officeDocument/2006/relationships/hyperlink" Target="https://www.europarl.europa.eu/news/fr/headlines/economy/20171124STO88813/renewable-energy-setting-ambitious-targets-for-europe" TargetMode="External"/><Relationship Id="rId12" Type="http://schemas.openxmlformats.org/officeDocument/2006/relationships/hyperlink" Target="https://www.europarl.europa.eu/news/fr/press-room/20210621IPR06627/loi-climat-accord-sur-la-neutralite-climatique-d-ici-2050-confirme"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europarl.europa.eu/news/fr/headlines/priorities/climat/20180305STO99003" TargetMode="External"/><Relationship Id="rId11" Type="http://schemas.openxmlformats.org/officeDocument/2006/relationships/hyperlink" Target="https://www.europarl.europa.eu/news/fr/press-room/20201002IPR88431/loi-climatique-les-deputes-veulent-reduire-les-emissions-de-60-d-ici-2030" TargetMode="External"/><Relationship Id="rId5" Type="http://schemas.openxmlformats.org/officeDocument/2006/relationships/hyperlink" Target="https://ec.europa.eu/jrc/en/news/global-co2-emissions-continue-rise-eu-bucks-global-trend" TargetMode="External"/><Relationship Id="rId10" Type="http://schemas.openxmlformats.org/officeDocument/2006/relationships/hyperlink" Target="https://www.europarl.europa.eu/news/fr/headlines/priorities/climat/20210303STO99110/fuites-de-carbone-empecher-l-industrie-de-deroger-aux-regles-sur-les-emissions" TargetMode="External"/><Relationship Id="rId4" Type="http://schemas.openxmlformats.org/officeDocument/2006/relationships/hyperlink" Target="https://www.europarl.europa.eu/RegData/etudes/STUD/2018/626092/IPOL_STU(2018)626092_EN.pdf" TargetMode="External"/><Relationship Id="rId9" Type="http://schemas.openxmlformats.org/officeDocument/2006/relationships/hyperlink" Target="https://www.europarl.europa.eu/news/fr/headlines/priorities/climat/20170213STO62208"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s://www.instagram.com/nutriads_aix/" TargetMode="External"/><Relationship Id="rId13" Type="http://schemas.openxmlformats.org/officeDocument/2006/relationships/hyperlink" Target="https://reassurez-moi.fr/guide/banque/ethique#:~:text=Il%20existe%20%C3%A0%20ce%20jour,Cr%C3%A9dit%20Coop%C3%A9ratif%20ou%20encore%20Moka" TargetMode="External"/><Relationship Id="rId18" Type="http://schemas.openxmlformats.org/officeDocument/2006/relationships/hyperlink" Target="https://www.gqmagazine.fr/pop-culture/article/dans-capital-une-femme-qui-retire-chaque-mois-950-euros-en-une-seule-fois-et-applique-la-methode-d-influenceurs-americains-pour-faire-des-economies-deprime-totalement-les-telespectateurs-de-m6" TargetMode="External"/><Relationship Id="rId3" Type="http://schemas.openxmlformats.org/officeDocument/2006/relationships/hyperlink" Target="https://www.gqmagazine.fr/lifestyle/article/le-drone-de-combat-et-de-surveillance-hypersonique-de-l-armee-americaine-pourra-voler-a-7400-kmh-et-atteindre-l-europe-en-seulement-90-minutes" TargetMode="External"/><Relationship Id="rId21" Type="http://schemas.openxmlformats.org/officeDocument/2006/relationships/hyperlink" Target="https://allmylinks.com/youthforclimateparis" TargetMode="External"/><Relationship Id="rId7" Type="http://schemas.openxmlformats.org/officeDocument/2006/relationships/hyperlink" Target="https://www.gqmagazine.fr/lifestyle/article/confinement-la-chute-des-emissions-de-c02-a-t-elle-vraiment-ete-benefique" TargetMode="External"/><Relationship Id="rId12" Type="http://schemas.openxmlformats.org/officeDocument/2006/relationships/hyperlink" Target="https://www.bankingonclimatechaos.org/wp-content/themes/bocc-2021/inc/bcc-data-2022/BOCC_2022_vSPREAD.pdf" TargetMode="External"/><Relationship Id="rId17" Type="http://schemas.openxmlformats.org/officeDocument/2006/relationships/hyperlink" Target="https://www.economie.gouv.fr/particuliers/aides-renovation-energetique" TargetMode="External"/><Relationship Id="rId25" Type="http://schemas.openxmlformats.org/officeDocument/2006/relationships/hyperlink" Target="https://www.gqmagazine.fr/lifestyle/article/l-empreinte-carbone-d-un-seul-e-mail-equivaut-a-celle-d-une-ampoule-allumee-pendant-6-minutes-et-d-un-trajet-de-500-metres-en-voiture-s-il-y-a-des-photos-en-pieces-jointes" TargetMode="External"/><Relationship Id="rId2" Type="http://schemas.openxmlformats.org/officeDocument/2006/relationships/slide" Target="../slides/slide44.xml"/><Relationship Id="rId16" Type="http://schemas.openxmlformats.org/officeDocument/2006/relationships/hyperlink" Target="https://www.credit-cooperatif.coop/Institutionnel" TargetMode="External"/><Relationship Id="rId20" Type="http://schemas.openxmlformats.org/officeDocument/2006/relationships/hyperlink" Target="https://www.gqmagazine.fr/shopping/article/airbnb-villa-comporta-portugal" TargetMode="External"/><Relationship Id="rId1" Type="http://schemas.openxmlformats.org/officeDocument/2006/relationships/notesMaster" Target="../notesMasters/notesMaster1.xml"/><Relationship Id="rId6" Type="http://schemas.openxmlformats.org/officeDocument/2006/relationships/hyperlink" Target="https://www.allovoisins.com/" TargetMode="External"/><Relationship Id="rId11" Type="http://schemas.openxmlformats.org/officeDocument/2006/relationships/hyperlink" Target="https://bonpote.com/comment-les-banques-francaises-rechauffent-la-planete/" TargetMode="External"/><Relationship Id="rId24" Type="http://schemas.openxmlformats.org/officeDocument/2006/relationships/hyperlink" Target="https://castbox.fm/channel/id2701762?country=fr" TargetMode="External"/><Relationship Id="rId5" Type="http://schemas.openxmlformats.org/officeDocument/2006/relationships/hyperlink" Target="https://www.gqmagazine.fr/lifestyle/article/whatsapp-lance-6-nouvelles-fonctionnalites-pour-les-messages-vocaux-qui-vont-vous-permettre-de-communiquer-bien-plus-facilement-avec-vos-amis" TargetMode="External"/><Relationship Id="rId15" Type="http://schemas.openxmlformats.org/officeDocument/2006/relationships/hyperlink" Target="https://www.lanef.com/" TargetMode="External"/><Relationship Id="rId23" Type="http://schemas.openxmlformats.org/officeDocument/2006/relationships/hyperlink" Target="https://infokiosques.net/" TargetMode="External"/><Relationship Id="rId10" Type="http://schemas.openxmlformats.org/officeDocument/2006/relationships/hyperlink" Target="https://www.instagram.com/sweetsimplevegan/" TargetMode="External"/><Relationship Id="rId19" Type="http://schemas.openxmlformats.org/officeDocument/2006/relationships/hyperlink" Target="https://reporterre.net/La-carte-des-luttes-contre-les-grands-projets-inutiles" TargetMode="External"/><Relationship Id="rId4" Type="http://schemas.openxmlformats.org/officeDocument/2006/relationships/hyperlink" Target="https://www.gqmagazine.fr/pop-culture/article/disney-paralleles-est-une-serie-francaise-totalement-renversante" TargetMode="External"/><Relationship Id="rId9" Type="http://schemas.openxmlformats.org/officeDocument/2006/relationships/hyperlink" Target="https://www.instagram.com/pigut_vegan_cuisine/" TargetMode="External"/><Relationship Id="rId14" Type="http://schemas.openxmlformats.org/officeDocument/2006/relationships/hyperlink" Target="https://www.helios.do/" TargetMode="External"/><Relationship Id="rId22" Type="http://schemas.openxmlformats.org/officeDocument/2006/relationships/hyperlink" Target="https://wwoof.net/" TargetMode="External"/></Relationships>
</file>

<file path=ppt/notesSlides/_rels/notesSlide44.xml.rels><?xml version="1.0" encoding="UTF-8" standalone="yes"?>
<Relationships xmlns="http://schemas.openxmlformats.org/package/2006/relationships"><Relationship Id="rId8" Type="http://schemas.openxmlformats.org/officeDocument/2006/relationships/hyperlink" Target="mailto:?subject=%C3%80%C2%A0l%E2%80%99%C3%A9chelle%20mondiale%2C%20aucun%20d%C3%A9couplage%20%C3%A0%C2%A0attendre%20entre%20PIB%20et%20consommation%20d%E2%80%99%C3%A9nergie%20%E2%80%94%20The%20Conversation&amp;body=Bonjour.%20J%27ai%20trouv%C3%A9%20un%20article%20qui%20peut%20vous%20int%C3%A9resser.%20%22%C3%80%C2%A0l%E2%80%99%C3%A9chelle%20mondiale%2C%20aucun%20d%C3%A9couplage%20%C3%A0%C2%A0attendre%20entre%20PIB%20et%20consommation%20d%E2%80%99%C3%A9nergie%22%20%E2%80%94%20https%3A%2F%2Ftheconversation.com%2Fa-lechelle-mondiale-aucun-decouplage-a-attendre-entre-pib-et-consommation-denergie-158903" TargetMode="External"/><Relationship Id="rId13" Type="http://schemas.openxmlformats.org/officeDocument/2006/relationships/hyperlink" Target="https://www.hautconseilclimat.fr/rapport-2019" TargetMode="External"/><Relationship Id="rId3" Type="http://schemas.openxmlformats.org/officeDocument/2006/relationships/hyperlink" Target="https://theconversation.com/profiles/jacques-treiner-426177" TargetMode="External"/><Relationship Id="rId7" Type="http://schemas.openxmlformats.org/officeDocument/2006/relationships/hyperlink" Target="https://theconversation.com/fr/partners" TargetMode="External"/><Relationship Id="rId12" Type="http://schemas.openxmlformats.org/officeDocument/2006/relationships/hyperlink" Target="https://theconversation.com/a-lechelle-mondiale-aucun-decouplage-a-attendre-entre-pib-et-consommation-denergie-158903"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theconversation.com/institutions/universite-de-paris-4263" TargetMode="External"/><Relationship Id="rId11" Type="http://schemas.openxmlformats.org/officeDocument/2006/relationships/hyperlink" Target="http://www.linkedin.com/shareArticle?mini=true&amp;source=The+Conversation&amp;summary=Pour+%C3%A9valuer+l%E2%80%99empreinte+carbone+d%E2%80%99un+pays%2C+sont+prises+en+compte+non+seulement+les+%C3%A9missions+g%C3%A9n%C3%A9r%C3%A9es+localement%2C+mais+aussi+celles+incluses+dans+les+produits+import%C3%A9s.+Sans+quoi%2C+la+d%C3%A9localisatio...&amp;title=%C3%80%C2%A0l%E2%80%99%C3%A9chelle+mondiale%2C+aucun+d%C3%A9couplage+%C3%A0%C2%A0attendre+entre+PIB+et+consommation+d%E2%80%99%C3%A9nergie&amp;url=https%3A%2F%2Ftheconversation.com%2Fa-lechelle-mondiale-aucun-decouplage-a-attendre-entre-pib-et-consommation-denergie-158903%3Futm_source%3Dlinkedin%26utm_medium%3Dbylinelinkedinbutton" TargetMode="External"/><Relationship Id="rId5" Type="http://schemas.openxmlformats.org/officeDocument/2006/relationships/hyperlink" Target="https://theconversation.com/institutions/universite-de-montpellier-2403" TargetMode="External"/><Relationship Id="rId10" Type="http://schemas.openxmlformats.org/officeDocument/2006/relationships/hyperlink" Target="http://www.facebook.com/sharer.php?u=https%3A%2F%2Ftheconversation.com%2Fa-lechelle-mondiale-aucun-decouplage-a-attendre-entre-pib-et-consommation-denergie-158903%3Futm_source%3Dfacebook%26utm_medium%3Dbylinefacebookbutton" TargetMode="External"/><Relationship Id="rId4" Type="http://schemas.openxmlformats.org/officeDocument/2006/relationships/hyperlink" Target="https://theconversation.com/profiles/jacques-percebois-463474" TargetMode="External"/><Relationship Id="rId9" Type="http://schemas.openxmlformats.org/officeDocument/2006/relationships/hyperlink" Target="http://twitter.com/intent/tweet?text=%C3%80%C2%A0l%E2%80%99%C3%A9chelle+mondiale%2C+aucun+d%C3%A9couplage+%C3%A0%C2%A0attendre+entre+PIB+et+consommation+d%E2%80%99%C3%A9nergie&amp;url=https%3A%2F%2Ftheconversation.com%2Fa-lechelle-mondiale-aucun-decouplage-a-attendre-entre-pib-et-consommation-denergie-158903%3Futm_source%3Dtwitter%26utm_medium%3Dbylinetwitterbutton&amp;utm_campaign=none&amp;via=FR_Conversation"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lemonde.fr/planete/article/2019/11/04/donald-trump-engage-le-retrait-officiel-des-etats-unis-de-l-accord-de-paris-sur-le-climat_6018021_3244.html"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lemonde.fr/blog/huet/2018/04/05/la-place-de-la-france-dans-la-science-mondial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00928D-9684-4ECE-8777-DA5BFF436AB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64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FR" sz="800" dirty="0"/>
          </a:p>
          <a:p>
            <a:pPr algn="just"/>
            <a:r>
              <a:rPr lang="fr-FR" sz="800" dirty="0"/>
              <a:t>C’est également la fin du Protocole de Kyoto « </a:t>
            </a:r>
            <a:r>
              <a:rPr lang="fr-FR" sz="800" dirty="0" err="1"/>
              <a:t>marketé</a:t>
            </a:r>
            <a:r>
              <a:rPr lang="fr-FR" sz="800" dirty="0"/>
              <a:t> » par les économistes comme le 3X20 décliné pays par pays pour réduire les émissions de CO2, les consommations d’énergie, et accroitre la part des énergies renouvelables C’est le temps de la « transition énergétique ».</a:t>
            </a:r>
          </a:p>
          <a:p>
            <a:pPr algn="just"/>
            <a:endParaRPr lang="fr-FR" sz="800" dirty="0"/>
          </a:p>
          <a:p>
            <a:pPr algn="just"/>
            <a:r>
              <a:rPr lang="fr-FR" sz="800" dirty="0"/>
              <a:t>C’est le temps de la « construction d’un monde post-carbone », une utopie… il y a quelques années à transformer en réalité daté! </a:t>
            </a:r>
          </a:p>
          <a:p>
            <a:endParaRPr lang="fr-FR" sz="8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11</a:t>
            </a:fld>
            <a:endParaRPr lang="fr-FR"/>
          </a:p>
        </p:txBody>
      </p:sp>
      <p:sp>
        <p:nvSpPr>
          <p:cNvPr id="5" name="Espace réservé du pied de page 4">
            <a:extLst>
              <a:ext uri="{FF2B5EF4-FFF2-40B4-BE49-F238E27FC236}">
                <a16:creationId xmlns:a16="http://schemas.microsoft.com/office/drawing/2014/main" id="{25CD9D42-1A7D-6101-0B32-677D0F96F705}"/>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1075803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FR" sz="800" dirty="0"/>
          </a:p>
          <a:p>
            <a:endParaRPr lang="fr-FR" sz="8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12</a:t>
            </a:fld>
            <a:endParaRPr lang="fr-FR"/>
          </a:p>
        </p:txBody>
      </p:sp>
      <p:sp>
        <p:nvSpPr>
          <p:cNvPr id="5" name="Espace réservé du pied de page 4">
            <a:extLst>
              <a:ext uri="{FF2B5EF4-FFF2-40B4-BE49-F238E27FC236}">
                <a16:creationId xmlns:a16="http://schemas.microsoft.com/office/drawing/2014/main" id="{015B3E85-7D66-7F24-5A12-A5F12F66FB49}"/>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1805508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47500" lnSpcReduction="20000"/>
          </a:bodyPr>
          <a:lstStyle/>
          <a:p>
            <a:r>
              <a:rPr lang="fr-FR" sz="1200" b="0" i="0" kern="1200" dirty="0">
                <a:solidFill>
                  <a:schemeClr val="tx1"/>
                </a:solidFill>
                <a:effectLst/>
                <a:latin typeface="+mn-lt"/>
                <a:ea typeface="+mn-ea"/>
                <a:cs typeface="+mn-cs"/>
              </a:rPr>
              <a:t>« Fit for 55 » : un nouveau cycle de politiques européennes pour le climat</a:t>
            </a:r>
          </a:p>
          <a:p>
            <a:r>
              <a:rPr lang="fr-FR" sz="1200" b="0" u="none" strike="noStrike" kern="1200" dirty="0">
                <a:solidFill>
                  <a:schemeClr val="tx1"/>
                </a:solidFill>
                <a:effectLst/>
                <a:latin typeface="+mn-lt"/>
                <a:ea typeface="+mn-ea"/>
                <a:cs typeface="+mn-cs"/>
                <a:hlinkClick r:id="rId3" tooltip="Partager sur Facebook (Ouvrir dans une nouvelle fenêtre)"/>
              </a:rPr>
              <a:t>Partager</a:t>
            </a:r>
            <a:endParaRPr lang="fr-FR" sz="1000" dirty="0">
              <a:effectLst/>
            </a:endParaRPr>
          </a:p>
          <a:p>
            <a:r>
              <a:rPr lang="fr-FR" sz="1000" dirty="0">
                <a:effectLst/>
              </a:rPr>
              <a:t> </a:t>
            </a:r>
            <a:r>
              <a:rPr lang="fr-FR" sz="1200" b="0" u="none" strike="noStrike" kern="1200" dirty="0">
                <a:solidFill>
                  <a:schemeClr val="tx1"/>
                </a:solidFill>
                <a:effectLst/>
                <a:latin typeface="+mn-lt"/>
                <a:ea typeface="+mn-ea"/>
                <a:cs typeface="+mn-cs"/>
                <a:hlinkClick r:id="rId4" tooltip="Partager sur Twitter (Ouvrir dans une nouvelle fenêtre)"/>
              </a:rPr>
              <a:t>Tweeter</a:t>
            </a:r>
            <a:endParaRPr lang="fr-FR" sz="1000" dirty="0">
              <a:effectLst/>
            </a:endParaRPr>
          </a:p>
          <a:p>
            <a:r>
              <a:rPr lang="fr-FR" sz="1000" dirty="0">
                <a:effectLst/>
              </a:rPr>
              <a:t> </a:t>
            </a:r>
            <a:r>
              <a:rPr lang="fr-FR" sz="1200" b="0" u="none" strike="noStrike" kern="1200" dirty="0">
                <a:solidFill>
                  <a:schemeClr val="tx1"/>
                </a:solidFill>
                <a:effectLst/>
                <a:latin typeface="+mn-lt"/>
                <a:ea typeface="+mn-ea"/>
                <a:cs typeface="+mn-cs"/>
                <a:hlinkClick r:id="rId5" tooltip="Publier sur LinkedIn (Ouvrir dans une nouvelle fenêtre)"/>
              </a:rPr>
              <a:t>Publier</a:t>
            </a:r>
            <a:endParaRPr lang="fr-FR" sz="1000" dirty="0">
              <a:effectLst/>
            </a:endParaRPr>
          </a:p>
          <a:p>
            <a:r>
              <a:rPr lang="fr-FR" sz="1000" dirty="0">
                <a:effectLst/>
              </a:rPr>
              <a:t> </a:t>
            </a:r>
            <a:r>
              <a:rPr lang="fr-FR" sz="1200" b="0" u="none" strike="noStrike" kern="1200" dirty="0">
                <a:solidFill>
                  <a:schemeClr val="tx1"/>
                </a:solidFill>
                <a:effectLst/>
                <a:latin typeface="+mn-lt"/>
                <a:ea typeface="+mn-ea"/>
                <a:cs typeface="+mn-cs"/>
              </a:rPr>
              <a:t>Imprimer</a:t>
            </a:r>
            <a:endParaRPr lang="fr-FR" sz="1000" dirty="0">
              <a:effectLst/>
            </a:endParaRPr>
          </a:p>
          <a:p>
            <a:r>
              <a:rPr lang="fr-FR" sz="1200" kern="1200" dirty="0">
                <a:solidFill>
                  <a:schemeClr val="tx1"/>
                </a:solidFill>
                <a:effectLst/>
                <a:latin typeface="+mn-lt"/>
                <a:ea typeface="+mn-ea"/>
                <a:cs typeface="+mn-cs"/>
              </a:rPr>
              <a:t>Le Jeudi 15 juillet 2021 </a:t>
            </a:r>
          </a:p>
          <a:p>
            <a:r>
              <a:rPr lang="fr-FR" sz="1000" b="1" dirty="0">
                <a:effectLst/>
              </a:rPr>
              <a:t>La France se félicite de la publication par la Commission européenne de propositions d’actions concrètes pour accélérer la lutte contre le changement climatique, atteindre la neutralité climatique en 2050 et tenir l’objectif de réduction des émissions de gaz à effet de serre de 55% au moins en 2030 par rapport à 1990. Appelé « Fit for 55 » (« Paré pour 55 »), ce paquet de 12 propositions législatives confirme l’intention, partagée par la France, de la Commission européenne de placer l’Europe à l’avant-garde du combat climatique.</a:t>
            </a:r>
          </a:p>
          <a:p>
            <a:r>
              <a:rPr lang="fr-FR" sz="1000" dirty="0">
                <a:effectLst/>
              </a:rPr>
              <a:t>Cet objectif représente </a:t>
            </a:r>
            <a:r>
              <a:rPr lang="fr-FR" sz="1000" b="1" dirty="0">
                <a:effectLst/>
              </a:rPr>
              <a:t>un défi majeur pour la décennie à venir</a:t>
            </a:r>
            <a:r>
              <a:rPr lang="fr-FR" sz="1000" dirty="0">
                <a:effectLst/>
              </a:rPr>
              <a:t>, alors que l’Europe a réduit ses émissions de 23% entre 1990 et 2018, devenant le seul continent au monde à prouver qu’il était possible de réduire les émissions tout en connaissant une croissance économique forte. En effet dans le même temps, les émissions ont augmenté de 67% à l’échelle mondiale.</a:t>
            </a:r>
          </a:p>
          <a:p>
            <a:r>
              <a:rPr lang="fr-FR" sz="1000" b="1" dirty="0">
                <a:effectLst/>
              </a:rPr>
              <a:t>La France salue le travail réalisé par la Commission, qui reprend un certain nombre de priorités françaises telles que le mécanisme d’ajustement carbone aux frontières</a:t>
            </a:r>
            <a:r>
              <a:rPr lang="fr-FR" sz="1000" dirty="0">
                <a:effectLst/>
              </a:rPr>
              <a:t>. Ces propositions vont désormais faire l’objet de </a:t>
            </a:r>
            <a:r>
              <a:rPr lang="fr-FR" sz="1000" b="1" dirty="0">
                <a:effectLst/>
              </a:rPr>
              <a:t>négociations approfondies pendant plusieurs mois</a:t>
            </a:r>
            <a:r>
              <a:rPr lang="fr-FR" sz="1000" dirty="0">
                <a:effectLst/>
              </a:rPr>
              <a:t> au sein du Parlement européen et du Conseil des ministres, qui représente les Etats membres. La Présidence française de l’Union européenne qui débutera en janvier 2022 permettra de faire avancer ces négociations, après les premiers échanges sous présidence slovène. </a:t>
            </a:r>
          </a:p>
          <a:p>
            <a:r>
              <a:rPr lang="fr-FR" sz="1000" dirty="0">
                <a:effectLst/>
              </a:rPr>
              <a:t> </a:t>
            </a:r>
          </a:p>
          <a:p>
            <a:r>
              <a:rPr lang="fr-FR" sz="1000" b="1" dirty="0">
                <a:effectLst/>
              </a:rPr>
              <a:t>Un volontarisme européen essentiel pour le combat climatique</a:t>
            </a:r>
            <a:endParaRPr lang="fr-FR" sz="1000" dirty="0">
              <a:effectLst/>
            </a:endParaRPr>
          </a:p>
          <a:p>
            <a:r>
              <a:rPr lang="fr-FR" sz="1000" b="1" dirty="0">
                <a:effectLst/>
              </a:rPr>
              <a:t>La France fait partie des premiers Etats européens à avoir soutenu l’adoption de la neutralité carbone dès 2018, au moment où Donald </a:t>
            </a:r>
            <a:r>
              <a:rPr lang="fr-FR" sz="1000" b="1" dirty="0" err="1">
                <a:effectLst/>
              </a:rPr>
              <a:t>Trump</a:t>
            </a:r>
            <a:r>
              <a:rPr lang="fr-FR" sz="1000" b="1" dirty="0">
                <a:effectLst/>
              </a:rPr>
              <a:t> essayait de déstabiliser l’Accord de Paris</a:t>
            </a:r>
            <a:r>
              <a:rPr lang="fr-FR" sz="1000" dirty="0">
                <a:effectLst/>
              </a:rPr>
              <a:t>. La France a initié le mouvement à Sibiu le 8 mai 2019, avec 7 autres Etats-membres qui appelaient l’Union européenne à se fixer un objectif de neutralité carbone pour 2050. Cet objectif a été par la suite endossé par le Conseil européen, qui a ensuite défini, en décembre 2020, un objectif collectif pour l’Union européenne d’une réduction nette des émissions de gaz à effet de serre dans l'UE d'au moins 55 % d'ici 2030 par rapport aux niveaux de 1990, objectif porté très tôt par le Président de la République. </a:t>
            </a:r>
          </a:p>
          <a:p>
            <a:r>
              <a:rPr lang="fr-FR" sz="1000" b="1" dirty="0">
                <a:effectLst/>
              </a:rPr>
              <a:t>L’action en faveur du climat à l’échelle européenne est cruciale</a:t>
            </a:r>
            <a:r>
              <a:rPr lang="fr-FR" sz="1000" dirty="0">
                <a:effectLst/>
              </a:rPr>
              <a:t> pour au moins trois raisons : </a:t>
            </a:r>
          </a:p>
          <a:p>
            <a:r>
              <a:rPr lang="fr-FR" sz="1000" dirty="0">
                <a:effectLst/>
              </a:rPr>
              <a:t>L’Union dispose d’une </a:t>
            </a:r>
            <a:r>
              <a:rPr lang="fr-FR" sz="1000" b="1" dirty="0">
                <a:effectLst/>
              </a:rPr>
              <a:t>capacité d’entraînement sur le reste du monde</a:t>
            </a:r>
            <a:r>
              <a:rPr lang="fr-FR" sz="1000" dirty="0">
                <a:effectLst/>
              </a:rPr>
              <a:t>. Si elle est exemplaire, l’Union est capable d’influencer au-delà de ses frontières, en particulier dans la perspective de la COP 26. </a:t>
            </a:r>
          </a:p>
          <a:p>
            <a:r>
              <a:rPr lang="fr-FR" sz="1000" dirty="0">
                <a:effectLst/>
              </a:rPr>
              <a:t>C’est uniquement à cette échelle que </a:t>
            </a:r>
            <a:r>
              <a:rPr lang="fr-FR" sz="1000" b="1" dirty="0">
                <a:effectLst/>
              </a:rPr>
              <a:t>des mécanismes comme</a:t>
            </a:r>
            <a:r>
              <a:rPr lang="fr-FR" sz="1000" dirty="0">
                <a:effectLst/>
              </a:rPr>
              <a:t> </a:t>
            </a:r>
            <a:r>
              <a:rPr lang="fr-FR" sz="1000" b="1" dirty="0">
                <a:effectLst/>
              </a:rPr>
              <a:t>le marché carbone européen (ETS) fonctionnent</a:t>
            </a:r>
            <a:r>
              <a:rPr lang="fr-FR" sz="1000" dirty="0">
                <a:effectLst/>
              </a:rPr>
              <a:t> et que des innovations comme le mécanisme d’ajustement carbone aux frontières feront sens.  </a:t>
            </a:r>
          </a:p>
          <a:p>
            <a:r>
              <a:rPr lang="fr-FR" sz="1000" dirty="0">
                <a:effectLst/>
              </a:rPr>
              <a:t>Cela permet enfin de garantir </a:t>
            </a:r>
            <a:r>
              <a:rPr lang="fr-FR" sz="1000" b="1" dirty="0">
                <a:effectLst/>
              </a:rPr>
              <a:t>une bonne coordination de l’effort climatique et une équité entre les Etats-Membres et entre les Européens. </a:t>
            </a:r>
            <a:endParaRPr lang="fr-FR" sz="1000" dirty="0">
              <a:effectLst/>
            </a:endParaRPr>
          </a:p>
          <a:p>
            <a:r>
              <a:rPr lang="fr-FR" sz="1000" dirty="0">
                <a:effectLst/>
              </a:rPr>
              <a:t> </a:t>
            </a:r>
          </a:p>
          <a:p>
            <a:r>
              <a:rPr lang="fr-FR" sz="1200" b="1" i="0" kern="1200" dirty="0">
                <a:solidFill>
                  <a:schemeClr val="tx1"/>
                </a:solidFill>
                <a:effectLst/>
                <a:latin typeface="+mn-lt"/>
                <a:ea typeface="+mn-ea"/>
                <a:cs typeface="+mn-cs"/>
              </a:rPr>
              <a:t>Annexe – le contenu du paquet « Fit for 55 »</a:t>
            </a:r>
            <a:endParaRPr lang="fr-FR" sz="1200" b="0" i="0" kern="1200" dirty="0">
              <a:solidFill>
                <a:schemeClr val="tx1"/>
              </a:solidFill>
              <a:effectLst/>
              <a:latin typeface="+mn-lt"/>
              <a:ea typeface="+mn-ea"/>
              <a:cs typeface="+mn-cs"/>
            </a:endParaRPr>
          </a:p>
          <a:p>
            <a:r>
              <a:rPr lang="fr-FR" sz="1000" b="1" dirty="0">
                <a:effectLst/>
              </a:rPr>
              <a:t>Une transformation globale des économies européennes </a:t>
            </a:r>
            <a:endParaRPr lang="fr-FR" sz="1000" dirty="0">
              <a:effectLst/>
            </a:endParaRPr>
          </a:p>
          <a:p>
            <a:r>
              <a:rPr lang="fr-FR" sz="1000" dirty="0">
                <a:effectLst/>
              </a:rPr>
              <a:t>Les propositions législatives du paquet proposé par la Commission européenne aujourd’hui visent à traduire concrètement l’objectif de réduction des émissions d’au moins 55% d’ici 2030, nécessaire pour respecter la trajectoire fixée par l’Accord de Paris. </a:t>
            </a:r>
          </a:p>
          <a:p>
            <a:r>
              <a:rPr lang="fr-FR" sz="1000" dirty="0">
                <a:effectLst/>
              </a:rPr>
              <a:t>Ce nouveau paquet ambitieux de 12 propositions législatives </a:t>
            </a:r>
            <a:r>
              <a:rPr lang="fr-FR" sz="1000" b="1" dirty="0">
                <a:effectLst/>
              </a:rPr>
              <a:t>touche l’ensemble des secteurs de l’économie</a:t>
            </a:r>
            <a:r>
              <a:rPr lang="fr-FR" sz="1000" dirty="0">
                <a:effectLst/>
              </a:rPr>
              <a:t> : industrie, transports, bâtiment, agriculture ou encore forêt. Cette </a:t>
            </a:r>
            <a:r>
              <a:rPr lang="fr-FR" sz="1000" b="1" dirty="0">
                <a:effectLst/>
              </a:rPr>
              <a:t>approche globale correspond à celle que la France a adopté avec le plan France Relance et le projet de loi Climat et Résilience</a:t>
            </a:r>
            <a:r>
              <a:rPr lang="fr-FR" sz="1000" dirty="0">
                <a:effectLst/>
              </a:rPr>
              <a:t> : c’est ce qui permet d’avoir un plan d’action crédible, concentré sur les résultats, l’efficacité et la justice sociale des politiques climatiques.</a:t>
            </a:r>
          </a:p>
          <a:p>
            <a:r>
              <a:rPr lang="fr-FR" sz="1000" dirty="0">
                <a:effectLst/>
              </a:rPr>
              <a:t>Les propositions comprennent aussi bien : </a:t>
            </a:r>
          </a:p>
          <a:p>
            <a:r>
              <a:rPr lang="fr-FR" sz="1000" b="1" dirty="0">
                <a:effectLst/>
              </a:rPr>
              <a:t>Des logiques de renforcement et d’extension du marché carbone </a:t>
            </a:r>
            <a:r>
              <a:rPr lang="fr-FR" sz="1000" dirty="0">
                <a:effectLst/>
              </a:rPr>
              <a:t>à des secteurs qui n’étaient pas concernés jusqu’à présent comme le secteur maritime. La Commission prévoit aussi de mettre </a:t>
            </a:r>
            <a:r>
              <a:rPr lang="fr-FR" sz="1000" b="1" dirty="0">
                <a:effectLst/>
              </a:rPr>
              <a:t>fin aux quotas gratuits sur le secteur aérien</a:t>
            </a:r>
            <a:r>
              <a:rPr lang="fr-FR" sz="1000" dirty="0">
                <a:effectLst/>
              </a:rPr>
              <a:t>, que la France a soutenu puisque c’était une des propositions de la Convention citoyenne pour le climat. </a:t>
            </a:r>
          </a:p>
          <a:p>
            <a:r>
              <a:rPr lang="fr-FR" sz="1000" dirty="0">
                <a:effectLst/>
              </a:rPr>
              <a:t>Des mesures d’</a:t>
            </a:r>
            <a:r>
              <a:rPr lang="fr-FR" sz="1000" b="1" dirty="0">
                <a:effectLst/>
              </a:rPr>
              <a:t>équité </a:t>
            </a:r>
            <a:r>
              <a:rPr lang="fr-FR" sz="1000" dirty="0">
                <a:effectLst/>
              </a:rPr>
              <a:t>pour nos industriels</a:t>
            </a:r>
            <a:r>
              <a:rPr lang="fr-FR" sz="1000" b="1" dirty="0">
                <a:effectLst/>
              </a:rPr>
              <a:t> face à des concurrents d’autres régions du monde qui ne sont pas soumis aux mêmes règles climatiques </a:t>
            </a:r>
            <a:r>
              <a:rPr lang="fr-FR" sz="1000" dirty="0">
                <a:effectLst/>
              </a:rPr>
              <a:t>avec le mécanisme d’ajustement carbone aux frontières. </a:t>
            </a:r>
          </a:p>
          <a:p>
            <a:r>
              <a:rPr lang="fr-FR" sz="1000" dirty="0">
                <a:effectLst/>
              </a:rPr>
              <a:t>Des logiques </a:t>
            </a:r>
            <a:r>
              <a:rPr lang="fr-FR" sz="1000" b="1" dirty="0">
                <a:effectLst/>
              </a:rPr>
              <a:t>d’accélération de la </a:t>
            </a:r>
            <a:r>
              <a:rPr lang="fr-FR" sz="1000" b="1" dirty="0" err="1">
                <a:effectLst/>
              </a:rPr>
              <a:t>décarbonation</a:t>
            </a:r>
            <a:r>
              <a:rPr lang="fr-FR" sz="1000" dirty="0">
                <a:effectLst/>
              </a:rPr>
              <a:t> de secteurs comme l’automobile ou le bâtiment avec des normes climatiques de plus en plus exigeantes, suivant l’exemple de la France qui a fixé dès 2017 un objectif de fin de vente des voitures thermiques en 2040. </a:t>
            </a:r>
          </a:p>
          <a:p>
            <a:r>
              <a:rPr lang="fr-FR" sz="1000" dirty="0">
                <a:effectLst/>
              </a:rPr>
              <a:t>Le </a:t>
            </a:r>
            <a:r>
              <a:rPr lang="fr-FR" sz="1000" b="1" dirty="0">
                <a:effectLst/>
              </a:rPr>
              <a:t>développement de nos puits de carbone</a:t>
            </a:r>
            <a:r>
              <a:rPr lang="fr-FR" sz="1000" dirty="0">
                <a:effectLst/>
              </a:rPr>
              <a:t>, c’est-à-dire de notre capacité à entretenir et protéger nos forêts et à changer nos pratiques agricoles pour absorber du CO2 et atteindre la neutralité carbone. </a:t>
            </a:r>
          </a:p>
          <a:p>
            <a:r>
              <a:rPr lang="fr-FR" sz="1000" b="1" dirty="0">
                <a:effectLst/>
              </a:rPr>
              <a:t>Le Gouvernement salue en particulier la proposition de la Commission d’instaurer un mécanisme d’ajustement carbone aux frontières (MACF) qui représente un changement culturel majeur en Europe et une avancée diplomatique réelle.</a:t>
            </a:r>
            <a:r>
              <a:rPr lang="fr-FR" sz="1000" dirty="0">
                <a:effectLst/>
              </a:rPr>
              <a:t> Cet outil est indispensable pour assurer l’efficacité de nos politiques de lutte contre le changement climatique en permettant d’éviter les fuites de carbone, c’est-à-dire les délocalisations d’activités vers des pays n’ayant pas les mêmes ambitions de limitation des émissions que les nôtres, dans un cadre compatible avec les règles du commerce international et en transparence avec les pays partenaires de l’Union. De nombreux Etats membres et une nette majorité des parlementaires européens s’y sont ralliés. </a:t>
            </a:r>
          </a:p>
          <a:p>
            <a:r>
              <a:rPr lang="fr-FR" sz="1000" b="1" dirty="0">
                <a:effectLst/>
              </a:rPr>
              <a:t>Par ailleurs, après avoir été l’un des premiers pays au monde à fixer une date de fin des ventes de véhicules thermiques en 2040, la France partage l’objectif d’accélération de cette trajectoire. </a:t>
            </a:r>
            <a:r>
              <a:rPr lang="fr-FR" sz="1000" dirty="0">
                <a:effectLst/>
              </a:rPr>
              <a:t>C’est une nouvelle avancée pour la </a:t>
            </a:r>
            <a:r>
              <a:rPr lang="fr-FR" sz="1000" dirty="0" err="1">
                <a:effectLst/>
              </a:rPr>
              <a:t>décarbonation</a:t>
            </a:r>
            <a:r>
              <a:rPr lang="fr-FR" sz="1000" dirty="0">
                <a:effectLst/>
              </a:rPr>
              <a:t> du secteur des transports, mais aussi un défi technologique, économique et social majeur. Il apparaît nécessaire de conserver une approche technologique ouverte qui n’exclut pas les véhicules hybrides rechargeables performants et de prévoir un accompagnement pour la filière automobile, en particulier pour les sous-traitants et les salariés. </a:t>
            </a:r>
          </a:p>
          <a:p>
            <a:r>
              <a:rPr lang="fr-FR" sz="1000" b="1" dirty="0">
                <a:effectLst/>
              </a:rPr>
              <a:t>La Commission Européenne a proposé d’étendre le marché du carbone aux secteurs des transports et du bâtiment</a:t>
            </a:r>
            <a:r>
              <a:rPr lang="fr-FR" sz="1000" dirty="0">
                <a:effectLst/>
              </a:rPr>
              <a:t>. La France est réservée sur la pertinence de ce dispositif et ses conséquences sur les ménages et les petites entreprises. Elle poursuivra les échanges pour s’assurer que la justice sociale et la solidarité demeurent au cœur de l’action climatique.</a:t>
            </a:r>
          </a:p>
          <a:p>
            <a:r>
              <a:rPr lang="fr-FR" sz="1000" dirty="0">
                <a:effectLst/>
              </a:rPr>
              <a:t> </a:t>
            </a:r>
          </a:p>
          <a:p>
            <a:r>
              <a:rPr lang="fr-FR" sz="1000" b="1" dirty="0">
                <a:effectLst/>
              </a:rPr>
              <a:t>La nécessité de traduire de manière efficace ces propositions durant les mois à venir</a:t>
            </a:r>
            <a:endParaRPr lang="fr-FR" sz="1000" dirty="0">
              <a:effectLst/>
            </a:endParaRPr>
          </a:p>
          <a:p>
            <a:r>
              <a:rPr lang="fr-FR" sz="1000" dirty="0">
                <a:effectLst/>
              </a:rPr>
              <a:t>Ce paquet de propositions est extrêmement dense</a:t>
            </a:r>
            <a:r>
              <a:rPr lang="fr-FR" sz="1000" b="1" dirty="0">
                <a:effectLst/>
              </a:rPr>
              <a:t>. Les textes présentés représentent plusieurs milliers de pages, </a:t>
            </a:r>
            <a:r>
              <a:rPr lang="fr-FR" sz="1000" dirty="0">
                <a:effectLst/>
              </a:rPr>
              <a:t>avec des études d’impact approfondies. </a:t>
            </a:r>
          </a:p>
          <a:p>
            <a:r>
              <a:rPr lang="fr-FR" sz="1000" b="1" dirty="0">
                <a:effectLst/>
              </a:rPr>
              <a:t>La France va analyser les propositions de la Commission avec attention</a:t>
            </a:r>
            <a:r>
              <a:rPr lang="fr-FR" sz="1000" dirty="0">
                <a:effectLst/>
              </a:rPr>
              <a:t>, pour s’assurer qu’elles proposent une transition vers la neutralité carbone crédible, efficace pour le climat, réaliste pour nos entreprises et juste pour nos citoyens. </a:t>
            </a:r>
          </a:p>
          <a:p>
            <a:r>
              <a:rPr lang="fr-FR" sz="1000" dirty="0">
                <a:effectLst/>
              </a:rPr>
              <a:t>La présidence slovène s’est organisée pour que les Etats membres puissent examiner rapidement l’ensemble de ces textes. </a:t>
            </a:r>
          </a:p>
          <a:p>
            <a:r>
              <a:rPr lang="fr-FR" sz="1000" dirty="0">
                <a:effectLst/>
              </a:rPr>
              <a:t>La France est consciente de la responsabilité qui lui incombera au premier semestre 2022 et aura à cœur de faire avancer ce dossier emblématique pendant sa présidence du Conseil de l’Union européenne.</a:t>
            </a:r>
          </a:p>
          <a:p>
            <a:pPr marL="0" marR="0" lvl="0" indent="0" algn="l" defTabSz="549463" rtl="0" eaLnBrk="1" fontAlgn="auto" latinLnBrk="0" hangingPunct="1">
              <a:lnSpc>
                <a:spcPct val="100000"/>
              </a:lnSpc>
              <a:spcBef>
                <a:spcPts val="0"/>
              </a:spcBef>
              <a:spcAft>
                <a:spcPts val="0"/>
              </a:spcAft>
              <a:buClrTx/>
              <a:buSzTx/>
              <a:buFontTx/>
              <a:buNone/>
              <a:tabLst/>
              <a:defRPr/>
            </a:pPr>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13</a:t>
            </a:fld>
            <a:endParaRPr lang="fr-FR"/>
          </a:p>
        </p:txBody>
      </p:sp>
      <p:sp>
        <p:nvSpPr>
          <p:cNvPr id="5" name="Espace réservé du pied de page 4">
            <a:extLst>
              <a:ext uri="{FF2B5EF4-FFF2-40B4-BE49-F238E27FC236}">
                <a16:creationId xmlns:a16="http://schemas.microsoft.com/office/drawing/2014/main" id="{0B6934AF-97FD-3CE6-7CA8-EFF5AEEBCEF3}"/>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545067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25000" lnSpcReduction="20000"/>
          </a:bodyPr>
          <a:lstStyle/>
          <a:p>
            <a:r>
              <a:rPr lang="fr-FR" sz="1200" b="0" i="0" u="none" strike="noStrike" kern="1200" dirty="0">
                <a:solidFill>
                  <a:schemeClr val="tx1"/>
                </a:solidFill>
                <a:effectLst/>
                <a:latin typeface="+mn-lt"/>
                <a:ea typeface="+mn-ea"/>
                <a:cs typeface="+mn-cs"/>
              </a:rPr>
              <a:t>Pacte vert européen : 12 mesures proposées par la Commission pour une réduction des émissions carbone (16/7/2021)</a:t>
            </a:r>
          </a:p>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Face au réchauffement climatique, la Commission européenne a lancé une vaste offensive législative. Mercredi 14 juillet, ce ne sont pas moins de </a:t>
            </a:r>
            <a:r>
              <a:rPr lang="fr-FR" sz="1200" b="1" i="0" u="none" strike="noStrike" kern="1200" dirty="0">
                <a:solidFill>
                  <a:schemeClr val="tx1"/>
                </a:solidFill>
                <a:effectLst/>
                <a:latin typeface="+mn-lt"/>
                <a:ea typeface="+mn-ea"/>
                <a:cs typeface="+mn-cs"/>
              </a:rPr>
              <a:t>12 mesures juridiquement contraignantes qui ont été proposées (cinq directives et sept règlements) </a:t>
            </a:r>
            <a:r>
              <a:rPr lang="fr-FR" sz="1200" b="0" i="0" u="none" strike="noStrike" kern="1200" dirty="0">
                <a:solidFill>
                  <a:schemeClr val="tx1"/>
                </a:solidFill>
                <a:effectLst/>
                <a:latin typeface="+mn-lt"/>
                <a:ea typeface="+mn-ea"/>
                <a:cs typeface="+mn-cs"/>
              </a:rPr>
              <a:t>par Bruxelles afin de baisser de 55 % les émissions de gaz à effet de serre par rapport aux niveaux de 1990 d’ici à 2030. L’objectif a été voté par les Etats membres de l’Union européenne et le Parlement européen fin juin, une première étape vers l’ambition d’atteindre la neutralité carbone à l’horizon 2050, colonne vertébrale du Pacte vert pour l’Europe.</a:t>
            </a:r>
          </a:p>
          <a:p>
            <a:r>
              <a:rPr lang="fr-FR" sz="1200" b="0" i="0" u="none" strike="noStrike" kern="1200" dirty="0">
                <a:solidFill>
                  <a:schemeClr val="tx1"/>
                </a:solidFill>
                <a:effectLst/>
                <a:latin typeface="+mn-lt"/>
                <a:ea typeface="+mn-ea"/>
                <a:cs typeface="+mn-cs"/>
              </a:rPr>
              <a:t>Au sein du plan de bataille de l’exécutif européen, intitulé “Fit for 55” (“Ajustement à l’objectif 55”), figurent notamment la mise en place d’une taxe carbone aux frontières de l’Union européenne, l’extension et le renforcement du marché européen du carbone ou encore la fin de la vente des voitures thermiques pour 2035. Tour d’horizon de ces 12 actes législatifs, que la Commission entend faire adopter à partir de 2023. Des propositions aux enjeux majeurs et qui devraient faire l’objet d’intenses débats entre Etats membres et députés européens tant leur portée est inédite.</a:t>
            </a:r>
          </a:p>
          <a:p>
            <a:endParaRPr lang="fr-FR" sz="1200" b="0" i="0" u="none" strike="noStrike" kern="1200" dirty="0">
              <a:solidFill>
                <a:schemeClr val="tx1"/>
              </a:solidFill>
              <a:effectLst/>
              <a:latin typeface="+mn-lt"/>
              <a:ea typeface="+mn-ea"/>
              <a:cs typeface="+mn-cs"/>
            </a:endParaRPr>
          </a:p>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1. Refonte du marché du carbone</a:t>
            </a:r>
          </a:p>
          <a:p>
            <a:r>
              <a:rPr lang="fr-FR" sz="1200" b="0" i="0" u="none" strike="noStrike" kern="1200" dirty="0">
                <a:solidFill>
                  <a:schemeClr val="tx1"/>
                </a:solidFill>
                <a:effectLst/>
                <a:latin typeface="+mn-lt"/>
                <a:ea typeface="+mn-ea"/>
                <a:cs typeface="+mn-cs"/>
              </a:rPr>
              <a:t>Il s’agit d’une des mesures phares avancées par Bruxelles. Mis en place en 2005, le système d’échange de quotas d’émission (SEQE) établit un prix de la tonne de CO2 pour certains secteurs aux activités fortement émettrices. Un système de pollueur payeur destiné à rendre les entreprises plus vertueuses.</a:t>
            </a:r>
          </a:p>
          <a:p>
            <a:r>
              <a:rPr lang="fr-FR" sz="1200" b="0" i="0" u="none" strike="noStrike" kern="1200" dirty="0">
                <a:solidFill>
                  <a:schemeClr val="tx1"/>
                </a:solidFill>
                <a:effectLst/>
                <a:latin typeface="+mn-lt"/>
                <a:ea typeface="+mn-ea"/>
                <a:cs typeface="+mn-cs"/>
              </a:rPr>
              <a:t>Pendant des années, les acteurs économiques et industriels bénéficiaient de quotas carbone au nombre trop élevé, et le prix de la tonne était trop faible pour qu’il les incite à réduire leurs émissions. Si après une première réforme en 2018 le marché du carbone a connu une envolée, devenant ainsi plus contraignant pour les entreprises, la Commission européenne souhaite aller plus loin. Pour que le prix des quotas continue d’augmenter, et ce de manière bien plus conséquente, Bruxelles propose une </a:t>
            </a:r>
            <a:r>
              <a:rPr lang="fr-FR" sz="1200" b="0" i="0" u="sng" strike="noStrike" kern="1200" dirty="0">
                <a:solidFill>
                  <a:schemeClr val="tx1"/>
                </a:solidFill>
                <a:effectLst/>
                <a:latin typeface="+mn-lt"/>
                <a:ea typeface="+mn-ea"/>
                <a:cs typeface="+mn-cs"/>
                <a:hlinkClick r:id="rId3"/>
              </a:rPr>
              <a:t>nouvelle directive</a:t>
            </a:r>
            <a:r>
              <a:rPr lang="fr-FR" sz="1200" b="0" i="0" u="none" strike="noStrike" kern="1200" dirty="0">
                <a:solidFill>
                  <a:schemeClr val="tx1"/>
                </a:solidFill>
                <a:effectLst/>
                <a:latin typeface="+mn-lt"/>
                <a:ea typeface="+mn-ea"/>
                <a:cs typeface="+mn-cs"/>
              </a:rPr>
              <a:t> encadrant le marché des émissions carbone. Celle-ci conduirait à une nette baisse des tonnes de CO2 disponibles, ce qui ferait mécaniquement renchérir leur valeur.</a:t>
            </a:r>
          </a:p>
          <a:p>
            <a:r>
              <a:rPr lang="fr-FR" sz="1200" b="0" i="0" u="none" strike="noStrike" kern="1200" dirty="0">
                <a:solidFill>
                  <a:schemeClr val="tx1"/>
                </a:solidFill>
                <a:effectLst/>
                <a:latin typeface="+mn-lt"/>
                <a:ea typeface="+mn-ea"/>
                <a:cs typeface="+mn-cs"/>
              </a:rPr>
              <a:t>Autre frein à l’efficacité du système d’échange de quotas visé par l’exécutif européen : le nombre de secteurs concernés par ce marché, encore relativement restreint. La refonte du texte prévoit donc aussi une extension du système au transport routier, au secteur maritime et au bâtiment, qui n’étaient jusque-là pas concernés, via le lancement d’un marché du carbone distinct. Enfin, une partie de ces nouveaux revenus permettra d’alimenter le Fonds social pour le climat, destiné à soutenir les citoyens européens les plus démunis dans la transition écologique. En effet, l’extension des quotas carbone aux secteurs du transport routier ou encore du bâtiment fait craindre à certains observateurs, dont plusieurs </a:t>
            </a:r>
            <a:r>
              <a:rPr lang="fr-FR" sz="1200" b="0" i="0" u="sng" strike="noStrike" kern="1200" dirty="0">
                <a:solidFill>
                  <a:schemeClr val="tx1"/>
                </a:solidFill>
                <a:effectLst/>
                <a:latin typeface="+mn-lt"/>
                <a:ea typeface="+mn-ea"/>
                <a:cs typeface="+mn-cs"/>
                <a:hlinkClick r:id="rId4"/>
              </a:rPr>
              <a:t>eurodéputés</a:t>
            </a:r>
            <a:r>
              <a:rPr lang="fr-FR" sz="1200" b="0" i="0" u="none" strike="noStrike" kern="1200" dirty="0">
                <a:solidFill>
                  <a:schemeClr val="tx1"/>
                </a:solidFill>
                <a:effectLst/>
                <a:latin typeface="+mn-lt"/>
                <a:ea typeface="+mn-ea"/>
                <a:cs typeface="+mn-cs"/>
              </a:rPr>
              <a:t>, que le surcoût entraîné pour les industriels ne soit répercuté sur les prix des logements ou des produits. En parallèle, ces nouvelles rentrées d’argent alimenteront également le Fonds pour l’innovation, destiné à promouvoir des initiatives industrielles.</a:t>
            </a:r>
          </a:p>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Fin des quotas de carbone gratuits pour l’aviation</a:t>
            </a:r>
          </a:p>
          <a:p>
            <a:r>
              <a:rPr lang="fr-FR" sz="1200" b="0" i="0" u="none" strike="noStrike" kern="1200" dirty="0">
                <a:solidFill>
                  <a:schemeClr val="tx1"/>
                </a:solidFill>
                <a:effectLst/>
                <a:latin typeface="+mn-lt"/>
                <a:ea typeface="+mn-ea"/>
                <a:cs typeface="+mn-cs"/>
              </a:rPr>
              <a:t>Depuis 2012, les vols à l’intérieur des frontières de l’Union sont couverts par le système d’échange de quotas d’émission. Mais la majeure partie de ces “permis de polluer” sont pour l’heure attribués à titre gratuit aux compagnies aériennes. La Commission envisage de supprimer ces quotas accordés gracieusement par le biais d’une </a:t>
            </a:r>
            <a:r>
              <a:rPr lang="fr-FR" sz="1200" b="0" i="0" u="sng" strike="noStrike" kern="1200" dirty="0">
                <a:solidFill>
                  <a:schemeClr val="tx1"/>
                </a:solidFill>
                <a:effectLst/>
                <a:latin typeface="+mn-lt"/>
                <a:ea typeface="+mn-ea"/>
                <a:cs typeface="+mn-cs"/>
                <a:hlinkClick r:id="rId5"/>
              </a:rPr>
              <a:t>directive</a:t>
            </a:r>
            <a:r>
              <a:rPr lang="fr-FR" sz="1200" b="0" i="0" u="none" strike="noStrike" kern="1200" dirty="0">
                <a:solidFill>
                  <a:schemeClr val="tx1"/>
                </a:solidFill>
                <a:effectLst/>
                <a:latin typeface="+mn-lt"/>
                <a:ea typeface="+mn-ea"/>
                <a:cs typeface="+mn-cs"/>
              </a:rPr>
              <a:t>. La suppression serait progressive et deviendrait totale en 2027.</a:t>
            </a:r>
          </a:p>
          <a:p>
            <a:r>
              <a:rPr lang="fr-FR" sz="1200" b="0" i="0" u="none" strike="noStrike" kern="1200" dirty="0">
                <a:solidFill>
                  <a:schemeClr val="tx1"/>
                </a:solidFill>
                <a:effectLst/>
                <a:latin typeface="+mn-lt"/>
                <a:ea typeface="+mn-ea"/>
                <a:cs typeface="+mn-cs"/>
              </a:rPr>
              <a:t>3. Mécanisme d’ajustement carbone aux frontières</a:t>
            </a:r>
          </a:p>
          <a:p>
            <a:r>
              <a:rPr lang="fr-FR" sz="1200" b="0" i="0" u="none" strike="noStrike" kern="1200" dirty="0">
                <a:solidFill>
                  <a:schemeClr val="tx1"/>
                </a:solidFill>
                <a:effectLst/>
                <a:latin typeface="+mn-lt"/>
                <a:ea typeface="+mn-ea"/>
                <a:cs typeface="+mn-cs"/>
              </a:rPr>
              <a:t>Autre proposition majeure de “Fit for 55”, ce mécanisme aurait pour fonction d’empêcher que les efforts climatiques et environnementaux de l’Europe ne viennent saper sa compétitivité internationale. Dans une proposition de </a:t>
            </a:r>
            <a:r>
              <a:rPr lang="fr-FR" sz="1200" b="0" i="0" u="sng" strike="noStrike" kern="1200" dirty="0">
                <a:solidFill>
                  <a:schemeClr val="tx1"/>
                </a:solidFill>
                <a:effectLst/>
                <a:latin typeface="+mn-lt"/>
                <a:ea typeface="+mn-ea"/>
                <a:cs typeface="+mn-cs"/>
                <a:hlinkClick r:id="rId6"/>
              </a:rPr>
              <a:t>règlement</a:t>
            </a:r>
            <a:r>
              <a:rPr lang="fr-FR" sz="1200" b="0" i="0" u="none" strike="noStrike" kern="1200" dirty="0">
                <a:solidFill>
                  <a:schemeClr val="tx1"/>
                </a:solidFill>
                <a:effectLst/>
                <a:latin typeface="+mn-lt"/>
                <a:ea typeface="+mn-ea"/>
                <a:cs typeface="+mn-cs"/>
              </a:rPr>
              <a:t>, la Commission européenne pousse pour la mise en place d’une taxe carbone aux frontières des Vingt-Sept. Concrètement, l’idée est d’appliquer des droits de douane spécifiques aux importations de certains biens produits dans des pays où les normes environnementales sont plus souples que dans l’UE.</a:t>
            </a:r>
          </a:p>
          <a:p>
            <a:r>
              <a:rPr lang="fr-FR" sz="1200" b="0" i="0" u="none" strike="noStrike" kern="1200" dirty="0">
                <a:solidFill>
                  <a:schemeClr val="tx1"/>
                </a:solidFill>
                <a:effectLst/>
                <a:latin typeface="+mn-lt"/>
                <a:ea typeface="+mn-ea"/>
                <a:cs typeface="+mn-cs"/>
              </a:rPr>
              <a:t>Avec cette législation, l’objectif est double. D’une part, le mécanisme doit faire barrage à ce que la Commission appelle des “</a:t>
            </a:r>
            <a:r>
              <a:rPr lang="fr-FR" sz="1200" b="0" i="1" u="none" strike="noStrike" kern="1200" dirty="0">
                <a:solidFill>
                  <a:schemeClr val="tx1"/>
                </a:solidFill>
                <a:effectLst/>
                <a:latin typeface="+mn-lt"/>
                <a:ea typeface="+mn-ea"/>
                <a:cs typeface="+mn-cs"/>
              </a:rPr>
              <a:t>fuites de carbone</a:t>
            </a:r>
            <a:r>
              <a:rPr lang="fr-FR" sz="1200" b="0" i="0" u="none" strike="noStrike" kern="1200" dirty="0">
                <a:solidFill>
                  <a:schemeClr val="tx1"/>
                </a:solidFill>
                <a:effectLst/>
                <a:latin typeface="+mn-lt"/>
                <a:ea typeface="+mn-ea"/>
                <a:cs typeface="+mn-cs"/>
              </a:rPr>
              <a:t>”, à savoir un déplacement des activités industrielles vers des lieux aux conditions de production moins contraignantes. La taxe limiterait, voire annulerait, ainsi les avantages de telles délocalisations, qui compliqueraient la réduction des émissions de gaz à effet de serre au niveau mondial. D’autre part, le reste du monde serait ainsi encouragé à rehausser ses exigences climatiques. Afin de respecter la libre concurrence et les règles de l’OMC, la mise en place de ce mécanisme d’ajustement carbone aux frontières s’accompagne de la suppression des quotas gratuits pour les entreprises européennes. Ces deux réformes coordonnées permettent de ne pas avantager ou pénaliser une entreprise en fonction de son pays d’origine et de son lieu de production.</a:t>
            </a:r>
          </a:p>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Fin des voitures thermiques en 2035</a:t>
            </a:r>
          </a:p>
          <a:p>
            <a:r>
              <a:rPr lang="fr-FR" sz="1200" b="0" i="0" u="none" strike="noStrike" kern="1200" dirty="0">
                <a:solidFill>
                  <a:schemeClr val="tx1"/>
                </a:solidFill>
                <a:effectLst/>
                <a:latin typeface="+mn-lt"/>
                <a:ea typeface="+mn-ea"/>
                <a:cs typeface="+mn-cs"/>
              </a:rPr>
              <a:t>Cette </a:t>
            </a:r>
            <a:r>
              <a:rPr lang="fr-FR" sz="1200" b="0" i="0" u="sng" strike="noStrike" kern="1200" dirty="0">
                <a:solidFill>
                  <a:schemeClr val="tx1"/>
                </a:solidFill>
                <a:effectLst/>
                <a:latin typeface="+mn-lt"/>
                <a:ea typeface="+mn-ea"/>
                <a:cs typeface="+mn-cs"/>
                <a:hlinkClick r:id="rId7"/>
              </a:rPr>
              <a:t>révision du règlement</a:t>
            </a:r>
            <a:r>
              <a:rPr lang="fr-FR" sz="1200" b="0" i="0" u="none" strike="noStrike" kern="1200" dirty="0">
                <a:solidFill>
                  <a:schemeClr val="tx1"/>
                </a:solidFill>
                <a:effectLst/>
                <a:latin typeface="+mn-lt"/>
                <a:ea typeface="+mn-ea"/>
                <a:cs typeface="+mn-cs"/>
              </a:rPr>
              <a:t> sur les émissions des voitures et camionnettes neuves est peut-être la mesure du “paquet climat” dont l’impact sera le plus mesurable par les citoyens. Car avec cette proposition, la Commission frappe très fort. En effet, les véhicules neufs vendus en 2030 devraient produire en moyenne 55 % d’émissions carbone en moins par rapport aux niveaux constatés en 2021.</a:t>
            </a:r>
          </a:p>
          <a:p>
            <a:r>
              <a:rPr lang="fr-FR" sz="1200" b="0" i="0" u="none" strike="noStrike" kern="1200" dirty="0">
                <a:solidFill>
                  <a:schemeClr val="tx1"/>
                </a:solidFill>
                <a:effectLst/>
                <a:latin typeface="+mn-lt"/>
                <a:ea typeface="+mn-ea"/>
                <a:cs typeface="+mn-cs"/>
              </a:rPr>
              <a:t>Et en 2035, la dynamique s’accélérerait encore, puisque les voitures et camionnettes mises sur le marché ne devraient plus émettre de CO2. Ce qui signifie donc que les voitures à moteur thermique (essence ou diesel) ne pourraient plus être vendues à compter de cette date. Seuls des véhicules électriques ou à hydrogène seraient alors mis en circulation.</a:t>
            </a:r>
          </a:p>
          <a:p>
            <a:r>
              <a:rPr lang="fr-FR" sz="1200" b="0" i="0" u="none" strike="noStrike" kern="1200" dirty="0">
                <a:solidFill>
                  <a:schemeClr val="tx1"/>
                </a:solidFill>
                <a:effectLst/>
                <a:latin typeface="+mn-lt"/>
                <a:ea typeface="+mn-ea"/>
                <a:cs typeface="+mn-cs"/>
              </a:rPr>
              <a:t>5. Déploiement d’infrastructures de distribution des carburants alternatifs</a:t>
            </a:r>
          </a:p>
          <a:p>
            <a:r>
              <a:rPr lang="fr-FR" sz="1200" b="0" i="0" u="none" strike="noStrike" kern="1200" dirty="0">
                <a:solidFill>
                  <a:schemeClr val="tx1"/>
                </a:solidFill>
                <a:effectLst/>
                <a:latin typeface="+mn-lt"/>
                <a:ea typeface="+mn-ea"/>
                <a:cs typeface="+mn-cs"/>
              </a:rPr>
              <a:t>Dans l’optique de la suppression des voitures à moteur thermique, la Commission propose aussi via un </a:t>
            </a:r>
            <a:r>
              <a:rPr lang="fr-FR" sz="1200" b="0" i="0" u="sng" strike="noStrike" kern="1200" dirty="0">
                <a:solidFill>
                  <a:schemeClr val="tx1"/>
                </a:solidFill>
                <a:effectLst/>
                <a:latin typeface="+mn-lt"/>
                <a:ea typeface="+mn-ea"/>
                <a:cs typeface="+mn-cs"/>
                <a:hlinkClick r:id="rId8"/>
              </a:rPr>
              <a:t>règlement</a:t>
            </a:r>
            <a:r>
              <a:rPr lang="fr-FR" sz="1200" b="0" i="0" u="none" strike="noStrike" kern="1200" dirty="0">
                <a:solidFill>
                  <a:schemeClr val="tx1"/>
                </a:solidFill>
                <a:effectLst/>
                <a:latin typeface="+mn-lt"/>
                <a:ea typeface="+mn-ea"/>
                <a:cs typeface="+mn-cs"/>
              </a:rPr>
              <a:t> d’imposer aux Etats membres une multiplication des points de recharge pour les voitures électriques et des stations de ravitaillement pour les véhicules à hydrogène. Les premières devraient disposer de points de recharge tous les 60 kilomètres et les seconds de stations de ravitaillement disposées tous les 150 kilomètres.</a:t>
            </a:r>
          </a:p>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6. Augmentation de la part des carburants durables pour l’aviation</a:t>
            </a:r>
          </a:p>
          <a:p>
            <a:r>
              <a:rPr lang="fr-FR" sz="1200" b="0" i="0" u="none" strike="noStrike" kern="1200" dirty="0">
                <a:solidFill>
                  <a:schemeClr val="tx1"/>
                </a:solidFill>
                <a:effectLst/>
                <a:latin typeface="+mn-lt"/>
                <a:ea typeface="+mn-ea"/>
                <a:cs typeface="+mn-cs"/>
              </a:rPr>
              <a:t>La Commission européenne espère aussi appuyer le développement et une utilisation accrue de carburants durables dans l’aviation. Le règlement “</a:t>
            </a:r>
            <a:r>
              <a:rPr lang="fr-FR" sz="1200" b="0" i="0" u="sng" strike="noStrike" kern="1200" dirty="0">
                <a:solidFill>
                  <a:schemeClr val="tx1"/>
                </a:solidFill>
                <a:effectLst/>
                <a:latin typeface="+mn-lt"/>
                <a:ea typeface="+mn-ea"/>
                <a:cs typeface="+mn-cs"/>
                <a:hlinkClick r:id="rId9"/>
              </a:rPr>
              <a:t>ReFuelEU Aviation</a:t>
            </a:r>
            <a:r>
              <a:rPr lang="fr-FR" sz="1200" b="0" i="0" u="none" strike="noStrike" kern="1200" dirty="0">
                <a:solidFill>
                  <a:schemeClr val="tx1"/>
                </a:solidFill>
                <a:effectLst/>
                <a:latin typeface="+mn-lt"/>
                <a:ea typeface="+mn-ea"/>
                <a:cs typeface="+mn-cs"/>
              </a:rPr>
              <a:t>” a pour but de contraindre les fournisseurs de carburants à augmenter la part de carburants faiblement carbonés lors du ravitaillement des avions dans les aéroports des pays de l’Union européenne.</a:t>
            </a:r>
          </a:p>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7. Incitation à l’utilisation de carburants durables dans le secteur maritime</a:t>
            </a:r>
          </a:p>
          <a:p>
            <a:r>
              <a:rPr lang="fr-FR" sz="1200" b="0" i="0" u="none" strike="noStrike" kern="1200" dirty="0">
                <a:solidFill>
                  <a:schemeClr val="tx1"/>
                </a:solidFill>
                <a:effectLst/>
                <a:latin typeface="+mn-lt"/>
                <a:ea typeface="+mn-ea"/>
                <a:cs typeface="+mn-cs"/>
              </a:rPr>
              <a:t>Sur mer, la Commission européenne applique la même logique que sur terre et dans les airs. Elle entend donc également aboutir à une réduction des émissions carbone. Avec une approche néanmoins légèrement différente de celle privilégiée pour le secteur aérien. Si pour dernier, c’est au fournisseur de proposer un carburant plus propre, dans le secteur maritime, c’est au propriétaire du navire de garantir un approvisionnement moins polluant en matière d’émissions carbone. Ces nouvelles contraintes sont détaillées dans le règlement “</a:t>
            </a:r>
            <a:r>
              <a:rPr lang="fr-FR" sz="1200" b="0" i="0" u="sng" strike="noStrike" kern="1200" dirty="0">
                <a:solidFill>
                  <a:schemeClr val="tx1"/>
                </a:solidFill>
                <a:effectLst/>
                <a:latin typeface="+mn-lt"/>
                <a:ea typeface="+mn-ea"/>
                <a:cs typeface="+mn-cs"/>
                <a:hlinkClick r:id="rId10"/>
              </a:rPr>
              <a:t>FuelEU Maritime</a:t>
            </a:r>
            <a:r>
              <a:rPr lang="fr-FR" sz="1200" b="0" i="0" u="none" strike="noStrike" kern="1200" dirty="0">
                <a:solidFill>
                  <a:schemeClr val="tx1"/>
                </a:solidFill>
                <a:effectLst/>
                <a:latin typeface="+mn-lt"/>
                <a:ea typeface="+mn-ea"/>
                <a:cs typeface="+mn-cs"/>
              </a:rPr>
              <a:t>”.</a:t>
            </a:r>
          </a:p>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8. Doublement de la part des énergies renouvelables</a:t>
            </a:r>
          </a:p>
          <a:p>
            <a:r>
              <a:rPr lang="fr-FR" sz="1200" b="0" i="0" u="none" strike="noStrike" kern="1200" dirty="0">
                <a:solidFill>
                  <a:schemeClr val="tx1"/>
                </a:solidFill>
                <a:effectLst/>
                <a:latin typeface="+mn-lt"/>
                <a:ea typeface="+mn-ea"/>
                <a:cs typeface="+mn-cs"/>
              </a:rPr>
              <a:t>Selon l’Office européen des statistiques </a:t>
            </a:r>
            <a:r>
              <a:rPr lang="fr-FR" sz="1200" b="0" i="0" u="sng" strike="noStrike" kern="1200" dirty="0">
                <a:solidFill>
                  <a:schemeClr val="tx1"/>
                </a:solidFill>
                <a:effectLst/>
                <a:latin typeface="+mn-lt"/>
                <a:ea typeface="+mn-ea"/>
                <a:cs typeface="+mn-cs"/>
                <a:hlinkClick r:id="rId11"/>
              </a:rPr>
              <a:t>Eurostat</a:t>
            </a:r>
            <a:r>
              <a:rPr lang="fr-FR" sz="1200" b="0" i="0" u="none" strike="noStrike" kern="1200" dirty="0">
                <a:solidFill>
                  <a:schemeClr val="tx1"/>
                </a:solidFill>
                <a:effectLst/>
                <a:latin typeface="+mn-lt"/>
                <a:ea typeface="+mn-ea"/>
                <a:cs typeface="+mn-cs"/>
              </a:rPr>
              <a:t>, les énergies renouvelables représentaient près de 20 % de la consommation finale brute d’énergie de l’UE en 2019. Des chiffres encore insuffisants étant donné que 75 % des émissions de gaz à effet de serre des Vingt-Sept proviennent de la production de l’énergie et de son utilisation.</a:t>
            </a:r>
          </a:p>
          <a:p>
            <a:r>
              <a:rPr lang="fr-FR" sz="1200" b="0" i="0" u="none" strike="noStrike" kern="1200" dirty="0">
                <a:solidFill>
                  <a:schemeClr val="tx1"/>
                </a:solidFill>
                <a:effectLst/>
                <a:latin typeface="+mn-lt"/>
                <a:ea typeface="+mn-ea"/>
                <a:cs typeface="+mn-cs"/>
              </a:rPr>
              <a:t>A l’heure actuelle, l’objectif pour 2030 est de faire grimper cette part à 32 % d’ici à 2030. Mais la Commission européenne a présenté le 14 juillet une </a:t>
            </a:r>
            <a:r>
              <a:rPr lang="fr-FR" sz="1200" b="0" i="0" u="sng" strike="noStrike" kern="1200" dirty="0">
                <a:solidFill>
                  <a:schemeClr val="tx1"/>
                </a:solidFill>
                <a:effectLst/>
                <a:latin typeface="+mn-lt"/>
                <a:ea typeface="+mn-ea"/>
                <a:cs typeface="+mn-cs"/>
                <a:hlinkClick r:id="rId12"/>
              </a:rPr>
              <a:t>révision</a:t>
            </a:r>
            <a:r>
              <a:rPr lang="fr-FR" sz="1200" b="0" i="0" u="none" strike="noStrike" kern="1200" dirty="0">
                <a:solidFill>
                  <a:schemeClr val="tx1"/>
                </a:solidFill>
                <a:effectLst/>
                <a:latin typeface="+mn-lt"/>
                <a:ea typeface="+mn-ea"/>
                <a:cs typeface="+mn-cs"/>
              </a:rPr>
              <a:t> de la directive sur les énergies renouvelables qui fixe la barre encore plus haut. S’il était adopté en l’état, le texte acterait une ambition européenne à 40 % d’énergies vertes dans le mix énergétique de l’UE.</a:t>
            </a:r>
          </a:p>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9. Refonte de la fiscalité de l’énergie</a:t>
            </a:r>
          </a:p>
          <a:p>
            <a:r>
              <a:rPr lang="fr-FR" sz="1200" b="0" i="0" u="none" strike="noStrike" kern="1200" dirty="0">
                <a:solidFill>
                  <a:schemeClr val="tx1"/>
                </a:solidFill>
                <a:effectLst/>
                <a:latin typeface="+mn-lt"/>
                <a:ea typeface="+mn-ea"/>
                <a:cs typeface="+mn-cs"/>
              </a:rPr>
              <a:t>Pour assurer la transition souhaitée vers les énergies vertes, la Commission européenne mise aussi sur la fiscalité. Elle entend ainsi réviser la directive sur la </a:t>
            </a:r>
            <a:r>
              <a:rPr lang="fr-FR" sz="1200" b="0" i="0" u="sng" strike="noStrike" kern="1200" dirty="0">
                <a:solidFill>
                  <a:schemeClr val="tx1"/>
                </a:solidFill>
                <a:effectLst/>
                <a:latin typeface="+mn-lt"/>
                <a:ea typeface="+mn-ea"/>
                <a:cs typeface="+mn-cs"/>
                <a:hlinkClick r:id="rId13"/>
              </a:rPr>
              <a:t>taxation de l’énergie</a:t>
            </a:r>
            <a:r>
              <a:rPr lang="fr-FR" sz="1200" b="0" i="0" u="none" strike="noStrike" kern="1200" dirty="0">
                <a:solidFill>
                  <a:schemeClr val="tx1"/>
                </a:solidFill>
                <a:effectLst/>
                <a:latin typeface="+mn-lt"/>
                <a:ea typeface="+mn-ea"/>
                <a:cs typeface="+mn-cs"/>
              </a:rPr>
              <a:t>, pour que l’imposition des produits énergétiques soit en adéquation avec les ambitions climatiques et énergétiques de l’UE. Ce qui n’est pas le cas actuellement, la législation permettant toujours des exonérations et des taux réduits sur les énergies fossiles, qui encouragent leur consommation. Pour Bruxelles, ce texte aurait pour effet de réduire une concurrence fiscale entre Etats membres ayant un impact négatif sur la réduction des émissions de gaz à effet de serre.</a:t>
            </a:r>
          </a:p>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10. Répartition des efforts climatiques entre Etats membres</a:t>
            </a:r>
          </a:p>
          <a:p>
            <a:r>
              <a:rPr lang="fr-FR" sz="1200" b="0" i="0" u="none" strike="noStrike" kern="1200" dirty="0">
                <a:solidFill>
                  <a:schemeClr val="tx1"/>
                </a:solidFill>
                <a:effectLst/>
                <a:latin typeface="+mn-lt"/>
                <a:ea typeface="+mn-ea"/>
                <a:cs typeface="+mn-cs"/>
              </a:rPr>
              <a:t>Le </a:t>
            </a:r>
            <a:r>
              <a:rPr lang="fr-FR" sz="1200" b="0" i="0" u="sng" strike="noStrike" kern="1200" dirty="0">
                <a:solidFill>
                  <a:schemeClr val="tx1"/>
                </a:solidFill>
                <a:effectLst/>
                <a:latin typeface="+mn-lt"/>
                <a:ea typeface="+mn-ea"/>
                <a:cs typeface="+mn-cs"/>
                <a:hlinkClick r:id="rId14"/>
              </a:rPr>
              <a:t>règlement</a:t>
            </a:r>
            <a:r>
              <a:rPr lang="fr-FR" sz="1200" b="0" i="0" u="none" strike="noStrike" kern="1200" dirty="0">
                <a:solidFill>
                  <a:schemeClr val="tx1"/>
                </a:solidFill>
                <a:effectLst/>
                <a:latin typeface="+mn-lt"/>
                <a:ea typeface="+mn-ea"/>
                <a:cs typeface="+mn-cs"/>
              </a:rPr>
              <a:t> proposé a pour but de fixer des objectifs renforcés aux pays de l’UE dans la réduction de leurs émissions carbone pour les secteurs du bâtiment, des transports routier et maritime intérieur, les petites industries, les déchets et l’agriculture. Les cibles assignées à chaque Etat seraient notamment calculées en fonction du PIB par habitant, afin de tenir compte de leurs situations inégales.</a:t>
            </a:r>
          </a:p>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11. Réduction de la facture énergétique des bâtiments</a:t>
            </a:r>
          </a:p>
          <a:p>
            <a:r>
              <a:rPr lang="fr-FR" sz="1200" b="0" i="0" u="none" strike="noStrike" kern="1200" dirty="0">
                <a:solidFill>
                  <a:schemeClr val="tx1"/>
                </a:solidFill>
                <a:effectLst/>
                <a:latin typeface="+mn-lt"/>
                <a:ea typeface="+mn-ea"/>
                <a:cs typeface="+mn-cs"/>
              </a:rPr>
              <a:t>Avec cette proposition de </a:t>
            </a:r>
            <a:r>
              <a:rPr lang="fr-FR" sz="1200" b="0" i="0" u="sng" strike="noStrike" kern="1200" dirty="0">
                <a:solidFill>
                  <a:schemeClr val="tx1"/>
                </a:solidFill>
                <a:effectLst/>
                <a:latin typeface="+mn-lt"/>
                <a:ea typeface="+mn-ea"/>
                <a:cs typeface="+mn-cs"/>
                <a:hlinkClick r:id="rId15"/>
              </a:rPr>
              <a:t>directive</a:t>
            </a:r>
            <a:r>
              <a:rPr lang="fr-FR" sz="1200" b="0" i="0" u="none" strike="noStrike" kern="1200" dirty="0">
                <a:solidFill>
                  <a:schemeClr val="tx1"/>
                </a:solidFill>
                <a:effectLst/>
                <a:latin typeface="+mn-lt"/>
                <a:ea typeface="+mn-ea"/>
                <a:cs typeface="+mn-cs"/>
              </a:rPr>
              <a:t>, c’est l’efficacité énergétique des constructions qui est ciblée, afin de mener plus en avant la lutte contre les “passoires thermiques”. Les Etats membres verraient leurs obligations en matière d’économies d’énergie des bâtiments multipliée par deux. Par ailleurs, le secteur public serait tenu de rénover 3 % de ses constructions chaque année.</a:t>
            </a:r>
          </a:p>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12. Créations massives de puits de carbone naturels</a:t>
            </a:r>
          </a:p>
          <a:p>
            <a:r>
              <a:rPr lang="fr-FR" sz="1200" b="0" i="0" u="none" strike="noStrike" kern="1200" dirty="0">
                <a:solidFill>
                  <a:schemeClr val="tx1"/>
                </a:solidFill>
                <a:effectLst/>
                <a:latin typeface="+mn-lt"/>
                <a:ea typeface="+mn-ea"/>
                <a:cs typeface="+mn-cs"/>
              </a:rPr>
              <a:t>Pour atteindre la neutralité climatique en 2050, l’UE pourra difficilement totalement cesser d’émettre des gaz à effet de serre dus aux activités économiques. C’est pourquoi, elle a besoin de développer des puits de carbone naturels, qui permettent l’absorption des excès d’émissions, tels que les forêts.</a:t>
            </a:r>
          </a:p>
          <a:p>
            <a:r>
              <a:rPr lang="fr-FR" sz="1200" b="0" i="0" u="none" strike="noStrike" kern="1200" dirty="0">
                <a:solidFill>
                  <a:schemeClr val="tx1"/>
                </a:solidFill>
                <a:effectLst/>
                <a:latin typeface="+mn-lt"/>
                <a:ea typeface="+mn-ea"/>
                <a:cs typeface="+mn-cs"/>
              </a:rPr>
              <a:t>Le </a:t>
            </a:r>
            <a:r>
              <a:rPr lang="fr-FR" sz="1200" b="0" i="0" u="sng" strike="noStrike" kern="1200" dirty="0">
                <a:solidFill>
                  <a:schemeClr val="tx1"/>
                </a:solidFill>
                <a:effectLst/>
                <a:latin typeface="+mn-lt"/>
                <a:ea typeface="+mn-ea"/>
                <a:cs typeface="+mn-cs"/>
                <a:hlinkClick r:id="rId16"/>
              </a:rPr>
              <a:t>règlement</a:t>
            </a:r>
            <a:r>
              <a:rPr lang="fr-FR" sz="1200" b="0" i="0" u="none" strike="noStrike" kern="1200" dirty="0">
                <a:solidFill>
                  <a:schemeClr val="tx1"/>
                </a:solidFill>
                <a:effectLst/>
                <a:latin typeface="+mn-lt"/>
                <a:ea typeface="+mn-ea"/>
                <a:cs typeface="+mn-cs"/>
              </a:rPr>
              <a:t> présenté le 14 juillet fixe un objectif européen de 310 millions de tonnes de CO2 absorbées par les puits de carbone naturels d’ici à 2030. La Commission européenne souhaiterait par ailleurs que les secteurs de l’agriculture et de la foresterie soient climatiquement neutres à l’horizon 2035.</a:t>
            </a:r>
          </a:p>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Avec cette proposition de </a:t>
            </a:r>
            <a:r>
              <a:rPr lang="fr-FR" sz="1200" b="0" i="0" u="sng" strike="noStrike" kern="1200" dirty="0">
                <a:solidFill>
                  <a:schemeClr val="tx1"/>
                </a:solidFill>
                <a:effectLst/>
                <a:latin typeface="+mn-lt"/>
                <a:ea typeface="+mn-ea"/>
                <a:cs typeface="+mn-cs"/>
                <a:hlinkClick r:id="rId15"/>
              </a:rPr>
              <a:t>directive</a:t>
            </a:r>
            <a:r>
              <a:rPr lang="fr-FR" sz="1200" b="0" i="0" u="none" strike="noStrike" kern="1200" dirty="0">
                <a:solidFill>
                  <a:schemeClr val="tx1"/>
                </a:solidFill>
                <a:effectLst/>
                <a:latin typeface="+mn-lt"/>
                <a:ea typeface="+mn-ea"/>
                <a:cs typeface="+mn-cs"/>
              </a:rPr>
              <a:t>, c’est l’efficacité énergétique des constructions qui est ciblée, afin de mener plus en avant la lutte contre les “passoires thermiques”. Les Etats membres verraient leurs obligations en matière d’économies d’énergie des bâtiments multipliée par deux. Par ailleurs, le secteur public serait tenu de rénover 3 % de ses constructions chaque année.</a:t>
            </a:r>
          </a:p>
          <a:p>
            <a:endParaRPr lang="fr-FR" sz="1200" b="0" i="0" u="none" strike="noStrike" kern="1200" dirty="0">
              <a:solidFill>
                <a:schemeClr val="tx1"/>
              </a:solidFill>
              <a:effectLst/>
              <a:latin typeface="+mn-lt"/>
              <a:ea typeface="+mn-ea"/>
              <a:cs typeface="+mn-cs"/>
            </a:endParaRPr>
          </a:p>
          <a:p>
            <a:endParaRPr lang="fr-FR" sz="1200" b="0" i="0" u="none" strike="noStrike" kern="1200" dirty="0">
              <a:solidFill>
                <a:schemeClr val="tx1"/>
              </a:solidFill>
              <a:effectLst/>
              <a:latin typeface="+mn-lt"/>
              <a:ea typeface="+mn-ea"/>
              <a:cs typeface="+mn-cs"/>
            </a:endParaRPr>
          </a:p>
          <a:p>
            <a:endParaRPr lang="fr-FR" sz="1200" b="0" i="0" u="none" strike="noStrike" kern="1200" dirty="0">
              <a:solidFill>
                <a:schemeClr val="tx1"/>
              </a:solidFill>
              <a:effectLst/>
              <a:latin typeface="+mn-lt"/>
              <a:ea typeface="+mn-ea"/>
              <a:cs typeface="+mn-cs"/>
            </a:endParaRPr>
          </a:p>
          <a:p>
            <a:endParaRPr lang="fr-FR" sz="1200" b="0" i="0" u="none" strike="noStrike" kern="1200" dirty="0">
              <a:solidFill>
                <a:schemeClr val="tx1"/>
              </a:solidFill>
              <a:effectLst/>
              <a:latin typeface="+mn-lt"/>
              <a:ea typeface="+mn-ea"/>
              <a:cs typeface="+mn-cs"/>
            </a:endParaRPr>
          </a:p>
          <a:p>
            <a:endParaRPr lang="fr-FR" sz="1200" b="0" i="0" u="none" strike="noStrike" kern="1200" dirty="0">
              <a:solidFill>
                <a:schemeClr val="tx1"/>
              </a:solidFill>
              <a:effectLst/>
              <a:latin typeface="+mn-lt"/>
              <a:ea typeface="+mn-ea"/>
              <a:cs typeface="+mn-cs"/>
            </a:endParaRPr>
          </a:p>
          <a:p>
            <a:endParaRPr lang="fr-FR" sz="1200" b="0" i="0" u="none" strike="noStrike" kern="1200" dirty="0">
              <a:solidFill>
                <a:schemeClr val="tx1"/>
              </a:solidFill>
              <a:effectLst/>
              <a:latin typeface="+mn-lt"/>
              <a:ea typeface="+mn-ea"/>
              <a:cs typeface="+mn-cs"/>
            </a:endParaRPr>
          </a:p>
          <a:p>
            <a:endParaRPr lang="fr-FR" sz="1200" b="0" i="0" u="none" strike="noStrike" kern="1200" dirty="0">
              <a:solidFill>
                <a:schemeClr val="tx1"/>
              </a:solidFill>
              <a:effectLst/>
              <a:latin typeface="+mn-lt"/>
              <a:ea typeface="+mn-ea"/>
              <a:cs typeface="+mn-cs"/>
            </a:endParaRPr>
          </a:p>
          <a:p>
            <a:endParaRPr lang="fr-FR" sz="1200" b="0" i="0" u="none" strike="noStrike" kern="1200" dirty="0">
              <a:solidFill>
                <a:schemeClr val="tx1"/>
              </a:solidFill>
              <a:effectLst/>
              <a:latin typeface="+mn-lt"/>
              <a:ea typeface="+mn-ea"/>
              <a:cs typeface="+mn-cs"/>
            </a:endParaRPr>
          </a:p>
          <a:p>
            <a:endParaRPr lang="fr-FR" sz="1200" b="1" i="0" u="none" strike="noStrike" kern="1200" dirty="0">
              <a:solidFill>
                <a:schemeClr val="tx1"/>
              </a:solidFill>
              <a:effectLst/>
              <a:latin typeface="+mn-lt"/>
              <a:ea typeface="+mn-ea"/>
              <a:cs typeface="+mn-cs"/>
            </a:endParaRPr>
          </a:p>
          <a:p>
            <a:endParaRPr lang="fr-FR" sz="1200" b="1" i="0" u="none" strike="noStrike" kern="1200" dirty="0">
              <a:solidFill>
                <a:schemeClr val="tx1"/>
              </a:solidFill>
              <a:effectLst/>
              <a:latin typeface="+mn-lt"/>
              <a:ea typeface="+mn-ea"/>
              <a:cs typeface="+mn-cs"/>
            </a:endParaRPr>
          </a:p>
          <a:p>
            <a:r>
              <a:rPr lang="fr-FR" sz="1200" b="1" i="0" u="none" strike="noStrike" kern="1200" dirty="0">
                <a:solidFill>
                  <a:schemeClr val="tx1"/>
                </a:solidFill>
                <a:effectLst/>
                <a:latin typeface="+mn-lt"/>
                <a:ea typeface="+mn-ea"/>
                <a:cs typeface="+mn-cs"/>
              </a:rPr>
              <a:t>Fit for 55 marque le moment de vérité climatique en Europe</a:t>
            </a:r>
          </a:p>
          <a:p>
            <a:r>
              <a:rPr lang="fr-FR" sz="1200" b="0" i="0" u="none" strike="noStrike" kern="1200" dirty="0">
                <a:solidFill>
                  <a:schemeClr val="tx1"/>
                </a:solidFill>
                <a:effectLst/>
                <a:latin typeface="+mn-lt"/>
                <a:ea typeface="+mn-ea"/>
                <a:cs typeface="+mn-cs"/>
              </a:rPr>
              <a:t>le </a:t>
            </a:r>
            <a:r>
              <a:rPr lang="fr-FR" sz="1200" b="0" i="0" u="none" strike="noStrike" kern="1200" dirty="0">
                <a:solidFill>
                  <a:schemeClr val="tx1"/>
                </a:solidFill>
                <a:effectLst/>
                <a:latin typeface="+mn-lt"/>
                <a:ea typeface="+mn-ea"/>
                <a:cs typeface="+mn-cs"/>
                <a:hlinkClick r:id="rId17"/>
              </a:rPr>
              <a:t>14 juillet 2021</a:t>
            </a:r>
            <a:endParaRPr lang="fr-FR" sz="1200" b="0" i="0" u="none" strike="noStrike" kern="1200" dirty="0">
              <a:solidFill>
                <a:schemeClr val="tx1"/>
              </a:solidFill>
              <a:effectLst/>
              <a:latin typeface="+mn-lt"/>
              <a:ea typeface="+mn-ea"/>
              <a:cs typeface="+mn-cs"/>
            </a:endParaRPr>
          </a:p>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Avec Fit for 55, l’Europe est le premier acteur mondial à transformer un objectif de zéro net à long terme en politiques concrètes, marquant l’entrée de la politique climatique dans la vie quotidienne de tous les citoyens et entreprises.</a:t>
            </a:r>
          </a:p>
          <a:p>
            <a:r>
              <a:rPr lang="fr-FR" sz="1200" b="0" i="0" u="none" strike="noStrike" kern="1200" dirty="0">
                <a:solidFill>
                  <a:schemeClr val="tx1"/>
                </a:solidFill>
                <a:effectLst/>
                <a:latin typeface="+mn-lt"/>
                <a:ea typeface="+mn-ea"/>
                <a:cs typeface="+mn-cs"/>
              </a:rPr>
              <a:t>L’auteur remercie Maria </a:t>
            </a:r>
            <a:r>
              <a:rPr lang="fr-FR" sz="1200" b="0" i="0" u="none" strike="noStrike" kern="1200" dirty="0" err="1">
                <a:solidFill>
                  <a:schemeClr val="tx1"/>
                </a:solidFill>
                <a:effectLst/>
                <a:latin typeface="+mn-lt"/>
                <a:ea typeface="+mn-ea"/>
                <a:cs typeface="+mn-cs"/>
              </a:rPr>
              <a:t>Demertzis</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Guntram</a:t>
            </a:r>
            <a:r>
              <a:rPr lang="fr-FR" sz="1200" b="0" i="0" u="none" strike="noStrike" kern="1200" dirty="0">
                <a:solidFill>
                  <a:schemeClr val="tx1"/>
                </a:solidFill>
                <a:effectLst/>
                <a:latin typeface="+mn-lt"/>
                <a:ea typeface="+mn-ea"/>
                <a:cs typeface="+mn-cs"/>
              </a:rPr>
              <a:t> B. Wolff et Georg </a:t>
            </a:r>
            <a:r>
              <a:rPr lang="fr-FR" sz="1200" b="0" i="0" u="none" strike="noStrike" kern="1200" dirty="0" err="1">
                <a:solidFill>
                  <a:schemeClr val="tx1"/>
                </a:solidFill>
                <a:effectLst/>
                <a:latin typeface="+mn-lt"/>
                <a:ea typeface="+mn-ea"/>
                <a:cs typeface="+mn-cs"/>
              </a:rPr>
              <a:t>Zachmann</a:t>
            </a:r>
            <a:r>
              <a:rPr lang="fr-FR" sz="1200" b="0" i="0" u="none" strike="noStrike" kern="1200" dirty="0">
                <a:solidFill>
                  <a:schemeClr val="tx1"/>
                </a:solidFill>
                <a:effectLst/>
                <a:latin typeface="+mn-lt"/>
                <a:ea typeface="+mn-ea"/>
                <a:cs typeface="+mn-cs"/>
              </a:rPr>
              <a:t> pour leurs commentaires sur les versions précédentes.</a:t>
            </a:r>
          </a:p>
          <a:p>
            <a:r>
              <a:rPr lang="fr-FR" sz="1200" b="0" i="0" u="none" strike="noStrike" kern="1200" dirty="0">
                <a:solidFill>
                  <a:schemeClr val="tx1"/>
                </a:solidFill>
                <a:effectLst/>
                <a:latin typeface="+mn-lt"/>
                <a:ea typeface="+mn-ea"/>
                <a:cs typeface="+mn-cs"/>
              </a:rPr>
              <a:t>Le paquet « Fit for 55 » tant attendu de la Commission européenne, destiné à faciliter une réduction des émissions de gaz à effet de serre de l’Union européenne de 55 % d’ici 2030 par rapport à 1990, a pour mission principale de faire des années 2020 une décennie de transformation pour l’action climatique. Si elles sont acceptées et mises en œuvre, les propositions Fit for 55 (Figure 1) approfondiraient et élargiraient la </a:t>
            </a:r>
            <a:r>
              <a:rPr lang="fr-FR" sz="1200" b="0" i="0" u="none" strike="noStrike" kern="1200" dirty="0" err="1">
                <a:solidFill>
                  <a:schemeClr val="tx1"/>
                </a:solidFill>
                <a:effectLst/>
                <a:latin typeface="+mn-lt"/>
                <a:ea typeface="+mn-ea"/>
                <a:cs typeface="+mn-cs"/>
              </a:rPr>
              <a:t>décarbonisation</a:t>
            </a:r>
            <a:r>
              <a:rPr lang="fr-FR" sz="1200" b="0" i="0" u="none" strike="noStrike" kern="1200" dirty="0">
                <a:solidFill>
                  <a:schemeClr val="tx1"/>
                </a:solidFill>
                <a:effectLst/>
                <a:latin typeface="+mn-lt"/>
                <a:ea typeface="+mn-ea"/>
                <a:cs typeface="+mn-cs"/>
              </a:rPr>
              <a:t> de l’économie européenne pour atteindre la neutralité climatique d’ici 2050. Sans le paquet, en vertu de la législation climatique actuelle de l’UE, l’Europe n’atteindra qu’une réduction des émissions de 60 %. d’ici 2050.</a:t>
            </a:r>
          </a:p>
          <a:p>
            <a:endParaRPr lang="fr-FR" sz="1000" dirty="0">
              <a:effectLst/>
            </a:endParaRPr>
          </a:p>
          <a:p>
            <a:r>
              <a:rPr lang="fr-FR" sz="1000" dirty="0">
                <a:effectLst/>
              </a:rPr>
              <a:t>Le vaste paquet contenant des centaines de pages de propositions législatives, comprend la création d’un nouveau système d’échange de quotas d’émission (ETS) de l’UE pour les bâtiments et le transport routier, une profonde restructuration de la taxation de l’énergie en Europe, des objectifs accrus en matière d’énergies renouvelables et d’efficacité énergétique, l’introduction de un mécanisme d’ajustement aux frontières carbone et des normes d’émissions de CO2 révisées pour les voitures neuves (voir annexe).</a:t>
            </a:r>
          </a:p>
          <a:p>
            <a:r>
              <a:rPr lang="fr-FR" sz="1000" dirty="0">
                <a:effectLst/>
              </a:rPr>
              <a:t>En regardant la grande variété de 13 propositions, il est d’abord intéressant de noter comment certains éléments représentent une évolution de l’élaboration actuelle de la politique climatique de l’UE. Il convient de souligner que, sans être innovante, cette mise à niveau des instruments existants permettrait d’obtenir la majorité des réductions d’émissions d’ici 2030 (tableau 1). C’est le cas du durcissement des objectifs en matière d’énergies renouvelables et d’efficacité énergétique, et du resserrement plus rapide du plafond ETS (c’est-à-dire le facteur de réduction linéaire – déjà accentué lorsque l’UE est passée de l’objectif climatique 2020 à 2030).</a:t>
            </a:r>
          </a:p>
          <a:p>
            <a:r>
              <a:rPr lang="fr-FR" sz="1000" b="1" dirty="0">
                <a:effectLst/>
              </a:rPr>
              <a:t>Les transports et les bâtiments à l’honneur de la politique climatique</a:t>
            </a:r>
            <a:endParaRPr lang="fr-FR" sz="1000" dirty="0">
              <a:effectLst/>
            </a:endParaRPr>
          </a:p>
          <a:p>
            <a:r>
              <a:rPr lang="fr-FR" sz="1000" dirty="0">
                <a:effectLst/>
              </a:rPr>
              <a:t>Le paquet contient également de nouveaux composants majeurs, notamment l’échange de droits d’émission pour les bâtiments et les transports. Il y a une raison claire d’agir dans ce domaine : jusqu’à présent, la politique climatique de l’UE s’est principalement concentrée sur la </a:t>
            </a:r>
            <a:r>
              <a:rPr lang="fr-FR" sz="1000" dirty="0" err="1">
                <a:effectLst/>
              </a:rPr>
              <a:t>décarbonisation</a:t>
            </a:r>
            <a:r>
              <a:rPr lang="fr-FR" sz="1000" dirty="0">
                <a:effectLst/>
              </a:rPr>
              <a:t> des secteurs de l’électricité et de l’industrie, notamment via l’ETS et des objectifs contraignants pour les énergies renouvelables et l’efficacité énergétique. Par conséquent, les émissions du secteur de l’électricité ont chuté rapidement, et les émissions du secteur industriel ont également diminué, mais dans une moindre mesure. Cependant, les émissions du secteur du bâtiment n’ont pas diminué de manière significative, tandis que les émissions du secteur des transports ont même augmenté régulièrement (Figure 2).</a:t>
            </a:r>
          </a:p>
          <a:p>
            <a:r>
              <a:rPr lang="fr-FR" sz="1000" b="1" dirty="0">
                <a:effectLst/>
              </a:rPr>
              <a:t>Figure 2: </a:t>
            </a:r>
            <a:endParaRPr lang="fr-FR" sz="1000" dirty="0">
              <a:effectLst/>
            </a:endParaRPr>
          </a:p>
          <a:p>
            <a:r>
              <a:rPr lang="fr-FR" sz="1000" dirty="0">
                <a:effectLst/>
              </a:rPr>
              <a:t>Le paquet Fit for 55 vise ainsi à intégrer le transport et le bâtiment dans le processus de </a:t>
            </a:r>
            <a:r>
              <a:rPr lang="fr-FR" sz="1000" dirty="0" err="1">
                <a:effectLst/>
              </a:rPr>
              <a:t>décarbonation</a:t>
            </a:r>
            <a:r>
              <a:rPr lang="fr-FR" sz="1000" dirty="0">
                <a:effectLst/>
              </a:rPr>
              <a:t> de l’UE. Étant donné que les deux secteurs représentent respectivement 22 % et 35 % des émissions de l’UE, leur </a:t>
            </a:r>
            <a:r>
              <a:rPr lang="fr-FR" sz="1000" dirty="0" err="1">
                <a:effectLst/>
              </a:rPr>
              <a:t>décarbonation</a:t>
            </a:r>
            <a:r>
              <a:rPr lang="fr-FR" sz="1000" dirty="0">
                <a:effectLst/>
              </a:rPr>
              <a:t> est essentielle pour que l’UE atteigne ses objectifs climatiques. Il est également très important de favoriser leur </a:t>
            </a:r>
            <a:r>
              <a:rPr lang="fr-FR" sz="1000" dirty="0" err="1">
                <a:effectLst/>
              </a:rPr>
              <a:t>décarbonisation</a:t>
            </a:r>
            <a:r>
              <a:rPr lang="fr-FR" sz="1000" dirty="0">
                <a:effectLst/>
              </a:rPr>
              <a:t> au cours de cette décennie, afin d’éviter une exigence de </a:t>
            </a:r>
            <a:r>
              <a:rPr lang="fr-FR" sz="1000" dirty="0" err="1">
                <a:effectLst/>
              </a:rPr>
              <a:t>décarbonation</a:t>
            </a:r>
            <a:r>
              <a:rPr lang="fr-FR" sz="1000" dirty="0">
                <a:effectLst/>
              </a:rPr>
              <a:t> trop rapide entre 2030 et 2050. Le paquet Fit for 55 envisage la </a:t>
            </a:r>
            <a:r>
              <a:rPr lang="fr-FR" sz="1000" dirty="0" err="1">
                <a:effectLst/>
              </a:rPr>
              <a:t>décarbonation</a:t>
            </a:r>
            <a:r>
              <a:rPr lang="fr-FR" sz="1000" dirty="0">
                <a:effectLst/>
              </a:rPr>
              <a:t> de ces secteurs dans un cadre impliquant une combinaison d’instruments politiques, principalement la tarification du carbone. , la fiscalité énergétique et les normes environnementales.</a:t>
            </a:r>
          </a:p>
          <a:p>
            <a:r>
              <a:rPr lang="fr-FR" sz="1000" b="1" dirty="0">
                <a:effectLst/>
              </a:rPr>
              <a:t>Alors que la </a:t>
            </a:r>
            <a:r>
              <a:rPr lang="fr-FR" sz="1000" b="1" dirty="0" err="1">
                <a:effectLst/>
              </a:rPr>
              <a:t>décarbonation</a:t>
            </a:r>
            <a:r>
              <a:rPr lang="fr-FR" sz="1000" b="1" dirty="0">
                <a:effectLst/>
              </a:rPr>
              <a:t> s’étend à l’ensemble de l’économie, l’équité sociale sera cruciale</a:t>
            </a:r>
            <a:endParaRPr lang="fr-FR" sz="1000" dirty="0">
              <a:effectLst/>
            </a:endParaRPr>
          </a:p>
          <a:p>
            <a:r>
              <a:rPr lang="fr-FR" sz="1000" dirty="0">
                <a:effectLst/>
              </a:rPr>
              <a:t>Dans le cadre des propositions Fit for 55, un ETS autonome pour les bâtiments et le transport routier entrerait en service en 2026.</a:t>
            </a:r>
          </a:p>
          <a:p>
            <a:r>
              <a:rPr lang="fr-FR" sz="1000" dirty="0">
                <a:effectLst/>
              </a:rPr>
              <a:t>Pour des raisons de faisabilité technique et d’efficacité administrative, l’impact du régime sur les citoyens ne serait qu’indirect, car la réglementation serait contraignante pour ceux en amont de la chaîne d’approvisionnement. Mais que ce soit directement ou indirectement, le système aura en fin de compte un impact sur les citoyens par le biais des prix du carburant de transport et des factures de chauffage plus élevés.</a:t>
            </a:r>
          </a:p>
          <a:p>
            <a:r>
              <a:rPr lang="fr-FR" sz="1000" dirty="0">
                <a:effectLst/>
              </a:rPr>
              <a:t>Cette transmission des coûts de </a:t>
            </a:r>
            <a:r>
              <a:rPr lang="fr-FR" sz="1000" dirty="0" err="1">
                <a:effectLst/>
              </a:rPr>
              <a:t>décarbonation</a:t>
            </a:r>
            <a:r>
              <a:rPr lang="fr-FR" sz="1000" dirty="0">
                <a:effectLst/>
              </a:rPr>
              <a:t> aux familles et aux petites et moyennes entreprises est politiquement délicate, et sera très probablement au cœur de négociations acharnées au cours des deux prochaines années entre le Parlement européen et les pays de l’UE, qui doivent approuver conjointement les plans.</a:t>
            </a:r>
          </a:p>
          <a:p>
            <a:r>
              <a:rPr lang="fr-FR" sz="1000" dirty="0">
                <a:effectLst/>
              </a:rPr>
              <a:t>Par exemple, Pascal </a:t>
            </a:r>
            <a:r>
              <a:rPr lang="fr-FR" sz="1000" dirty="0" err="1">
                <a:effectLst/>
              </a:rPr>
              <a:t>Canfin</a:t>
            </a:r>
            <a:r>
              <a:rPr lang="fr-FR" sz="1000" dirty="0">
                <a:effectLst/>
              </a:rPr>
              <a:t>, qui préside la puissante commission du Parlement européen sur l’environnement, la santé publique et la sécurité alimentaire, a appelé l’idée d’établir un SEQE pour les bâtiments et le transport routier </a:t>
            </a:r>
            <a:r>
              <a:rPr lang="fr-FR" sz="1000" i="1" dirty="0">
                <a:effectLst/>
              </a:rPr>
              <a:t>« politiquement suicidaire« </a:t>
            </a:r>
            <a:r>
              <a:rPr lang="fr-FR" sz="1000" dirty="0">
                <a:effectLst/>
              </a:rPr>
              <a:t>, et a affirmé qu’il risquait de déclencher des troubles sociaux à travers l’Europe, similaires aux gilets jaunes (</a:t>
            </a:r>
            <a:r>
              <a:rPr lang="fr-FR" sz="1000" i="1" dirty="0">
                <a:effectLst/>
              </a:rPr>
              <a:t>gilets jaunes</a:t>
            </a:r>
            <a:r>
              <a:rPr lang="fr-FR" sz="1000" dirty="0">
                <a:effectLst/>
              </a:rPr>
              <a:t>) mouvement en France.</a:t>
            </a:r>
          </a:p>
          <a:p>
            <a:r>
              <a:rPr lang="fr-FR" sz="1000" dirty="0">
                <a:effectLst/>
              </a:rPr>
              <a:t>Dans sa proposition, la Commission européenne reconnaît les impacts sociaux inévitables des mesures et, pour cette raison, suggère de canaliser 25 % des revenus du nouveau système d’échange de quotas d’émission vers un Fonds social pour le climat visant à soutenir la rénovation des bâtiments et l’adoption de voitures propres par les familles vulnérables. et les petites entreprises, et de fournir des paiements forfaitaires temporaires aux ménages vulnérables pour compenser l’augmentation des prix du transport routier et du carburant de chauffage. Comme le fonds pour une transition juste ou </a:t>
            </a:r>
            <a:r>
              <a:rPr lang="fr-FR" sz="1000" dirty="0" err="1">
                <a:effectLst/>
              </a:rPr>
              <a:t>Next</a:t>
            </a:r>
            <a:r>
              <a:rPr lang="fr-FR" sz="1000" dirty="0">
                <a:effectLst/>
              </a:rPr>
              <a:t> </a:t>
            </a:r>
            <a:r>
              <a:rPr lang="fr-FR" sz="1000" dirty="0" err="1">
                <a:effectLst/>
              </a:rPr>
              <a:t>Generation</a:t>
            </a:r>
            <a:r>
              <a:rPr lang="fr-FR" sz="1000" dirty="0">
                <a:effectLst/>
              </a:rPr>
              <a:t> EU, il suggère que les pays de l’UE conçoivent leurs propres plans sociaux d’action climatique et demandent ensuite un soutien financier du fonds, qui sera conditionné à la réalisation d’objectifs prédéfinis.</a:t>
            </a:r>
          </a:p>
          <a:p>
            <a:r>
              <a:rPr lang="fr-FR" sz="1000" dirty="0">
                <a:effectLst/>
              </a:rPr>
              <a:t>Cependant, cela pourrait encore être insuffisant pour protéger les plus vulnérables des impacts de la mesure. Certains groupes politiques au Parlement européen et dans certains pays de l’UE sont susceptibles de faire valoir qu’un mélange d’incitations plus fortes pour la rénovation des bâtiments et le déploiement de véhicules électriques, et de normes environnementales plus strictes pour les bâtiments et les voitures, fera un meilleur travail. Et bien sûr, certains pays de l’UE pourraient prétendre que les revenus du nouveau SEQE pour les bâtiments et le transport routier devraient être entièrement utilisés au niveau national, sans avoir à passer par un Fonds pour le climat social à l’échelle de l’UE.</a:t>
            </a:r>
          </a:p>
          <a:p>
            <a:r>
              <a:rPr lang="fr-FR" sz="1000" b="1" dirty="0">
                <a:effectLst/>
              </a:rPr>
              <a:t>Une question de souveraineté : la difficile question de la taxation de l’énergie</a:t>
            </a:r>
            <a:endParaRPr lang="fr-FR" sz="1000" dirty="0">
              <a:effectLst/>
            </a:endParaRPr>
          </a:p>
          <a:p>
            <a:r>
              <a:rPr lang="fr-FR" sz="1000" dirty="0">
                <a:effectLst/>
              </a:rPr>
              <a:t>L’actuelle directive européenne sur la taxation de l’énergie – conçue en 2003 – encourage l’utilisation de combustibles fossiles plutôt que des alternatives plus propres. En raison de la sensibilité politique de ce cadre et de l’exigence que les pays de l’UE s’entendent à l’unanimité sur les mesures fiscales, les tentatives de réforme précédentes ont systématiquement échoué.</a:t>
            </a:r>
          </a:p>
          <a:p>
            <a:r>
              <a:rPr lang="fr-FR" sz="1000" dirty="0">
                <a:effectLst/>
              </a:rPr>
              <a:t>Avec Fit for 55, la Commission propose une refonte du cadre fondée sur le principe général selon lequel la taxation des produits énergétiques et de l’électricité devrait être fondée à la fois sur leur contenu énergétique et leurs performances environnementales, et que différents niveaux minimaux de taxation devraient être autorisés pour les carburants , les combustibles de chauffage et l’électricité afin de promouvoir des choix plus écologiques.</a:t>
            </a:r>
          </a:p>
          <a:p>
            <a:r>
              <a:rPr lang="fr-FR" sz="1000" dirty="0">
                <a:effectLst/>
              </a:rPr>
              <a:t>En particulier, un taux d’imposition minimum à l’échelle de l’UE serait appliqué aux carburants d’aviation polluants – à l’exception des vols de fret uniquement, aux «vols de plaisance» et à «l’aviation d’affaires» – ainsi qu’aux carburants polluants pour les bateaux et les navires, y compris les bateaux de pêche. Ces taux d’imposition minimum seraient introduits sur 10 ans, à compter de 2023.</a:t>
            </a:r>
          </a:p>
          <a:p>
            <a:r>
              <a:rPr lang="fr-FR" sz="1000" dirty="0">
                <a:effectLst/>
              </a:rPr>
              <a:t>Le paquet envisage également la possibilité d’exonérations fiscales pour l’électricité renouvelable, l’hydrogène renouvelable et les biocarburants et biogaz avancés, encore une fois en vue de promouvoir des sources d’énergie plus vertes.</a:t>
            </a:r>
          </a:p>
          <a:p>
            <a:r>
              <a:rPr lang="fr-FR" sz="1000" dirty="0">
                <a:effectLst/>
              </a:rPr>
              <a:t>Cette proposition sera très controversée, notamment dans la mesure où certains pays considéreront probablement la mesure comme un empiétement sur leur souveraineté, comme ils l’ont fait par le passé.</a:t>
            </a:r>
          </a:p>
          <a:p>
            <a:r>
              <a:rPr lang="fr-FR" sz="1000" b="1" dirty="0">
                <a:effectLst/>
              </a:rPr>
              <a:t>Adieu aux voitures à combustion</a:t>
            </a:r>
            <a:endParaRPr lang="fr-FR" sz="1000" dirty="0">
              <a:effectLst/>
            </a:endParaRPr>
          </a:p>
          <a:p>
            <a:r>
              <a:rPr lang="fr-FR" sz="1000" dirty="0">
                <a:effectLst/>
              </a:rPr>
              <a:t>Concernant la réduction des émissions de CO2 des voitures neuves et des véhicules utilitaires légers neufs, le paquet contient un objectif important : les émissions de CO2 des véhicules devraient être réduites de 55 % d’ici 2030 et de 100 % d’ici 2035 – avec la mise en garde importante que si les constructeurs ont du mal à respecter l’objectif peut être repoussé à 2040. S’il est atteint, l’objectif 2035 équivaut ainsi à une interdiction de vente de voitures neuves à moteur à combustion interne dans 14 ans.</a:t>
            </a:r>
          </a:p>
          <a:p>
            <a:r>
              <a:rPr lang="fr-FR" sz="1000" dirty="0">
                <a:effectLst/>
              </a:rPr>
              <a:t>La logique de la mesure est de donner aux constructeurs suffisamment de temps pour bien planifier (ou accélérer) la conversion de leurs flottes à l’électricité, tout en assurant la </a:t>
            </a:r>
            <a:r>
              <a:rPr lang="fr-FR" sz="1000" dirty="0" err="1">
                <a:effectLst/>
              </a:rPr>
              <a:t>décarbonation</a:t>
            </a:r>
            <a:r>
              <a:rPr lang="fr-FR" sz="1000" dirty="0">
                <a:effectLst/>
              </a:rPr>
              <a:t> complète du transport routier d’ici 2050. La durée de vie moyenne d’une voiture étant d’environ 15 ans, la La conversion complète du parc automobile européen aura lieu entre 2035 et 2050 – une période au cours de laquelle les voitures électriques deviendront abordables pour tous.</a:t>
            </a:r>
          </a:p>
          <a:p>
            <a:r>
              <a:rPr lang="fr-FR" sz="1000" dirty="0">
                <a:effectLst/>
              </a:rPr>
              <a:t>Bien que presque politiquement inconcevable jusqu’à récemment, cette proposition est susceptible d’être approuvée sans turbulences majeures. Oui, certains pays de l’UE et groupes politiques au Parlement européen souhaiteraient une transition plus rapide, tandis que d’autres souhaiteraient un changement plus lent. Mais cela pourrait finalement être acceptable pour tous, compte tenu des stratégies industrielles de plusieurs constructeurs européens, qui prévoient déjà de faire leurs adieux aux voitures traditionnelles d’ici 2030.</a:t>
            </a:r>
          </a:p>
          <a:p>
            <a:r>
              <a:rPr lang="fr-FR" sz="1000" b="1" dirty="0">
                <a:effectLst/>
              </a:rPr>
              <a:t>Un ajustement aux frontières carbone pour éviter les fuites de carbone en provenance d’Europe</a:t>
            </a:r>
            <a:endParaRPr lang="fr-FR" sz="1000" dirty="0">
              <a:effectLst/>
            </a:endParaRPr>
          </a:p>
          <a:p>
            <a:r>
              <a:rPr lang="fr-FR" sz="1000" dirty="0">
                <a:effectLst/>
              </a:rPr>
              <a:t>En plus de toutes ces propositions importantes, il y a le mécanisme controversé d’ajustement aux frontières carbone (CBAM). Déjà largement débattue en Europe et dans le monde, cette mesure vise à garantir des règles du jeu équitables pour les entreprises de l’UE, qui pourraient être désavantagées par rapport à la concurrence alors que l’Europe approfondit sa </a:t>
            </a:r>
            <a:r>
              <a:rPr lang="fr-FR" sz="1000" dirty="0" err="1">
                <a:effectLst/>
              </a:rPr>
              <a:t>décarbonation</a:t>
            </a:r>
            <a:r>
              <a:rPr lang="fr-FR" sz="1000" dirty="0">
                <a:effectLst/>
              </a:rPr>
              <a:t> alors que d’autres ne suivent pas le rythme.</a:t>
            </a:r>
          </a:p>
          <a:p>
            <a:r>
              <a:rPr lang="fr-FR" sz="1000" dirty="0">
                <a:effectLst/>
              </a:rPr>
              <a:t>Le CBAM consiste à facturer la teneur en carbone des importations, à un niveau égal à la tarification nationale du carbone. La proposition envisage que le système cible initialement un certain nombre de produits à forte intensité de carbone, notamment le ciment, le fer et l’acier, l’aluminium, les engrais et l’électricité. Les importateurs européens de ces marchandises seront tenus d’acheter des certificats CBAM, dont le prix correspondra à celui de l’ETS, et de les remettre à une autorité CBAM nouvellement établie. Pour les marchandises faisant l’objet d’une allocation gratuite du SEQE, le prix CBAM à payer à l’importation sera réduit d’un montant correspondant afin d’assurer l’égalité de traitement. De plus, pour les biens soumis à un prix du carbone dans leur pays d’origine, un abattement correspondant sera appliqué, là encore pour assurer l’égalité de traitement. La CBAM s’appliquera aux marchandises importées de pays extra-UE, mais certains pays en seront exemptés : Islande, Liechtenstein, Norvège et Suisse. Le paquet propose d’affecter les revenus générés par la CBAM au budget de l’UE. Mesure qu’aucune autre économie n’a prise jusqu’à présent, la CBAM sera introduite progressivement à partir de 2023, avec une période transitoire de trois ans pour assurer le moins d’impact possible sur les flux commerciaux.</a:t>
            </a:r>
          </a:p>
          <a:p>
            <a:r>
              <a:rPr lang="fr-FR" sz="1000" dirty="0">
                <a:effectLst/>
              </a:rPr>
              <a:t>Démarrer le mécanisme avec un nombre limité de biens à forte intensité de carbone contribuera à faciliter la mise en place du système. Cependant, étant donné qu’une période de transition est envisagée jusqu’en 2026 et que la CBAM ne vise initialement qu’un ensemble limité de biens, le système pourrait s’avérer trop petit, trop tard. C’est l’un des enjeux majeurs qui caractérisera probablement les négociations institutionnelles de l’UE pour finaliser la mesure au cours des deux prochaines années. D’autres incluront, par exemple, s’il faut ou non : exempter les pays les moins avancés ou utiliser les revenus uniquement à des fins liées au climat. Compte tenu des répercussions mondiales de la mesure, les négociations seront certainement suivies avec une grande attention dans les capitales mondiales, à commencer par Pékin et Washington.</a:t>
            </a:r>
          </a:p>
          <a:p>
            <a:r>
              <a:rPr lang="fr-FR" sz="1000" b="1" dirty="0">
                <a:effectLst/>
              </a:rPr>
              <a:t>Conclusion</a:t>
            </a:r>
            <a:endParaRPr lang="fr-FR" sz="1000" dirty="0">
              <a:effectLst/>
            </a:endParaRPr>
          </a:p>
          <a:p>
            <a:r>
              <a:rPr lang="fr-FR" sz="1000" dirty="0">
                <a:effectLst/>
              </a:rPr>
              <a:t>Avec le paquet Fit for 55, l’UE est la première grande économie au monde à commencer à traduire l’objectif de neutralité climatique en politiques concrètes. Dans certains domaines, tels que les normes CO2 pour les voitures et la réforme de la fiscalité énergétique de l’UE, le défi sera de sortir des négociations politiques sans édulcorer significativement les propositions. Pour d’autres éléments, y compris la réforme de l’ETS et la proposition CBAM, des améliorations significatives pourraient et devraient être apportées pour les rendre plus forts et plus percutants.</a:t>
            </a:r>
          </a:p>
          <a:p>
            <a:r>
              <a:rPr lang="fr-FR" sz="1000" dirty="0">
                <a:effectLst/>
              </a:rPr>
              <a:t>Le principe de justice climatique devrait guider les négociations au cours des deux prochaines années. Fit for 55 pousse la </a:t>
            </a:r>
            <a:r>
              <a:rPr lang="fr-FR" sz="1000" dirty="0" err="1">
                <a:effectLst/>
              </a:rPr>
              <a:t>décarbonation</a:t>
            </a:r>
            <a:r>
              <a:rPr lang="fr-FR" sz="1000" dirty="0">
                <a:effectLst/>
              </a:rPr>
              <a:t> de l’UE à la vitesse supérieure, marquant l’entrée visible de la politique climatique dans la vie quotidienne de tous les citoyens et entreprises européens, et commençant également à avoir un impact sur les partenaires commerciaux mondiaux. Veiller à ce que la transition soit socialement équitable, tant au niveau national qu’international, est l’élément le plus important pour en assurer le succès à long terme.</a:t>
            </a:r>
          </a:p>
          <a:p>
            <a:r>
              <a:rPr lang="fr-FR" sz="1000" b="1" dirty="0">
                <a:effectLst/>
              </a:rPr>
              <a:t>Citation recommandée :</a:t>
            </a:r>
            <a:endParaRPr lang="fr-FR" sz="1000" dirty="0">
              <a:effectLst/>
            </a:endParaRPr>
          </a:p>
          <a:p>
            <a:r>
              <a:rPr lang="fr-FR" sz="1000" dirty="0" err="1">
                <a:effectLst/>
              </a:rPr>
              <a:t>Tagliapietra</a:t>
            </a:r>
            <a:r>
              <a:rPr lang="fr-FR" sz="1000" dirty="0">
                <a:effectLst/>
              </a:rPr>
              <a:t>, S. (2021) ‘Fit for 55marks the </a:t>
            </a:r>
            <a:r>
              <a:rPr lang="fr-FR" sz="1000" dirty="0" err="1">
                <a:effectLst/>
              </a:rPr>
              <a:t>Europe’s</a:t>
            </a:r>
            <a:r>
              <a:rPr lang="fr-FR" sz="1000" dirty="0">
                <a:effectLst/>
              </a:rPr>
              <a:t> </a:t>
            </a:r>
            <a:r>
              <a:rPr lang="fr-FR" sz="1000" dirty="0" err="1">
                <a:effectLst/>
              </a:rPr>
              <a:t>Climate</a:t>
            </a:r>
            <a:r>
              <a:rPr lang="fr-FR" sz="1000" dirty="0">
                <a:effectLst/>
              </a:rPr>
              <a:t> Moment of Truth’, </a:t>
            </a:r>
            <a:r>
              <a:rPr lang="fr-FR" sz="1000" i="1" dirty="0">
                <a:effectLst/>
              </a:rPr>
              <a:t>Blogue Bruegel</a:t>
            </a:r>
            <a:r>
              <a:rPr lang="fr-FR" sz="1000" dirty="0">
                <a:effectLst/>
              </a:rPr>
              <a:t>, 14 juillet</a:t>
            </a:r>
          </a:p>
          <a:p>
            <a:br>
              <a:rPr lang="fr-FR" sz="1000" dirty="0">
                <a:effectLst/>
              </a:rPr>
            </a:br>
            <a:endParaRPr lang="fr-FR" sz="1000" dirty="0">
              <a:effectLst/>
            </a:endParaRPr>
          </a:p>
          <a:p>
            <a:pPr marL="0" marR="0" lvl="0" indent="0" algn="l" defTabSz="549463" rtl="0" eaLnBrk="1" fontAlgn="auto" latinLnBrk="0" hangingPunct="1">
              <a:lnSpc>
                <a:spcPct val="100000"/>
              </a:lnSpc>
              <a:spcBef>
                <a:spcPts val="0"/>
              </a:spcBef>
              <a:spcAft>
                <a:spcPts val="0"/>
              </a:spcAft>
              <a:buClrTx/>
              <a:buSzTx/>
              <a:buFontTx/>
              <a:buNone/>
              <a:tabLst/>
              <a:defRPr/>
            </a:pPr>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14</a:t>
            </a:fld>
            <a:endParaRPr lang="fr-FR"/>
          </a:p>
        </p:txBody>
      </p:sp>
      <p:sp>
        <p:nvSpPr>
          <p:cNvPr id="5" name="Espace réservé du pied de page 4">
            <a:extLst>
              <a:ext uri="{FF2B5EF4-FFF2-40B4-BE49-F238E27FC236}">
                <a16:creationId xmlns:a16="http://schemas.microsoft.com/office/drawing/2014/main" id="{02476B87-2588-B925-C03C-A6C1EF7A8E50}"/>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977564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15</a:t>
            </a:fld>
            <a:endParaRPr lang="fr-FR"/>
          </a:p>
        </p:txBody>
      </p:sp>
      <p:sp>
        <p:nvSpPr>
          <p:cNvPr id="5" name="Espace réservé du pied de page 4">
            <a:extLst>
              <a:ext uri="{FF2B5EF4-FFF2-40B4-BE49-F238E27FC236}">
                <a16:creationId xmlns:a16="http://schemas.microsoft.com/office/drawing/2014/main" id="{FF8D12BD-1FD8-7D68-6114-E2ADAEFB8160}"/>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3969451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47500" lnSpcReduction="20000"/>
          </a:bodyPr>
          <a:lstStyle/>
          <a:p>
            <a:r>
              <a:rPr lang="fr-FR" sz="1000" kern="1200" dirty="0">
                <a:solidFill>
                  <a:schemeClr val="tx1"/>
                </a:solidFill>
                <a:effectLst/>
                <a:latin typeface="+mn-lt"/>
                <a:ea typeface="+mn-ea"/>
                <a:cs typeface="+mn-cs"/>
              </a:rPr>
              <a:t> </a:t>
            </a:r>
            <a:endParaRPr lang="fr-FR" sz="1000" dirty="0">
              <a:effectLst/>
            </a:endParaRPr>
          </a:p>
          <a:p>
            <a:r>
              <a:rPr lang="fr-FR" sz="1200" b="0" kern="1200" dirty="0">
                <a:solidFill>
                  <a:schemeClr val="tx1"/>
                </a:solidFill>
                <a:effectLst/>
                <a:latin typeface="+mn-lt"/>
                <a:ea typeface="+mn-ea"/>
                <a:cs typeface="+mn-cs"/>
              </a:rPr>
              <a:t>Une carte blanche de l’Ambassadeur d’Italie, M. Francesco </a:t>
            </a:r>
            <a:r>
              <a:rPr lang="fr-FR" sz="1200" b="0" kern="1200" dirty="0" err="1">
                <a:solidFill>
                  <a:schemeClr val="tx1"/>
                </a:solidFill>
                <a:effectLst/>
                <a:latin typeface="+mn-lt"/>
                <a:ea typeface="+mn-ea"/>
                <a:cs typeface="+mn-cs"/>
              </a:rPr>
              <a:t>Genuardi</a:t>
            </a:r>
            <a:r>
              <a:rPr lang="fr-FR" sz="1200" b="0" kern="1200" dirty="0">
                <a:solidFill>
                  <a:schemeClr val="tx1"/>
                </a:solidFill>
                <a:effectLst/>
                <a:latin typeface="+mn-lt"/>
                <a:ea typeface="+mn-ea"/>
                <a:cs typeface="+mn-cs"/>
              </a:rPr>
              <a:t> et de l’Ambassadeur britannique, M. Martin </a:t>
            </a:r>
            <a:r>
              <a:rPr lang="fr-FR" sz="1200" b="0" kern="1200" dirty="0" err="1">
                <a:solidFill>
                  <a:schemeClr val="tx1"/>
                </a:solidFill>
                <a:effectLst/>
                <a:latin typeface="+mn-lt"/>
                <a:ea typeface="+mn-ea"/>
                <a:cs typeface="+mn-cs"/>
              </a:rPr>
              <a:t>Shearman</a:t>
            </a:r>
            <a:r>
              <a:rPr lang="fr-FR" sz="1200" b="0" kern="1200" dirty="0">
                <a:solidFill>
                  <a:schemeClr val="tx1"/>
                </a:solidFill>
                <a:effectLst/>
                <a:latin typeface="+mn-lt"/>
                <a:ea typeface="+mn-ea"/>
                <a:cs typeface="+mn-cs"/>
              </a:rPr>
              <a:t>.</a:t>
            </a:r>
          </a:p>
          <a:p>
            <a:r>
              <a:rPr lang="fr-FR" sz="1000" dirty="0">
                <a:effectLst/>
              </a:rPr>
              <a:t>Dans 100 jours le Royaume-Uni, en partenariat avec l’Italie, organisera Cop 26, la Conférence des Nations Unies sur les changements climatiques qui aura lieu à Glasgow.</a:t>
            </a:r>
          </a:p>
          <a:p>
            <a:r>
              <a:rPr lang="fr-FR" sz="1000" dirty="0">
                <a:effectLst/>
              </a:rPr>
              <a:t>On a beaucoup écrit à propos des changements climatiques et de leur impact. La décennie passée a été la plus chaude jamais enregistrée. Les événements météorologiques extrêmes, comme la dernière dévastation au cœur de l’Europe ainsi qu’en Belgique, ont détruit des vies, les moyens de subsistance et l’environnement duquel tout dépend.</a:t>
            </a:r>
          </a:p>
          <a:p>
            <a:r>
              <a:rPr lang="fr-FR" sz="1000" dirty="0">
                <a:effectLst/>
              </a:rPr>
              <a:t>Nous savons ce qu’il faut faire pour relever ces défis. En 2015, le monde signait l’Accord de Paris pour réduire les émissions de gaz et pour maintenir la température mondiale en dessous de +2 degrés. L'idéal serait d'ailleurs de la maintenir sous le 1,5 degré supplémentaire.</a:t>
            </a:r>
          </a:p>
          <a:p>
            <a:r>
              <a:rPr lang="fr-FR" sz="1000" dirty="0">
                <a:effectLst/>
              </a:rPr>
              <a:t>Chaque fraction d’un degré fait une différence. La science démontre qu’une augmentation de la température de deux plutôt qu’1,5 degré signifie des centaines de millions de personnes supplémentaires affectées, avec deux fois plus de plantes et trois fois plus d’espèces d’insectes qui perdent de vastes étendues de leur habitat.</a:t>
            </a:r>
          </a:p>
          <a:p>
            <a:r>
              <a:rPr lang="fr-FR" sz="1000" dirty="0">
                <a:effectLst/>
              </a:rPr>
              <a:t>Pour cela, nous devons réduire de la moitié les émissions mondiales d’ici 2030. Il s’agit d’une décennie cruciale. Il faut agir de toute urgence. C’est pourquoi la Cop 26 est si essentielle.</a:t>
            </a:r>
          </a:p>
          <a:p>
            <a:pPr fontAlgn="base"/>
            <a:endParaRPr lang="fr-FR" sz="1000" kern="1200" dirty="0">
              <a:solidFill>
                <a:schemeClr val="tx1"/>
              </a:solidFill>
              <a:effectLst/>
              <a:latin typeface="+mn-lt"/>
              <a:ea typeface="+mn-ea"/>
              <a:cs typeface="+mn-cs"/>
            </a:endParaRPr>
          </a:p>
          <a:p>
            <a:br>
              <a:rPr lang="fr-FR" sz="1000" dirty="0"/>
            </a:br>
            <a:endParaRPr lang="fr-FR" sz="1200" b="0" i="0" u="none" strike="noStrike"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Quatre objectifs</a:t>
            </a:r>
          </a:p>
          <a:p>
            <a:r>
              <a:rPr lang="fr-FR" sz="1000" dirty="0">
                <a:effectLst/>
              </a:rPr>
              <a:t>D'ici Glasgow, nous avons quatre objectifs essentiels qui vont être préparés à Milan à la fin du mois de septembre.</a:t>
            </a:r>
          </a:p>
          <a:p>
            <a:r>
              <a:rPr lang="fr-FR" sz="1200" b="0" i="0" u="none" strike="noStrike" kern="1200" dirty="0">
                <a:solidFill>
                  <a:schemeClr val="tx1"/>
                </a:solidFill>
                <a:effectLst/>
                <a:latin typeface="+mn-lt"/>
                <a:ea typeface="+mn-ea"/>
                <a:cs typeface="+mn-cs"/>
              </a:rPr>
              <a:t>Le premier est de conscientiser tout le monde autour de l’objectif de zéro émission d’ici le milieu de ce siècle, et de la limitation de l’augmentation de la température mondiale à +1,5 degré. Nous demandons à tous les pays, la Belgique comprise, de rejoindre Glasgow avec des objectifs concernant la réduction des émissions pour 2030 et des plans scientifiques pour atteindre le "zéro émission" d’ici le milieu du siècle. Nous voulons arriver à un accord à Glasgow pour reléguer l’énergie houillère dans le passé, signer la fin des véhicules polluants, lutter contre les émissions de méthane et mettre fin à la déforestation.</a:t>
            </a:r>
          </a:p>
          <a:p>
            <a:r>
              <a:rPr lang="fr-FR" sz="1200" b="0" i="0" u="none" strike="noStrike" kern="1200" dirty="0">
                <a:solidFill>
                  <a:schemeClr val="tx1"/>
                </a:solidFill>
                <a:effectLst/>
                <a:latin typeface="+mn-lt"/>
                <a:ea typeface="+mn-ea"/>
                <a:cs typeface="+mn-cs"/>
              </a:rPr>
              <a:t>Le deuxième est de protéger les peuples et la nature. Le climat a déjà évolué. Il continuera à changer même si nous réduirons les émissions. Nous avons besoin de toute urgence de meilleures défenses contre les inondations, d’infrastructures résilientes au climat, de systèmes d’alerte précoce plus efficaces et de cultures résistantes aux conditions climatiques extrêmes. Nous demandons à chaque pays d’arriver à Glasgow avec leurs priorités d’adaptation, prêts à s’engager et à agir pour éviter, minimiser et remédier aux pertes et aux dommages causés par le changement climatique.</a:t>
            </a:r>
          </a:p>
          <a:p>
            <a:r>
              <a:rPr lang="fr-FR" sz="1200" b="0" i="0" u="none" strike="noStrike" kern="1200" dirty="0">
                <a:solidFill>
                  <a:schemeClr val="tx1"/>
                </a:solidFill>
                <a:effectLst/>
                <a:latin typeface="+mn-lt"/>
                <a:ea typeface="+mn-ea"/>
                <a:cs typeface="+mn-cs"/>
              </a:rPr>
              <a:t>Le troisième est de mobiliser les fonds. Les pays donateurs ont promis en 2010 qu’ils mobiliseraient 100 milliards de dollars par an pour aider les pays en voie de développement afin de faire face à l’impact du changement climatique d’ici la Cop 26. Nous devons atteindre cet objectif à Glasgow, mais nous en sommes encore loin. C’est crucial. Sans financements adéquats, les pays plus pauvres qui se trouvent en première ligne devant le changement climatique n’auront aucune chance de faire face aux effets d’une crise qu’ils n’ont pratiquement pas créée. Les pays développés ont investi des milliards de dollars pour faire face à la pandémie de Covid-19. Nous devons faire preuve de la même détermination en atteignant l’objectif de 100 milliards de dollars par an pour soutenir le climat international.</a:t>
            </a:r>
          </a:p>
          <a:p>
            <a:r>
              <a:rPr lang="fr-FR" sz="1200" b="0" i="0" u="none" strike="noStrike" kern="1200" dirty="0">
                <a:solidFill>
                  <a:schemeClr val="tx1"/>
                </a:solidFill>
                <a:effectLst/>
                <a:latin typeface="+mn-lt"/>
                <a:ea typeface="+mn-ea"/>
                <a:cs typeface="+mn-cs"/>
              </a:rPr>
              <a:t>Le quatrième est la coopération au-delà des frontières et au-delà de la société. Cela implique de mobiliser les entreprises et la société civile et de renforcer la collaboration internationale dans des secteurs critiques. L’Italie veille à ce que les jeunes aient une voix à travers la conférence </a:t>
            </a:r>
            <a:r>
              <a:rPr lang="fr-FR" sz="1200" b="0" i="1" u="none" strike="noStrike" kern="1200" dirty="0">
                <a:solidFill>
                  <a:schemeClr val="tx1"/>
                </a:solidFill>
                <a:effectLst/>
                <a:latin typeface="+mn-lt"/>
                <a:ea typeface="+mn-ea"/>
                <a:cs typeface="+mn-cs"/>
              </a:rPr>
              <a:t>Youth4Climate </a:t>
            </a:r>
            <a:r>
              <a:rPr lang="fr-FR" sz="1200" b="0" i="0" u="none" strike="noStrike" kern="1200" dirty="0">
                <a:solidFill>
                  <a:schemeClr val="tx1"/>
                </a:solidFill>
                <a:effectLst/>
                <a:latin typeface="+mn-lt"/>
                <a:ea typeface="+mn-ea"/>
                <a:cs typeface="+mn-cs"/>
              </a:rPr>
              <a:t>qui se déroulera en septembre à Milan, et à ce que le continent africain soit placé au centre de l’attention pour ce qui concerne les défis environnementaux et climatiques grâce à une manifestation ministérielle de haut niveau à Rome en octobre. Bien sûr, la recherche d’un consensus entre les gouvernements sera cruciale pour le succès des négociations à Glasgow, y compris l’accord pour finaliser le Règlement de Paris, règles dont nous avons besoin pour assurer une comptabilisation équitable de la mise en œuvre des engagements climatiques.</a:t>
            </a:r>
          </a:p>
          <a:p>
            <a:r>
              <a:rPr lang="fr-FR" sz="1200" b="0" i="0" u="none" strike="noStrike" kern="1200" dirty="0">
                <a:solidFill>
                  <a:schemeClr val="tx1"/>
                </a:solidFill>
                <a:effectLst/>
                <a:latin typeface="+mn-lt"/>
                <a:ea typeface="+mn-ea"/>
                <a:cs typeface="+mn-cs"/>
              </a:rPr>
              <a:t>La Cop 26 est notre dernier espoir pour que la température mondiale n'augmente pas de plus de 1,5 degré, et notre meilleure chance de bâtir un avenir meilleur. L’Italie et le Royaume-Uni, compte tenu des respectives présidences rotatives du G20 et du G7, feront tout en leur pouvoir pour que le monde saisisse cette occasion à Glasgow en novembre. </a:t>
            </a:r>
          </a:p>
          <a:p>
            <a:br>
              <a:rPr lang="fr-FR" sz="1000" dirty="0"/>
            </a:br>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16</a:t>
            </a:fld>
            <a:endParaRPr lang="fr-FR"/>
          </a:p>
        </p:txBody>
      </p:sp>
      <p:sp>
        <p:nvSpPr>
          <p:cNvPr id="5" name="Espace réservé du pied de page 4">
            <a:extLst>
              <a:ext uri="{FF2B5EF4-FFF2-40B4-BE49-F238E27FC236}">
                <a16:creationId xmlns:a16="http://schemas.microsoft.com/office/drawing/2014/main" id="{80C8C8EC-A917-9911-E926-BCE2CAF2447B}"/>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2123504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25000" lnSpcReduction="20000"/>
          </a:bodyPr>
          <a:lstStyle/>
          <a:p>
            <a:r>
              <a:rPr lang="fr-FR" sz="1200" b="0" i="0" u="none" strike="noStrike" kern="1200" dirty="0">
                <a:solidFill>
                  <a:schemeClr val="tx1"/>
                </a:solidFill>
                <a:effectLst/>
                <a:latin typeface="+mn-lt"/>
                <a:ea typeface="+mn-ea"/>
                <a:cs typeface="+mn-cs"/>
              </a:rPr>
              <a:t>Pour chaque cible de température, le GIEC a calculé le montant des émissions cumulées de CO</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qu’il ne faut pas dépasser. Nous avons reproduit ci-dessous ces budgets pour atteindre la cible avec une probabilité de 66,6%. </a:t>
            </a:r>
          </a:p>
          <a:p>
            <a:r>
              <a:rPr lang="fr-FR" sz="1200" b="1" i="0" u="none" strike="noStrike" kern="1200" dirty="0">
                <a:solidFill>
                  <a:schemeClr val="tx1"/>
                </a:solidFill>
                <a:effectLst/>
                <a:latin typeface="+mn-lt"/>
                <a:ea typeface="+mn-ea"/>
                <a:cs typeface="+mn-cs"/>
              </a:rPr>
              <a:t>Budgets carbones donnant deux chance sur trois d’atteindre les cibles de température</a:t>
            </a:r>
            <a:endParaRPr lang="fr-FR" sz="1200" b="0" i="0" u="none" strike="noStrike" kern="1200" dirty="0">
              <a:solidFill>
                <a:schemeClr val="tx1"/>
              </a:solidFill>
              <a:effectLst/>
              <a:latin typeface="+mn-lt"/>
              <a:ea typeface="+mn-ea"/>
              <a:cs typeface="+mn-cs"/>
            </a:endParaRPr>
          </a:p>
          <a:p>
            <a:r>
              <a:rPr lang="fr-FR" sz="1200" b="1" i="0" u="none" strike="noStrike" kern="1200" dirty="0">
                <a:solidFill>
                  <a:srgbClr val="FF0000"/>
                </a:solidFill>
                <a:effectLst/>
                <a:highlight>
                  <a:srgbClr val="FFFF00"/>
                </a:highlight>
                <a:latin typeface="+mn-lt"/>
                <a:ea typeface="+mn-ea"/>
                <a:cs typeface="+mn-cs"/>
              </a:rPr>
              <a:t>Pour un réchauffement de 1,5°C, un peu plus de 85% du budget a déjà état consommé début 2020. En moins de 10 années d’émission au niveau de 2019, il sera totalement épuisé. Pour 1,7°C, on dispose encore de 16 petites années, et pour 2°C, d’un quart de siècle. C’est dire l’urgence qu’il y a à accélérer l’action climatique.</a:t>
            </a:r>
          </a:p>
          <a:p>
            <a:r>
              <a:rPr lang="fr-FR" sz="1200" b="0" i="0" u="none" strike="noStrike" kern="1200" dirty="0">
                <a:solidFill>
                  <a:schemeClr val="tx1"/>
                </a:solidFill>
                <a:effectLst/>
                <a:latin typeface="+mn-lt"/>
                <a:ea typeface="+mn-ea"/>
                <a:cs typeface="+mn-cs"/>
              </a:rPr>
              <a:t>Le rapport du WG1 ne traite pas des conditions de cette accélération. Mais il approfondit les interactions entre le montant des émissions brutes de CO</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et les autres paramètres qui accélèrent ou freinent le réchauffement global. Ces interactions, indispensables pour guider les stratégies d’atténuation, font l’objet de notre prochain article : </a:t>
            </a:r>
            <a:r>
              <a:rPr lang="fr-FR" sz="1200" b="0" i="1" u="none" strike="noStrike" kern="1200" dirty="0">
                <a:solidFill>
                  <a:schemeClr val="tx1"/>
                </a:solidFill>
                <a:effectLst/>
                <a:latin typeface="+mn-lt"/>
                <a:ea typeface="+mn-ea"/>
                <a:cs typeface="+mn-cs"/>
              </a:rPr>
              <a:t>Le CO</a:t>
            </a:r>
            <a:r>
              <a:rPr lang="fr-FR" sz="1200" b="0" i="1" u="none" strike="noStrike" kern="1200" baseline="-25000" dirty="0">
                <a:solidFill>
                  <a:schemeClr val="tx1"/>
                </a:solidFill>
                <a:effectLst/>
                <a:latin typeface="+mn-lt"/>
                <a:ea typeface="+mn-ea"/>
                <a:cs typeface="+mn-cs"/>
              </a:rPr>
              <a:t>2</a:t>
            </a:r>
            <a:r>
              <a:rPr lang="fr-FR" sz="1200" b="0" i="1" u="none" strike="noStrike" kern="1200" dirty="0">
                <a:solidFill>
                  <a:schemeClr val="tx1"/>
                </a:solidFill>
                <a:effectLst/>
                <a:latin typeface="+mn-lt"/>
                <a:ea typeface="+mn-ea"/>
                <a:cs typeface="+mn-cs"/>
              </a:rPr>
              <a:t> et les autres</a:t>
            </a:r>
            <a:r>
              <a:rPr lang="fr-FR" sz="1200" b="0" i="0" u="none" strike="noStrike" kern="1200" dirty="0">
                <a:solidFill>
                  <a:schemeClr val="tx1"/>
                </a:solidFill>
                <a:effectLst/>
                <a:latin typeface="+mn-lt"/>
                <a:ea typeface="+mn-ea"/>
                <a:cs typeface="+mn-cs"/>
              </a:rPr>
              <a:t>.</a:t>
            </a:r>
          </a:p>
          <a:p>
            <a:endParaRPr lang="fr-FR" sz="1200" b="1" i="0" u="none" strike="noStrike" kern="1200" dirty="0">
              <a:solidFill>
                <a:schemeClr val="tx1"/>
              </a:solidFill>
              <a:effectLst/>
              <a:latin typeface="+mn-lt"/>
              <a:ea typeface="+mn-ea"/>
              <a:cs typeface="+mn-cs"/>
            </a:endParaRPr>
          </a:p>
          <a:p>
            <a:endParaRPr lang="fr-FR" sz="1200" b="1" i="0" u="none" strike="noStrike" kern="1200" dirty="0">
              <a:solidFill>
                <a:schemeClr val="tx1"/>
              </a:solidFill>
              <a:effectLst/>
              <a:latin typeface="+mn-lt"/>
              <a:ea typeface="+mn-ea"/>
              <a:cs typeface="+mn-cs"/>
            </a:endParaRPr>
          </a:p>
          <a:p>
            <a:r>
              <a:rPr lang="fr-FR" sz="1200" b="1" i="0" u="none" strike="noStrike" kern="1200" dirty="0">
                <a:solidFill>
                  <a:schemeClr val="tx1"/>
                </a:solidFill>
                <a:effectLst/>
                <a:latin typeface="+mn-lt"/>
                <a:ea typeface="+mn-ea"/>
                <a:cs typeface="+mn-cs"/>
              </a:rPr>
              <a:t>Climat : les événements extrêmes se sont multipliés ces dernières années</a:t>
            </a:r>
          </a:p>
          <a:p>
            <a:r>
              <a:rPr lang="fr-FR" sz="1200" b="0" i="0" u="none" strike="noStrike" kern="1200" dirty="0">
                <a:solidFill>
                  <a:schemeClr val="tx1"/>
                </a:solidFill>
                <a:effectLst/>
                <a:latin typeface="+mn-lt"/>
                <a:ea typeface="+mn-ea"/>
                <a:cs typeface="+mn-cs"/>
              </a:rPr>
              <a:t>Canicules, incendies ravageurs, pluies diluviennes, fonte des glaces… Alors que la température moyenne mondiale et les émissions de CO 2 ont continué à augmenter, les événements extrêmes se sont accumulés depuis la publication du dernier rapport du </a:t>
            </a:r>
            <a:r>
              <a:rPr lang="fr-FR" sz="1200" b="0" i="0" u="none" strike="noStrike" kern="1200" dirty="0" err="1">
                <a:solidFill>
                  <a:schemeClr val="tx1"/>
                </a:solidFill>
                <a:effectLst/>
                <a:latin typeface="+mn-lt"/>
                <a:ea typeface="+mn-ea"/>
                <a:cs typeface="+mn-cs"/>
              </a:rPr>
              <a:t>Giec</a:t>
            </a:r>
            <a:r>
              <a:rPr lang="fr-FR" sz="1200" b="0" i="0" u="none" strike="noStrike" kern="1200" dirty="0">
                <a:solidFill>
                  <a:schemeClr val="tx1"/>
                </a:solidFill>
                <a:effectLst/>
                <a:latin typeface="+mn-lt"/>
                <a:ea typeface="+mn-ea"/>
                <a:cs typeface="+mn-cs"/>
              </a:rPr>
              <a:t> en 2013.</a:t>
            </a:r>
          </a:p>
          <a:p>
            <a:r>
              <a:rPr lang="fr-FR" sz="1200" b="0" i="0" u="none" strike="noStrike" kern="1200" dirty="0">
                <a:solidFill>
                  <a:schemeClr val="tx1"/>
                </a:solidFill>
                <a:effectLst/>
                <a:latin typeface="+mn-lt"/>
                <a:ea typeface="+mn-ea"/>
                <a:cs typeface="+mn-cs"/>
              </a:rPr>
              <a:t>Les Echos, 9 Aout 2021</a:t>
            </a:r>
          </a:p>
          <a:p>
            <a:r>
              <a:rPr lang="fr-FR" sz="1200" b="0" i="0" u="none" strike="noStrike" kern="1200" dirty="0">
                <a:solidFill>
                  <a:schemeClr val="tx1"/>
                </a:solidFill>
                <a:effectLst/>
                <a:latin typeface="+mn-lt"/>
                <a:ea typeface="+mn-ea"/>
                <a:cs typeface="+mn-cs"/>
              </a:rPr>
              <a:t>Toujours plus haut. </a:t>
            </a:r>
          </a:p>
          <a:p>
            <a:r>
              <a:rPr lang="fr-FR" sz="1200" b="0" i="0" u="none" strike="noStrike" kern="1200" dirty="0">
                <a:solidFill>
                  <a:schemeClr val="tx1"/>
                </a:solidFill>
                <a:effectLst/>
                <a:latin typeface="+mn-lt"/>
                <a:ea typeface="+mn-ea"/>
                <a:cs typeface="+mn-cs"/>
              </a:rPr>
              <a:t>Depuis la publication du dernier rapport global du Groupe d'experts intergouvernemental sur l'évolution du climat (GIEC) en 2013, les trajectoires de la température moyenne mondiale et des émissions de gaz à effet de serre n'ont guère changé de cap.</a:t>
            </a:r>
          </a:p>
          <a:p>
            <a:r>
              <a:rPr lang="fr-FR" sz="1200" b="0" i="0" u="none" strike="noStrike" kern="1200" dirty="0">
                <a:solidFill>
                  <a:schemeClr val="tx1"/>
                </a:solidFill>
                <a:effectLst/>
                <a:latin typeface="+mn-lt"/>
                <a:ea typeface="+mn-ea"/>
                <a:cs typeface="+mn-cs"/>
              </a:rPr>
              <a:t>La suspension de l'activité en 2020, figée par la pandémie de Covid-19, n'y aura pas suffi : le recul des émissions de dioxyde de carbone liées à l'énergie - 5,8 %, du jamais depuis la Seconde Guerre mondiale - restera dans les annales comme une exception. Pour cette année, l'Agence internationale de l'énergie prévoit </a:t>
            </a:r>
            <a:r>
              <a:rPr lang="fr-FR" sz="1200" b="0" i="0" u="none" strike="noStrike" kern="1200" dirty="0">
                <a:solidFill>
                  <a:schemeClr val="tx1"/>
                </a:solidFill>
                <a:effectLst/>
                <a:latin typeface="+mn-lt"/>
                <a:ea typeface="+mn-ea"/>
                <a:cs typeface="+mn-cs"/>
                <a:hlinkClick r:id="rId3"/>
              </a:rPr>
              <a:t>un rebond de près de 5 %</a:t>
            </a:r>
            <a:r>
              <a:rPr lang="fr-FR" sz="1200" b="0" i="0" u="none" strike="noStrike" kern="1200" dirty="0">
                <a:solidFill>
                  <a:schemeClr val="tx1"/>
                </a:solidFill>
                <a:effectLst/>
                <a:latin typeface="+mn-lt"/>
                <a:ea typeface="+mn-ea"/>
                <a:cs typeface="+mn-cs"/>
              </a:rPr>
              <a:t> , soit 1,5 gigatonne de CO2 rejeté de plus.</a:t>
            </a:r>
          </a:p>
          <a:p>
            <a:pPr fontAlgn="base"/>
            <a:endParaRPr lang="fr-FR" sz="1000"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Pendant ce temps-là, la concentration de CO2 dans l'atmosphère, </a:t>
            </a:r>
            <a:r>
              <a:rPr lang="fr-FR" sz="1200" b="0" i="0" u="none" strike="noStrike" kern="1200" dirty="0">
                <a:solidFill>
                  <a:schemeClr val="tx1"/>
                </a:solidFill>
                <a:effectLst/>
                <a:latin typeface="+mn-lt"/>
                <a:ea typeface="+mn-ea"/>
                <a:cs typeface="+mn-cs"/>
                <a:hlinkClick r:id="rId4"/>
              </a:rPr>
              <a:t>qui entraîne le réchauffement climatique</a:t>
            </a:r>
            <a:r>
              <a:rPr lang="fr-FR" sz="1200" b="0" i="0" u="none" strike="noStrike" kern="1200" dirty="0">
                <a:solidFill>
                  <a:schemeClr val="tx1"/>
                </a:solidFill>
                <a:effectLst/>
                <a:latin typeface="+mn-lt"/>
                <a:ea typeface="+mn-ea"/>
                <a:cs typeface="+mn-cs"/>
              </a:rPr>
              <a:t> , n'a jamais été aussi importante, sauf à remonter trois à cinq millions d'années plus tôt. En conséquence, le réchauffement s'accélère. L'ONU a averti récemment que le seuil de +1,5°C (par rapport à l'ère préindustrielle) risquait d'être atteint d'ici à 2025. Et </a:t>
            </a:r>
            <a:r>
              <a:rPr lang="fr-FR" sz="1200" b="0" i="0" u="none" strike="noStrike" kern="1200" dirty="0">
                <a:solidFill>
                  <a:schemeClr val="tx1"/>
                </a:solidFill>
                <a:effectLst/>
                <a:latin typeface="+mn-lt"/>
                <a:ea typeface="+mn-ea"/>
                <a:cs typeface="+mn-cs"/>
                <a:hlinkClick r:id="rId5"/>
              </a:rPr>
              <a:t>la probabilité ne fait qu'augmenter</a:t>
            </a:r>
            <a:r>
              <a:rPr lang="fr-FR" sz="1200" b="0" i="0" u="none" strike="noStrike" kern="1200" dirty="0">
                <a:solidFill>
                  <a:schemeClr val="tx1"/>
                </a:solidFill>
                <a:effectLst/>
                <a:latin typeface="+mn-lt"/>
                <a:ea typeface="+mn-ea"/>
                <a:cs typeface="+mn-cs"/>
              </a:rPr>
              <a:t> , selon l'Organisation météorologique mondiale.</a:t>
            </a:r>
          </a:p>
          <a:p>
            <a:r>
              <a:rPr lang="fr-FR" sz="1200" b="1" i="0" u="none" strike="noStrike" kern="1200" dirty="0">
                <a:solidFill>
                  <a:schemeClr val="tx1"/>
                </a:solidFill>
                <a:effectLst/>
                <a:latin typeface="+mn-lt"/>
                <a:ea typeface="+mn-ea"/>
                <a:cs typeface="+mn-cs"/>
              </a:rPr>
              <a:t>Canicules et inondations se multiplient</a:t>
            </a:r>
          </a:p>
          <a:p>
            <a:r>
              <a:rPr lang="fr-FR" sz="1200" b="0" i="0" u="none" strike="noStrike" kern="1200" dirty="0">
                <a:solidFill>
                  <a:schemeClr val="tx1"/>
                </a:solidFill>
                <a:effectLst/>
                <a:latin typeface="+mn-lt"/>
                <a:ea typeface="+mn-ea"/>
                <a:cs typeface="+mn-cs"/>
              </a:rPr>
              <a:t>En 2013, le </a:t>
            </a:r>
            <a:r>
              <a:rPr lang="fr-FR" sz="1200" b="0" i="0" u="none" strike="noStrike" kern="1200" dirty="0" err="1">
                <a:solidFill>
                  <a:schemeClr val="tx1"/>
                </a:solidFill>
                <a:effectLst/>
                <a:latin typeface="+mn-lt"/>
                <a:ea typeface="+mn-ea"/>
                <a:cs typeface="+mn-cs"/>
              </a:rPr>
              <a:t>Giec</a:t>
            </a:r>
            <a:r>
              <a:rPr lang="fr-FR" sz="1200" b="0" i="0" u="none" strike="noStrike" kern="1200" dirty="0">
                <a:solidFill>
                  <a:schemeClr val="tx1"/>
                </a:solidFill>
                <a:effectLst/>
                <a:latin typeface="+mn-lt"/>
                <a:ea typeface="+mn-ea"/>
                <a:cs typeface="+mn-cs"/>
              </a:rPr>
              <a:t> indiquait que les années 1983 à 2012 avaient « probablement » constitué la période de trente ans la plus chaude connue par l'hémisphère nord depuis 1.400 ans. Huit ans plus tard, les années les plus chaudes se sont enchaînées, tout comme les manifestations du dérèglement du climat.</a:t>
            </a:r>
          </a:p>
          <a:p>
            <a:r>
              <a:rPr lang="fr-FR" sz="1200" b="0" i="0" u="none" strike="noStrike" kern="1200" dirty="0">
                <a:solidFill>
                  <a:schemeClr val="tx1"/>
                </a:solidFill>
                <a:effectLst/>
                <a:latin typeface="+mn-lt"/>
                <a:ea typeface="+mn-ea"/>
                <a:cs typeface="+mn-cs"/>
              </a:rPr>
              <a:t>Les scientifiques n'attribuent pas avec certitude tous les événements météorologiques hors normes au changement climatique. En revanche, avec lui, les vagues de chaleur extrême, les sécheresses, les inondations se multiplient. Et elles sont plus intenses, plus longues, plus violentes. D'après la World </a:t>
            </a:r>
            <a:r>
              <a:rPr lang="fr-FR" sz="1200" b="0" i="0" u="none" strike="noStrike" kern="1200" dirty="0" err="1">
                <a:solidFill>
                  <a:schemeClr val="tx1"/>
                </a:solidFill>
                <a:effectLst/>
                <a:latin typeface="+mn-lt"/>
                <a:ea typeface="+mn-ea"/>
                <a:cs typeface="+mn-cs"/>
              </a:rPr>
              <a:t>Weather</a:t>
            </a:r>
            <a:r>
              <a:rPr lang="fr-FR" sz="1200" b="0" i="0" u="none" strike="noStrike" kern="1200" dirty="0">
                <a:solidFill>
                  <a:schemeClr val="tx1"/>
                </a:solidFill>
                <a:effectLst/>
                <a:latin typeface="+mn-lt"/>
                <a:ea typeface="+mn-ea"/>
                <a:cs typeface="+mn-cs"/>
              </a:rPr>
              <a:t> Attribution, le réchauffement a rendu le « dôme de chaleur » </a:t>
            </a:r>
            <a:r>
              <a:rPr lang="fr-FR" sz="1200" b="0" i="0" u="none" strike="noStrike" kern="1200" dirty="0">
                <a:solidFill>
                  <a:schemeClr val="tx1"/>
                </a:solidFill>
                <a:effectLst/>
                <a:latin typeface="+mn-lt"/>
                <a:ea typeface="+mn-ea"/>
                <a:cs typeface="+mn-cs"/>
                <a:hlinkClick r:id="rId6"/>
              </a:rPr>
              <a:t>qui a étouffé le nord-ouest américain en juin</a:t>
            </a:r>
            <a:r>
              <a:rPr lang="fr-FR" sz="1200" b="0" i="0" u="none" strike="noStrike" kern="1200" dirty="0">
                <a:solidFill>
                  <a:schemeClr val="tx1"/>
                </a:solidFill>
                <a:effectLst/>
                <a:latin typeface="+mn-lt"/>
                <a:ea typeface="+mn-ea"/>
                <a:cs typeface="+mn-cs"/>
              </a:rPr>
              <a:t> 150 fois plus susceptible de se produire. La vague de chaleur en Sibérie l'an passé, l'ouragan Florence en 2018 ou la canicule en Asie en 2016 sont aussi à mettre sur le compte du bouleversement du climat.</a:t>
            </a:r>
          </a:p>
          <a:p>
            <a:r>
              <a:rPr lang="fr-FR" sz="1200" b="0" i="0" u="none" strike="noStrike" kern="1200" dirty="0">
                <a:solidFill>
                  <a:schemeClr val="tx1"/>
                </a:solidFill>
                <a:effectLst/>
                <a:latin typeface="+mn-lt"/>
                <a:ea typeface="+mn-ea"/>
                <a:cs typeface="+mn-cs"/>
              </a:rPr>
              <a:t>La réalité du réchauffement est désormais sous nos yeux. En alertant de nouveau sur la situation de sécheresse catastrophique à Madagascar en juin, l'ONU a estimé qu'il s'agissait du premier pays à subir la famine à cause du réchauffement. Peu après, l'Inde et la Chine subissaient des pluies torrentielles meurtrières. L'Europe n'y échappe pas. L'Allemagne et la Belgique comptent plus de 200 morts après les violentes inondations qui ont frappé les deux pays il y a quelques semaines. En France, des pluies diluviennes ont ravagé une partie de la Vallée de la </a:t>
            </a:r>
            <a:r>
              <a:rPr lang="fr-FR" sz="1200" b="0" i="0" u="none" strike="noStrike" kern="1200" dirty="0" err="1">
                <a:solidFill>
                  <a:schemeClr val="tx1"/>
                </a:solidFill>
                <a:effectLst/>
                <a:latin typeface="+mn-lt"/>
                <a:ea typeface="+mn-ea"/>
                <a:cs typeface="+mn-cs"/>
              </a:rPr>
              <a:t>Roya</a:t>
            </a:r>
            <a:r>
              <a:rPr lang="fr-FR" sz="1200" b="0" i="0" u="none" strike="noStrike" kern="1200" dirty="0">
                <a:solidFill>
                  <a:schemeClr val="tx1"/>
                </a:solidFill>
                <a:effectLst/>
                <a:latin typeface="+mn-lt"/>
                <a:ea typeface="+mn-ea"/>
                <a:cs typeface="+mn-cs"/>
              </a:rPr>
              <a:t> fin 2020.</a:t>
            </a:r>
          </a:p>
          <a:p>
            <a:r>
              <a:rPr lang="fr-FR" sz="1200" b="1" i="0" u="none" strike="noStrike" kern="1200" dirty="0">
                <a:solidFill>
                  <a:schemeClr val="tx1"/>
                </a:solidFill>
                <a:effectLst/>
                <a:latin typeface="+mn-lt"/>
                <a:ea typeface="+mn-ea"/>
                <a:cs typeface="+mn-cs"/>
              </a:rPr>
              <a:t>« Crise des incendies »</a:t>
            </a:r>
          </a:p>
          <a:p>
            <a:r>
              <a:rPr lang="fr-FR" sz="1200" b="0" i="0" u="none" strike="noStrike" kern="1200" dirty="0">
                <a:solidFill>
                  <a:schemeClr val="tx1"/>
                </a:solidFill>
                <a:effectLst/>
                <a:latin typeface="+mn-lt"/>
                <a:ea typeface="+mn-ea"/>
                <a:cs typeface="+mn-cs"/>
              </a:rPr>
              <a:t>A l'heure où le GIEC publie son nouveau rapport, ce lundi, plusieurs régions du globe sont en proie à des incendies sans précédent. </a:t>
            </a:r>
            <a:r>
              <a:rPr lang="fr-FR" sz="1200" b="0" i="0" u="none" strike="noStrike" kern="1200" dirty="0">
                <a:solidFill>
                  <a:schemeClr val="tx1"/>
                </a:solidFill>
                <a:effectLst/>
                <a:latin typeface="+mn-lt"/>
                <a:ea typeface="+mn-ea"/>
                <a:cs typeface="+mn-cs"/>
                <a:hlinkClick r:id="rId7"/>
              </a:rPr>
              <a:t>La Grèce</a:t>
            </a:r>
            <a:r>
              <a:rPr lang="fr-FR" sz="1200" b="0" i="0" u="none" strike="noStrike" kern="1200" dirty="0">
                <a:solidFill>
                  <a:schemeClr val="tx1"/>
                </a:solidFill>
                <a:effectLst/>
                <a:latin typeface="+mn-lt"/>
                <a:ea typeface="+mn-ea"/>
                <a:cs typeface="+mn-cs"/>
              </a:rPr>
              <a:t> , la Turquie, l'Italie, l'Espagne, le Liban… Le bassin méditerranéen brûle. La Sibérie, </a:t>
            </a:r>
            <a:r>
              <a:rPr lang="fr-FR" sz="1200" b="0" i="0" u="none" strike="noStrike" kern="1200" dirty="0">
                <a:solidFill>
                  <a:schemeClr val="tx1"/>
                </a:solidFill>
                <a:effectLst/>
                <a:latin typeface="+mn-lt"/>
                <a:ea typeface="+mn-ea"/>
                <a:cs typeface="+mn-cs"/>
                <a:hlinkClick r:id="rId8"/>
              </a:rPr>
              <a:t>la Californie aussi</a:t>
            </a:r>
            <a:r>
              <a:rPr lang="fr-FR" sz="1200" b="0" i="0" u="none" strike="noStrike" kern="1200" dirty="0">
                <a:solidFill>
                  <a:schemeClr val="tx1"/>
                </a:solidFill>
                <a:effectLst/>
                <a:latin typeface="+mn-lt"/>
                <a:ea typeface="+mn-ea"/>
                <a:cs typeface="+mn-cs"/>
              </a:rPr>
              <a:t> . A la veille du week-end, des milliers de personnes ont dû être évacuées. Ouest américain, Amazonie, sud de l'Europe… Les feux de forêts ont globalement libéré 343 mégatonnes de carbone en juillet, selon les données du programme européen d'observation </a:t>
            </a:r>
            <a:r>
              <a:rPr lang="fr-FR" sz="1200" b="0" i="0" u="none" strike="noStrike" kern="1200" dirty="0" err="1">
                <a:solidFill>
                  <a:schemeClr val="tx1"/>
                </a:solidFill>
                <a:effectLst/>
                <a:latin typeface="+mn-lt"/>
                <a:ea typeface="+mn-ea"/>
                <a:cs typeface="+mn-cs"/>
              </a:rPr>
              <a:t>Copernicus</a:t>
            </a:r>
            <a:r>
              <a:rPr lang="fr-FR" sz="1200" b="0" i="0" u="none" strike="noStrike" kern="1200" dirty="0">
                <a:solidFill>
                  <a:schemeClr val="tx1"/>
                </a:solidFill>
                <a:effectLst/>
                <a:latin typeface="+mn-lt"/>
                <a:ea typeface="+mn-ea"/>
                <a:cs typeface="+mn-cs"/>
              </a:rPr>
              <a:t> cité par le « Guardian », un record depuis le début des mesures en 2003.</a:t>
            </a:r>
          </a:p>
          <a:p>
            <a:r>
              <a:rPr lang="fr-FR" sz="1200" b="0" i="0" u="none" strike="noStrike" kern="1200" dirty="0">
                <a:solidFill>
                  <a:schemeClr val="tx1"/>
                </a:solidFill>
                <a:effectLst/>
                <a:latin typeface="+mn-lt"/>
                <a:ea typeface="+mn-ea"/>
                <a:cs typeface="+mn-cs"/>
              </a:rPr>
              <a:t>En Californie, un état pourtant touché annuellement par les feux, six des sept plus gros incendies enregistrés se sont produits en 2020, ont indiqué les autorités locales. L'Australie et l'Arctique </a:t>
            </a:r>
            <a:r>
              <a:rPr lang="fr-FR" sz="1200" b="0" i="0" u="none" strike="noStrike" kern="1200" dirty="0">
                <a:solidFill>
                  <a:schemeClr val="tx1"/>
                </a:solidFill>
                <a:effectLst/>
                <a:latin typeface="+mn-lt"/>
                <a:ea typeface="+mn-ea"/>
                <a:cs typeface="+mn-cs"/>
                <a:hlinkClick r:id="rId9"/>
              </a:rPr>
              <a:t>ont aussi subi l'an passé des feux sans précédent</a:t>
            </a:r>
            <a:r>
              <a:rPr lang="fr-FR" sz="1200" b="0" i="0" u="none" strike="noStrike" kern="1200" dirty="0">
                <a:solidFill>
                  <a:schemeClr val="tx1"/>
                </a:solidFill>
                <a:effectLst/>
                <a:latin typeface="+mn-lt"/>
                <a:ea typeface="+mn-ea"/>
                <a:cs typeface="+mn-cs"/>
              </a:rPr>
              <a:t> .</a:t>
            </a:r>
          </a:p>
          <a:p>
            <a:r>
              <a:rPr lang="fr-FR" sz="1200" b="1" i="0" u="none" strike="noStrike" kern="1200" dirty="0">
                <a:solidFill>
                  <a:schemeClr val="tx1"/>
                </a:solidFill>
                <a:effectLst/>
                <a:latin typeface="+mn-lt"/>
                <a:ea typeface="+mn-ea"/>
                <a:cs typeface="+mn-cs"/>
              </a:rPr>
              <a:t>Fonte des glaces</a:t>
            </a:r>
          </a:p>
          <a:p>
            <a:r>
              <a:rPr lang="fr-FR" sz="1200" b="0" i="0" u="none" strike="noStrike" kern="1200" dirty="0">
                <a:solidFill>
                  <a:schemeClr val="tx1"/>
                </a:solidFill>
                <a:effectLst/>
                <a:latin typeface="+mn-lt"/>
                <a:ea typeface="+mn-ea"/>
                <a:cs typeface="+mn-cs"/>
              </a:rPr>
              <a:t>Les chiffres sont vertigineux, parfois difficiles à se représenter pour des non scientifiques. En Arctique où le réchauffement est trois fois plus rapide qu'ailleurs, le 28 juillet, au Groenland, 22 gigatonnes de glace ont fondu dans la journée, dont 12 sont parties dans l'océan. C'est la troisième plus grande fonte quotidienne constatée par les glaciologues depuis 1950, les deux autres ayant eu lieu en 2012 et 2019.</a:t>
            </a:r>
          </a:p>
          <a:p>
            <a:r>
              <a:rPr lang="fr-FR" sz="1200" b="0" i="0" u="none" strike="noStrike" kern="1200" dirty="0">
                <a:solidFill>
                  <a:schemeClr val="tx1"/>
                </a:solidFill>
                <a:effectLst/>
                <a:latin typeface="+mn-lt"/>
                <a:ea typeface="+mn-ea"/>
                <a:cs typeface="+mn-cs"/>
              </a:rPr>
              <a:t>De façon imagée, </a:t>
            </a:r>
            <a:r>
              <a:rPr lang="fr-FR" sz="1200" b="0" i="0" u="none" strike="noStrike" kern="1200" dirty="0">
                <a:solidFill>
                  <a:schemeClr val="tx1"/>
                </a:solidFill>
                <a:effectLst/>
                <a:latin typeface="+mn-lt"/>
                <a:ea typeface="+mn-ea"/>
                <a:cs typeface="+mn-cs"/>
                <a:hlinkClick r:id="rId10"/>
              </a:rPr>
              <a:t>l'immense volume d'eau fondu en trois jours</a:t>
            </a:r>
            <a:r>
              <a:rPr lang="fr-FR" sz="1200" b="0" i="0" u="none" strike="noStrike" kern="1200" dirty="0">
                <a:solidFill>
                  <a:schemeClr val="tx1"/>
                </a:solidFill>
                <a:effectLst/>
                <a:latin typeface="+mn-lt"/>
                <a:ea typeface="+mn-ea"/>
                <a:cs typeface="+mn-cs"/>
              </a:rPr>
              <a:t> pourrait suffire à recouvrir toute la Floride de plus de 5 centimètres d'eau, selon des climatologues interrogés par Reuters. Surtout, la fonte de la calotte glaciaire de l'île - la deuxième après l'Antarctique - est à l'origine de 25 % de l'élévation du niveau de la mer sur les dernières décennies.</a:t>
            </a:r>
          </a:p>
          <a:p>
            <a:r>
              <a:rPr lang="fr-FR" sz="1200" b="0" i="0" u="none" strike="noStrike" kern="1200" dirty="0">
                <a:solidFill>
                  <a:schemeClr val="tx1"/>
                </a:solidFill>
                <a:effectLst/>
                <a:latin typeface="+mn-lt"/>
                <a:ea typeface="+mn-ea"/>
                <a:cs typeface="+mn-cs"/>
              </a:rPr>
              <a:t>La déstabilisation des calottes est considérée par les scientifiques comme un des grands « points de bascule » potentiels pour le climat, des seuils critiques au-delà desquels les changements sont radicaux, et parfois irréversibles. Sont également sur la liste une déforestation massive de l'Amazonie et l'enrayement du Gulf Stream. </a:t>
            </a:r>
          </a:p>
          <a:p>
            <a:r>
              <a:rPr lang="fr-FR" sz="1200" b="0" i="0" u="none" strike="noStrike" kern="1200" dirty="0">
                <a:solidFill>
                  <a:schemeClr val="tx1"/>
                </a:solidFill>
                <a:effectLst/>
                <a:latin typeface="+mn-lt"/>
                <a:ea typeface="+mn-ea"/>
                <a:cs typeface="+mn-cs"/>
              </a:rPr>
              <a:t>Ce vendredi, dans une étude publiée dans « Nature </a:t>
            </a:r>
            <a:r>
              <a:rPr lang="fr-FR" sz="1200" b="0" i="0" u="none" strike="noStrike" kern="1200" dirty="0" err="1">
                <a:solidFill>
                  <a:schemeClr val="tx1"/>
                </a:solidFill>
                <a:effectLst/>
                <a:latin typeface="+mn-lt"/>
                <a:ea typeface="+mn-ea"/>
                <a:cs typeface="+mn-cs"/>
              </a:rPr>
              <a:t>Climate</a:t>
            </a:r>
            <a:r>
              <a:rPr lang="fr-FR" sz="1200" b="0" i="0" u="none" strike="noStrike" kern="1200" dirty="0">
                <a:solidFill>
                  <a:schemeClr val="tx1"/>
                </a:solidFill>
                <a:effectLst/>
                <a:latin typeface="+mn-lt"/>
                <a:ea typeface="+mn-ea"/>
                <a:cs typeface="+mn-cs"/>
              </a:rPr>
              <a:t> Change », des chercheurs de l'Institut de recherche de Potsdam sur les effets du changement climatique ont indiqué avoir détecté des signes avant-coureurs d'un « effondrement » du courant majeur de l'océan Atlantique qui régule le climat mondial, l'</a:t>
            </a:r>
            <a:r>
              <a:rPr lang="fr-FR" sz="1200" b="0" i="0" u="none" strike="noStrike" kern="1200" dirty="0" err="1">
                <a:solidFill>
                  <a:schemeClr val="tx1"/>
                </a:solidFill>
                <a:effectLst/>
                <a:latin typeface="+mn-lt"/>
                <a:ea typeface="+mn-ea"/>
                <a:cs typeface="+mn-cs"/>
              </a:rPr>
              <a:t>Amoc</a:t>
            </a:r>
            <a:r>
              <a:rPr lang="fr-FR" sz="1200" b="0" i="0" u="none" strike="noStrike" kern="1200" dirty="0">
                <a:solidFill>
                  <a:schemeClr val="tx1"/>
                </a:solidFill>
                <a:effectLst/>
                <a:latin typeface="+mn-lt"/>
                <a:ea typeface="+mn-ea"/>
                <a:cs typeface="+mn-cs"/>
              </a:rPr>
              <a:t>, dont le Gulf Stream est l'une des composantes.</a:t>
            </a:r>
            <a:br>
              <a:rPr lang="fr-FR" sz="1000" dirty="0"/>
            </a:br>
            <a:br>
              <a:rPr lang="fr-FR" sz="1000" dirty="0"/>
            </a:br>
            <a:endParaRPr lang="fr-FR" sz="1000" kern="1200" dirty="0">
              <a:solidFill>
                <a:schemeClr val="tx1"/>
              </a:solidFill>
              <a:effectLst/>
              <a:latin typeface="+mn-lt"/>
              <a:ea typeface="+mn-ea"/>
              <a:cs typeface="+mn-cs"/>
            </a:endParaRPr>
          </a:p>
          <a:p>
            <a:br>
              <a:rPr lang="fr-FR" sz="1000" dirty="0"/>
            </a:br>
            <a:r>
              <a:rPr lang="fr-FR" sz="1200" b="0" i="0" u="none" strike="noStrike" kern="1200" dirty="0">
                <a:solidFill>
                  <a:schemeClr val="tx1"/>
                </a:solidFill>
                <a:effectLst/>
                <a:latin typeface="+mn-lt"/>
                <a:ea typeface="+mn-ea"/>
                <a:cs typeface="+mn-cs"/>
              </a:rPr>
              <a:t>Selon le </a:t>
            </a:r>
            <a:r>
              <a:rPr lang="fr-FR" sz="1200" b="0" i="0" u="none" strike="noStrike" kern="1200" dirty="0">
                <a:solidFill>
                  <a:schemeClr val="tx1"/>
                </a:solidFill>
                <a:effectLst/>
                <a:latin typeface="+mn-lt"/>
                <a:ea typeface="+mn-ea"/>
                <a:cs typeface="+mn-cs"/>
                <a:hlinkClick r:id="rId11" tooltip="Groupe d'experts intergouvernemental sur l'évolution du climat"/>
              </a:rPr>
              <a:t>GIEC</a:t>
            </a:r>
            <a:r>
              <a:rPr lang="fr-FR" sz="1200" b="0" i="0" u="none" strike="noStrike" kern="1200" dirty="0">
                <a:solidFill>
                  <a:schemeClr val="tx1"/>
                </a:solidFill>
                <a:effectLst/>
                <a:latin typeface="+mn-lt"/>
                <a:ea typeface="+mn-ea"/>
                <a:cs typeface="+mn-cs"/>
              </a:rPr>
              <a:t> le changement climatique induit par l'homme affecte déjà de nombreux phénomènes météorologiques et climatiques extrêmes dans toutes les régions du monde. Les scientifiques observent également des changements dans l'ensemble du système climatique de la Terre : dans l'atmosphère, dans les océans, sur la banquise et sur les continents.</a:t>
            </a:r>
          </a:p>
          <a:p>
            <a:r>
              <a:rPr lang="fr-FR" sz="1200" b="0" i="0" u="none" strike="noStrike" kern="1200" dirty="0">
                <a:solidFill>
                  <a:schemeClr val="tx1"/>
                </a:solidFill>
                <a:effectLst/>
                <a:latin typeface="+mn-lt"/>
                <a:ea typeface="+mn-ea"/>
                <a:cs typeface="+mn-cs"/>
              </a:rPr>
              <a:t>Nombre de ces changements sont sans précédent et certains sont déjà en cours, tandis que d'autres - comme l'élévation continue du niveau de la mer - sont déjà « irréversibles » pour des siècles, voire des millénaires, à venir, prévient le rapport.</a:t>
            </a:r>
          </a:p>
          <a:p>
            <a:r>
              <a:rPr lang="fr-FR" sz="1200" b="1" i="0" u="none" strike="noStrike" kern="1200" dirty="0">
                <a:solidFill>
                  <a:schemeClr val="tx1"/>
                </a:solidFill>
                <a:effectLst/>
                <a:latin typeface="+mn-lt"/>
                <a:ea typeface="+mn-ea"/>
                <a:cs typeface="+mn-cs"/>
              </a:rPr>
              <a:t>Le réchauffement est l’œuvre de l'homme</a:t>
            </a:r>
          </a:p>
          <a:p>
            <a:r>
              <a:rPr lang="fr-FR" sz="1200" b="0" i="0" u="none" strike="noStrike" kern="1200" dirty="0">
                <a:solidFill>
                  <a:schemeClr val="tx1"/>
                </a:solidFill>
                <a:effectLst/>
                <a:latin typeface="+mn-lt"/>
                <a:ea typeface="+mn-ea"/>
                <a:cs typeface="+mn-cs"/>
              </a:rPr>
              <a:t>Le rapport, élaboré par 234 scientifiques de 66 pays, souligne que l'influence humaine a réchauffé le climat à un rythme sans précédent depuis au moins 2.000 ans.</a:t>
            </a:r>
          </a:p>
          <a:p>
            <a:r>
              <a:rPr lang="fr-FR" sz="1200" b="0" i="0" u="none" strike="noStrike" kern="1200" dirty="0">
                <a:solidFill>
                  <a:schemeClr val="tx1"/>
                </a:solidFill>
                <a:effectLst/>
                <a:latin typeface="+mn-lt"/>
                <a:ea typeface="+mn-ea"/>
                <a:cs typeface="+mn-cs"/>
              </a:rPr>
              <a:t>En 2019, les concentrations de CO2 atmosphérique étaient plus élevées que jamais depuis au moins 2 millions d'années, alors que les concentrations de méthane et d'oxyde nitreux étaient plus élevées que jamais au cours des 800.000 dernières années.</a:t>
            </a:r>
          </a:p>
          <a:p>
            <a:r>
              <a:rPr lang="fr-FR" sz="1200" b="0" i="0" u="none" strike="noStrike" kern="1200" dirty="0">
                <a:solidFill>
                  <a:schemeClr val="tx1"/>
                </a:solidFill>
                <a:effectLst/>
                <a:latin typeface="+mn-lt"/>
                <a:ea typeface="+mn-ea"/>
                <a:cs typeface="+mn-cs"/>
              </a:rPr>
              <a:t>Aussi, la température à la surface du globe a augmenté plus rapidement depuis 1970 que pendant toute autre période de 50 ans au cours des 2.000 dernières années au moins. Par exemple, les températures de la décennie la plus récente (2011-2020) dépassent celles de la période chaude pluriséculaire la plus récente, il y a environ 6.500 ans, indique le rapport.</a:t>
            </a:r>
          </a:p>
          <a:p>
            <a:r>
              <a:rPr lang="fr-FR" sz="1200" b="0" i="0" u="none" strike="noStrike" kern="1200" dirty="0">
                <a:solidFill>
                  <a:schemeClr val="tx1"/>
                </a:solidFill>
                <a:effectLst/>
                <a:latin typeface="+mn-lt"/>
                <a:ea typeface="+mn-ea"/>
                <a:cs typeface="+mn-cs"/>
              </a:rPr>
              <a:t>Parallèlement, le niveau moyen mondial de la mer a augmenté plus rapidement depuis 1900 qu'au cours de tout autre siècle précédent, depuis au moins 3.000 ans.</a:t>
            </a:r>
          </a:p>
          <a:p>
            <a:r>
              <a:rPr lang="fr-FR" sz="1200" b="0" i="0" u="none" strike="noStrike" kern="1200" dirty="0">
                <a:solidFill>
                  <a:schemeClr val="tx1"/>
                </a:solidFill>
                <a:effectLst/>
                <a:latin typeface="+mn-lt"/>
                <a:ea typeface="+mn-ea"/>
                <a:cs typeface="+mn-cs"/>
              </a:rPr>
              <a:t>Le document montre que les émissions de gaz à effet de serre dues aux activités humaines sont responsables d'un réchauffement d'environ 1,1°C entre 1850 et 1900. Il constate qu'en moyenne sur les 20 prochaines années, la température mondiale devrait atteindre ou dépasser 1,5°C de réchauffement. </a:t>
            </a:r>
          </a:p>
          <a:p>
            <a:r>
              <a:rPr lang="fr-FR" sz="1200" b="1" i="0" u="none" strike="noStrike" kern="1200" dirty="0">
                <a:solidFill>
                  <a:schemeClr val="tx1"/>
                </a:solidFill>
                <a:effectLst/>
                <a:latin typeface="+mn-lt"/>
                <a:ea typeface="+mn-ea"/>
                <a:cs typeface="+mn-cs"/>
              </a:rPr>
              <a:t>Le temps presse mais il est encore temps d'agir</a:t>
            </a:r>
          </a:p>
          <a:p>
            <a:r>
              <a:rPr lang="fr-FR" sz="1200" b="0" i="0" u="none" strike="noStrike" kern="1200" dirty="0">
                <a:solidFill>
                  <a:schemeClr val="tx1"/>
                </a:solidFill>
                <a:effectLst/>
                <a:latin typeface="+mn-lt"/>
                <a:ea typeface="+mn-ea"/>
                <a:cs typeface="+mn-cs"/>
              </a:rPr>
              <a:t>Selon les experts du GIEC, il est encore temps de limiter le changement climatique. Des réductions fortes et durables des émissions de dioxyde de carbone (CO2) et d'autres gaz à effet de serre pourraient rapidement améliorer la qualité de l'air, et, d'ici 20 à 30 ans, les températures mondiales pourraient se stabiliser.</a:t>
            </a:r>
          </a:p>
          <a:p>
            <a:r>
              <a:rPr lang="fr-FR" sz="1200" b="0" i="0" u="none" strike="noStrike" kern="1200" dirty="0">
                <a:solidFill>
                  <a:schemeClr val="tx1"/>
                </a:solidFill>
                <a:effectLst/>
                <a:latin typeface="+mn-lt"/>
                <a:ea typeface="+mn-ea"/>
                <a:cs typeface="+mn-cs"/>
              </a:rPr>
              <a:t>Les scientifiques du GIEC préviennent que le réchauffement planétaire de 2°C sera dépassé au cours du 21e siècle. Par ailleurs, la réalisation des objectifs de l'accord de Paris de 2015 sera « hors de portée » à moins que des réductions rapides et profondes des émissions de CO2 et d'autres gaz à effet de serre n'interviennent dans les prochaines décennies.</a:t>
            </a:r>
          </a:p>
          <a:p>
            <a:r>
              <a:rPr lang="fr-FR" sz="1200" b="0" i="0" u="none" strike="noStrike" kern="1200" dirty="0">
                <a:solidFill>
                  <a:schemeClr val="tx1"/>
                </a:solidFill>
                <a:effectLst/>
                <a:latin typeface="+mn-lt"/>
                <a:ea typeface="+mn-ea"/>
                <a:cs typeface="+mn-cs"/>
              </a:rPr>
              <a:t>L'évaluation se fonde sur l'amélioration des données relatives au réchauffement historique, ainsi que sur les progrès de la compréhension scientifique de la réponse du système climatique aux émissions d'origine humaine.</a:t>
            </a:r>
          </a:p>
          <a:p>
            <a:r>
              <a:rPr lang="fr-FR" sz="1200" b="0" i="0" u="none" strike="noStrike" kern="1200" dirty="0">
                <a:solidFill>
                  <a:schemeClr val="tx1"/>
                </a:solidFill>
                <a:effectLst/>
                <a:latin typeface="+mn-lt"/>
                <a:ea typeface="+mn-ea"/>
                <a:cs typeface="+mn-cs"/>
              </a:rPr>
              <a:t>« Il est clair depuis des décennies que le climat de la Terre change, et le rôle de l'influence humaine sur le système climatique est incontesté », a déclaré la coprésidente du groupe de travail I du GIEC, Valérie Masson-Delmotte. </a:t>
            </a:r>
          </a:p>
          <a:p>
            <a:r>
              <a:rPr lang="fr-FR" sz="1200" b="0" i="0" u="none" strike="noStrike" kern="1200" dirty="0">
                <a:solidFill>
                  <a:schemeClr val="tx1"/>
                </a:solidFill>
                <a:effectLst/>
                <a:latin typeface="+mn-lt"/>
                <a:ea typeface="+mn-ea"/>
                <a:cs typeface="+mn-cs"/>
              </a:rPr>
              <a:t>Elle a toutefois signalé que le nouveau rapport « reflète également des avancées majeures dans la science de l'attribution, c'est-à-dire la compréhension du rôle du changement climatique dans l'intensification d'événements météorologiques et climatiques spécifiques ».</a:t>
            </a:r>
          </a:p>
          <a:p>
            <a:r>
              <a:rPr lang="fr-FR" sz="1200" b="1" i="0" u="none" strike="noStrike" kern="1200" dirty="0">
                <a:solidFill>
                  <a:schemeClr val="tx1"/>
                </a:solidFill>
                <a:effectLst/>
                <a:latin typeface="+mn-lt"/>
                <a:ea typeface="+mn-ea"/>
                <a:cs typeface="+mn-cs"/>
              </a:rPr>
              <a:t>Des changements extrêmes</a:t>
            </a:r>
          </a:p>
          <a:p>
            <a:r>
              <a:rPr lang="fr-FR" sz="1200" b="0" i="0" u="none" strike="noStrike" kern="1200" dirty="0">
                <a:solidFill>
                  <a:schemeClr val="tx1"/>
                </a:solidFill>
                <a:effectLst/>
                <a:latin typeface="+mn-lt"/>
                <a:ea typeface="+mn-ea"/>
                <a:cs typeface="+mn-cs"/>
              </a:rPr>
              <a:t>Les experts révèlent que les activités humaines affectent tous les composantes principales du système climatique, certains réagissant sur des décennies et d'autres sur des siècles.</a:t>
            </a:r>
          </a:p>
          <a:p>
            <a:r>
              <a:rPr lang="fr-FR" sz="1200" b="0" i="0" u="none" strike="noStrike" kern="1200" dirty="0">
                <a:solidFill>
                  <a:schemeClr val="tx1"/>
                </a:solidFill>
                <a:effectLst/>
                <a:latin typeface="+mn-lt"/>
                <a:ea typeface="+mn-ea"/>
                <a:cs typeface="+mn-cs"/>
              </a:rPr>
              <a:t>Ils soulignent également que les preuves des changements observés dans les phénomènes extrêmes tels que les canicules, les précipitations intenses, les sécheresses et les cyclones tropicaux, et leur attribution à l'influence humaine, se sont renforcées.</a:t>
            </a:r>
          </a:p>
          <a:p>
            <a:r>
              <a:rPr lang="fr-FR" sz="1200" b="0" i="0" u="none" strike="noStrike" kern="1200" dirty="0">
                <a:solidFill>
                  <a:schemeClr val="tx1"/>
                </a:solidFill>
                <a:effectLst/>
                <a:latin typeface="+mn-lt"/>
                <a:ea typeface="+mn-ea"/>
                <a:cs typeface="+mn-cs"/>
              </a:rPr>
              <a:t>Les scientifiques ajoutent que de nombreux changements dans le système climatique deviennent plus importants en relation directe avec l'augmentation du réchauffement climatique. </a:t>
            </a:r>
          </a:p>
          <a:p>
            <a:r>
              <a:rPr lang="fr-FR" sz="1200" b="0" i="0" u="none" strike="noStrike" kern="1200" dirty="0">
                <a:solidFill>
                  <a:schemeClr val="tx1"/>
                </a:solidFill>
                <a:effectLst/>
                <a:latin typeface="+mn-lt"/>
                <a:ea typeface="+mn-ea"/>
                <a:cs typeface="+mn-cs"/>
              </a:rPr>
              <a:t>Il s'agit notamment de l'augmentation de la fréquence et de l'intensité des épisodes de chaleur extrême, des vagues de chaleur marine et des fortes précipitations, des sécheresses agricoles et écologiques dans certaines régions, de la proportion de cyclones tropicaux intenses, ainsi que de la réduction de la glace de mer, de la couverture neigeuse et du pergélisol dans l'Arctique.</a:t>
            </a:r>
          </a:p>
          <a:p>
            <a:r>
              <a:rPr lang="fr-FR" sz="1200" b="0" i="0" u="none" strike="noStrike" kern="1200" dirty="0">
                <a:solidFill>
                  <a:schemeClr val="tx1"/>
                </a:solidFill>
                <a:effectLst/>
                <a:latin typeface="+mn-lt"/>
                <a:ea typeface="+mn-ea"/>
                <a:cs typeface="+mn-cs"/>
              </a:rPr>
              <a:t>Le rapport indique clairement que si les facteurs naturels mitigeront les changements causés par l'homme, en particulier au niveau régional et à court terme, ils auront peu d'effet sur le réchauffement climatique à long terme. </a:t>
            </a:r>
          </a:p>
          <a:p>
            <a:r>
              <a:rPr lang="fr-FR" sz="1200" b="1" i="0" u="none" strike="noStrike" kern="1200" dirty="0">
                <a:solidFill>
                  <a:schemeClr val="tx1"/>
                </a:solidFill>
                <a:effectLst/>
                <a:latin typeface="+mn-lt"/>
                <a:ea typeface="+mn-ea"/>
                <a:cs typeface="+mn-cs"/>
              </a:rPr>
              <a:t>Un siècle de changements, pour toutes régions</a:t>
            </a:r>
          </a:p>
          <a:p>
            <a:r>
              <a:rPr lang="fr-FR" sz="1200" b="0" i="0" u="none" strike="noStrike" kern="1200" dirty="0">
                <a:solidFill>
                  <a:schemeClr val="tx1"/>
                </a:solidFill>
                <a:effectLst/>
                <a:latin typeface="+mn-lt"/>
                <a:ea typeface="+mn-ea"/>
                <a:cs typeface="+mn-cs"/>
              </a:rPr>
              <a:t>Les experts du GIEC prévoient qu'au cours des prochaines décennies, les changements climatiques s'accentueront dans toutes les régions. Un réchauffement planétaire de 1,5°C, entrainerait des vagues de chaleur, des saisons chaudes plus longues et des saisons froides plus courtes de plus en plus fréquentes. </a:t>
            </a:r>
          </a:p>
          <a:p>
            <a:r>
              <a:rPr lang="fr-FR" sz="1200" b="0" i="0" u="none" strike="noStrike" kern="1200" dirty="0">
                <a:solidFill>
                  <a:schemeClr val="tx1"/>
                </a:solidFill>
                <a:effectLst/>
                <a:latin typeface="+mn-lt"/>
                <a:ea typeface="+mn-ea"/>
                <a:cs typeface="+mn-cs"/>
              </a:rPr>
              <a:t>À 2 °C de réchauffement planétaire, les extrêmes de chaleur risquent davantage d'atteindre des seuils de tolérance critiques pour l'agriculture et la santé.</a:t>
            </a:r>
          </a:p>
          <a:p>
            <a:r>
              <a:rPr lang="fr-FR" sz="1200" b="0" i="0" u="none" strike="noStrike" kern="1200" dirty="0">
                <a:solidFill>
                  <a:schemeClr val="tx1"/>
                </a:solidFill>
                <a:effectLst/>
                <a:latin typeface="+mn-lt"/>
                <a:ea typeface="+mn-ea"/>
                <a:cs typeface="+mn-cs"/>
              </a:rPr>
              <a:t>Mais il n'y aura pas que la température. Par exemple, le changement climatique intensifie la production naturelle d'eau - le cycle de l'eau. Il en résulte des précipitations plus intenses et des inondations associées, ainsi qu'une sécheresse plus intense dans de nombreuses régions.</a:t>
            </a:r>
          </a:p>
          <a:p>
            <a:r>
              <a:rPr lang="fr-FR" sz="1200" b="0" i="0" u="none" strike="noStrike" kern="1200" dirty="0">
                <a:solidFill>
                  <a:schemeClr val="tx1"/>
                </a:solidFill>
                <a:effectLst/>
                <a:latin typeface="+mn-lt"/>
                <a:ea typeface="+mn-ea"/>
                <a:cs typeface="+mn-cs"/>
              </a:rPr>
              <a:t>Concernant le régime des précipitations, dans les hautes latitudes, les précipitations devraient augmenter, tandis qu'elles devraient diminuer dans de grandes parties des régions subtropicales. Des modifications du régime des pluies de mousson sont attendues, qui varieront selon les régions, prévient le rapport.</a:t>
            </a:r>
          </a:p>
          <a:p>
            <a:r>
              <a:rPr lang="fr-FR" sz="1200" b="0" i="0" u="none" strike="noStrike" kern="1200" dirty="0">
                <a:solidFill>
                  <a:schemeClr val="tx1"/>
                </a:solidFill>
                <a:effectLst/>
                <a:latin typeface="+mn-lt"/>
                <a:ea typeface="+mn-ea"/>
                <a:cs typeface="+mn-cs"/>
              </a:rPr>
              <a:t>En outre, les zones côtières connaîtront une élévation continue du niveau de la mer tout au long du XXIe siècle, ce qui contribuera à des inondations côtières plus fréquentes et plus graves dans les zones de faible altitude et à une érosion côtière. </a:t>
            </a:r>
          </a:p>
          <a:p>
            <a:r>
              <a:rPr lang="fr-FR" sz="1200" b="0" i="0" u="none" strike="noStrike" kern="1200" dirty="0">
                <a:solidFill>
                  <a:schemeClr val="tx1"/>
                </a:solidFill>
                <a:effectLst/>
                <a:latin typeface="+mn-lt"/>
                <a:ea typeface="+mn-ea"/>
                <a:cs typeface="+mn-cs"/>
              </a:rPr>
              <a:t>Des événements extrêmes liés au niveau de la mer, qui se produisaient auparavant une fois tous les 100 ans, pourraient se produire chaque année d'ici la fin du siècle.</a:t>
            </a:r>
          </a:p>
          <a:p>
            <a:r>
              <a:rPr lang="fr-FR" sz="1200" b="0" i="0" u="none" strike="noStrike" kern="1200" dirty="0">
                <a:solidFill>
                  <a:schemeClr val="tx1"/>
                </a:solidFill>
                <a:effectLst/>
                <a:latin typeface="+mn-lt"/>
                <a:ea typeface="+mn-ea"/>
                <a:cs typeface="+mn-cs"/>
              </a:rPr>
              <a:t>Le rapport indique également que la poursuite du réchauffement amplifiera le dégel du pergélisol, ainsi que la diminution de la couverture neigeuse saisonnière, la fonte des glaciers et des calottes glaciaires et la disparition de la banquise arctique estivale.</a:t>
            </a:r>
          </a:p>
          <a:p>
            <a:r>
              <a:rPr lang="fr-FR" sz="1200" b="0" i="0" u="none" strike="noStrike" kern="1200" dirty="0">
                <a:solidFill>
                  <a:schemeClr val="tx1"/>
                </a:solidFill>
                <a:effectLst/>
                <a:latin typeface="+mn-lt"/>
                <a:ea typeface="+mn-ea"/>
                <a:cs typeface="+mn-cs"/>
              </a:rPr>
              <a:t>Les modifications de l'océan, notamment le réchauffement, la fréquence accrue des vagues de chaleur marine, l'acidification des océans et la réduction des niveaux d'oxygène, affectent à la fois les écosystèmes océaniques et les personnes qui en dépendent, et elles se poursuivront au moins pendant le reste du siècle.</a:t>
            </a:r>
          </a:p>
          <a:p>
            <a:r>
              <a:rPr lang="fr-FR" sz="1200" b="0" i="0" u="none" strike="noStrike" kern="1200" dirty="0">
                <a:solidFill>
                  <a:schemeClr val="tx1"/>
                </a:solidFill>
                <a:effectLst/>
                <a:latin typeface="+mn-lt"/>
                <a:ea typeface="+mn-ea"/>
                <a:cs typeface="+mn-cs"/>
              </a:rPr>
              <a:t>Les experts préviennent que certains aspects du changement climatique peuvent être amplifiés dans les villes, notamment la chaleur, les inondations dues à de fortes précipitations et l'élévation du niveau de la mer dans les villes côtières.</a:t>
            </a:r>
          </a:p>
          <a:p>
            <a:r>
              <a:rPr lang="fr-FR" sz="1200" b="0" i="0" u="none" strike="noStrike" kern="1200" dirty="0">
                <a:solidFill>
                  <a:schemeClr val="tx1"/>
                </a:solidFill>
                <a:effectLst/>
                <a:latin typeface="+mn-lt"/>
                <a:ea typeface="+mn-ea"/>
                <a:cs typeface="+mn-cs"/>
              </a:rPr>
              <a:t>En outre, les scientifiques du GIEC préviennent que des résultats peu probables, tels que l'effondrement de la calotte glaciaire ou des changements brusques de la circulation océanique, ne peuvent être exclus.</a:t>
            </a:r>
          </a:p>
          <a:p>
            <a:r>
              <a:rPr lang="fr-FR" sz="1200" b="1" i="0" u="none" strike="noStrike" kern="1200" dirty="0">
                <a:solidFill>
                  <a:schemeClr val="tx1"/>
                </a:solidFill>
                <a:effectLst/>
                <a:latin typeface="+mn-lt"/>
                <a:ea typeface="+mn-ea"/>
                <a:cs typeface="+mn-cs"/>
              </a:rPr>
              <a:t>Limiter le changement climatique</a:t>
            </a:r>
          </a:p>
          <a:p>
            <a:r>
              <a:rPr lang="fr-FR" sz="1200" b="0" i="0" u="none" strike="noStrike" kern="1200" dirty="0">
                <a:solidFill>
                  <a:schemeClr val="tx1"/>
                </a:solidFill>
                <a:effectLst/>
                <a:latin typeface="+mn-lt"/>
                <a:ea typeface="+mn-ea"/>
                <a:cs typeface="+mn-cs"/>
              </a:rPr>
              <a:t>« Pour stabiliser le climat, il faudra réduire fortement, rapidement et durablement les émissions de gaz à effet de serre, et atteindre des émissions nettes de CO2 nulles. La limitation des autres gaz à effet de serre et des polluants atmosphériques, en particulier le méthane, pourrait avoir des effets bénéfiques tant sur la santé que sur le climat », a souligné </a:t>
            </a:r>
            <a:r>
              <a:rPr lang="fr-FR" sz="1200" b="0" i="0" u="none" strike="noStrike" kern="1200" dirty="0" err="1">
                <a:solidFill>
                  <a:schemeClr val="tx1"/>
                </a:solidFill>
                <a:effectLst/>
                <a:latin typeface="+mn-lt"/>
                <a:ea typeface="+mn-ea"/>
                <a:cs typeface="+mn-cs"/>
              </a:rPr>
              <a:t>Panmao</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Zhai</a:t>
            </a:r>
            <a:r>
              <a:rPr lang="fr-FR" sz="1200" b="0" i="0" u="none" strike="noStrike" kern="1200" dirty="0">
                <a:solidFill>
                  <a:schemeClr val="tx1"/>
                </a:solidFill>
                <a:effectLst/>
                <a:latin typeface="+mn-lt"/>
                <a:ea typeface="+mn-ea"/>
                <a:cs typeface="+mn-cs"/>
              </a:rPr>
              <a:t>, coprésident du groupe de travail I du GIEC.</a:t>
            </a:r>
          </a:p>
          <a:p>
            <a:r>
              <a:rPr lang="fr-FR" sz="1200" b="0" i="0" u="none" strike="noStrike" kern="1200" dirty="0">
                <a:solidFill>
                  <a:schemeClr val="tx1"/>
                </a:solidFill>
                <a:effectLst/>
                <a:latin typeface="+mn-lt"/>
                <a:ea typeface="+mn-ea"/>
                <a:cs typeface="+mn-cs"/>
              </a:rPr>
              <a:t>Le rapport explique que, du point de vue des sciences physiques, pour limiter le réchauffement climatique d'origine humaine à un niveau donné, il faut limiter les émissions cumulées de dioxyde de carbone, pour atteindre au moins des émissions nettes zéro de CO2, et réduire fortement les émissions d'autres gaz à effet de serre. </a:t>
            </a:r>
          </a:p>
          <a:p>
            <a:r>
              <a:rPr lang="fr-FR" sz="1200" b="0" i="0" u="none" strike="noStrike" kern="1200" dirty="0">
                <a:solidFill>
                  <a:schemeClr val="tx1"/>
                </a:solidFill>
                <a:effectLst/>
                <a:latin typeface="+mn-lt"/>
                <a:ea typeface="+mn-ea"/>
                <a:cs typeface="+mn-cs"/>
              </a:rPr>
              <a:t>« Des réductions fortes, rapides et durables des émissions de méthane permettraient également de limiter l'effet de réchauffement résultant de la diminution de la pollution par les aérosols », ont souligné les scientifiques du GIEC.</a:t>
            </a:r>
          </a:p>
          <a:p>
            <a:r>
              <a:rPr lang="fr-FR" sz="1200" b="1" i="1" u="none" strike="noStrike" kern="1200" dirty="0">
                <a:solidFill>
                  <a:schemeClr val="tx1"/>
                </a:solidFill>
                <a:effectLst/>
                <a:latin typeface="+mn-lt"/>
                <a:ea typeface="+mn-ea"/>
                <a:cs typeface="+mn-cs"/>
              </a:rPr>
              <a:t>À propos du GIEC</a:t>
            </a:r>
            <a:br>
              <a:rPr lang="fr-FR" sz="1200" b="0" i="0" u="none" strike="noStrike" kern="1200" dirty="0">
                <a:solidFill>
                  <a:schemeClr val="tx1"/>
                </a:solidFill>
                <a:effectLst/>
                <a:latin typeface="+mn-lt"/>
                <a:ea typeface="+mn-ea"/>
                <a:cs typeface="+mn-cs"/>
              </a:rPr>
            </a:br>
            <a:r>
              <a:rPr lang="fr-FR" sz="1200" b="0" i="1" u="none" strike="noStrike" kern="1200" dirty="0">
                <a:solidFill>
                  <a:schemeClr val="tx1"/>
                </a:solidFill>
                <a:effectLst/>
                <a:latin typeface="+mn-lt"/>
                <a:ea typeface="+mn-ea"/>
                <a:cs typeface="+mn-cs"/>
              </a:rPr>
              <a:t>Le Groupe d'experts intergouvernemental sur l'évolution du climat (GIEC) est l'organe des Nations unies chargé d'évaluer les données scientifiques relatives au changement climatique. Il a été créé par le Programme des Nations unies pour l'environnement (PNUE) et l'Organisation météorologique mondiale (</a:t>
            </a:r>
            <a:r>
              <a:rPr lang="fr-FR" sz="1200" b="0" i="1" u="none" strike="noStrike" kern="1200" dirty="0">
                <a:solidFill>
                  <a:schemeClr val="tx1"/>
                </a:solidFill>
                <a:effectLst/>
                <a:latin typeface="+mn-lt"/>
                <a:ea typeface="+mn-ea"/>
                <a:cs typeface="+mn-cs"/>
                <a:hlinkClick r:id="rId12" tooltip="Organisation mondiale météorologique"/>
              </a:rPr>
              <a:t>OMM</a:t>
            </a:r>
            <a:r>
              <a:rPr lang="fr-FR" sz="1200" b="0" i="1" u="none" strike="noStrike" kern="1200" dirty="0">
                <a:solidFill>
                  <a:schemeClr val="tx1"/>
                </a:solidFill>
                <a:effectLst/>
                <a:latin typeface="+mn-lt"/>
                <a:ea typeface="+mn-ea"/>
                <a:cs typeface="+mn-cs"/>
              </a:rPr>
              <a:t>) en 1988 pour fournir aux dirigeants politiques des évaluations scientifiques périodiques concernant le changement climatique, ses implications et ses risques, ainsi que pour proposer des stratégies d'adaptation et d'atténuation. </a:t>
            </a:r>
            <a:endParaRPr lang="fr-FR" sz="1200" b="0" i="0" u="none" strike="noStrike" kern="1200" dirty="0">
              <a:solidFill>
                <a:schemeClr val="tx1"/>
              </a:solidFill>
              <a:effectLst/>
              <a:latin typeface="+mn-lt"/>
              <a:ea typeface="+mn-ea"/>
              <a:cs typeface="+mn-cs"/>
            </a:endParaRPr>
          </a:p>
          <a:p>
            <a:r>
              <a:rPr lang="fr-FR" sz="1200" b="0" i="1" u="none" strike="noStrike" kern="1200" dirty="0">
                <a:solidFill>
                  <a:schemeClr val="tx1"/>
                </a:solidFill>
                <a:effectLst/>
                <a:latin typeface="+mn-lt"/>
                <a:ea typeface="+mn-ea"/>
                <a:cs typeface="+mn-cs"/>
              </a:rPr>
              <a:t>La même année, l'Assemblée générale des Nations Unies a approuvé l'action de l'OMM et du PNUE en créant conjointement le GIEC. Il compte 195 États membres.</a:t>
            </a:r>
            <a:endParaRPr lang="fr-FR" sz="1200" b="0" i="0" u="none" strike="noStrike" kern="1200" dirty="0">
              <a:solidFill>
                <a:schemeClr val="tx1"/>
              </a:solidFill>
              <a:effectLst/>
              <a:latin typeface="+mn-lt"/>
              <a:ea typeface="+mn-ea"/>
              <a:cs typeface="+mn-cs"/>
            </a:endParaRPr>
          </a:p>
          <a:p>
            <a:r>
              <a:rPr lang="fr-FR" sz="1200" b="0" i="1" u="none" strike="noStrike" kern="1200" dirty="0">
                <a:solidFill>
                  <a:schemeClr val="tx1"/>
                </a:solidFill>
                <a:effectLst/>
                <a:latin typeface="+mn-lt"/>
                <a:ea typeface="+mn-ea"/>
                <a:cs typeface="+mn-cs"/>
              </a:rPr>
              <a:t>Des milliers de personnes du monde entier contribuent aux travaux du GIEC. Pour les rapports d'évaluation, les scientifiques du GIEC consacrent bénévolement leur temps à évaluer les milliers d'articles scientifiques publiés chaque année afin de fournir un résumé complet de ce que l'on sait des facteurs du changement climatique, de ses impacts et des risques futurs, ainsi que de la manière dont l'adaptation et l'atténuation peuvent réduire ces risques. </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 </a:t>
            </a:r>
          </a:p>
          <a:p>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17</a:t>
            </a:fld>
            <a:endParaRPr lang="fr-FR"/>
          </a:p>
        </p:txBody>
      </p:sp>
      <p:sp>
        <p:nvSpPr>
          <p:cNvPr id="5" name="Espace réservé du pied de page 4">
            <a:extLst>
              <a:ext uri="{FF2B5EF4-FFF2-40B4-BE49-F238E27FC236}">
                <a16:creationId xmlns:a16="http://schemas.microsoft.com/office/drawing/2014/main" id="{B84FC80D-E95A-2928-FC8F-C8604EA46777}"/>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1850422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40000" lnSpcReduction="20000"/>
          </a:bodyPr>
          <a:lstStyle/>
          <a:p>
            <a:r>
              <a:rPr lang="fr-FR" sz="1200" b="0" i="0" u="none" strike="noStrike" kern="1200" dirty="0">
                <a:solidFill>
                  <a:schemeClr val="tx1"/>
                </a:solidFill>
                <a:effectLst/>
                <a:latin typeface="+mn-lt"/>
                <a:ea typeface="+mn-ea"/>
                <a:cs typeface="+mn-cs"/>
              </a:rPr>
              <a:t>Limiter ses déplacements, que ce soit en voiture ou en </a:t>
            </a:r>
            <a:r>
              <a:rPr lang="fr-FR" sz="1200" b="0" i="0" u="none" strike="noStrike" kern="1200" dirty="0">
                <a:solidFill>
                  <a:schemeClr val="tx1"/>
                </a:solidFill>
                <a:effectLst/>
                <a:latin typeface="+mn-lt"/>
                <a:ea typeface="+mn-ea"/>
                <a:cs typeface="+mn-cs"/>
                <a:hlinkClick r:id="rId3"/>
              </a:rPr>
              <a:t>avion</a:t>
            </a:r>
            <a:r>
              <a:rPr lang="fr-FR" sz="1200" b="0" i="0" u="none" strike="noStrike" kern="1200" dirty="0">
                <a:solidFill>
                  <a:schemeClr val="tx1"/>
                </a:solidFill>
                <a:effectLst/>
                <a:latin typeface="+mn-lt"/>
                <a:ea typeface="+mn-ea"/>
                <a:cs typeface="+mn-cs"/>
              </a:rPr>
              <a:t> (le secteur des transports, c’est 25 % des émissions mondiales de gaz à effet de serre). Voici quelques points pour avoir des trajets plus responsables envers notre planète :</a:t>
            </a:r>
          </a:p>
          <a:p>
            <a:r>
              <a:rPr lang="fr-FR" sz="1200" b="0" i="0" u="none" strike="noStrike" kern="1200" dirty="0">
                <a:solidFill>
                  <a:schemeClr val="tx1"/>
                </a:solidFill>
                <a:effectLst/>
                <a:latin typeface="+mn-lt"/>
                <a:ea typeface="+mn-ea"/>
                <a:cs typeface="+mn-cs"/>
              </a:rPr>
              <a:t>Se tourner vers les voitures électriques.</a:t>
            </a:r>
          </a:p>
          <a:p>
            <a:r>
              <a:rPr lang="fr-FR" sz="1200" b="0" i="0" u="none" strike="noStrike" kern="1200" dirty="0">
                <a:solidFill>
                  <a:schemeClr val="tx1"/>
                </a:solidFill>
                <a:effectLst/>
                <a:latin typeface="+mn-lt"/>
                <a:ea typeface="+mn-ea"/>
                <a:cs typeface="+mn-cs"/>
              </a:rPr>
              <a:t>Utiliser les transports en commun si cela est possible. Nous savons que pour certains territoires, le réseau de transport en commun n’est pas assez développé.</a:t>
            </a:r>
          </a:p>
          <a:p>
            <a:r>
              <a:rPr lang="fr-FR" sz="1200" b="0" i="0" u="none" strike="noStrike" kern="1200" dirty="0">
                <a:solidFill>
                  <a:schemeClr val="tx1"/>
                </a:solidFill>
                <a:effectLst/>
                <a:latin typeface="+mn-lt"/>
                <a:ea typeface="+mn-ea"/>
                <a:cs typeface="+mn-cs"/>
              </a:rPr>
              <a:t>Ne pas prendre l’avion pour de courts trajets, notamment en ligne interne en France, et privilégier le réseau ferroviaire.</a:t>
            </a:r>
          </a:p>
          <a:p>
            <a:r>
              <a:rPr lang="fr-FR" sz="1200" b="0" i="0" u="none" strike="noStrike" kern="1200" dirty="0">
                <a:solidFill>
                  <a:schemeClr val="tx1"/>
                </a:solidFill>
                <a:effectLst/>
                <a:latin typeface="+mn-lt"/>
                <a:ea typeface="+mn-ea"/>
                <a:cs typeface="+mn-cs"/>
              </a:rPr>
              <a:t>2. Essayer de garder ses outils technologiques et informatiques le plus longtemps :</a:t>
            </a:r>
          </a:p>
          <a:p>
            <a:r>
              <a:rPr lang="fr-FR" sz="1200" b="0" i="0" u="none" strike="noStrike" kern="1200" dirty="0">
                <a:solidFill>
                  <a:schemeClr val="tx1"/>
                </a:solidFill>
                <a:effectLst/>
                <a:latin typeface="+mn-lt"/>
                <a:ea typeface="+mn-ea"/>
                <a:cs typeface="+mn-cs"/>
              </a:rPr>
              <a:t>Garder minimum son smartphone 4 ans, son ordinateur 8 ans, et 12 ans pour un écran.</a:t>
            </a:r>
          </a:p>
          <a:p>
            <a:r>
              <a:rPr lang="fr-FR" sz="1200" b="0" i="0" u="none" strike="noStrike" kern="1200" dirty="0">
                <a:solidFill>
                  <a:schemeClr val="tx1"/>
                </a:solidFill>
                <a:effectLst/>
                <a:latin typeface="+mn-lt"/>
                <a:ea typeface="+mn-ea"/>
                <a:cs typeface="+mn-cs"/>
              </a:rPr>
              <a:t>Éviter de trop consommer de flux vidéo comme le streaming avec des plateformes comme </a:t>
            </a:r>
            <a:r>
              <a:rPr lang="fr-FR" sz="1200" b="0" i="0" u="none" strike="noStrike" kern="1200" dirty="0" err="1">
                <a:solidFill>
                  <a:schemeClr val="tx1"/>
                </a:solidFill>
                <a:effectLst/>
                <a:latin typeface="+mn-lt"/>
                <a:ea typeface="+mn-ea"/>
                <a:cs typeface="+mn-cs"/>
              </a:rPr>
              <a:t>Netflix</a:t>
            </a:r>
            <a:r>
              <a:rPr lang="fr-FR" sz="1200" b="0" i="0" u="none" strike="noStrike" kern="1200" dirty="0">
                <a:solidFill>
                  <a:schemeClr val="tx1"/>
                </a:solidFill>
                <a:effectLst/>
                <a:latin typeface="+mn-lt"/>
                <a:ea typeface="+mn-ea"/>
                <a:cs typeface="+mn-cs"/>
              </a:rPr>
              <a:t>, Amazon Prime Vidéo, ou encore </a:t>
            </a:r>
            <a:r>
              <a:rPr lang="fr-FR" sz="1200" b="0" i="0" u="none" strike="noStrike" kern="1200" dirty="0">
                <a:solidFill>
                  <a:schemeClr val="tx1"/>
                </a:solidFill>
                <a:effectLst/>
                <a:latin typeface="+mn-lt"/>
                <a:ea typeface="+mn-ea"/>
                <a:cs typeface="+mn-cs"/>
                <a:hlinkClick r:id="rId4"/>
              </a:rPr>
              <a:t>Disney+</a:t>
            </a:r>
            <a:r>
              <a:rPr lang="fr-FR" sz="1200" b="0" i="0" u="none" strike="noStrike" kern="1200" dirty="0">
                <a:solidFill>
                  <a:schemeClr val="tx1"/>
                </a:solidFill>
                <a:effectLst/>
                <a:latin typeface="+mn-lt"/>
                <a:ea typeface="+mn-ea"/>
                <a:cs typeface="+mn-cs"/>
              </a:rPr>
              <a:t>.</a:t>
            </a:r>
          </a:p>
          <a:p>
            <a:r>
              <a:rPr lang="fr-FR" sz="1200" b="0" i="0" u="none" strike="noStrike" kern="1200" dirty="0">
                <a:solidFill>
                  <a:schemeClr val="tx1"/>
                </a:solidFill>
                <a:effectLst/>
                <a:latin typeface="+mn-lt"/>
                <a:ea typeface="+mn-ea"/>
                <a:cs typeface="+mn-cs"/>
              </a:rPr>
              <a:t>3. Privilégier le “Made in France” dans tous les domaines, que ce soit de l’alimentation à l’habillement :</a:t>
            </a:r>
          </a:p>
          <a:p>
            <a:r>
              <a:rPr lang="fr-FR" sz="1200" b="0" i="0" u="none" strike="noStrike" kern="1200" dirty="0">
                <a:solidFill>
                  <a:schemeClr val="tx1"/>
                </a:solidFill>
                <a:effectLst/>
                <a:latin typeface="+mn-lt"/>
                <a:ea typeface="+mn-ea"/>
                <a:cs typeface="+mn-cs"/>
              </a:rPr>
              <a:t>Acheter moins, acheter mieux en privilégiant des marques </a:t>
            </a:r>
            <a:r>
              <a:rPr lang="fr-FR" sz="1200" b="0" i="0" u="none" strike="noStrike" kern="1200" dirty="0" err="1">
                <a:solidFill>
                  <a:schemeClr val="tx1"/>
                </a:solidFill>
                <a:effectLst/>
                <a:latin typeface="+mn-lt"/>
                <a:ea typeface="+mn-ea"/>
                <a:cs typeface="+mn-cs"/>
              </a:rPr>
              <a:t>éco-responsables</a:t>
            </a:r>
            <a:r>
              <a:rPr lang="fr-FR" sz="1200" b="0" i="0" u="none" strike="noStrike" kern="1200" dirty="0">
                <a:solidFill>
                  <a:schemeClr val="tx1"/>
                </a:solidFill>
                <a:effectLst/>
                <a:latin typeface="+mn-lt"/>
                <a:ea typeface="+mn-ea"/>
                <a:cs typeface="+mn-cs"/>
              </a:rPr>
              <a:t>, de préférence française, ou européenne pour limiter les transports et le coût écologique de l’acheminement.</a:t>
            </a:r>
          </a:p>
          <a:p>
            <a:r>
              <a:rPr lang="fr-FR" sz="1200" b="0" i="0" u="none" strike="noStrike" kern="1200" dirty="0">
                <a:solidFill>
                  <a:schemeClr val="tx1"/>
                </a:solidFill>
                <a:effectLst/>
                <a:latin typeface="+mn-lt"/>
                <a:ea typeface="+mn-ea"/>
                <a:cs typeface="+mn-cs"/>
              </a:rPr>
              <a:t>Retoucher ses vêtements au lieu de les jeter ou acheter de seconde main dans des friperies par exemple.</a:t>
            </a:r>
          </a:p>
          <a:p>
            <a:r>
              <a:rPr lang="fr-FR" sz="1200" b="0" i="0" u="none" strike="noStrike" kern="1200" dirty="0">
                <a:solidFill>
                  <a:schemeClr val="tx1"/>
                </a:solidFill>
                <a:effectLst/>
                <a:latin typeface="+mn-lt"/>
                <a:ea typeface="+mn-ea"/>
                <a:cs typeface="+mn-cs"/>
              </a:rPr>
              <a:t>Limiter sa consommation de vêtements à 1 kg d'habits neufs par an dès 2022.</a:t>
            </a:r>
          </a:p>
          <a:p>
            <a:r>
              <a:rPr lang="fr-FR" sz="1200" b="0" i="0" u="none" strike="noStrike" kern="1200" dirty="0">
                <a:solidFill>
                  <a:schemeClr val="tx1"/>
                </a:solidFill>
                <a:effectLst/>
                <a:latin typeface="+mn-lt"/>
                <a:ea typeface="+mn-ea"/>
                <a:cs typeface="+mn-cs"/>
              </a:rPr>
              <a:t>Réparez vos objets au lieu de les jeter. Vous pouvez regarder s’il n’existe pas un Facebook au nom de votre ville pour s’entraider, réparer ou pour se prêter du matériel. Il existe aussi des </a:t>
            </a:r>
            <a:r>
              <a:rPr lang="fr-FR" sz="1200" b="0" i="0" u="none" strike="noStrike" kern="1200" dirty="0" err="1">
                <a:solidFill>
                  <a:schemeClr val="tx1"/>
                </a:solidFill>
                <a:effectLst/>
                <a:latin typeface="+mn-lt"/>
                <a:ea typeface="+mn-ea"/>
                <a:cs typeface="+mn-cs"/>
                <a:hlinkClick r:id="rId5"/>
              </a:rPr>
              <a:t>applications</a:t>
            </a:r>
            <a:r>
              <a:rPr lang="fr-FR" sz="1200" b="0" i="0" u="none" strike="noStrike" kern="1200" dirty="0" err="1">
                <a:solidFill>
                  <a:schemeClr val="tx1"/>
                </a:solidFill>
                <a:effectLst/>
                <a:latin typeface="+mn-lt"/>
                <a:ea typeface="+mn-ea"/>
                <a:cs typeface="+mn-cs"/>
              </a:rPr>
              <a:t>comme</a:t>
            </a:r>
            <a:r>
              <a:rPr lang="fr-FR"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6"/>
              </a:rPr>
              <a:t>Allovoisins</a:t>
            </a:r>
            <a:r>
              <a:rPr lang="fr-FR" sz="1200" b="0" i="0" u="none" strike="noStrike" kern="1200" dirty="0">
                <a:solidFill>
                  <a:schemeClr val="tx1"/>
                </a:solidFill>
                <a:effectLst/>
                <a:latin typeface="+mn-lt"/>
                <a:ea typeface="+mn-ea"/>
                <a:cs typeface="+mn-cs"/>
              </a:rPr>
              <a:t>.</a:t>
            </a:r>
          </a:p>
          <a:p>
            <a:r>
              <a:rPr lang="fr-FR" sz="1200" b="0" i="0" u="none" strike="noStrike" kern="1200" dirty="0">
                <a:solidFill>
                  <a:schemeClr val="tx1"/>
                </a:solidFill>
                <a:effectLst/>
                <a:latin typeface="+mn-lt"/>
                <a:ea typeface="+mn-ea"/>
                <a:cs typeface="+mn-cs"/>
              </a:rPr>
              <a:t>Garder au maximum ces affaires le plus longtemps possible, ce qui vous permettra d’acheter moins. En plus de limiter vos déchets, et vos émissions de CO2, cela fera aussi du bien à votre porte-monnaie.</a:t>
            </a:r>
          </a:p>
          <a:p>
            <a:r>
              <a:rPr lang="fr-FR" sz="1200" b="0" i="0" u="none" strike="noStrike" kern="1200" dirty="0">
                <a:solidFill>
                  <a:schemeClr val="tx1"/>
                </a:solidFill>
                <a:effectLst/>
                <a:latin typeface="+mn-lt"/>
                <a:ea typeface="+mn-ea"/>
                <a:cs typeface="+mn-cs"/>
              </a:rPr>
              <a:t>Changer son alimentation : </a:t>
            </a:r>
          </a:p>
          <a:p>
            <a:r>
              <a:rPr lang="fr-FR" sz="1200" b="0" i="0" u="none" strike="noStrike" kern="1200" dirty="0">
                <a:solidFill>
                  <a:schemeClr val="tx1"/>
                </a:solidFill>
                <a:effectLst/>
                <a:latin typeface="+mn-lt"/>
                <a:ea typeface="+mn-ea"/>
                <a:cs typeface="+mn-cs"/>
              </a:rPr>
              <a:t>Végétaliser son alimentation. Selon le rapport du GIEC, cela représente 46% des réductions de </a:t>
            </a:r>
            <a:r>
              <a:rPr lang="fr-FR" sz="1200" b="0" i="0" u="none" strike="noStrike" kern="1200" dirty="0">
                <a:solidFill>
                  <a:schemeClr val="tx1"/>
                </a:solidFill>
                <a:effectLst/>
                <a:latin typeface="+mn-lt"/>
                <a:ea typeface="+mn-ea"/>
                <a:cs typeface="+mn-cs"/>
                <a:hlinkClick r:id="rId7"/>
              </a:rPr>
              <a:t>CO2</a:t>
            </a:r>
            <a:r>
              <a:rPr lang="fr-FR" sz="1200" b="0" i="0" u="none" strike="noStrike" kern="1200" dirty="0">
                <a:solidFill>
                  <a:schemeClr val="tx1"/>
                </a:solidFill>
                <a:effectLst/>
                <a:latin typeface="+mn-lt"/>
                <a:ea typeface="+mn-ea"/>
                <a:cs typeface="+mn-cs"/>
              </a:rPr>
              <a:t> individuelles. Ainsi, il est beaucoup plus important de diminuer sa consommation de viande, mais aussi des produits d'origine animale. Vous pouvez par exemple commencer par diminuer ou arrêter la consommation de viande (un jour par semaine, une semaine par mois, </a:t>
            </a:r>
            <a:r>
              <a:rPr lang="fr-FR" sz="1200" b="0" i="0" u="none" strike="noStrike" kern="1200" dirty="0" err="1">
                <a:solidFill>
                  <a:schemeClr val="tx1"/>
                </a:solidFill>
                <a:effectLst/>
                <a:latin typeface="+mn-lt"/>
                <a:ea typeface="+mn-ea"/>
                <a:cs typeface="+mn-cs"/>
              </a:rPr>
              <a:t>etc</a:t>
            </a:r>
            <a:r>
              <a:rPr lang="fr-FR" sz="1200" b="0" i="0" u="none" strike="noStrike" kern="1200" dirty="0">
                <a:solidFill>
                  <a:schemeClr val="tx1"/>
                </a:solidFill>
                <a:effectLst/>
                <a:latin typeface="+mn-lt"/>
                <a:ea typeface="+mn-ea"/>
                <a:cs typeface="+mn-cs"/>
              </a:rPr>
              <a:t>).</a:t>
            </a:r>
          </a:p>
          <a:p>
            <a:r>
              <a:rPr lang="fr-FR" sz="1200" b="0" i="0" u="none" strike="noStrike" kern="1200" dirty="0">
                <a:solidFill>
                  <a:schemeClr val="tx1"/>
                </a:solidFill>
                <a:effectLst/>
                <a:latin typeface="+mn-lt"/>
                <a:ea typeface="+mn-ea"/>
                <a:cs typeface="+mn-cs"/>
              </a:rPr>
              <a:t>Pour vous aider dans cette transition, vous pouvez suivre de nombreux comptes Instagram qui vous proposeront des produits végétariens, ou </a:t>
            </a:r>
            <a:r>
              <a:rPr lang="fr-FR" sz="1200" b="0" i="0" u="none" strike="noStrike" kern="1200" dirty="0" err="1">
                <a:solidFill>
                  <a:schemeClr val="tx1"/>
                </a:solidFill>
                <a:effectLst/>
                <a:latin typeface="+mn-lt"/>
                <a:ea typeface="+mn-ea"/>
                <a:cs typeface="+mn-cs"/>
              </a:rPr>
              <a:t>végan</a:t>
            </a:r>
            <a:r>
              <a:rPr lang="fr-FR" sz="1200" b="0" i="0" u="none" strike="noStrike" kern="1200" dirty="0">
                <a:solidFill>
                  <a:schemeClr val="tx1"/>
                </a:solidFill>
                <a:effectLst/>
                <a:latin typeface="+mn-lt"/>
                <a:ea typeface="+mn-ea"/>
                <a:cs typeface="+mn-cs"/>
              </a:rPr>
              <a:t>, mais aussi des recettes simples comme </a:t>
            </a:r>
            <a:r>
              <a:rPr lang="fr-FR" sz="1200" b="0" i="0" u="none" strike="noStrike" kern="1200" dirty="0">
                <a:solidFill>
                  <a:schemeClr val="tx1"/>
                </a:solidFill>
                <a:effectLst/>
                <a:latin typeface="+mn-lt"/>
                <a:ea typeface="+mn-ea"/>
                <a:cs typeface="+mn-cs"/>
                <a:hlinkClick r:id="rId8"/>
              </a:rPr>
              <a:t>@nutriads_aix</a:t>
            </a:r>
            <a:r>
              <a:rPr lang="fr-FR" sz="1200" b="0" i="0" u="none" strike="noStrike" kern="1200" dirty="0">
                <a:solidFill>
                  <a:schemeClr val="tx1"/>
                </a:solidFill>
                <a:effectLst/>
                <a:latin typeface="+mn-lt"/>
                <a:ea typeface="+mn-ea"/>
                <a:cs typeface="+mn-cs"/>
              </a:rPr>
              <a:t> (une diététicienne originaire de Marseille), </a:t>
            </a:r>
            <a:r>
              <a:rPr lang="fr-FR" sz="1200" b="0" i="0" u="none" strike="noStrike" kern="1200" dirty="0">
                <a:solidFill>
                  <a:schemeClr val="tx1"/>
                </a:solidFill>
                <a:effectLst/>
                <a:latin typeface="+mn-lt"/>
                <a:ea typeface="+mn-ea"/>
                <a:cs typeface="+mn-cs"/>
                <a:hlinkClick r:id="rId9"/>
              </a:rPr>
              <a:t>@pigut_vegan_cuisine</a:t>
            </a:r>
            <a:r>
              <a:rPr lang="fr-FR" sz="1200" b="0" i="0" u="none" strike="noStrike" kern="1200" dirty="0">
                <a:solidFill>
                  <a:schemeClr val="tx1"/>
                </a:solidFill>
                <a:effectLst/>
                <a:latin typeface="+mn-lt"/>
                <a:ea typeface="+mn-ea"/>
                <a:cs typeface="+mn-cs"/>
              </a:rPr>
              <a:t> qui propose de nombreux cours en ligne, ou encore </a:t>
            </a:r>
            <a:r>
              <a:rPr lang="fr-FR" sz="1200" b="0" i="0" u="none" strike="noStrike" kern="1200" dirty="0">
                <a:solidFill>
                  <a:schemeClr val="tx1"/>
                </a:solidFill>
                <a:effectLst/>
                <a:latin typeface="+mn-lt"/>
                <a:ea typeface="+mn-ea"/>
                <a:cs typeface="+mn-cs"/>
                <a:hlinkClick r:id="rId10"/>
              </a:rPr>
              <a:t>sweetsimplevegan</a:t>
            </a:r>
            <a:r>
              <a:rPr lang="fr-FR" sz="1200" b="0" i="0" u="none" strike="noStrike" kern="1200" dirty="0">
                <a:solidFill>
                  <a:schemeClr val="tx1"/>
                </a:solidFill>
                <a:effectLst/>
                <a:latin typeface="+mn-lt"/>
                <a:ea typeface="+mn-ea"/>
                <a:cs typeface="+mn-cs"/>
              </a:rPr>
              <a:t> qui présente des recettes simples à faire chez soi.</a:t>
            </a:r>
          </a:p>
          <a:p>
            <a:r>
              <a:rPr lang="fr-FR" sz="1200" b="0" i="0" u="none" strike="noStrike" kern="1200" dirty="0" err="1">
                <a:solidFill>
                  <a:schemeClr val="tx1"/>
                </a:solidFill>
                <a:effectLst/>
                <a:latin typeface="+mn-lt"/>
                <a:ea typeface="+mn-ea"/>
                <a:cs typeface="+mn-cs"/>
              </a:rPr>
              <a:t>hanger</a:t>
            </a:r>
            <a:r>
              <a:rPr lang="fr-FR" sz="1200" b="0" i="0" u="none" strike="noStrike" kern="1200" dirty="0">
                <a:solidFill>
                  <a:schemeClr val="tx1"/>
                </a:solidFill>
                <a:effectLst/>
                <a:latin typeface="+mn-lt"/>
                <a:ea typeface="+mn-ea"/>
                <a:cs typeface="+mn-cs"/>
              </a:rPr>
              <a:t> de banque : </a:t>
            </a:r>
          </a:p>
          <a:p>
            <a:r>
              <a:rPr lang="fr-FR" sz="1200" b="0" i="0" u="none" strike="noStrike" kern="1200" dirty="0">
                <a:solidFill>
                  <a:schemeClr val="tx1"/>
                </a:solidFill>
                <a:effectLst/>
                <a:latin typeface="+mn-lt"/>
                <a:ea typeface="+mn-ea"/>
                <a:cs typeface="+mn-cs"/>
              </a:rPr>
              <a:t>On ne dirait pas, mais oui votre </a:t>
            </a:r>
            <a:r>
              <a:rPr lang="fr-FR" sz="1200" b="0" i="0" u="none" strike="noStrike" kern="1200" dirty="0">
                <a:solidFill>
                  <a:schemeClr val="tx1"/>
                </a:solidFill>
                <a:effectLst/>
                <a:latin typeface="+mn-lt"/>
                <a:ea typeface="+mn-ea"/>
                <a:cs typeface="+mn-cs"/>
                <a:hlinkClick r:id="rId11"/>
              </a:rPr>
              <a:t>banque finance peut-être les énergies fossiles</a:t>
            </a:r>
            <a:r>
              <a:rPr lang="fr-FR" sz="1200" b="0" i="0" u="none" strike="noStrike" kern="1200" dirty="0">
                <a:solidFill>
                  <a:schemeClr val="tx1"/>
                </a:solidFill>
                <a:effectLst/>
                <a:latin typeface="+mn-lt"/>
                <a:ea typeface="+mn-ea"/>
                <a:cs typeface="+mn-cs"/>
              </a:rPr>
              <a:t> grâce à votre argent. Selon le </a:t>
            </a:r>
            <a:r>
              <a:rPr lang="fr-FR" sz="1200" b="0" i="0" u="none" strike="noStrike" kern="1200" dirty="0">
                <a:solidFill>
                  <a:schemeClr val="tx1"/>
                </a:solidFill>
                <a:effectLst/>
                <a:latin typeface="+mn-lt"/>
                <a:ea typeface="+mn-ea"/>
                <a:cs typeface="+mn-cs"/>
                <a:hlinkClick r:id="rId12"/>
              </a:rPr>
              <a:t>13e rapport de </a:t>
            </a:r>
            <a:r>
              <a:rPr lang="fr-FR" sz="1200" b="0" i="1" u="none" strike="noStrike" kern="1200" dirty="0">
                <a:solidFill>
                  <a:schemeClr val="tx1"/>
                </a:solidFill>
                <a:effectLst/>
                <a:latin typeface="+mn-lt"/>
                <a:ea typeface="+mn-ea"/>
                <a:cs typeface="+mn-cs"/>
                <a:hlinkClick r:id="rId12"/>
              </a:rPr>
              <a:t>Banking on Climate Chaos</a:t>
            </a:r>
            <a:r>
              <a:rPr lang="fr-FR" sz="1200" b="0" i="0" u="none" strike="noStrike" kern="1200" dirty="0">
                <a:solidFill>
                  <a:schemeClr val="tx1"/>
                </a:solidFill>
                <a:effectLst/>
                <a:latin typeface="+mn-lt"/>
                <a:ea typeface="+mn-ea"/>
                <a:cs typeface="+mn-cs"/>
              </a:rPr>
              <a:t>, les banques françaises ont permis de donner plus de 350 milliards de dollars aux énergies fossiles entre 2016 et 2021, et le rapport du GIEC met en avant qu’il faut tout faire pour limiter l’utilisation de ces énergies. Vous pouvez alors vous tourner vers des </a:t>
            </a:r>
            <a:r>
              <a:rPr lang="fr-FR" sz="1200" b="0" i="0" u="none" strike="noStrike" kern="1200" dirty="0">
                <a:solidFill>
                  <a:schemeClr val="tx1"/>
                </a:solidFill>
                <a:effectLst/>
                <a:latin typeface="+mn-lt"/>
                <a:ea typeface="+mn-ea"/>
                <a:cs typeface="+mn-cs"/>
                <a:hlinkClick r:id="rId13"/>
              </a:rPr>
              <a:t>banques écolos</a:t>
            </a:r>
            <a:r>
              <a:rPr lang="fr-FR" sz="1200" b="0" i="0" u="none" strike="noStrike" kern="1200" dirty="0">
                <a:solidFill>
                  <a:schemeClr val="tx1"/>
                </a:solidFill>
                <a:effectLst/>
                <a:latin typeface="+mn-lt"/>
                <a:ea typeface="+mn-ea"/>
                <a:cs typeface="+mn-cs"/>
              </a:rPr>
              <a:t> comme </a:t>
            </a:r>
            <a:r>
              <a:rPr lang="fr-FR" sz="1200" b="0" i="0" u="none" strike="noStrike" kern="1200" dirty="0">
                <a:solidFill>
                  <a:schemeClr val="tx1"/>
                </a:solidFill>
                <a:effectLst/>
                <a:latin typeface="+mn-lt"/>
                <a:ea typeface="+mn-ea"/>
                <a:cs typeface="+mn-cs"/>
                <a:hlinkClick r:id="rId14"/>
              </a:rPr>
              <a:t>Hélios</a:t>
            </a:r>
            <a:r>
              <a:rPr lang="fr-FR" sz="1200" b="0" i="0" u="none" strike="noStrike" kern="1200" dirty="0">
                <a:solidFill>
                  <a:schemeClr val="tx1"/>
                </a:solidFill>
                <a:effectLst/>
                <a:latin typeface="+mn-lt"/>
                <a:ea typeface="+mn-ea"/>
                <a:cs typeface="+mn-cs"/>
              </a:rPr>
              <a:t>, la </a:t>
            </a:r>
            <a:r>
              <a:rPr lang="fr-FR" sz="1200" b="0" i="0" u="none" strike="noStrike" kern="1200" dirty="0">
                <a:solidFill>
                  <a:schemeClr val="tx1"/>
                </a:solidFill>
                <a:effectLst/>
                <a:latin typeface="+mn-lt"/>
                <a:ea typeface="+mn-ea"/>
                <a:cs typeface="+mn-cs"/>
                <a:hlinkClick r:id="rId15"/>
              </a:rPr>
              <a:t>Nef</a:t>
            </a:r>
            <a:r>
              <a:rPr lang="fr-FR" sz="1200" b="0" i="0" u="none" strike="noStrike" kern="1200" dirty="0">
                <a:solidFill>
                  <a:schemeClr val="tx1"/>
                </a:solidFill>
                <a:effectLst/>
                <a:latin typeface="+mn-lt"/>
                <a:ea typeface="+mn-ea"/>
                <a:cs typeface="+mn-cs"/>
              </a:rPr>
              <a:t>, ou encore le </a:t>
            </a:r>
            <a:r>
              <a:rPr lang="fr-FR" sz="1200" b="0" i="0" u="none" strike="noStrike" kern="1200" dirty="0">
                <a:solidFill>
                  <a:schemeClr val="tx1"/>
                </a:solidFill>
                <a:effectLst/>
                <a:latin typeface="+mn-lt"/>
                <a:ea typeface="+mn-ea"/>
                <a:cs typeface="+mn-cs"/>
                <a:hlinkClick r:id="rId16"/>
              </a:rPr>
              <a:t>Crédit Coopératif</a:t>
            </a:r>
            <a:r>
              <a:rPr lang="fr-FR" sz="1200" b="0" i="0" u="none" strike="noStrike" kern="1200" dirty="0">
                <a:solidFill>
                  <a:schemeClr val="tx1"/>
                </a:solidFill>
                <a:effectLst/>
                <a:latin typeface="+mn-lt"/>
                <a:ea typeface="+mn-ea"/>
                <a:cs typeface="+mn-cs"/>
              </a:rPr>
              <a:t>. Nous sommes sûrs que l'une d'entres elles saura vous aller !</a:t>
            </a:r>
          </a:p>
          <a:p>
            <a:r>
              <a:rPr lang="fr-FR" dirty="0">
                <a:effectLst/>
              </a:rPr>
              <a:t>6. Mieux utiliser nos énergies : </a:t>
            </a:r>
          </a:p>
          <a:p>
            <a:r>
              <a:rPr lang="fr-FR" dirty="0">
                <a:effectLst/>
              </a:rPr>
              <a:t>Il est important de savoir que vous pouvez avoir accès à des </a:t>
            </a:r>
            <a:r>
              <a:rPr lang="fr-FR" sz="1200" kern="1200" dirty="0">
                <a:solidFill>
                  <a:schemeClr val="tx1"/>
                </a:solidFill>
                <a:effectLst/>
                <a:latin typeface="+mn-lt"/>
                <a:ea typeface="+mn-ea"/>
                <a:cs typeface="+mn-cs"/>
                <a:hlinkClick r:id="rId17"/>
              </a:rPr>
              <a:t>aides du gouvernement</a:t>
            </a:r>
            <a:r>
              <a:rPr lang="fr-FR" dirty="0">
                <a:effectLst/>
              </a:rPr>
              <a:t> pour rénover votre habitat, notamment l'isolation thermique mais aussi rénover votre système de chauffage qui peut-être très gourmand s'il est vieux. Cela vous permettra de chauffer moins, donc d’utiliser moins d'énergie, et même de faire des </a:t>
            </a:r>
            <a:r>
              <a:rPr lang="fr-FR" sz="1200" kern="1200" dirty="0">
                <a:solidFill>
                  <a:schemeClr val="tx1"/>
                </a:solidFill>
                <a:effectLst/>
                <a:latin typeface="+mn-lt"/>
                <a:ea typeface="+mn-ea"/>
                <a:cs typeface="+mn-cs"/>
                <a:hlinkClick r:id="rId18"/>
              </a:rPr>
              <a:t>économies</a:t>
            </a:r>
            <a:r>
              <a:rPr lang="fr-FR" dirty="0">
                <a:effectLst/>
              </a:rPr>
              <a:t>.</a:t>
            </a:r>
          </a:p>
          <a:p>
            <a:r>
              <a:rPr lang="fr-FR" dirty="0">
                <a:effectLst/>
              </a:rPr>
              <a:t>7. Réaliser des actions collectives pour peser beaucoup plus dans la balance écologique : </a:t>
            </a:r>
          </a:p>
          <a:p>
            <a:r>
              <a:rPr lang="fr-FR" dirty="0">
                <a:effectLst/>
              </a:rPr>
              <a:t>Une piste d’actions concrète qui est peu mise en avant est de se renseigner sur les collectifs militants autour de chez vous ou les causes qui vous parlent et qui ont sûrement besoin d’aide. Vous pouvez consulter le site de </a:t>
            </a:r>
            <a:r>
              <a:rPr lang="fr-FR" sz="1200" kern="1200" dirty="0">
                <a:solidFill>
                  <a:schemeClr val="tx1"/>
                </a:solidFill>
                <a:effectLst/>
                <a:latin typeface="+mn-lt"/>
                <a:ea typeface="+mn-ea"/>
                <a:cs typeface="+mn-cs"/>
                <a:hlinkClick r:id="rId19"/>
              </a:rPr>
              <a:t>Reporterre</a:t>
            </a:r>
            <a:r>
              <a:rPr lang="fr-FR" dirty="0">
                <a:effectLst/>
              </a:rPr>
              <a:t> qui recense les luttes contre les projets destructeurs sur une carte accessible sur leur site.</a:t>
            </a:r>
          </a:p>
          <a:p>
            <a:r>
              <a:rPr lang="fr-FR" dirty="0">
                <a:effectLst/>
              </a:rPr>
              <a:t>Programmer des </a:t>
            </a:r>
            <a:r>
              <a:rPr lang="fr-FR" sz="1200" kern="1200" dirty="0">
                <a:solidFill>
                  <a:schemeClr val="tx1"/>
                </a:solidFill>
                <a:effectLst/>
                <a:latin typeface="+mn-lt"/>
                <a:ea typeface="+mn-ea"/>
                <a:cs typeface="+mn-cs"/>
                <a:hlinkClick r:id="rId20"/>
              </a:rPr>
              <a:t>vacances</a:t>
            </a:r>
            <a:r>
              <a:rPr lang="fr-FR" dirty="0">
                <a:effectLst/>
              </a:rPr>
              <a:t> éco-volontaires comme le tourisme participatif pour préserver l’environnement et la biodiversité.</a:t>
            </a:r>
          </a:p>
          <a:p>
            <a:r>
              <a:rPr lang="fr-FR" sz="1200" b="0" i="0" u="none" strike="noStrike" kern="1200" dirty="0">
                <a:solidFill>
                  <a:schemeClr val="tx1"/>
                </a:solidFill>
                <a:effectLst/>
                <a:latin typeface="+mn-lt"/>
                <a:ea typeface="+mn-ea"/>
                <a:cs typeface="+mn-cs"/>
              </a:rPr>
              <a:t>8. Organiser des actions écolos entre amis : </a:t>
            </a:r>
          </a:p>
          <a:p>
            <a:r>
              <a:rPr lang="fr-FR" sz="1200" b="0" i="0" u="none" strike="noStrike" kern="1200" dirty="0">
                <a:solidFill>
                  <a:schemeClr val="tx1"/>
                </a:solidFill>
                <a:effectLst/>
                <a:latin typeface="+mn-lt"/>
                <a:ea typeface="+mn-ea"/>
                <a:cs typeface="+mn-cs"/>
              </a:rPr>
              <a:t>Organiser des collectes de fonds pour les collectifs locaux en proposant des boissons ou de la nourriture à prix libre.</a:t>
            </a:r>
          </a:p>
          <a:p>
            <a:r>
              <a:rPr lang="fr-FR" sz="1200" b="0" i="0" u="none" strike="noStrike" kern="1200" dirty="0">
                <a:solidFill>
                  <a:schemeClr val="tx1"/>
                </a:solidFill>
                <a:effectLst/>
                <a:latin typeface="+mn-lt"/>
                <a:ea typeface="+mn-ea"/>
                <a:cs typeface="+mn-cs"/>
              </a:rPr>
              <a:t>Écrire des tracts pour sensibiliser à des thématiques écologistes, puis aller les distribuer. Le collectif </a:t>
            </a:r>
            <a:r>
              <a:rPr lang="fr-FR" sz="1200" b="0" i="0" u="none" strike="noStrike" kern="1200" dirty="0">
                <a:solidFill>
                  <a:schemeClr val="tx1"/>
                </a:solidFill>
                <a:effectLst/>
                <a:latin typeface="+mn-lt"/>
                <a:ea typeface="+mn-ea"/>
                <a:cs typeface="+mn-cs"/>
                <a:hlinkClick r:id="rId21"/>
              </a:rPr>
              <a:t>Youth for Climate</a:t>
            </a:r>
            <a:r>
              <a:rPr lang="fr-FR" sz="1200" b="0" i="0" u="none" strike="noStrike" kern="1200" dirty="0">
                <a:solidFill>
                  <a:schemeClr val="tx1"/>
                </a:solidFill>
                <a:effectLst/>
                <a:latin typeface="+mn-lt"/>
                <a:ea typeface="+mn-ea"/>
                <a:cs typeface="+mn-cs"/>
              </a:rPr>
              <a:t> en a déjà crée pour faciliter les actions.</a:t>
            </a:r>
          </a:p>
          <a:p>
            <a:r>
              <a:rPr lang="fr-FR" sz="1200" b="0" i="0" u="none" strike="noStrike" kern="1200" dirty="0">
                <a:solidFill>
                  <a:schemeClr val="tx1"/>
                </a:solidFill>
                <a:effectLst/>
                <a:latin typeface="+mn-lt"/>
                <a:ea typeface="+mn-ea"/>
                <a:cs typeface="+mn-cs"/>
              </a:rPr>
              <a:t>Faire du </a:t>
            </a:r>
            <a:r>
              <a:rPr lang="fr-FR" sz="1200" b="0" i="0" u="none" strike="noStrike" kern="1200" dirty="0">
                <a:solidFill>
                  <a:schemeClr val="tx1"/>
                </a:solidFill>
                <a:effectLst/>
                <a:latin typeface="+mn-lt"/>
                <a:ea typeface="+mn-ea"/>
                <a:cs typeface="+mn-cs"/>
                <a:hlinkClick r:id="rId22"/>
              </a:rPr>
              <a:t>wwoofing</a:t>
            </a:r>
            <a:r>
              <a:rPr lang="fr-FR" sz="1200" b="0" i="0" u="none" strike="noStrike" kern="1200" dirty="0">
                <a:solidFill>
                  <a:schemeClr val="tx1"/>
                </a:solidFill>
                <a:effectLst/>
                <a:latin typeface="+mn-lt"/>
                <a:ea typeface="+mn-ea"/>
                <a:cs typeface="+mn-cs"/>
              </a:rPr>
              <a:t> (</a:t>
            </a:r>
            <a:r>
              <a:rPr lang="fr-FR" sz="1200" b="0" i="1" u="none" strike="noStrike" kern="1200" dirty="0">
                <a:solidFill>
                  <a:schemeClr val="tx1"/>
                </a:solidFill>
                <a:effectLst/>
                <a:latin typeface="+mn-lt"/>
                <a:ea typeface="+mn-ea"/>
                <a:cs typeface="+mn-cs"/>
              </a:rPr>
              <a:t>World Wide </a:t>
            </a:r>
            <a:r>
              <a:rPr lang="fr-FR" sz="1200" b="0" i="1" u="none" strike="noStrike" kern="1200" dirty="0" err="1">
                <a:solidFill>
                  <a:schemeClr val="tx1"/>
                </a:solidFill>
                <a:effectLst/>
                <a:latin typeface="+mn-lt"/>
                <a:ea typeface="+mn-ea"/>
                <a:cs typeface="+mn-cs"/>
              </a:rPr>
              <a:t>Opportunities</a:t>
            </a:r>
            <a:r>
              <a:rPr lang="fr-FR" sz="1200" b="0" i="1" u="none" strike="noStrike" kern="1200" dirty="0">
                <a:solidFill>
                  <a:schemeClr val="tx1"/>
                </a:solidFill>
                <a:effectLst/>
                <a:latin typeface="+mn-lt"/>
                <a:ea typeface="+mn-ea"/>
                <a:cs typeface="+mn-cs"/>
              </a:rPr>
              <a:t> on </a:t>
            </a:r>
            <a:r>
              <a:rPr lang="fr-FR" sz="1200" b="0" i="1" u="none" strike="noStrike" kern="1200" dirty="0" err="1">
                <a:solidFill>
                  <a:schemeClr val="tx1"/>
                </a:solidFill>
                <a:effectLst/>
                <a:latin typeface="+mn-lt"/>
                <a:ea typeface="+mn-ea"/>
                <a:cs typeface="+mn-cs"/>
              </a:rPr>
              <a:t>Organic</a:t>
            </a:r>
            <a:r>
              <a:rPr lang="fr-FR" sz="1200" b="0" i="1" u="none" strike="noStrike" kern="1200" dirty="0">
                <a:solidFill>
                  <a:schemeClr val="tx1"/>
                </a:solidFill>
                <a:effectLst/>
                <a:latin typeface="+mn-lt"/>
                <a:ea typeface="+mn-ea"/>
                <a:cs typeface="+mn-cs"/>
              </a:rPr>
              <a:t> </a:t>
            </a:r>
            <a:r>
              <a:rPr lang="fr-FR" sz="1200" b="0" i="1" u="none" strike="noStrike" kern="1200" dirty="0" err="1">
                <a:solidFill>
                  <a:schemeClr val="tx1"/>
                </a:solidFill>
                <a:effectLst/>
                <a:latin typeface="+mn-lt"/>
                <a:ea typeface="+mn-ea"/>
                <a:cs typeface="+mn-cs"/>
              </a:rPr>
              <a:t>Farms</a:t>
            </a:r>
            <a:r>
              <a:rPr lang="fr-FR" sz="1200" b="0" i="0" u="none" strike="noStrike" kern="1200" dirty="0">
                <a:solidFill>
                  <a:schemeClr val="tx1"/>
                </a:solidFill>
                <a:effectLst/>
                <a:latin typeface="+mn-lt"/>
                <a:ea typeface="+mn-ea"/>
                <a:cs typeface="+mn-cs"/>
              </a:rPr>
              <a:t>) dans des fermes en </a:t>
            </a:r>
            <a:r>
              <a:rPr lang="fr-FR" sz="1200" b="0" i="0" u="none" strike="noStrike" kern="1200" dirty="0" err="1">
                <a:solidFill>
                  <a:schemeClr val="tx1"/>
                </a:solidFill>
                <a:effectLst/>
                <a:latin typeface="+mn-lt"/>
                <a:ea typeface="+mn-ea"/>
                <a:cs typeface="+mn-cs"/>
              </a:rPr>
              <a:t>agro-écologie</a:t>
            </a:r>
            <a:r>
              <a:rPr lang="fr-FR" sz="1200" b="0" i="0" u="none" strike="noStrike" kern="1200" dirty="0">
                <a:solidFill>
                  <a:schemeClr val="tx1"/>
                </a:solidFill>
                <a:effectLst/>
                <a:latin typeface="+mn-lt"/>
                <a:ea typeface="+mn-ea"/>
                <a:cs typeface="+mn-cs"/>
              </a:rPr>
              <a:t>, et partager autour de vous ce que vous avez appris. Cela consiste à travailler dans une exploitation biologique fournissant nourriture et hébergement en échange d'un travail quotidien.</a:t>
            </a:r>
          </a:p>
          <a:p>
            <a:r>
              <a:rPr lang="fr-FR" sz="1200" b="0" i="0" u="none" strike="noStrike" kern="1200" dirty="0">
                <a:solidFill>
                  <a:schemeClr val="tx1"/>
                </a:solidFill>
                <a:effectLst/>
                <a:latin typeface="+mn-lt"/>
                <a:ea typeface="+mn-ea"/>
                <a:cs typeface="+mn-cs"/>
              </a:rPr>
              <a:t>9. S'éduquer à plusieurs : </a:t>
            </a:r>
          </a:p>
          <a:p>
            <a:r>
              <a:rPr lang="fr-FR" sz="1200" b="0" i="0" u="none" strike="noStrike" kern="1200" dirty="0">
                <a:solidFill>
                  <a:schemeClr val="tx1"/>
                </a:solidFill>
                <a:effectLst/>
                <a:latin typeface="+mn-lt"/>
                <a:ea typeface="+mn-ea"/>
                <a:cs typeface="+mn-cs"/>
              </a:rPr>
              <a:t>Le site </a:t>
            </a:r>
            <a:r>
              <a:rPr lang="fr-FR" sz="1200" b="0" i="0" u="none" strike="noStrike" kern="1200" dirty="0">
                <a:solidFill>
                  <a:schemeClr val="tx1"/>
                </a:solidFill>
                <a:effectLst/>
                <a:latin typeface="+mn-lt"/>
                <a:ea typeface="+mn-ea"/>
                <a:cs typeface="+mn-cs"/>
                <a:hlinkClick r:id="rId23"/>
              </a:rPr>
              <a:t>Infokiosques.net</a:t>
            </a:r>
            <a:r>
              <a:rPr lang="fr-FR" sz="1200" b="0" i="0" u="none" strike="noStrike" kern="1200" dirty="0">
                <a:solidFill>
                  <a:schemeClr val="tx1"/>
                </a:solidFill>
                <a:effectLst/>
                <a:latin typeface="+mn-lt"/>
                <a:ea typeface="+mn-ea"/>
                <a:cs typeface="+mn-cs"/>
              </a:rPr>
              <a:t> est rempli de brochures pour s’éduquer sur le sujet de l’écologie, que vous pouvez partager autour de vous pour sensibiliser votre entourage à la cause écologique.</a:t>
            </a:r>
          </a:p>
          <a:p>
            <a:r>
              <a:rPr lang="fr-FR" sz="1200" b="0" i="0" u="none" strike="noStrike" kern="1200" dirty="0">
                <a:solidFill>
                  <a:schemeClr val="tx1"/>
                </a:solidFill>
                <a:effectLst/>
                <a:latin typeface="+mn-lt"/>
                <a:ea typeface="+mn-ea"/>
                <a:cs typeface="+mn-cs"/>
              </a:rPr>
              <a:t>Il existe aussi des </a:t>
            </a:r>
            <a:r>
              <a:rPr lang="fr-FR" sz="1200" b="0" i="0" u="none" strike="noStrike" kern="1200" dirty="0">
                <a:solidFill>
                  <a:schemeClr val="tx1"/>
                </a:solidFill>
                <a:effectLst/>
                <a:latin typeface="+mn-lt"/>
                <a:ea typeface="+mn-ea"/>
                <a:cs typeface="+mn-cs"/>
                <a:hlinkClick r:id="rId24"/>
              </a:rPr>
              <a:t>podcasts</a:t>
            </a:r>
            <a:r>
              <a:rPr lang="fr-FR" sz="1200" b="0" i="0" u="none" strike="noStrike" kern="1200" dirty="0">
                <a:solidFill>
                  <a:schemeClr val="tx1"/>
                </a:solidFill>
                <a:effectLst/>
                <a:latin typeface="+mn-lt"/>
                <a:ea typeface="+mn-ea"/>
                <a:cs typeface="+mn-cs"/>
              </a:rPr>
              <a:t> qui vous aideront à mieux connaître le monde de l’écologie, et à mieux appréhender ces nouvelles connaissances qui peuvent faire peur au début.</a:t>
            </a:r>
          </a:p>
          <a:p>
            <a:r>
              <a:rPr lang="fr-FR" sz="1200" b="0" i="0" u="none" strike="noStrike" kern="1200" dirty="0">
                <a:solidFill>
                  <a:schemeClr val="tx1"/>
                </a:solidFill>
                <a:effectLst/>
                <a:latin typeface="+mn-lt"/>
                <a:ea typeface="+mn-ea"/>
                <a:cs typeface="+mn-cs"/>
              </a:rPr>
              <a:t>N’oubliez pas que la perfection </a:t>
            </a:r>
            <a:r>
              <a:rPr lang="fr-FR" sz="1200" b="0" i="0" u="none" strike="noStrike" kern="1200" dirty="0">
                <a:solidFill>
                  <a:schemeClr val="tx1"/>
                </a:solidFill>
                <a:effectLst/>
                <a:latin typeface="+mn-lt"/>
                <a:ea typeface="+mn-ea"/>
                <a:cs typeface="+mn-cs"/>
                <a:hlinkClick r:id="rId25"/>
              </a:rPr>
              <a:t>écologique</a:t>
            </a:r>
            <a:r>
              <a:rPr lang="fr-FR" sz="1200" b="0" i="0" u="none" strike="noStrike" kern="1200" dirty="0">
                <a:solidFill>
                  <a:schemeClr val="tx1"/>
                </a:solidFill>
                <a:effectLst/>
                <a:latin typeface="+mn-lt"/>
                <a:ea typeface="+mn-ea"/>
                <a:cs typeface="+mn-cs"/>
              </a:rPr>
              <a:t> n’existe pas. De plus, le rapport du GIEC nous rappelle que les choix et actions individuelles ne peuvent répondre à la réduction des gaz à effet de serre que partiellement. Il faut alors que nos politiques mettent en place des infrastructures et des cheminements pour faciliter et inciter les citoyens à changer leur mode de vie.</a:t>
            </a:r>
          </a:p>
          <a:p>
            <a:endParaRPr lang="fr-FR" sz="1200" b="0" i="0" u="none" strike="noStrike" kern="1200" dirty="0">
              <a:solidFill>
                <a:schemeClr val="tx1"/>
              </a:solidFill>
              <a:effectLst/>
              <a:latin typeface="+mn-lt"/>
              <a:ea typeface="+mn-ea"/>
              <a:cs typeface="+mn-cs"/>
            </a:endParaRPr>
          </a:p>
          <a:p>
            <a:br>
              <a:rPr lang="fr-FR" dirty="0"/>
            </a:br>
            <a:endParaRPr lang="fr-FR" sz="1200" b="0" i="0" u="none" strike="noStrike" kern="1200" dirty="0">
              <a:solidFill>
                <a:schemeClr val="tx1"/>
              </a:solidFill>
              <a:effectLst/>
              <a:latin typeface="+mn-lt"/>
              <a:ea typeface="+mn-ea"/>
              <a:cs typeface="+mn-cs"/>
            </a:endParaRPr>
          </a:p>
          <a:p>
            <a:endParaRPr lang="fr-FR" sz="1200" b="0" i="0" u="none" strike="noStrike" kern="1200" dirty="0">
              <a:solidFill>
                <a:schemeClr val="tx1"/>
              </a:solidFill>
              <a:effectLst/>
              <a:latin typeface="+mn-lt"/>
              <a:ea typeface="+mn-ea"/>
              <a:cs typeface="+mn-cs"/>
            </a:endParaRPr>
          </a:p>
          <a:p>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18</a:t>
            </a:fld>
            <a:endParaRPr lang="fr-FR"/>
          </a:p>
        </p:txBody>
      </p:sp>
      <p:sp>
        <p:nvSpPr>
          <p:cNvPr id="5" name="Espace réservé du pied de page 4">
            <a:extLst>
              <a:ext uri="{FF2B5EF4-FFF2-40B4-BE49-F238E27FC236}">
                <a16:creationId xmlns:a16="http://schemas.microsoft.com/office/drawing/2014/main" id="{6BEBFD56-80FE-ABCB-CEB9-4D3811BF93BC}"/>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611133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endParaRPr lang="fr-FR" sz="1200" b="0" i="0" u="none" strike="noStrike" kern="1200" dirty="0">
              <a:solidFill>
                <a:schemeClr val="tx1"/>
              </a:solidFill>
              <a:effectLst/>
              <a:latin typeface="+mn-lt"/>
              <a:ea typeface="+mn-ea"/>
              <a:cs typeface="+mn-cs"/>
            </a:endParaRPr>
          </a:p>
          <a:p>
            <a:pPr algn="l"/>
            <a:r>
              <a:rPr lang="fr-FR" sz="1200" b="1" i="0" u="none" strike="noStrike" dirty="0">
                <a:solidFill>
                  <a:srgbClr val="545454"/>
                </a:solidFill>
                <a:effectLst/>
                <a:latin typeface="Roboto" panose="02000000000000000000" pitchFamily="2" charset="0"/>
              </a:rPr>
              <a:t>Publié: 24th octobre 2019</a:t>
            </a:r>
            <a:r>
              <a:rPr lang="fr-FR" sz="1200" b="1" i="0" u="none" strike="noStrike" dirty="0">
                <a:solidFill>
                  <a:srgbClr val="545454"/>
                </a:solidFill>
                <a:effectLst/>
                <a:latin typeface="TStar"/>
              </a:rPr>
              <a:t>Downloads</a:t>
            </a:r>
          </a:p>
          <a:p>
            <a:pPr algn="l"/>
            <a:r>
              <a:rPr lang="fr-FR" sz="1200" b="1" i="0" u="none" strike="noStrike" dirty="0">
                <a:solidFill>
                  <a:srgbClr val="545454"/>
                </a:solidFill>
                <a:effectLst/>
                <a:latin typeface="Roboto" panose="02000000000000000000" pitchFamily="2" charset="0"/>
                <a:hlinkClick r:id="rId3"/>
              </a:rPr>
              <a:t>Note d'information Fonds Vert</a:t>
            </a:r>
            <a:endParaRPr lang="fr-FR" sz="1200" b="0" i="0" u="none" strike="noStrike" dirty="0">
              <a:solidFill>
                <a:srgbClr val="545454"/>
              </a:solidFill>
              <a:effectLst/>
              <a:latin typeface="Roboto" panose="02000000000000000000" pitchFamily="2" charset="0"/>
            </a:endParaRPr>
          </a:p>
          <a:p>
            <a:pPr algn="l"/>
            <a:r>
              <a:rPr lang="fr-FR" sz="1200" b="0" i="0" u="none" strike="noStrike" dirty="0">
                <a:solidFill>
                  <a:srgbClr val="545454"/>
                </a:solidFill>
                <a:effectLst/>
                <a:latin typeface="Roboto" panose="02000000000000000000" pitchFamily="2" charset="0"/>
              </a:rPr>
              <a:t>La conférence de reconstitution du Fonds vert pour le climat s’ouvre aujourd’hui à Paris pour deux jours. Pour Oxfam, les pays riches qui polluent - comme l’Australie, le Canada, les États-Unis et les Pays-Bas - sont en train de léser de plusieurs milliards de dollars les pays pauvres, en négligeant de leur fournir l’aide promise pour réduire leurs émissions et leur permettre de s’adapter à la crise climatique. </a:t>
            </a:r>
          </a:p>
          <a:p>
            <a:pPr algn="l"/>
            <a:r>
              <a:rPr lang="fr-FR" sz="1200" b="0" i="0" u="none" strike="noStrike" dirty="0">
                <a:solidFill>
                  <a:srgbClr val="545454"/>
                </a:solidFill>
                <a:effectLst/>
                <a:latin typeface="Roboto" panose="02000000000000000000" pitchFamily="2" charset="0"/>
              </a:rPr>
              <a:t>À ce jour, les pays développés se sont engagés à verser 7,5 milliards de dollars au Fonds Vert pour son prochain cycle budgétaire de quatre ans. Ces promesses ne représentent que la moitié des 15 milliards de dollars qu’Oxfam estime nécessaires pour financer les quelque 300 propositions de projets actuellement à l’étude.  </a:t>
            </a:r>
          </a:p>
          <a:p>
            <a:pPr algn="l">
              <a:buFont typeface="Arial" panose="020B0604020202020204" pitchFamily="34" charset="0"/>
              <a:buChar char="•"/>
            </a:pPr>
            <a:r>
              <a:rPr lang="fr-FR" sz="1200" b="0" i="0" u="none" strike="noStrike" dirty="0">
                <a:solidFill>
                  <a:srgbClr val="545454"/>
                </a:solidFill>
                <a:effectLst/>
                <a:latin typeface="Roboto" panose="02000000000000000000" pitchFamily="2" charset="0"/>
              </a:rPr>
              <a:t>Les contributions de l’Autriche, du Canada et des Pays-Bas ne représentent qu’un tiers de leur juste part, d’après les estimations d’Oxfam. </a:t>
            </a:r>
          </a:p>
          <a:p>
            <a:pPr algn="l">
              <a:buFont typeface="Arial" panose="020B0604020202020204" pitchFamily="34" charset="0"/>
              <a:buChar char="•"/>
            </a:pPr>
            <a:r>
              <a:rPr lang="fr-FR" sz="1200" b="0" i="0" u="none" strike="noStrike" dirty="0">
                <a:solidFill>
                  <a:srgbClr val="545454"/>
                </a:solidFill>
                <a:effectLst/>
                <a:latin typeface="Roboto" panose="02000000000000000000" pitchFamily="2" charset="0"/>
              </a:rPr>
              <a:t>L’Australie a indiqué qu’elle se rangera aux côtés des États-Unis, en refusant de contribuer à ce nouveau cycle budgétaire. </a:t>
            </a:r>
          </a:p>
          <a:p>
            <a:pPr algn="l">
              <a:buFont typeface="Arial" panose="020B0604020202020204" pitchFamily="34" charset="0"/>
              <a:buChar char="•"/>
            </a:pPr>
            <a:r>
              <a:rPr lang="fr-FR" sz="1200" b="0" i="0" u="none" strike="noStrike" dirty="0">
                <a:solidFill>
                  <a:srgbClr val="545454"/>
                </a:solidFill>
                <a:effectLst/>
                <a:latin typeface="Roboto" panose="02000000000000000000" pitchFamily="2" charset="0"/>
              </a:rPr>
              <a:t>Des pays comme la Belgique, la Finlande, l’Italie, le Japon, la Nouvelle-Zélande, le Portugal et la Suisse n’ont pas encore annoncé le montant de leur contribution.</a:t>
            </a:r>
          </a:p>
          <a:p>
            <a:pPr algn="l"/>
            <a:r>
              <a:rPr lang="fr-FR" sz="1200" b="0" i="0" u="none" strike="noStrike" dirty="0">
                <a:solidFill>
                  <a:srgbClr val="545454"/>
                </a:solidFill>
                <a:effectLst/>
                <a:latin typeface="Roboto" panose="02000000000000000000" pitchFamily="2" charset="0"/>
              </a:rPr>
              <a:t>En comparaison, l’Allemagne, la France, la Norvège, le Royaume-Uni et la Suède ont doublé leurs contributions initiales de 2014-2015.</a:t>
            </a:r>
          </a:p>
          <a:p>
            <a:pPr algn="l"/>
            <a:r>
              <a:rPr lang="fr-FR" sz="1200" b="0" i="0" u="none" strike="noStrike" dirty="0">
                <a:solidFill>
                  <a:srgbClr val="545454"/>
                </a:solidFill>
                <a:effectLst/>
                <a:latin typeface="Roboto" panose="02000000000000000000" pitchFamily="2" charset="0"/>
              </a:rPr>
              <a:t>Selon Armelle Le Comte, responsable du plaidoyer climat chez Oxfam France:</a:t>
            </a:r>
          </a:p>
          <a:p>
            <a:pPr algn="l"/>
            <a:r>
              <a:rPr lang="fr-FR" sz="1200" b="0" i="1" u="none" strike="noStrike" dirty="0">
                <a:solidFill>
                  <a:srgbClr val="545454"/>
                </a:solidFill>
                <a:effectLst/>
                <a:latin typeface="Roboto" panose="02000000000000000000" pitchFamily="2" charset="0"/>
              </a:rPr>
              <a:t>« Le Fonds vert pour le climat est une véritable bouée de sauvetage pour les pays pauvres qui ont besoin d’aide pour réduire leurs émissions et s’adapter aux aléas climatiques, de plus en plus extrêmes et fréquents. Nous exhortons tous les pays riches à contribuer équitablement à ce Fonds. Un tel soutien peut être une question de vie ou de mort pour les communautés pauvres qui sont les premières à subir les effets des changements climatiques et qui luttent pour survivre. </a:t>
            </a:r>
            <a:endParaRPr lang="fr-FR" sz="1200" b="0" i="0" u="none" strike="noStrike" dirty="0">
              <a:solidFill>
                <a:srgbClr val="545454"/>
              </a:solidFill>
              <a:effectLst/>
              <a:latin typeface="Roboto" panose="02000000000000000000" pitchFamily="2" charset="0"/>
            </a:endParaRPr>
          </a:p>
          <a:p>
            <a:pPr algn="l"/>
            <a:r>
              <a:rPr lang="fr-FR" sz="1200" b="0" i="1" u="none" strike="noStrike" dirty="0">
                <a:solidFill>
                  <a:srgbClr val="545454"/>
                </a:solidFill>
                <a:effectLst/>
                <a:latin typeface="Roboto" panose="02000000000000000000" pitchFamily="2" charset="0"/>
              </a:rPr>
              <a:t>À l’échelle mondiale, les investissements dans le pétrole, le gaz et le charbon ont dépassé les 795 milliards de dollars en 2018. Nous dépensons cent fois plus pour les énergies fossiles que ce que les gouvernements semblent disposés à investir dans le principal fonds mondial pour le climat.</a:t>
            </a:r>
            <a:endParaRPr lang="fr-FR" sz="1200" b="0" i="0" u="none" strike="noStrike" dirty="0">
              <a:solidFill>
                <a:srgbClr val="545454"/>
              </a:solidFill>
              <a:effectLst/>
              <a:latin typeface="Roboto" panose="02000000000000000000" pitchFamily="2" charset="0"/>
            </a:endParaRPr>
          </a:p>
          <a:p>
            <a:pPr algn="l"/>
            <a:r>
              <a:rPr lang="fr-FR" sz="1200" b="0" i="1" u="none" strike="noStrike" dirty="0">
                <a:solidFill>
                  <a:srgbClr val="545454"/>
                </a:solidFill>
                <a:effectLst/>
                <a:latin typeface="Roboto" panose="02000000000000000000" pitchFamily="2" charset="0"/>
              </a:rPr>
              <a:t>La France, qui est le pays hôte de cette conférence et s’est déjà engagée à doubler sa contribution initiale, doit peser de tout son poids diplomatique pour inciter l’ensemble des pays donateurs à faire de même ». </a:t>
            </a:r>
            <a:endParaRPr lang="fr-FR" sz="1200" b="0" i="0" u="none" strike="noStrike" dirty="0">
              <a:solidFill>
                <a:srgbClr val="545454"/>
              </a:solidFill>
              <a:effectLst/>
              <a:latin typeface="Roboto" panose="02000000000000000000" pitchFamily="2" charset="0"/>
            </a:endParaRPr>
          </a:p>
          <a:p>
            <a:pPr algn="l"/>
            <a:r>
              <a:rPr lang="fr-FR" sz="1200" b="0" i="0" u="none" strike="noStrike" dirty="0">
                <a:solidFill>
                  <a:srgbClr val="545454"/>
                </a:solidFill>
                <a:effectLst/>
                <a:latin typeface="Roboto" panose="02000000000000000000" pitchFamily="2" charset="0"/>
              </a:rPr>
              <a:t>Créé en 2010, le Fonds vert pour le climat est appelé à devenir le principal canal de financement multilatéral permettant aux pays riches d’aider les pays pauvres à faire face à la crise climatique. Au cours des quatre dernières années, plus de 110 projets mis en œuvre dans des pays en développement ont bénéficié de son soutien financier. Parmi eux figurent par exemple des initiatives destinées à développer l’énergie solaire au Nigeria et au Mali, à restaurer des forêts au Honduras et à mettre en place des systèmes agricoles plus résilients au Bhoutan et au Belize.</a:t>
            </a:r>
          </a:p>
          <a:p>
            <a:pPr algn="l"/>
            <a:r>
              <a:rPr lang="fr-FR" sz="1200" b="1" i="0" u="none" strike="noStrike" dirty="0">
                <a:solidFill>
                  <a:srgbClr val="545454"/>
                </a:solidFill>
                <a:effectLst/>
                <a:latin typeface="TStar"/>
              </a:rPr>
              <a:t>Notes aux rédactions</a:t>
            </a:r>
          </a:p>
          <a:p>
            <a:pPr algn="l"/>
            <a:r>
              <a:rPr lang="fr-FR" sz="1200" b="0" i="0" u="none" strike="noStrike" dirty="0">
                <a:solidFill>
                  <a:srgbClr val="545454"/>
                </a:solidFill>
                <a:effectLst/>
                <a:latin typeface="Roboto" panose="02000000000000000000" pitchFamily="2" charset="0"/>
              </a:rPr>
              <a:t>Une note d’information sur le Fonds vert pour le climat, détaillant les contributions des principaux pays développés, est disponible </a:t>
            </a:r>
            <a:r>
              <a:rPr lang="fr-FR" sz="1200" b="0" i="0" u="sng" strike="noStrike" dirty="0">
                <a:solidFill>
                  <a:srgbClr val="545454"/>
                </a:solidFill>
                <a:effectLst/>
                <a:latin typeface="Roboto" panose="02000000000000000000" pitchFamily="2" charset="0"/>
                <a:hlinkClick r:id="rId3"/>
              </a:rPr>
              <a:t>ici</a:t>
            </a:r>
            <a:r>
              <a:rPr lang="fr-FR" sz="1200" b="0" i="0" u="none" strike="noStrike" dirty="0">
                <a:solidFill>
                  <a:srgbClr val="545454"/>
                </a:solidFill>
                <a:effectLst/>
                <a:latin typeface="Roboto" panose="02000000000000000000" pitchFamily="2" charset="0"/>
              </a:rPr>
              <a:t>.</a:t>
            </a:r>
          </a:p>
          <a:p>
            <a:pPr algn="l"/>
            <a:r>
              <a:rPr lang="fr-FR" sz="1200" b="0" i="0" u="none" strike="noStrike" dirty="0">
                <a:solidFill>
                  <a:srgbClr val="545454"/>
                </a:solidFill>
                <a:effectLst/>
                <a:latin typeface="Roboto" panose="02000000000000000000" pitchFamily="2" charset="0"/>
              </a:rPr>
              <a:t>D’après les estimations de l’Agence internationale de l’énergie, les investissements réalisés dans les secteurs du pétrole, du gaz et du charbon (approvisionnement et production d’électricité) se sont élevés à 795 milliards de dollars américains en 2018 </a:t>
            </a:r>
            <a:r>
              <a:rPr lang="fr-FR" sz="1200" b="0" i="0" u="sng" strike="noStrike" dirty="0">
                <a:solidFill>
                  <a:srgbClr val="545454"/>
                </a:solidFill>
                <a:effectLst/>
                <a:latin typeface="Roboto" panose="02000000000000000000" pitchFamily="2" charset="0"/>
                <a:hlinkClick r:id="rId4"/>
              </a:rPr>
              <a:t>https://www.iea.org/wei2018/</a:t>
            </a:r>
            <a:endParaRPr lang="fr-FR" sz="1200" b="0" i="0" u="none" strike="noStrike" dirty="0">
              <a:solidFill>
                <a:srgbClr val="545454"/>
              </a:solidFill>
              <a:effectLst/>
              <a:latin typeface="Roboto" panose="02000000000000000000" pitchFamily="2" charset="0"/>
            </a:endParaRPr>
          </a:p>
          <a:p>
            <a:pPr algn="l"/>
            <a:r>
              <a:rPr lang="fr-FR" sz="1200" b="0" i="0" u="none" strike="noStrike" dirty="0">
                <a:solidFill>
                  <a:srgbClr val="545454"/>
                </a:solidFill>
                <a:effectLst/>
                <a:latin typeface="Roboto" panose="02000000000000000000" pitchFamily="2" charset="0"/>
              </a:rPr>
              <a:t>Le Fonds Vert fait partie d’un ensemble de canaux, fonds et initiatives par lesquels les pays développés fournissent des financements climat aux pays en développement, afin d’atteindre l’objectif de 100 milliards de dollars par an d’ici à 2020. Oxfam estime que le Fonds Vert constitue un moyen efficace de financer le climat pour plusieurs raisons : son conseil d'administration compte un nombre égal de sièges pour les pays en développement ; il s’est engagé à allouer au moins 50% des fonds à l'adaptation et à intégrer la dimension de genre dans ses projets ; il achemine ses financements directement vers les pays en développement plutôt que par le biais d'autres agences telles que la Banque mondiale. </a:t>
            </a:r>
          </a:p>
          <a:p>
            <a:pPr algn="l"/>
            <a:r>
              <a:rPr lang="fr-FR" sz="1200" b="0" i="0" u="none" strike="noStrike" dirty="0">
                <a:solidFill>
                  <a:srgbClr val="545454"/>
                </a:solidFill>
                <a:effectLst/>
                <a:latin typeface="Roboto" panose="02000000000000000000" pitchFamily="2" charset="0"/>
              </a:rPr>
              <a:t>Oxfam travaille avec des communautés pauvres du monde entier pour les aider à s’adapter aux changements climatiques et à réduire leurs émissions. Par exemple, la production de riz est un secteur qui participe à l’aggravation de la crise climatique : la moitié des émissions de méthane, l’un des plus puissants gaz à effet de serre, provient en effet du bétail et des rizières. Le système de riziculture intensive (SRI) est une méthode de gestion des plantes, du sol, de l’eau et des nutriments qui permet aux </a:t>
            </a:r>
            <a:r>
              <a:rPr lang="fr-FR" sz="1200" b="0" i="0" u="none" strike="noStrike" dirty="0" err="1">
                <a:solidFill>
                  <a:srgbClr val="545454"/>
                </a:solidFill>
                <a:effectLst/>
                <a:latin typeface="Roboto" panose="02000000000000000000" pitchFamily="2" charset="0"/>
              </a:rPr>
              <a:t>expoitant</a:t>
            </a:r>
            <a:r>
              <a:rPr lang="fr-FR" sz="1200" b="0" i="0" u="none" strike="noStrike" dirty="0">
                <a:solidFill>
                  <a:srgbClr val="545454"/>
                </a:solidFill>
                <a:effectLst/>
                <a:latin typeface="Roboto" panose="02000000000000000000" pitchFamily="2" charset="0"/>
              </a:rPr>
              <a:t>-</a:t>
            </a:r>
            <a:r>
              <a:rPr lang="fr-FR" sz="1200" b="0" i="0" u="none" strike="noStrike" dirty="0" err="1">
                <a:solidFill>
                  <a:srgbClr val="545454"/>
                </a:solidFill>
                <a:effectLst/>
                <a:latin typeface="Roboto" panose="02000000000000000000" pitchFamily="2" charset="0"/>
              </a:rPr>
              <a:t>e-s</a:t>
            </a:r>
            <a:r>
              <a:rPr lang="fr-FR" sz="1200" b="0" i="0" u="none" strike="noStrike" dirty="0">
                <a:solidFill>
                  <a:srgbClr val="545454"/>
                </a:solidFill>
                <a:effectLst/>
                <a:latin typeface="Roboto" panose="02000000000000000000" pitchFamily="2" charset="0"/>
              </a:rPr>
              <a:t> de produire davantage de riz avec moins d’eau, moins de produits chimiques et moins de semences. Elle réduit donc considérablement les émissions de méthane. Plus de 1,5 millions de petit-e-s exploitant-e-s agricoles appartenant à des groupes soutenus par nos partenaires au Cambodge, au Sri Lanka et au Vietnam ont bénéficié du système SRI. Vous pouvez lire des témoignages et voir des photos à travers ce </a:t>
            </a:r>
            <a:r>
              <a:rPr lang="fr-FR" sz="1200" b="0" i="0" u="sng" strike="noStrike" dirty="0">
                <a:solidFill>
                  <a:srgbClr val="545454"/>
                </a:solidFill>
                <a:effectLst/>
                <a:latin typeface="Roboto" panose="02000000000000000000" pitchFamily="2" charset="0"/>
                <a:hlinkClick r:id="rId5"/>
              </a:rPr>
              <a:t>lien.</a:t>
            </a:r>
            <a:endParaRPr lang="fr-FR" sz="1200" b="0" i="0" u="none" strike="noStrike" dirty="0">
              <a:solidFill>
                <a:srgbClr val="545454"/>
              </a:solidFill>
              <a:effectLst/>
              <a:latin typeface="Roboto" panose="02000000000000000000" pitchFamily="2" charset="0"/>
            </a:endParaRPr>
          </a:p>
          <a:p>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19</a:t>
            </a:fld>
            <a:endParaRPr lang="fr-FR"/>
          </a:p>
        </p:txBody>
      </p:sp>
      <p:sp>
        <p:nvSpPr>
          <p:cNvPr id="5" name="Espace réservé du pied de page 4">
            <a:extLst>
              <a:ext uri="{FF2B5EF4-FFF2-40B4-BE49-F238E27FC236}">
                <a16:creationId xmlns:a16="http://schemas.microsoft.com/office/drawing/2014/main" id="{6BEBFD56-80FE-ABCB-CEB9-4D3811BF93BC}"/>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4016250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r>
              <a:rPr lang="fr-FR" sz="1000" kern="1200" dirty="0">
                <a:solidFill>
                  <a:schemeClr val="tx1"/>
                </a:solidFill>
                <a:effectLst/>
                <a:latin typeface="+mn-lt"/>
                <a:ea typeface="+mn-ea"/>
                <a:cs typeface="+mn-cs"/>
              </a:rPr>
              <a:t> </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L</a:t>
            </a:r>
            <a:br>
              <a:rPr lang="fr-FR" sz="1000" dirty="0"/>
            </a:br>
            <a:r>
              <a:rPr lang="fr-FR" sz="1200" b="0" i="0" u="none" strike="noStrike" kern="1200" dirty="0">
                <a:solidFill>
                  <a:schemeClr val="tx1"/>
                </a:solidFill>
                <a:effectLst/>
                <a:latin typeface="+mn-lt"/>
                <a:ea typeface="+mn-ea"/>
                <a:cs typeface="+mn-cs"/>
              </a:rPr>
              <a:t>Les scientifiques utilisent souvent le PETM comme référence au </a:t>
            </a:r>
            <a:r>
              <a:rPr lang="fr-FR" sz="1200" b="0" i="0" u="none" strike="noStrike" kern="1200" dirty="0">
                <a:solidFill>
                  <a:schemeClr val="tx1"/>
                </a:solidFill>
                <a:effectLst/>
                <a:latin typeface="+mn-lt"/>
                <a:ea typeface="+mn-ea"/>
                <a:cs typeface="+mn-cs"/>
                <a:hlinkClick r:id="rId3" tooltip="Le réchauffement climatique fait des vagues... de plus en plus fortes"/>
              </a:rPr>
              <a:t>changement climatique</a:t>
            </a:r>
            <a:r>
              <a:rPr lang="fr-FR" sz="1200" b="0" i="0" u="none" strike="noStrike" kern="1200" dirty="0">
                <a:solidFill>
                  <a:schemeClr val="tx1"/>
                </a:solidFill>
                <a:effectLst/>
                <a:latin typeface="+mn-lt"/>
                <a:ea typeface="+mn-ea"/>
                <a:cs typeface="+mn-cs"/>
              </a:rPr>
              <a:t> moderne. </a:t>
            </a:r>
            <a:r>
              <a:rPr lang="fr-FR" sz="1200" b="0" i="1" u="none" strike="noStrike" kern="1200" dirty="0">
                <a:solidFill>
                  <a:schemeClr val="tx1"/>
                </a:solidFill>
                <a:effectLst/>
                <a:latin typeface="+mn-lt"/>
                <a:ea typeface="+mn-ea"/>
                <a:cs typeface="+mn-cs"/>
              </a:rPr>
              <a:t>« Mais les taux de rejet que nous enregistrons aujourd'hui sont sans précédent,</a:t>
            </a:r>
            <a:r>
              <a:rPr lang="fr-FR" sz="1200" b="0" i="0" u="none" strike="noStrike" kern="1200" dirty="0">
                <a:solidFill>
                  <a:schemeClr val="tx1"/>
                </a:solidFill>
                <a:effectLst/>
                <a:latin typeface="+mn-lt"/>
                <a:ea typeface="+mn-ea"/>
                <a:cs typeface="+mn-cs"/>
              </a:rPr>
              <a:t> déclare Gabriel Bowen, un géophysicien de l'université de l'Utah aux États-Unis. </a:t>
            </a:r>
            <a:r>
              <a:rPr lang="fr-FR" sz="1200" b="0" i="1" u="none" strike="noStrike" kern="1200" dirty="0">
                <a:solidFill>
                  <a:schemeClr val="tx1"/>
                </a:solidFill>
                <a:effectLst/>
                <a:latin typeface="+mn-lt"/>
                <a:ea typeface="+mn-ea"/>
                <a:cs typeface="+mn-cs"/>
              </a:rPr>
              <a:t>Dans le passé, les exemples sont rares sur lesquels nous pouvons nous appuyer pour comprendre comment le monde va réagir. »</a:t>
            </a:r>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Au cours du PETM, l'augmentation combinée du taux de CO</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dans l'atmosphère et des températures a provoqué une </a:t>
            </a:r>
            <a:r>
              <a:rPr lang="fr-FR" sz="1200" b="0" i="0" u="none" strike="noStrike" kern="1200" dirty="0">
                <a:solidFill>
                  <a:schemeClr val="tx1"/>
                </a:solidFill>
                <a:effectLst/>
                <a:latin typeface="+mn-lt"/>
                <a:ea typeface="+mn-ea"/>
                <a:cs typeface="+mn-cs"/>
                <a:hlinkClick r:id="rId4"/>
              </a:rPr>
              <a:t>extinction</a:t>
            </a:r>
            <a:r>
              <a:rPr lang="fr-FR" sz="1200" b="0" i="0" u="none" strike="noStrike" kern="1200" dirty="0">
                <a:solidFill>
                  <a:schemeClr val="tx1"/>
                </a:solidFill>
                <a:effectLst/>
                <a:latin typeface="+mn-lt"/>
                <a:ea typeface="+mn-ea"/>
                <a:cs typeface="+mn-cs"/>
              </a:rPr>
              <a:t> majeure du côté des organismes vivant dans les profondeurs des océans. Elle a aussi rendu les animaux terrestres plus petits et les a poussés à migrer vers le nord. Mais la rapidité avec laquelle se produit le réchauffement actuel pourrait changer la donne.</a:t>
            </a:r>
          </a:p>
          <a:p>
            <a:r>
              <a:rPr lang="fr-FR" sz="1200" b="0" i="0" u="none" strike="noStrike" kern="1200" dirty="0">
                <a:solidFill>
                  <a:schemeClr val="tx1"/>
                </a:solidFill>
                <a:effectLst/>
                <a:latin typeface="+mn-lt"/>
                <a:ea typeface="+mn-ea"/>
                <a:cs typeface="+mn-cs"/>
              </a:rPr>
              <a:t>Par ailleurs, le </a:t>
            </a:r>
            <a:r>
              <a:rPr lang="fr-FR" sz="1200" b="0" i="0" u="none" strike="noStrike" kern="1200" dirty="0">
                <a:solidFill>
                  <a:schemeClr val="tx1"/>
                </a:solidFill>
                <a:effectLst/>
                <a:latin typeface="+mn-lt"/>
                <a:ea typeface="+mn-ea"/>
                <a:cs typeface="+mn-cs"/>
                <a:hlinkClick r:id="rId5"/>
              </a:rPr>
              <a:t>climat</a:t>
            </a:r>
            <a:r>
              <a:rPr lang="fr-FR" sz="1200" b="0" i="0" u="none" strike="noStrike" kern="1200" dirty="0">
                <a:solidFill>
                  <a:schemeClr val="tx1"/>
                </a:solidFill>
                <a:effectLst/>
                <a:latin typeface="+mn-lt"/>
                <a:ea typeface="+mn-ea"/>
                <a:cs typeface="+mn-cs"/>
              </a:rPr>
              <a:t> d'aujourd'hui part d'une base plus froide que celui qui prévalait lors du PETM. Et les </a:t>
            </a:r>
            <a:r>
              <a:rPr lang="fr-FR" sz="1200" b="0" i="0" u="none" strike="noStrike" kern="1200" dirty="0">
                <a:solidFill>
                  <a:schemeClr val="tx1"/>
                </a:solidFill>
                <a:effectLst/>
                <a:latin typeface="+mn-lt"/>
                <a:ea typeface="+mn-ea"/>
                <a:cs typeface="+mn-cs"/>
                <a:hlinkClick r:id="rId6"/>
              </a:rPr>
              <a:t>espèces</a:t>
            </a:r>
            <a:r>
              <a:rPr lang="fr-FR" sz="1200" b="0" i="0" u="none" strike="noStrike" kern="1200" dirty="0">
                <a:solidFill>
                  <a:schemeClr val="tx1"/>
                </a:solidFill>
                <a:effectLst/>
                <a:latin typeface="+mn-lt"/>
                <a:ea typeface="+mn-ea"/>
                <a:cs typeface="+mn-cs"/>
              </a:rPr>
              <a:t> qui peuplent la Terre sont bien différentes. </a:t>
            </a:r>
            <a:r>
              <a:rPr lang="fr-FR" sz="1200" b="0" i="1" u="none" strike="noStrike" kern="1200" dirty="0">
                <a:solidFill>
                  <a:schemeClr val="tx1"/>
                </a:solidFill>
                <a:effectLst/>
                <a:latin typeface="+mn-lt"/>
                <a:ea typeface="+mn-ea"/>
                <a:cs typeface="+mn-cs"/>
              </a:rPr>
              <a:t>« Ce que nous savons toutefois avec certitude, c'est qu'un réchauffement majeur ne peut qu'avoir d'importantes conséquences sur de nombreuses espèces, y compris la nôtre »</a:t>
            </a:r>
            <a:r>
              <a:rPr lang="fr-FR" sz="1200" b="0" i="0" u="none" strike="noStrike" kern="1200" dirty="0">
                <a:solidFill>
                  <a:schemeClr val="tx1"/>
                </a:solidFill>
                <a:effectLst/>
                <a:latin typeface="+mn-lt"/>
                <a:ea typeface="+mn-ea"/>
                <a:cs typeface="+mn-cs"/>
              </a:rPr>
              <a:t>, alerte Larisa </a:t>
            </a:r>
            <a:r>
              <a:rPr lang="fr-FR" sz="1200" b="0" i="0" u="none" strike="noStrike" kern="1200" dirty="0" err="1">
                <a:solidFill>
                  <a:schemeClr val="tx1"/>
                </a:solidFill>
                <a:effectLst/>
                <a:latin typeface="+mn-lt"/>
                <a:ea typeface="+mn-ea"/>
                <a:cs typeface="+mn-cs"/>
              </a:rPr>
              <a:t>DeSantis</a:t>
            </a:r>
            <a:r>
              <a:rPr lang="fr-FR" sz="1200" b="0" i="0" u="none" strike="noStrike" kern="1200" dirty="0">
                <a:solidFill>
                  <a:schemeClr val="tx1"/>
                </a:solidFill>
                <a:effectLst/>
                <a:latin typeface="+mn-lt"/>
                <a:ea typeface="+mn-ea"/>
                <a:cs typeface="+mn-cs"/>
              </a:rPr>
              <a:t>, une </a:t>
            </a:r>
            <a:r>
              <a:rPr lang="fr-FR" sz="1200" b="0" i="0" u="none" strike="noStrike" kern="1200" dirty="0">
                <a:solidFill>
                  <a:schemeClr val="tx1"/>
                </a:solidFill>
                <a:effectLst/>
                <a:latin typeface="+mn-lt"/>
                <a:ea typeface="+mn-ea"/>
                <a:cs typeface="+mn-cs"/>
                <a:hlinkClick r:id="rId7"/>
              </a:rPr>
              <a:t>paléontologue</a:t>
            </a:r>
            <a:r>
              <a:rPr lang="fr-FR" sz="1200" b="0" i="0" u="none" strike="noStrike" kern="1200" dirty="0">
                <a:solidFill>
                  <a:schemeClr val="tx1"/>
                </a:solidFill>
                <a:effectLst/>
                <a:latin typeface="+mn-lt"/>
                <a:ea typeface="+mn-ea"/>
                <a:cs typeface="+mn-cs"/>
              </a:rPr>
              <a:t> de l'université Vanderbilt. D'autant qu'il faudra au système Terre, plusieurs milliers d'années pour retrouver ensuite un climat plus classique.</a:t>
            </a:r>
          </a:p>
          <a:p>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20</a:t>
            </a:fld>
            <a:endParaRPr lang="fr-FR"/>
          </a:p>
        </p:txBody>
      </p:sp>
      <p:sp>
        <p:nvSpPr>
          <p:cNvPr id="5" name="Espace réservé du pied de page 4">
            <a:extLst>
              <a:ext uri="{FF2B5EF4-FFF2-40B4-BE49-F238E27FC236}">
                <a16:creationId xmlns:a16="http://schemas.microsoft.com/office/drawing/2014/main" id="{65F13107-EC81-9020-486D-6CCD9BB710ED}"/>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1024232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C51BF44-CB9C-C04E-A128-FC85BCB49F31}" type="slidenum">
              <a:rPr lang="fr-FR" smtClean="0"/>
              <a:t>3</a:t>
            </a:fld>
            <a:endParaRPr lang="fr-FR"/>
          </a:p>
        </p:txBody>
      </p:sp>
      <p:sp>
        <p:nvSpPr>
          <p:cNvPr id="5" name="Espace réservé du pied de page 4">
            <a:extLst>
              <a:ext uri="{FF2B5EF4-FFF2-40B4-BE49-F238E27FC236}">
                <a16:creationId xmlns:a16="http://schemas.microsoft.com/office/drawing/2014/main" id="{A612ED90-CB89-F1B2-8122-3CE693D7D951}"/>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14277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40000" lnSpcReduction="20000"/>
          </a:bodyPr>
          <a:lstStyle/>
          <a:p>
            <a:r>
              <a:rPr lang="fr-FR" sz="1000" kern="1200" dirty="0">
                <a:solidFill>
                  <a:schemeClr val="tx1"/>
                </a:solidFill>
                <a:effectLst/>
                <a:latin typeface="+mn-lt"/>
                <a:ea typeface="+mn-ea"/>
                <a:cs typeface="+mn-cs"/>
              </a:rPr>
              <a:t> </a:t>
            </a:r>
            <a:br>
              <a:rPr lang="fr-FR" sz="1200" b="0" i="0" u="none" strike="noStrike" kern="1200" dirty="0">
                <a:solidFill>
                  <a:schemeClr val="tx1"/>
                </a:solidFill>
                <a:effectLst/>
                <a:latin typeface="+mn-lt"/>
                <a:ea typeface="+mn-ea"/>
                <a:cs typeface="+mn-cs"/>
              </a:rPr>
            </a:br>
            <a:r>
              <a:rPr lang="fr-FR" sz="1200" b="1" i="0" u="none" strike="noStrike" kern="1200" dirty="0">
                <a:solidFill>
                  <a:schemeClr val="tx1"/>
                </a:solidFill>
                <a:effectLst/>
                <a:latin typeface="+mn-lt"/>
                <a:ea typeface="+mn-ea"/>
                <a:cs typeface="+mn-cs"/>
              </a:rPr>
              <a:t>Le niveau de CO2 dans l’atmosphère bat un record vieux de 3 millions d’années</a:t>
            </a:r>
          </a:p>
          <a:p>
            <a:r>
              <a:rPr lang="fr-FR" sz="1200" b="0" i="0" u="none" strike="noStrike" kern="1200" dirty="0">
                <a:solidFill>
                  <a:schemeClr val="tx1"/>
                </a:solidFill>
                <a:effectLst/>
                <a:latin typeface="+mn-lt"/>
                <a:ea typeface="+mn-ea"/>
                <a:cs typeface="+mn-cs"/>
              </a:rPr>
              <a:t>Selon une récente étude, le taux de CO2 dans l’atmosphère dépasse aujourd’hui les 412 ppm. Il faut remonter à l’ère du Pliocène, il y a environ 3 millions d’années, pour observer des concentrations similaires.</a:t>
            </a:r>
          </a:p>
          <a:p>
            <a:r>
              <a:rPr lang="fr-FR" sz="1200" b="0" i="0" u="none" strike="noStrike" kern="1200" dirty="0">
                <a:solidFill>
                  <a:schemeClr val="tx1"/>
                </a:solidFill>
                <a:effectLst/>
                <a:latin typeface="+mn-lt"/>
                <a:ea typeface="+mn-ea"/>
                <a:cs typeface="+mn-cs"/>
                <a:hlinkClick r:id="rId3"/>
              </a:rPr>
              <a:t>Cette étude, parue dans la revue </a:t>
            </a:r>
            <a:r>
              <a:rPr lang="fr-FR" sz="1200" b="0" i="1" u="none" strike="noStrike" kern="1200" dirty="0">
                <a:solidFill>
                  <a:schemeClr val="tx1"/>
                </a:solidFill>
                <a:effectLst/>
                <a:latin typeface="+mn-lt"/>
                <a:ea typeface="+mn-ea"/>
                <a:cs typeface="+mn-cs"/>
                <a:hlinkClick r:id="rId3"/>
              </a:rPr>
              <a:t>Science</a:t>
            </a:r>
            <a:r>
              <a:rPr lang="fr-FR" sz="1200" b="0" i="0" u="none" strike="noStrike" kern="1200" dirty="0">
                <a:solidFill>
                  <a:schemeClr val="tx1"/>
                </a:solidFill>
                <a:effectLst/>
                <a:latin typeface="+mn-lt"/>
                <a:ea typeface="+mn-ea"/>
                <a:cs typeface="+mn-cs"/>
              </a:rPr>
              <a:t>, a été menée par des chercheurs du Potsdam Institute for </a:t>
            </a:r>
            <a:r>
              <a:rPr lang="fr-FR" sz="1200" b="0" i="0" u="none" strike="noStrike" kern="1200" dirty="0" err="1">
                <a:solidFill>
                  <a:schemeClr val="tx1"/>
                </a:solidFill>
                <a:effectLst/>
                <a:latin typeface="+mn-lt"/>
                <a:ea typeface="+mn-ea"/>
                <a:cs typeface="+mn-cs"/>
              </a:rPr>
              <a:t>Climate</a:t>
            </a:r>
            <a:r>
              <a:rPr lang="fr-FR" sz="1200" b="0" i="0" u="none" strike="noStrike" kern="1200" dirty="0">
                <a:solidFill>
                  <a:schemeClr val="tx1"/>
                </a:solidFill>
                <a:effectLst/>
                <a:latin typeface="+mn-lt"/>
                <a:ea typeface="+mn-ea"/>
                <a:cs typeface="+mn-cs"/>
              </a:rPr>
              <a:t> Impact </a:t>
            </a:r>
            <a:r>
              <a:rPr lang="fr-FR" sz="1200" b="0" i="0" u="none" strike="noStrike" kern="1200" dirty="0" err="1">
                <a:solidFill>
                  <a:schemeClr val="tx1"/>
                </a:solidFill>
                <a:effectLst/>
                <a:latin typeface="+mn-lt"/>
                <a:ea typeface="+mn-ea"/>
                <a:cs typeface="+mn-cs"/>
              </a:rPr>
              <a:t>Research</a:t>
            </a:r>
            <a:r>
              <a:rPr lang="fr-FR" sz="1200" b="0" i="0" u="none" strike="noStrike" kern="1200" dirty="0">
                <a:solidFill>
                  <a:schemeClr val="tx1"/>
                </a:solidFill>
                <a:effectLst/>
                <a:latin typeface="+mn-lt"/>
                <a:ea typeface="+mn-ea"/>
                <a:cs typeface="+mn-cs"/>
              </a:rPr>
              <a:t> (PIK) en Allemagne, grâce à un nouveau modèle climatique. Ce modèle a évalué la concentration de CO</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dans notre atmosphère à 412 ppm (parties par million).</a:t>
            </a:r>
          </a:p>
          <a:p>
            <a:r>
              <a:rPr lang="fr-FR" sz="1200" b="0" i="0" u="none" strike="noStrike" kern="1200" dirty="0">
                <a:solidFill>
                  <a:schemeClr val="tx1"/>
                </a:solidFill>
                <a:effectLst/>
                <a:latin typeface="+mn-lt"/>
                <a:ea typeface="+mn-ea"/>
                <a:cs typeface="+mn-cs"/>
              </a:rPr>
              <a:t>Un record, ou presque. À la fin du Pliocène, </a:t>
            </a:r>
            <a:r>
              <a:rPr lang="fr-FR" sz="1200" b="0" i="1" u="none" strike="noStrike" kern="1200" dirty="0">
                <a:solidFill>
                  <a:schemeClr val="tx1"/>
                </a:solidFill>
                <a:effectLst/>
                <a:latin typeface="+mn-lt"/>
                <a:ea typeface="+mn-ea"/>
                <a:cs typeface="+mn-cs"/>
              </a:rPr>
              <a:t>l’</a:t>
            </a:r>
            <a:r>
              <a:rPr lang="fr-FR" sz="1200" b="0" i="1" u="none" strike="noStrike" kern="1200" dirty="0" err="1">
                <a:solidFill>
                  <a:schemeClr val="tx1"/>
                </a:solidFill>
                <a:effectLst/>
                <a:latin typeface="+mn-lt"/>
                <a:ea typeface="+mn-ea"/>
                <a:cs typeface="+mn-cs"/>
              </a:rPr>
              <a:t>Australopithecus</a:t>
            </a:r>
            <a:r>
              <a:rPr lang="fr-FR" sz="1200" b="0" i="0" u="none" strike="noStrike" kern="1200" dirty="0">
                <a:solidFill>
                  <a:schemeClr val="tx1"/>
                </a:solidFill>
                <a:effectLst/>
                <a:latin typeface="+mn-lt"/>
                <a:ea typeface="+mn-ea"/>
                <a:cs typeface="+mn-cs"/>
              </a:rPr>
              <a:t> </a:t>
            </a:r>
            <a:r>
              <a:rPr lang="fr-FR" sz="1200" b="0" i="1" u="none" strike="noStrike" kern="1200" dirty="0">
                <a:solidFill>
                  <a:schemeClr val="tx1"/>
                </a:solidFill>
                <a:effectLst/>
                <a:latin typeface="+mn-lt"/>
                <a:ea typeface="+mn-ea"/>
                <a:cs typeface="+mn-cs"/>
              </a:rPr>
              <a:t>africanus</a:t>
            </a:r>
            <a:r>
              <a:rPr lang="fr-FR" sz="1200" b="0" i="0" u="none" strike="noStrike" kern="1200" dirty="0">
                <a:solidFill>
                  <a:schemeClr val="tx1"/>
                </a:solidFill>
                <a:effectLst/>
                <a:latin typeface="+mn-lt"/>
                <a:ea typeface="+mn-ea"/>
                <a:cs typeface="+mn-cs"/>
              </a:rPr>
              <a:t>, considéré par certains chercheurs comme l’un des ancêtres du genre </a:t>
            </a:r>
            <a:r>
              <a:rPr lang="fr-FR" sz="1200" b="0" i="1" u="none" strike="noStrike" kern="1200" dirty="0">
                <a:solidFill>
                  <a:schemeClr val="tx1"/>
                </a:solidFill>
                <a:effectLst/>
                <a:latin typeface="+mn-lt"/>
                <a:ea typeface="+mn-ea"/>
                <a:cs typeface="+mn-cs"/>
              </a:rPr>
              <a:t>Homo</a:t>
            </a:r>
            <a:r>
              <a:rPr lang="fr-FR" sz="1200" b="0" i="0" u="none" strike="noStrike" kern="1200" dirty="0">
                <a:solidFill>
                  <a:schemeClr val="tx1"/>
                </a:solidFill>
                <a:effectLst/>
                <a:latin typeface="+mn-lt"/>
                <a:ea typeface="+mn-ea"/>
                <a:cs typeface="+mn-cs"/>
              </a:rPr>
              <a:t>, commençait seulement à peupler les terres africaines. Il faut remonter jusqu’à cette période pour trouver une concentration en dioxyde de carbone dépassant les 400 ppm pour la dernière fois.</a:t>
            </a:r>
          </a:p>
          <a:p>
            <a:r>
              <a:rPr lang="fr-FR" sz="1200" b="0" i="0" u="none" strike="noStrike" kern="1200" dirty="0">
                <a:solidFill>
                  <a:schemeClr val="tx1"/>
                </a:solidFill>
                <a:effectLst/>
                <a:latin typeface="+mn-lt"/>
                <a:ea typeface="+mn-ea"/>
                <a:cs typeface="+mn-cs"/>
              </a:rPr>
              <a:t>Aujourd’hui, les causes sont identifiées ; ce sont les émissions liées aux activités humaines, dont l’ampleur rend difficile tout espoir d’inverser la tendance à moins d’un sursaut général et mondial. « Contrairement aux émissions de particules fines par exemple, la pollution liée au CO</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est globale et entraîne le réchauffement climatique. Les sources sont multiples et non localisées, il est difficile de toutes les neutraliser » indique Jean-Baptiste Renard, chercheur au Laboratoire de physique et chimie de l’environnement et de l’espace (LPC2E).</a:t>
            </a:r>
          </a:p>
          <a:p>
            <a:r>
              <a:rPr lang="fr-FR" sz="1200" b="0" i="0" u="none" strike="noStrike" kern="1200" dirty="0">
                <a:solidFill>
                  <a:schemeClr val="tx1"/>
                </a:solidFill>
                <a:effectLst/>
                <a:latin typeface="+mn-lt"/>
                <a:ea typeface="+mn-ea"/>
                <a:cs typeface="+mn-cs"/>
              </a:rPr>
              <a:t> </a:t>
            </a:r>
          </a:p>
          <a:p>
            <a:r>
              <a:rPr lang="fr-FR" sz="1200" b="1" i="0" u="none" strike="noStrike" kern="1200" dirty="0">
                <a:solidFill>
                  <a:schemeClr val="tx1"/>
                </a:solidFill>
                <a:effectLst/>
                <a:latin typeface="+mn-lt"/>
                <a:ea typeface="+mn-ea"/>
                <a:cs typeface="+mn-cs"/>
              </a:rPr>
              <a:t>DES ARBRES POUSSAIENT EN ANTARCTIQUE</a:t>
            </a:r>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Les mesures ont été réalisées à l’aide de sédiments marins et de carottes glaciaires prélevés à l’endroit le plus froid de la planète. Ces dernières sont de véritables témoins du temps géologique ; la glace qui les compose emprisonne et conserve en elle les particules et impuretés présentes dans l’air, ainsi que leur temporalité.</a:t>
            </a:r>
          </a:p>
          <a:p>
            <a:r>
              <a:rPr lang="fr-FR" sz="1200" b="0" i="0" u="none" strike="noStrike" kern="1200" dirty="0">
                <a:solidFill>
                  <a:schemeClr val="tx1"/>
                </a:solidFill>
                <a:effectLst/>
                <a:latin typeface="+mn-lt"/>
                <a:ea typeface="+mn-ea"/>
                <a:cs typeface="+mn-cs"/>
              </a:rPr>
              <a:t>C’est donc il y a 3 millions d’années, pendant le Pliocène, que la concentration en dioxyde de carbone a dépassé les 400 ppm pour la toute dernière fois. Durant cette période, les températures étaient alors 3 à 4°C plus élevées et des arbres poussaient en Antarctique. Le niveau des océans lui était 15 à 20 mètres plus haut. Ce CO</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avait été capturé par les arbres, les plantes, les animaux, puis enterrés avec eux. « Ce que nous faisons depuis 150 ans, c'est le déterrer et le renvoyer dans l'atmosphère » confirme Martin </a:t>
            </a:r>
            <a:r>
              <a:rPr lang="fr-FR" sz="1200" b="0" i="0" u="none" strike="noStrike" kern="1200" dirty="0" err="1">
                <a:solidFill>
                  <a:schemeClr val="tx1"/>
                </a:solidFill>
                <a:effectLst/>
                <a:latin typeface="+mn-lt"/>
                <a:ea typeface="+mn-ea"/>
                <a:cs typeface="+mn-cs"/>
              </a:rPr>
              <a:t>Siegert</a:t>
            </a:r>
            <a:r>
              <a:rPr lang="fr-FR" sz="1200" b="0" i="0" u="none" strike="noStrike" kern="1200" dirty="0">
                <a:solidFill>
                  <a:schemeClr val="tx1"/>
                </a:solidFill>
                <a:effectLst/>
                <a:latin typeface="+mn-lt"/>
                <a:ea typeface="+mn-ea"/>
                <a:cs typeface="+mn-cs"/>
              </a:rPr>
              <a:t>, professeur de géoscience à l’Imperial </a:t>
            </a:r>
            <a:r>
              <a:rPr lang="fr-FR" sz="1200" b="0" i="0" u="none" strike="noStrike" kern="1200" dirty="0" err="1">
                <a:solidFill>
                  <a:schemeClr val="tx1"/>
                </a:solidFill>
                <a:effectLst/>
                <a:latin typeface="+mn-lt"/>
                <a:ea typeface="+mn-ea"/>
                <a:cs typeface="+mn-cs"/>
              </a:rPr>
              <a:t>College</a:t>
            </a:r>
            <a:r>
              <a:rPr lang="fr-FR" sz="1200" b="0" i="0" u="none" strike="noStrike" kern="1200" dirty="0">
                <a:solidFill>
                  <a:schemeClr val="tx1"/>
                </a:solidFill>
                <a:effectLst/>
                <a:latin typeface="+mn-lt"/>
                <a:ea typeface="+mn-ea"/>
                <a:cs typeface="+mn-cs"/>
              </a:rPr>
              <a:t> de Londres.</a:t>
            </a:r>
          </a:p>
          <a:p>
            <a:br>
              <a:rPr lang="fr-FR" dirty="0"/>
            </a:br>
            <a:r>
              <a:rPr lang="fr-FR" sz="1200" b="0" i="0" u="none" strike="noStrike" kern="1200" dirty="0">
                <a:solidFill>
                  <a:schemeClr val="tx1"/>
                </a:solidFill>
                <a:effectLst/>
                <a:latin typeface="+mn-lt"/>
                <a:ea typeface="+mn-ea"/>
                <a:cs typeface="+mn-cs"/>
              </a:rPr>
              <a:t>Aujourd’hui, nos températures ne dépassent que de 1° C celles de l’époque préindustrielle et pourtant la Terre subit déjà les impacts du changement climatique, entre inondations, sécheresses, </a:t>
            </a:r>
            <a:r>
              <a:rPr lang="fr-FR" sz="1200" b="0" i="0" u="none" strike="noStrike" kern="1200" dirty="0">
                <a:solidFill>
                  <a:schemeClr val="tx1"/>
                </a:solidFill>
                <a:effectLst/>
                <a:latin typeface="+mn-lt"/>
                <a:ea typeface="+mn-ea"/>
                <a:cs typeface="+mn-cs"/>
                <a:hlinkClick r:id="rId4"/>
              </a:rPr>
              <a:t>fonte des glaces</a:t>
            </a:r>
            <a:r>
              <a:rPr lang="fr-FR" sz="1200" b="0" i="0" u="none" strike="noStrike" kern="1200" dirty="0">
                <a:solidFill>
                  <a:schemeClr val="tx1"/>
                </a:solidFill>
                <a:effectLst/>
                <a:latin typeface="+mn-lt"/>
                <a:ea typeface="+mn-ea"/>
                <a:cs typeface="+mn-cs"/>
              </a:rPr>
              <a:t> ou encore </a:t>
            </a:r>
            <a:r>
              <a:rPr lang="fr-FR" sz="1200" b="0" i="0" u="none" strike="noStrike" kern="1200" dirty="0">
                <a:solidFill>
                  <a:schemeClr val="tx1"/>
                </a:solidFill>
                <a:effectLst/>
                <a:latin typeface="+mn-lt"/>
                <a:ea typeface="+mn-ea"/>
                <a:cs typeface="+mn-cs"/>
                <a:hlinkClick r:id="rId5"/>
              </a:rPr>
              <a:t>disparition de la faune</a:t>
            </a:r>
            <a:r>
              <a:rPr lang="fr-FR" sz="1200" b="0" i="0" u="none" strike="noStrike" kern="1200" dirty="0">
                <a:solidFill>
                  <a:schemeClr val="tx1"/>
                </a:solidFill>
                <a:effectLst/>
                <a:latin typeface="+mn-lt"/>
                <a:ea typeface="+mn-ea"/>
                <a:cs typeface="+mn-cs"/>
              </a:rPr>
              <a:t>. Pour Martin </a:t>
            </a:r>
            <a:r>
              <a:rPr lang="fr-FR" sz="1200" b="0" i="0" u="none" strike="noStrike" kern="1200" dirty="0" err="1">
                <a:solidFill>
                  <a:schemeClr val="tx1"/>
                </a:solidFill>
                <a:effectLst/>
                <a:latin typeface="+mn-lt"/>
                <a:ea typeface="+mn-ea"/>
                <a:cs typeface="+mn-cs"/>
              </a:rPr>
              <a:t>Siegert</a:t>
            </a:r>
            <a:r>
              <a:rPr lang="fr-FR" sz="1200" b="0" i="0" u="none" strike="noStrike" kern="1200" dirty="0">
                <a:solidFill>
                  <a:schemeClr val="tx1"/>
                </a:solidFill>
                <a:effectLst/>
                <a:latin typeface="+mn-lt"/>
                <a:ea typeface="+mn-ea"/>
                <a:cs typeface="+mn-cs"/>
              </a:rPr>
              <a:t>, si l'Homme n'arrive à enlever le CO</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de l'atmosphère à grande échelle, « des impacts majeurs sont inévitables, tôt ou tard ».</a:t>
            </a:r>
          </a:p>
          <a:p>
            <a:r>
              <a:rPr lang="fr-FR" sz="1200" b="0" i="0" u="none" strike="noStrike" kern="1200" dirty="0">
                <a:solidFill>
                  <a:schemeClr val="tx1"/>
                </a:solidFill>
                <a:effectLst/>
                <a:latin typeface="+mn-lt"/>
                <a:ea typeface="+mn-ea"/>
                <a:cs typeface="+mn-cs"/>
              </a:rPr>
              <a:t> </a:t>
            </a:r>
          </a:p>
          <a:p>
            <a:r>
              <a:rPr lang="fr-FR" sz="1200" b="1" i="0" u="none" strike="noStrike" kern="1200" dirty="0">
                <a:solidFill>
                  <a:schemeClr val="tx1"/>
                </a:solidFill>
                <a:effectLst/>
                <a:latin typeface="+mn-lt"/>
                <a:ea typeface="+mn-ea"/>
                <a:cs typeface="+mn-cs"/>
              </a:rPr>
              <a:t>2 000 PPM PRÉVUS POUR LE 23E SIÈCLE</a:t>
            </a:r>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Si cette situation n’est pas inédite et que l'atmosphère a déjà connu de telles concentrations en CO</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par le passé, le gaz avait mis plusieurs millions d'années à s'y accumuler. Aujourd’hui, les auteurs de l’étude ont constaté que l'actuel changement climatique </a:t>
            </a:r>
            <a:r>
              <a:rPr lang="fr-FR" sz="1200" b="0" i="0" u="none" strike="noStrike" kern="1200" dirty="0">
                <a:solidFill>
                  <a:schemeClr val="tx1"/>
                </a:solidFill>
                <a:effectLst/>
                <a:latin typeface="+mn-lt"/>
                <a:ea typeface="+mn-ea"/>
                <a:cs typeface="+mn-cs"/>
                <a:hlinkClick r:id="rId6"/>
              </a:rPr>
              <a:t>se fait à un rythme rapide et sans équivalent</a:t>
            </a:r>
            <a:r>
              <a:rPr lang="fr-FR" sz="1200" b="0" i="0" u="none" strike="noStrike" kern="1200" dirty="0">
                <a:solidFill>
                  <a:schemeClr val="tx1"/>
                </a:solidFill>
                <a:effectLst/>
                <a:latin typeface="+mn-lt"/>
                <a:ea typeface="+mn-ea"/>
                <a:cs typeface="+mn-cs"/>
              </a:rPr>
              <a:t>.</a:t>
            </a:r>
          </a:p>
          <a:p>
            <a:r>
              <a:rPr lang="fr-FR" sz="1200" b="0" i="0" u="none" strike="noStrike" kern="1200" dirty="0">
                <a:solidFill>
                  <a:schemeClr val="tx1"/>
                </a:solidFill>
                <a:effectLst/>
                <a:latin typeface="+mn-lt"/>
                <a:ea typeface="+mn-ea"/>
                <a:cs typeface="+mn-cs"/>
              </a:rPr>
              <a:t>Les émissions liées aux activités humaines ont augmenté le niveau de dioxyde de carbone de plus de 40 % dans l’atmosphère en à peine 150 ans. En cause, notre soif pour le pétrole, le gaz et le charbon. Ce chiffre progresse encore aujourd’hui, </a:t>
            </a:r>
            <a:r>
              <a:rPr lang="fr-FR" sz="1200" b="0" i="0" u="none" strike="noStrike" kern="1200" dirty="0">
                <a:solidFill>
                  <a:schemeClr val="tx1"/>
                </a:solidFill>
                <a:effectLst/>
                <a:latin typeface="+mn-lt"/>
                <a:ea typeface="+mn-ea"/>
                <a:cs typeface="+mn-cs"/>
                <a:hlinkClick r:id="rId7"/>
              </a:rPr>
              <a:t>un taux de 2 000 ppm étant </a:t>
            </a:r>
            <a:r>
              <a:rPr lang="fr-FR" sz="1200" b="0" i="0" u="none" strike="noStrike" kern="1200" dirty="0" err="1">
                <a:solidFill>
                  <a:schemeClr val="tx1"/>
                </a:solidFill>
                <a:effectLst/>
                <a:latin typeface="+mn-lt"/>
                <a:ea typeface="+mn-ea"/>
                <a:cs typeface="+mn-cs"/>
                <a:hlinkClick r:id="rId7"/>
              </a:rPr>
              <a:t>envisagé</a:t>
            </a:r>
            <a:r>
              <a:rPr lang="fr-FR" sz="1200" b="0" i="0" u="none" strike="noStrike" kern="1200" dirty="0" err="1">
                <a:solidFill>
                  <a:schemeClr val="tx1"/>
                </a:solidFill>
                <a:effectLst/>
                <a:latin typeface="+mn-lt"/>
                <a:ea typeface="+mn-ea"/>
                <a:cs typeface="+mn-cs"/>
              </a:rPr>
              <a:t>pour</a:t>
            </a:r>
            <a:r>
              <a:rPr lang="fr-FR" sz="1200" b="0" i="0" u="none" strike="noStrike" kern="1200" dirty="0">
                <a:solidFill>
                  <a:schemeClr val="tx1"/>
                </a:solidFill>
                <a:effectLst/>
                <a:latin typeface="+mn-lt"/>
                <a:ea typeface="+mn-ea"/>
                <a:cs typeface="+mn-cs"/>
              </a:rPr>
              <a:t> le milieu du 23</a:t>
            </a:r>
            <a:r>
              <a:rPr lang="fr-FR" sz="1200" b="0" i="0" u="none" strike="noStrike" kern="1200" baseline="30000" dirty="0">
                <a:solidFill>
                  <a:schemeClr val="tx1"/>
                </a:solidFill>
                <a:effectLst/>
                <a:latin typeface="+mn-lt"/>
                <a:ea typeface="+mn-ea"/>
                <a:cs typeface="+mn-cs"/>
              </a:rPr>
              <a:t>e</a:t>
            </a:r>
            <a:r>
              <a:rPr lang="fr-FR" sz="1200" b="0" i="0" u="none" strike="noStrike" kern="1200" dirty="0">
                <a:solidFill>
                  <a:schemeClr val="tx1"/>
                </a:solidFill>
                <a:effectLst/>
                <a:latin typeface="+mn-lt"/>
                <a:ea typeface="+mn-ea"/>
                <a:cs typeface="+mn-cs"/>
              </a:rPr>
              <a:t> siècle et laissant certains scientifiques à penser qu’un réchauffement de la planète de 3 ou 4°C est inévitable. Les glaciologues prédisent également une augmentation du niveau des océans </a:t>
            </a:r>
            <a:r>
              <a:rPr lang="fr-FR" sz="1200" b="0" i="0" u="none" strike="noStrike" kern="1200" dirty="0">
                <a:solidFill>
                  <a:schemeClr val="tx1"/>
                </a:solidFill>
                <a:effectLst/>
                <a:latin typeface="+mn-lt"/>
                <a:ea typeface="+mn-ea"/>
                <a:cs typeface="+mn-cs"/>
                <a:hlinkClick r:id="rId3"/>
              </a:rPr>
              <a:t>entre 50 cm et un mètre</a:t>
            </a:r>
            <a:r>
              <a:rPr lang="fr-FR" sz="1200" b="0" i="0" u="none" strike="noStrike" kern="1200" dirty="0">
                <a:solidFill>
                  <a:schemeClr val="tx1"/>
                </a:solidFill>
                <a:effectLst/>
                <a:latin typeface="+mn-lt"/>
                <a:ea typeface="+mn-ea"/>
                <a:cs typeface="+mn-cs"/>
              </a:rPr>
              <a:t> d'ici la fin du 21e siècle.</a:t>
            </a:r>
          </a:p>
          <a:p>
            <a:r>
              <a:rPr lang="fr-FR" sz="1200" b="0" i="0" u="none" strike="noStrike" kern="1200" dirty="0">
                <a:solidFill>
                  <a:schemeClr val="tx1"/>
                </a:solidFill>
                <a:effectLst/>
                <a:latin typeface="+mn-lt"/>
                <a:ea typeface="+mn-ea"/>
                <a:cs typeface="+mn-cs"/>
              </a:rPr>
              <a:t>Pour contrer cela, des mesures sont prises par les gouvernements notamment par le biais des accords de Paris. En 2015, l'accord sur le climat visait même à limiter le réchauffement de la planète à 2°C par rapport à l'ère préindustrielle d’ici la fin du siècle. En 2017, les émissions de gaz à effet de serre ont pourtant dépassé tous les records.</a:t>
            </a:r>
          </a:p>
          <a:p>
            <a:r>
              <a:rPr lang="fr-FR" sz="1200" b="0" i="0" u="none" strike="noStrike" kern="1200" dirty="0">
                <a:solidFill>
                  <a:schemeClr val="tx1"/>
                </a:solidFill>
                <a:effectLst/>
                <a:latin typeface="+mn-lt"/>
                <a:ea typeface="+mn-ea"/>
                <a:cs typeface="+mn-cs"/>
              </a:rPr>
              <a:t>Les engagements pris par les États signataires de l'Accord de Paris conduiraient pour l’instant notre planète à se réchauffer en effet de 3°C, comme lors du Pliocène, à la fin de notre siècle.</a:t>
            </a:r>
          </a:p>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Une atmosphère chargée en dioxyde de carbone</a:t>
            </a:r>
          </a:p>
          <a:p>
            <a:r>
              <a:rPr lang="fr-FR" sz="1200" b="0" i="0" u="none" strike="noStrike" kern="1200" dirty="0">
                <a:solidFill>
                  <a:schemeClr val="tx1"/>
                </a:solidFill>
                <a:effectLst/>
                <a:latin typeface="+mn-lt"/>
                <a:ea typeface="+mn-ea"/>
                <a:cs typeface="+mn-cs"/>
              </a:rPr>
              <a:t>Le graphique se base sur cinq scénarios futurs possibles, en fonction de l'intensité des </a:t>
            </a:r>
            <a:r>
              <a:rPr lang="fr-FR" sz="1200" b="0" i="0" u="none" strike="noStrike" kern="1200" dirty="0">
                <a:solidFill>
                  <a:schemeClr val="tx1"/>
                </a:solidFill>
                <a:effectLst/>
                <a:latin typeface="+mn-lt"/>
                <a:ea typeface="+mn-ea"/>
                <a:cs typeface="+mn-cs"/>
                <a:hlinkClick r:id="rId8"/>
              </a:rPr>
              <a:t>émissions</a:t>
            </a:r>
            <a:r>
              <a:rPr lang="fr-FR" sz="1200" b="0" i="0" u="none" strike="noStrike" kern="1200" dirty="0">
                <a:solidFill>
                  <a:schemeClr val="tx1"/>
                </a:solidFill>
                <a:effectLst/>
                <a:latin typeface="+mn-lt"/>
                <a:ea typeface="+mn-ea"/>
                <a:cs typeface="+mn-cs"/>
              </a:rPr>
              <a:t> de gaz à effet de serre (de gauche à droite se trouvent les plus faibles jusqu'aux plus importants). Avec le réchauffement climatique, le CO</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s'accumulera davantage dans l'atmosphère car </a:t>
            </a:r>
            <a:r>
              <a:rPr lang="fr-FR" sz="1200" b="0" i="0" u="none" strike="noStrike" kern="1200" dirty="0">
                <a:solidFill>
                  <a:schemeClr val="tx1"/>
                </a:solidFill>
                <a:effectLst/>
                <a:latin typeface="+mn-lt"/>
                <a:ea typeface="+mn-ea"/>
                <a:cs typeface="+mn-cs"/>
                <a:hlinkClick r:id="rId9" tooltip="Puits de carbone : où sont-ils et comment fonctionnent-ils ?"/>
              </a:rPr>
              <a:t>les puits de carbone</a:t>
            </a:r>
            <a:r>
              <a:rPr lang="fr-FR" sz="1200" b="0" i="0" u="none" strike="noStrike" kern="1200" dirty="0">
                <a:solidFill>
                  <a:schemeClr val="tx1"/>
                </a:solidFill>
                <a:effectLst/>
                <a:latin typeface="+mn-lt"/>
                <a:ea typeface="+mn-ea"/>
                <a:cs typeface="+mn-cs"/>
              </a:rPr>
              <a:t> océanique et terrestre seront moins efficaces. </a:t>
            </a:r>
          </a:p>
          <a:p>
            <a:pPr fontAlgn="base"/>
            <a:endParaRPr lang="fr-FR" sz="1200" b="0" i="0" u="none" strike="noStrike" kern="1200" dirty="0">
              <a:solidFill>
                <a:schemeClr val="tx1"/>
              </a:solidFill>
              <a:effectLst/>
              <a:latin typeface="+mn-lt"/>
              <a:ea typeface="+mn-ea"/>
              <a:cs typeface="+mn-cs"/>
            </a:endParaRPr>
          </a:p>
          <a:p>
            <a:pPr fontAlgn="base"/>
            <a:r>
              <a:rPr lang="fr-FR" sz="1200" b="0" i="0" u="none" strike="noStrike" kern="1200" dirty="0">
                <a:solidFill>
                  <a:schemeClr val="tx1"/>
                </a:solidFill>
                <a:effectLst/>
                <a:latin typeface="+mn-lt"/>
                <a:ea typeface="+mn-ea"/>
                <a:cs typeface="+mn-cs"/>
              </a:rPr>
              <a:t>Chaque seconde dans le monde, plus de 1 million de kilos de </a:t>
            </a:r>
            <a:r>
              <a:rPr lang="fr-FR" sz="1200" b="1" i="0" u="none" strike="noStrike" kern="1200" dirty="0">
                <a:solidFill>
                  <a:schemeClr val="tx1"/>
                </a:solidFill>
                <a:effectLst/>
                <a:latin typeface="+mn-lt"/>
                <a:ea typeface="+mn-ea"/>
                <a:cs typeface="+mn-cs"/>
              </a:rPr>
              <a:t>CO2</a:t>
            </a:r>
            <a:r>
              <a:rPr lang="fr-FR" sz="1200" b="0" i="0" u="none" strike="noStrike" kern="1200" dirty="0">
                <a:solidFill>
                  <a:schemeClr val="tx1"/>
                </a:solidFill>
                <a:effectLst/>
                <a:latin typeface="+mn-lt"/>
                <a:ea typeface="+mn-ea"/>
                <a:cs typeface="+mn-cs"/>
              </a:rPr>
              <a:t> sont émis dans l'</a:t>
            </a:r>
            <a:r>
              <a:rPr lang="fr-FR" sz="1200" b="1" i="0" u="none" strike="noStrike" kern="1200" dirty="0">
                <a:solidFill>
                  <a:schemeClr val="tx1"/>
                </a:solidFill>
                <a:effectLst/>
                <a:latin typeface="+mn-lt"/>
                <a:ea typeface="+mn-ea"/>
                <a:cs typeface="+mn-cs"/>
              </a:rPr>
              <a:t>atmosphère</a:t>
            </a:r>
            <a:r>
              <a:rPr lang="fr-FR" sz="1200" b="0" i="0" u="none" strike="noStrike" kern="1200" dirty="0">
                <a:solidFill>
                  <a:schemeClr val="tx1"/>
                </a:solidFill>
                <a:effectLst/>
                <a:latin typeface="+mn-lt"/>
                <a:ea typeface="+mn-ea"/>
                <a:cs typeface="+mn-cs"/>
              </a:rPr>
              <a:t> (compteur). </a:t>
            </a:r>
          </a:p>
          <a:p>
            <a:pPr fontAlgn="base"/>
            <a:r>
              <a:rPr lang="fr-FR" sz="1200" b="0" i="0" u="none" strike="noStrike" kern="1200" dirty="0">
                <a:solidFill>
                  <a:schemeClr val="tx1"/>
                </a:solidFill>
                <a:effectLst/>
                <a:latin typeface="+mn-lt"/>
                <a:ea typeface="+mn-ea"/>
                <a:cs typeface="+mn-cs"/>
              </a:rPr>
              <a:t>Cela représentait, en 2017, des émissions de 36,8 milliards de </a:t>
            </a:r>
            <a:r>
              <a:rPr lang="fr-FR" sz="1200" b="1" i="0" u="none" strike="noStrike" kern="1200" dirty="0">
                <a:solidFill>
                  <a:schemeClr val="tx1"/>
                </a:solidFill>
                <a:effectLst/>
                <a:latin typeface="+mn-lt"/>
                <a:ea typeface="+mn-ea"/>
                <a:cs typeface="+mn-cs"/>
              </a:rPr>
              <a:t>tonnes</a:t>
            </a:r>
            <a:r>
              <a:rPr lang="fr-FR" sz="1200" b="0" i="0" u="none" strike="noStrike" kern="1200" dirty="0">
                <a:solidFill>
                  <a:schemeClr val="tx1"/>
                </a:solidFill>
                <a:effectLst/>
                <a:latin typeface="+mn-lt"/>
                <a:ea typeface="+mn-ea"/>
                <a:cs typeface="+mn-cs"/>
              </a:rPr>
              <a:t> de dioxyde de carbone (</a:t>
            </a:r>
            <a:r>
              <a:rPr lang="fr-FR" sz="1200" b="1" i="0" u="none" strike="noStrike" kern="1200" dirty="0">
                <a:solidFill>
                  <a:schemeClr val="tx1"/>
                </a:solidFill>
                <a:effectLst/>
                <a:latin typeface="+mn-lt"/>
                <a:ea typeface="+mn-ea"/>
                <a:cs typeface="+mn-cs"/>
              </a:rPr>
              <a:t>CO2</a:t>
            </a:r>
            <a:r>
              <a:rPr lang="fr-FR" sz="1200" b="0" i="0" u="none" strike="noStrike" kern="1200" dirty="0">
                <a:solidFill>
                  <a:schemeClr val="tx1"/>
                </a:solidFill>
                <a:effectLst/>
                <a:latin typeface="+mn-lt"/>
                <a:ea typeface="+mn-ea"/>
                <a:cs typeface="+mn-cs"/>
              </a:rPr>
              <a:t>) dans l'</a:t>
            </a:r>
            <a:r>
              <a:rPr lang="fr-FR" sz="1200" b="1" i="0" u="none" strike="noStrike" kern="1200" dirty="0">
                <a:solidFill>
                  <a:schemeClr val="tx1"/>
                </a:solidFill>
                <a:effectLst/>
                <a:latin typeface="+mn-lt"/>
                <a:ea typeface="+mn-ea"/>
                <a:cs typeface="+mn-cs"/>
              </a:rPr>
              <a:t>atmosphère</a:t>
            </a:r>
            <a:r>
              <a:rPr lang="fr-FR" sz="1200" b="0" i="0" u="none" strike="noStrike" kern="1200" dirty="0">
                <a:solidFill>
                  <a:schemeClr val="tx1"/>
                </a:solidFill>
                <a:effectLst/>
                <a:latin typeface="+mn-lt"/>
                <a:ea typeface="+mn-ea"/>
                <a:cs typeface="+mn-cs"/>
              </a:rPr>
              <a:t>, plus qu'en 2016, 2015 et 2014.</a:t>
            </a:r>
          </a:p>
          <a:p>
            <a:pPr fontAlgn="base"/>
            <a:endParaRPr lang="fr-FR" sz="1200" b="0" i="0" u="none" strike="noStrike" kern="1200" dirty="0">
              <a:solidFill>
                <a:schemeClr val="tx1"/>
              </a:solidFill>
              <a:effectLst/>
              <a:latin typeface="+mn-lt"/>
              <a:ea typeface="+mn-ea"/>
              <a:cs typeface="+mn-cs"/>
            </a:endParaRPr>
          </a:p>
          <a:p>
            <a:pPr fontAlgn="base"/>
            <a:r>
              <a:rPr lang="fr-FR" sz="1200" b="0" i="0" u="none" strike="noStrike" kern="1200" dirty="0">
                <a:solidFill>
                  <a:schemeClr val="tx1"/>
                </a:solidFill>
                <a:effectLst/>
                <a:latin typeface="+mn-lt"/>
                <a:ea typeface="+mn-ea"/>
                <a:cs typeface="+mn-cs"/>
              </a:rPr>
              <a:t>Il y a environ </a:t>
            </a:r>
            <a:r>
              <a:rPr lang="fr-FR" sz="1200" b="0" i="0" u="none" strike="noStrike" kern="1200" dirty="0">
                <a:solidFill>
                  <a:schemeClr val="tx1"/>
                </a:solidFill>
                <a:effectLst/>
                <a:latin typeface="+mn-lt"/>
                <a:ea typeface="+mn-ea"/>
                <a:cs typeface="+mn-cs"/>
                <a:hlinkClick r:id="rId10" tooltip="Une &quot;Atlantide&quot; de 56 millions d'années"/>
              </a:rPr>
              <a:t>56 millions d’années</a:t>
            </a:r>
            <a:r>
              <a:rPr lang="fr-FR" sz="1200" b="0" i="0" u="none" strike="noStrike" kern="1200" dirty="0">
                <a:solidFill>
                  <a:schemeClr val="tx1"/>
                </a:solidFill>
                <a:effectLst/>
                <a:latin typeface="+mn-lt"/>
                <a:ea typeface="+mn-ea"/>
                <a:cs typeface="+mn-cs"/>
              </a:rPr>
              <a:t>, notre planète passait d'une époque géologique à une autre : du </a:t>
            </a:r>
            <a:r>
              <a:rPr lang="fr-FR" sz="1200" b="0" i="0" u="none" strike="noStrike" kern="1200" dirty="0">
                <a:solidFill>
                  <a:schemeClr val="tx1"/>
                </a:solidFill>
                <a:effectLst/>
                <a:latin typeface="+mn-lt"/>
                <a:ea typeface="+mn-ea"/>
                <a:cs typeface="+mn-cs"/>
                <a:hlinkClick r:id="rId11"/>
              </a:rPr>
              <a:t>Paléocène</a:t>
            </a:r>
            <a:r>
              <a:rPr lang="fr-FR" sz="1200" b="0" i="0" u="none" strike="noStrike" kern="1200" dirty="0">
                <a:solidFill>
                  <a:schemeClr val="tx1"/>
                </a:solidFill>
                <a:effectLst/>
                <a:latin typeface="+mn-lt"/>
                <a:ea typeface="+mn-ea"/>
                <a:cs typeface="+mn-cs"/>
              </a:rPr>
              <a:t> à l'Éocène. Elle vivait un événement de </a:t>
            </a:r>
            <a:r>
              <a:rPr lang="fr-FR" sz="1200" b="0" i="0" u="none" strike="noStrike" kern="1200" dirty="0">
                <a:solidFill>
                  <a:schemeClr val="tx1"/>
                </a:solidFill>
                <a:effectLst/>
                <a:latin typeface="+mn-lt"/>
                <a:ea typeface="+mn-ea"/>
                <a:cs typeface="+mn-cs"/>
                <a:hlinkClick r:id="rId12"/>
              </a:rPr>
              <a:t>réchauffement climatique</a:t>
            </a:r>
            <a:r>
              <a:rPr lang="fr-FR" sz="1200" b="0" i="0" u="none" strike="noStrike" kern="1200" dirty="0">
                <a:solidFill>
                  <a:schemeClr val="tx1"/>
                </a:solidFill>
                <a:effectLst/>
                <a:latin typeface="+mn-lt"/>
                <a:ea typeface="+mn-ea"/>
                <a:cs typeface="+mn-cs"/>
              </a:rPr>
              <a:t> particulièrement rapide et important que les spécialistes ont baptisé le </a:t>
            </a:r>
            <a:r>
              <a:rPr lang="fr-FR" sz="1200" b="0" i="0" u="none" strike="noStrike" kern="1200" dirty="0">
                <a:solidFill>
                  <a:schemeClr val="tx1"/>
                </a:solidFill>
                <a:effectLst/>
                <a:latin typeface="+mn-lt"/>
                <a:ea typeface="+mn-ea"/>
                <a:cs typeface="+mn-cs"/>
                <a:hlinkClick r:id="rId13"/>
              </a:rPr>
              <a:t>maximum thermique du Paléocène-Éocène</a:t>
            </a:r>
            <a:r>
              <a:rPr lang="fr-FR" sz="1200" b="0" i="0" u="none" strike="noStrike" kern="1200" dirty="0">
                <a:solidFill>
                  <a:schemeClr val="tx1"/>
                </a:solidFill>
                <a:effectLst/>
                <a:latin typeface="+mn-lt"/>
                <a:ea typeface="+mn-ea"/>
                <a:cs typeface="+mn-cs"/>
              </a:rPr>
              <a:t>(PETM). Pour des raisons qui restent encore à déterminer avec certitude, d'énormes quantités de </a:t>
            </a:r>
            <a:r>
              <a:rPr lang="fr-FR" sz="1200" b="0" i="0" u="none" strike="noStrike" kern="1200" dirty="0">
                <a:solidFill>
                  <a:schemeClr val="tx1"/>
                </a:solidFill>
                <a:effectLst/>
                <a:latin typeface="+mn-lt"/>
                <a:ea typeface="+mn-ea"/>
                <a:cs typeface="+mn-cs"/>
                <a:hlinkClick r:id="rId14" tooltip="Le dioxyde de carbone fait pousser les forêts plus vite"/>
              </a:rPr>
              <a:t>dioxyde de carbone</a:t>
            </a:r>
            <a:r>
              <a:rPr lang="fr-FR" sz="1200" b="0" i="0" u="none" strike="noStrike" kern="1200" dirty="0">
                <a:solidFill>
                  <a:schemeClr val="tx1"/>
                </a:solidFill>
                <a:effectLst/>
                <a:latin typeface="+mn-lt"/>
                <a:ea typeface="+mn-ea"/>
                <a:cs typeface="+mn-cs"/>
              </a:rPr>
              <a:t> (CO</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ont alors été libérées dans l'</a:t>
            </a:r>
            <a:r>
              <a:rPr lang="fr-FR" sz="1200" b="0" i="0" u="none" strike="noStrike" kern="1200" dirty="0">
                <a:solidFill>
                  <a:schemeClr val="tx1"/>
                </a:solidFill>
                <a:effectLst/>
                <a:latin typeface="+mn-lt"/>
                <a:ea typeface="+mn-ea"/>
                <a:cs typeface="+mn-cs"/>
                <a:hlinkClick r:id="rId15"/>
              </a:rPr>
              <a:t>atmosphère</a:t>
            </a:r>
            <a:r>
              <a:rPr lang="fr-FR" sz="1200" b="0" i="0" u="none" strike="noStrike" kern="1200" dirty="0">
                <a:solidFill>
                  <a:schemeClr val="tx1"/>
                </a:solidFill>
                <a:effectLst/>
                <a:latin typeface="+mn-lt"/>
                <a:ea typeface="+mn-ea"/>
                <a:cs typeface="+mn-cs"/>
              </a:rPr>
              <a:t>. Résultat : une forte augmentation des températures mondiales. Ainsi, au cours du PETM, la </a:t>
            </a:r>
            <a:r>
              <a:rPr lang="fr-FR" sz="1200" b="0" i="0" u="none" strike="noStrike" kern="1200" dirty="0">
                <a:solidFill>
                  <a:schemeClr val="tx1"/>
                </a:solidFill>
                <a:effectLst/>
                <a:latin typeface="+mn-lt"/>
                <a:ea typeface="+mn-ea"/>
                <a:cs typeface="+mn-cs"/>
                <a:hlinkClick r:id="rId16" tooltip="Les températures actuelles (presque) au plus haut depuis 11.300 ans"/>
              </a:rPr>
              <a:t>température moyenn</a:t>
            </a:r>
            <a:r>
              <a:rPr lang="fr-FR" sz="1200" b="0" i="0" u="none" strike="noStrike" kern="1200" dirty="0">
                <a:solidFill>
                  <a:schemeClr val="tx1"/>
                </a:solidFill>
                <a:effectLst/>
                <a:latin typeface="+mn-lt"/>
                <a:ea typeface="+mn-ea"/>
                <a:cs typeface="+mn-cs"/>
              </a:rPr>
              <a:t>e a atteint un sommet d'environ 23 °C, soit quelque 7 °C au-dessus de la moyenne actuelle.</a:t>
            </a:r>
          </a:p>
          <a:p>
            <a:endParaRPr lang="fr-FR" sz="1000" dirty="0"/>
          </a:p>
          <a:p>
            <a:r>
              <a:rPr lang="fr-FR" sz="1200" b="0" i="0" u="none" strike="noStrike" kern="1200" dirty="0">
                <a:solidFill>
                  <a:schemeClr val="tx1"/>
                </a:solidFill>
                <a:effectLst/>
                <a:latin typeface="+mn-lt"/>
                <a:ea typeface="+mn-ea"/>
                <a:cs typeface="+mn-cs"/>
              </a:rPr>
              <a:t>Pour en arriver là, les chercheurs estiment qu'entre 3.000 et 7.000 gigatonnes de carbone ont dû être accumulées dans l'atmosphère sur une période comprise entre 3.000 et 20.000 ans. Des estimations qu'ils tirent de l'analyse de </a:t>
            </a:r>
            <a:r>
              <a:rPr lang="fr-FR" sz="1200" b="0" i="0" u="none" strike="noStrike" kern="1200" dirty="0">
                <a:solidFill>
                  <a:schemeClr val="tx1"/>
                </a:solidFill>
                <a:effectLst/>
                <a:latin typeface="+mn-lt"/>
                <a:ea typeface="+mn-ea"/>
                <a:cs typeface="+mn-cs"/>
                <a:hlinkClick r:id="rId17"/>
              </a:rPr>
              <a:t>carottes</a:t>
            </a:r>
            <a:r>
              <a:rPr lang="fr-FR" sz="1200" b="0" i="0" u="none" strike="noStrike" kern="1200" dirty="0">
                <a:solidFill>
                  <a:schemeClr val="tx1"/>
                </a:solidFill>
                <a:effectLst/>
                <a:latin typeface="+mn-lt"/>
                <a:ea typeface="+mn-ea"/>
                <a:cs typeface="+mn-cs"/>
              </a:rPr>
              <a:t> de </a:t>
            </a:r>
            <a:r>
              <a:rPr lang="fr-FR" sz="1200" b="0" i="0" u="none" strike="noStrike" kern="1200" dirty="0">
                <a:solidFill>
                  <a:schemeClr val="tx1"/>
                </a:solidFill>
                <a:effectLst/>
                <a:latin typeface="+mn-lt"/>
                <a:ea typeface="+mn-ea"/>
                <a:cs typeface="+mn-cs"/>
                <a:hlinkClick r:id="rId18"/>
              </a:rPr>
              <a:t>sédiments</a:t>
            </a:r>
            <a:r>
              <a:rPr lang="fr-FR" sz="1200" b="0" i="0" u="none" strike="noStrike" kern="1200" dirty="0">
                <a:solidFill>
                  <a:schemeClr val="tx1"/>
                </a:solidFill>
                <a:effectLst/>
                <a:latin typeface="+mn-lt"/>
                <a:ea typeface="+mn-ea"/>
                <a:cs typeface="+mn-cs"/>
              </a:rPr>
              <a:t> océaniques montrant des modifications sur les </a:t>
            </a:r>
            <a:r>
              <a:rPr lang="fr-FR" sz="1200" b="0" i="0" u="none" strike="noStrike" kern="1200" dirty="0">
                <a:solidFill>
                  <a:schemeClr val="tx1"/>
                </a:solidFill>
                <a:effectLst/>
                <a:latin typeface="+mn-lt"/>
                <a:ea typeface="+mn-ea"/>
                <a:cs typeface="+mn-cs"/>
                <a:hlinkClick r:id="rId19"/>
              </a:rPr>
              <a:t>minéraux</a:t>
            </a:r>
            <a:r>
              <a:rPr lang="fr-FR" sz="1200" b="0" i="0" u="none" strike="noStrike" kern="1200" dirty="0">
                <a:solidFill>
                  <a:schemeClr val="tx1"/>
                </a:solidFill>
                <a:effectLst/>
                <a:latin typeface="+mn-lt"/>
                <a:ea typeface="+mn-ea"/>
                <a:cs typeface="+mn-cs"/>
              </a:rPr>
              <a:t> carbonatés au cours de cette période.</a:t>
            </a:r>
          </a:p>
          <a:p>
            <a:r>
              <a:rPr lang="fr-FR" sz="1200" b="0" i="0" u="none" strike="noStrike" kern="1200" dirty="0">
                <a:solidFill>
                  <a:schemeClr val="tx1"/>
                </a:solidFill>
                <a:effectLst/>
                <a:latin typeface="+mn-lt"/>
                <a:ea typeface="+mn-ea"/>
                <a:cs typeface="+mn-cs"/>
              </a:rPr>
              <a:t>Aujourd'hui, une étude menée par des chercheurs de l'</a:t>
            </a:r>
            <a:r>
              <a:rPr lang="fr-FR" sz="1200" b="0" i="0" u="none" strike="noStrike" kern="1200" dirty="0">
                <a:solidFill>
                  <a:schemeClr val="tx1"/>
                </a:solidFill>
                <a:effectLst/>
                <a:latin typeface="+mn-lt"/>
                <a:ea typeface="+mn-ea"/>
                <a:cs typeface="+mn-cs"/>
                <a:hlinkClick r:id="rId20" tooltip="Earth may be 140 years away from reaching carbon levels not seen in 56 million years"/>
              </a:rPr>
              <a:t>université du Michigan</a:t>
            </a:r>
            <a:r>
              <a:rPr lang="fr-FR" sz="1200" b="0" i="0" u="none" strike="noStrike" kern="1200" dirty="0">
                <a:solidFill>
                  <a:schemeClr val="tx1"/>
                </a:solidFill>
                <a:effectLst/>
                <a:latin typeface="+mn-lt"/>
                <a:ea typeface="+mn-ea"/>
                <a:cs typeface="+mn-cs"/>
              </a:rPr>
              <a:t> (États-Unis) révèle que l'humanité rejette, dans l'atmosphère, 10 fois plus de CO</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que ce que la </a:t>
            </a:r>
            <a:r>
              <a:rPr lang="fr-FR" sz="1200" b="0" i="0" u="none" strike="noStrike" kern="1200" dirty="0">
                <a:solidFill>
                  <a:schemeClr val="tx1"/>
                </a:solidFill>
                <a:effectLst/>
                <a:latin typeface="+mn-lt"/>
                <a:ea typeface="+mn-ea"/>
                <a:cs typeface="+mn-cs"/>
                <a:hlinkClick r:id="rId21"/>
              </a:rPr>
              <a:t>Terre</a:t>
            </a:r>
            <a:r>
              <a:rPr lang="fr-FR" sz="1200" b="0" i="0" u="none" strike="noStrike" kern="1200" dirty="0">
                <a:solidFill>
                  <a:schemeClr val="tx1"/>
                </a:solidFill>
                <a:effectLst/>
                <a:latin typeface="+mn-lt"/>
                <a:ea typeface="+mn-ea"/>
                <a:cs typeface="+mn-cs"/>
              </a:rPr>
              <a:t> faisait lors du PETM. Si rien ne change, les </a:t>
            </a:r>
            <a:r>
              <a:rPr lang="fr-FR" sz="1200" b="0" i="0" u="none" strike="noStrike" kern="1200" dirty="0">
                <a:solidFill>
                  <a:schemeClr val="tx1"/>
                </a:solidFill>
                <a:effectLst/>
                <a:latin typeface="+mn-lt"/>
                <a:ea typeface="+mn-ea"/>
                <a:cs typeface="+mn-cs"/>
                <a:hlinkClick r:id="rId22" tooltip="Les incendies de Californie ont généré des émissions de CO2 record"/>
              </a:rPr>
              <a:t>émissions totales de CO</a:t>
            </a:r>
            <a:r>
              <a:rPr lang="fr-FR" sz="1200" b="0" i="0" u="none" strike="noStrike" kern="1200" baseline="-25000" dirty="0">
                <a:solidFill>
                  <a:schemeClr val="tx1"/>
                </a:solidFill>
                <a:effectLst/>
                <a:latin typeface="+mn-lt"/>
                <a:ea typeface="+mn-ea"/>
                <a:cs typeface="+mn-cs"/>
                <a:hlinkClick r:id="rId22" tooltip="Les incendies de Californie ont généré des émissions de CO2 record"/>
              </a:rPr>
              <a:t>2</a:t>
            </a:r>
            <a:r>
              <a:rPr lang="fr-FR" sz="1200" b="0" i="0" u="none" strike="noStrike" kern="1200" dirty="0">
                <a:solidFill>
                  <a:schemeClr val="tx1"/>
                </a:solidFill>
                <a:effectLst/>
                <a:latin typeface="+mn-lt"/>
                <a:ea typeface="+mn-ea"/>
                <a:cs typeface="+mn-cs"/>
              </a:rPr>
              <a:t> d'origine anthropique pourraient égaler celles observées à ce moment-là dès 2159. </a:t>
            </a:r>
            <a:r>
              <a:rPr lang="fr-FR" sz="1200" b="0" i="1" u="none" strike="noStrike" kern="1200" dirty="0">
                <a:solidFill>
                  <a:schemeClr val="tx1"/>
                </a:solidFill>
                <a:effectLst/>
                <a:latin typeface="+mn-lt"/>
                <a:ea typeface="+mn-ea"/>
                <a:cs typeface="+mn-cs"/>
              </a:rPr>
              <a:t>« Cela peut vous sembler loin, mais cela ne représente que quatre générations »</a:t>
            </a:r>
            <a:r>
              <a:rPr lang="fr-FR" sz="1200" b="0" i="0" u="none" strike="noStrike" kern="1200" dirty="0">
                <a:solidFill>
                  <a:schemeClr val="tx1"/>
                </a:solidFill>
                <a:effectLst/>
                <a:latin typeface="+mn-lt"/>
                <a:ea typeface="+mn-ea"/>
                <a:cs typeface="+mn-cs"/>
              </a:rPr>
              <a:t>, remarque Philip </a:t>
            </a:r>
            <a:r>
              <a:rPr lang="fr-FR" sz="1200" b="0" i="0" u="none" strike="noStrike" kern="1200" dirty="0" err="1">
                <a:solidFill>
                  <a:schemeClr val="tx1"/>
                </a:solidFill>
                <a:effectLst/>
                <a:latin typeface="+mn-lt"/>
                <a:ea typeface="+mn-ea"/>
                <a:cs typeface="+mn-cs"/>
              </a:rPr>
              <a:t>Gingerich</a:t>
            </a:r>
            <a:r>
              <a:rPr lang="fr-FR" sz="1200" b="0" i="0" u="none" strike="noStrike" kern="1200" dirty="0">
                <a:solidFill>
                  <a:schemeClr val="tx1"/>
                </a:solidFill>
                <a:effectLst/>
                <a:latin typeface="+mn-lt"/>
                <a:ea typeface="+mn-ea"/>
                <a:cs typeface="+mn-cs"/>
              </a:rPr>
              <a:t>, chercheur à l'université du Michigan. Et elles pourraient atteindre le maximum des </a:t>
            </a:r>
            <a:r>
              <a:rPr lang="fr-FR" sz="1200" b="0" i="0" u="none" strike="noStrike" kern="1200" dirty="0">
                <a:solidFill>
                  <a:schemeClr val="tx1"/>
                </a:solidFill>
                <a:effectLst/>
                <a:latin typeface="+mn-lt"/>
                <a:ea typeface="+mn-ea"/>
                <a:cs typeface="+mn-cs"/>
                <a:hlinkClick r:id="rId8"/>
              </a:rPr>
              <a:t>émissions</a:t>
            </a:r>
            <a:r>
              <a:rPr lang="fr-FR" sz="1200" b="0" i="0" u="none" strike="noStrike" kern="1200" dirty="0">
                <a:solidFill>
                  <a:schemeClr val="tx1"/>
                </a:solidFill>
                <a:effectLst/>
                <a:latin typeface="+mn-lt"/>
                <a:ea typeface="+mn-ea"/>
                <a:cs typeface="+mn-cs"/>
              </a:rPr>
              <a:t> estimées pour le PETM en 2278.</a:t>
            </a:r>
          </a:p>
          <a:p>
            <a:br>
              <a:rPr lang="fr-FR" sz="1000" dirty="0"/>
            </a:br>
            <a:r>
              <a:rPr lang="fr-FR" sz="1200" b="0" i="0" u="none" strike="noStrike" kern="1200" dirty="0">
                <a:solidFill>
                  <a:schemeClr val="tx1"/>
                </a:solidFill>
                <a:effectLst/>
                <a:latin typeface="+mn-lt"/>
                <a:ea typeface="+mn-ea"/>
                <a:cs typeface="+mn-cs"/>
              </a:rPr>
              <a:t>Les scientifiques utilisent souvent le PETM comme référence au </a:t>
            </a:r>
            <a:r>
              <a:rPr lang="fr-FR" sz="1200" b="0" i="0" u="none" strike="noStrike" kern="1200" dirty="0">
                <a:solidFill>
                  <a:schemeClr val="tx1"/>
                </a:solidFill>
                <a:effectLst/>
                <a:latin typeface="+mn-lt"/>
                <a:ea typeface="+mn-ea"/>
                <a:cs typeface="+mn-cs"/>
                <a:hlinkClick r:id="rId23" tooltip="Le réchauffement climatique fait des vagues... de plus en plus fortes"/>
              </a:rPr>
              <a:t>changement climatique</a:t>
            </a:r>
            <a:r>
              <a:rPr lang="fr-FR" sz="1200" b="0" i="0" u="none" strike="noStrike" kern="1200" dirty="0">
                <a:solidFill>
                  <a:schemeClr val="tx1"/>
                </a:solidFill>
                <a:effectLst/>
                <a:latin typeface="+mn-lt"/>
                <a:ea typeface="+mn-ea"/>
                <a:cs typeface="+mn-cs"/>
              </a:rPr>
              <a:t> moderne. </a:t>
            </a:r>
            <a:r>
              <a:rPr lang="fr-FR" sz="1200" b="0" i="1" u="none" strike="noStrike" kern="1200" dirty="0">
                <a:solidFill>
                  <a:schemeClr val="tx1"/>
                </a:solidFill>
                <a:effectLst/>
                <a:latin typeface="+mn-lt"/>
                <a:ea typeface="+mn-ea"/>
                <a:cs typeface="+mn-cs"/>
              </a:rPr>
              <a:t>« Mais les taux de rejet que nous enregistrons aujourd'hui sont sans précédent,</a:t>
            </a:r>
            <a:r>
              <a:rPr lang="fr-FR" sz="1200" b="0" i="0" u="none" strike="noStrike" kern="1200" dirty="0">
                <a:solidFill>
                  <a:schemeClr val="tx1"/>
                </a:solidFill>
                <a:effectLst/>
                <a:latin typeface="+mn-lt"/>
                <a:ea typeface="+mn-ea"/>
                <a:cs typeface="+mn-cs"/>
              </a:rPr>
              <a:t> déclare Gabriel Bowen, un géophysicien de l'université de l'Utah aux États-Unis. </a:t>
            </a:r>
            <a:r>
              <a:rPr lang="fr-FR" sz="1200" b="0" i="1" u="none" strike="noStrike" kern="1200" dirty="0">
                <a:solidFill>
                  <a:schemeClr val="tx1"/>
                </a:solidFill>
                <a:effectLst/>
                <a:latin typeface="+mn-lt"/>
                <a:ea typeface="+mn-ea"/>
                <a:cs typeface="+mn-cs"/>
              </a:rPr>
              <a:t>Dans le passé, les exemples sont rares sur lesquels nous pouvons nous appuyer pour comprendre comment le monde va réagir. »</a:t>
            </a:r>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Au cours du PETM, l'augmentation combinée du taux de CO</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dans l'atmosphère et des températures a provoqué une </a:t>
            </a:r>
            <a:r>
              <a:rPr lang="fr-FR" sz="1200" b="0" i="0" u="none" strike="noStrike" kern="1200" dirty="0">
                <a:solidFill>
                  <a:schemeClr val="tx1"/>
                </a:solidFill>
                <a:effectLst/>
                <a:latin typeface="+mn-lt"/>
                <a:ea typeface="+mn-ea"/>
                <a:cs typeface="+mn-cs"/>
                <a:hlinkClick r:id="rId24"/>
              </a:rPr>
              <a:t>extinction</a:t>
            </a:r>
            <a:r>
              <a:rPr lang="fr-FR" sz="1200" b="0" i="0" u="none" strike="noStrike" kern="1200" dirty="0">
                <a:solidFill>
                  <a:schemeClr val="tx1"/>
                </a:solidFill>
                <a:effectLst/>
                <a:latin typeface="+mn-lt"/>
                <a:ea typeface="+mn-ea"/>
                <a:cs typeface="+mn-cs"/>
              </a:rPr>
              <a:t> majeure du côté des organismes vivant dans les profondeurs des océans. Elle a aussi rendu les animaux terrestres plus petits et les a poussés à migrer vers le nord. Mais la rapidité avec laquelle se produit le réchauffement actuel pourrait changer la donne.</a:t>
            </a:r>
          </a:p>
          <a:p>
            <a:r>
              <a:rPr lang="fr-FR" sz="1200" b="0" i="0" u="none" strike="noStrike" kern="1200" dirty="0">
                <a:solidFill>
                  <a:schemeClr val="tx1"/>
                </a:solidFill>
                <a:effectLst/>
                <a:latin typeface="+mn-lt"/>
                <a:ea typeface="+mn-ea"/>
                <a:cs typeface="+mn-cs"/>
              </a:rPr>
              <a:t>Par ailleurs, le </a:t>
            </a:r>
            <a:r>
              <a:rPr lang="fr-FR" sz="1200" b="0" i="0" u="none" strike="noStrike" kern="1200" dirty="0">
                <a:solidFill>
                  <a:schemeClr val="tx1"/>
                </a:solidFill>
                <a:effectLst/>
                <a:latin typeface="+mn-lt"/>
                <a:ea typeface="+mn-ea"/>
                <a:cs typeface="+mn-cs"/>
                <a:hlinkClick r:id="rId25"/>
              </a:rPr>
              <a:t>climat</a:t>
            </a:r>
            <a:r>
              <a:rPr lang="fr-FR" sz="1200" b="0" i="0" u="none" strike="noStrike" kern="1200" dirty="0">
                <a:solidFill>
                  <a:schemeClr val="tx1"/>
                </a:solidFill>
                <a:effectLst/>
                <a:latin typeface="+mn-lt"/>
                <a:ea typeface="+mn-ea"/>
                <a:cs typeface="+mn-cs"/>
              </a:rPr>
              <a:t> d'aujourd'hui part d'une base plus froide que celui qui prévalait lors du PETM. Et les </a:t>
            </a:r>
            <a:r>
              <a:rPr lang="fr-FR" sz="1200" b="0" i="0" u="none" strike="noStrike" kern="1200" dirty="0">
                <a:solidFill>
                  <a:schemeClr val="tx1"/>
                </a:solidFill>
                <a:effectLst/>
                <a:latin typeface="+mn-lt"/>
                <a:ea typeface="+mn-ea"/>
                <a:cs typeface="+mn-cs"/>
                <a:hlinkClick r:id="rId26"/>
              </a:rPr>
              <a:t>espèces</a:t>
            </a:r>
            <a:r>
              <a:rPr lang="fr-FR" sz="1200" b="0" i="0" u="none" strike="noStrike" kern="1200" dirty="0">
                <a:solidFill>
                  <a:schemeClr val="tx1"/>
                </a:solidFill>
                <a:effectLst/>
                <a:latin typeface="+mn-lt"/>
                <a:ea typeface="+mn-ea"/>
                <a:cs typeface="+mn-cs"/>
              </a:rPr>
              <a:t> qui peuplent la Terre sont bien différentes. </a:t>
            </a:r>
            <a:r>
              <a:rPr lang="fr-FR" sz="1200" b="0" i="1" u="none" strike="noStrike" kern="1200" dirty="0">
                <a:solidFill>
                  <a:schemeClr val="tx1"/>
                </a:solidFill>
                <a:effectLst/>
                <a:latin typeface="+mn-lt"/>
                <a:ea typeface="+mn-ea"/>
                <a:cs typeface="+mn-cs"/>
              </a:rPr>
              <a:t>« Ce que nous savons toutefois avec certitude, c'est qu'un réchauffement majeur ne peut qu'avoir d'importantes conséquences sur de nombreuses espèces, y compris la nôtre »</a:t>
            </a:r>
            <a:r>
              <a:rPr lang="fr-FR" sz="1200" b="0" i="0" u="none" strike="noStrike" kern="1200" dirty="0">
                <a:solidFill>
                  <a:schemeClr val="tx1"/>
                </a:solidFill>
                <a:effectLst/>
                <a:latin typeface="+mn-lt"/>
                <a:ea typeface="+mn-ea"/>
                <a:cs typeface="+mn-cs"/>
              </a:rPr>
              <a:t>, alerte Larisa </a:t>
            </a:r>
            <a:r>
              <a:rPr lang="fr-FR" sz="1200" b="0" i="0" u="none" strike="noStrike" kern="1200" dirty="0" err="1">
                <a:solidFill>
                  <a:schemeClr val="tx1"/>
                </a:solidFill>
                <a:effectLst/>
                <a:latin typeface="+mn-lt"/>
                <a:ea typeface="+mn-ea"/>
                <a:cs typeface="+mn-cs"/>
              </a:rPr>
              <a:t>DeSantis</a:t>
            </a:r>
            <a:r>
              <a:rPr lang="fr-FR" sz="1200" b="0" i="0" u="none" strike="noStrike" kern="1200" dirty="0">
                <a:solidFill>
                  <a:schemeClr val="tx1"/>
                </a:solidFill>
                <a:effectLst/>
                <a:latin typeface="+mn-lt"/>
                <a:ea typeface="+mn-ea"/>
                <a:cs typeface="+mn-cs"/>
              </a:rPr>
              <a:t>, une </a:t>
            </a:r>
            <a:r>
              <a:rPr lang="fr-FR" sz="1200" b="0" i="0" u="none" strike="noStrike" kern="1200" dirty="0">
                <a:solidFill>
                  <a:schemeClr val="tx1"/>
                </a:solidFill>
                <a:effectLst/>
                <a:latin typeface="+mn-lt"/>
                <a:ea typeface="+mn-ea"/>
                <a:cs typeface="+mn-cs"/>
                <a:hlinkClick r:id="rId27"/>
              </a:rPr>
              <a:t>paléontologue</a:t>
            </a:r>
            <a:r>
              <a:rPr lang="fr-FR" sz="1200" b="0" i="0" u="none" strike="noStrike" kern="1200" dirty="0">
                <a:solidFill>
                  <a:schemeClr val="tx1"/>
                </a:solidFill>
                <a:effectLst/>
                <a:latin typeface="+mn-lt"/>
                <a:ea typeface="+mn-ea"/>
                <a:cs typeface="+mn-cs"/>
              </a:rPr>
              <a:t> de l'université Vanderbilt. D'autant qu'il faudra au système Terre, plusieurs milliers d'années pour retrouver ensuite un climat plus classique.</a:t>
            </a:r>
          </a:p>
          <a:p>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21</a:t>
            </a:fld>
            <a:endParaRPr lang="fr-FR"/>
          </a:p>
        </p:txBody>
      </p:sp>
      <p:sp>
        <p:nvSpPr>
          <p:cNvPr id="5" name="Espace réservé du pied de page 4">
            <a:extLst>
              <a:ext uri="{FF2B5EF4-FFF2-40B4-BE49-F238E27FC236}">
                <a16:creationId xmlns:a16="http://schemas.microsoft.com/office/drawing/2014/main" id="{AC549E8C-DFEA-15B1-9E73-CEA0FA6B35E8}"/>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121315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r>
              <a:rPr lang="fr-FR" sz="1000" kern="1200" dirty="0">
                <a:solidFill>
                  <a:schemeClr val="tx1"/>
                </a:solidFill>
                <a:effectLst/>
                <a:latin typeface="+mn-lt"/>
                <a:ea typeface="+mn-ea"/>
                <a:cs typeface="+mn-cs"/>
              </a:rPr>
              <a:t> </a:t>
            </a:r>
            <a:br>
              <a:rPr lang="fr-FR" sz="1200" b="0" i="0" u="none" strike="noStrike" kern="1200" dirty="0">
                <a:solidFill>
                  <a:schemeClr val="tx1"/>
                </a:solidFill>
                <a:effectLst/>
                <a:latin typeface="+mn-lt"/>
                <a:ea typeface="+mn-ea"/>
                <a:cs typeface="+mn-cs"/>
              </a:rPr>
            </a:br>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22</a:t>
            </a:fld>
            <a:endParaRPr lang="fr-FR"/>
          </a:p>
        </p:txBody>
      </p:sp>
      <p:sp>
        <p:nvSpPr>
          <p:cNvPr id="5" name="Espace réservé du pied de page 4">
            <a:extLst>
              <a:ext uri="{FF2B5EF4-FFF2-40B4-BE49-F238E27FC236}">
                <a16:creationId xmlns:a16="http://schemas.microsoft.com/office/drawing/2014/main" id="{FD9D40A2-1DAC-1E1F-4BFA-C9A66BB6C470}"/>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4088516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92500" lnSpcReduction="20000"/>
          </a:bodyPr>
          <a:lstStyle/>
          <a:p>
            <a:r>
              <a:rPr lang="fr-FR" sz="1000" kern="1200">
                <a:solidFill>
                  <a:schemeClr val="tx1"/>
                </a:solidFill>
                <a:effectLst/>
                <a:latin typeface="+mn-lt"/>
                <a:ea typeface="+mn-ea"/>
                <a:cs typeface="+mn-cs"/>
              </a:rPr>
              <a:t> </a:t>
            </a:r>
            <a:r>
              <a:rPr lang="fr-FR" sz="1200" b="0" i="0" u="none" strike="noStrike" kern="1200">
                <a:solidFill>
                  <a:schemeClr val="tx1"/>
                </a:solidFill>
                <a:effectLst/>
                <a:latin typeface="+mn-lt"/>
                <a:ea typeface="+mn-ea"/>
                <a:cs typeface="+mn-cs"/>
              </a:rPr>
              <a:t>hangements </a:t>
            </a:r>
            <a:r>
              <a:rPr lang="fr-FR" sz="1200" b="0" i="0" u="none" strike="noStrike" kern="1200" dirty="0">
                <a:solidFill>
                  <a:schemeClr val="tx1"/>
                </a:solidFill>
                <a:effectLst/>
                <a:latin typeface="+mn-lt"/>
                <a:ea typeface="+mn-ea"/>
                <a:cs typeface="+mn-cs"/>
              </a:rPr>
              <a:t>pour les températures et les précipitations</a:t>
            </a:r>
          </a:p>
          <a:p>
            <a:r>
              <a:rPr lang="fr-FR" sz="1200" b="0" i="0" u="none" strike="noStrike" kern="1200" dirty="0">
                <a:solidFill>
                  <a:schemeClr val="tx1"/>
                </a:solidFill>
                <a:effectLst/>
                <a:latin typeface="+mn-lt"/>
                <a:ea typeface="+mn-ea"/>
                <a:cs typeface="+mn-cs"/>
              </a:rPr>
              <a:t>Au fur et à mesure que la Terre se réchauffe, les variations climatiques planétaires augmentent en nombre et en intensité. Les figures du rapport montrent des projections pour le futur.</a:t>
            </a:r>
          </a:p>
          <a:p>
            <a:r>
              <a:rPr lang="fr-FR" sz="1200" b="0" i="0" u="none" strike="noStrike" kern="1200" dirty="0">
                <a:solidFill>
                  <a:schemeClr val="tx1"/>
                </a:solidFill>
                <a:effectLst/>
                <a:latin typeface="+mn-lt"/>
                <a:ea typeface="+mn-ea"/>
                <a:cs typeface="+mn-cs"/>
              </a:rPr>
              <a:t>Ces cartes représentent les changements de température dans trois scénarios différents, à des réchauffements de +1,5 ºC, +2 ºC, et +4 ºC à la surface de la planète sur 20 ans par rapport à 1850-1900. Les surfaces terrestres et les pôles chaufferont plus que les océans et les zones équatoriales. En effet, l'</a:t>
            </a:r>
            <a:r>
              <a:rPr lang="fr-FR" sz="1200" b="0" i="0" u="none" strike="noStrike" kern="1200" dirty="0">
                <a:solidFill>
                  <a:schemeClr val="tx1"/>
                </a:solidFill>
                <a:effectLst/>
                <a:latin typeface="+mn-lt"/>
                <a:ea typeface="+mn-ea"/>
                <a:cs typeface="+mn-cs"/>
                <a:hlinkClick r:id="rId3" tooltip="Réchauffement climatique : la fonte des glaces aux pôles est six fois plus rapide qu'il ya 30 ans"/>
              </a:rPr>
              <a:t>Arctique monte en température deux fois plus </a:t>
            </a:r>
            <a:r>
              <a:rPr lang="fr-FR" sz="1200" b="0" i="0" u="none" strike="noStrike" kern="1200" dirty="0" err="1">
                <a:solidFill>
                  <a:schemeClr val="tx1"/>
                </a:solidFill>
                <a:effectLst/>
                <a:latin typeface="+mn-lt"/>
                <a:ea typeface="+mn-ea"/>
                <a:cs typeface="+mn-cs"/>
                <a:hlinkClick r:id="rId3" tooltip="Réchauffement climatique : la fonte des glaces aux pôles est six fois plus rapide qu'il ya 30 ans"/>
              </a:rPr>
              <a:t>vite</a:t>
            </a:r>
            <a:r>
              <a:rPr lang="fr-FR" sz="1200" b="0" i="0" u="none" strike="noStrike" kern="1200" dirty="0" err="1">
                <a:solidFill>
                  <a:schemeClr val="tx1"/>
                </a:solidFill>
                <a:effectLst/>
                <a:latin typeface="+mn-lt"/>
                <a:ea typeface="+mn-ea"/>
                <a:cs typeface="+mn-cs"/>
              </a:rPr>
              <a:t>que</a:t>
            </a:r>
            <a:r>
              <a:rPr lang="fr-FR" sz="1200" b="0" i="0" u="none" strike="noStrike" kern="1200" dirty="0">
                <a:solidFill>
                  <a:schemeClr val="tx1"/>
                </a:solidFill>
                <a:effectLst/>
                <a:latin typeface="+mn-lt"/>
                <a:ea typeface="+mn-ea"/>
                <a:cs typeface="+mn-cs"/>
              </a:rPr>
              <a:t> la moyenne globale.  Peu de fraîcheur est attendue au menu des années à venir, qui réservent des </a:t>
            </a:r>
            <a:r>
              <a:rPr lang="fr-FR" sz="1200" b="0" i="0" u="none" strike="noStrike" kern="1200" dirty="0">
                <a:solidFill>
                  <a:schemeClr val="tx1"/>
                </a:solidFill>
                <a:effectLst/>
                <a:latin typeface="+mn-lt"/>
                <a:ea typeface="+mn-ea"/>
                <a:cs typeface="+mn-cs"/>
                <a:hlinkClick r:id="rId4"/>
              </a:rPr>
              <a:t>vagues</a:t>
            </a:r>
            <a:r>
              <a:rPr lang="fr-FR" sz="1200" b="0" i="0" u="none" strike="noStrike" kern="1200" dirty="0">
                <a:solidFill>
                  <a:schemeClr val="tx1"/>
                </a:solidFill>
                <a:effectLst/>
                <a:latin typeface="+mn-lt"/>
                <a:ea typeface="+mn-ea"/>
                <a:cs typeface="+mn-cs"/>
              </a:rPr>
              <a:t> de </a:t>
            </a:r>
            <a:r>
              <a:rPr lang="fr-FR" sz="1200" b="0" i="0" u="none" strike="noStrike" kern="1200" dirty="0">
                <a:solidFill>
                  <a:schemeClr val="tx1"/>
                </a:solidFill>
                <a:effectLst/>
                <a:latin typeface="+mn-lt"/>
                <a:ea typeface="+mn-ea"/>
                <a:cs typeface="+mn-cs"/>
                <a:hlinkClick r:id="rId5"/>
              </a:rPr>
              <a:t>chaleur</a:t>
            </a:r>
            <a:r>
              <a:rPr lang="fr-FR" sz="1200" b="0" i="0" u="none" strike="noStrike" kern="1200" dirty="0">
                <a:solidFill>
                  <a:schemeClr val="tx1"/>
                </a:solidFill>
                <a:effectLst/>
                <a:latin typeface="+mn-lt"/>
                <a:ea typeface="+mn-ea"/>
                <a:cs typeface="+mn-cs"/>
              </a:rPr>
              <a:t> de plus en plus intenses et fréquentes.</a:t>
            </a:r>
          </a:p>
          <a:p>
            <a:r>
              <a:rPr lang="fr-FR" sz="1200" b="0" i="0" u="none" strike="noStrike" kern="1200" dirty="0">
                <a:solidFill>
                  <a:schemeClr val="tx1"/>
                </a:solidFill>
                <a:effectLst/>
                <a:latin typeface="+mn-lt"/>
                <a:ea typeface="+mn-ea"/>
                <a:cs typeface="+mn-cs"/>
              </a:rPr>
              <a:t>Les </a:t>
            </a:r>
            <a:r>
              <a:rPr lang="fr-FR" sz="1200" b="0" i="0" u="none" strike="noStrike" kern="1200" dirty="0">
                <a:solidFill>
                  <a:schemeClr val="tx1"/>
                </a:solidFill>
                <a:effectLst/>
                <a:latin typeface="+mn-lt"/>
                <a:ea typeface="+mn-ea"/>
                <a:cs typeface="+mn-cs"/>
                <a:hlinkClick r:id="rId6"/>
              </a:rPr>
              <a:t>précipitations</a:t>
            </a:r>
            <a:r>
              <a:rPr lang="fr-FR" sz="1200" b="0" i="0" u="none" strike="noStrike" kern="1200" dirty="0">
                <a:solidFill>
                  <a:schemeClr val="tx1"/>
                </a:solidFill>
                <a:effectLst/>
                <a:latin typeface="+mn-lt"/>
                <a:ea typeface="+mn-ea"/>
                <a:cs typeface="+mn-cs"/>
              </a:rPr>
              <a:t> ne prévoient pas de varier dans le même sens partout : elles projettent d'augmenter à haute </a:t>
            </a:r>
            <a:r>
              <a:rPr lang="fr-FR" sz="1200" b="0" i="0" u="none" strike="noStrike" kern="1200" dirty="0">
                <a:solidFill>
                  <a:schemeClr val="tx1"/>
                </a:solidFill>
                <a:effectLst/>
                <a:latin typeface="+mn-lt"/>
                <a:ea typeface="+mn-ea"/>
                <a:cs typeface="+mn-cs"/>
                <a:hlinkClick r:id="rId7"/>
              </a:rPr>
              <a:t>latitude</a:t>
            </a:r>
            <a:r>
              <a:rPr lang="fr-FR" sz="1200" b="0" i="0" u="none" strike="noStrike" kern="1200" dirty="0">
                <a:solidFill>
                  <a:schemeClr val="tx1"/>
                </a:solidFill>
                <a:effectLst/>
                <a:latin typeface="+mn-lt"/>
                <a:ea typeface="+mn-ea"/>
                <a:cs typeface="+mn-cs"/>
              </a:rPr>
              <a:t>, dans le Pacifique au niveau équatorial et dans certaines zones de </a:t>
            </a:r>
            <a:r>
              <a:rPr lang="fr-FR" sz="1200" b="0" i="0" u="none" strike="noStrike" kern="1200" dirty="0">
                <a:solidFill>
                  <a:schemeClr val="tx1"/>
                </a:solidFill>
                <a:effectLst/>
                <a:latin typeface="+mn-lt"/>
                <a:ea typeface="+mn-ea"/>
                <a:cs typeface="+mn-cs"/>
                <a:hlinkClick r:id="rId8"/>
              </a:rPr>
              <a:t>mousson</a:t>
            </a:r>
            <a:r>
              <a:rPr lang="fr-FR" sz="1200" b="0" i="0" u="none" strike="noStrike" kern="1200" dirty="0">
                <a:solidFill>
                  <a:schemeClr val="tx1"/>
                </a:solidFill>
                <a:effectLst/>
                <a:latin typeface="+mn-lt"/>
                <a:ea typeface="+mn-ea"/>
                <a:cs typeface="+mn-cs"/>
              </a:rPr>
              <a:t>, mettant ces endroits à un risque plus élevé d'inondation. D'un autre côté, au niveau tropical et subtropical, les scientifiques estiment que les pluies diminueront. Cela amènera des </a:t>
            </a:r>
            <a:r>
              <a:rPr lang="fr-FR" sz="1200" b="0" i="0" u="none" strike="noStrike" kern="1200" dirty="0">
                <a:solidFill>
                  <a:schemeClr val="tx1"/>
                </a:solidFill>
                <a:effectLst/>
                <a:latin typeface="+mn-lt"/>
                <a:ea typeface="+mn-ea"/>
                <a:cs typeface="+mn-cs"/>
                <a:hlinkClick r:id="rId9"/>
              </a:rPr>
              <a:t>sécheresses</a:t>
            </a:r>
            <a:r>
              <a:rPr lang="fr-FR" sz="1200" b="0" i="0" u="none" strike="noStrike" kern="1200" dirty="0">
                <a:solidFill>
                  <a:schemeClr val="tx1"/>
                </a:solidFill>
                <a:effectLst/>
                <a:latin typeface="+mn-lt"/>
                <a:ea typeface="+mn-ea"/>
                <a:cs typeface="+mn-cs"/>
              </a:rPr>
              <a:t>, d'autant plus accentuées par les températures plus chaudes sur Terre. </a:t>
            </a:r>
          </a:p>
          <a:p>
            <a:r>
              <a:rPr lang="fr-FR" sz="1200" b="0" i="0" u="none" strike="noStrike" kern="1200" dirty="0">
                <a:solidFill>
                  <a:schemeClr val="tx1"/>
                </a:solidFill>
                <a:effectLst/>
                <a:latin typeface="+mn-lt"/>
                <a:ea typeface="+mn-ea"/>
                <a:cs typeface="+mn-cs"/>
              </a:rPr>
              <a:t>À noter également que </a:t>
            </a:r>
            <a:r>
              <a:rPr lang="fr-FR" sz="1200" b="0" i="0" u="none" strike="noStrike" kern="1200" dirty="0">
                <a:solidFill>
                  <a:schemeClr val="tx1"/>
                </a:solidFill>
                <a:effectLst/>
                <a:latin typeface="+mn-lt"/>
                <a:ea typeface="+mn-ea"/>
                <a:cs typeface="+mn-cs"/>
                <a:hlinkClick r:id="rId10" tooltip="Le réchauffement climatique accélère le cycle de l’eau"/>
              </a:rPr>
              <a:t>le cycle de l’eau et sa variabilité vont s'intensifier</a:t>
            </a:r>
            <a:r>
              <a:rPr lang="fr-FR" sz="1200" b="0" i="0" u="none" strike="noStrike" kern="1200" dirty="0">
                <a:solidFill>
                  <a:schemeClr val="tx1"/>
                </a:solidFill>
                <a:effectLst/>
                <a:latin typeface="+mn-lt"/>
                <a:ea typeface="+mn-ea"/>
                <a:cs typeface="+mn-cs"/>
              </a:rPr>
              <a:t>. La Terre risque de subir plus d'épisodes très humides et très secs, accentuant les sécheresses et les </a:t>
            </a:r>
            <a:r>
              <a:rPr lang="fr-FR" sz="1200" b="0" i="0" u="none" strike="noStrike" kern="1200" dirty="0">
                <a:solidFill>
                  <a:schemeClr val="tx1"/>
                </a:solidFill>
                <a:effectLst/>
                <a:latin typeface="+mn-lt"/>
                <a:ea typeface="+mn-ea"/>
                <a:cs typeface="+mn-cs"/>
                <a:hlinkClick r:id="rId11"/>
              </a:rPr>
              <a:t>inondations</a:t>
            </a:r>
            <a:r>
              <a:rPr lang="fr-FR" sz="1200" b="0" i="0" u="none" strike="noStrike" kern="1200" dirty="0">
                <a:solidFill>
                  <a:schemeClr val="tx1"/>
                </a:solidFill>
                <a:effectLst/>
                <a:latin typeface="+mn-lt"/>
                <a:ea typeface="+mn-ea"/>
                <a:cs typeface="+mn-cs"/>
              </a:rPr>
              <a:t>. Ces dernières risquent de causer d'importants dégâts du sud jusqu'à l'est de l'Asie, et en Afrique de l'Ouest, à cause des précipitations de la mousson. Des évènements climatiques extrêmes tels que des </a:t>
            </a:r>
            <a:r>
              <a:rPr lang="fr-FR" sz="1200" b="0" i="0" u="none" strike="noStrike" kern="1200" dirty="0">
                <a:solidFill>
                  <a:schemeClr val="tx1"/>
                </a:solidFill>
                <a:effectLst/>
                <a:latin typeface="+mn-lt"/>
                <a:ea typeface="+mn-ea"/>
                <a:cs typeface="+mn-cs"/>
                <a:hlinkClick r:id="rId12"/>
              </a:rPr>
              <a:t>cyclones</a:t>
            </a:r>
            <a:r>
              <a:rPr lang="fr-FR" sz="1200" b="0" i="0" u="none" strike="noStrike" kern="1200" dirty="0">
                <a:solidFill>
                  <a:schemeClr val="tx1"/>
                </a:solidFill>
                <a:effectLst/>
                <a:latin typeface="+mn-lt"/>
                <a:ea typeface="+mn-ea"/>
                <a:cs typeface="+mn-cs"/>
              </a:rPr>
              <a:t> tropicaux menaceront aussi certains pays.</a:t>
            </a:r>
          </a:p>
          <a:p>
            <a:br>
              <a:rPr lang="fr-FR" dirty="0"/>
            </a:br>
            <a:endParaRPr lang="fr-FR" sz="1200" b="0" i="0" u="none" strike="noStrike" kern="1200" dirty="0">
              <a:solidFill>
                <a:schemeClr val="tx1"/>
              </a:solidFill>
              <a:effectLst/>
              <a:latin typeface="+mn-lt"/>
              <a:ea typeface="+mn-ea"/>
              <a:cs typeface="+mn-cs"/>
            </a:endParaRPr>
          </a:p>
          <a:p>
            <a:br>
              <a:rPr lang="fr-FR" dirty="0"/>
            </a:b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 </a:t>
            </a:r>
          </a:p>
          <a:p>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23</a:t>
            </a:fld>
            <a:endParaRPr lang="fr-FR"/>
          </a:p>
        </p:txBody>
      </p:sp>
      <p:sp>
        <p:nvSpPr>
          <p:cNvPr id="5" name="Espace réservé du pied de page 4">
            <a:extLst>
              <a:ext uri="{FF2B5EF4-FFF2-40B4-BE49-F238E27FC236}">
                <a16:creationId xmlns:a16="http://schemas.microsoft.com/office/drawing/2014/main" id="{B70FB97E-DF4C-A4AD-1471-EDB89BA09046}"/>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96045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40000" lnSpcReduction="20000"/>
          </a:bodyPr>
          <a:lstStyle/>
          <a:p>
            <a:r>
              <a:rPr lang="fr-FR" sz="1000" kern="1200" dirty="0">
                <a:solidFill>
                  <a:schemeClr val="tx1"/>
                </a:solidFill>
                <a:effectLst/>
                <a:latin typeface="+mn-lt"/>
                <a:ea typeface="+mn-ea"/>
                <a:cs typeface="+mn-cs"/>
              </a:rPr>
              <a:t> </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 </a:t>
            </a:r>
            <a:r>
              <a:rPr lang="fr-FR" sz="1200" b="1" i="0" u="none" strike="noStrike" kern="1200" dirty="0">
                <a:solidFill>
                  <a:schemeClr val="tx1"/>
                </a:solidFill>
                <a:effectLst/>
                <a:latin typeface="+mn-lt"/>
                <a:ea typeface="+mn-ea"/>
                <a:cs typeface="+mn-cs"/>
              </a:rPr>
              <a:t>Acidification des océans</a:t>
            </a:r>
          </a:p>
          <a:p>
            <a:r>
              <a:rPr lang="fr-FR" sz="1200" b="0" i="0" u="none" strike="noStrike" kern="1200" dirty="0">
                <a:solidFill>
                  <a:schemeClr val="tx1"/>
                </a:solidFill>
                <a:effectLst/>
                <a:latin typeface="+mn-lt"/>
                <a:ea typeface="+mn-ea"/>
                <a:cs typeface="+mn-cs"/>
              </a:rPr>
              <a:t>L’acidification des océans est le terme que nous utilisons pour décrire les changements à long terme de la chimie de la mer au fur et à mesure que le CO</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provenant de l’atmosphère y est absorbé. En raison de l’intensification des activités humaines produisant du CO</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depuis la révolution industrielle, les océans de la planète absorbent plus de CO</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que par le passé.</a:t>
            </a:r>
          </a:p>
          <a:p>
            <a:r>
              <a:rPr lang="fr-FR" sz="1200" b="0" i="0" u="none" strike="noStrike" kern="1200" dirty="0">
                <a:solidFill>
                  <a:schemeClr val="tx1"/>
                </a:solidFill>
                <a:effectLst/>
                <a:latin typeface="+mn-lt"/>
                <a:ea typeface="+mn-ea"/>
                <a:cs typeface="+mn-cs"/>
              </a:rPr>
              <a:t>Lorsque le CO</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est absorbé dans les océans, il réagit avec l’eau de mer pour former un acide faible nommé acide carbonique (H</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CO</a:t>
            </a:r>
            <a:r>
              <a:rPr lang="fr-FR" sz="1200" b="0" i="0" u="none" strike="noStrike" kern="1200" baseline="-25000" dirty="0">
                <a:solidFill>
                  <a:schemeClr val="tx1"/>
                </a:solidFill>
                <a:effectLst/>
                <a:latin typeface="+mn-lt"/>
                <a:ea typeface="+mn-ea"/>
                <a:cs typeface="+mn-cs"/>
              </a:rPr>
              <a:t>3</a:t>
            </a:r>
            <a:r>
              <a:rPr lang="fr-FR" sz="1200" b="0" i="0" u="none" strike="noStrike" kern="1200" dirty="0">
                <a:solidFill>
                  <a:schemeClr val="tx1"/>
                </a:solidFill>
                <a:effectLst/>
                <a:latin typeface="+mn-lt"/>
                <a:ea typeface="+mn-ea"/>
                <a:cs typeface="+mn-cs"/>
              </a:rPr>
              <a:t>). L’acide carbonique (H</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CO</a:t>
            </a:r>
            <a:r>
              <a:rPr lang="fr-FR" sz="1200" b="0" i="0" u="none" strike="noStrike" kern="1200" baseline="-25000" dirty="0">
                <a:solidFill>
                  <a:schemeClr val="tx1"/>
                </a:solidFill>
                <a:effectLst/>
                <a:latin typeface="+mn-lt"/>
                <a:ea typeface="+mn-ea"/>
                <a:cs typeface="+mn-cs"/>
              </a:rPr>
              <a:t>3</a:t>
            </a:r>
            <a:r>
              <a:rPr lang="fr-FR" sz="1200" b="0" i="0" u="none" strike="noStrike" kern="1200" dirty="0">
                <a:solidFill>
                  <a:schemeClr val="tx1"/>
                </a:solidFill>
                <a:effectLst/>
                <a:latin typeface="+mn-lt"/>
                <a:ea typeface="+mn-ea"/>
                <a:cs typeface="+mn-cs"/>
              </a:rPr>
              <a:t>) se décompose à son tour ou se dissocie en ions hydrogène (H</a:t>
            </a:r>
            <a:r>
              <a:rPr lang="fr-FR" sz="1200" b="0" i="0" u="none" strike="noStrike" kern="1200" baseline="30000" dirty="0">
                <a:solidFill>
                  <a:schemeClr val="tx1"/>
                </a:solidFill>
                <a:effectLst/>
                <a:latin typeface="+mn-lt"/>
                <a:ea typeface="+mn-ea"/>
                <a:cs typeface="+mn-cs"/>
              </a:rPr>
              <a:t>+</a:t>
            </a:r>
            <a:r>
              <a:rPr lang="fr-FR" sz="1200" b="0" i="0" u="none" strike="noStrike" kern="1200" dirty="0">
                <a:solidFill>
                  <a:schemeClr val="tx1"/>
                </a:solidFill>
                <a:effectLst/>
                <a:latin typeface="+mn-lt"/>
                <a:ea typeface="+mn-ea"/>
                <a:cs typeface="+mn-cs"/>
              </a:rPr>
              <a:t>), en ions bicarbonate (HC</a:t>
            </a:r>
            <a:r>
              <a:rPr lang="fr-FR" sz="1200" b="0" i="0" u="none" strike="noStrike" kern="1200" baseline="-25000" dirty="0">
                <a:solidFill>
                  <a:schemeClr val="tx1"/>
                </a:solidFill>
                <a:effectLst/>
                <a:latin typeface="+mn-lt"/>
                <a:ea typeface="+mn-ea"/>
                <a:cs typeface="+mn-cs"/>
              </a:rPr>
              <a:t>3</a:t>
            </a:r>
            <a:r>
              <a:rPr lang="fr-FR" sz="1200" b="0" i="0" u="none" strike="noStrike" kern="1200" baseline="30000" dirty="0">
                <a:solidFill>
                  <a:schemeClr val="tx1"/>
                </a:solidFill>
                <a:effectLst/>
                <a:latin typeface="+mn-lt"/>
                <a:ea typeface="+mn-ea"/>
                <a:cs typeface="+mn-cs"/>
              </a:rPr>
              <a:t>-</a:t>
            </a:r>
            <a:r>
              <a:rPr lang="fr-FR" sz="1200" b="0" i="0" u="none" strike="noStrike" kern="1200" dirty="0">
                <a:solidFill>
                  <a:schemeClr val="tx1"/>
                </a:solidFill>
                <a:effectLst/>
                <a:latin typeface="+mn-lt"/>
                <a:ea typeface="+mn-ea"/>
                <a:cs typeface="+mn-cs"/>
              </a:rPr>
              <a:t>) et en ions carbonate (CO</a:t>
            </a:r>
            <a:r>
              <a:rPr lang="fr-FR" sz="1200" b="0" i="0" u="none" strike="noStrike" kern="1200" baseline="-25000" dirty="0">
                <a:solidFill>
                  <a:schemeClr val="tx1"/>
                </a:solidFill>
                <a:effectLst/>
                <a:latin typeface="+mn-lt"/>
                <a:ea typeface="+mn-ea"/>
                <a:cs typeface="+mn-cs"/>
              </a:rPr>
              <a:t>3</a:t>
            </a:r>
            <a:r>
              <a:rPr lang="fr-FR" sz="1200" b="0" i="0" u="none" strike="noStrike" kern="1200" baseline="30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a:t>
            </a:r>
          </a:p>
          <a:p>
            <a:r>
              <a:rPr lang="fr-FR" sz="1200" b="0" i="0" u="none" strike="noStrike" kern="1200" dirty="0">
                <a:solidFill>
                  <a:schemeClr val="tx1"/>
                </a:solidFill>
                <a:effectLst/>
                <a:latin typeface="+mn-lt"/>
                <a:ea typeface="+mn-ea"/>
                <a:cs typeface="+mn-cs"/>
              </a:rPr>
              <a:t>CO</a:t>
            </a:r>
            <a:r>
              <a:rPr lang="fr-FR" sz="1200" b="0" i="0" u="none" strike="noStrike" kern="1200" baseline="-25000" dirty="0">
                <a:solidFill>
                  <a:schemeClr val="tx1"/>
                </a:solidFill>
                <a:effectLst/>
                <a:latin typeface="+mn-lt"/>
                <a:ea typeface="+mn-ea"/>
                <a:cs typeface="+mn-cs"/>
              </a:rPr>
              <a:t>2 (</a:t>
            </a:r>
            <a:r>
              <a:rPr lang="fr-FR" sz="1200" b="0" i="0" u="none" strike="noStrike" kern="1200" baseline="-25000" dirty="0" err="1">
                <a:solidFill>
                  <a:schemeClr val="tx1"/>
                </a:solidFill>
                <a:effectLst/>
                <a:latin typeface="+mn-lt"/>
                <a:ea typeface="+mn-ea"/>
                <a:cs typeface="+mn-cs"/>
              </a:rPr>
              <a:t>aq</a:t>
            </a:r>
            <a:r>
              <a:rPr lang="fr-FR" sz="1200" b="0" i="0" u="none" strike="noStrike" kern="1200" baseline="-250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 H</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0 H</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CO</a:t>
            </a:r>
            <a:r>
              <a:rPr lang="fr-FR" sz="1200" b="0" i="0" u="none" strike="noStrike" kern="1200" baseline="-25000" dirty="0">
                <a:solidFill>
                  <a:schemeClr val="tx1"/>
                </a:solidFill>
                <a:effectLst/>
                <a:latin typeface="+mn-lt"/>
                <a:ea typeface="+mn-ea"/>
                <a:cs typeface="+mn-cs"/>
              </a:rPr>
              <a:t>3</a:t>
            </a:r>
            <a:r>
              <a:rPr lang="fr-FR" sz="1200" b="0" i="0" u="none" strike="noStrike" kern="1200" dirty="0">
                <a:solidFill>
                  <a:schemeClr val="tx1"/>
                </a:solidFill>
                <a:effectLst/>
                <a:latin typeface="+mn-lt"/>
                <a:ea typeface="+mn-ea"/>
                <a:cs typeface="+mn-cs"/>
              </a:rPr>
              <a:t> HCO</a:t>
            </a:r>
            <a:r>
              <a:rPr lang="fr-FR" sz="1200" b="0" i="0" u="none" strike="noStrike" kern="1200" baseline="-25000" dirty="0">
                <a:solidFill>
                  <a:schemeClr val="tx1"/>
                </a:solidFill>
                <a:effectLst/>
                <a:latin typeface="+mn-lt"/>
                <a:ea typeface="+mn-ea"/>
                <a:cs typeface="+mn-cs"/>
              </a:rPr>
              <a:t>3</a:t>
            </a:r>
            <a:r>
              <a:rPr lang="fr-FR" sz="1200" b="0" i="0" u="none" strike="noStrike" kern="1200" dirty="0">
                <a:solidFill>
                  <a:schemeClr val="tx1"/>
                </a:solidFill>
                <a:effectLst/>
                <a:latin typeface="+mn-lt"/>
                <a:ea typeface="+mn-ea"/>
                <a:cs typeface="+mn-cs"/>
              </a:rPr>
              <a:t> + H</a:t>
            </a:r>
            <a:r>
              <a:rPr lang="fr-FR" sz="1200" b="0" i="0" u="none" strike="noStrike" kern="1200" baseline="30000" dirty="0">
                <a:solidFill>
                  <a:schemeClr val="tx1"/>
                </a:solidFill>
                <a:effectLst/>
                <a:latin typeface="+mn-lt"/>
                <a:ea typeface="+mn-ea"/>
                <a:cs typeface="+mn-cs"/>
              </a:rPr>
              <a:t>+</a:t>
            </a:r>
            <a:r>
              <a:rPr lang="fr-FR" sz="1200" b="0" i="0" u="none" strike="noStrike" kern="1200" dirty="0">
                <a:solidFill>
                  <a:schemeClr val="tx1"/>
                </a:solidFill>
                <a:effectLst/>
                <a:latin typeface="+mn-lt"/>
                <a:ea typeface="+mn-ea"/>
                <a:cs typeface="+mn-cs"/>
              </a:rPr>
              <a:t> CO</a:t>
            </a:r>
            <a:r>
              <a:rPr lang="fr-FR" sz="1200" b="0" i="0" u="none" strike="noStrike" kern="1200" baseline="-25000" dirty="0">
                <a:solidFill>
                  <a:schemeClr val="tx1"/>
                </a:solidFill>
                <a:effectLst/>
                <a:latin typeface="+mn-lt"/>
                <a:ea typeface="+mn-ea"/>
                <a:cs typeface="+mn-cs"/>
              </a:rPr>
              <a:t>3</a:t>
            </a:r>
            <a:r>
              <a:rPr lang="fr-FR" sz="1200" b="0" i="0" u="none" strike="noStrike" kern="1200" baseline="30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+ 2H</a:t>
            </a:r>
            <a:r>
              <a:rPr lang="fr-FR" sz="1200" b="0" i="0" u="none" strike="noStrike" kern="1200" baseline="30000" dirty="0">
                <a:solidFill>
                  <a:schemeClr val="tx1"/>
                </a:solidFill>
                <a:effectLst/>
                <a:latin typeface="+mn-lt"/>
                <a:ea typeface="+mn-ea"/>
                <a:cs typeface="+mn-cs"/>
              </a:rPr>
              <a:t>+</a:t>
            </a:r>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Les résultats de ces réactions chimiques comprennent une augmentation de la quantité d’ions hydrogène (H</a:t>
            </a:r>
            <a:r>
              <a:rPr lang="fr-FR" sz="1200" b="0" i="0" u="none" strike="noStrike" kern="1200" baseline="30000" dirty="0">
                <a:solidFill>
                  <a:schemeClr val="tx1"/>
                </a:solidFill>
                <a:effectLst/>
                <a:latin typeface="+mn-lt"/>
                <a:ea typeface="+mn-ea"/>
                <a:cs typeface="+mn-cs"/>
              </a:rPr>
              <a:t>+</a:t>
            </a:r>
            <a:r>
              <a:rPr lang="fr-FR" sz="1200" b="0" i="0" u="none" strike="noStrike" kern="1200" dirty="0">
                <a:solidFill>
                  <a:schemeClr val="tx1"/>
                </a:solidFill>
                <a:effectLst/>
                <a:latin typeface="+mn-lt"/>
                <a:ea typeface="+mn-ea"/>
                <a:cs typeface="+mn-cs"/>
              </a:rPr>
              <a:t>), ce qui entraîne une diminution du pH de l’océan, donc une augmentation de son acidité. On assiste également à une diminution de la disponibilité des ions carbonate (un élément constitutif important pour la formation du squelette et de la coquille de nombreux organismes marins).</a:t>
            </a:r>
          </a:p>
          <a:p>
            <a:r>
              <a:rPr lang="fr-FR" sz="1200" b="0" i="0" u="none" strike="noStrike" kern="1200" dirty="0">
                <a:solidFill>
                  <a:schemeClr val="tx1"/>
                </a:solidFill>
                <a:effectLst/>
                <a:latin typeface="+mn-lt"/>
                <a:ea typeface="+mn-ea"/>
                <a:cs typeface="+mn-cs"/>
              </a:rPr>
              <a:t>Les répercussions de l’acidification des océans peuvent être plus variables, tant à l’échelon temporel qu’à l’échelon spatial, dans les zones côtières où d’autres facteurs peuvent contribuer encore plus à la réduction du pH. Certains processus océanographiques physiques, comme les remontées d’eau, le débit des rivières, le ruissellement des éléments nutritifs et le rejet des eaux usées sont des exemples de facteurs contributifs. Ces derniers peuvent contribuer à abaisser encore plus le pH. Dans certaines régions, il peut même être inférieur au niveau de référence mondial reflétant l’augmentation de CO</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en soi.</a:t>
            </a:r>
          </a:p>
          <a:p>
            <a:r>
              <a:rPr lang="fr-FR" sz="1200" b="0" i="0" u="none" strike="noStrike" kern="1200" dirty="0">
                <a:solidFill>
                  <a:schemeClr val="tx1"/>
                </a:solidFill>
                <a:effectLst/>
                <a:latin typeface="+mn-lt"/>
                <a:ea typeface="+mn-ea"/>
                <a:cs typeface="+mn-cs"/>
              </a:rPr>
              <a:t>Une échelle de pH est un moyen par lequel on mesure l’acidité et indique quelle quantité d’acide est présente dans un liquide. Cette échelle va de 0 à 14. Des mesures supérieures à 7 indiquent un milieu basique ou alcalin, et des mesures inférieures à 7, un milieu acide. Un milieu neutre a un pH de 7. Le pH des océans est actuellement légèrement alcalin et ne deviendra sans doute jamais acide malgré l’acidification des océans. Il tend néanmoins vers une plus grande acidité (comme lorsque la température passe de -20 à 0 ℃; il fait encore froid, mais moins qu’auparavant). Depuis le début de la révolution industrielle, le pH à la surface des océans a connu une chute se mesurant en dixièmes d’unités de pH. Bien que cela ne semble pas être un changement important, il est significatif, car il représente une hausse d’environ 30 % de la concentration en ions hydrogène. Des problèmes surviennent lorsque le changement du pH des océans est plus rapide que la capacité des organismes à s’y adapter.</a:t>
            </a:r>
          </a:p>
          <a:p>
            <a:r>
              <a:rPr lang="fr-FR" sz="1200" b="0" i="0" u="none" strike="noStrike" kern="1200" dirty="0">
                <a:solidFill>
                  <a:schemeClr val="tx1"/>
                </a:solidFill>
                <a:effectLst/>
                <a:latin typeface="+mn-lt"/>
                <a:ea typeface="+mn-ea"/>
                <a:cs typeface="+mn-cs"/>
              </a:rPr>
              <a:t>On prévoit que les océans continueront à absorber du dioxyde de carbone et à s’acidifier. Les océans risquent donc de devenir inhospitaliers pour bon nombre d’espèces situées à un niveau inférieur de la chaîne alimentaire et pour certains organismes ciblés par la pêche commerciale, notamment des espèces de mollusques qui fréquentent les eaux canadiennes. Ce processus se poursuivra malgré tout pendant des décennies après que les émissions mondiales de CO</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dans l’atmosphère auront été réduites.</a:t>
            </a:r>
          </a:p>
          <a:p>
            <a:r>
              <a:rPr lang="fr-FR" sz="1200" b="1" i="0" u="none" strike="noStrike" kern="1200" dirty="0">
                <a:solidFill>
                  <a:schemeClr val="tx1"/>
                </a:solidFill>
                <a:effectLst/>
                <a:latin typeface="+mn-lt"/>
                <a:ea typeface="+mn-ea"/>
                <a:cs typeface="+mn-cs"/>
              </a:rPr>
              <a:t>Moteurs de l’acidification dans les trois océans du Canada</a:t>
            </a:r>
          </a:p>
          <a:p>
            <a:r>
              <a:rPr lang="fr-FR" sz="1200" b="0" i="0" u="none" strike="noStrike" kern="1200" dirty="0">
                <a:solidFill>
                  <a:schemeClr val="tx1"/>
                </a:solidFill>
                <a:effectLst/>
                <a:latin typeface="+mn-lt"/>
                <a:ea typeface="+mn-ea"/>
                <a:cs typeface="+mn-cs"/>
              </a:rPr>
              <a:t>Les trois océans du Canada sont particulièrement vulnérables aux effets de l’acidification des océans, car le CO</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est plus facilement absorbé dans les eaux froides. Dans ces eaux, la solubilité des coquilles constituées de carbonate de calcium est plus élevée, ce qui rend celles-ci plus sensibles aux effets corrosifs de l’acidification des océans.</a:t>
            </a:r>
          </a:p>
          <a:p>
            <a:r>
              <a:rPr lang="fr-FR" sz="1200" b="0" i="0" u="none" strike="noStrike" kern="1200" dirty="0">
                <a:solidFill>
                  <a:schemeClr val="tx1"/>
                </a:solidFill>
                <a:effectLst/>
                <a:latin typeface="+mn-lt"/>
                <a:ea typeface="+mn-ea"/>
                <a:cs typeface="+mn-cs"/>
              </a:rPr>
              <a:t>D’autres facteurs pourraient également avoir une incidence sur l’étendue et le rythme auquel l’océan s’acidifie dans une région donnée. Les moteurs en jeu sont distincts dans chacun des trois océans du Canada.</a:t>
            </a:r>
          </a:p>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Le niveau de la mer pourrait monter d'un mètre, voire le double selon les estimations, d'ici à la fin du XXIe siècle.</a:t>
            </a:r>
          </a:p>
          <a:p>
            <a:r>
              <a:rPr lang="fr-FR" sz="1200" b="0" i="0" u="none" strike="noStrike" kern="1200" dirty="0">
                <a:solidFill>
                  <a:schemeClr val="tx1"/>
                </a:solidFill>
                <a:effectLst/>
                <a:latin typeface="+mn-lt"/>
                <a:ea typeface="+mn-ea"/>
                <a:cs typeface="+mn-cs"/>
              </a:rPr>
              <a:t>Les chercheurs, dirigés par des scientifiques de l'université de Durham, se sont fondés sur des relevés géologiques de niveaux de la mer passés pour estimer que les niveaux ont augmenté de 3,6 mètres par siècle sur une période de 500 ans à la fin de la dernière période glaciaire, il y a environ 14.600 ans.</a:t>
            </a:r>
          </a:p>
          <a:p>
            <a:r>
              <a:rPr lang="fr-FR" sz="1200" b="1" i="0" u="none" strike="noStrike" kern="1200" dirty="0">
                <a:solidFill>
                  <a:schemeClr val="tx1"/>
                </a:solidFill>
                <a:effectLst/>
                <a:latin typeface="+mn-lt"/>
                <a:ea typeface="+mn-ea"/>
                <a:cs typeface="+mn-cs"/>
              </a:rPr>
              <a:t>Une élévation de la mer de 18 mètres</a:t>
            </a:r>
          </a:p>
          <a:p>
            <a:r>
              <a:rPr lang="fr-FR" sz="1200" b="0" i="0" u="none" strike="noStrike" kern="1200" dirty="0">
                <a:solidFill>
                  <a:schemeClr val="tx1"/>
                </a:solidFill>
                <a:effectLst/>
                <a:latin typeface="+mn-lt"/>
                <a:ea typeface="+mn-ea"/>
                <a:cs typeface="+mn-cs"/>
              </a:rPr>
              <a:t>L'équipe a également constaté que cette élévation du niveau de la mer de 18 mètres pouvait provenir principalement de la fonte des calottes glaciaires dans l'hémisphère nord et non de l'</a:t>
            </a:r>
            <a:r>
              <a:rPr lang="fr-FR" sz="1200" b="0" i="0" u="sng" strike="noStrike" kern="1200" dirty="0" err="1">
                <a:solidFill>
                  <a:schemeClr val="tx1"/>
                </a:solidFill>
                <a:effectLst/>
                <a:latin typeface="+mn-lt"/>
                <a:ea typeface="+mn-ea"/>
                <a:cs typeface="+mn-cs"/>
                <a:hlinkClick r:id="rId3"/>
              </a:rPr>
              <a:t>Antarctique</a:t>
            </a:r>
            <a:r>
              <a:rPr lang="fr-FR" sz="1200" b="0" i="0" u="none" strike="noStrike" kern="1200" dirty="0" err="1">
                <a:solidFill>
                  <a:schemeClr val="tx1"/>
                </a:solidFill>
                <a:effectLst/>
                <a:latin typeface="+mn-lt"/>
                <a:ea typeface="+mn-ea"/>
                <a:cs typeface="+mn-cs"/>
              </a:rPr>
              <a:t>comme</a:t>
            </a:r>
            <a:r>
              <a:rPr lang="fr-FR" sz="1200" b="0" i="0" u="none" strike="noStrike" kern="1200" dirty="0">
                <a:solidFill>
                  <a:schemeClr val="tx1"/>
                </a:solidFill>
                <a:effectLst/>
                <a:latin typeface="+mn-lt"/>
                <a:ea typeface="+mn-ea"/>
                <a:cs typeface="+mn-cs"/>
              </a:rPr>
              <a:t> on le pensait auparavant. Les scientifiques affirment que leurs travaux pourraient donner des </a:t>
            </a:r>
            <a:r>
              <a:rPr lang="fr-FR" sz="1200" b="0" i="1" u="none" strike="noStrike" kern="1200" dirty="0">
                <a:solidFill>
                  <a:schemeClr val="tx1"/>
                </a:solidFill>
                <a:effectLst/>
                <a:latin typeface="+mn-lt"/>
                <a:ea typeface="+mn-ea"/>
                <a:cs typeface="+mn-cs"/>
              </a:rPr>
              <a:t>"indices essentiels"</a:t>
            </a:r>
            <a:r>
              <a:rPr lang="fr-FR" sz="1200" b="0" i="0" u="none" strike="noStrike" kern="1200" dirty="0">
                <a:solidFill>
                  <a:schemeClr val="tx1"/>
                </a:solidFill>
                <a:effectLst/>
                <a:latin typeface="+mn-lt"/>
                <a:ea typeface="+mn-ea"/>
                <a:cs typeface="+mn-cs"/>
              </a:rPr>
              <a:t> sur l'impact que pourrait avoir le changement climatique, qui provoque une montée du niveau de la mer.</a:t>
            </a:r>
          </a:p>
          <a:p>
            <a:r>
              <a:rPr lang="fr-FR" sz="1200" b="0" i="1" u="none" strike="noStrike" kern="1200" dirty="0">
                <a:solidFill>
                  <a:schemeClr val="tx1"/>
                </a:solidFill>
                <a:effectLst/>
                <a:latin typeface="+mn-lt"/>
                <a:ea typeface="+mn-ea"/>
                <a:cs typeface="+mn-cs"/>
              </a:rPr>
              <a:t>"Nous avons constaté que la majeure partie de l'élévation rapide du niveau de la mer était due à la fonte des calottes glaciaires en Amérique du Nord et en Scandinavie, avec une contribution étonnamment faible de l'Antarctique"</a:t>
            </a:r>
            <a:r>
              <a:rPr lang="fr-FR" sz="1200" b="0" i="0" u="none" strike="noStrike" kern="1200" dirty="0">
                <a:solidFill>
                  <a:schemeClr val="tx1"/>
                </a:solidFill>
                <a:effectLst/>
                <a:latin typeface="+mn-lt"/>
                <a:ea typeface="+mn-ea"/>
                <a:cs typeface="+mn-cs"/>
              </a:rPr>
              <a:t>, a expliqué la co-auteure de l'étude, </a:t>
            </a:r>
            <a:r>
              <a:rPr lang="fr-FR" sz="1200" b="0" i="0" u="none" strike="noStrike" kern="1200" dirty="0" err="1">
                <a:solidFill>
                  <a:schemeClr val="tx1"/>
                </a:solidFill>
                <a:effectLst/>
                <a:latin typeface="+mn-lt"/>
                <a:ea typeface="+mn-ea"/>
                <a:cs typeface="+mn-cs"/>
              </a:rPr>
              <a:t>Pippa</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Whitehouse</a:t>
            </a:r>
            <a:r>
              <a:rPr lang="fr-FR" sz="1200" b="0" i="0" u="none" strike="noStrike" kern="1200" dirty="0">
                <a:solidFill>
                  <a:schemeClr val="tx1"/>
                </a:solidFill>
                <a:effectLst/>
                <a:latin typeface="+mn-lt"/>
                <a:ea typeface="+mn-ea"/>
                <a:cs typeface="+mn-cs"/>
              </a:rPr>
              <a:t>, du département de géographie de l'Université de Durham.</a:t>
            </a:r>
          </a:p>
          <a:p>
            <a:r>
              <a:rPr lang="fr-FR" sz="1200" b="1" i="0" u="none" strike="noStrike" kern="1200" dirty="0">
                <a:solidFill>
                  <a:schemeClr val="tx1"/>
                </a:solidFill>
                <a:effectLst/>
                <a:latin typeface="+mn-lt"/>
                <a:ea typeface="+mn-ea"/>
                <a:cs typeface="+mn-cs"/>
              </a:rPr>
              <a:t>Comprendre le phénomène d'élévation de la mer</a:t>
            </a:r>
          </a:p>
          <a:p>
            <a:r>
              <a:rPr lang="fr-FR" sz="1200" b="0" i="1" u="none" strike="noStrike" kern="1200" dirty="0">
                <a:solidFill>
                  <a:schemeClr val="tx1"/>
                </a:solidFill>
                <a:effectLst/>
                <a:latin typeface="+mn-lt"/>
                <a:ea typeface="+mn-ea"/>
                <a:cs typeface="+mn-cs"/>
              </a:rPr>
              <a:t>"La prochaine grande question est de déterminer ce qui a déclenché la fonte des glaces et quel impact l'afflux massif d'eau a eu sur les courants océaniques dans l'Atlantique Nord"</a:t>
            </a:r>
            <a:r>
              <a:rPr lang="fr-FR" sz="1200" b="0" i="0" u="none" strike="noStrike" kern="1200" dirty="0">
                <a:solidFill>
                  <a:schemeClr val="tx1"/>
                </a:solidFill>
                <a:effectLst/>
                <a:latin typeface="+mn-lt"/>
                <a:ea typeface="+mn-ea"/>
                <a:cs typeface="+mn-cs"/>
              </a:rPr>
              <a:t>, a-t-elle ajouté. </a:t>
            </a:r>
            <a:r>
              <a:rPr lang="fr-FR" sz="1200" b="0" i="1" u="none" strike="noStrike" kern="1200" dirty="0">
                <a:solidFill>
                  <a:schemeClr val="tx1"/>
                </a:solidFill>
                <a:effectLst/>
                <a:latin typeface="+mn-lt"/>
                <a:ea typeface="+mn-ea"/>
                <a:cs typeface="+mn-cs"/>
              </a:rPr>
              <a:t>"Cela nous préoccupe beaucoup aujourd'hui - toute perturbation du Gulf Stream, par exemple en raison de la fonte de la calotte glaciaire du </a:t>
            </a:r>
            <a:r>
              <a:rPr lang="fr-FR" sz="1200" b="0" i="1" u="sng" strike="noStrike" kern="1200" dirty="0">
                <a:solidFill>
                  <a:schemeClr val="tx1"/>
                </a:solidFill>
                <a:effectLst/>
                <a:latin typeface="+mn-lt"/>
                <a:ea typeface="+mn-ea"/>
                <a:cs typeface="+mn-cs"/>
                <a:hlinkClick r:id="rId4"/>
              </a:rPr>
              <a:t>Groenland</a:t>
            </a:r>
            <a:r>
              <a:rPr lang="fr-FR" sz="1200" b="0" i="1" u="none" strike="noStrike" kern="1200" dirty="0">
                <a:solidFill>
                  <a:schemeClr val="tx1"/>
                </a:solidFill>
                <a:effectLst/>
                <a:latin typeface="+mn-lt"/>
                <a:ea typeface="+mn-ea"/>
                <a:cs typeface="+mn-cs"/>
              </a:rPr>
              <a:t>, aura des conséquences importantes sur le climat britannique",</a:t>
            </a:r>
            <a:r>
              <a:rPr lang="fr-FR" sz="1200" b="0" i="0" u="none" strike="noStrike" kern="1200" dirty="0">
                <a:solidFill>
                  <a:schemeClr val="tx1"/>
                </a:solidFill>
                <a:effectLst/>
                <a:latin typeface="+mn-lt"/>
                <a:ea typeface="+mn-ea"/>
                <a:cs typeface="+mn-cs"/>
              </a:rPr>
              <a:t> a souligné Mme </a:t>
            </a:r>
            <a:r>
              <a:rPr lang="fr-FR" sz="1200" b="0" i="0" u="none" strike="noStrike" kern="1200" dirty="0" err="1">
                <a:solidFill>
                  <a:schemeClr val="tx1"/>
                </a:solidFill>
                <a:effectLst/>
                <a:latin typeface="+mn-lt"/>
                <a:ea typeface="+mn-ea"/>
                <a:cs typeface="+mn-cs"/>
              </a:rPr>
              <a:t>Whitehouse</a:t>
            </a:r>
            <a:r>
              <a:rPr lang="fr-FR" sz="1200" b="0" i="0" u="none" strike="noStrike" kern="1200" dirty="0">
                <a:solidFill>
                  <a:schemeClr val="tx1"/>
                </a:solidFill>
                <a:effectLst/>
                <a:latin typeface="+mn-lt"/>
                <a:ea typeface="+mn-ea"/>
                <a:cs typeface="+mn-cs"/>
              </a:rPr>
              <a:t>.</a:t>
            </a:r>
          </a:p>
          <a:p>
            <a:r>
              <a:rPr lang="fr-FR" sz="1200" b="0" i="0" u="none" strike="noStrike" kern="1200" dirty="0">
                <a:solidFill>
                  <a:schemeClr val="tx1"/>
                </a:solidFill>
                <a:effectLst/>
                <a:latin typeface="+mn-lt"/>
                <a:ea typeface="+mn-ea"/>
                <a:cs typeface="+mn-cs"/>
              </a:rPr>
              <a:t>Le phénomène d'élévation du niveau de la mer qui a duré cinq siècles, comparable à la fonte d'une calotte glaciaire deux fois plus grande que le Groenland, a entraîné l'inondation de vastes zones de terres et une perturbation de la circulation océanique, avec des effets d'entraînement sur le climat mondial, ont expliqué les scientifiques.</a:t>
            </a:r>
          </a:p>
          <a:p>
            <a:br>
              <a:rPr lang="fr-FR" dirty="0"/>
            </a:br>
            <a:r>
              <a:rPr lang="fr-FR" sz="1200" b="0" i="0" u="none" strike="noStrike" kern="1200" dirty="0">
                <a:solidFill>
                  <a:schemeClr val="tx1"/>
                </a:solidFill>
                <a:effectLst/>
                <a:latin typeface="+mn-lt"/>
                <a:ea typeface="+mn-ea"/>
                <a:cs typeface="+mn-cs"/>
              </a:rPr>
              <a:t>Jeudi, il faisait donc plus chaud au Groenland qu’au Danemark. Une vague de chaleur, avec des températures plus de dix degrés supérieures aux normales saisonnières, a provoqué cette semaine </a:t>
            </a:r>
            <a:r>
              <a:rPr lang="fr-FR" sz="1200" b="0" i="0" u="sng" kern="1200" dirty="0">
                <a:solidFill>
                  <a:schemeClr val="tx1"/>
                </a:solidFill>
                <a:effectLst/>
                <a:latin typeface="+mn-lt"/>
                <a:ea typeface="+mn-ea"/>
                <a:cs typeface="+mn-cs"/>
                <a:hlinkClick r:id="rId5"/>
              </a:rPr>
              <a:t>un épisode de fonte « massive » de la calotte glaciaire groenlandaise</a:t>
            </a:r>
            <a:r>
              <a:rPr lang="fr-FR" sz="1200" b="0" i="0" u="none" strike="noStrike" kern="1200" dirty="0">
                <a:solidFill>
                  <a:schemeClr val="tx1"/>
                </a:solidFill>
                <a:effectLst/>
                <a:latin typeface="+mn-lt"/>
                <a:ea typeface="+mn-ea"/>
                <a:cs typeface="+mn-cs"/>
              </a:rPr>
              <a:t>, avertissent des glaciologues. Depuis mercredi, la calotte glaciaire qui recouvre le vaste territoire arctique a fondu d’environ 8 milliards de tonnes chaque jour, soit le double du rythme moyen lors de la période estivale, selon les données du Polar Portal, un outil de modélisation géré par des instituts de recherche danois.</a:t>
            </a:r>
          </a:p>
          <a:p>
            <a:pPr fontAlgn="base"/>
            <a:endParaRPr lang="fr-FR" sz="1200" b="0" i="0" u="none" strike="noStrike" kern="1200" dirty="0">
              <a:solidFill>
                <a:schemeClr val="tx1"/>
              </a:solidFill>
              <a:effectLst/>
              <a:latin typeface="+mn-lt"/>
              <a:ea typeface="+mn-ea"/>
              <a:cs typeface="+mn-cs"/>
            </a:endParaRPr>
          </a:p>
          <a:p>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24</a:t>
            </a:fld>
            <a:endParaRPr lang="fr-FR"/>
          </a:p>
        </p:txBody>
      </p:sp>
      <p:sp>
        <p:nvSpPr>
          <p:cNvPr id="5" name="Espace réservé du pied de page 4">
            <a:extLst>
              <a:ext uri="{FF2B5EF4-FFF2-40B4-BE49-F238E27FC236}">
                <a16:creationId xmlns:a16="http://schemas.microsoft.com/office/drawing/2014/main" id="{A34C89EF-78C6-F06E-3A86-73576B38BA45}"/>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4209736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70000" lnSpcReduction="20000"/>
          </a:bodyPr>
          <a:lstStyle/>
          <a:p>
            <a:r>
              <a:rPr lang="fr-FR" sz="1000" kern="1200" dirty="0">
                <a:solidFill>
                  <a:schemeClr val="tx1"/>
                </a:solidFill>
                <a:effectLst/>
                <a:latin typeface="+mn-lt"/>
                <a:ea typeface="+mn-ea"/>
                <a:cs typeface="+mn-cs"/>
              </a:rPr>
              <a:t> </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 </a:t>
            </a:r>
            <a:r>
              <a:rPr lang="fr-FR" sz="1200" b="1" kern="1200" dirty="0">
                <a:solidFill>
                  <a:schemeClr val="tx1"/>
                </a:solidFill>
                <a:effectLst/>
                <a:latin typeface="+mn-lt"/>
                <a:ea typeface="+mn-ea"/>
                <a:cs typeface="+mn-cs"/>
              </a:rPr>
              <a:t>Une saison des typhons 2021 moins active que la normale</a:t>
            </a:r>
          </a:p>
          <a:p>
            <a:r>
              <a:rPr lang="fr-FR" sz="1200" b="0" i="0" u="none" strike="noStrike" kern="1200" dirty="0">
                <a:solidFill>
                  <a:schemeClr val="tx1"/>
                </a:solidFill>
                <a:effectLst/>
                <a:latin typeface="+mn-lt"/>
                <a:ea typeface="+mn-ea"/>
                <a:cs typeface="+mn-cs"/>
              </a:rPr>
              <a:t>Notons que si cette saison des ouragans 2021 du pacifique Nord-Est est très prolifique en nombre, elle n'est pas non plus hyperactive. Selon le critère de l'énergie cyclonique cumulée (plus représentatif pour qualifier le niveau d'activité d'une saison), la saison 2021 est légèrement au-dessus avec un indice ACE de </a:t>
            </a:r>
            <a:r>
              <a:rPr lang="fr-FR" sz="1200" b="1" i="0" u="none" strike="noStrike" kern="1200" dirty="0">
                <a:solidFill>
                  <a:schemeClr val="tx1"/>
                </a:solidFill>
                <a:effectLst/>
                <a:latin typeface="+mn-lt"/>
                <a:ea typeface="+mn-ea"/>
                <a:cs typeface="+mn-cs"/>
              </a:rPr>
              <a:t>66.2</a:t>
            </a:r>
            <a:r>
              <a:rPr lang="fr-FR" sz="1200" b="0" i="0" u="none" strike="noStrike" kern="1200" dirty="0">
                <a:solidFill>
                  <a:schemeClr val="tx1"/>
                </a:solidFill>
                <a:effectLst/>
                <a:latin typeface="+mn-lt"/>
                <a:ea typeface="+mn-ea"/>
                <a:cs typeface="+mn-cs"/>
              </a:rPr>
              <a:t> contre </a:t>
            </a:r>
            <a:r>
              <a:rPr lang="fr-FR" sz="1200" b="1" i="0" u="none" strike="noStrike" kern="1200" dirty="0">
                <a:solidFill>
                  <a:schemeClr val="tx1"/>
                </a:solidFill>
                <a:effectLst/>
                <a:latin typeface="+mn-lt"/>
                <a:ea typeface="+mn-ea"/>
                <a:cs typeface="+mn-cs"/>
              </a:rPr>
              <a:t>58</a:t>
            </a:r>
            <a:r>
              <a:rPr lang="fr-FR" sz="1200" b="0" i="0" u="none" strike="noStrike" kern="1200" dirty="0">
                <a:solidFill>
                  <a:schemeClr val="tx1"/>
                </a:solidFill>
                <a:effectLst/>
                <a:latin typeface="+mn-lt"/>
                <a:ea typeface="+mn-ea"/>
                <a:cs typeface="+mn-cs"/>
              </a:rPr>
              <a:t> à ce stade de la saison. C'est certes plus actif, mais pas non plus excessif.</a:t>
            </a:r>
          </a:p>
          <a:p>
            <a:r>
              <a:rPr lang="fr-FR" sz="1200" b="0" i="0" u="none" strike="noStrike" kern="1200" dirty="0">
                <a:solidFill>
                  <a:schemeClr val="tx1"/>
                </a:solidFill>
                <a:effectLst/>
                <a:latin typeface="+mn-lt"/>
                <a:ea typeface="+mn-ea"/>
                <a:cs typeface="+mn-cs"/>
              </a:rPr>
              <a:t>En revanche, la partie Nord-Ouest du Pacifique, connu et reconnu comme le bassin cyclonique le plus actif du monde est à la peine. Avec un indice ACE d'environ </a:t>
            </a:r>
            <a:r>
              <a:rPr lang="fr-FR" sz="1200" b="1" i="0" u="none" strike="noStrike" kern="1200" dirty="0">
                <a:solidFill>
                  <a:schemeClr val="tx1"/>
                </a:solidFill>
                <a:effectLst/>
                <a:latin typeface="+mn-lt"/>
                <a:ea typeface="+mn-ea"/>
                <a:cs typeface="+mn-cs"/>
              </a:rPr>
              <a:t>68</a:t>
            </a:r>
            <a:r>
              <a:rPr lang="fr-FR" sz="1200" b="0" i="0" u="none" strike="noStrike" kern="1200" dirty="0">
                <a:solidFill>
                  <a:schemeClr val="tx1"/>
                </a:solidFill>
                <a:effectLst/>
                <a:latin typeface="+mn-lt"/>
                <a:ea typeface="+mn-ea"/>
                <a:cs typeface="+mn-cs"/>
              </a:rPr>
              <a:t>, c'est très en retard par rapport à la normale qui à ce stade de la saison est en moyenne de </a:t>
            </a:r>
            <a:r>
              <a:rPr lang="fr-FR" sz="1200" b="1" i="0" u="none" strike="noStrike" kern="1200" dirty="0">
                <a:solidFill>
                  <a:schemeClr val="tx1"/>
                </a:solidFill>
                <a:effectLst/>
                <a:latin typeface="+mn-lt"/>
                <a:ea typeface="+mn-ea"/>
                <a:cs typeface="+mn-cs"/>
              </a:rPr>
              <a:t>96</a:t>
            </a:r>
            <a:r>
              <a:rPr lang="fr-FR" sz="1200" b="0" i="0" u="none" strike="noStrike" kern="1200" dirty="0">
                <a:solidFill>
                  <a:schemeClr val="tx1"/>
                </a:solidFill>
                <a:effectLst/>
                <a:latin typeface="+mn-lt"/>
                <a:ea typeface="+mn-ea"/>
                <a:cs typeface="+mn-cs"/>
              </a:rPr>
              <a:t>. Les prévisions à long terme du centre européen (ECMWF) au 01/08/2021, suggèrent une anomalie négative de la densité de tempête sur la période Septembre/Février. En d'autres mots, cela signifie une saison des typhons 2021 en retrait.</a:t>
            </a:r>
          </a:p>
          <a:p>
            <a:endParaRPr lang="fr-FR" dirty="0">
              <a:effectLst/>
            </a:endParaRPr>
          </a:p>
          <a:p>
            <a:pPr fontAlgn="base"/>
            <a:r>
              <a:rPr lang="fr-FR" sz="1200" b="1" i="0" u="none" strike="noStrike" kern="1200" dirty="0">
                <a:solidFill>
                  <a:schemeClr val="tx1"/>
                </a:solidFill>
                <a:effectLst/>
                <a:latin typeface="+mn-lt"/>
                <a:ea typeface="+mn-ea"/>
                <a:cs typeface="+mn-cs"/>
              </a:rPr>
              <a:t>Cette semaine, la Chine est touchée par plusieurs phénomènes météorologiques majeurs. De violents orages se sont abattus hier mardi sur le Henan. Une tempête tropicale en cours d'affaiblissement concerne le Guangdong. Et le typhon In-Fa, à l'est de Taiwan, pourrait atterrir près de la ville de </a:t>
            </a:r>
            <a:r>
              <a:rPr lang="fr-FR" sz="1200" b="1" i="0" u="none" strike="noStrike" kern="1200" dirty="0" err="1">
                <a:solidFill>
                  <a:schemeClr val="tx1"/>
                </a:solidFill>
                <a:effectLst/>
                <a:latin typeface="+mn-lt"/>
                <a:ea typeface="+mn-ea"/>
                <a:cs typeface="+mn-cs"/>
              </a:rPr>
              <a:t>Hangzou</a:t>
            </a:r>
            <a:r>
              <a:rPr lang="fr-FR" sz="1200" b="1" i="0" u="none" strike="noStrike" kern="1200" dirty="0">
                <a:solidFill>
                  <a:schemeClr val="tx1"/>
                </a:solidFill>
                <a:effectLst/>
                <a:latin typeface="+mn-lt"/>
                <a:ea typeface="+mn-ea"/>
                <a:cs typeface="+mn-cs"/>
              </a:rPr>
              <a:t>.</a:t>
            </a:r>
          </a:p>
          <a:p>
            <a:pPr fontAlgn="base"/>
            <a:r>
              <a:rPr lang="fr-FR" sz="1200" b="1" i="0" u="none" strike="noStrike" kern="1200" dirty="0">
                <a:solidFill>
                  <a:schemeClr val="tx1"/>
                </a:solidFill>
                <a:effectLst/>
                <a:latin typeface="+mn-lt"/>
                <a:ea typeface="+mn-ea"/>
                <a:cs typeface="+mn-cs"/>
              </a:rPr>
              <a:t>202 mm de pluie en 1 heure</a:t>
            </a:r>
          </a:p>
          <a:p>
            <a:pPr fontAlgn="base"/>
            <a:r>
              <a:rPr lang="fr-FR" sz="1200" b="0" i="0" u="none" strike="noStrike" kern="1200" dirty="0">
                <a:solidFill>
                  <a:schemeClr val="tx1"/>
                </a:solidFill>
                <a:effectLst/>
                <a:latin typeface="+mn-lt"/>
                <a:ea typeface="+mn-ea"/>
                <a:cs typeface="+mn-cs"/>
              </a:rPr>
              <a:t>Mardi 20 juillet, des </a:t>
            </a:r>
            <a:r>
              <a:rPr lang="fr-FR" sz="1200" b="1" i="0" u="none" strike="noStrike" kern="1200" dirty="0">
                <a:solidFill>
                  <a:schemeClr val="tx1"/>
                </a:solidFill>
                <a:effectLst/>
                <a:latin typeface="+mn-lt"/>
                <a:ea typeface="+mn-ea"/>
                <a:cs typeface="+mn-cs"/>
              </a:rPr>
              <a:t>orages</a:t>
            </a:r>
            <a:r>
              <a:rPr lang="fr-FR" sz="1200" b="0" i="0" u="none" strike="noStrike" kern="1200" dirty="0">
                <a:solidFill>
                  <a:schemeClr val="tx1"/>
                </a:solidFill>
                <a:effectLst/>
                <a:latin typeface="+mn-lt"/>
                <a:ea typeface="+mn-ea"/>
                <a:cs typeface="+mn-cs"/>
              </a:rPr>
              <a:t> extrêmement violents ont touché la province chinoise du Henan. Dans la ville de </a:t>
            </a:r>
            <a:r>
              <a:rPr lang="fr-FR" sz="1200" b="0" i="0" u="none" strike="noStrike" kern="1200" dirty="0" err="1">
                <a:solidFill>
                  <a:schemeClr val="tx1"/>
                </a:solidFill>
                <a:effectLst/>
                <a:latin typeface="+mn-lt"/>
                <a:ea typeface="+mn-ea"/>
                <a:cs typeface="+mn-cs"/>
              </a:rPr>
              <a:t>ZhengZhou</a:t>
            </a:r>
            <a:r>
              <a:rPr lang="fr-FR" sz="1200" b="0" i="0" u="none" strike="noStrike" kern="1200" dirty="0">
                <a:solidFill>
                  <a:schemeClr val="tx1"/>
                </a:solidFill>
                <a:effectLst/>
                <a:latin typeface="+mn-lt"/>
                <a:ea typeface="+mn-ea"/>
                <a:cs typeface="+mn-cs"/>
              </a:rPr>
              <a:t>, il est tombé plus de 600 mm de pluie dont </a:t>
            </a:r>
            <a:r>
              <a:rPr lang="fr-FR" sz="1200" b="1" i="0" u="none" strike="noStrike" kern="1200" dirty="0">
                <a:solidFill>
                  <a:schemeClr val="tx1"/>
                </a:solidFill>
                <a:effectLst/>
                <a:latin typeface="+mn-lt"/>
                <a:ea typeface="+mn-ea"/>
                <a:cs typeface="+mn-cs"/>
              </a:rPr>
              <a:t>202 mm en 1 heure</a:t>
            </a:r>
            <a:r>
              <a:rPr lang="fr-FR" sz="1200" b="0" i="0" u="none" strike="noStrike" kern="1200" dirty="0">
                <a:solidFill>
                  <a:schemeClr val="tx1"/>
                </a:solidFill>
                <a:effectLst/>
                <a:latin typeface="+mn-lt"/>
                <a:ea typeface="+mn-ea"/>
                <a:cs typeface="+mn-cs"/>
              </a:rPr>
              <a:t>! Cette dernière valeur constitue un record de précipitations en 1 heure pour les 2418 stations nationales de Chine continentale.</a:t>
            </a:r>
          </a:p>
          <a:p>
            <a:pPr fontAlgn="base"/>
            <a:r>
              <a:rPr lang="fr-FR" sz="1200" b="1" i="0" u="none" strike="noStrike" kern="1200" dirty="0">
                <a:solidFill>
                  <a:schemeClr val="tx1"/>
                </a:solidFill>
                <a:effectLst/>
                <a:latin typeface="+mn-lt"/>
                <a:ea typeface="+mn-ea"/>
                <a:cs typeface="+mn-cs"/>
              </a:rPr>
              <a:t>Une tempête tropicale, </a:t>
            </a:r>
            <a:r>
              <a:rPr lang="fr-FR" sz="1200" b="1" i="0" u="none" strike="noStrike" kern="1200" dirty="0" err="1">
                <a:solidFill>
                  <a:schemeClr val="tx1"/>
                </a:solidFill>
                <a:effectLst/>
                <a:latin typeface="+mn-lt"/>
                <a:ea typeface="+mn-ea"/>
                <a:cs typeface="+mn-cs"/>
              </a:rPr>
              <a:t>Cempaka</a:t>
            </a:r>
            <a:endParaRPr lang="fr-FR" sz="1200" b="1" i="0" u="none" strike="noStrike" kern="1200" dirty="0">
              <a:solidFill>
                <a:schemeClr val="tx1"/>
              </a:solidFill>
              <a:effectLst/>
              <a:latin typeface="+mn-lt"/>
              <a:ea typeface="+mn-ea"/>
              <a:cs typeface="+mn-cs"/>
            </a:endParaRPr>
          </a:p>
          <a:p>
            <a:pPr fontAlgn="base"/>
            <a:r>
              <a:rPr lang="fr-FR" sz="1200" b="0" i="0" u="none" strike="noStrike" kern="1200" dirty="0">
                <a:solidFill>
                  <a:schemeClr val="tx1"/>
                </a:solidFill>
                <a:effectLst/>
                <a:latin typeface="+mn-lt"/>
                <a:ea typeface="+mn-ea"/>
                <a:cs typeface="+mn-cs"/>
              </a:rPr>
              <a:t>La tempête tropicale </a:t>
            </a:r>
            <a:r>
              <a:rPr lang="fr-FR" sz="1200" b="1" i="1" u="none" strike="noStrike" kern="1200" dirty="0" err="1">
                <a:solidFill>
                  <a:schemeClr val="tx1"/>
                </a:solidFill>
                <a:effectLst/>
                <a:latin typeface="+mn-lt"/>
                <a:ea typeface="+mn-ea"/>
                <a:cs typeface="+mn-cs"/>
              </a:rPr>
              <a:t>Cempaka</a:t>
            </a:r>
            <a:r>
              <a:rPr lang="fr-FR" sz="1200" b="0" i="0" u="none" strike="noStrike" kern="1200" dirty="0">
                <a:solidFill>
                  <a:schemeClr val="tx1"/>
                </a:solidFill>
                <a:effectLst/>
                <a:latin typeface="+mn-lt"/>
                <a:ea typeface="+mn-ea"/>
                <a:cs typeface="+mn-cs"/>
              </a:rPr>
              <a:t> a touché mardi soir la province chinoise du Guangdong. Elle devrait s’affaiblir dans les heures qui viennent mais pourrait donner encore de fortes précipitations d’ici jeudi sur toute la province.</a:t>
            </a:r>
          </a:p>
          <a:p>
            <a:pPr fontAlgn="base"/>
            <a:r>
              <a:rPr lang="fr-FR" sz="1200" b="1" i="0" u="none" strike="noStrike" kern="1200" dirty="0">
                <a:solidFill>
                  <a:schemeClr val="tx1"/>
                </a:solidFill>
                <a:effectLst/>
                <a:latin typeface="+mn-lt"/>
                <a:ea typeface="+mn-ea"/>
                <a:cs typeface="+mn-cs"/>
              </a:rPr>
              <a:t>Un fort typhon, In-Fa</a:t>
            </a:r>
          </a:p>
          <a:p>
            <a:pPr fontAlgn="base"/>
            <a:r>
              <a:rPr lang="fr-FR" sz="1200" b="0" i="0" u="none" strike="noStrike" kern="1200" dirty="0">
                <a:solidFill>
                  <a:schemeClr val="tx1"/>
                </a:solidFill>
                <a:effectLst/>
                <a:latin typeface="+mn-lt"/>
                <a:ea typeface="+mn-ea"/>
                <a:cs typeface="+mn-cs"/>
              </a:rPr>
              <a:t>Ce mercredi matin, le typhon</a:t>
            </a:r>
            <a:r>
              <a:rPr lang="fr-FR" sz="1200" b="0" i="1" u="none" strike="noStrike" kern="1200" dirty="0">
                <a:solidFill>
                  <a:schemeClr val="tx1"/>
                </a:solidFill>
                <a:effectLst/>
                <a:latin typeface="+mn-lt"/>
                <a:ea typeface="+mn-ea"/>
                <a:cs typeface="+mn-cs"/>
              </a:rPr>
              <a:t> </a:t>
            </a:r>
            <a:r>
              <a:rPr lang="fr-FR" sz="1200" b="1" i="1" u="none" strike="noStrike" kern="1200" dirty="0">
                <a:solidFill>
                  <a:schemeClr val="tx1"/>
                </a:solidFill>
                <a:effectLst/>
                <a:latin typeface="+mn-lt"/>
                <a:ea typeface="+mn-ea"/>
                <a:cs typeface="+mn-cs"/>
              </a:rPr>
              <a:t>In-Fa</a:t>
            </a:r>
            <a:r>
              <a:rPr lang="fr-FR" sz="1200" b="0" i="0" u="none" strike="noStrike" kern="1200" dirty="0">
                <a:solidFill>
                  <a:schemeClr val="tx1"/>
                </a:solidFill>
                <a:effectLst/>
                <a:latin typeface="+mn-lt"/>
                <a:ea typeface="+mn-ea"/>
                <a:cs typeface="+mn-cs"/>
              </a:rPr>
              <a:t> se situe au sud-est de l’archipel japonais des </a:t>
            </a:r>
            <a:r>
              <a:rPr lang="fr-FR" sz="1200" b="0" i="0" u="none" strike="noStrike" kern="1200" dirty="0" err="1">
                <a:solidFill>
                  <a:schemeClr val="tx1"/>
                </a:solidFill>
                <a:effectLst/>
                <a:latin typeface="+mn-lt"/>
                <a:ea typeface="+mn-ea"/>
                <a:cs typeface="+mn-cs"/>
              </a:rPr>
              <a:t>RyuKyu</a:t>
            </a:r>
            <a:r>
              <a:rPr lang="fr-FR" sz="1200" b="0" i="0" u="none" strike="noStrike" kern="1200" dirty="0">
                <a:solidFill>
                  <a:schemeClr val="tx1"/>
                </a:solidFill>
                <a:effectLst/>
                <a:latin typeface="+mn-lt"/>
                <a:ea typeface="+mn-ea"/>
                <a:cs typeface="+mn-cs"/>
              </a:rPr>
              <a:t> et à l’est de Taiwan. Le vent près du centre souffle jusqu’à 139 km/h avec des rafales jusqu’à 194 km/h, et </a:t>
            </a:r>
            <a:r>
              <a:rPr lang="fr-FR" sz="1200" b="0" i="1" u="none" strike="noStrike" kern="1200" dirty="0">
                <a:solidFill>
                  <a:schemeClr val="tx1"/>
                </a:solidFill>
                <a:effectLst/>
                <a:latin typeface="+mn-lt"/>
                <a:ea typeface="+mn-ea"/>
                <a:cs typeface="+mn-cs"/>
              </a:rPr>
              <a:t>In-Fa</a:t>
            </a:r>
            <a:r>
              <a:rPr lang="fr-FR" sz="1200" b="0" i="0" u="none" strike="noStrike" kern="1200" dirty="0">
                <a:solidFill>
                  <a:schemeClr val="tx1"/>
                </a:solidFill>
                <a:effectLst/>
                <a:latin typeface="+mn-lt"/>
                <a:ea typeface="+mn-ea"/>
                <a:cs typeface="+mn-cs"/>
              </a:rPr>
              <a:t> se dirige lentement vers l’ouest.</a:t>
            </a:r>
          </a:p>
          <a:p>
            <a:pPr fontAlgn="base"/>
            <a:r>
              <a:rPr lang="fr-FR" sz="1200" b="0" i="0" u="none" strike="noStrike" kern="1200" dirty="0">
                <a:solidFill>
                  <a:schemeClr val="tx1"/>
                </a:solidFill>
                <a:effectLst/>
                <a:latin typeface="+mn-lt"/>
                <a:ea typeface="+mn-ea"/>
                <a:cs typeface="+mn-cs"/>
              </a:rPr>
              <a:t>Il devrait se renforcer et atteindre l’île d’</a:t>
            </a:r>
            <a:r>
              <a:rPr lang="fr-FR" sz="1200" b="0" i="0" u="none" strike="noStrike" kern="1200" dirty="0" err="1">
                <a:solidFill>
                  <a:schemeClr val="tx1"/>
                </a:solidFill>
                <a:effectLst/>
                <a:latin typeface="+mn-lt"/>
                <a:ea typeface="+mn-ea"/>
                <a:cs typeface="+mn-cs"/>
              </a:rPr>
              <a:t>Ishigaki</a:t>
            </a:r>
            <a:r>
              <a:rPr lang="fr-FR" sz="1200" b="0" i="0" u="none" strike="noStrike" kern="1200" dirty="0">
                <a:solidFill>
                  <a:schemeClr val="tx1"/>
                </a:solidFill>
                <a:effectLst/>
                <a:latin typeface="+mn-lt"/>
                <a:ea typeface="+mn-ea"/>
                <a:cs typeface="+mn-cs"/>
              </a:rPr>
              <a:t> le vendredi 23 juillet. Il devrait ensuite prendre la direction du nord-ouest et atteindre les côtes chinoises samedi ou dimanche. Il pourrait atterrir au sud de la ville de Hangzhou. Certains modèles prévoient des cumuls de pluie très importants près des côtes chinoises.</a:t>
            </a:r>
          </a:p>
          <a:p>
            <a:br>
              <a:rPr lang="fr-FR" dirty="0">
                <a:effectLst/>
              </a:rPr>
            </a:br>
            <a:r>
              <a:rPr lang="fr-FR" sz="1200" b="1" i="0" u="none" strike="noStrike" kern="1200" dirty="0">
                <a:solidFill>
                  <a:schemeClr val="tx1"/>
                </a:solidFill>
                <a:effectLst/>
                <a:latin typeface="+mn-lt"/>
                <a:ea typeface="+mn-ea"/>
                <a:cs typeface="+mn-cs"/>
              </a:rPr>
              <a:t>Pourquoi une si faible activité?</a:t>
            </a:r>
          </a:p>
          <a:p>
            <a:r>
              <a:rPr lang="fr-FR" sz="1200" b="0" i="0" u="none" strike="noStrike" kern="1200" dirty="0">
                <a:solidFill>
                  <a:schemeClr val="tx1"/>
                </a:solidFill>
                <a:effectLst/>
                <a:latin typeface="+mn-lt"/>
                <a:ea typeface="+mn-ea"/>
                <a:cs typeface="+mn-cs"/>
              </a:rPr>
              <a:t> </a:t>
            </a:r>
          </a:p>
          <a:p>
            <a:r>
              <a:rPr lang="fr-FR" sz="1200" b="0" i="0" u="none" strike="noStrike" kern="1200" dirty="0">
                <a:solidFill>
                  <a:schemeClr val="tx1"/>
                </a:solidFill>
                <a:effectLst/>
                <a:latin typeface="+mn-lt"/>
                <a:ea typeface="+mn-ea"/>
                <a:cs typeface="+mn-cs"/>
              </a:rPr>
              <a:t>Si nous lisons partout que le mois de juillet 2021 fut le mois le plus chaud relevé sur Terre, il paraît assez contre intuitif de voir une si faible activité alors que les eaux sont au plus chaud. Mais, les éléments permettant la mise en place d'une tempête tropicale et surtout d'un ouragan sont multifactoriels. La présence d'énergie (humidité et chaleur) ne suffit pas. D'autres paramètres sont à prendre en compte comme les convergences au niveau de la mer, les paramètres de divergence en altitude et de cisaillement des vents. Actuellement, ces conditions ne sont pas propices à la formation et encore moins au maintien ou à l'intensification des phénomènes tropicaux dans le bassin.</a:t>
            </a:r>
          </a:p>
          <a:p>
            <a:endParaRPr lang="fr-FR" dirty="0">
              <a:effectLst/>
            </a:endParaRPr>
          </a:p>
          <a:p>
            <a:pPr fontAlgn="base"/>
            <a:endParaRPr lang="fr-FR" sz="1200" b="0" i="0" u="none" strike="noStrike" kern="1200" dirty="0">
              <a:solidFill>
                <a:schemeClr val="tx1"/>
              </a:solidFill>
              <a:effectLst/>
              <a:latin typeface="+mn-lt"/>
              <a:ea typeface="+mn-ea"/>
              <a:cs typeface="+mn-cs"/>
            </a:endParaRPr>
          </a:p>
          <a:p>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25</a:t>
            </a:fld>
            <a:endParaRPr lang="fr-FR"/>
          </a:p>
        </p:txBody>
      </p:sp>
      <p:sp>
        <p:nvSpPr>
          <p:cNvPr id="5" name="Espace réservé du pied de page 4">
            <a:extLst>
              <a:ext uri="{FF2B5EF4-FFF2-40B4-BE49-F238E27FC236}">
                <a16:creationId xmlns:a16="http://schemas.microsoft.com/office/drawing/2014/main" id="{D8167EC8-D534-DCF9-9F1A-293786CC624E}"/>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2264557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70000" lnSpcReduction="20000"/>
          </a:bodyPr>
          <a:lstStyle/>
          <a:p>
            <a:r>
              <a:rPr lang="fr-FR" sz="1000" kern="1200" dirty="0">
                <a:solidFill>
                  <a:schemeClr val="tx1"/>
                </a:solidFill>
                <a:effectLst/>
                <a:latin typeface="+mn-lt"/>
                <a:ea typeface="+mn-ea"/>
                <a:cs typeface="+mn-cs"/>
              </a:rPr>
              <a:t> </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 </a:t>
            </a:r>
            <a:r>
              <a:rPr lang="fr-FR" sz="1200" b="1" kern="1200" dirty="0">
                <a:solidFill>
                  <a:schemeClr val="tx1"/>
                </a:solidFill>
                <a:effectLst/>
                <a:latin typeface="+mn-lt"/>
                <a:ea typeface="+mn-ea"/>
                <a:cs typeface="+mn-cs"/>
              </a:rPr>
              <a:t>Une saison des typhons 2021 moins active que la normale</a:t>
            </a:r>
          </a:p>
          <a:p>
            <a:r>
              <a:rPr lang="fr-FR" sz="1200" b="0" i="0" u="none" strike="noStrike" kern="1200" dirty="0">
                <a:solidFill>
                  <a:schemeClr val="tx1"/>
                </a:solidFill>
                <a:effectLst/>
                <a:latin typeface="+mn-lt"/>
                <a:ea typeface="+mn-ea"/>
                <a:cs typeface="+mn-cs"/>
              </a:rPr>
              <a:t>Notons que si cette saison des ouragans 2021 du pacifique Nord-Est est très prolifique en nombre, elle n'est pas non plus hyperactive. Selon le critère de l'énergie cyclonique cumulée (plus représentatif pour qualifier le niveau d'activité d'une saison), la saison 2021 est légèrement au-dessus avec un indice ACE de </a:t>
            </a:r>
            <a:r>
              <a:rPr lang="fr-FR" sz="1200" b="1" i="0" u="none" strike="noStrike" kern="1200" dirty="0">
                <a:solidFill>
                  <a:schemeClr val="tx1"/>
                </a:solidFill>
                <a:effectLst/>
                <a:latin typeface="+mn-lt"/>
                <a:ea typeface="+mn-ea"/>
                <a:cs typeface="+mn-cs"/>
              </a:rPr>
              <a:t>66.2</a:t>
            </a:r>
            <a:r>
              <a:rPr lang="fr-FR" sz="1200" b="0" i="0" u="none" strike="noStrike" kern="1200" dirty="0">
                <a:solidFill>
                  <a:schemeClr val="tx1"/>
                </a:solidFill>
                <a:effectLst/>
                <a:latin typeface="+mn-lt"/>
                <a:ea typeface="+mn-ea"/>
                <a:cs typeface="+mn-cs"/>
              </a:rPr>
              <a:t> contre </a:t>
            </a:r>
            <a:r>
              <a:rPr lang="fr-FR" sz="1200" b="1" i="0" u="none" strike="noStrike" kern="1200" dirty="0">
                <a:solidFill>
                  <a:schemeClr val="tx1"/>
                </a:solidFill>
                <a:effectLst/>
                <a:latin typeface="+mn-lt"/>
                <a:ea typeface="+mn-ea"/>
                <a:cs typeface="+mn-cs"/>
              </a:rPr>
              <a:t>58</a:t>
            </a:r>
            <a:r>
              <a:rPr lang="fr-FR" sz="1200" b="0" i="0" u="none" strike="noStrike" kern="1200" dirty="0">
                <a:solidFill>
                  <a:schemeClr val="tx1"/>
                </a:solidFill>
                <a:effectLst/>
                <a:latin typeface="+mn-lt"/>
                <a:ea typeface="+mn-ea"/>
                <a:cs typeface="+mn-cs"/>
              </a:rPr>
              <a:t> à ce stade de la saison. C'est certes plus actif, mais pas non plus excessif.</a:t>
            </a:r>
          </a:p>
          <a:p>
            <a:r>
              <a:rPr lang="fr-FR" sz="1200" b="0" i="0" u="none" strike="noStrike" kern="1200" dirty="0">
                <a:solidFill>
                  <a:schemeClr val="tx1"/>
                </a:solidFill>
                <a:effectLst/>
                <a:latin typeface="+mn-lt"/>
                <a:ea typeface="+mn-ea"/>
                <a:cs typeface="+mn-cs"/>
              </a:rPr>
              <a:t>En revanche, la partie Nord-Ouest du Pacifique, connu et reconnu comme le bassin cyclonique le plus actif du monde est à la peine. Avec un indice ACE d'environ </a:t>
            </a:r>
            <a:r>
              <a:rPr lang="fr-FR" sz="1200" b="1" i="0" u="none" strike="noStrike" kern="1200" dirty="0">
                <a:solidFill>
                  <a:schemeClr val="tx1"/>
                </a:solidFill>
                <a:effectLst/>
                <a:latin typeface="+mn-lt"/>
                <a:ea typeface="+mn-ea"/>
                <a:cs typeface="+mn-cs"/>
              </a:rPr>
              <a:t>68</a:t>
            </a:r>
            <a:r>
              <a:rPr lang="fr-FR" sz="1200" b="0" i="0" u="none" strike="noStrike" kern="1200" dirty="0">
                <a:solidFill>
                  <a:schemeClr val="tx1"/>
                </a:solidFill>
                <a:effectLst/>
                <a:latin typeface="+mn-lt"/>
                <a:ea typeface="+mn-ea"/>
                <a:cs typeface="+mn-cs"/>
              </a:rPr>
              <a:t>, c'est très en retard par rapport à la normale qui à ce stade de la saison est en moyenne de </a:t>
            </a:r>
            <a:r>
              <a:rPr lang="fr-FR" sz="1200" b="1" i="0" u="none" strike="noStrike" kern="1200" dirty="0">
                <a:solidFill>
                  <a:schemeClr val="tx1"/>
                </a:solidFill>
                <a:effectLst/>
                <a:latin typeface="+mn-lt"/>
                <a:ea typeface="+mn-ea"/>
                <a:cs typeface="+mn-cs"/>
              </a:rPr>
              <a:t>96</a:t>
            </a:r>
            <a:r>
              <a:rPr lang="fr-FR" sz="1200" b="0" i="0" u="none" strike="noStrike" kern="1200" dirty="0">
                <a:solidFill>
                  <a:schemeClr val="tx1"/>
                </a:solidFill>
                <a:effectLst/>
                <a:latin typeface="+mn-lt"/>
                <a:ea typeface="+mn-ea"/>
                <a:cs typeface="+mn-cs"/>
              </a:rPr>
              <a:t>. Les prévisions à long terme du centre européen (ECMWF) au 01/08/2021, suggèrent une anomalie négative de la densité de tempête sur la période Septembre/Février. En d'autres mots, cela signifie une saison des typhons 2021 en retrait.</a:t>
            </a:r>
          </a:p>
          <a:p>
            <a:endParaRPr lang="fr-FR" dirty="0">
              <a:effectLst/>
            </a:endParaRPr>
          </a:p>
          <a:p>
            <a:pPr fontAlgn="base"/>
            <a:r>
              <a:rPr lang="fr-FR" sz="1200" b="1" i="0" u="none" strike="noStrike" kern="1200" dirty="0">
                <a:solidFill>
                  <a:schemeClr val="tx1"/>
                </a:solidFill>
                <a:effectLst/>
                <a:latin typeface="+mn-lt"/>
                <a:ea typeface="+mn-ea"/>
                <a:cs typeface="+mn-cs"/>
              </a:rPr>
              <a:t>Cette semaine, la Chine est touchée par plusieurs phénomènes météorologiques majeurs. De violents orages se sont abattus hier mardi sur le Henan. Une tempête tropicale en cours d'affaiblissement concerne le Guangdong. Et le typhon In-Fa, à l'est de Taiwan, pourrait atterrir près de la ville de </a:t>
            </a:r>
            <a:r>
              <a:rPr lang="fr-FR" sz="1200" b="1" i="0" u="none" strike="noStrike" kern="1200" dirty="0" err="1">
                <a:solidFill>
                  <a:schemeClr val="tx1"/>
                </a:solidFill>
                <a:effectLst/>
                <a:latin typeface="+mn-lt"/>
                <a:ea typeface="+mn-ea"/>
                <a:cs typeface="+mn-cs"/>
              </a:rPr>
              <a:t>Hangzou</a:t>
            </a:r>
            <a:r>
              <a:rPr lang="fr-FR" sz="1200" b="1" i="0" u="none" strike="noStrike" kern="1200" dirty="0">
                <a:solidFill>
                  <a:schemeClr val="tx1"/>
                </a:solidFill>
                <a:effectLst/>
                <a:latin typeface="+mn-lt"/>
                <a:ea typeface="+mn-ea"/>
                <a:cs typeface="+mn-cs"/>
              </a:rPr>
              <a:t>.</a:t>
            </a:r>
          </a:p>
          <a:p>
            <a:pPr fontAlgn="base"/>
            <a:r>
              <a:rPr lang="fr-FR" sz="1200" b="1" i="0" u="none" strike="noStrike" kern="1200" dirty="0">
                <a:solidFill>
                  <a:schemeClr val="tx1"/>
                </a:solidFill>
                <a:effectLst/>
                <a:latin typeface="+mn-lt"/>
                <a:ea typeface="+mn-ea"/>
                <a:cs typeface="+mn-cs"/>
              </a:rPr>
              <a:t>202 mm de pluie en 1 heure</a:t>
            </a:r>
          </a:p>
          <a:p>
            <a:pPr fontAlgn="base"/>
            <a:r>
              <a:rPr lang="fr-FR" sz="1200" b="0" i="0" u="none" strike="noStrike" kern="1200" dirty="0">
                <a:solidFill>
                  <a:schemeClr val="tx1"/>
                </a:solidFill>
                <a:effectLst/>
                <a:latin typeface="+mn-lt"/>
                <a:ea typeface="+mn-ea"/>
                <a:cs typeface="+mn-cs"/>
              </a:rPr>
              <a:t>Mardi 20 juillet, des </a:t>
            </a:r>
            <a:r>
              <a:rPr lang="fr-FR" sz="1200" b="1" i="0" u="none" strike="noStrike" kern="1200" dirty="0">
                <a:solidFill>
                  <a:schemeClr val="tx1"/>
                </a:solidFill>
                <a:effectLst/>
                <a:latin typeface="+mn-lt"/>
                <a:ea typeface="+mn-ea"/>
                <a:cs typeface="+mn-cs"/>
              </a:rPr>
              <a:t>orages</a:t>
            </a:r>
            <a:r>
              <a:rPr lang="fr-FR" sz="1200" b="0" i="0" u="none" strike="noStrike" kern="1200" dirty="0">
                <a:solidFill>
                  <a:schemeClr val="tx1"/>
                </a:solidFill>
                <a:effectLst/>
                <a:latin typeface="+mn-lt"/>
                <a:ea typeface="+mn-ea"/>
                <a:cs typeface="+mn-cs"/>
              </a:rPr>
              <a:t> extrêmement violents ont touché la province chinoise du Henan. Dans la ville de </a:t>
            </a:r>
            <a:r>
              <a:rPr lang="fr-FR" sz="1200" b="0" i="0" u="none" strike="noStrike" kern="1200" dirty="0" err="1">
                <a:solidFill>
                  <a:schemeClr val="tx1"/>
                </a:solidFill>
                <a:effectLst/>
                <a:latin typeface="+mn-lt"/>
                <a:ea typeface="+mn-ea"/>
                <a:cs typeface="+mn-cs"/>
              </a:rPr>
              <a:t>ZhengZhou</a:t>
            </a:r>
            <a:r>
              <a:rPr lang="fr-FR" sz="1200" b="0" i="0" u="none" strike="noStrike" kern="1200" dirty="0">
                <a:solidFill>
                  <a:schemeClr val="tx1"/>
                </a:solidFill>
                <a:effectLst/>
                <a:latin typeface="+mn-lt"/>
                <a:ea typeface="+mn-ea"/>
                <a:cs typeface="+mn-cs"/>
              </a:rPr>
              <a:t>, il est tombé plus de 600 mm de pluie dont </a:t>
            </a:r>
            <a:r>
              <a:rPr lang="fr-FR" sz="1200" b="1" i="0" u="none" strike="noStrike" kern="1200" dirty="0">
                <a:solidFill>
                  <a:schemeClr val="tx1"/>
                </a:solidFill>
                <a:effectLst/>
                <a:latin typeface="+mn-lt"/>
                <a:ea typeface="+mn-ea"/>
                <a:cs typeface="+mn-cs"/>
              </a:rPr>
              <a:t>202 mm en 1 heure</a:t>
            </a:r>
            <a:r>
              <a:rPr lang="fr-FR" sz="1200" b="0" i="0" u="none" strike="noStrike" kern="1200" dirty="0">
                <a:solidFill>
                  <a:schemeClr val="tx1"/>
                </a:solidFill>
                <a:effectLst/>
                <a:latin typeface="+mn-lt"/>
                <a:ea typeface="+mn-ea"/>
                <a:cs typeface="+mn-cs"/>
              </a:rPr>
              <a:t>! Cette dernière valeur constitue un record de précipitations en 1 heure pour les 2418 stations nationales de Chine continentale.</a:t>
            </a:r>
          </a:p>
          <a:p>
            <a:pPr fontAlgn="base"/>
            <a:r>
              <a:rPr lang="fr-FR" sz="1200" b="1" i="0" u="none" strike="noStrike" kern="1200" dirty="0">
                <a:solidFill>
                  <a:schemeClr val="tx1"/>
                </a:solidFill>
                <a:effectLst/>
                <a:latin typeface="+mn-lt"/>
                <a:ea typeface="+mn-ea"/>
                <a:cs typeface="+mn-cs"/>
              </a:rPr>
              <a:t>Une tempête tropicale, </a:t>
            </a:r>
            <a:r>
              <a:rPr lang="fr-FR" sz="1200" b="1" i="0" u="none" strike="noStrike" kern="1200" dirty="0" err="1">
                <a:solidFill>
                  <a:schemeClr val="tx1"/>
                </a:solidFill>
                <a:effectLst/>
                <a:latin typeface="+mn-lt"/>
                <a:ea typeface="+mn-ea"/>
                <a:cs typeface="+mn-cs"/>
              </a:rPr>
              <a:t>Cempaka</a:t>
            </a:r>
            <a:endParaRPr lang="fr-FR" sz="1200" b="1" i="0" u="none" strike="noStrike" kern="1200" dirty="0">
              <a:solidFill>
                <a:schemeClr val="tx1"/>
              </a:solidFill>
              <a:effectLst/>
              <a:latin typeface="+mn-lt"/>
              <a:ea typeface="+mn-ea"/>
              <a:cs typeface="+mn-cs"/>
            </a:endParaRPr>
          </a:p>
          <a:p>
            <a:pPr fontAlgn="base"/>
            <a:r>
              <a:rPr lang="fr-FR" sz="1200" b="0" i="0" u="none" strike="noStrike" kern="1200" dirty="0">
                <a:solidFill>
                  <a:schemeClr val="tx1"/>
                </a:solidFill>
                <a:effectLst/>
                <a:latin typeface="+mn-lt"/>
                <a:ea typeface="+mn-ea"/>
                <a:cs typeface="+mn-cs"/>
              </a:rPr>
              <a:t>La tempête tropicale </a:t>
            </a:r>
            <a:r>
              <a:rPr lang="fr-FR" sz="1200" b="1" i="1" u="none" strike="noStrike" kern="1200" dirty="0" err="1">
                <a:solidFill>
                  <a:schemeClr val="tx1"/>
                </a:solidFill>
                <a:effectLst/>
                <a:latin typeface="+mn-lt"/>
                <a:ea typeface="+mn-ea"/>
                <a:cs typeface="+mn-cs"/>
              </a:rPr>
              <a:t>Cempaka</a:t>
            </a:r>
            <a:r>
              <a:rPr lang="fr-FR" sz="1200" b="0" i="0" u="none" strike="noStrike" kern="1200" dirty="0">
                <a:solidFill>
                  <a:schemeClr val="tx1"/>
                </a:solidFill>
                <a:effectLst/>
                <a:latin typeface="+mn-lt"/>
                <a:ea typeface="+mn-ea"/>
                <a:cs typeface="+mn-cs"/>
              </a:rPr>
              <a:t> a touché mardi soir la province chinoise du Guangdong. Elle devrait s’affaiblir dans les heures qui viennent mais pourrait donner encore de fortes précipitations d’ici jeudi sur toute la province.</a:t>
            </a:r>
          </a:p>
          <a:p>
            <a:pPr fontAlgn="base"/>
            <a:r>
              <a:rPr lang="fr-FR" sz="1200" b="1" i="0" u="none" strike="noStrike" kern="1200" dirty="0">
                <a:solidFill>
                  <a:schemeClr val="tx1"/>
                </a:solidFill>
                <a:effectLst/>
                <a:latin typeface="+mn-lt"/>
                <a:ea typeface="+mn-ea"/>
                <a:cs typeface="+mn-cs"/>
              </a:rPr>
              <a:t>Un fort typhon, In-Fa</a:t>
            </a:r>
          </a:p>
          <a:p>
            <a:pPr fontAlgn="base"/>
            <a:r>
              <a:rPr lang="fr-FR" sz="1200" b="0" i="0" u="none" strike="noStrike" kern="1200" dirty="0">
                <a:solidFill>
                  <a:schemeClr val="tx1"/>
                </a:solidFill>
                <a:effectLst/>
                <a:latin typeface="+mn-lt"/>
                <a:ea typeface="+mn-ea"/>
                <a:cs typeface="+mn-cs"/>
              </a:rPr>
              <a:t>Ce mercredi matin, le typhon</a:t>
            </a:r>
            <a:r>
              <a:rPr lang="fr-FR" sz="1200" b="0" i="1" u="none" strike="noStrike" kern="1200" dirty="0">
                <a:solidFill>
                  <a:schemeClr val="tx1"/>
                </a:solidFill>
                <a:effectLst/>
                <a:latin typeface="+mn-lt"/>
                <a:ea typeface="+mn-ea"/>
                <a:cs typeface="+mn-cs"/>
              </a:rPr>
              <a:t> </a:t>
            </a:r>
            <a:r>
              <a:rPr lang="fr-FR" sz="1200" b="1" i="1" u="none" strike="noStrike" kern="1200" dirty="0">
                <a:solidFill>
                  <a:schemeClr val="tx1"/>
                </a:solidFill>
                <a:effectLst/>
                <a:latin typeface="+mn-lt"/>
                <a:ea typeface="+mn-ea"/>
                <a:cs typeface="+mn-cs"/>
              </a:rPr>
              <a:t>In-Fa</a:t>
            </a:r>
            <a:r>
              <a:rPr lang="fr-FR" sz="1200" b="0" i="0" u="none" strike="noStrike" kern="1200" dirty="0">
                <a:solidFill>
                  <a:schemeClr val="tx1"/>
                </a:solidFill>
                <a:effectLst/>
                <a:latin typeface="+mn-lt"/>
                <a:ea typeface="+mn-ea"/>
                <a:cs typeface="+mn-cs"/>
              </a:rPr>
              <a:t> se situe au sud-est de l’archipel japonais des </a:t>
            </a:r>
            <a:r>
              <a:rPr lang="fr-FR" sz="1200" b="0" i="0" u="none" strike="noStrike" kern="1200" dirty="0" err="1">
                <a:solidFill>
                  <a:schemeClr val="tx1"/>
                </a:solidFill>
                <a:effectLst/>
                <a:latin typeface="+mn-lt"/>
                <a:ea typeface="+mn-ea"/>
                <a:cs typeface="+mn-cs"/>
              </a:rPr>
              <a:t>RyuKyu</a:t>
            </a:r>
            <a:r>
              <a:rPr lang="fr-FR" sz="1200" b="0" i="0" u="none" strike="noStrike" kern="1200" dirty="0">
                <a:solidFill>
                  <a:schemeClr val="tx1"/>
                </a:solidFill>
                <a:effectLst/>
                <a:latin typeface="+mn-lt"/>
                <a:ea typeface="+mn-ea"/>
                <a:cs typeface="+mn-cs"/>
              </a:rPr>
              <a:t> et à l’est de Taiwan. Le vent près du centre souffle jusqu’à 139 km/h avec des rafales jusqu’à 194 km/h, et </a:t>
            </a:r>
            <a:r>
              <a:rPr lang="fr-FR" sz="1200" b="0" i="1" u="none" strike="noStrike" kern="1200" dirty="0">
                <a:solidFill>
                  <a:schemeClr val="tx1"/>
                </a:solidFill>
                <a:effectLst/>
                <a:latin typeface="+mn-lt"/>
                <a:ea typeface="+mn-ea"/>
                <a:cs typeface="+mn-cs"/>
              </a:rPr>
              <a:t>In-Fa</a:t>
            </a:r>
            <a:r>
              <a:rPr lang="fr-FR" sz="1200" b="0" i="0" u="none" strike="noStrike" kern="1200" dirty="0">
                <a:solidFill>
                  <a:schemeClr val="tx1"/>
                </a:solidFill>
                <a:effectLst/>
                <a:latin typeface="+mn-lt"/>
                <a:ea typeface="+mn-ea"/>
                <a:cs typeface="+mn-cs"/>
              </a:rPr>
              <a:t> se dirige lentement vers l’ouest.</a:t>
            </a:r>
          </a:p>
          <a:p>
            <a:pPr fontAlgn="base"/>
            <a:r>
              <a:rPr lang="fr-FR" sz="1200" b="0" i="0" u="none" strike="noStrike" kern="1200" dirty="0">
                <a:solidFill>
                  <a:schemeClr val="tx1"/>
                </a:solidFill>
                <a:effectLst/>
                <a:latin typeface="+mn-lt"/>
                <a:ea typeface="+mn-ea"/>
                <a:cs typeface="+mn-cs"/>
              </a:rPr>
              <a:t>Il devrait se renforcer et atteindre l’île d’</a:t>
            </a:r>
            <a:r>
              <a:rPr lang="fr-FR" sz="1200" b="0" i="0" u="none" strike="noStrike" kern="1200" dirty="0" err="1">
                <a:solidFill>
                  <a:schemeClr val="tx1"/>
                </a:solidFill>
                <a:effectLst/>
                <a:latin typeface="+mn-lt"/>
                <a:ea typeface="+mn-ea"/>
                <a:cs typeface="+mn-cs"/>
              </a:rPr>
              <a:t>Ishigaki</a:t>
            </a:r>
            <a:r>
              <a:rPr lang="fr-FR" sz="1200" b="0" i="0" u="none" strike="noStrike" kern="1200" dirty="0">
                <a:solidFill>
                  <a:schemeClr val="tx1"/>
                </a:solidFill>
                <a:effectLst/>
                <a:latin typeface="+mn-lt"/>
                <a:ea typeface="+mn-ea"/>
                <a:cs typeface="+mn-cs"/>
              </a:rPr>
              <a:t> le vendredi 23 juillet. Il devrait ensuite prendre la direction du nord-ouest et atteindre les côtes chinoises samedi ou dimanche. Il pourrait atterrir au sud de la ville de Hangzhou. Certains modèles prévoient des cumuls de pluie très importants près des côtes chinoises.</a:t>
            </a:r>
          </a:p>
          <a:p>
            <a:br>
              <a:rPr lang="fr-FR" dirty="0">
                <a:effectLst/>
              </a:rPr>
            </a:br>
            <a:r>
              <a:rPr lang="fr-FR" sz="1200" b="1" i="0" u="none" strike="noStrike" kern="1200" dirty="0">
                <a:solidFill>
                  <a:schemeClr val="tx1"/>
                </a:solidFill>
                <a:effectLst/>
                <a:latin typeface="+mn-lt"/>
                <a:ea typeface="+mn-ea"/>
                <a:cs typeface="+mn-cs"/>
              </a:rPr>
              <a:t>Pourquoi une si faible activité?</a:t>
            </a:r>
          </a:p>
          <a:p>
            <a:r>
              <a:rPr lang="fr-FR" sz="1200" b="0" i="0" u="none" strike="noStrike" kern="1200" dirty="0">
                <a:solidFill>
                  <a:schemeClr val="tx1"/>
                </a:solidFill>
                <a:effectLst/>
                <a:latin typeface="+mn-lt"/>
                <a:ea typeface="+mn-ea"/>
                <a:cs typeface="+mn-cs"/>
              </a:rPr>
              <a:t> </a:t>
            </a:r>
          </a:p>
          <a:p>
            <a:r>
              <a:rPr lang="fr-FR" sz="1200" b="0" i="0" u="none" strike="noStrike" kern="1200" dirty="0">
                <a:solidFill>
                  <a:schemeClr val="tx1"/>
                </a:solidFill>
                <a:effectLst/>
                <a:latin typeface="+mn-lt"/>
                <a:ea typeface="+mn-ea"/>
                <a:cs typeface="+mn-cs"/>
              </a:rPr>
              <a:t>Si nous lisons partout que le mois de juillet 2021 fut le mois le plus chaud relevé sur Terre, il paraît assez contre intuitif de voir une si faible activité alors que les eaux sont au plus chaud. Mais, les éléments permettant la mise en place d'une tempête tropicale et surtout d'un ouragan sont multifactoriels. La présence d'énergie (humidité et chaleur) ne suffit pas. D'autres paramètres sont à prendre en compte comme les convergences au niveau de la mer, les paramètres de divergence en altitude et de cisaillement des vents. Actuellement, ces conditions ne sont pas propices à la formation et encore moins au maintien ou à l'intensification des phénomènes tropicaux dans le bassin.</a:t>
            </a:r>
          </a:p>
          <a:p>
            <a:endParaRPr lang="fr-FR" dirty="0">
              <a:effectLst/>
            </a:endParaRPr>
          </a:p>
          <a:p>
            <a:pPr fontAlgn="base"/>
            <a:endParaRPr lang="fr-FR" sz="1200" b="0" i="0" u="none" strike="noStrike" kern="1200" dirty="0">
              <a:solidFill>
                <a:schemeClr val="tx1"/>
              </a:solidFill>
              <a:effectLst/>
              <a:latin typeface="+mn-lt"/>
              <a:ea typeface="+mn-ea"/>
              <a:cs typeface="+mn-cs"/>
            </a:endParaRPr>
          </a:p>
          <a:p>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26</a:t>
            </a:fld>
            <a:endParaRPr lang="fr-FR"/>
          </a:p>
        </p:txBody>
      </p:sp>
      <p:sp>
        <p:nvSpPr>
          <p:cNvPr id="5" name="Espace réservé du pied de page 4">
            <a:extLst>
              <a:ext uri="{FF2B5EF4-FFF2-40B4-BE49-F238E27FC236}">
                <a16:creationId xmlns:a16="http://schemas.microsoft.com/office/drawing/2014/main" id="{6B50BEAF-3CBA-EAF6-5A15-E14CDDC2915C}"/>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897430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70000" lnSpcReduction="20000"/>
          </a:bodyPr>
          <a:lstStyle/>
          <a:p>
            <a:r>
              <a:rPr lang="fr-FR" sz="1000" kern="1200" dirty="0">
                <a:solidFill>
                  <a:schemeClr val="tx1"/>
                </a:solidFill>
                <a:effectLst/>
                <a:latin typeface="+mn-lt"/>
                <a:ea typeface="+mn-ea"/>
                <a:cs typeface="+mn-cs"/>
              </a:rPr>
              <a:t> </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 </a:t>
            </a:r>
            <a:r>
              <a:rPr lang="fr-FR" sz="1200" b="1" kern="1200" dirty="0">
                <a:solidFill>
                  <a:schemeClr val="tx1"/>
                </a:solidFill>
                <a:effectLst/>
                <a:latin typeface="+mn-lt"/>
                <a:ea typeface="+mn-ea"/>
                <a:cs typeface="+mn-cs"/>
              </a:rPr>
              <a:t>Une saison des typhons 2021 moins active que la normale</a:t>
            </a:r>
          </a:p>
          <a:p>
            <a:r>
              <a:rPr lang="fr-FR" sz="1200" b="0" i="0" u="none" strike="noStrike" kern="1200" dirty="0">
                <a:solidFill>
                  <a:schemeClr val="tx1"/>
                </a:solidFill>
                <a:effectLst/>
                <a:latin typeface="+mn-lt"/>
                <a:ea typeface="+mn-ea"/>
                <a:cs typeface="+mn-cs"/>
              </a:rPr>
              <a:t>Notons que si cette saison des ouragans 2021 du pacifique Nord-Est est très prolifique en nombre, elle n'est pas non plus hyperactive. Selon le critère de l'énergie cyclonique cumulée (plus représentatif pour qualifier le niveau d'activité d'une saison), la saison 2021 est légèrement au-dessus avec un indice ACE de </a:t>
            </a:r>
            <a:r>
              <a:rPr lang="fr-FR" sz="1200" b="1" i="0" u="none" strike="noStrike" kern="1200" dirty="0">
                <a:solidFill>
                  <a:schemeClr val="tx1"/>
                </a:solidFill>
                <a:effectLst/>
                <a:latin typeface="+mn-lt"/>
                <a:ea typeface="+mn-ea"/>
                <a:cs typeface="+mn-cs"/>
              </a:rPr>
              <a:t>66.2</a:t>
            </a:r>
            <a:r>
              <a:rPr lang="fr-FR" sz="1200" b="0" i="0" u="none" strike="noStrike" kern="1200" dirty="0">
                <a:solidFill>
                  <a:schemeClr val="tx1"/>
                </a:solidFill>
                <a:effectLst/>
                <a:latin typeface="+mn-lt"/>
                <a:ea typeface="+mn-ea"/>
                <a:cs typeface="+mn-cs"/>
              </a:rPr>
              <a:t> contre </a:t>
            </a:r>
            <a:r>
              <a:rPr lang="fr-FR" sz="1200" b="1" i="0" u="none" strike="noStrike" kern="1200" dirty="0">
                <a:solidFill>
                  <a:schemeClr val="tx1"/>
                </a:solidFill>
                <a:effectLst/>
                <a:latin typeface="+mn-lt"/>
                <a:ea typeface="+mn-ea"/>
                <a:cs typeface="+mn-cs"/>
              </a:rPr>
              <a:t>58</a:t>
            </a:r>
            <a:r>
              <a:rPr lang="fr-FR" sz="1200" b="0" i="0" u="none" strike="noStrike" kern="1200" dirty="0">
                <a:solidFill>
                  <a:schemeClr val="tx1"/>
                </a:solidFill>
                <a:effectLst/>
                <a:latin typeface="+mn-lt"/>
                <a:ea typeface="+mn-ea"/>
                <a:cs typeface="+mn-cs"/>
              </a:rPr>
              <a:t> à ce stade de la saison. C'est certes plus actif, mais pas non plus excessif.</a:t>
            </a:r>
          </a:p>
          <a:p>
            <a:r>
              <a:rPr lang="fr-FR" sz="1200" b="0" i="0" u="none" strike="noStrike" kern="1200" dirty="0">
                <a:solidFill>
                  <a:schemeClr val="tx1"/>
                </a:solidFill>
                <a:effectLst/>
                <a:latin typeface="+mn-lt"/>
                <a:ea typeface="+mn-ea"/>
                <a:cs typeface="+mn-cs"/>
              </a:rPr>
              <a:t>En revanche, la partie Nord-Ouest du Pacifique, connu et reconnu comme le bassin cyclonique le plus actif du monde est à la peine. Avec un indice ACE d'environ </a:t>
            </a:r>
            <a:r>
              <a:rPr lang="fr-FR" sz="1200" b="1" i="0" u="none" strike="noStrike" kern="1200" dirty="0">
                <a:solidFill>
                  <a:schemeClr val="tx1"/>
                </a:solidFill>
                <a:effectLst/>
                <a:latin typeface="+mn-lt"/>
                <a:ea typeface="+mn-ea"/>
                <a:cs typeface="+mn-cs"/>
              </a:rPr>
              <a:t>68</a:t>
            </a:r>
            <a:r>
              <a:rPr lang="fr-FR" sz="1200" b="0" i="0" u="none" strike="noStrike" kern="1200" dirty="0">
                <a:solidFill>
                  <a:schemeClr val="tx1"/>
                </a:solidFill>
                <a:effectLst/>
                <a:latin typeface="+mn-lt"/>
                <a:ea typeface="+mn-ea"/>
                <a:cs typeface="+mn-cs"/>
              </a:rPr>
              <a:t>, c'est très en retard par rapport à la normale qui à ce stade de la saison est en moyenne de </a:t>
            </a:r>
            <a:r>
              <a:rPr lang="fr-FR" sz="1200" b="1" i="0" u="none" strike="noStrike" kern="1200" dirty="0">
                <a:solidFill>
                  <a:schemeClr val="tx1"/>
                </a:solidFill>
                <a:effectLst/>
                <a:latin typeface="+mn-lt"/>
                <a:ea typeface="+mn-ea"/>
                <a:cs typeface="+mn-cs"/>
              </a:rPr>
              <a:t>96</a:t>
            </a:r>
            <a:r>
              <a:rPr lang="fr-FR" sz="1200" b="0" i="0" u="none" strike="noStrike" kern="1200" dirty="0">
                <a:solidFill>
                  <a:schemeClr val="tx1"/>
                </a:solidFill>
                <a:effectLst/>
                <a:latin typeface="+mn-lt"/>
                <a:ea typeface="+mn-ea"/>
                <a:cs typeface="+mn-cs"/>
              </a:rPr>
              <a:t>. Les prévisions à long terme du centre européen (ECMWF) au 01/08/2021, suggèrent une anomalie négative de la densité de tempête sur la période Septembre/Février. En d'autres mots, cela signifie une saison des typhons 2021 en retrait.</a:t>
            </a:r>
          </a:p>
          <a:p>
            <a:endParaRPr lang="fr-FR" dirty="0">
              <a:effectLst/>
            </a:endParaRPr>
          </a:p>
          <a:p>
            <a:pPr fontAlgn="base"/>
            <a:r>
              <a:rPr lang="fr-FR" sz="1200" b="1" i="0" u="none" strike="noStrike" kern="1200" dirty="0">
                <a:solidFill>
                  <a:schemeClr val="tx1"/>
                </a:solidFill>
                <a:effectLst/>
                <a:latin typeface="+mn-lt"/>
                <a:ea typeface="+mn-ea"/>
                <a:cs typeface="+mn-cs"/>
              </a:rPr>
              <a:t>Cette semaine, la Chine est touchée par plusieurs phénomènes météorologiques majeurs. De violents orages se sont abattus hier mardi sur le Henan. Une tempête tropicale en cours d'affaiblissement concerne le Guangdong. Et le typhon In-Fa, à l'est de Taiwan, pourrait atterrir près de la ville de </a:t>
            </a:r>
            <a:r>
              <a:rPr lang="fr-FR" sz="1200" b="1" i="0" u="none" strike="noStrike" kern="1200" dirty="0" err="1">
                <a:solidFill>
                  <a:schemeClr val="tx1"/>
                </a:solidFill>
                <a:effectLst/>
                <a:latin typeface="+mn-lt"/>
                <a:ea typeface="+mn-ea"/>
                <a:cs typeface="+mn-cs"/>
              </a:rPr>
              <a:t>Hangzou</a:t>
            </a:r>
            <a:r>
              <a:rPr lang="fr-FR" sz="1200" b="1" i="0" u="none" strike="noStrike" kern="1200" dirty="0">
                <a:solidFill>
                  <a:schemeClr val="tx1"/>
                </a:solidFill>
                <a:effectLst/>
                <a:latin typeface="+mn-lt"/>
                <a:ea typeface="+mn-ea"/>
                <a:cs typeface="+mn-cs"/>
              </a:rPr>
              <a:t>.</a:t>
            </a:r>
          </a:p>
          <a:p>
            <a:pPr fontAlgn="base"/>
            <a:r>
              <a:rPr lang="fr-FR" sz="1200" b="1" i="0" u="none" strike="noStrike" kern="1200" dirty="0">
                <a:solidFill>
                  <a:schemeClr val="tx1"/>
                </a:solidFill>
                <a:effectLst/>
                <a:latin typeface="+mn-lt"/>
                <a:ea typeface="+mn-ea"/>
                <a:cs typeface="+mn-cs"/>
              </a:rPr>
              <a:t>202 mm de pluie en 1 heure</a:t>
            </a:r>
          </a:p>
          <a:p>
            <a:pPr fontAlgn="base"/>
            <a:r>
              <a:rPr lang="fr-FR" sz="1200" b="0" i="0" u="none" strike="noStrike" kern="1200" dirty="0">
                <a:solidFill>
                  <a:schemeClr val="tx1"/>
                </a:solidFill>
                <a:effectLst/>
                <a:latin typeface="+mn-lt"/>
                <a:ea typeface="+mn-ea"/>
                <a:cs typeface="+mn-cs"/>
              </a:rPr>
              <a:t>Mardi 20 juillet, des </a:t>
            </a:r>
            <a:r>
              <a:rPr lang="fr-FR" sz="1200" b="1" i="0" u="none" strike="noStrike" kern="1200" dirty="0">
                <a:solidFill>
                  <a:schemeClr val="tx1"/>
                </a:solidFill>
                <a:effectLst/>
                <a:latin typeface="+mn-lt"/>
                <a:ea typeface="+mn-ea"/>
                <a:cs typeface="+mn-cs"/>
              </a:rPr>
              <a:t>orages</a:t>
            </a:r>
            <a:r>
              <a:rPr lang="fr-FR" sz="1200" b="0" i="0" u="none" strike="noStrike" kern="1200" dirty="0">
                <a:solidFill>
                  <a:schemeClr val="tx1"/>
                </a:solidFill>
                <a:effectLst/>
                <a:latin typeface="+mn-lt"/>
                <a:ea typeface="+mn-ea"/>
                <a:cs typeface="+mn-cs"/>
              </a:rPr>
              <a:t> extrêmement violents ont touché la province chinoise du Henan. Dans la ville de </a:t>
            </a:r>
            <a:r>
              <a:rPr lang="fr-FR" sz="1200" b="0" i="0" u="none" strike="noStrike" kern="1200" dirty="0" err="1">
                <a:solidFill>
                  <a:schemeClr val="tx1"/>
                </a:solidFill>
                <a:effectLst/>
                <a:latin typeface="+mn-lt"/>
                <a:ea typeface="+mn-ea"/>
                <a:cs typeface="+mn-cs"/>
              </a:rPr>
              <a:t>ZhengZhou</a:t>
            </a:r>
            <a:r>
              <a:rPr lang="fr-FR" sz="1200" b="0" i="0" u="none" strike="noStrike" kern="1200" dirty="0">
                <a:solidFill>
                  <a:schemeClr val="tx1"/>
                </a:solidFill>
                <a:effectLst/>
                <a:latin typeface="+mn-lt"/>
                <a:ea typeface="+mn-ea"/>
                <a:cs typeface="+mn-cs"/>
              </a:rPr>
              <a:t>, il est tombé plus de 600 mm de pluie dont </a:t>
            </a:r>
            <a:r>
              <a:rPr lang="fr-FR" sz="1200" b="1" i="0" u="none" strike="noStrike" kern="1200" dirty="0">
                <a:solidFill>
                  <a:schemeClr val="tx1"/>
                </a:solidFill>
                <a:effectLst/>
                <a:latin typeface="+mn-lt"/>
                <a:ea typeface="+mn-ea"/>
                <a:cs typeface="+mn-cs"/>
              </a:rPr>
              <a:t>202 mm en 1 heure</a:t>
            </a:r>
            <a:r>
              <a:rPr lang="fr-FR" sz="1200" b="0" i="0" u="none" strike="noStrike" kern="1200" dirty="0">
                <a:solidFill>
                  <a:schemeClr val="tx1"/>
                </a:solidFill>
                <a:effectLst/>
                <a:latin typeface="+mn-lt"/>
                <a:ea typeface="+mn-ea"/>
                <a:cs typeface="+mn-cs"/>
              </a:rPr>
              <a:t>! Cette dernière valeur constitue un record de précipitations en 1 heure pour les 2418 stations nationales de Chine continentale.</a:t>
            </a:r>
          </a:p>
          <a:p>
            <a:pPr fontAlgn="base"/>
            <a:r>
              <a:rPr lang="fr-FR" sz="1200" b="1" i="0" u="none" strike="noStrike" kern="1200" dirty="0">
                <a:solidFill>
                  <a:schemeClr val="tx1"/>
                </a:solidFill>
                <a:effectLst/>
                <a:latin typeface="+mn-lt"/>
                <a:ea typeface="+mn-ea"/>
                <a:cs typeface="+mn-cs"/>
              </a:rPr>
              <a:t>Une tempête tropicale, </a:t>
            </a:r>
            <a:r>
              <a:rPr lang="fr-FR" sz="1200" b="1" i="0" u="none" strike="noStrike" kern="1200" dirty="0" err="1">
                <a:solidFill>
                  <a:schemeClr val="tx1"/>
                </a:solidFill>
                <a:effectLst/>
                <a:latin typeface="+mn-lt"/>
                <a:ea typeface="+mn-ea"/>
                <a:cs typeface="+mn-cs"/>
              </a:rPr>
              <a:t>Cempaka</a:t>
            </a:r>
            <a:endParaRPr lang="fr-FR" sz="1200" b="1" i="0" u="none" strike="noStrike" kern="1200" dirty="0">
              <a:solidFill>
                <a:schemeClr val="tx1"/>
              </a:solidFill>
              <a:effectLst/>
              <a:latin typeface="+mn-lt"/>
              <a:ea typeface="+mn-ea"/>
              <a:cs typeface="+mn-cs"/>
            </a:endParaRPr>
          </a:p>
          <a:p>
            <a:pPr fontAlgn="base"/>
            <a:r>
              <a:rPr lang="fr-FR" sz="1200" b="0" i="0" u="none" strike="noStrike" kern="1200" dirty="0">
                <a:solidFill>
                  <a:schemeClr val="tx1"/>
                </a:solidFill>
                <a:effectLst/>
                <a:latin typeface="+mn-lt"/>
                <a:ea typeface="+mn-ea"/>
                <a:cs typeface="+mn-cs"/>
              </a:rPr>
              <a:t>La tempête tropicale </a:t>
            </a:r>
            <a:r>
              <a:rPr lang="fr-FR" sz="1200" b="1" i="1" u="none" strike="noStrike" kern="1200" dirty="0" err="1">
                <a:solidFill>
                  <a:schemeClr val="tx1"/>
                </a:solidFill>
                <a:effectLst/>
                <a:latin typeface="+mn-lt"/>
                <a:ea typeface="+mn-ea"/>
                <a:cs typeface="+mn-cs"/>
              </a:rPr>
              <a:t>Cempaka</a:t>
            </a:r>
            <a:r>
              <a:rPr lang="fr-FR" sz="1200" b="0" i="0" u="none" strike="noStrike" kern="1200" dirty="0">
                <a:solidFill>
                  <a:schemeClr val="tx1"/>
                </a:solidFill>
                <a:effectLst/>
                <a:latin typeface="+mn-lt"/>
                <a:ea typeface="+mn-ea"/>
                <a:cs typeface="+mn-cs"/>
              </a:rPr>
              <a:t> a touché mardi soir la province chinoise du Guangdong. Elle devrait s’affaiblir dans les heures qui viennent mais pourrait donner encore de fortes précipitations d’ici jeudi sur toute la province.</a:t>
            </a:r>
          </a:p>
          <a:p>
            <a:pPr fontAlgn="base"/>
            <a:r>
              <a:rPr lang="fr-FR" sz="1200" b="1" i="0" u="none" strike="noStrike" kern="1200" dirty="0">
                <a:solidFill>
                  <a:schemeClr val="tx1"/>
                </a:solidFill>
                <a:effectLst/>
                <a:latin typeface="+mn-lt"/>
                <a:ea typeface="+mn-ea"/>
                <a:cs typeface="+mn-cs"/>
              </a:rPr>
              <a:t>Un fort typhon, In-Fa</a:t>
            </a:r>
          </a:p>
          <a:p>
            <a:pPr fontAlgn="base"/>
            <a:r>
              <a:rPr lang="fr-FR" sz="1200" b="0" i="0" u="none" strike="noStrike" kern="1200" dirty="0">
                <a:solidFill>
                  <a:schemeClr val="tx1"/>
                </a:solidFill>
                <a:effectLst/>
                <a:latin typeface="+mn-lt"/>
                <a:ea typeface="+mn-ea"/>
                <a:cs typeface="+mn-cs"/>
              </a:rPr>
              <a:t>Ce mercredi matin, le typhon</a:t>
            </a:r>
            <a:r>
              <a:rPr lang="fr-FR" sz="1200" b="0" i="1" u="none" strike="noStrike" kern="1200" dirty="0">
                <a:solidFill>
                  <a:schemeClr val="tx1"/>
                </a:solidFill>
                <a:effectLst/>
                <a:latin typeface="+mn-lt"/>
                <a:ea typeface="+mn-ea"/>
                <a:cs typeface="+mn-cs"/>
              </a:rPr>
              <a:t> </a:t>
            </a:r>
            <a:r>
              <a:rPr lang="fr-FR" sz="1200" b="1" i="1" u="none" strike="noStrike" kern="1200" dirty="0">
                <a:solidFill>
                  <a:schemeClr val="tx1"/>
                </a:solidFill>
                <a:effectLst/>
                <a:latin typeface="+mn-lt"/>
                <a:ea typeface="+mn-ea"/>
                <a:cs typeface="+mn-cs"/>
              </a:rPr>
              <a:t>In-Fa</a:t>
            </a:r>
            <a:r>
              <a:rPr lang="fr-FR" sz="1200" b="0" i="0" u="none" strike="noStrike" kern="1200" dirty="0">
                <a:solidFill>
                  <a:schemeClr val="tx1"/>
                </a:solidFill>
                <a:effectLst/>
                <a:latin typeface="+mn-lt"/>
                <a:ea typeface="+mn-ea"/>
                <a:cs typeface="+mn-cs"/>
              </a:rPr>
              <a:t> se situe au sud-est de l’archipel japonais des </a:t>
            </a:r>
            <a:r>
              <a:rPr lang="fr-FR" sz="1200" b="0" i="0" u="none" strike="noStrike" kern="1200" dirty="0" err="1">
                <a:solidFill>
                  <a:schemeClr val="tx1"/>
                </a:solidFill>
                <a:effectLst/>
                <a:latin typeface="+mn-lt"/>
                <a:ea typeface="+mn-ea"/>
                <a:cs typeface="+mn-cs"/>
              </a:rPr>
              <a:t>RyuKyu</a:t>
            </a:r>
            <a:r>
              <a:rPr lang="fr-FR" sz="1200" b="0" i="0" u="none" strike="noStrike" kern="1200" dirty="0">
                <a:solidFill>
                  <a:schemeClr val="tx1"/>
                </a:solidFill>
                <a:effectLst/>
                <a:latin typeface="+mn-lt"/>
                <a:ea typeface="+mn-ea"/>
                <a:cs typeface="+mn-cs"/>
              </a:rPr>
              <a:t> et à l’est de Taiwan. Le vent près du centre souffle jusqu’à 139 km/h avec des rafales jusqu’à 194 km/h, et </a:t>
            </a:r>
            <a:r>
              <a:rPr lang="fr-FR" sz="1200" b="0" i="1" u="none" strike="noStrike" kern="1200" dirty="0">
                <a:solidFill>
                  <a:schemeClr val="tx1"/>
                </a:solidFill>
                <a:effectLst/>
                <a:latin typeface="+mn-lt"/>
                <a:ea typeface="+mn-ea"/>
                <a:cs typeface="+mn-cs"/>
              </a:rPr>
              <a:t>In-Fa</a:t>
            </a:r>
            <a:r>
              <a:rPr lang="fr-FR" sz="1200" b="0" i="0" u="none" strike="noStrike" kern="1200" dirty="0">
                <a:solidFill>
                  <a:schemeClr val="tx1"/>
                </a:solidFill>
                <a:effectLst/>
                <a:latin typeface="+mn-lt"/>
                <a:ea typeface="+mn-ea"/>
                <a:cs typeface="+mn-cs"/>
              </a:rPr>
              <a:t> se dirige lentement vers l’ouest.</a:t>
            </a:r>
          </a:p>
          <a:p>
            <a:pPr fontAlgn="base"/>
            <a:r>
              <a:rPr lang="fr-FR" sz="1200" b="0" i="0" u="none" strike="noStrike" kern="1200" dirty="0">
                <a:solidFill>
                  <a:schemeClr val="tx1"/>
                </a:solidFill>
                <a:effectLst/>
                <a:latin typeface="+mn-lt"/>
                <a:ea typeface="+mn-ea"/>
                <a:cs typeface="+mn-cs"/>
              </a:rPr>
              <a:t>Il devrait se renforcer et atteindre l’île d’</a:t>
            </a:r>
            <a:r>
              <a:rPr lang="fr-FR" sz="1200" b="0" i="0" u="none" strike="noStrike" kern="1200" dirty="0" err="1">
                <a:solidFill>
                  <a:schemeClr val="tx1"/>
                </a:solidFill>
                <a:effectLst/>
                <a:latin typeface="+mn-lt"/>
                <a:ea typeface="+mn-ea"/>
                <a:cs typeface="+mn-cs"/>
              </a:rPr>
              <a:t>Ishigaki</a:t>
            </a:r>
            <a:r>
              <a:rPr lang="fr-FR" sz="1200" b="0" i="0" u="none" strike="noStrike" kern="1200" dirty="0">
                <a:solidFill>
                  <a:schemeClr val="tx1"/>
                </a:solidFill>
                <a:effectLst/>
                <a:latin typeface="+mn-lt"/>
                <a:ea typeface="+mn-ea"/>
                <a:cs typeface="+mn-cs"/>
              </a:rPr>
              <a:t> le vendredi 23 juillet. Il devrait ensuite prendre la direction du nord-ouest et atteindre les côtes chinoises samedi ou dimanche. Il pourrait atterrir au sud de la ville de Hangzhou. Certains modèles prévoient des cumuls de pluie très importants près des côtes chinoises.</a:t>
            </a:r>
          </a:p>
          <a:p>
            <a:br>
              <a:rPr lang="fr-FR" dirty="0">
                <a:effectLst/>
              </a:rPr>
            </a:br>
            <a:r>
              <a:rPr lang="fr-FR" sz="1200" b="1" i="0" u="none" strike="noStrike" kern="1200" dirty="0">
                <a:solidFill>
                  <a:schemeClr val="tx1"/>
                </a:solidFill>
                <a:effectLst/>
                <a:latin typeface="+mn-lt"/>
                <a:ea typeface="+mn-ea"/>
                <a:cs typeface="+mn-cs"/>
              </a:rPr>
              <a:t>Pourquoi une si faible activité?</a:t>
            </a:r>
          </a:p>
          <a:p>
            <a:r>
              <a:rPr lang="fr-FR" sz="1200" b="0" i="0" u="none" strike="noStrike" kern="1200" dirty="0">
                <a:solidFill>
                  <a:schemeClr val="tx1"/>
                </a:solidFill>
                <a:effectLst/>
                <a:latin typeface="+mn-lt"/>
                <a:ea typeface="+mn-ea"/>
                <a:cs typeface="+mn-cs"/>
              </a:rPr>
              <a:t> </a:t>
            </a:r>
          </a:p>
          <a:p>
            <a:r>
              <a:rPr lang="fr-FR" sz="1200" b="0" i="0" u="none" strike="noStrike" kern="1200" dirty="0">
                <a:solidFill>
                  <a:schemeClr val="tx1"/>
                </a:solidFill>
                <a:effectLst/>
                <a:latin typeface="+mn-lt"/>
                <a:ea typeface="+mn-ea"/>
                <a:cs typeface="+mn-cs"/>
              </a:rPr>
              <a:t>Si nous lisons partout que le mois de juillet 2021 fut le mois le plus chaud relevé sur Terre, il paraît assez contre intuitif de voir une si faible activité alors que les eaux sont au plus chaud. Mais, les éléments permettant la mise en place d'une tempête tropicale et surtout d'un ouragan sont multifactoriels. La présence d'énergie (humidité et chaleur) ne suffit pas. D'autres paramètres sont à prendre en compte comme les convergences au niveau de la mer, les paramètres de divergence en altitude et de cisaillement des vents. Actuellement, ces conditions ne sont pas propices à la formation et encore moins au maintien ou à l'intensification des phénomènes tropicaux dans le bassin.</a:t>
            </a:r>
          </a:p>
          <a:p>
            <a:endParaRPr lang="fr-FR" dirty="0">
              <a:effectLst/>
            </a:endParaRPr>
          </a:p>
          <a:p>
            <a:pPr fontAlgn="base"/>
            <a:endParaRPr lang="fr-FR" sz="1200" b="0" i="0" u="none" strike="noStrike" kern="1200" dirty="0">
              <a:solidFill>
                <a:schemeClr val="tx1"/>
              </a:solidFill>
              <a:effectLst/>
              <a:latin typeface="+mn-lt"/>
              <a:ea typeface="+mn-ea"/>
              <a:cs typeface="+mn-cs"/>
            </a:endParaRPr>
          </a:p>
          <a:p>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27</a:t>
            </a:fld>
            <a:endParaRPr lang="fr-FR"/>
          </a:p>
        </p:txBody>
      </p:sp>
      <p:sp>
        <p:nvSpPr>
          <p:cNvPr id="5" name="Espace réservé du pied de page 4">
            <a:extLst>
              <a:ext uri="{FF2B5EF4-FFF2-40B4-BE49-F238E27FC236}">
                <a16:creationId xmlns:a16="http://schemas.microsoft.com/office/drawing/2014/main" id="{F338847A-580A-3A2A-D263-6477B2A51E5C}"/>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2238642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92500" lnSpcReduction="10000"/>
          </a:bodyPr>
          <a:lstStyle/>
          <a:p>
            <a:r>
              <a:rPr lang="fr-FR" sz="10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l a fait chaud, très chaud, en Espagne ce week-end. La vague de chaleur caniculaire qui frappe le pays a même battu, ce samedi, </a:t>
            </a:r>
            <a:r>
              <a:rPr lang="fr-FR" sz="1200" u="sng" kern="1200" dirty="0">
                <a:solidFill>
                  <a:schemeClr val="tx1"/>
                </a:solidFill>
                <a:effectLst/>
                <a:latin typeface="+mn-lt"/>
                <a:ea typeface="+mn-ea"/>
                <a:cs typeface="+mn-cs"/>
                <a:hlinkClick r:id="rId3"/>
              </a:rPr>
              <a:t>le record national absolu de température</a:t>
            </a:r>
            <a:r>
              <a:rPr lang="fr-FR" sz="1200" kern="1200" dirty="0">
                <a:solidFill>
                  <a:schemeClr val="tx1"/>
                </a:solidFill>
                <a:effectLst/>
                <a:latin typeface="+mn-lt"/>
                <a:ea typeface="+mn-ea"/>
                <a:cs typeface="+mn-cs"/>
              </a:rPr>
              <a:t>. Le mercure est monté jusqu’à 47,4 °C à </a:t>
            </a:r>
            <a:r>
              <a:rPr lang="fr-FR" sz="1200" kern="1200" dirty="0" err="1">
                <a:solidFill>
                  <a:schemeClr val="tx1"/>
                </a:solidFill>
                <a:effectLst/>
                <a:latin typeface="+mn-lt"/>
                <a:ea typeface="+mn-ea"/>
                <a:cs typeface="+mn-cs"/>
              </a:rPr>
              <a:t>Montoro</a:t>
            </a:r>
            <a:r>
              <a:rPr lang="fr-FR" sz="1200" kern="1200" dirty="0">
                <a:solidFill>
                  <a:schemeClr val="tx1"/>
                </a:solidFill>
                <a:effectLst/>
                <a:latin typeface="+mn-lt"/>
                <a:ea typeface="+mn-ea"/>
                <a:cs typeface="+mn-cs"/>
              </a:rPr>
              <a:t>, dans la province de Cordoue (sud), selon l’agence météorologique de l’État (AEMET).</a:t>
            </a:r>
          </a:p>
          <a:p>
            <a:r>
              <a:rPr lang="fr-FR" sz="1200" b="1" u="none" strike="noStrike" kern="1200" dirty="0">
                <a:solidFill>
                  <a:schemeClr val="tx1"/>
                </a:solidFill>
                <a:effectLst/>
                <a:latin typeface="+mn-lt"/>
                <a:ea typeface="+mn-ea"/>
                <a:cs typeface="+mn-cs"/>
                <a:hlinkClick r:id="rId4"/>
              </a:rPr>
              <a:t>Canicule et incendies : l’Italie, l’Espagne et le Portugal au cœur de la vague de chaleur</a:t>
            </a:r>
            <a:endParaRPr lang="fr-FR" sz="1200" b="1"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Il s’agirait de la température la plus élevée enregistrée en Espagne », a déclaré, ce dimanche, le porte-parole d’AEMET, </a:t>
            </a:r>
            <a:r>
              <a:rPr lang="fr-FR" sz="1200" kern="1200" dirty="0" err="1">
                <a:solidFill>
                  <a:schemeClr val="tx1"/>
                </a:solidFill>
                <a:effectLst/>
                <a:latin typeface="+mn-lt"/>
                <a:ea typeface="+mn-ea"/>
                <a:cs typeface="+mn-cs"/>
              </a:rPr>
              <a:t>Rubén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del</a:t>
            </a:r>
            <a:r>
              <a:rPr lang="fr-FR" sz="1200" kern="1200" dirty="0">
                <a:solidFill>
                  <a:schemeClr val="tx1"/>
                </a:solidFill>
                <a:effectLst/>
                <a:latin typeface="+mn-lt"/>
                <a:ea typeface="+mn-ea"/>
                <a:cs typeface="+mn-cs"/>
              </a:rPr>
              <a:t> Campo, soulignant qu’il s’agissait de données provisoires devant être validées dans les prochains jours. Cette température, mesurée ce samedi à 17 heures, est supérieure au précédent record enregistré le 13 juillet 2017 au même endroit.</a:t>
            </a:r>
          </a:p>
          <a:p>
            <a:r>
              <a:rPr lang="fr-FR" sz="1200" b="1" kern="1200" dirty="0">
                <a:solidFill>
                  <a:schemeClr val="tx1"/>
                </a:solidFill>
                <a:effectLst/>
                <a:latin typeface="+mn-lt"/>
                <a:ea typeface="+mn-ea"/>
                <a:cs typeface="+mn-cs"/>
              </a:rPr>
              <a:t>Plus de 45 °C dans plusieurs régions</a:t>
            </a:r>
          </a:p>
          <a:p>
            <a:r>
              <a:rPr lang="fr-FR" sz="1200" kern="1200" dirty="0">
                <a:solidFill>
                  <a:schemeClr val="tx1"/>
                </a:solidFill>
                <a:effectLst/>
                <a:latin typeface="+mn-lt"/>
                <a:ea typeface="+mn-ea"/>
                <a:cs typeface="+mn-cs"/>
              </a:rPr>
              <a:t>Ce samedi, une température de 46,9 °C a été enregistrée à l’aéroport de Cordoue. La vague de chaleur caniculaire se poursuivait ce dimanche en Espagne avec des températures supérieures à 45 °C dans plusieurs régions.</a:t>
            </a:r>
          </a:p>
          <a:p>
            <a:r>
              <a:rPr lang="fr-FR" sz="1200" kern="1200" dirty="0">
                <a:solidFill>
                  <a:schemeClr val="tx1"/>
                </a:solidFill>
                <a:effectLst/>
                <a:latin typeface="+mn-lt"/>
                <a:ea typeface="+mn-ea"/>
                <a:cs typeface="+mn-cs"/>
              </a:rPr>
              <a:t>Ces températures, </a:t>
            </a:r>
            <a:r>
              <a:rPr lang="fr-FR" sz="1200" u="sng" kern="1200" dirty="0">
                <a:solidFill>
                  <a:schemeClr val="tx1"/>
                </a:solidFill>
                <a:effectLst/>
                <a:latin typeface="+mn-lt"/>
                <a:ea typeface="+mn-ea"/>
                <a:cs typeface="+mn-cs"/>
                <a:hlinkClick r:id="rId5"/>
              </a:rPr>
              <a:t>très au-dessus des normales saisonnières</a:t>
            </a:r>
            <a:r>
              <a:rPr lang="fr-FR" sz="1200" kern="1200" dirty="0">
                <a:solidFill>
                  <a:schemeClr val="tx1"/>
                </a:solidFill>
                <a:effectLst/>
                <a:latin typeface="+mn-lt"/>
                <a:ea typeface="+mn-ea"/>
                <a:cs typeface="+mn-cs"/>
              </a:rPr>
              <a:t>, sont dues à l’arrivée d’une masse d’air très chaud en provenance d’Afrique du Nord, conjuguée à une forte exposition solaire, selon l’agence météorologique.</a:t>
            </a:r>
          </a:p>
          <a:p>
            <a:r>
              <a:rPr lang="fr-FR" sz="1200" kern="1200" dirty="0">
                <a:solidFill>
                  <a:schemeClr val="tx1"/>
                </a:solidFill>
                <a:effectLst/>
                <a:latin typeface="+mn-lt"/>
                <a:ea typeface="+mn-ea"/>
                <a:cs typeface="+mn-cs"/>
              </a:rPr>
              <a:t>Entre 2011 et 2020, l’Espagne a enregistré deux fois plus de vagues de chaleur que durant chacune des trois décennies précédentes. Les scientifiques considèrent l</a:t>
            </a:r>
            <a:r>
              <a:rPr lang="fr-FR" sz="1200" u="sng" kern="1200" dirty="0">
                <a:solidFill>
                  <a:schemeClr val="tx1"/>
                </a:solidFill>
                <a:effectLst/>
                <a:latin typeface="+mn-lt"/>
                <a:ea typeface="+mn-ea"/>
                <a:cs typeface="+mn-cs"/>
                <a:hlinkClick r:id="rId6"/>
              </a:rPr>
              <a:t>es canicules à répétition comme un résultat indéniable du réchauffement</a:t>
            </a:r>
            <a:r>
              <a:rPr lang="fr-FR" sz="1200" kern="1200" dirty="0">
                <a:solidFill>
                  <a:schemeClr val="tx1"/>
                </a:solidFill>
                <a:effectLst/>
                <a:latin typeface="+mn-lt"/>
                <a:ea typeface="+mn-ea"/>
                <a:cs typeface="+mn-cs"/>
              </a:rPr>
              <a:t> de la planète et estiment que ces vagues de chaleur sont appelées à se multiplier, s’allonger et s’intensifier.</a:t>
            </a:r>
          </a:p>
          <a:p>
            <a:pPr fontAlgn="base"/>
            <a:r>
              <a:rPr lang="fr-FR" sz="1200" b="0" i="0" u="none" strike="noStrike" kern="1200" dirty="0">
                <a:solidFill>
                  <a:schemeClr val="tx1"/>
                </a:solidFill>
                <a:effectLst/>
                <a:latin typeface="+mn-lt"/>
                <a:ea typeface="+mn-ea"/>
                <a:cs typeface="+mn-cs"/>
              </a:rPr>
              <a:t> </a:t>
            </a:r>
          </a:p>
          <a:p>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28</a:t>
            </a:fld>
            <a:endParaRPr lang="fr-FR"/>
          </a:p>
        </p:txBody>
      </p:sp>
      <p:sp>
        <p:nvSpPr>
          <p:cNvPr id="5" name="Espace réservé du pied de page 4">
            <a:extLst>
              <a:ext uri="{FF2B5EF4-FFF2-40B4-BE49-F238E27FC236}">
                <a16:creationId xmlns:a16="http://schemas.microsoft.com/office/drawing/2014/main" id="{63D443BB-B09C-721F-80CD-48AF16C4A9CC}"/>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4022101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77500" lnSpcReduction="20000"/>
          </a:bodyPr>
          <a:lstStyle/>
          <a:p>
            <a:r>
              <a:rPr lang="fr-FR" sz="10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l a fait chaud, très chaud, en Espagne ce week-end. La vague de chaleur caniculaire qui frappe le pays a même battu, ce samedi, </a:t>
            </a:r>
            <a:r>
              <a:rPr lang="fr-FR" sz="1200" u="sng" kern="1200" dirty="0">
                <a:solidFill>
                  <a:schemeClr val="tx1"/>
                </a:solidFill>
                <a:effectLst/>
                <a:latin typeface="+mn-lt"/>
                <a:ea typeface="+mn-ea"/>
                <a:cs typeface="+mn-cs"/>
                <a:hlinkClick r:id="rId3"/>
              </a:rPr>
              <a:t>le record national absolu de température</a:t>
            </a:r>
            <a:r>
              <a:rPr lang="fr-FR" sz="1200" kern="1200" dirty="0">
                <a:solidFill>
                  <a:schemeClr val="tx1"/>
                </a:solidFill>
                <a:effectLst/>
                <a:latin typeface="+mn-lt"/>
                <a:ea typeface="+mn-ea"/>
                <a:cs typeface="+mn-cs"/>
              </a:rPr>
              <a:t>. Le mercure est monté jusqu’à 47,4 °C à </a:t>
            </a:r>
            <a:r>
              <a:rPr lang="fr-FR" sz="1200" kern="1200" dirty="0" err="1">
                <a:solidFill>
                  <a:schemeClr val="tx1"/>
                </a:solidFill>
                <a:effectLst/>
                <a:latin typeface="+mn-lt"/>
                <a:ea typeface="+mn-ea"/>
                <a:cs typeface="+mn-cs"/>
              </a:rPr>
              <a:t>Montoro</a:t>
            </a:r>
            <a:r>
              <a:rPr lang="fr-FR" sz="1200" kern="1200" dirty="0">
                <a:solidFill>
                  <a:schemeClr val="tx1"/>
                </a:solidFill>
                <a:effectLst/>
                <a:latin typeface="+mn-lt"/>
                <a:ea typeface="+mn-ea"/>
                <a:cs typeface="+mn-cs"/>
              </a:rPr>
              <a:t>, dans la province de Cordoue (sud), selon l’agence météorologique de l’État (AEMET).</a:t>
            </a:r>
          </a:p>
          <a:p>
            <a:r>
              <a:rPr lang="fr-FR" sz="1200" b="1" u="none" strike="noStrike" kern="1200" dirty="0">
                <a:solidFill>
                  <a:schemeClr val="tx1"/>
                </a:solidFill>
                <a:effectLst/>
                <a:latin typeface="+mn-lt"/>
                <a:ea typeface="+mn-ea"/>
                <a:cs typeface="+mn-cs"/>
                <a:hlinkClick r:id="rId4"/>
              </a:rPr>
              <a:t>Canicule et incendies : l’Italie, l’Espagne et le Portugal au cœur de la vague de chaleur</a:t>
            </a:r>
            <a:endParaRPr lang="fr-FR" sz="1200" b="1"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Il s’agirait de la température la plus élevée enregistrée en Espagne », a déclaré, ce dimanche, le porte-parole d’AEMET, </a:t>
            </a:r>
            <a:r>
              <a:rPr lang="fr-FR" sz="1200" kern="1200" dirty="0" err="1">
                <a:solidFill>
                  <a:schemeClr val="tx1"/>
                </a:solidFill>
                <a:effectLst/>
                <a:latin typeface="+mn-lt"/>
                <a:ea typeface="+mn-ea"/>
                <a:cs typeface="+mn-cs"/>
              </a:rPr>
              <a:t>Rubén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del</a:t>
            </a:r>
            <a:r>
              <a:rPr lang="fr-FR" sz="1200" kern="1200" dirty="0">
                <a:solidFill>
                  <a:schemeClr val="tx1"/>
                </a:solidFill>
                <a:effectLst/>
                <a:latin typeface="+mn-lt"/>
                <a:ea typeface="+mn-ea"/>
                <a:cs typeface="+mn-cs"/>
              </a:rPr>
              <a:t> Campo, soulignant qu’il s’agissait de données provisoires devant être validées dans les prochains jours. Cette température, mesurée ce samedi à 17 heures, est supérieure au précédent record enregistré le 13 juillet 2017 au même endroit.</a:t>
            </a:r>
          </a:p>
          <a:p>
            <a:r>
              <a:rPr lang="fr-FR" sz="1200" b="1" kern="1200" dirty="0">
                <a:solidFill>
                  <a:schemeClr val="tx1"/>
                </a:solidFill>
                <a:effectLst/>
                <a:latin typeface="+mn-lt"/>
                <a:ea typeface="+mn-ea"/>
                <a:cs typeface="+mn-cs"/>
              </a:rPr>
              <a:t>Plus de 45 °C dans plusieurs régions</a:t>
            </a:r>
          </a:p>
          <a:p>
            <a:r>
              <a:rPr lang="fr-FR" sz="1200" kern="1200" dirty="0">
                <a:solidFill>
                  <a:schemeClr val="tx1"/>
                </a:solidFill>
                <a:effectLst/>
                <a:latin typeface="+mn-lt"/>
                <a:ea typeface="+mn-ea"/>
                <a:cs typeface="+mn-cs"/>
              </a:rPr>
              <a:t>Ce samedi, une température de 46,9 °C a été enregistrée à l’aéroport de Cordoue. La vague de chaleur caniculaire se poursuivait ce dimanche en Espagne avec des températures supérieures à 45 °C dans plusieurs régions.</a:t>
            </a:r>
          </a:p>
          <a:p>
            <a:r>
              <a:rPr lang="fr-FR" sz="1200" kern="1200" dirty="0">
                <a:solidFill>
                  <a:schemeClr val="tx1"/>
                </a:solidFill>
                <a:effectLst/>
                <a:latin typeface="+mn-lt"/>
                <a:ea typeface="+mn-ea"/>
                <a:cs typeface="+mn-cs"/>
              </a:rPr>
              <a:t>Ces températures, </a:t>
            </a:r>
            <a:r>
              <a:rPr lang="fr-FR" sz="1200" u="sng" kern="1200" dirty="0">
                <a:solidFill>
                  <a:schemeClr val="tx1"/>
                </a:solidFill>
                <a:effectLst/>
                <a:latin typeface="+mn-lt"/>
                <a:ea typeface="+mn-ea"/>
                <a:cs typeface="+mn-cs"/>
                <a:hlinkClick r:id="rId5"/>
              </a:rPr>
              <a:t>très au-dessus des normales saisonnières</a:t>
            </a:r>
            <a:r>
              <a:rPr lang="fr-FR" sz="1200" kern="1200" dirty="0">
                <a:solidFill>
                  <a:schemeClr val="tx1"/>
                </a:solidFill>
                <a:effectLst/>
                <a:latin typeface="+mn-lt"/>
                <a:ea typeface="+mn-ea"/>
                <a:cs typeface="+mn-cs"/>
              </a:rPr>
              <a:t>, sont dues à l’arrivée d’une masse d’air très chaud en provenance d’Afrique du Nord, conjuguée à une forte exposition solaire, selon l’agence météorologique.</a:t>
            </a:r>
          </a:p>
          <a:p>
            <a:r>
              <a:rPr lang="fr-FR" sz="1200" kern="1200" dirty="0">
                <a:solidFill>
                  <a:schemeClr val="tx1"/>
                </a:solidFill>
                <a:effectLst/>
                <a:latin typeface="+mn-lt"/>
                <a:ea typeface="+mn-ea"/>
                <a:cs typeface="+mn-cs"/>
              </a:rPr>
              <a:t>Entre 2011 et 2020, l’Espagne a enregistré deux fois plus de vagues de chaleur que durant chacune des trois décennies précédentes. Les scientifiques considèrent l</a:t>
            </a:r>
            <a:r>
              <a:rPr lang="fr-FR" sz="1200" u="sng" kern="1200" dirty="0">
                <a:solidFill>
                  <a:schemeClr val="tx1"/>
                </a:solidFill>
                <a:effectLst/>
                <a:latin typeface="+mn-lt"/>
                <a:ea typeface="+mn-ea"/>
                <a:cs typeface="+mn-cs"/>
                <a:hlinkClick r:id="rId6"/>
              </a:rPr>
              <a:t>es canicules à répétition comme un résultat indéniable du réchauffement</a:t>
            </a:r>
            <a:r>
              <a:rPr lang="fr-FR" sz="1200" kern="1200" dirty="0">
                <a:solidFill>
                  <a:schemeClr val="tx1"/>
                </a:solidFill>
                <a:effectLst/>
                <a:latin typeface="+mn-lt"/>
                <a:ea typeface="+mn-ea"/>
                <a:cs typeface="+mn-cs"/>
              </a:rPr>
              <a:t> de la planète et estiment que ces vagues de chaleur sont appelées à se multiplier, s’allonger et s’intensifier.</a:t>
            </a:r>
          </a:p>
          <a:p>
            <a:pPr fontAlgn="base"/>
            <a:r>
              <a:rPr lang="fr-FR" sz="1200" b="0" i="0" u="none" strike="noStrike" kern="1200" dirty="0">
                <a:solidFill>
                  <a:schemeClr val="tx1"/>
                </a:solidFill>
                <a:effectLst/>
                <a:latin typeface="+mn-lt"/>
                <a:ea typeface="+mn-ea"/>
                <a:cs typeface="+mn-cs"/>
              </a:rPr>
              <a:t> </a:t>
            </a:r>
          </a:p>
          <a:p>
            <a:r>
              <a:rPr lang="fr-FR" sz="1200" b="1" i="0" u="none" strike="noStrike" kern="1200" dirty="0">
                <a:solidFill>
                  <a:schemeClr val="tx1"/>
                </a:solidFill>
                <a:effectLst/>
                <a:latin typeface="+mn-lt"/>
                <a:ea typeface="+mn-ea"/>
                <a:cs typeface="+mn-cs"/>
              </a:rPr>
              <a:t>« Crise des incendies »</a:t>
            </a:r>
          </a:p>
          <a:p>
            <a:r>
              <a:rPr lang="fr-FR" sz="1200" b="0" i="0" u="none" strike="noStrike" kern="1200" dirty="0">
                <a:solidFill>
                  <a:schemeClr val="tx1"/>
                </a:solidFill>
                <a:effectLst/>
                <a:latin typeface="+mn-lt"/>
                <a:ea typeface="+mn-ea"/>
                <a:cs typeface="+mn-cs"/>
              </a:rPr>
              <a:t>A l'heure où le GIEC publie son nouveau rapport, ce lundi, plusieurs régions du globe sont en proie à des incendies sans précédent. </a:t>
            </a:r>
            <a:r>
              <a:rPr lang="fr-FR" sz="1200" b="0" i="0" u="none" strike="noStrike" kern="1200" dirty="0">
                <a:solidFill>
                  <a:schemeClr val="tx1"/>
                </a:solidFill>
                <a:effectLst/>
                <a:latin typeface="+mn-lt"/>
                <a:ea typeface="+mn-ea"/>
                <a:cs typeface="+mn-cs"/>
                <a:hlinkClick r:id="rId7"/>
              </a:rPr>
              <a:t>La Grèce</a:t>
            </a:r>
            <a:r>
              <a:rPr lang="fr-FR" sz="1200" b="0" i="0" u="none" strike="noStrike" kern="1200" dirty="0">
                <a:solidFill>
                  <a:schemeClr val="tx1"/>
                </a:solidFill>
                <a:effectLst/>
                <a:latin typeface="+mn-lt"/>
                <a:ea typeface="+mn-ea"/>
                <a:cs typeface="+mn-cs"/>
              </a:rPr>
              <a:t> , la Turquie, l'Italie, l'Espagne, le Liban… Le bassin méditerranéen brûle. La Sibérie, </a:t>
            </a:r>
            <a:r>
              <a:rPr lang="fr-FR" sz="1200" b="0" i="0" u="none" strike="noStrike" kern="1200" dirty="0">
                <a:solidFill>
                  <a:schemeClr val="tx1"/>
                </a:solidFill>
                <a:effectLst/>
                <a:latin typeface="+mn-lt"/>
                <a:ea typeface="+mn-ea"/>
                <a:cs typeface="+mn-cs"/>
                <a:hlinkClick r:id="rId8"/>
              </a:rPr>
              <a:t>la Californie aussi</a:t>
            </a:r>
            <a:r>
              <a:rPr lang="fr-FR" sz="1200" b="0" i="0" u="none" strike="noStrike" kern="1200" dirty="0">
                <a:solidFill>
                  <a:schemeClr val="tx1"/>
                </a:solidFill>
                <a:effectLst/>
                <a:latin typeface="+mn-lt"/>
                <a:ea typeface="+mn-ea"/>
                <a:cs typeface="+mn-cs"/>
              </a:rPr>
              <a:t> . A la veille du week-end, des milliers de personnes ont dû être évacuées. Ouest américain, Amazonie, sud de l'Europe… Les feux de forêts ont globalement libéré 343 mégatonnes de carbone en juillet, selon les données du programme européen d'observation </a:t>
            </a:r>
            <a:r>
              <a:rPr lang="fr-FR" sz="1200" b="0" i="0" u="none" strike="noStrike" kern="1200" dirty="0" err="1">
                <a:solidFill>
                  <a:schemeClr val="tx1"/>
                </a:solidFill>
                <a:effectLst/>
                <a:latin typeface="+mn-lt"/>
                <a:ea typeface="+mn-ea"/>
                <a:cs typeface="+mn-cs"/>
              </a:rPr>
              <a:t>Copernicus</a:t>
            </a:r>
            <a:r>
              <a:rPr lang="fr-FR" sz="1200" b="0" i="0" u="none" strike="noStrike" kern="1200" dirty="0">
                <a:solidFill>
                  <a:schemeClr val="tx1"/>
                </a:solidFill>
                <a:effectLst/>
                <a:latin typeface="+mn-lt"/>
                <a:ea typeface="+mn-ea"/>
                <a:cs typeface="+mn-cs"/>
              </a:rPr>
              <a:t> cité par le « Guardian », un record depuis le début des mesures en 2003.</a:t>
            </a:r>
          </a:p>
          <a:p>
            <a:r>
              <a:rPr lang="fr-FR" sz="1200" b="0" i="0" u="none" strike="noStrike" kern="1200" dirty="0">
                <a:solidFill>
                  <a:schemeClr val="tx1"/>
                </a:solidFill>
                <a:effectLst/>
                <a:latin typeface="+mn-lt"/>
                <a:ea typeface="+mn-ea"/>
                <a:cs typeface="+mn-cs"/>
              </a:rPr>
              <a:t>En Californie, un état pourtant touché annuellement par les feux, six des sept plus gros incendies enregistrés se sont produits en 2020, ont indiqué les autorités locales. L'Australie et l'Arctique </a:t>
            </a:r>
            <a:r>
              <a:rPr lang="fr-FR" sz="1200" b="0" i="0" u="none" strike="noStrike" kern="1200" dirty="0">
                <a:solidFill>
                  <a:schemeClr val="tx1"/>
                </a:solidFill>
                <a:effectLst/>
                <a:latin typeface="+mn-lt"/>
                <a:ea typeface="+mn-ea"/>
                <a:cs typeface="+mn-cs"/>
                <a:hlinkClick r:id="rId9"/>
              </a:rPr>
              <a:t>ont aussi subi l'an passé des feux sans précédent</a:t>
            </a:r>
            <a:r>
              <a:rPr lang="fr-FR" sz="1200" b="0" i="0" u="none" strike="noStrike" kern="1200" dirty="0">
                <a:solidFill>
                  <a:schemeClr val="tx1"/>
                </a:solidFill>
                <a:effectLst/>
                <a:latin typeface="+mn-lt"/>
                <a:ea typeface="+mn-ea"/>
                <a:cs typeface="+mn-cs"/>
              </a:rPr>
              <a:t> .</a:t>
            </a:r>
          </a:p>
          <a:p>
            <a:br>
              <a:rPr lang="fr-FR" sz="1000" dirty="0"/>
            </a:br>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29</a:t>
            </a:fld>
            <a:endParaRPr lang="fr-FR"/>
          </a:p>
        </p:txBody>
      </p:sp>
      <p:sp>
        <p:nvSpPr>
          <p:cNvPr id="5" name="Espace réservé du pied de page 4">
            <a:extLst>
              <a:ext uri="{FF2B5EF4-FFF2-40B4-BE49-F238E27FC236}">
                <a16:creationId xmlns:a16="http://schemas.microsoft.com/office/drawing/2014/main" id="{E04C256C-2D20-1FB7-E59F-D581B5AF4039}"/>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2739980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32500" lnSpcReduction="20000"/>
          </a:bodyPr>
          <a:lstStyle/>
          <a:p>
            <a:r>
              <a:rPr lang="fr-FR" dirty="0">
                <a:effectLst/>
              </a:rPr>
              <a:t>Si la </a:t>
            </a:r>
            <a:r>
              <a:rPr lang="fr-FR" sz="1200" u="sng" kern="1200" dirty="0">
                <a:solidFill>
                  <a:schemeClr val="tx1"/>
                </a:solidFill>
                <a:effectLst/>
                <a:latin typeface="+mn-lt"/>
                <a:ea typeface="+mn-ea"/>
                <a:cs typeface="+mn-cs"/>
                <a:hlinkClick r:id="rId3"/>
              </a:rPr>
              <a:t>montée du niveau de la mer</a:t>
            </a:r>
            <a:r>
              <a:rPr lang="fr-FR" dirty="0">
                <a:effectLst/>
              </a:rPr>
              <a:t> est l’un des effets les plus connus du changement climatique, que sait-on de ses conséquences sur les littoraux français ? Une chose est déjà certaine : partout sur la planète, le niveau de la mer a augmenté plus rapidement ces 100 dernières années que pendant les 6 000 années précédentes, à </a:t>
            </a:r>
            <a:r>
              <a:rPr lang="fr-FR" i="1" dirty="0">
                <a:effectLst/>
              </a:rPr>
              <a:t>« un rythme accéléré »</a:t>
            </a:r>
            <a:r>
              <a:rPr lang="fr-FR" dirty="0">
                <a:effectLst/>
              </a:rPr>
              <a:t>, indique même le </a:t>
            </a:r>
            <a:r>
              <a:rPr lang="fr-FR" dirty="0" err="1">
                <a:effectLst/>
              </a:rPr>
              <a:t>Copernicus</a:t>
            </a:r>
            <a:r>
              <a:rPr lang="fr-FR" dirty="0">
                <a:effectLst/>
              </a:rPr>
              <a:t> Marine Service (CMEMS) dans </a:t>
            </a:r>
            <a:r>
              <a:rPr lang="fr-FR" sz="1200" u="none" strike="noStrike" kern="1200" dirty="0">
                <a:solidFill>
                  <a:schemeClr val="tx1"/>
                </a:solidFill>
                <a:effectLst/>
                <a:latin typeface="+mn-lt"/>
                <a:ea typeface="+mn-ea"/>
                <a:cs typeface="+mn-cs"/>
                <a:hlinkClick r:id="rId4"/>
              </a:rPr>
              <a:t>un rapport publié le 7 juin</a:t>
            </a:r>
            <a:r>
              <a:rPr lang="fr-FR" dirty="0">
                <a:effectLst/>
              </a:rPr>
              <a:t>, et près de 40 % de cette élévation contemporaine </a:t>
            </a:r>
            <a:r>
              <a:rPr lang="fr-FR" i="1" dirty="0">
                <a:effectLst/>
              </a:rPr>
              <a:t>« peut être attribuée à l’augmentation de la température de l’océan »</a:t>
            </a:r>
            <a:r>
              <a:rPr lang="fr-FR" dirty="0">
                <a:effectLst/>
              </a:rPr>
              <a:t>. Le niveau continuera donc d’augmenter au cours du XXI</a:t>
            </a:r>
            <a:r>
              <a:rPr lang="fr-FR" baseline="30000" dirty="0">
                <a:effectLst/>
              </a:rPr>
              <a:t>e</a:t>
            </a:r>
            <a:r>
              <a:rPr lang="fr-FR" dirty="0">
                <a:effectLst/>
              </a:rPr>
              <a:t> siècle, quoi qu’il arrive.</a:t>
            </a:r>
          </a:p>
          <a:p>
            <a:r>
              <a:rPr lang="fr-FR" i="1" dirty="0">
                <a:effectLst/>
              </a:rPr>
              <a:t>« Si on réduit drastiquement les émissions de gaz à effet de serre, le niveau de la mer augmentera d’environ 40 centimètres d’ici à 2100</a:t>
            </a:r>
            <a:r>
              <a:rPr lang="fr-FR" dirty="0">
                <a:effectLst/>
              </a:rPr>
              <a:t>, explique Benoit </a:t>
            </a:r>
            <a:r>
              <a:rPr lang="fr-FR" dirty="0" err="1">
                <a:effectLst/>
              </a:rPr>
              <a:t>Meyssignac</a:t>
            </a:r>
            <a:r>
              <a:rPr lang="fr-FR" dirty="0">
                <a:effectLst/>
              </a:rPr>
              <a:t>, chercheur au Laboratoire d’études en géophysique et océanographie spatiales (</a:t>
            </a:r>
            <a:r>
              <a:rPr lang="fr-FR" dirty="0" err="1">
                <a:effectLst/>
              </a:rPr>
              <a:t>Legos</a:t>
            </a:r>
            <a:r>
              <a:rPr lang="fr-FR" dirty="0">
                <a:effectLst/>
              </a:rPr>
              <a:t>) de Toulouse, et coauteur du </a:t>
            </a:r>
            <a:r>
              <a:rPr lang="fr-FR" sz="1200" u="none" strike="noStrike" kern="1200" dirty="0">
                <a:solidFill>
                  <a:schemeClr val="tx1"/>
                </a:solidFill>
                <a:effectLst/>
                <a:latin typeface="+mn-lt"/>
                <a:ea typeface="+mn-ea"/>
                <a:cs typeface="+mn-cs"/>
                <a:hlinkClick r:id="rId5"/>
              </a:rPr>
              <a:t>rapport spécial océan et cryosphère</a:t>
            </a:r>
            <a:r>
              <a:rPr lang="fr-FR" dirty="0">
                <a:effectLst/>
              </a:rPr>
              <a:t> du Groupe d’experts intergouvernemental sur l’évolution du climat (</a:t>
            </a:r>
            <a:r>
              <a:rPr lang="fr-FR" dirty="0" err="1">
                <a:effectLst/>
              </a:rPr>
              <a:t>Giec</a:t>
            </a:r>
            <a:r>
              <a:rPr lang="fr-FR" dirty="0">
                <a:effectLst/>
              </a:rPr>
              <a:t>), résumant les scénarios qui font consensus dans la communauté scientifique. </a:t>
            </a:r>
            <a:r>
              <a:rPr lang="fr-FR" i="1" dirty="0">
                <a:effectLst/>
              </a:rPr>
              <a:t>Dans un scénario de faible réduction de gaz à effet de serre</a:t>
            </a:r>
            <a:r>
              <a:rPr lang="fr-FR" dirty="0">
                <a:effectLst/>
              </a:rPr>
              <a:t> [le plus probable aujourd’hui]</a:t>
            </a:r>
            <a:r>
              <a:rPr lang="fr-FR" i="1" dirty="0">
                <a:effectLst/>
              </a:rPr>
              <a:t>, il augmentera d’environ 85 centimètres, et plus ou moins 25 centimètres. »</a:t>
            </a:r>
            <a:endParaRPr lang="fr-FR" dirty="0">
              <a:effectLst/>
            </a:endParaRPr>
          </a:p>
          <a:p>
            <a:r>
              <a:rPr lang="fr-FR" dirty="0">
                <a:effectLst/>
              </a:rPr>
              <a:t>Ces scénarios sont estimés à une probabilité de 83 %. Dans les 17 % restant, </a:t>
            </a:r>
            <a:r>
              <a:rPr lang="fr-FR" i="1" dirty="0">
                <a:effectLst/>
              </a:rPr>
              <a:t>« il existe des scénarios extrêmes, à faible probabilité et fort impact, qui montrent que sous un réchauffement intense, une </a:t>
            </a:r>
            <a:r>
              <a:rPr lang="fr-FR" sz="1200" i="1" u="sng" kern="1200" dirty="0">
                <a:solidFill>
                  <a:schemeClr val="tx1"/>
                </a:solidFill>
                <a:effectLst/>
                <a:latin typeface="+mn-lt"/>
                <a:ea typeface="+mn-ea"/>
                <a:cs typeface="+mn-cs"/>
                <a:hlinkClick r:id="rId6"/>
              </a:rPr>
              <a:t>fonte rapide et inattendue de l’Antarctique</a:t>
            </a:r>
            <a:r>
              <a:rPr lang="fr-FR" i="1" dirty="0">
                <a:effectLst/>
              </a:rPr>
              <a:t> provoquera une augmentation du niveau de la mer de 10 centimètres en plus. Mais les scientifiques accordent moins de confiance dans ces scénarios, car il n’y a pas de consensus sur les processus potentiels qui pourraient se déclencher »</a:t>
            </a:r>
            <a:r>
              <a:rPr lang="fr-FR" dirty="0">
                <a:effectLst/>
              </a:rPr>
              <a:t>. Dans ces cas de figure extrêmes, l’élévation de la mer pourrait atteindre 1,10 mètre d’ici 2100.</a:t>
            </a:r>
          </a:p>
          <a:p>
            <a:r>
              <a:rPr lang="fr-FR" dirty="0">
                <a:effectLst/>
              </a:rPr>
              <a:t>Si la mer monte, les événements ayant aujourd’hui des hauteurs d’eau considérées comme extrêmes se produiront plus souvent. Il faudra donc des ouvrages plus importants pour s’en protéger. L’an dernier, </a:t>
            </a:r>
            <a:r>
              <a:rPr lang="fr-FR" sz="1200" u="none" strike="noStrike" kern="1200" dirty="0">
                <a:solidFill>
                  <a:schemeClr val="tx1"/>
                </a:solidFill>
                <a:effectLst/>
                <a:latin typeface="+mn-lt"/>
                <a:ea typeface="+mn-ea"/>
                <a:cs typeface="+mn-cs"/>
                <a:hlinkClick r:id="rId7"/>
              </a:rPr>
              <a:t>une carte</a:t>
            </a:r>
            <a:r>
              <a:rPr lang="fr-FR" dirty="0">
                <a:effectLst/>
              </a:rPr>
              <a:t> du groupe de réflexion </a:t>
            </a:r>
            <a:r>
              <a:rPr lang="fr-FR" dirty="0" err="1">
                <a:effectLst/>
              </a:rPr>
              <a:t>Climate</a:t>
            </a:r>
            <a:r>
              <a:rPr lang="fr-FR" dirty="0">
                <a:effectLst/>
              </a:rPr>
              <a:t> Central montrant les zones exposées au risque de submersions fréquentes, en fonction de différents scénarios de montée des eaux, a suscité beaucoup d’émotion. Ces projections ne prenaient néanmoins pas en compte celles déjà existantes, telles que </a:t>
            </a:r>
            <a:r>
              <a:rPr lang="fr-FR" sz="1200" u="sng" kern="1200" dirty="0">
                <a:solidFill>
                  <a:schemeClr val="tx1"/>
                </a:solidFill>
                <a:effectLst/>
                <a:latin typeface="+mn-lt"/>
                <a:ea typeface="+mn-ea"/>
                <a:cs typeface="+mn-cs"/>
                <a:hlinkClick r:id="rId8"/>
              </a:rPr>
              <a:t>les digues</a:t>
            </a:r>
            <a:r>
              <a:rPr lang="fr-FR" dirty="0">
                <a:effectLst/>
              </a:rPr>
              <a:t> ou les cordons dunaires protégeant les côtes. À l’heure actuelle, les habitants des zones se trouvant déjà sous le niveau de la mer n’ont pas pour autant les pieds dans l’eau. En France, le Bureau de recherches géologiques et minières (BRGM) a ainsi </a:t>
            </a:r>
            <a:r>
              <a:rPr lang="fr-FR" sz="1200" u="none" strike="noStrike" kern="1200" dirty="0">
                <a:solidFill>
                  <a:schemeClr val="tx1"/>
                </a:solidFill>
                <a:effectLst/>
                <a:latin typeface="+mn-lt"/>
                <a:ea typeface="+mn-ea"/>
                <a:cs typeface="+mn-cs"/>
                <a:hlinkClick r:id="rId9"/>
              </a:rPr>
              <a:t>réalisé une carte</a:t>
            </a:r>
            <a:r>
              <a:rPr lang="fr-FR" dirty="0">
                <a:effectLst/>
              </a:rPr>
              <a:t> du même type, avec des données topographiques plus précises.</a:t>
            </a:r>
          </a:p>
          <a:p>
            <a:r>
              <a:rPr lang="fr-FR" dirty="0"/>
              <a:t>Panneau d’information sur le risque de submersion à Sangatte (Pas-de-Calais). </a:t>
            </a:r>
            <a:r>
              <a:rPr lang="fr-FR" i="1" dirty="0">
                <a:effectLst/>
              </a:rPr>
              <a:t>© Héloïse </a:t>
            </a:r>
            <a:r>
              <a:rPr lang="fr-FR" i="1" dirty="0" err="1">
                <a:effectLst/>
              </a:rPr>
              <a:t>Leussier</a:t>
            </a:r>
            <a:r>
              <a:rPr lang="fr-FR" i="1" dirty="0">
                <a:effectLst/>
              </a:rPr>
              <a:t>/</a:t>
            </a:r>
            <a:r>
              <a:rPr lang="fr-FR" i="1" dirty="0" err="1">
                <a:effectLst/>
              </a:rPr>
              <a:t>Reporterre</a:t>
            </a:r>
            <a:r>
              <a:rPr lang="fr-FR" sz="1200" b="1" kern="1200" dirty="0" err="1">
                <a:solidFill>
                  <a:schemeClr val="tx1"/>
                </a:solidFill>
                <a:effectLst/>
                <a:latin typeface="+mn-lt"/>
                <a:ea typeface="+mn-ea"/>
                <a:cs typeface="+mn-cs"/>
              </a:rPr>
              <a:t>Plus</a:t>
            </a:r>
            <a:r>
              <a:rPr lang="fr-FR" sz="1200" b="1" kern="1200" dirty="0">
                <a:solidFill>
                  <a:schemeClr val="tx1"/>
                </a:solidFill>
                <a:effectLst/>
                <a:latin typeface="+mn-lt"/>
                <a:ea typeface="+mn-ea"/>
                <a:cs typeface="+mn-cs"/>
              </a:rPr>
              <a:t> d’érosion, avec de fortes disparités le long du littoral</a:t>
            </a:r>
          </a:p>
          <a:p>
            <a:r>
              <a:rPr lang="fr-FR" dirty="0">
                <a:effectLst/>
              </a:rPr>
              <a:t>Les zones basses ne sont pas les seules concernées par le changement climatique. Il faut aussi se préparer, partout dans le monde, à plus d’</a:t>
            </a:r>
            <a:r>
              <a:rPr lang="fr-FR" sz="1200" u="none" strike="noStrike" kern="1200" dirty="0">
                <a:solidFill>
                  <a:schemeClr val="tx1"/>
                </a:solidFill>
                <a:effectLst/>
                <a:latin typeface="+mn-lt"/>
                <a:ea typeface="+mn-ea"/>
                <a:cs typeface="+mn-cs"/>
                <a:hlinkClick r:id="rId10"/>
              </a:rPr>
              <a:t>érosion</a:t>
            </a:r>
            <a:r>
              <a:rPr lang="fr-FR" dirty="0">
                <a:effectLst/>
              </a:rPr>
              <a:t> ; c’est-à-dire que des falaises ou des plages continueront de perdre du terrain. L’érosion est un phénomène naturel lié, entre autres, au mouvement des vagues, mais qui peut être accentué par les installations humaines sur le littoral. Il peut aussi y avoir des plages en accrétion (un gain de la terre sur la mer), mais de manière générale, les vagues et les marées apportent moins de sable qu’auparavant.</a:t>
            </a:r>
          </a:p>
          <a:p>
            <a:r>
              <a:rPr lang="fr-FR" dirty="0">
                <a:effectLst/>
              </a:rPr>
              <a:t>Le Centre d’études et d’expertise sur les risques, l’environnement, la mobilité et l’aménagement (</a:t>
            </a:r>
            <a:r>
              <a:rPr lang="fr-FR" dirty="0" err="1">
                <a:effectLst/>
              </a:rPr>
              <a:t>Cerema</a:t>
            </a:r>
            <a:r>
              <a:rPr lang="fr-FR" dirty="0">
                <a:effectLst/>
              </a:rPr>
              <a:t>), établissement public, a </a:t>
            </a:r>
            <a:r>
              <a:rPr lang="fr-FR" sz="1200" u="none" strike="noStrike" kern="1200" dirty="0">
                <a:solidFill>
                  <a:schemeClr val="tx1"/>
                </a:solidFill>
                <a:effectLst/>
                <a:latin typeface="+mn-lt"/>
                <a:ea typeface="+mn-ea"/>
                <a:cs typeface="+mn-cs"/>
                <a:hlinkClick r:id="rId11"/>
              </a:rPr>
              <a:t>réalisé une cartographie de l’érosion</a:t>
            </a:r>
            <a:r>
              <a:rPr lang="fr-FR" dirty="0">
                <a:effectLst/>
              </a:rPr>
              <a:t> observée en France ces dernières décennies. Son étude montre que 20 % des côtes françaises et 37 % des côtes sableuses sont en recul, avec de fortes différences le long du littoral. Pour avoir des données plus précises, différents organismes locaux ont été créés ces dernières années, tels que l’Observatoire de la côte aquitaine ou le Réseau d’observation du littoral (ROL) de Normandie et des Hauts-de-France. Chacune de ces organisations a des modes de fonctionnement et d’action différents, et leurs travaux sont rassemblés par le </a:t>
            </a:r>
            <a:r>
              <a:rPr lang="fr-FR" sz="1200" u="none" strike="noStrike" kern="1200" dirty="0">
                <a:solidFill>
                  <a:schemeClr val="tx1"/>
                </a:solidFill>
                <a:effectLst/>
                <a:latin typeface="+mn-lt"/>
                <a:ea typeface="+mn-ea"/>
                <a:cs typeface="+mn-cs"/>
                <a:hlinkClick r:id="rId12"/>
              </a:rPr>
              <a:t>Réseau national des observatoires du trait de côte</a:t>
            </a:r>
            <a:r>
              <a:rPr lang="fr-FR" dirty="0">
                <a:effectLst/>
              </a:rPr>
              <a:t>.</a:t>
            </a:r>
          </a:p>
          <a:p>
            <a:r>
              <a:rPr lang="fr-FR" dirty="0"/>
              <a:t>À Wissant, dans le Pas-de-Calais, des habitations se trouvent derrière des dunes qui s’érodent. </a:t>
            </a:r>
            <a:r>
              <a:rPr lang="fr-FR" i="1" dirty="0">
                <a:effectLst/>
              </a:rPr>
              <a:t>© Héloïse </a:t>
            </a:r>
            <a:r>
              <a:rPr lang="fr-FR" i="1" dirty="0" err="1">
                <a:effectLst/>
              </a:rPr>
              <a:t>Leussier</a:t>
            </a:r>
            <a:r>
              <a:rPr lang="fr-FR" i="1" dirty="0">
                <a:effectLst/>
              </a:rPr>
              <a:t>/</a:t>
            </a:r>
            <a:r>
              <a:rPr lang="fr-FR" i="1" dirty="0" err="1">
                <a:effectLst/>
              </a:rPr>
              <a:t>Reporterre</a:t>
            </a:r>
            <a:r>
              <a:rPr lang="fr-FR" dirty="0" err="1">
                <a:effectLst/>
              </a:rPr>
              <a:t>L’érosion</a:t>
            </a:r>
            <a:r>
              <a:rPr lang="fr-FR" dirty="0">
                <a:effectLst/>
              </a:rPr>
              <a:t> ne se produit pas à un rythme régulier. Par exemple, la côte sableuse d’Aquitaine se réduit de près de </a:t>
            </a:r>
            <a:r>
              <a:rPr lang="fr-FR" sz="1200" u="none" strike="noStrike" kern="1200" dirty="0">
                <a:solidFill>
                  <a:schemeClr val="tx1"/>
                </a:solidFill>
                <a:effectLst/>
                <a:latin typeface="+mn-lt"/>
                <a:ea typeface="+mn-ea"/>
                <a:cs typeface="+mn-cs"/>
                <a:hlinkClick r:id="rId13"/>
              </a:rPr>
              <a:t>1 à 3 mètres par an</a:t>
            </a:r>
            <a:r>
              <a:rPr lang="fr-FR" dirty="0">
                <a:effectLst/>
              </a:rPr>
              <a:t>, mais lors d’une succession de tempêtes durant l’hiver 2013-2014, de nombreuses plages ont perdu plus de 20 mètres de terrain. Les falaises crayeuses de Seine-Maritime reculent en moyenne de </a:t>
            </a:r>
            <a:r>
              <a:rPr lang="fr-FR" sz="1200" u="none" strike="noStrike" kern="1200" dirty="0">
                <a:solidFill>
                  <a:schemeClr val="tx1"/>
                </a:solidFill>
                <a:effectLst/>
                <a:latin typeface="+mn-lt"/>
                <a:ea typeface="+mn-ea"/>
                <a:cs typeface="+mn-cs"/>
                <a:hlinkClick r:id="rId14"/>
              </a:rPr>
              <a:t>20 centimètres par an</a:t>
            </a:r>
            <a:r>
              <a:rPr lang="fr-FR" dirty="0">
                <a:effectLst/>
              </a:rPr>
              <a:t>, mais il y a parfois des effondrements provoquant une érosion de 10 à 15 mètres en quelques secondes. Il peut y avoir de fortes disparités entre des localités proches géographiquement. Dans le Nord par exemple, le long de la Manche, </a:t>
            </a:r>
            <a:r>
              <a:rPr lang="fr-FR" i="1" dirty="0">
                <a:effectLst/>
              </a:rPr>
              <a:t>« la baie de Wissant a reculé d’environ 300 mètres en une soixantaine d’années, mais il y a d’autres endroits où la plage s’élargit, comme à l’est de Calais »</a:t>
            </a:r>
            <a:r>
              <a:rPr lang="fr-FR" dirty="0">
                <a:effectLst/>
              </a:rPr>
              <a:t>, explique Arnaud </a:t>
            </a:r>
            <a:r>
              <a:rPr lang="fr-FR" dirty="0" err="1">
                <a:effectLst/>
              </a:rPr>
              <a:t>Héquette</a:t>
            </a:r>
            <a:r>
              <a:rPr lang="fr-FR" dirty="0">
                <a:effectLst/>
              </a:rPr>
              <a:t>, enseignant-chercheur rattaché à l’université du littoral Côte d’Opale et au CNRS.</a:t>
            </a:r>
          </a:p>
          <a:p>
            <a:r>
              <a:rPr lang="fr-FR" dirty="0">
                <a:effectLst/>
              </a:rPr>
              <a:t>Des études scientifiques tendent à montrer que la montée du niveau de la mer va accentuer l’érosion, mais on ne sait pas encore dans quelle mesure. </a:t>
            </a:r>
            <a:r>
              <a:rPr lang="fr-FR" i="1" dirty="0">
                <a:effectLst/>
              </a:rPr>
              <a:t>« C’est un processus que l’on ne comprend pas encore très bien</a:t>
            </a:r>
            <a:r>
              <a:rPr lang="fr-FR" dirty="0">
                <a:effectLst/>
              </a:rPr>
              <a:t>, dit </a:t>
            </a:r>
            <a:r>
              <a:rPr lang="fr-FR" dirty="0" err="1">
                <a:effectLst/>
              </a:rPr>
              <a:t>Gonéri</a:t>
            </a:r>
            <a:r>
              <a:rPr lang="fr-FR" dirty="0">
                <a:effectLst/>
              </a:rPr>
              <a:t> Le </a:t>
            </a:r>
            <a:r>
              <a:rPr lang="fr-FR" dirty="0" err="1">
                <a:effectLst/>
              </a:rPr>
              <a:t>Cozannet</a:t>
            </a:r>
            <a:r>
              <a:rPr lang="fr-FR" dirty="0">
                <a:effectLst/>
              </a:rPr>
              <a:t>, chercheur au BRGM. </a:t>
            </a:r>
            <a:r>
              <a:rPr lang="fr-FR" i="1" dirty="0">
                <a:effectLst/>
              </a:rPr>
              <a:t>Nous n’arrivons pas à modéliser l’érosion avec précision à plus de dix ans. »</a:t>
            </a:r>
            <a:r>
              <a:rPr lang="fr-FR" dirty="0">
                <a:effectLst/>
              </a:rPr>
              <a:t> Selon Arnaud </a:t>
            </a:r>
            <a:r>
              <a:rPr lang="fr-FR" dirty="0" err="1">
                <a:effectLst/>
              </a:rPr>
              <a:t>Héquette</a:t>
            </a:r>
            <a:r>
              <a:rPr lang="fr-FR" dirty="0">
                <a:effectLst/>
              </a:rPr>
              <a:t>, qui s’est penché sur plusieurs cas de tempête entre Dunkerque et la frontière belge, l’influence du niveau de la mer sur l’érosion est perceptible : </a:t>
            </a:r>
            <a:r>
              <a:rPr lang="fr-FR" i="1" dirty="0">
                <a:effectLst/>
              </a:rPr>
              <a:t>« Lorsque les dunes s’érodent, ce qui est déterminant lors des tempêtes n’est pas la force des vagues, mais le niveau d’eau qui est atteint. »</a:t>
            </a:r>
            <a:endParaRPr lang="fr-FR" dirty="0">
              <a:effectLst/>
            </a:endParaRPr>
          </a:p>
          <a:p>
            <a:r>
              <a:rPr lang="fr-FR" sz="1200" b="1" kern="1200" dirty="0">
                <a:solidFill>
                  <a:schemeClr val="tx1"/>
                </a:solidFill>
                <a:effectLst/>
                <a:latin typeface="+mn-lt"/>
                <a:ea typeface="+mn-ea"/>
                <a:cs typeface="+mn-cs"/>
              </a:rPr>
              <a:t>« Cela va également impacter l’intérieur des terres »</a:t>
            </a:r>
          </a:p>
          <a:p>
            <a:r>
              <a:rPr lang="fr-FR" i="1" dirty="0">
                <a:effectLst/>
              </a:rPr>
              <a:t>« À long terme, il faut s’attendre à une plus forte érosion du trait de côte et des cas de submersion permanente, ainsi que des intrusions salines dans des terres de surface</a:t>
            </a:r>
            <a:r>
              <a:rPr lang="fr-FR" dirty="0">
                <a:effectLst/>
              </a:rPr>
              <a:t> [et donc moins d’eau douce]</a:t>
            </a:r>
            <a:r>
              <a:rPr lang="fr-FR" i="1" dirty="0">
                <a:effectLst/>
              </a:rPr>
              <a:t> »</a:t>
            </a:r>
            <a:r>
              <a:rPr lang="fr-FR" dirty="0">
                <a:effectLst/>
              </a:rPr>
              <a:t>, affirme le chercheur Benoit </a:t>
            </a:r>
            <a:r>
              <a:rPr lang="fr-FR" dirty="0" err="1">
                <a:effectLst/>
              </a:rPr>
              <a:t>Meyssignac</a:t>
            </a:r>
            <a:r>
              <a:rPr lang="fr-FR" dirty="0">
                <a:effectLst/>
              </a:rPr>
              <a:t>. En France, la Camargue, le Marais poitevin et les îles des tropiques sont selon lui les plus exposés à ces phénomènes. </a:t>
            </a:r>
            <a:r>
              <a:rPr lang="fr-FR" i="1" dirty="0">
                <a:effectLst/>
              </a:rPr>
              <a:t>« Si la mer a augmenté de 1 mètre en 2100, cela signifie qu’il y aura eu depuis quelques dizaines d’années des submersions temporaires des ports, et on commencera à voir des submersions permanentes »</a:t>
            </a:r>
            <a:r>
              <a:rPr lang="fr-FR" dirty="0">
                <a:effectLst/>
              </a:rPr>
              <a:t>, abonde </a:t>
            </a:r>
            <a:r>
              <a:rPr lang="fr-FR" dirty="0" err="1">
                <a:effectLst/>
              </a:rPr>
              <a:t>Gonéri</a:t>
            </a:r>
            <a:r>
              <a:rPr lang="fr-FR" dirty="0">
                <a:effectLst/>
              </a:rPr>
              <a:t> Le </a:t>
            </a:r>
            <a:r>
              <a:rPr lang="fr-FR" dirty="0" err="1">
                <a:effectLst/>
              </a:rPr>
              <a:t>Cozannet</a:t>
            </a:r>
            <a:r>
              <a:rPr lang="fr-FR" dirty="0">
                <a:effectLst/>
              </a:rPr>
              <a:t>. Par ailleurs, selon lui, les littoraux français qui vont probablement s’éroder le plus sont ceux sur lesquels il y a </a:t>
            </a:r>
            <a:r>
              <a:rPr lang="fr-FR" i="1" dirty="0">
                <a:effectLst/>
              </a:rPr>
              <a:t>« peu de déplacements sédimentaires »</a:t>
            </a:r>
            <a:r>
              <a:rPr lang="fr-FR" dirty="0">
                <a:effectLst/>
              </a:rPr>
              <a:t>, soit les </a:t>
            </a:r>
            <a:r>
              <a:rPr lang="fr-FR" i="1" dirty="0">
                <a:effectLst/>
              </a:rPr>
              <a:t>« petites plages de poche de Méditerranée »</a:t>
            </a:r>
            <a:r>
              <a:rPr lang="fr-FR" dirty="0">
                <a:effectLst/>
              </a:rPr>
              <a:t>. Mais difficile d’avoir une vision globale : </a:t>
            </a:r>
            <a:r>
              <a:rPr lang="fr-FR" i="1" dirty="0">
                <a:effectLst/>
              </a:rPr>
              <a:t>« On sait où le trait de côte recule, on sait où sont les zones basses, mais nous n’avons pas de vision unique sur la manière dont l’élévation du niveau de la mer se traduit et se traduira sur le littoral. »</a:t>
            </a:r>
            <a:endParaRPr lang="fr-FR" dirty="0">
              <a:effectLst/>
            </a:endParaRPr>
          </a:p>
          <a:p>
            <a:r>
              <a:rPr lang="fr-FR" i="1" dirty="0">
                <a:effectLst/>
              </a:rPr>
              <a:t>« Il ne faut pas imaginer que la montée de la mer affectera uniquement le littoral, cela va également concerner l’intérieur des terres avec des remontées de nappes phréatiques, des zones humides seront inondées et des zones qui n’étaient pas humides vont le devenir</a:t>
            </a:r>
            <a:r>
              <a:rPr lang="fr-FR" dirty="0">
                <a:effectLst/>
              </a:rPr>
              <a:t>, explique Stéphane Costa, chercheur au CNRS LETG, rattaché à l’université de Caen. </a:t>
            </a:r>
            <a:r>
              <a:rPr lang="fr-FR" i="1" dirty="0">
                <a:effectLst/>
              </a:rPr>
              <a:t>De plus, l’eau va pénétrer par les fleuves et les rivières et bloquer les écoulements, avec des répercussions sur plusieurs dizaines de kilomètres à l’intérieur des terres. »</a:t>
            </a:r>
            <a:endParaRPr lang="fr-FR" dirty="0">
              <a:effectLst/>
            </a:endParaRPr>
          </a:p>
          <a:p>
            <a:r>
              <a:rPr lang="fr-FR" dirty="0"/>
              <a:t>Un chalet abandonné, en ruine, à Wissant (Pas-de-Calais). </a:t>
            </a:r>
            <a:r>
              <a:rPr lang="fr-FR" i="1" dirty="0">
                <a:effectLst/>
              </a:rPr>
              <a:t>© Héloïse </a:t>
            </a:r>
            <a:r>
              <a:rPr lang="fr-FR" i="1" dirty="0" err="1">
                <a:effectLst/>
              </a:rPr>
              <a:t>Leussier</a:t>
            </a:r>
            <a:r>
              <a:rPr lang="fr-FR" i="1" dirty="0">
                <a:effectLst/>
              </a:rPr>
              <a:t>/</a:t>
            </a:r>
            <a:r>
              <a:rPr lang="fr-FR" i="1" dirty="0" err="1">
                <a:effectLst/>
              </a:rPr>
              <a:t>Reporterre</a:t>
            </a:r>
            <a:r>
              <a:rPr lang="fr-FR" dirty="0" err="1">
                <a:effectLst/>
              </a:rPr>
              <a:t>Qu’en</a:t>
            </a:r>
            <a:r>
              <a:rPr lang="fr-FR" dirty="0">
                <a:effectLst/>
              </a:rPr>
              <a:t> est-il des conséquences sur les installations humaines ? L’Évaluation nationale des risques d’inondation, </a:t>
            </a:r>
            <a:r>
              <a:rPr lang="fr-FR" sz="1200" u="none" strike="noStrike" kern="1200" dirty="0">
                <a:solidFill>
                  <a:schemeClr val="tx1"/>
                </a:solidFill>
                <a:effectLst/>
                <a:latin typeface="+mn-lt"/>
                <a:ea typeface="+mn-ea"/>
                <a:cs typeface="+mn-cs"/>
                <a:hlinkClick r:id="rId15"/>
              </a:rPr>
              <a:t>publiée en 2011 par le ministère de l’Écologie</a:t>
            </a:r>
            <a:r>
              <a:rPr lang="fr-FR" dirty="0">
                <a:effectLst/>
              </a:rPr>
              <a:t>, est l’une des seules synthèses à l’échelle du pays. Selon celle-ci, dans l’hypothèse d’une élévation du niveau de la mer de 1 mètre à l’horizon 2100, la submersion marine menace 1,4 million de résidents français. La Gironde, la Loire-Atlantique, la Seine-Maritime, le Nord et le Pas-de-Calais présentent à eux seuls la moitié des résidents permanents vulnérables au risque de submersion marine. Au moins 850 000 emplois seraient par ailleurs menacés en métropole. Après la </a:t>
            </a:r>
            <a:r>
              <a:rPr lang="fr-FR" sz="1200" u="none" strike="noStrike" kern="1200" dirty="0">
                <a:solidFill>
                  <a:schemeClr val="tx1"/>
                </a:solidFill>
                <a:effectLst/>
                <a:latin typeface="+mn-lt"/>
                <a:ea typeface="+mn-ea"/>
                <a:cs typeface="+mn-cs"/>
                <a:hlinkClick r:id="rId16"/>
              </a:rPr>
              <a:t>tempête Xynthia</a:t>
            </a:r>
            <a:r>
              <a:rPr lang="fr-FR" dirty="0">
                <a:effectLst/>
              </a:rPr>
              <a:t> en 2010, l’État a lancé un </a:t>
            </a:r>
            <a:r>
              <a:rPr lang="fr-FR" sz="1200" u="none" strike="noStrike" kern="1200" dirty="0">
                <a:solidFill>
                  <a:schemeClr val="tx1"/>
                </a:solidFill>
                <a:effectLst/>
                <a:latin typeface="+mn-lt"/>
                <a:ea typeface="+mn-ea"/>
                <a:cs typeface="+mn-cs"/>
                <a:hlinkClick r:id="rId17"/>
              </a:rPr>
              <a:t>plan submersions rapides</a:t>
            </a:r>
            <a:r>
              <a:rPr lang="fr-FR" dirty="0">
                <a:effectLst/>
              </a:rPr>
              <a:t> et prescrit des plans de prévention des risques littoraux (</a:t>
            </a:r>
            <a:r>
              <a:rPr lang="fr-FR" sz="1200" u="none" strike="noStrike" kern="1200" dirty="0">
                <a:solidFill>
                  <a:schemeClr val="tx1"/>
                </a:solidFill>
                <a:effectLst/>
                <a:latin typeface="+mn-lt"/>
                <a:ea typeface="+mn-ea"/>
                <a:cs typeface="+mn-cs"/>
                <a:hlinkClick r:id="rId18"/>
              </a:rPr>
              <a:t>PPRL</a:t>
            </a:r>
            <a:r>
              <a:rPr lang="fr-FR" dirty="0">
                <a:effectLst/>
              </a:rPr>
              <a:t>) prioritaires sur </a:t>
            </a:r>
            <a:r>
              <a:rPr lang="fr-FR" sz="1200" u="none" strike="noStrike" kern="1200" dirty="0">
                <a:solidFill>
                  <a:schemeClr val="tx1"/>
                </a:solidFill>
                <a:effectLst/>
                <a:latin typeface="+mn-lt"/>
                <a:ea typeface="+mn-ea"/>
                <a:cs typeface="+mn-cs"/>
                <a:hlinkClick r:id="rId18"/>
              </a:rPr>
              <a:t>303 communes littorales</a:t>
            </a:r>
            <a:r>
              <a:rPr lang="fr-FR" dirty="0">
                <a:effectLst/>
              </a:rPr>
              <a:t> de la métropole.</a:t>
            </a:r>
          </a:p>
          <a:p>
            <a:r>
              <a:rPr lang="fr-FR" dirty="0">
                <a:effectLst/>
              </a:rPr>
              <a:t>Ces PPRL comprennent des </a:t>
            </a:r>
            <a:r>
              <a:rPr lang="fr-FR" sz="1200" u="none" strike="noStrike" kern="1200" dirty="0">
                <a:solidFill>
                  <a:schemeClr val="tx1"/>
                </a:solidFill>
                <a:effectLst/>
                <a:latin typeface="+mn-lt"/>
                <a:ea typeface="+mn-ea"/>
                <a:cs typeface="+mn-cs"/>
                <a:hlinkClick r:id="rId19"/>
              </a:rPr>
              <a:t>cartes identifiant les zones à risque</a:t>
            </a:r>
            <a:r>
              <a:rPr lang="fr-FR" dirty="0">
                <a:effectLst/>
              </a:rPr>
              <a:t>, fondées sur la modélisation de la dernière tempête extrême, avec une élévation du niveau de la mer de 20 centimètres. Ils identifient également les </a:t>
            </a:r>
            <a:r>
              <a:rPr lang="fr-FR" i="1" dirty="0">
                <a:effectLst/>
              </a:rPr>
              <a:t>« aléas à horizon 2100 »</a:t>
            </a:r>
            <a:r>
              <a:rPr lang="fr-FR" dirty="0">
                <a:effectLst/>
              </a:rPr>
              <a:t> avec un scénario d’élévation du niveau de la mer de 60 centimètres. Ces plans fixent des règles d’</a:t>
            </a:r>
            <a:r>
              <a:rPr lang="fr-FR" dirty="0" err="1">
                <a:effectLst/>
              </a:rPr>
              <a:t>inconstructibilité</a:t>
            </a:r>
            <a:r>
              <a:rPr lang="fr-FR" dirty="0">
                <a:effectLst/>
              </a:rPr>
              <a:t> pour les zones non urbanisées et des mesures de réduction des risques pour les zones déjà construites. Ils peuvent par exemple imposer la construction d’espaces refuges en hauteur dans les habitations. Dans les territoires où un PPRL a été approuvé, il est possible d’afficher les zonages réglementaires sur la </a:t>
            </a:r>
            <a:r>
              <a:rPr lang="fr-FR" sz="1200" u="none" strike="noStrike" kern="1200" dirty="0">
                <a:solidFill>
                  <a:schemeClr val="tx1"/>
                </a:solidFill>
                <a:effectLst/>
                <a:latin typeface="+mn-lt"/>
                <a:ea typeface="+mn-ea"/>
                <a:cs typeface="+mn-cs"/>
                <a:hlinkClick r:id="rId19"/>
              </a:rPr>
              <a:t>carte interactive Géorisques</a:t>
            </a:r>
            <a:r>
              <a:rPr lang="fr-FR" dirty="0">
                <a:effectLst/>
              </a:rPr>
              <a:t>. Ces plans sont également publiés sur les sites des préfectures, mais de nombreux </a:t>
            </a:r>
            <a:r>
              <a:rPr lang="fr-FR" dirty="0" err="1">
                <a:effectLst/>
              </a:rPr>
              <a:t>PPRLprioritaires</a:t>
            </a:r>
            <a:r>
              <a:rPr lang="fr-FR" dirty="0">
                <a:effectLst/>
              </a:rPr>
              <a:t> n’ont toujours pas été approuvés, en raison de contestations de la part d’élus ou des habitants. Ces zonages peuvent en effet entraver les logiques de développement des maires, ou faire craindre aux propriétaires fonciers une dévaluation de leurs biens. Ainsi, 40 % de ces PPRL faisaient toujours l’objet de discussion en 2019, selon les </a:t>
            </a:r>
            <a:r>
              <a:rPr lang="fr-FR" sz="1200" u="none" strike="noStrike" kern="1200" dirty="0">
                <a:solidFill>
                  <a:schemeClr val="tx1"/>
                </a:solidFill>
                <a:effectLst/>
                <a:latin typeface="+mn-lt"/>
                <a:ea typeface="+mn-ea"/>
                <a:cs typeface="+mn-cs"/>
                <a:hlinkClick r:id="rId20"/>
              </a:rPr>
              <a:t>calculs du groupe de réflexion La Fabrique écologique</a:t>
            </a:r>
            <a:r>
              <a:rPr lang="fr-FR" dirty="0">
                <a:effectLst/>
              </a:rPr>
              <a:t>.</a:t>
            </a:r>
          </a:p>
          <a:p>
            <a:r>
              <a:rPr lang="fr-FR" i="1" dirty="0">
                <a:effectLst/>
              </a:rPr>
              <a:t>© </a:t>
            </a:r>
            <a:r>
              <a:rPr lang="fr-FR" sz="1200" i="1" u="none" strike="noStrike" kern="1200" dirty="0">
                <a:solidFill>
                  <a:schemeClr val="tx1"/>
                </a:solidFill>
                <a:effectLst/>
                <a:latin typeface="+mn-lt"/>
                <a:ea typeface="+mn-ea"/>
                <a:cs typeface="+mn-cs"/>
                <a:hlinkClick r:id="rId21"/>
              </a:rPr>
              <a:t>Gaëlle Sutton</a:t>
            </a:r>
            <a:r>
              <a:rPr lang="fr-FR" i="1" dirty="0">
                <a:effectLst/>
              </a:rPr>
              <a:t>/</a:t>
            </a:r>
            <a:r>
              <a:rPr lang="fr-FR" i="1" dirty="0" err="1">
                <a:effectLst/>
              </a:rPr>
              <a:t>Reporterre</a:t>
            </a:r>
            <a:r>
              <a:rPr lang="fr-FR" sz="1200" b="1" kern="1200" dirty="0" err="1">
                <a:solidFill>
                  <a:schemeClr val="tx1"/>
                </a:solidFill>
                <a:effectLst/>
                <a:latin typeface="+mn-lt"/>
                <a:ea typeface="+mn-ea"/>
                <a:cs typeface="+mn-cs"/>
              </a:rPr>
              <a:t>Des</a:t>
            </a:r>
            <a:r>
              <a:rPr lang="fr-FR" sz="1200" b="1" kern="1200" dirty="0">
                <a:solidFill>
                  <a:schemeClr val="tx1"/>
                </a:solidFill>
                <a:effectLst/>
                <a:latin typeface="+mn-lt"/>
                <a:ea typeface="+mn-ea"/>
                <a:cs typeface="+mn-cs"/>
              </a:rPr>
              <a:t> politiques de prévention trop optimistes ?</a:t>
            </a:r>
          </a:p>
          <a:p>
            <a:r>
              <a:rPr lang="fr-FR" dirty="0">
                <a:effectLst/>
              </a:rPr>
              <a:t>Certains jugent que les prévisions de l’État dans ces plans de prévention sont trop pessimistes. Pourtant, avec l’actualisation des données scientifiques, l’hypothèse d’une augmentation de 60 centimètres du niveau de la mer d’ici à 2100 semble au contraire plutôt optimiste. Au sein des services de l’État, la possibilité de faire évoluer la règle ferait l’objet de discussion. Mais au vu des difficultés pour faire accepter les prévisions actuelles, on comprend que le réalisme a du mal à s’imposer.</a:t>
            </a:r>
          </a:p>
          <a:p>
            <a:r>
              <a:rPr lang="fr-FR" i="1" dirty="0">
                <a:effectLst/>
              </a:rPr>
              <a:t>« Si on ne parvient pas à tenir l’objectif de rester sous les 2 °C d’augmentation de température, il y a peu de chance que la montée du niveau de la mer ne soit que de 60 centimètres</a:t>
            </a:r>
            <a:r>
              <a:rPr lang="fr-FR" dirty="0">
                <a:effectLst/>
              </a:rPr>
              <a:t>, regrette </a:t>
            </a:r>
            <a:r>
              <a:rPr lang="fr-FR" dirty="0" err="1">
                <a:effectLst/>
              </a:rPr>
              <a:t>Gonéri</a:t>
            </a:r>
            <a:r>
              <a:rPr lang="fr-FR" dirty="0">
                <a:effectLst/>
              </a:rPr>
              <a:t> Le </a:t>
            </a:r>
            <a:r>
              <a:rPr lang="fr-FR" dirty="0" err="1">
                <a:effectLst/>
              </a:rPr>
              <a:t>Cozannet</a:t>
            </a:r>
            <a:r>
              <a:rPr lang="fr-FR" dirty="0">
                <a:effectLst/>
              </a:rPr>
              <a:t>. </a:t>
            </a:r>
            <a:r>
              <a:rPr lang="fr-FR" i="1" dirty="0">
                <a:effectLst/>
              </a:rPr>
              <a:t>Mais quand nous, scientifiques, arrivons avec des scénarios à 1 mètre, voire plus, on nous dit</a:t>
            </a:r>
            <a:r>
              <a:rPr lang="fr-FR" dirty="0">
                <a:effectLst/>
              </a:rPr>
              <a:t> “Attendez, on verra ça dans dix ans”. » Il souligne par ailleurs que </a:t>
            </a:r>
            <a:r>
              <a:rPr lang="fr-FR" i="1" dirty="0">
                <a:effectLst/>
              </a:rPr>
              <a:t>« si l’élévation du niveau de l’eau est de 1 mètre en 2100, cela signifie qu’en 2200, elle sera de 2, voire 3 mètres »</a:t>
            </a:r>
            <a:r>
              <a:rPr lang="fr-FR" dirty="0">
                <a:effectLst/>
              </a:rPr>
              <a:t>.</a:t>
            </a:r>
          </a:p>
          <a:p>
            <a:r>
              <a:rPr lang="fr-FR" dirty="0">
                <a:effectLst/>
              </a:rPr>
              <a:t>Le géographe observe que nos voisins européens ont des stratégies bien différentes. </a:t>
            </a:r>
            <a:r>
              <a:rPr lang="fr-FR" i="1" dirty="0">
                <a:effectLst/>
              </a:rPr>
              <a:t>« Au Royaume-Uni, pour la barrière à l’embouchure de la Tamise qui doit protéger Londres des inondations, les autorités ont planifié des travaux en prévision d’une élévation du niveau de la mer jusqu’à 3 mètres. »</a:t>
            </a:r>
            <a:r>
              <a:rPr lang="fr-FR" dirty="0">
                <a:effectLst/>
              </a:rPr>
              <a:t> Les Néerlandais planchent également sur différents scénarios, dont une élévation de la mer supérieure à 1 mètre, en vue de préparer des protections lourdes. En Belgique, les digues sont plus largement dimensionnées qu’en France. Ces constructions en béton ne sont toutefois pas la panacée, car elles sont très coûteuses, pour le porte-monnaie et l’environnement. Un prix qui risque d’être de plus en plus souvent questionné à mesure que la mer monte.</a:t>
            </a:r>
          </a:p>
          <a:p>
            <a:r>
              <a:rPr lang="fr-FR" dirty="0">
                <a:effectLst/>
              </a:rPr>
              <a:t>Pour ne pas rater la publication de la suite de notre enquête sur la montée des eaux et toutes nos informations, reportages, enquêtes, interviews, vous pouvez </a:t>
            </a:r>
            <a:r>
              <a:rPr lang="fr-FR" sz="1200" u="sng" kern="1200" dirty="0">
                <a:solidFill>
                  <a:schemeClr val="tx1"/>
                </a:solidFill>
                <a:effectLst/>
                <a:latin typeface="+mn-lt"/>
                <a:ea typeface="+mn-ea"/>
                <a:cs typeface="+mn-cs"/>
                <a:hlinkClick r:id="rId22"/>
              </a:rPr>
              <a:t>vous abonner à notre lettre d’information quotidienne</a:t>
            </a:r>
            <a:r>
              <a:rPr lang="fr-FR" dirty="0">
                <a:effectLst/>
              </a:rPr>
              <a:t>.</a:t>
            </a:r>
          </a:p>
          <a:p>
            <a:r>
              <a:rPr lang="fr-FR" sz="1200" kern="1200" dirty="0">
                <a:solidFill>
                  <a:schemeClr val="tx1"/>
                </a:solidFill>
                <a:effectLst/>
                <a:latin typeface="+mn-lt"/>
                <a:ea typeface="+mn-ea"/>
                <a:cs typeface="+mn-cs"/>
              </a:rPr>
              <a:t>C’est maintenant que tout se joue…</a:t>
            </a:r>
          </a:p>
          <a:p>
            <a:r>
              <a:rPr lang="fr-FR" dirty="0">
                <a:effectLst/>
              </a:rPr>
              <a:t>La communauté scientifique ne cesse d’alerter sur le désastre environnemental qui s’accélère et s’aggrave, la population est de plus en plus préoccupée, et pourtant, le sujet reste secondaire dans le paysage médiatique. Ce bouleversement étant le problème fondamental de ce siècle, nous estimons qu’il doit occuper une place centrale et quotidienne dans le traitement de l’actualité.</a:t>
            </a:r>
            <a:br>
              <a:rPr lang="fr-FR" dirty="0">
                <a:effectLst/>
              </a:rPr>
            </a:br>
            <a:r>
              <a:rPr lang="fr-FR" dirty="0">
                <a:effectLst/>
              </a:rPr>
              <a:t>Contrairement à de nombreux autres médias, nous avons fait des choix drastiques :</a:t>
            </a:r>
          </a:p>
          <a:p>
            <a:r>
              <a:rPr lang="fr-FR" dirty="0">
                <a:effectLst/>
              </a:rPr>
              <a:t>celui de l’indépendance éditoriale, ne laissant aucune prise aux influences de pouvoirs. </a:t>
            </a:r>
            <a:r>
              <a:rPr lang="fr-FR" i="1" dirty="0" err="1">
                <a:effectLst/>
              </a:rPr>
              <a:t>Reporterre</a:t>
            </a:r>
            <a:r>
              <a:rPr lang="fr-FR" dirty="0">
                <a:effectLst/>
              </a:rPr>
              <a:t> est géré par une association d’intérêt général, à but non lucratif. Nous pensons qu’un média doit informer, et non être un outil d’influence de l’opinion au profit d’intérêts particuliers.</a:t>
            </a:r>
          </a:p>
          <a:p>
            <a:r>
              <a:rPr lang="fr-FR" dirty="0">
                <a:effectLst/>
              </a:rPr>
              <a:t>celui de l’ouverture : tous nos articles sont en libre accès, sans aucune restriction. Nous considérons que l’information est un bien public, nécessaire à la compréhension du monde et de ses enjeux. Son accès ne doit pas être conditionné par les ressources financières de chacun.</a:t>
            </a:r>
          </a:p>
          <a:p>
            <a:r>
              <a:rPr lang="fr-FR" dirty="0">
                <a:effectLst/>
              </a:rPr>
              <a:t>celui de la cohérence : </a:t>
            </a:r>
            <a:r>
              <a:rPr lang="fr-FR" i="1" dirty="0" err="1">
                <a:effectLst/>
              </a:rPr>
              <a:t>Reporterre</a:t>
            </a:r>
            <a:r>
              <a:rPr lang="fr-FR" dirty="0">
                <a:effectLst/>
              </a:rPr>
              <a:t> traite des bouleversements environnementaux, causés entre autres par la surconsommation, elle-même encouragée par la publicité. Le journal n’affiche donc strictement aucune publicité. Cela garantit l’absence de lien financier avec des entreprises, et renforce d’autant plus l’indépendance de la rédaction.</a:t>
            </a:r>
          </a:p>
          <a:p>
            <a:r>
              <a:rPr lang="fr-FR" dirty="0">
                <a:effectLst/>
              </a:rPr>
              <a:t>En résumé, </a:t>
            </a:r>
            <a:r>
              <a:rPr lang="fr-FR" i="1" dirty="0" err="1">
                <a:effectLst/>
              </a:rPr>
              <a:t>Reporterre</a:t>
            </a:r>
            <a:r>
              <a:rPr lang="fr-FR" dirty="0">
                <a:effectLst/>
              </a:rPr>
              <a:t> est un exemple rare dans le paysage médiatique : totalement indépendant, à but non lucratif, en accès libre, et sans publicité. </a:t>
            </a:r>
            <a:br>
              <a:rPr lang="fr-FR" dirty="0">
                <a:effectLst/>
              </a:rPr>
            </a:br>
            <a:r>
              <a:rPr lang="fr-FR" dirty="0">
                <a:effectLst/>
              </a:rPr>
              <a:t>Le journal emploie une équipe de journalistes professionnels, qui produisent chaque jour des articles, enquêtes et reportages sur les enjeux environnementaux et sociaux. Nous faisons cela car nous pensons que la publication d’informations fiables, transparentes et accessibles à tous sur ces questions est une partie de la solution.</a:t>
            </a:r>
          </a:p>
          <a:p>
            <a:pPr fontAlgn="base"/>
            <a:r>
              <a:rPr lang="fr-FR" sz="1200" b="0" i="0" u="none" strike="noStrike" kern="1200" dirty="0">
                <a:solidFill>
                  <a:schemeClr val="tx1"/>
                </a:solidFill>
                <a:effectLst/>
                <a:latin typeface="+mn-lt"/>
                <a:ea typeface="+mn-ea"/>
                <a:cs typeface="+mn-cs"/>
              </a:rPr>
              <a:t> </a:t>
            </a:r>
          </a:p>
          <a:p>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30</a:t>
            </a:fld>
            <a:endParaRPr lang="fr-FR"/>
          </a:p>
        </p:txBody>
      </p:sp>
      <p:sp>
        <p:nvSpPr>
          <p:cNvPr id="5" name="Espace réservé du pied de page 4">
            <a:extLst>
              <a:ext uri="{FF2B5EF4-FFF2-40B4-BE49-F238E27FC236}">
                <a16:creationId xmlns:a16="http://schemas.microsoft.com/office/drawing/2014/main" id="{DC4078E0-EAFB-2B8C-92B4-4D1578C8882C}"/>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46007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u="none" strike="noStrike" dirty="0">
                <a:solidFill>
                  <a:srgbClr val="48484D"/>
                </a:solidFill>
                <a:effectLst/>
                <a:latin typeface="-apple-system"/>
              </a:rPr>
              <a:t>La dernière fois qu'un être humain a foulé le sol lunaire remonte à 1972, lors de la mission Apollo 17.</a:t>
            </a:r>
            <a:endParaRPr lang="fr-FR" dirty="0"/>
          </a:p>
        </p:txBody>
      </p:sp>
      <p:sp>
        <p:nvSpPr>
          <p:cNvPr id="4" name="Espace réservé du numéro de diapositive 3"/>
          <p:cNvSpPr>
            <a:spLocks noGrp="1"/>
          </p:cNvSpPr>
          <p:nvPr>
            <p:ph type="sldNum" sz="quarter" idx="5"/>
          </p:nvPr>
        </p:nvSpPr>
        <p:spPr/>
        <p:txBody>
          <a:bodyPr/>
          <a:lstStyle/>
          <a:p>
            <a:fld id="{3C51BF44-CB9C-C04E-A128-FC85BCB49F31}" type="slidenum">
              <a:rPr lang="fr-FR" smtClean="0"/>
              <a:t>4</a:t>
            </a:fld>
            <a:endParaRPr lang="fr-FR"/>
          </a:p>
        </p:txBody>
      </p:sp>
      <p:sp>
        <p:nvSpPr>
          <p:cNvPr id="5" name="Espace réservé du pied de page 4">
            <a:extLst>
              <a:ext uri="{FF2B5EF4-FFF2-40B4-BE49-F238E27FC236}">
                <a16:creationId xmlns:a16="http://schemas.microsoft.com/office/drawing/2014/main" id="{D258ABDD-C891-8DC6-C6C1-32EC97B9C38F}"/>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1244623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40000" lnSpcReduction="20000"/>
          </a:bodyPr>
          <a:lstStyle/>
          <a:p>
            <a:r>
              <a:rPr lang="fr-FR" sz="1200" b="0" i="0" u="none" strike="noStrike"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Nos nappes phréatiques se fragilisent et ne se reconstruisent plus comme avant. Depuis 2014, les périodes de grandes chaleurs et de sécheresses se multiplient partout dans le monde, y compris en France.</a:t>
            </a:r>
          </a:p>
          <a:p>
            <a:r>
              <a:rPr lang="fr-FR" sz="1200" kern="1200" dirty="0">
                <a:solidFill>
                  <a:schemeClr val="tx1"/>
                </a:solidFill>
                <a:effectLst/>
                <a:latin typeface="+mn-lt"/>
                <a:ea typeface="+mn-ea"/>
                <a:cs typeface="+mn-cs"/>
              </a:rPr>
              <a:t>« Les années historiques de sécheresse en 2017, 2018, 2020, ont démarré surtout parce que l’on a eu des vagues de chaleur, des vagues de sécheresse. Par exemple, en 2018, pendant quinze jours entre juillet et août, il y a eu une vague de chaleur. En 2019, le mois de juin caniculaire a marqué toute la France. C’est ce qui nous a plongés dans un état de sécheresse immédiat, mais nous avions de très bonnes recharges hivernales pour nous soutenir. Cette année, on n’en a pas. Elles ne se sont pas reconstituées. C’est ça le gros problème, on démarre l’été sans recharge » explique l’hydrologue Emma </a:t>
            </a:r>
            <a:r>
              <a:rPr lang="fr-FR" sz="1200" kern="1200" dirty="0" err="1">
                <a:solidFill>
                  <a:schemeClr val="tx1"/>
                </a:solidFill>
                <a:effectLst/>
                <a:latin typeface="+mn-lt"/>
                <a:ea typeface="+mn-ea"/>
                <a:cs typeface="+mn-cs"/>
              </a:rPr>
              <a:t>Haziza</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Le dernier rapport sur la situation hydrogéologique au 1</a:t>
            </a:r>
            <a:r>
              <a:rPr lang="fr-FR" sz="1200" kern="1200" baseline="30000" dirty="0">
                <a:solidFill>
                  <a:schemeClr val="tx1"/>
                </a:solidFill>
                <a:effectLst/>
                <a:latin typeface="+mn-lt"/>
                <a:ea typeface="+mn-ea"/>
                <a:cs typeface="+mn-cs"/>
              </a:rPr>
              <a:t>er </a:t>
            </a:r>
            <a:r>
              <a:rPr lang="fr-FR" sz="1200" kern="1200" dirty="0">
                <a:solidFill>
                  <a:schemeClr val="tx1"/>
                </a:solidFill>
                <a:effectLst/>
                <a:latin typeface="+mn-lt"/>
                <a:ea typeface="+mn-ea"/>
                <a:cs typeface="+mn-cs"/>
              </a:rPr>
              <a:t>mai 2022, publié par le bureau de recherches géologiques et minières (BRGM), indique que </a:t>
            </a:r>
            <a:r>
              <a:rPr lang="fr-FR" sz="1200" u="none" strike="noStrike" kern="1200" dirty="0">
                <a:solidFill>
                  <a:schemeClr val="tx1"/>
                </a:solidFill>
                <a:effectLst/>
                <a:latin typeface="+mn-lt"/>
                <a:ea typeface="+mn-ea"/>
                <a:cs typeface="+mn-cs"/>
                <a:hlinkClick r:id="rId3"/>
              </a:rPr>
              <a:t>« la fin de l’hiver et le début du printemps sont une période charnière et les pluies insuffisantes ont fortement impacté l’état des nappes ».</a:t>
            </a:r>
            <a:r>
              <a:rPr lang="fr-FR" sz="1200" kern="1200" dirty="0">
                <a:solidFill>
                  <a:schemeClr val="tx1"/>
                </a:solidFill>
                <a:effectLst/>
                <a:latin typeface="+mn-lt"/>
                <a:ea typeface="+mn-ea"/>
                <a:cs typeface="+mn-cs"/>
              </a:rPr>
              <a:t> Parmi les localités les plus touchées par des faibles niveaux d’eau, </a:t>
            </a:r>
            <a:r>
              <a:rPr lang="fr-FR" sz="1200" u="none" strike="noStrike" kern="1200" dirty="0">
                <a:solidFill>
                  <a:schemeClr val="tx1"/>
                </a:solidFill>
                <a:effectLst/>
                <a:latin typeface="+mn-lt"/>
                <a:ea typeface="+mn-ea"/>
                <a:cs typeface="+mn-cs"/>
                <a:hlinkClick r:id="rId4"/>
              </a:rPr>
              <a:t>la Vendée, le Maine et la Touraine sont mis en avant, ainsi que la Côte d’Azur, de Provence et le sud de la Drôme</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 Cette année, la situation est critique pour les sols et les eaux de surface, en vue de la période estivale. Concernant les nappes, nous avons déjà relevé des situations similaires ou plus critiques dans le passé. Le point à surveiller est la fréquence d’apparition de ces phénomènes. Beaucoup d’actions sont mises en œuvre depuis de nombreuses années, telles que la limitation des volumes prélevables, des études sur l’infiltration des eaux pluviales et la </a:t>
            </a:r>
            <a:r>
              <a:rPr lang="fr-FR" sz="1200" kern="1200" dirty="0" err="1">
                <a:solidFill>
                  <a:schemeClr val="tx1"/>
                </a:solidFill>
                <a:effectLst/>
                <a:latin typeface="+mn-lt"/>
                <a:ea typeface="+mn-ea"/>
                <a:cs typeface="+mn-cs"/>
              </a:rPr>
              <a:t>désimperméabilisation</a:t>
            </a:r>
            <a:r>
              <a:rPr lang="fr-FR" sz="1200" kern="1200" dirty="0">
                <a:solidFill>
                  <a:schemeClr val="tx1"/>
                </a:solidFill>
                <a:effectLst/>
                <a:latin typeface="+mn-lt"/>
                <a:ea typeface="+mn-ea"/>
                <a:cs typeface="+mn-cs"/>
              </a:rPr>
              <a:t> des sols » précise l’Unité évaluation et valorisation des connaissances sur l’eau à </a:t>
            </a:r>
            <a:r>
              <a:rPr lang="fr-FR" sz="1200" i="1" kern="1200" dirty="0">
                <a:solidFill>
                  <a:schemeClr val="tx1"/>
                </a:solidFill>
                <a:effectLst/>
                <a:latin typeface="+mn-lt"/>
                <a:ea typeface="+mn-ea"/>
                <a:cs typeface="+mn-cs"/>
              </a:rPr>
              <a:t>National Geographic</a:t>
            </a:r>
            <a:r>
              <a:rPr lang="fr-FR" sz="1200" kern="1200" dirty="0">
                <a:solidFill>
                  <a:schemeClr val="tx1"/>
                </a:solidFill>
                <a:effectLst/>
                <a:latin typeface="+mn-lt"/>
                <a:ea typeface="+mn-ea"/>
                <a:cs typeface="+mn-cs"/>
              </a:rPr>
              <a:t>. Les solutions citées concernent uniquement les eaux souterraines, les actions proposées pour les autres types d’eaux ne sont pas suivies par le BRGM.</a:t>
            </a:r>
          </a:p>
          <a:p>
            <a:r>
              <a:rPr lang="fr-FR" sz="1200" kern="1200" dirty="0">
                <a:solidFill>
                  <a:schemeClr val="tx1"/>
                </a:solidFill>
                <a:effectLst/>
                <a:latin typeface="+mn-lt"/>
                <a:ea typeface="+mn-ea"/>
                <a:cs typeface="+mn-cs"/>
              </a:rPr>
              <a:t>Emma </a:t>
            </a:r>
            <a:r>
              <a:rPr lang="fr-FR" sz="1200" kern="1200" dirty="0" err="1">
                <a:solidFill>
                  <a:schemeClr val="tx1"/>
                </a:solidFill>
                <a:effectLst/>
                <a:latin typeface="+mn-lt"/>
                <a:ea typeface="+mn-ea"/>
                <a:cs typeface="+mn-cs"/>
              </a:rPr>
              <a:t>Haziza</a:t>
            </a:r>
            <a:r>
              <a:rPr lang="fr-FR" sz="1200" kern="1200" dirty="0">
                <a:solidFill>
                  <a:schemeClr val="tx1"/>
                </a:solidFill>
                <a:effectLst/>
                <a:latin typeface="+mn-lt"/>
                <a:ea typeface="+mn-ea"/>
                <a:cs typeface="+mn-cs"/>
              </a:rPr>
              <a:t> l’affirme « l’homme a compris que sa survie dépendait du fait de contrôler l’eau ». Pourtant, lorsque les précipitations se font plus rares, avons-nous toujours la main sur l’eau ? « On sait que les pluies qui arrivent maintenant vont être rapidement évaporées au niveau atmosphérique et seront reprises rapidement par les premières couches de sol et la végétation, et n’auront pas le temps de pénétrer dans les sols. On est en train de se confronter à la réalité du fait qu’il y a un manque de pluie très marqué ».</a:t>
            </a:r>
          </a:p>
          <a:p>
            <a:r>
              <a:rPr lang="fr-FR" sz="1200" kern="1200" dirty="0">
                <a:solidFill>
                  <a:schemeClr val="tx1"/>
                </a:solidFill>
                <a:effectLst/>
                <a:latin typeface="+mn-lt"/>
                <a:ea typeface="+mn-ea"/>
                <a:cs typeface="+mn-cs"/>
              </a:rPr>
              <a:t>Malgré la volonté humaine de contrôler l’eau en canalisant les rivières, en bétonnant, en déviant des fleuves, en déplaçant les cours d’eau par des canaux et même </a:t>
            </a:r>
            <a:r>
              <a:rPr lang="fr-FR" sz="1200" u="none" strike="noStrike" kern="1200" dirty="0">
                <a:solidFill>
                  <a:schemeClr val="tx1"/>
                </a:solidFill>
                <a:effectLst/>
                <a:latin typeface="+mn-lt"/>
                <a:ea typeface="+mn-ea"/>
                <a:cs typeface="+mn-cs"/>
                <a:hlinkClick r:id="rId5"/>
              </a:rPr>
              <a:t>en essayant de provoquer la pluie</a:t>
            </a:r>
            <a:r>
              <a:rPr lang="fr-FR" sz="1200" kern="1200" dirty="0">
                <a:solidFill>
                  <a:schemeClr val="tx1"/>
                </a:solidFill>
                <a:effectLst/>
                <a:latin typeface="+mn-lt"/>
                <a:ea typeface="+mn-ea"/>
                <a:cs typeface="+mn-cs"/>
              </a:rPr>
              <a:t>, les éléments réagissent au réchauffement climatique et à nos modes de vie.</a:t>
            </a:r>
          </a:p>
          <a:p>
            <a:r>
              <a:rPr lang="fr-FR" sz="1200" kern="1200" dirty="0">
                <a:solidFill>
                  <a:schemeClr val="tx1"/>
                </a:solidFill>
                <a:effectLst/>
                <a:latin typeface="+mn-lt"/>
                <a:ea typeface="+mn-ea"/>
                <a:cs typeface="+mn-cs"/>
              </a:rPr>
              <a:t>« On va vivre des inondations plus violentes, des tempêtes et des passages de grêle comme en Allemagne récemment. On voit que la pluie n’est plus une simple pluie, comme on la connaît en France. C’est un type de pluie qui ravage tout sur son passage, elle va surtout ruisseler, très peu s’infiltrer. Le peu qui s’infiltre sera récupéré par la végétation, donc elle ne va pas concourir à améliorer l’état des nappes » alerte Emma </a:t>
            </a:r>
            <a:r>
              <a:rPr lang="fr-FR" sz="1200" kern="1200" dirty="0" err="1">
                <a:solidFill>
                  <a:schemeClr val="tx1"/>
                </a:solidFill>
                <a:effectLst/>
                <a:latin typeface="+mn-lt"/>
                <a:ea typeface="+mn-ea"/>
                <a:cs typeface="+mn-cs"/>
              </a:rPr>
              <a:t>Haziza</a:t>
            </a:r>
            <a:r>
              <a:rPr lang="fr-FR" sz="1200" kern="1200" dirty="0">
                <a:solidFill>
                  <a:schemeClr val="tx1"/>
                </a:solidFill>
                <a:effectLst/>
                <a:latin typeface="+mn-lt"/>
                <a:ea typeface="+mn-ea"/>
                <a:cs typeface="+mn-cs"/>
              </a:rPr>
              <a:t>.</a:t>
            </a:r>
          </a:p>
          <a:p>
            <a:r>
              <a:rPr lang="fr-FR" sz="1200" u="none" strike="noStrike" kern="1200" dirty="0">
                <a:solidFill>
                  <a:schemeClr val="tx1"/>
                </a:solidFill>
                <a:effectLst/>
                <a:latin typeface="+mn-lt"/>
                <a:ea typeface="+mn-ea"/>
                <a:cs typeface="+mn-cs"/>
                <a:hlinkClick r:id="rId6"/>
              </a:rPr>
              <a:t>Le phénomène de gouttes froides</a:t>
            </a:r>
            <a:r>
              <a:rPr lang="fr-FR" sz="1200" kern="1200" dirty="0">
                <a:solidFill>
                  <a:schemeClr val="tx1"/>
                </a:solidFill>
                <a:effectLst/>
                <a:latin typeface="+mn-lt"/>
                <a:ea typeface="+mn-ea"/>
                <a:cs typeface="+mn-cs"/>
              </a:rPr>
              <a:t> continue de s’intensifier et </a:t>
            </a:r>
            <a:r>
              <a:rPr lang="fr-FR" sz="1200" u="none" strike="noStrike" kern="1200" dirty="0">
                <a:solidFill>
                  <a:schemeClr val="tx1"/>
                </a:solidFill>
                <a:effectLst/>
                <a:latin typeface="+mn-lt"/>
                <a:ea typeface="+mn-ea"/>
                <a:cs typeface="+mn-cs"/>
                <a:hlinkClick r:id="rId7"/>
              </a:rPr>
              <a:t>perturbe les prévisions</a:t>
            </a:r>
            <a:r>
              <a:rPr lang="fr-FR" sz="1200" kern="1200" dirty="0">
                <a:solidFill>
                  <a:schemeClr val="tx1"/>
                </a:solidFill>
                <a:effectLst/>
                <a:latin typeface="+mn-lt"/>
                <a:ea typeface="+mn-ea"/>
                <a:cs typeface="+mn-cs"/>
              </a:rPr>
              <a:t>, ce qui rend la météo difficilement contrôlable pour les humains. « Cette année, on va revivre sans aucun doute des températures extrêmes, </a:t>
            </a:r>
            <a:r>
              <a:rPr lang="fr-FR" sz="1200" u="none" strike="noStrike" kern="1200" dirty="0">
                <a:solidFill>
                  <a:schemeClr val="tx1"/>
                </a:solidFill>
                <a:effectLst/>
                <a:latin typeface="+mn-lt"/>
                <a:ea typeface="+mn-ea"/>
                <a:cs typeface="+mn-cs"/>
                <a:hlinkClick r:id="rId8"/>
              </a:rPr>
              <a:t>à l’image de ce que l’on observe en Inde</a:t>
            </a:r>
            <a:r>
              <a:rPr lang="fr-FR" sz="1200" kern="1200" dirty="0">
                <a:solidFill>
                  <a:schemeClr val="tx1"/>
                </a:solidFill>
                <a:effectLst/>
                <a:latin typeface="+mn-lt"/>
                <a:ea typeface="+mn-ea"/>
                <a:cs typeface="+mn-cs"/>
              </a:rPr>
              <a:t>. Le cycle terrestre fait que l’on s’approche de la période la plus propice à des températures importantes. Vous ajoutez à cela une anomalie thermique, un effet de serre qui s’est accéléré, cela donne des températures difficilement maîtrisables pour l’Homme. »</a:t>
            </a:r>
          </a:p>
          <a:p>
            <a:r>
              <a:rPr lang="fr-FR" sz="1200" kern="1200" dirty="0">
                <a:solidFill>
                  <a:schemeClr val="tx1"/>
                </a:solidFill>
                <a:effectLst/>
                <a:latin typeface="+mn-lt"/>
                <a:ea typeface="+mn-ea"/>
                <a:cs typeface="+mn-cs"/>
              </a:rPr>
              <a:t> </a:t>
            </a:r>
          </a:p>
          <a:p>
            <a:r>
              <a:rPr lang="fr-FR" sz="1200" b="0" kern="1200" dirty="0">
                <a:solidFill>
                  <a:schemeClr val="tx1"/>
                </a:solidFill>
                <a:effectLst/>
                <a:latin typeface="+mn-lt"/>
                <a:ea typeface="+mn-ea"/>
                <a:cs typeface="+mn-cs"/>
              </a:rPr>
              <a:t>QUEL IMPACT AVONS-NOUS SUR NOS NAPPES PHRÉATIQUES ?</a:t>
            </a:r>
          </a:p>
          <a:p>
            <a:r>
              <a:rPr lang="fr-FR" sz="1200" kern="1200" dirty="0">
                <a:solidFill>
                  <a:schemeClr val="tx1"/>
                </a:solidFill>
                <a:effectLst/>
                <a:latin typeface="+mn-lt"/>
                <a:ea typeface="+mn-ea"/>
                <a:cs typeface="+mn-cs"/>
              </a:rPr>
              <a:t>Selon l’experte en hydrologie, les êtres humains ont un véritable impact sur les nappes. « À échelle mondiale, 63 % de nos pluies sont fabriquées depuis les continents et pas depuis les océans. Il y a plus de flux d’évaporation au niveau océanique que de pluie, à part au-dessus des océans. Ces masses d’air humides arrivent ensuite […] sur les continents, et elles s’y recyclent. L'eau a besoin d’arbres, de sols, d’être intégrée dans les milieux pour permettre l’évaporation. […] À partir du moment où l’on a perdu entre 50 et 80 % de nos zones humides en France, on a perdu la capacité de ces masses d’air humides à pouvoir se renouveler, pour redonner des pluies au niveau du continent. Puisque l’on a fragilisé le milieu, ça commence à se voir de manière très importante. »</a:t>
            </a:r>
          </a:p>
          <a:p>
            <a:r>
              <a:rPr lang="fr-FR" sz="1200" b="0" kern="1200" dirty="0">
                <a:solidFill>
                  <a:schemeClr val="tx1"/>
                </a:solidFill>
                <a:effectLst/>
                <a:latin typeface="+mn-lt"/>
                <a:ea typeface="+mn-ea"/>
                <a:cs typeface="+mn-cs"/>
              </a:rPr>
              <a:t>En Charente- Maritime, Saintes et ses environs sont sous les eaux </a:t>
            </a:r>
            <a:r>
              <a:rPr lang="fr-FR" sz="1200" b="0" kern="1200" dirty="0" err="1">
                <a:solidFill>
                  <a:schemeClr val="tx1"/>
                </a:solidFill>
                <a:effectLst/>
                <a:latin typeface="+mn-lt"/>
                <a:ea typeface="+mn-ea"/>
                <a:cs typeface="+mn-cs"/>
              </a:rPr>
              <a:t>après</a:t>
            </a:r>
            <a:r>
              <a:rPr lang="fr-FR" sz="1200" b="0" kern="1200" dirty="0">
                <a:solidFill>
                  <a:schemeClr val="tx1"/>
                </a:solidFill>
                <a:effectLst/>
                <a:latin typeface="+mn-lt"/>
                <a:ea typeface="+mn-ea"/>
                <a:cs typeface="+mn-cs"/>
              </a:rPr>
              <a:t> le passage de la </a:t>
            </a:r>
            <a:r>
              <a:rPr lang="fr-FR" sz="1200" b="0" kern="1200" dirty="0" err="1">
                <a:solidFill>
                  <a:schemeClr val="tx1"/>
                </a:solidFill>
                <a:effectLst/>
                <a:latin typeface="+mn-lt"/>
                <a:ea typeface="+mn-ea"/>
                <a:cs typeface="+mn-cs"/>
              </a:rPr>
              <a:t>tempête</a:t>
            </a:r>
            <a:r>
              <a:rPr lang="fr-FR" sz="1200" b="0" kern="1200" dirty="0">
                <a:solidFill>
                  <a:schemeClr val="tx1"/>
                </a:solidFill>
                <a:effectLst/>
                <a:latin typeface="+mn-lt"/>
                <a:ea typeface="+mn-ea"/>
                <a:cs typeface="+mn-cs"/>
              </a:rPr>
              <a:t> Justine. Si la Charente </a:t>
            </a:r>
            <a:r>
              <a:rPr lang="fr-FR" sz="1200" b="0" kern="1200" dirty="0" err="1">
                <a:solidFill>
                  <a:schemeClr val="tx1"/>
                </a:solidFill>
                <a:effectLst/>
                <a:latin typeface="+mn-lt"/>
                <a:ea typeface="+mn-ea"/>
                <a:cs typeface="+mn-cs"/>
              </a:rPr>
              <a:t>déborde</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régulièrement</a:t>
            </a:r>
            <a:r>
              <a:rPr lang="fr-FR" sz="1200" b="0" kern="1200" dirty="0">
                <a:solidFill>
                  <a:schemeClr val="tx1"/>
                </a:solidFill>
                <a:effectLst/>
                <a:latin typeface="+mn-lt"/>
                <a:ea typeface="+mn-ea"/>
                <a:cs typeface="+mn-cs"/>
              </a:rPr>
              <a:t> de son lit l’hiver, la crue de 2021 est historique. À Saintes, le fleuve a ainsi atteint 6,20 m, son plus haut niveau depuis </a:t>
            </a:r>
            <a:r>
              <a:rPr lang="fr-FR" sz="1200" b="0" kern="1200" dirty="0" err="1">
                <a:solidFill>
                  <a:schemeClr val="tx1"/>
                </a:solidFill>
                <a:effectLst/>
                <a:latin typeface="+mn-lt"/>
                <a:ea typeface="+mn-ea"/>
                <a:cs typeface="+mn-cs"/>
              </a:rPr>
              <a:t>près</a:t>
            </a:r>
            <a:r>
              <a:rPr lang="fr-FR" sz="1200" b="0" kern="1200" dirty="0">
                <a:solidFill>
                  <a:schemeClr val="tx1"/>
                </a:solidFill>
                <a:effectLst/>
                <a:latin typeface="+mn-lt"/>
                <a:ea typeface="+mn-ea"/>
                <a:cs typeface="+mn-cs"/>
              </a:rPr>
              <a:t> de trente ans. La </a:t>
            </a:r>
            <a:r>
              <a:rPr lang="fr-FR" sz="1200" b="0" kern="1200" dirty="0" err="1">
                <a:solidFill>
                  <a:schemeClr val="tx1"/>
                </a:solidFill>
                <a:effectLst/>
                <a:latin typeface="+mn-lt"/>
                <a:ea typeface="+mn-ea"/>
                <a:cs typeface="+mn-cs"/>
              </a:rPr>
              <a:t>variabilite</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saisonnière</a:t>
            </a:r>
            <a:r>
              <a:rPr lang="fr-FR" sz="1200" b="0" kern="1200" dirty="0">
                <a:solidFill>
                  <a:schemeClr val="tx1"/>
                </a:solidFill>
                <a:effectLst/>
                <a:latin typeface="+mn-lt"/>
                <a:ea typeface="+mn-ea"/>
                <a:cs typeface="+mn-cs"/>
              </a:rPr>
              <a:t> naturelle et l’</a:t>
            </a:r>
            <a:r>
              <a:rPr lang="fr-FR" sz="1200" b="0" kern="1200" dirty="0" err="1">
                <a:solidFill>
                  <a:schemeClr val="tx1"/>
                </a:solidFill>
                <a:effectLst/>
                <a:latin typeface="+mn-lt"/>
                <a:ea typeface="+mn-ea"/>
                <a:cs typeface="+mn-cs"/>
              </a:rPr>
              <a:t>aménagement</a:t>
            </a:r>
            <a:r>
              <a:rPr lang="fr-FR" sz="1200" b="0" kern="1200" dirty="0">
                <a:solidFill>
                  <a:schemeClr val="tx1"/>
                </a:solidFill>
                <a:effectLst/>
                <a:latin typeface="+mn-lt"/>
                <a:ea typeface="+mn-ea"/>
                <a:cs typeface="+mn-cs"/>
              </a:rPr>
              <a:t> des sols, notamment, ont une incidence sur les inondations. Mais celles-ci risquent de prendre de l’ampleur avec l’intensification des </a:t>
            </a:r>
            <a:r>
              <a:rPr lang="fr-FR" sz="1200" b="0" kern="1200" dirty="0" err="1">
                <a:solidFill>
                  <a:schemeClr val="tx1"/>
                </a:solidFill>
                <a:effectLst/>
                <a:latin typeface="+mn-lt"/>
                <a:ea typeface="+mn-ea"/>
                <a:cs typeface="+mn-cs"/>
              </a:rPr>
              <a:t>épisodes</a:t>
            </a:r>
            <a:r>
              <a:rPr lang="fr-FR" sz="1200" b="0" kern="1200" dirty="0">
                <a:solidFill>
                  <a:schemeClr val="tx1"/>
                </a:solidFill>
                <a:effectLst/>
                <a:latin typeface="+mn-lt"/>
                <a:ea typeface="+mn-ea"/>
                <a:cs typeface="+mn-cs"/>
              </a:rPr>
              <a:t> pluvieux induite par le changement climatique. Selon </a:t>
            </a:r>
            <a:r>
              <a:rPr lang="fr-FR" sz="1200" b="0" kern="1200" dirty="0" err="1">
                <a:solidFill>
                  <a:schemeClr val="tx1"/>
                </a:solidFill>
                <a:effectLst/>
                <a:latin typeface="+mn-lt"/>
                <a:ea typeface="+mn-ea"/>
                <a:cs typeface="+mn-cs"/>
              </a:rPr>
              <a:t>Météo</a:t>
            </a:r>
            <a:r>
              <a:rPr lang="fr-FR" sz="1200" b="0" kern="1200" dirty="0">
                <a:solidFill>
                  <a:schemeClr val="tx1"/>
                </a:solidFill>
                <a:effectLst/>
                <a:latin typeface="+mn-lt"/>
                <a:ea typeface="+mn-ea"/>
                <a:cs typeface="+mn-cs"/>
              </a:rPr>
              <a:t> France, les pluies hivernales pourraient augmenter jusqu’à 40 % dans l’Hexagone d’ici à 2100.</a:t>
            </a:r>
          </a:p>
          <a:p>
            <a:r>
              <a:rPr lang="fr-FR" sz="1200" b="0" kern="1200" cap="all" dirty="0">
                <a:solidFill>
                  <a:schemeClr val="tx1"/>
                </a:solidFill>
                <a:effectLst/>
                <a:latin typeface="+mn-lt"/>
                <a:ea typeface="+mn-ea"/>
                <a:cs typeface="+mn-cs"/>
              </a:rPr>
              <a:t>PHOTOGRAPHIE DE </a:t>
            </a:r>
            <a:r>
              <a:rPr lang="fr-FR" sz="1200" b="1" kern="1200" cap="all" dirty="0">
                <a:solidFill>
                  <a:schemeClr val="tx1"/>
                </a:solidFill>
                <a:effectLst/>
                <a:latin typeface="+mn-lt"/>
                <a:ea typeface="+mn-ea"/>
                <a:cs typeface="+mn-cs"/>
              </a:rPr>
              <a:t>THIBAUD MORITZ</a:t>
            </a:r>
            <a:endParaRPr lang="fr-FR" sz="1200" b="0" kern="1200" cap="all"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Selon les zones du territoire, certaines sont déjà habituées aux changements du climat et se sont déjà adaptées. « Le pourtour méditerranéen est déjà habitué à ces extrêmes, même si c’est compliqué. On a déjà tendance à irriguer les vignes, ce qui n’était pas du tout le cas avant. Il y a un changement de pratiques parce qu’il y a un changement climatique réel ».</a:t>
            </a:r>
          </a:p>
          <a:p>
            <a:r>
              <a:rPr lang="fr-FR" sz="1200" kern="1200" dirty="0">
                <a:solidFill>
                  <a:schemeClr val="tx1"/>
                </a:solidFill>
                <a:effectLst/>
                <a:latin typeface="+mn-lt"/>
                <a:ea typeface="+mn-ea"/>
                <a:cs typeface="+mn-cs"/>
              </a:rPr>
              <a:t>La principale demande en eau provient du milieu agricole et de l’élevage bovin, et selon l’experte, afin de réussir à s’adapter et à limiter les sécheresses, « il faut massivement </a:t>
            </a:r>
            <a:r>
              <a:rPr lang="fr-FR" sz="1200" kern="1200" dirty="0" err="1">
                <a:solidFill>
                  <a:schemeClr val="tx1"/>
                </a:solidFill>
                <a:effectLst/>
                <a:latin typeface="+mn-lt"/>
                <a:ea typeface="+mn-ea"/>
                <a:cs typeface="+mn-cs"/>
              </a:rPr>
              <a:t>re-forester</a:t>
            </a:r>
            <a:r>
              <a:rPr lang="fr-FR" sz="1200" kern="1200" dirty="0">
                <a:solidFill>
                  <a:schemeClr val="tx1"/>
                </a:solidFill>
                <a:effectLst/>
                <a:latin typeface="+mn-lt"/>
                <a:ea typeface="+mn-ea"/>
                <a:cs typeface="+mn-cs"/>
              </a:rPr>
              <a:t> mais aussi et surtout, transformer le milieu agricole qui représente à la fois les responsables et les victimes. »</a:t>
            </a:r>
          </a:p>
          <a:p>
            <a:r>
              <a:rPr lang="fr-FR" sz="1200" kern="1200" dirty="0">
                <a:solidFill>
                  <a:schemeClr val="tx1"/>
                </a:solidFill>
                <a:effectLst/>
                <a:latin typeface="+mn-lt"/>
                <a:ea typeface="+mn-ea"/>
                <a:cs typeface="+mn-cs"/>
              </a:rPr>
              <a:t>Emma </a:t>
            </a:r>
            <a:r>
              <a:rPr lang="fr-FR" sz="1200" kern="1200" dirty="0" err="1">
                <a:solidFill>
                  <a:schemeClr val="tx1"/>
                </a:solidFill>
                <a:effectLst/>
                <a:latin typeface="+mn-lt"/>
                <a:ea typeface="+mn-ea"/>
                <a:cs typeface="+mn-cs"/>
              </a:rPr>
              <a:t>Haziza</a:t>
            </a:r>
            <a:r>
              <a:rPr lang="fr-FR" sz="1200" kern="1200" dirty="0">
                <a:solidFill>
                  <a:schemeClr val="tx1"/>
                </a:solidFill>
                <a:effectLst/>
                <a:latin typeface="+mn-lt"/>
                <a:ea typeface="+mn-ea"/>
                <a:cs typeface="+mn-cs"/>
              </a:rPr>
              <a:t> soutient qu’à ce jour, nous utilisons « trois fois plus de terres » pour faire pousser les céréales qui nourrissent le bétail, que pour nourrir directement les humains. Les autres terres sont utilisées pour que le bétail s’y installe. « C’est 70 % de nos terres, il nous en reste 30 %. En réalité, beaucoup de nos viandes sont exportées, très peu sont conservées sur le territoire. Cette balance pousse à se poser la question de la résilience alimentaire » questionne l’hydrologue, convaincue que le modèle carné doit être repensé à l'échelle mondiale.</a:t>
            </a:r>
          </a:p>
          <a:p>
            <a:r>
              <a:rPr lang="fr-FR" sz="1200" kern="1200" dirty="0">
                <a:solidFill>
                  <a:schemeClr val="tx1"/>
                </a:solidFill>
                <a:effectLst/>
                <a:latin typeface="+mn-lt"/>
                <a:ea typeface="+mn-ea"/>
                <a:cs typeface="+mn-cs"/>
              </a:rPr>
              <a:t>« Ce modèle n’est pas viable à très long terme pour nous. […] En fin de compte, actuellement on nourrit essentiellement du bétail et l’on provoque un intense gaspillage alimentaire. Finalement, on nourrit beaucoup de poubelles et l’on perd nos sols. »</a:t>
            </a:r>
          </a:p>
          <a:p>
            <a:r>
              <a:rPr lang="fr-FR" sz="1200" kern="1200" dirty="0">
                <a:solidFill>
                  <a:schemeClr val="tx1"/>
                </a:solidFill>
                <a:effectLst/>
                <a:latin typeface="+mn-lt"/>
                <a:ea typeface="+mn-ea"/>
                <a:cs typeface="+mn-cs"/>
              </a:rPr>
              <a:t>En réduisant la partie carnée de l’alimentation américaine, européenne et globalement mondiale « on va gagner de l’espace pour tous nous alimenter. Plus on va manger de produits non transformés, plus il y aura de la place pour se nourrir d’aliments qui protègent et respectent la terre, le système vertueux et donc, nos eaux. L’ensemble de ces critères permettra de nous protéger demain. Ce que l’on met dans notre assiette contribue à cela » conclut Emma </a:t>
            </a:r>
            <a:r>
              <a:rPr lang="fr-FR" sz="1200" kern="1200" dirty="0" err="1">
                <a:solidFill>
                  <a:schemeClr val="tx1"/>
                </a:solidFill>
                <a:effectLst/>
                <a:latin typeface="+mn-lt"/>
                <a:ea typeface="+mn-ea"/>
                <a:cs typeface="+mn-cs"/>
              </a:rPr>
              <a:t>Haziza</a:t>
            </a:r>
            <a:r>
              <a:rPr lang="fr-FR" sz="1200" kern="1200" dirty="0">
                <a:solidFill>
                  <a:schemeClr val="tx1"/>
                </a:solidFill>
                <a:effectLst/>
                <a:latin typeface="+mn-lt"/>
                <a:ea typeface="+mn-ea"/>
                <a:cs typeface="+mn-cs"/>
              </a:rPr>
              <a:t>.</a:t>
            </a:r>
          </a:p>
          <a:p>
            <a:pPr fontAlgn="base"/>
            <a:endParaRPr lang="fr-FR" sz="1200" b="0" i="0" u="none" strike="noStrike" kern="1200" dirty="0">
              <a:solidFill>
                <a:schemeClr val="tx1"/>
              </a:solidFill>
              <a:effectLst/>
              <a:latin typeface="+mn-lt"/>
              <a:ea typeface="+mn-ea"/>
              <a:cs typeface="+mn-cs"/>
            </a:endParaRPr>
          </a:p>
          <a:p>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31</a:t>
            </a:fld>
            <a:endParaRPr lang="fr-FR"/>
          </a:p>
        </p:txBody>
      </p:sp>
      <p:sp>
        <p:nvSpPr>
          <p:cNvPr id="5" name="Espace réservé du pied de page 4">
            <a:extLst>
              <a:ext uri="{FF2B5EF4-FFF2-40B4-BE49-F238E27FC236}">
                <a16:creationId xmlns:a16="http://schemas.microsoft.com/office/drawing/2014/main" id="{3052271D-C31E-6432-B22F-CC8E1DAA409F}"/>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1311282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pPr fontAlgn="base"/>
            <a:r>
              <a:rPr lang="fr-FR" sz="1200" b="0" i="0" u="none" strike="noStrike" kern="1200" dirty="0">
                <a:solidFill>
                  <a:schemeClr val="tx1"/>
                </a:solidFill>
                <a:effectLst/>
                <a:latin typeface="+mn-lt"/>
                <a:ea typeface="+mn-ea"/>
                <a:cs typeface="+mn-cs"/>
              </a:rPr>
              <a:t> </a:t>
            </a:r>
          </a:p>
          <a:p>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32</a:t>
            </a:fld>
            <a:endParaRPr lang="fr-FR"/>
          </a:p>
        </p:txBody>
      </p:sp>
      <p:sp>
        <p:nvSpPr>
          <p:cNvPr id="5" name="Espace réservé du pied de page 4">
            <a:extLst>
              <a:ext uri="{FF2B5EF4-FFF2-40B4-BE49-F238E27FC236}">
                <a16:creationId xmlns:a16="http://schemas.microsoft.com/office/drawing/2014/main" id="{305CF3CE-9414-B8FA-C34B-928F4C0B2F2F}"/>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3715898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40000" lnSpcReduction="20000"/>
          </a:bodyPr>
          <a:lstStyle/>
          <a:p>
            <a:r>
              <a:rPr lang="fr-FR" sz="1200" b="0" i="0" u="none" strike="noStrike" kern="1200" dirty="0">
                <a:solidFill>
                  <a:schemeClr val="tx1"/>
                </a:solidFill>
                <a:effectLst/>
                <a:latin typeface="+mn-lt"/>
                <a:ea typeface="+mn-ea"/>
                <a:cs typeface="+mn-cs"/>
              </a:rPr>
              <a:t>Cette extinction de grande ampleur ne concerne pas que les mammifères, mais les vertébrés dans leur ensemble et, plus largement, tout simplement, une immense partie du monde animal et végétal. Mais si l’humanité est si grandement responsable de ces extinctions, cela signifie qu’elle peut aussi les éviter. Une étude publiée </a:t>
            </a:r>
            <a:r>
              <a:rPr lang="fr-FR" sz="1200" b="0" i="0" u="none" strike="noStrike" kern="1200" dirty="0">
                <a:solidFill>
                  <a:schemeClr val="tx1"/>
                </a:solidFill>
                <a:effectLst/>
                <a:latin typeface="+mn-lt"/>
                <a:ea typeface="+mn-ea"/>
                <a:cs typeface="+mn-cs"/>
                <a:hlinkClick r:id="rId3"/>
              </a:rPr>
              <a:t>dans </a:t>
            </a:r>
            <a:r>
              <a:rPr lang="fr-FR" sz="1200" b="0" i="1" u="none" strike="noStrike" kern="1200" dirty="0">
                <a:solidFill>
                  <a:schemeClr val="tx1"/>
                </a:solidFill>
                <a:effectLst/>
                <a:latin typeface="+mn-lt"/>
                <a:ea typeface="+mn-ea"/>
                <a:cs typeface="+mn-cs"/>
                <a:hlinkClick r:id="rId3"/>
              </a:rPr>
              <a:t>Nature</a:t>
            </a:r>
            <a:r>
              <a:rPr lang="fr-FR" sz="1200" b="0" i="0" u="none" strike="noStrike" kern="1200" dirty="0">
                <a:solidFill>
                  <a:schemeClr val="tx1"/>
                </a:solidFill>
                <a:effectLst/>
                <a:latin typeface="+mn-lt"/>
                <a:ea typeface="+mn-ea"/>
                <a:cs typeface="+mn-cs"/>
              </a:rPr>
              <a:t> ce 10 septembre, et qui fait partie du </a:t>
            </a:r>
            <a:r>
              <a:rPr lang="fr-FR" sz="1200" b="0" i="0" u="none" strike="noStrike" kern="1200" dirty="0">
                <a:solidFill>
                  <a:schemeClr val="tx1"/>
                </a:solidFill>
                <a:effectLst/>
                <a:latin typeface="+mn-lt"/>
                <a:ea typeface="+mn-ea"/>
                <a:cs typeface="+mn-cs"/>
                <a:hlinkClick r:id="rId4"/>
              </a:rPr>
              <a:t>rapport</a:t>
            </a:r>
            <a:r>
              <a:rPr lang="fr-FR" sz="1200" b="0" i="0" u="none" strike="noStrike" kern="1200" dirty="0">
                <a:solidFill>
                  <a:schemeClr val="tx1"/>
                </a:solidFill>
                <a:effectLst/>
                <a:latin typeface="+mn-lt"/>
                <a:ea typeface="+mn-ea"/>
                <a:cs typeface="+mn-cs"/>
              </a:rPr>
              <a:t> Living </a:t>
            </a:r>
            <a:r>
              <a:rPr lang="fr-FR" sz="1200" b="0" i="0" u="none" strike="noStrike" kern="1200" dirty="0" err="1">
                <a:solidFill>
                  <a:schemeClr val="tx1"/>
                </a:solidFill>
                <a:effectLst/>
                <a:latin typeface="+mn-lt"/>
                <a:ea typeface="+mn-ea"/>
                <a:cs typeface="+mn-cs"/>
              </a:rPr>
              <a:t>Planet</a:t>
            </a:r>
            <a:r>
              <a:rPr lang="fr-FR" sz="1200" b="0" i="0" u="none" strike="noStrike" kern="1200" dirty="0">
                <a:solidFill>
                  <a:schemeClr val="tx1"/>
                </a:solidFill>
                <a:effectLst/>
                <a:latin typeface="+mn-lt"/>
                <a:ea typeface="+mn-ea"/>
                <a:cs typeface="+mn-cs"/>
              </a:rPr>
              <a:t> 2020 de la WWF, vise à déterminer comment « </a:t>
            </a:r>
            <a:r>
              <a:rPr lang="fr-FR" sz="1200" b="0" i="1" u="none" strike="noStrike" kern="1200" dirty="0">
                <a:solidFill>
                  <a:schemeClr val="tx1"/>
                </a:solidFill>
                <a:effectLst/>
                <a:latin typeface="+mn-lt"/>
                <a:ea typeface="+mn-ea"/>
                <a:cs typeface="+mn-cs"/>
              </a:rPr>
              <a:t>aplanir la courbe de la diminution de la biodiversité terrestre due à l’utilisation actuelle et future des terres, tout en évitant de compromettre nos chances d’atteindre d’autres objectifs de développement durable</a:t>
            </a:r>
            <a:r>
              <a:rPr lang="fr-FR" sz="1200" b="0" i="0" u="none" strike="noStrike" kern="1200" dirty="0">
                <a:solidFill>
                  <a:schemeClr val="tx1"/>
                </a:solidFill>
                <a:effectLst/>
                <a:latin typeface="+mn-lt"/>
                <a:ea typeface="+mn-ea"/>
                <a:cs typeface="+mn-cs"/>
              </a:rPr>
              <a:t> ».</a:t>
            </a:r>
          </a:p>
          <a:p>
            <a:endParaRPr lang="fr-FR" sz="1200" b="0" i="0" u="none" strike="noStrike" kern="1200" dirty="0">
              <a:solidFill>
                <a:schemeClr val="tx1"/>
              </a:solidFill>
              <a:effectLst/>
              <a:latin typeface="+mn-lt"/>
              <a:ea typeface="+mn-ea"/>
              <a:cs typeface="+mn-cs"/>
            </a:endParaRPr>
          </a:p>
          <a:p>
            <a:pPr fontAlgn="base"/>
            <a:r>
              <a:rPr lang="fr-FR" sz="1200" b="0" kern="1200" dirty="0">
                <a:solidFill>
                  <a:schemeClr val="tx1"/>
                </a:solidFill>
                <a:effectLst/>
                <a:latin typeface="+mn-lt"/>
                <a:ea typeface="+mn-ea"/>
                <a:cs typeface="+mn-cs"/>
              </a:rPr>
              <a:t>Le rapport de la WWF montre que les populations d’animaux sauvages ont chuté de 68 % depuis 1970, et que cette disparition n’est pas près de s’arrêter. À nouveau en cause, l’occupation et l’altération des terres par les humains (urbanisation, agriculture…). Par exemple, « </a:t>
            </a:r>
            <a:r>
              <a:rPr lang="fr-FR" sz="1200" b="0" i="1" kern="1200" dirty="0">
                <a:solidFill>
                  <a:schemeClr val="tx1"/>
                </a:solidFill>
                <a:effectLst/>
                <a:latin typeface="+mn-lt"/>
                <a:ea typeface="+mn-ea"/>
                <a:cs typeface="+mn-cs"/>
              </a:rPr>
              <a:t>nous avons significativement modifié 75 % des terres gelées, seulement 25 % peuvent encore être considérées comme sauvages</a:t>
            </a:r>
            <a:r>
              <a:rPr lang="fr-FR" sz="1200" b="0" kern="1200" dirty="0">
                <a:solidFill>
                  <a:schemeClr val="tx1"/>
                </a:solidFill>
                <a:effectLst/>
                <a:latin typeface="+mn-lt"/>
                <a:ea typeface="+mn-ea"/>
                <a:cs typeface="+mn-cs"/>
              </a:rPr>
              <a:t> ».</a:t>
            </a:r>
          </a:p>
          <a:p>
            <a:pPr fontAlgn="base"/>
            <a:r>
              <a:rPr lang="fr-FR" sz="1200" b="0" kern="1200" cap="all" dirty="0">
                <a:solidFill>
                  <a:schemeClr val="tx1"/>
                </a:solidFill>
                <a:effectLst/>
                <a:latin typeface="+mn-lt"/>
                <a:ea typeface="+mn-ea"/>
                <a:cs typeface="+mn-cs"/>
              </a:rPr>
              <a:t>POURQUOI IL FAUT CHANGER NOTRE ALIMENTATION</a:t>
            </a:r>
          </a:p>
          <a:p>
            <a:pPr fontAlgn="base"/>
            <a:r>
              <a:rPr lang="fr-FR" sz="1200" b="0" kern="1200" dirty="0">
                <a:solidFill>
                  <a:schemeClr val="tx1"/>
                </a:solidFill>
                <a:effectLst/>
                <a:latin typeface="+mn-lt"/>
                <a:ea typeface="+mn-ea"/>
                <a:cs typeface="+mn-cs"/>
              </a:rPr>
              <a:t>Si l’on en croit l’étude publiée dans </a:t>
            </a:r>
            <a:r>
              <a:rPr lang="fr-FR" sz="1200" b="0" i="1" kern="1200" dirty="0">
                <a:solidFill>
                  <a:schemeClr val="tx1"/>
                </a:solidFill>
                <a:effectLst/>
                <a:latin typeface="+mn-lt"/>
                <a:ea typeface="+mn-ea"/>
                <a:cs typeface="+mn-cs"/>
              </a:rPr>
              <a:t>Nature</a:t>
            </a:r>
            <a:r>
              <a:rPr lang="fr-FR" sz="1200" b="0" kern="1200" dirty="0">
                <a:solidFill>
                  <a:schemeClr val="tx1"/>
                </a:solidFill>
                <a:effectLst/>
                <a:latin typeface="+mn-lt"/>
                <a:ea typeface="+mn-ea"/>
                <a:cs typeface="+mn-cs"/>
              </a:rPr>
              <a:t>, une première solution est évidemment à trouver dans un accroissement des efforts de conservation et de restauration des écosystèmes. Il faut que 40 % des terres mondiales soient protégées au plus vite. Les auteurs notent également qu’il y a une direction tout aussi importante à prendre : transformer le système alimentaire.</a:t>
            </a:r>
          </a:p>
          <a:p>
            <a:pPr fontAlgn="base"/>
            <a:endParaRPr lang="fr-FR" sz="1200" b="0" kern="1200" dirty="0">
              <a:solidFill>
                <a:schemeClr val="tx1"/>
              </a:solidFill>
              <a:effectLst/>
              <a:latin typeface="+mn-lt"/>
              <a:ea typeface="+mn-ea"/>
              <a:cs typeface="+mn-cs"/>
            </a:endParaRPr>
          </a:p>
          <a:p>
            <a:pPr fontAlgn="base"/>
            <a:r>
              <a:rPr lang="fr-FR" sz="1200" b="1" u="sng" kern="1200" dirty="0">
                <a:solidFill>
                  <a:schemeClr val="tx1"/>
                </a:solidFill>
                <a:effectLst/>
                <a:latin typeface="+mn-lt"/>
                <a:ea typeface="+mn-ea"/>
                <a:cs typeface="+mn-cs"/>
              </a:rPr>
              <a:t>8 espèces spécifiquement menacés par le changement climatique</a:t>
            </a:r>
          </a:p>
          <a:p>
            <a:r>
              <a:rPr lang="fr-FR" sz="1200" b="1" i="0" u="none" strike="noStrike" kern="1200" dirty="0">
                <a:solidFill>
                  <a:schemeClr val="tx1"/>
                </a:solidFill>
                <a:effectLst/>
                <a:latin typeface="+mn-lt"/>
                <a:ea typeface="+mn-ea"/>
                <a:cs typeface="+mn-cs"/>
              </a:rPr>
              <a:t>#1. L’ours polaire</a:t>
            </a:r>
          </a:p>
          <a:p>
            <a:r>
              <a:rPr lang="fr-FR" sz="1200" b="0" i="0" u="none" strike="noStrike" kern="1200" dirty="0">
                <a:solidFill>
                  <a:schemeClr val="tx1"/>
                </a:solidFill>
                <a:effectLst/>
                <a:latin typeface="+mn-lt"/>
                <a:ea typeface="+mn-ea"/>
                <a:cs typeface="+mn-cs"/>
              </a:rPr>
              <a:t>Évidemment, avec le réchauffement climatique, ce sont les écosystèmes polaires qui sont les premiers touchés. Et l’ours polaire en est l’exemple le plus emblématique ! Vivant au bord de l’océan Arctique, son habitat se situe surtout sur la banquise qui se réduit comme peau de chagrin… Il a besoin de ces blocs de glace flottants pour chasser sa nourriture et pour se reposer. Classé sur la liste rouge des espèces menacées de l’UICN (Union Internationale pour la Conservation de la Nature), l’ours blanc pourrait disparaître avant la fin du siècle selon les experts. </a:t>
            </a:r>
          </a:p>
          <a:p>
            <a:r>
              <a:rPr lang="fr-FR" sz="1200" b="1" i="0" u="none" strike="noStrike" kern="1200" dirty="0">
                <a:solidFill>
                  <a:schemeClr val="tx1"/>
                </a:solidFill>
                <a:effectLst/>
                <a:latin typeface="+mn-lt"/>
                <a:ea typeface="+mn-ea"/>
                <a:cs typeface="+mn-cs"/>
              </a:rPr>
              <a:t>#2 Le manchot </a:t>
            </a:r>
            <a:r>
              <a:rPr lang="fr-FR" sz="1200" b="1" i="0" u="none" strike="noStrike" kern="1200" dirty="0" err="1">
                <a:solidFill>
                  <a:schemeClr val="tx1"/>
                </a:solidFill>
                <a:effectLst/>
                <a:latin typeface="+mn-lt"/>
                <a:ea typeface="+mn-ea"/>
                <a:cs typeface="+mn-cs"/>
              </a:rPr>
              <a:t>Adelie</a:t>
            </a:r>
            <a:endParaRPr lang="fr-FR" sz="1200" b="1"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C’est l’une des rares espèces de manchot vivant en Antarctique, où il pourrait être lui aussi en danger. Sa possible disparition est directement liée à celle d’une autre espèce : le krill. Il s’agit d’un crustacé vivant en dessous de la calotte glacière. Comme cette dernière disparaît, la survie du manchot </a:t>
            </a:r>
            <a:r>
              <a:rPr lang="fr-FR" sz="1200" b="0" i="0" u="none" strike="noStrike" kern="1200" dirty="0" err="1">
                <a:solidFill>
                  <a:schemeClr val="tx1"/>
                </a:solidFill>
                <a:effectLst/>
                <a:latin typeface="+mn-lt"/>
                <a:ea typeface="+mn-ea"/>
                <a:cs typeface="+mn-cs"/>
              </a:rPr>
              <a:t>Adelie</a:t>
            </a:r>
            <a:r>
              <a:rPr lang="fr-FR" sz="1200" b="0" i="0" u="none" strike="noStrike" kern="1200" dirty="0">
                <a:solidFill>
                  <a:schemeClr val="tx1"/>
                </a:solidFill>
                <a:effectLst/>
                <a:latin typeface="+mn-lt"/>
                <a:ea typeface="+mn-ea"/>
                <a:cs typeface="+mn-cs"/>
              </a:rPr>
              <a:t> est également menacée. Il est courant que la disparition d’une espèce fasse de nombreux dégâts dans la chaîne alimentaire… Alors, les « manchots à longue queue » comme on les surnomme, migrent à la recherche de nourriture, usant une trop grande énergie qui leur serait utile à la reproduction… </a:t>
            </a:r>
          </a:p>
          <a:p>
            <a:r>
              <a:rPr lang="fr-FR" sz="1200" b="1" i="0" u="none" strike="noStrike" kern="1200" dirty="0">
                <a:solidFill>
                  <a:schemeClr val="tx1"/>
                </a:solidFill>
                <a:effectLst/>
                <a:latin typeface="+mn-lt"/>
                <a:ea typeface="+mn-ea"/>
                <a:cs typeface="+mn-cs"/>
              </a:rPr>
              <a:t>#3 Le phoque annelé</a:t>
            </a:r>
          </a:p>
          <a:p>
            <a:r>
              <a:rPr lang="fr-FR" sz="1200" b="0" i="0" u="none" strike="noStrike" kern="1200" dirty="0">
                <a:solidFill>
                  <a:schemeClr val="tx1"/>
                </a:solidFill>
                <a:effectLst/>
                <a:latin typeface="+mn-lt"/>
                <a:ea typeface="+mn-ea"/>
                <a:cs typeface="+mn-cs"/>
              </a:rPr>
              <a:t>Cette espèce vivant dans l’ensemble du bassin Arctique et dans le Nord et l’Est de la Mer Baltique, dépend elle aussi totalement des glaces. Le phoque annelé y creuse en effet des grottes et des repaires avec accès à l’eau : c’est là qu’il donne naissance et nourrit ses petits, ainsi protégés du froid et des prédateurs. Il arrive souvent que des ruptures dans la glace entraînent la tragique séparation d’une mère et de sa progéniture. Enfin, étant la proie principale de l’ours polaire, sa disparition menacerait donc directement la survie de l’ursidé… </a:t>
            </a:r>
          </a:p>
          <a:p>
            <a:r>
              <a:rPr lang="fr-FR" sz="1200" b="1" i="0" u="none" strike="noStrike" kern="1200" dirty="0">
                <a:solidFill>
                  <a:schemeClr val="tx1"/>
                </a:solidFill>
                <a:effectLst/>
                <a:latin typeface="+mn-lt"/>
                <a:ea typeface="+mn-ea"/>
                <a:cs typeface="+mn-cs"/>
              </a:rPr>
              <a:t>#4 Le renard polaire</a:t>
            </a:r>
          </a:p>
          <a:p>
            <a:r>
              <a:rPr lang="fr-FR" sz="1200" b="0" i="0" u="none" strike="noStrike" kern="1200" dirty="0">
                <a:solidFill>
                  <a:schemeClr val="tx1"/>
                </a:solidFill>
                <a:effectLst/>
                <a:latin typeface="+mn-lt"/>
                <a:ea typeface="+mn-ea"/>
                <a:cs typeface="+mn-cs"/>
              </a:rPr>
              <a:t>Cette espèce endémique de l’Arctique est parfaitement adaptée à la vie en altitude et peut survivre jusqu’à des températures atteignant les -50 degrés. Le problème c’est qu’avec le réchauffement climatique, son cousin le renard roux commence à empiéter sur son territoire. Étant plus robuste que le renard Arctique et se nourrissant des mêmes mets, il pourrait conduire à sa disparition en l’affamant ou en lui transmettant des agents pathogènes. </a:t>
            </a:r>
          </a:p>
          <a:p>
            <a:r>
              <a:rPr lang="fr-FR" sz="1200" b="1" i="0" u="none" strike="noStrike" kern="1200" dirty="0">
                <a:solidFill>
                  <a:schemeClr val="tx1"/>
                </a:solidFill>
                <a:effectLst/>
                <a:latin typeface="+mn-lt"/>
                <a:ea typeface="+mn-ea"/>
                <a:cs typeface="+mn-cs"/>
              </a:rPr>
              <a:t>#5 Le pika</a:t>
            </a:r>
          </a:p>
          <a:p>
            <a:r>
              <a:rPr lang="fr-FR" sz="1200" b="0" i="0" u="none" strike="noStrike" kern="1200" dirty="0">
                <a:solidFill>
                  <a:schemeClr val="tx1"/>
                </a:solidFill>
                <a:effectLst/>
                <a:latin typeface="+mn-lt"/>
                <a:ea typeface="+mn-ea"/>
                <a:cs typeface="+mn-cs"/>
              </a:rPr>
              <a:t>Le pika d’Amérique, ressemblant fortement à un adorable petit lapin, est lui aussi menacé. La hausse des températures pousse ce petit rongeur à quitter son habitat, se situant dans les zones froides des Etats-Unis et du Canada. Le problème, c’est que cet animal peut mourir en quelques heures seulement de surchauffe. Vu sa fragilité, les experts pensent que cela pourrait être la première espèce à s’éteindre à cause de la hausse des températures. </a:t>
            </a:r>
          </a:p>
          <a:p>
            <a:r>
              <a:rPr lang="fr-FR" sz="1200" b="1" i="0" u="none" strike="noStrike" kern="1200" dirty="0">
                <a:solidFill>
                  <a:schemeClr val="tx1"/>
                </a:solidFill>
                <a:effectLst/>
                <a:latin typeface="+mn-lt"/>
                <a:ea typeface="+mn-ea"/>
                <a:cs typeface="+mn-cs"/>
              </a:rPr>
              <a:t># 6 Les tortues de mer</a:t>
            </a:r>
          </a:p>
          <a:p>
            <a:r>
              <a:rPr lang="fr-FR" sz="1200" b="0" i="0" u="none" strike="noStrike" kern="1200" dirty="0">
                <a:solidFill>
                  <a:schemeClr val="tx1"/>
                </a:solidFill>
                <a:effectLst/>
                <a:latin typeface="+mn-lt"/>
                <a:ea typeface="+mn-ea"/>
                <a:cs typeface="+mn-cs"/>
              </a:rPr>
              <a:t>Cet animal déjà en voie de disparition, comptant des centaines d’espèces à travers le monde, est aussi l’animal marin le plus menacé par le réchauffement climatique. La montée des eaux, qui réduit considérablement les surfaces des plages, en est une des causes principales. Or, c’est la zone où les femelles viennent pondre leurs œufs. Avec un sable toujours plus chaud, beaucoup d’œufs ne parviennent pas à maturité. Et, fait inexpliqué pour le moment, la plupart des bébés qui arrivent à éclore dans ce sable chaud se trouvent être des femelles. Sans mâle, l’espèce pourrait bien s’éteindre.</a:t>
            </a:r>
          </a:p>
          <a:p>
            <a:r>
              <a:rPr lang="fr-FR" sz="1200" b="1" i="0" u="none" strike="noStrike" kern="1200" dirty="0">
                <a:solidFill>
                  <a:schemeClr val="tx1"/>
                </a:solidFill>
                <a:effectLst/>
                <a:latin typeface="+mn-lt"/>
                <a:ea typeface="+mn-ea"/>
                <a:cs typeface="+mn-cs"/>
              </a:rPr>
              <a:t>#7 Le </a:t>
            </a:r>
            <a:r>
              <a:rPr lang="fr-FR" sz="1200" b="1" i="0" u="none" strike="noStrike" kern="1200" dirty="0" err="1">
                <a:solidFill>
                  <a:schemeClr val="tx1"/>
                </a:solidFill>
                <a:effectLst/>
                <a:latin typeface="+mn-lt"/>
                <a:ea typeface="+mn-ea"/>
                <a:cs typeface="+mn-cs"/>
              </a:rPr>
              <a:t>Iiwi</a:t>
            </a:r>
            <a:r>
              <a:rPr lang="fr-FR" sz="1200" b="1" i="0" u="none" strike="noStrike" kern="1200" dirty="0">
                <a:solidFill>
                  <a:schemeClr val="tx1"/>
                </a:solidFill>
                <a:effectLst/>
                <a:latin typeface="+mn-lt"/>
                <a:ea typeface="+mn-ea"/>
                <a:cs typeface="+mn-cs"/>
              </a:rPr>
              <a:t> hawaïen</a:t>
            </a:r>
          </a:p>
          <a:p>
            <a:r>
              <a:rPr lang="fr-FR" sz="1200" b="0" i="0" u="none" strike="noStrike" kern="1200" dirty="0">
                <a:solidFill>
                  <a:schemeClr val="tx1"/>
                </a:solidFill>
                <a:effectLst/>
                <a:latin typeface="+mn-lt"/>
                <a:ea typeface="+mn-ea"/>
                <a:cs typeface="+mn-cs"/>
              </a:rPr>
              <a:t>Ne vous méprenez pas, les habitants des régions tropicales sont eux aussi concernés. Le magnifique petit oiseau endémique de l’île d’Hawaï voit sa population baisser depuis des années à cause de la déforestation, mais le danger est surtout le réchauffement climatique. Le </a:t>
            </a:r>
            <a:r>
              <a:rPr lang="fr-FR" sz="1200" b="0" i="0" u="none" strike="noStrike" kern="1200" dirty="0" err="1">
                <a:solidFill>
                  <a:schemeClr val="tx1"/>
                </a:solidFill>
                <a:effectLst/>
                <a:latin typeface="+mn-lt"/>
                <a:ea typeface="+mn-ea"/>
                <a:cs typeface="+mn-cs"/>
              </a:rPr>
              <a:t>Iiwi</a:t>
            </a:r>
            <a:r>
              <a:rPr lang="fr-FR" sz="1200" b="0" i="0" u="none" strike="noStrike" kern="1200" dirty="0">
                <a:solidFill>
                  <a:schemeClr val="tx1"/>
                </a:solidFill>
                <a:effectLst/>
                <a:latin typeface="+mn-lt"/>
                <a:ea typeface="+mn-ea"/>
                <a:cs typeface="+mn-cs"/>
              </a:rPr>
              <a:t> est aussi menacé par les maladies transmises par le moustique, dont la grippe aviaire et le paludisme aviaire. Sa solution pour échapper à ces satanés insectes : se réfugier en altitude. Cependant, avec la montée des températures, le moustique, qui n’aime naturellement pas le froid, peut maintenant lui aussi progresser vers les hauteurs…</a:t>
            </a:r>
          </a:p>
          <a:p>
            <a:r>
              <a:rPr lang="fr-FR" sz="1200" b="1" i="0" u="none" strike="noStrike" kern="1200" dirty="0">
                <a:solidFill>
                  <a:schemeClr val="tx1"/>
                </a:solidFill>
                <a:effectLst/>
                <a:latin typeface="+mn-lt"/>
                <a:ea typeface="+mn-ea"/>
                <a:cs typeface="+mn-cs"/>
              </a:rPr>
              <a:t>#8 L’orang-outan</a:t>
            </a:r>
          </a:p>
          <a:p>
            <a:r>
              <a:rPr lang="fr-FR" sz="1200" b="0" i="0" u="none" strike="noStrike" kern="1200" dirty="0">
                <a:solidFill>
                  <a:schemeClr val="tx1"/>
                </a:solidFill>
                <a:effectLst/>
                <a:latin typeface="+mn-lt"/>
                <a:ea typeface="+mn-ea"/>
                <a:cs typeface="+mn-cs"/>
              </a:rPr>
              <a:t>Ce primate tout de roux vêtu vit dans la forêt tropicale et se nourrit surtout de fruits. En raison du réchauffement climatique et du manque de pluie, ces fruits commencent à cruellement manquer d’eau. De plus, l’assèchement de la forêt tropicale favorise les incendies, ce qui oblige cette population de grands singes à migrer. </a:t>
            </a:r>
          </a:p>
          <a:p>
            <a:pPr fontAlgn="base"/>
            <a:endParaRPr lang="fr-FR" sz="1200" b="0" kern="1200" dirty="0">
              <a:solidFill>
                <a:schemeClr val="tx1"/>
              </a:solidFill>
              <a:effectLst/>
              <a:latin typeface="+mn-lt"/>
              <a:ea typeface="+mn-ea"/>
              <a:cs typeface="+mn-cs"/>
            </a:endParaRPr>
          </a:p>
          <a:p>
            <a:br>
              <a:rPr lang="fr-FR" sz="1000" dirty="0"/>
            </a:br>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33</a:t>
            </a:fld>
            <a:endParaRPr lang="fr-FR"/>
          </a:p>
        </p:txBody>
      </p:sp>
      <p:sp>
        <p:nvSpPr>
          <p:cNvPr id="5" name="Espace réservé du pied de page 4">
            <a:extLst>
              <a:ext uri="{FF2B5EF4-FFF2-40B4-BE49-F238E27FC236}">
                <a16:creationId xmlns:a16="http://schemas.microsoft.com/office/drawing/2014/main" id="{0A36BC9A-C18A-EE4D-A38F-92401BEE4DA9}"/>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4039132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92500" lnSpcReduction="20000"/>
          </a:bodyPr>
          <a:lstStyle/>
          <a:p>
            <a:r>
              <a:rPr lang="fr-FR" sz="1200" b="1" i="0" u="none" strike="noStrike" kern="1200" dirty="0">
                <a:solidFill>
                  <a:schemeClr val="tx1"/>
                </a:solidFill>
                <a:effectLst/>
                <a:latin typeface="+mn-lt"/>
                <a:ea typeface="+mn-ea"/>
                <a:cs typeface="+mn-cs"/>
              </a:rPr>
              <a:t>Qu’est-ce que l'UICN ?</a:t>
            </a:r>
          </a:p>
          <a:p>
            <a:r>
              <a:rPr lang="fr-FR" sz="1200" b="0" i="0" u="none" strike="noStrike" kern="1200" dirty="0">
                <a:solidFill>
                  <a:schemeClr val="tx1"/>
                </a:solidFill>
                <a:effectLst/>
                <a:latin typeface="+mn-lt"/>
                <a:ea typeface="+mn-ea"/>
                <a:cs typeface="+mn-cs"/>
              </a:rPr>
              <a:t>L'</a:t>
            </a:r>
            <a:r>
              <a:rPr lang="fr-FR" sz="1200" b="1" i="0" u="none" strike="noStrike" kern="1200" dirty="0">
                <a:solidFill>
                  <a:schemeClr val="tx1"/>
                </a:solidFill>
                <a:effectLst/>
                <a:latin typeface="+mn-lt"/>
                <a:ea typeface="+mn-ea"/>
                <a:cs typeface="+mn-cs"/>
                <a:hlinkClick r:id="rId3" tooltip="Site de l'UICN - nouvelle fenêtre"/>
              </a:rPr>
              <a:t>Union internationale pour la conservation de la nature (UICN)(nouvelle fenêtre)</a:t>
            </a:r>
            <a:r>
              <a:rPr lang="fr-FR" sz="1200" b="0" i="0" u="none" strike="noStrike" kern="1200" dirty="0">
                <a:solidFill>
                  <a:schemeClr val="tx1"/>
                </a:solidFill>
                <a:effectLst/>
                <a:latin typeface="+mn-lt"/>
                <a:ea typeface="+mn-ea"/>
                <a:cs typeface="+mn-cs"/>
              </a:rPr>
              <a:t> a été créée le 5 octobre 1948 à Fontainebleau en France. Il s'agit de la première union environnementale à l’échelle mondiale qui réunit gouvernements et organisations de la société civile dans le but de protéger la nature. Elle a pour objectif d’encourager la coopération internationale et de fournir des connaissances et des outils scientifiques en vue de conserver l’intégrité et la diversité de la nature ainsi que de garantir un usage équitable et durable des ressources naturelles.</a:t>
            </a:r>
          </a:p>
          <a:p>
            <a:r>
              <a:rPr lang="fr-FR" sz="1200" b="0" i="0" u="none" strike="noStrike" kern="1200" dirty="0">
                <a:solidFill>
                  <a:schemeClr val="tx1"/>
                </a:solidFill>
                <a:effectLst/>
                <a:latin typeface="+mn-lt"/>
                <a:ea typeface="+mn-ea"/>
                <a:cs typeface="+mn-cs"/>
              </a:rPr>
              <a:t>Rassemblant plus de 1 400 membres (États, organismes gouvernementaux, ONG, organisations de peuples autochtones), l’UICN est le réseau environnemental le plus vaste de la planète. Elle élabore des solutions fondées sur la nature pour la mise en œuvre d’accords internationaux comme l’</a:t>
            </a:r>
            <a:r>
              <a:rPr lang="fr-FR" sz="1200" b="1" i="0" u="none" strike="noStrike" kern="1200" dirty="0">
                <a:solidFill>
                  <a:schemeClr val="tx1"/>
                </a:solidFill>
                <a:effectLst/>
                <a:latin typeface="+mn-lt"/>
                <a:ea typeface="+mn-ea"/>
                <a:cs typeface="+mn-cs"/>
                <a:hlinkClick r:id="rId4"/>
              </a:rPr>
              <a:t>Accord de Paris sur le climat</a:t>
            </a:r>
            <a:r>
              <a:rPr lang="fr-FR" sz="1200" b="0" i="0" u="none" strike="noStrike" kern="1200" dirty="0">
                <a:solidFill>
                  <a:schemeClr val="tx1"/>
                </a:solidFill>
                <a:effectLst/>
                <a:latin typeface="+mn-lt"/>
                <a:ea typeface="+mn-ea"/>
                <a:cs typeface="+mn-cs"/>
              </a:rPr>
              <a:t>(2015) ou les </a:t>
            </a:r>
            <a:r>
              <a:rPr lang="fr-FR" sz="1200" b="1" i="0" u="none" strike="noStrike" kern="1200" dirty="0">
                <a:solidFill>
                  <a:schemeClr val="tx1"/>
                </a:solidFill>
                <a:effectLst/>
                <a:latin typeface="+mn-lt"/>
                <a:ea typeface="+mn-ea"/>
                <a:cs typeface="+mn-cs"/>
                <a:hlinkClick r:id="rId5"/>
              </a:rPr>
              <a:t>Objectifs de développement durable à l’horizon 2030</a:t>
            </a:r>
            <a:r>
              <a:rPr lang="fr-FR" sz="1200" b="1" i="0" u="none" strike="noStrike" kern="1200" dirty="0">
                <a:solidFill>
                  <a:schemeClr val="tx1"/>
                </a:solidFill>
                <a:effectLst/>
                <a:latin typeface="+mn-lt"/>
                <a:ea typeface="+mn-ea"/>
                <a:cs typeface="+mn-cs"/>
              </a:rPr>
              <a:t>. </a:t>
            </a:r>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L’UICN fait aujourd’hui autorité au niveau international sur l’état de la nature et des ressources naturelles dans le monde et sur les mesures pour les préserver.</a:t>
            </a:r>
          </a:p>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La majorité des députés européens a voté pour la "</a:t>
            </a:r>
            <a:r>
              <a:rPr lang="fr-FR" sz="1200" b="1" i="0" u="none" strike="noStrike" kern="1200" dirty="0">
                <a:solidFill>
                  <a:schemeClr val="tx1"/>
                </a:solidFill>
                <a:effectLst/>
                <a:latin typeface="+mn-lt"/>
                <a:ea typeface="+mn-ea"/>
                <a:cs typeface="+mn-cs"/>
                <a:hlinkClick r:id="rId6" tooltip="Rapport sur la stratégie de l’UE en faveur de la biodiversité à l’horizon 2030 : Ramener la nature dans nos vies - Parlement européen - Formet pdf 480 Ko - Nouvelle fenêtre"/>
              </a:rPr>
              <a:t>stratégie de l’UE en faveur de la biodiversité à l’horizon 2030 : ramener la nature dans nos vies(nouvelle fenêtre)</a:t>
            </a:r>
            <a:r>
              <a:rPr lang="fr-FR" sz="1200" b="0" i="0" u="none" strike="noStrike" kern="1200" dirty="0">
                <a:solidFill>
                  <a:schemeClr val="tx1"/>
                </a:solidFill>
                <a:effectLst/>
                <a:latin typeface="+mn-lt"/>
                <a:ea typeface="+mn-ea"/>
                <a:cs typeface="+mn-cs"/>
              </a:rPr>
              <a:t>". Cette résolution se base sur les recommandations de la </a:t>
            </a:r>
            <a:r>
              <a:rPr lang="fr-FR" sz="1200" b="1" i="0" u="none" strike="noStrike" kern="1200" dirty="0">
                <a:solidFill>
                  <a:schemeClr val="tx1"/>
                </a:solidFill>
                <a:effectLst/>
                <a:latin typeface="+mn-lt"/>
                <a:ea typeface="+mn-ea"/>
                <a:cs typeface="+mn-cs"/>
                <a:hlinkClick r:id="rId7"/>
              </a:rPr>
              <a:t>Plateforme intergouvernementale scientifique et politique sur la biodiversité et les services écosystémiques (IPBES)</a:t>
            </a:r>
            <a:r>
              <a:rPr lang="fr-FR" sz="1200" b="0" i="0" u="none" strike="noStrike" kern="1200" dirty="0">
                <a:solidFill>
                  <a:schemeClr val="tx1"/>
                </a:solidFill>
                <a:effectLst/>
                <a:latin typeface="+mn-lt"/>
                <a:ea typeface="+mn-ea"/>
                <a:cs typeface="+mn-cs"/>
              </a:rPr>
              <a:t>.</a:t>
            </a:r>
          </a:p>
          <a:p>
            <a:r>
              <a:rPr lang="fr-FR" sz="1200" b="0" i="0" u="none" strike="noStrike" kern="1200" dirty="0">
                <a:solidFill>
                  <a:schemeClr val="tx1"/>
                </a:solidFill>
                <a:effectLst/>
                <a:latin typeface="+mn-lt"/>
                <a:ea typeface="+mn-ea"/>
                <a:cs typeface="+mn-cs"/>
              </a:rPr>
              <a:t>Bien que de nombreux objectifs de protection de l'environnement aient déjà été prévus de 2010 à 2020 (directives "Oiseaux" ou "</a:t>
            </a:r>
            <a:r>
              <a:rPr lang="fr-FR" sz="1200" b="0" i="0" u="none" strike="noStrike" kern="1200" dirty="0" err="1">
                <a:solidFill>
                  <a:schemeClr val="tx1"/>
                </a:solidFill>
                <a:effectLst/>
                <a:latin typeface="+mn-lt"/>
                <a:ea typeface="+mn-ea"/>
                <a:cs typeface="+mn-cs"/>
              </a:rPr>
              <a:t>Natura</a:t>
            </a:r>
            <a:r>
              <a:rPr lang="fr-FR" sz="1200" b="0" i="0" u="none" strike="noStrike" kern="1200" dirty="0">
                <a:solidFill>
                  <a:schemeClr val="tx1"/>
                </a:solidFill>
                <a:effectLst/>
                <a:latin typeface="+mn-lt"/>
                <a:ea typeface="+mn-ea"/>
                <a:cs typeface="+mn-cs"/>
              </a:rPr>
              <a:t> 2000", par exemple), aucun n'a été atteint aujourd'hui. Selon le rapport sur la stratégie de l'UE en faveur de la biodiversité, il n'est cependant pas trop tard à condition de réaliser des changements importants rapidement.</a:t>
            </a:r>
          </a:p>
          <a:p>
            <a:endParaRPr lang="fr-FR" sz="1200" b="0" i="0" u="none" strike="noStrike" kern="1200" dirty="0">
              <a:solidFill>
                <a:schemeClr val="tx1"/>
              </a:solidFill>
              <a:effectLst/>
              <a:latin typeface="+mn-lt"/>
              <a:ea typeface="+mn-ea"/>
              <a:cs typeface="+mn-cs"/>
            </a:endParaRPr>
          </a:p>
          <a:p>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34</a:t>
            </a:fld>
            <a:endParaRPr lang="fr-FR"/>
          </a:p>
        </p:txBody>
      </p:sp>
      <p:sp>
        <p:nvSpPr>
          <p:cNvPr id="5" name="Espace réservé du pied de page 4">
            <a:extLst>
              <a:ext uri="{FF2B5EF4-FFF2-40B4-BE49-F238E27FC236}">
                <a16:creationId xmlns:a16="http://schemas.microsoft.com/office/drawing/2014/main" id="{F204AC9A-B215-AF99-30E4-16B876984901}"/>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25942672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92500" lnSpcReduction="20000"/>
          </a:bodyPr>
          <a:lstStyle/>
          <a:p>
            <a:r>
              <a:rPr lang="fr-FR" sz="1200" b="1" i="0" u="none" strike="noStrike" kern="1200" dirty="0">
                <a:solidFill>
                  <a:schemeClr val="tx1"/>
                </a:solidFill>
                <a:effectLst/>
                <a:latin typeface="+mn-lt"/>
                <a:ea typeface="+mn-ea"/>
                <a:cs typeface="+mn-cs"/>
              </a:rPr>
              <a:t>Qu’est-ce que l'UICN ?</a:t>
            </a:r>
          </a:p>
          <a:p>
            <a:r>
              <a:rPr lang="fr-FR" sz="1200" b="0" i="0" u="none" strike="noStrike" kern="1200" dirty="0">
                <a:solidFill>
                  <a:schemeClr val="tx1"/>
                </a:solidFill>
                <a:effectLst/>
                <a:latin typeface="+mn-lt"/>
                <a:ea typeface="+mn-ea"/>
                <a:cs typeface="+mn-cs"/>
              </a:rPr>
              <a:t>L'</a:t>
            </a:r>
            <a:r>
              <a:rPr lang="fr-FR" sz="1200" b="1" i="0" u="none" strike="noStrike" kern="1200" dirty="0">
                <a:solidFill>
                  <a:schemeClr val="tx1"/>
                </a:solidFill>
                <a:effectLst/>
                <a:latin typeface="+mn-lt"/>
                <a:ea typeface="+mn-ea"/>
                <a:cs typeface="+mn-cs"/>
                <a:hlinkClick r:id="rId3" tooltip="Site de l'UICN - nouvelle fenêtre"/>
              </a:rPr>
              <a:t>Union internationale pour la conservation de la nature (UICN)(nouvelle fenêtre)</a:t>
            </a:r>
            <a:r>
              <a:rPr lang="fr-FR" sz="1200" b="0" i="0" u="none" strike="noStrike" kern="1200" dirty="0">
                <a:solidFill>
                  <a:schemeClr val="tx1"/>
                </a:solidFill>
                <a:effectLst/>
                <a:latin typeface="+mn-lt"/>
                <a:ea typeface="+mn-ea"/>
                <a:cs typeface="+mn-cs"/>
              </a:rPr>
              <a:t> a été créée le 5 octobre 1948 à Fontainebleau en France. Il s'agit de la première union environnementale à l’échelle mondiale qui réunit gouvernements et organisations de la société civile dans le but de protéger la nature. Elle a pour objectif d’encourager la coopération internationale et de fournir des connaissances et des outils scientifiques en vue de conserver l’intégrité et la diversité de la nature ainsi que de garantir un usage équitable et durable des ressources naturelles.</a:t>
            </a:r>
          </a:p>
          <a:p>
            <a:r>
              <a:rPr lang="fr-FR" sz="1200" b="0" i="0" u="none" strike="noStrike" kern="1200" dirty="0">
                <a:solidFill>
                  <a:schemeClr val="tx1"/>
                </a:solidFill>
                <a:effectLst/>
                <a:latin typeface="+mn-lt"/>
                <a:ea typeface="+mn-ea"/>
                <a:cs typeface="+mn-cs"/>
              </a:rPr>
              <a:t>Rassemblant plus de 1 400 membres (États, organismes gouvernementaux, ONG, organisations de peuples autochtones), l’UICN est le réseau environnemental le plus vaste de la planète. Elle élabore des solutions fondées sur la nature pour la mise en œuvre d’accords internationaux comme l’</a:t>
            </a:r>
            <a:r>
              <a:rPr lang="fr-FR" sz="1200" b="1" i="0" u="none" strike="noStrike" kern="1200" dirty="0">
                <a:solidFill>
                  <a:schemeClr val="tx1"/>
                </a:solidFill>
                <a:effectLst/>
                <a:latin typeface="+mn-lt"/>
                <a:ea typeface="+mn-ea"/>
                <a:cs typeface="+mn-cs"/>
                <a:hlinkClick r:id="rId4"/>
              </a:rPr>
              <a:t>Accord de Paris sur le climat</a:t>
            </a:r>
            <a:r>
              <a:rPr lang="fr-FR" sz="1200" b="0" i="0" u="none" strike="noStrike" kern="1200" dirty="0">
                <a:solidFill>
                  <a:schemeClr val="tx1"/>
                </a:solidFill>
                <a:effectLst/>
                <a:latin typeface="+mn-lt"/>
                <a:ea typeface="+mn-ea"/>
                <a:cs typeface="+mn-cs"/>
              </a:rPr>
              <a:t>(2015) ou les </a:t>
            </a:r>
            <a:r>
              <a:rPr lang="fr-FR" sz="1200" b="1" i="0" u="none" strike="noStrike" kern="1200" dirty="0">
                <a:solidFill>
                  <a:schemeClr val="tx1"/>
                </a:solidFill>
                <a:effectLst/>
                <a:latin typeface="+mn-lt"/>
                <a:ea typeface="+mn-ea"/>
                <a:cs typeface="+mn-cs"/>
                <a:hlinkClick r:id="rId5"/>
              </a:rPr>
              <a:t>Objectifs de développement durable à l’horizon 2030</a:t>
            </a:r>
            <a:r>
              <a:rPr lang="fr-FR" sz="1200" b="1" i="0" u="none" strike="noStrike" kern="1200" dirty="0">
                <a:solidFill>
                  <a:schemeClr val="tx1"/>
                </a:solidFill>
                <a:effectLst/>
                <a:latin typeface="+mn-lt"/>
                <a:ea typeface="+mn-ea"/>
                <a:cs typeface="+mn-cs"/>
              </a:rPr>
              <a:t>. </a:t>
            </a:r>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L’UICN fait aujourd’hui autorité au niveau international sur l’état de la nature et des ressources naturelles dans le monde et sur les mesures pour les préserver.</a:t>
            </a:r>
          </a:p>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La majorité des députés européens a voté pour la "</a:t>
            </a:r>
            <a:r>
              <a:rPr lang="fr-FR" sz="1200" b="1" i="0" u="none" strike="noStrike" kern="1200" dirty="0">
                <a:solidFill>
                  <a:schemeClr val="tx1"/>
                </a:solidFill>
                <a:effectLst/>
                <a:latin typeface="+mn-lt"/>
                <a:ea typeface="+mn-ea"/>
                <a:cs typeface="+mn-cs"/>
                <a:hlinkClick r:id="rId6" tooltip="Rapport sur la stratégie de l’UE en faveur de la biodiversité à l’horizon 2030 : Ramener la nature dans nos vies - Parlement européen - Formet pdf 480 Ko - Nouvelle fenêtre"/>
              </a:rPr>
              <a:t>stratégie de l’UE en faveur de la biodiversité à l’horizon 2030 : ramener la nature dans nos vies(nouvelle fenêtre)</a:t>
            </a:r>
            <a:r>
              <a:rPr lang="fr-FR" sz="1200" b="0" i="0" u="none" strike="noStrike" kern="1200" dirty="0">
                <a:solidFill>
                  <a:schemeClr val="tx1"/>
                </a:solidFill>
                <a:effectLst/>
                <a:latin typeface="+mn-lt"/>
                <a:ea typeface="+mn-ea"/>
                <a:cs typeface="+mn-cs"/>
              </a:rPr>
              <a:t>". Cette résolution se base sur les recommandations de la </a:t>
            </a:r>
            <a:r>
              <a:rPr lang="fr-FR" sz="1200" b="1" i="0" u="none" strike="noStrike" kern="1200" dirty="0">
                <a:solidFill>
                  <a:schemeClr val="tx1"/>
                </a:solidFill>
                <a:effectLst/>
                <a:latin typeface="+mn-lt"/>
                <a:ea typeface="+mn-ea"/>
                <a:cs typeface="+mn-cs"/>
                <a:hlinkClick r:id="rId7"/>
              </a:rPr>
              <a:t>Plateforme intergouvernementale scientifique et politique sur la biodiversité et les services écosystémiques (IPBES)</a:t>
            </a:r>
            <a:r>
              <a:rPr lang="fr-FR" sz="1200" b="0" i="0" u="none" strike="noStrike" kern="1200" dirty="0">
                <a:solidFill>
                  <a:schemeClr val="tx1"/>
                </a:solidFill>
                <a:effectLst/>
                <a:latin typeface="+mn-lt"/>
                <a:ea typeface="+mn-ea"/>
                <a:cs typeface="+mn-cs"/>
              </a:rPr>
              <a:t>.</a:t>
            </a:r>
          </a:p>
          <a:p>
            <a:r>
              <a:rPr lang="fr-FR" sz="1200" b="0" i="0" u="none" strike="noStrike" kern="1200" dirty="0">
                <a:solidFill>
                  <a:schemeClr val="tx1"/>
                </a:solidFill>
                <a:effectLst/>
                <a:latin typeface="+mn-lt"/>
                <a:ea typeface="+mn-ea"/>
                <a:cs typeface="+mn-cs"/>
              </a:rPr>
              <a:t>Bien que de nombreux objectifs de protection de l'environnement aient déjà été prévus de 2010 à 2020 (directives "Oiseaux" ou "</a:t>
            </a:r>
            <a:r>
              <a:rPr lang="fr-FR" sz="1200" b="0" i="0" u="none" strike="noStrike" kern="1200" dirty="0" err="1">
                <a:solidFill>
                  <a:schemeClr val="tx1"/>
                </a:solidFill>
                <a:effectLst/>
                <a:latin typeface="+mn-lt"/>
                <a:ea typeface="+mn-ea"/>
                <a:cs typeface="+mn-cs"/>
              </a:rPr>
              <a:t>Natura</a:t>
            </a:r>
            <a:r>
              <a:rPr lang="fr-FR" sz="1200" b="0" i="0" u="none" strike="noStrike" kern="1200" dirty="0">
                <a:solidFill>
                  <a:schemeClr val="tx1"/>
                </a:solidFill>
                <a:effectLst/>
                <a:latin typeface="+mn-lt"/>
                <a:ea typeface="+mn-ea"/>
                <a:cs typeface="+mn-cs"/>
              </a:rPr>
              <a:t> 2000", par exemple), aucun n'a été atteint aujourd'hui. Selon le rapport sur la stratégie de l'UE en faveur de la biodiversité, il n'est cependant pas trop tard à condition de réaliser des changements importants rapidement.</a:t>
            </a:r>
          </a:p>
          <a:p>
            <a:endParaRPr lang="fr-FR" sz="1200" b="0" i="0" u="none" strike="noStrike" kern="1200" dirty="0">
              <a:solidFill>
                <a:schemeClr val="tx1"/>
              </a:solidFill>
              <a:effectLst/>
              <a:latin typeface="+mn-lt"/>
              <a:ea typeface="+mn-ea"/>
              <a:cs typeface="+mn-cs"/>
            </a:endParaRPr>
          </a:p>
          <a:p>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35</a:t>
            </a:fld>
            <a:endParaRPr lang="fr-FR"/>
          </a:p>
        </p:txBody>
      </p:sp>
      <p:sp>
        <p:nvSpPr>
          <p:cNvPr id="5" name="Espace réservé du pied de page 4">
            <a:extLst>
              <a:ext uri="{FF2B5EF4-FFF2-40B4-BE49-F238E27FC236}">
                <a16:creationId xmlns:a16="http://schemas.microsoft.com/office/drawing/2014/main" id="{1BFE2518-6DD6-1BBA-A293-AF7D20CB6408}"/>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1773147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r>
              <a:rPr lang="fr-FR" sz="1000" dirty="0">
                <a:solidFill>
                  <a:srgbClr val="163860"/>
                </a:solidFill>
                <a:latin typeface="noto-serif"/>
              </a:rPr>
              <a:t>Au cours des 20 dernières années (2000-2019), </a:t>
            </a:r>
          </a:p>
          <a:p>
            <a:r>
              <a:rPr lang="fr-FR" sz="1000" dirty="0">
                <a:solidFill>
                  <a:srgbClr val="163860"/>
                </a:solidFill>
                <a:latin typeface="noto-serif"/>
              </a:rPr>
              <a:t>7 348 désastres naturels ont été enregistrés dans le monde (pour un coût évalué à près de 3 000 milliards de dollars) </a:t>
            </a:r>
            <a:r>
              <a:rPr lang="fr-FR" sz="1000" dirty="0"/>
              <a:t>soit près de deux fois plus qu'entre 1980 et 1999, révèle </a:t>
            </a:r>
            <a:r>
              <a:rPr lang="fr-FR" sz="1000" dirty="0">
                <a:hlinkClick r:id="rId3"/>
              </a:rPr>
              <a:t>un rapport du Bureau des Nations unies pour la réduction des risques de catastrophe</a:t>
            </a:r>
            <a:r>
              <a:rPr lang="fr-FR" sz="1000" dirty="0"/>
              <a:t> (UNSDIR).</a:t>
            </a:r>
          </a:p>
          <a:p>
            <a:endParaRPr lang="fr-FR"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rgbClr val="163860"/>
                </a:solidFill>
                <a:latin typeface="noto-serif"/>
              </a:rPr>
              <a:t>Les coûts des catastrophes naturelles sont évalués à au moins près de 3000 milliards de dollars depuis 2000 mais le montant réel est plus élevé car un grand nombre de pays, notamment en Afrique et Asie, ne fournissent pas d'informations sur l'impact économique.</a:t>
            </a:r>
          </a:p>
          <a:p>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36</a:t>
            </a:fld>
            <a:endParaRPr lang="fr-FR"/>
          </a:p>
        </p:txBody>
      </p:sp>
      <p:sp>
        <p:nvSpPr>
          <p:cNvPr id="5" name="Espace réservé du pied de page 4">
            <a:extLst>
              <a:ext uri="{FF2B5EF4-FFF2-40B4-BE49-F238E27FC236}">
                <a16:creationId xmlns:a16="http://schemas.microsoft.com/office/drawing/2014/main" id="{C6DDA030-3E1C-53A5-8D6A-9F192EE17C01}"/>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3953281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pPr fontAlgn="base"/>
            <a:r>
              <a:rPr lang="fr-FR" sz="1200" b="0" i="0" u="none" strike="noStrike" kern="1200" dirty="0">
                <a:solidFill>
                  <a:schemeClr val="tx1"/>
                </a:solidFill>
                <a:effectLst/>
                <a:latin typeface="+mn-lt"/>
                <a:ea typeface="+mn-ea"/>
                <a:cs typeface="+mn-cs"/>
              </a:rPr>
              <a:t>Les inondations - qui ont doublé - et les tempêtes ont été les catastrophes les plus fréquentes au cours des deux dernières décennies. Pour la décennie à venir, l'ONU estime que le pire problème seront les vagues de chaleur.</a:t>
            </a:r>
          </a:p>
          <a:p>
            <a:pPr fontAlgn="base"/>
            <a:r>
              <a:rPr lang="fr-FR" sz="1200" b="0" i="0" u="none" strike="noStrike" kern="1200" dirty="0">
                <a:solidFill>
                  <a:schemeClr val="tx1"/>
                </a:solidFill>
                <a:effectLst/>
                <a:latin typeface="+mn-lt"/>
                <a:ea typeface="+mn-ea"/>
                <a:cs typeface="+mn-cs"/>
              </a:rPr>
              <a:t>Globalement, le nombre de morts n'a guère augmenté, passant de 1,19 million sur la période 180-1999 à 1,23 million sur la période 2000-2019, alors que le nombre de personnes touchées par ces désastres naturels a bondi (passant de 3,25 milliards à 4 milliards).</a:t>
            </a:r>
          </a:p>
          <a:p>
            <a:br>
              <a:rPr lang="fr-FR" sz="1000" dirty="0"/>
            </a:br>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37</a:t>
            </a:fld>
            <a:endParaRPr lang="fr-FR"/>
          </a:p>
        </p:txBody>
      </p:sp>
      <p:sp>
        <p:nvSpPr>
          <p:cNvPr id="5" name="Espace réservé du pied de page 4">
            <a:extLst>
              <a:ext uri="{FF2B5EF4-FFF2-40B4-BE49-F238E27FC236}">
                <a16:creationId xmlns:a16="http://schemas.microsoft.com/office/drawing/2014/main" id="{9D8D57E7-D60F-B445-EF39-A456DBF809FF}"/>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3148473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br>
              <a:rPr lang="fr-FR" sz="1000" dirty="0"/>
            </a:br>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38</a:t>
            </a:fld>
            <a:endParaRPr lang="fr-FR"/>
          </a:p>
        </p:txBody>
      </p:sp>
      <p:sp>
        <p:nvSpPr>
          <p:cNvPr id="5" name="Espace réservé du pied de page 4">
            <a:extLst>
              <a:ext uri="{FF2B5EF4-FFF2-40B4-BE49-F238E27FC236}">
                <a16:creationId xmlns:a16="http://schemas.microsoft.com/office/drawing/2014/main" id="{DF9F5EEC-DD2C-09C2-2A31-CEDEE336B8C6}"/>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10980224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7313" y="744538"/>
            <a:ext cx="6619875" cy="372427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54D2EC3-9E17-4138-AD46-CC5F52703B4F}" type="slidenum">
              <a:rPr lang="fr-FR" smtClean="0"/>
              <a:pPr/>
              <a:t>39</a:t>
            </a:fld>
            <a:endParaRPr lang="fr-FR" dirty="0"/>
          </a:p>
        </p:txBody>
      </p:sp>
      <p:sp>
        <p:nvSpPr>
          <p:cNvPr id="5" name="Espace réservé du pied de page 4">
            <a:extLst>
              <a:ext uri="{FF2B5EF4-FFF2-40B4-BE49-F238E27FC236}">
                <a16:creationId xmlns:a16="http://schemas.microsoft.com/office/drawing/2014/main" id="{81B1B4B8-AC12-9DCC-C603-2F2AB7BD9BAB}"/>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3700486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7313" y="744538"/>
            <a:ext cx="6619875" cy="3724275"/>
          </a:xfrm>
        </p:spPr>
      </p:sp>
      <p:sp>
        <p:nvSpPr>
          <p:cNvPr id="3" name="Espace réservé des notes 2"/>
          <p:cNvSpPr>
            <a:spLocks noGrp="1"/>
          </p:cNvSpPr>
          <p:nvPr>
            <p:ph type="body" idx="1"/>
          </p:nvPr>
        </p:nvSpPr>
        <p:spPr/>
        <p:txBody>
          <a:bodyPr/>
          <a:lstStyle/>
          <a:p>
            <a:r>
              <a:rPr lang="fr-FR" sz="1200" b="1" kern="1200" dirty="0">
                <a:solidFill>
                  <a:schemeClr val="tx1"/>
                </a:solidFill>
                <a:effectLst/>
                <a:latin typeface="+mn-lt"/>
                <a:ea typeface="+mn-ea"/>
                <a:cs typeface="+mn-cs"/>
              </a:rPr>
              <a:t>L’importance de l’année 2022 pour l’action climatique </a:t>
            </a:r>
            <a:endParaRPr lang="fr-FR" sz="1600" b="1"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Alors que le monde passe à la vitesse supérieure dans sa course contre les changements climatiques et tourne la page de la conférence de 2021 sur les changements climatiques qui s’est tenue à Glasgow, examinons </a:t>
            </a:r>
            <a:r>
              <a:rPr lang="fr-FR" sz="1200" b="1" kern="1200" dirty="0">
                <a:solidFill>
                  <a:schemeClr val="tx1"/>
                </a:solidFill>
                <a:effectLst/>
                <a:latin typeface="+mn-lt"/>
                <a:ea typeface="+mn-ea"/>
                <a:cs typeface="+mn-cs"/>
              </a:rPr>
              <a:t>dix événements clés sur le plan mondial prévus pour 2022</a:t>
            </a:r>
            <a:r>
              <a:rPr lang="fr-FR" sz="1200" kern="1200" dirty="0">
                <a:solidFill>
                  <a:schemeClr val="tx1"/>
                </a:solidFill>
                <a:effectLst/>
                <a:latin typeface="+mn-lt"/>
                <a:ea typeface="+mn-ea"/>
                <a:cs typeface="+mn-cs"/>
              </a:rPr>
              <a:t>, qui viendront alimenter des discussions essentielles et influenceront les décisions de politique publique concernant l’une des questions les plus déterminantes de notre époque. </a:t>
            </a:r>
          </a:p>
          <a:p>
            <a:pPr lvl="1"/>
            <a:r>
              <a:rPr lang="fr-FR" sz="1200" b="1" kern="1200" dirty="0">
                <a:solidFill>
                  <a:schemeClr val="tx1"/>
                </a:solidFill>
                <a:effectLst/>
                <a:latin typeface="+mn-lt"/>
                <a:ea typeface="+mn-ea"/>
                <a:cs typeface="+mn-cs"/>
              </a:rPr>
              <a:t>La Cinquième Conférence des Nations Unies sur les pays les moins avancés (LDC5) à Doha au Qatar</a:t>
            </a:r>
          </a:p>
          <a:p>
            <a:r>
              <a:rPr lang="fr-FR" sz="1200" b="1" kern="1200" dirty="0">
                <a:solidFill>
                  <a:schemeClr val="tx1"/>
                </a:solidFill>
                <a:effectLst/>
                <a:latin typeface="+mn-lt"/>
                <a:ea typeface="+mn-ea"/>
                <a:cs typeface="+mn-cs"/>
              </a:rPr>
              <a:t>Il existe </a:t>
            </a:r>
            <a:r>
              <a:rPr lang="fr-FR" sz="1200" b="1" u="sng" kern="1200" dirty="0">
                <a:solidFill>
                  <a:schemeClr val="tx1"/>
                </a:solidFill>
                <a:effectLst/>
                <a:latin typeface="+mn-lt"/>
                <a:ea typeface="+mn-ea"/>
                <a:cs typeface="+mn-cs"/>
                <a:hlinkClick r:id="rId3"/>
              </a:rPr>
              <a:t>46 pays</a:t>
            </a:r>
            <a:r>
              <a:rPr lang="fr-FR" sz="1200" b="1" kern="1200" dirty="0">
                <a:solidFill>
                  <a:schemeClr val="tx1"/>
                </a:solidFill>
                <a:effectLst/>
                <a:latin typeface="+mn-lt"/>
                <a:ea typeface="+mn-ea"/>
                <a:cs typeface="+mn-cs"/>
              </a:rPr>
              <a:t>, allant de l’Afghanistan à la Zambie, considérés comme les pays les moins avancés. Ils abritent environ 13 % de la population mondiale et 40 % des personnes les plus pauvres. Ils sont très vulnérables à d’innombrables chocs, que ce soit sur le plan économique, de la santé publique ou des changements climatiques. Ils restent aux premières loges de la crise climatique et sont touchés de manière disproportionnée par les phénomènes météorologiques extrêmes. En outre, ils ne disposent malheureusement pas des financements indispensables pour appuyer la mise en place de mesures et d’infrastructures à l’épreuve des changements climatiques. La </a:t>
            </a:r>
            <a:r>
              <a:rPr lang="fr-FR" sz="1200" b="1" u="sng" kern="1200" dirty="0">
                <a:solidFill>
                  <a:schemeClr val="tx1"/>
                </a:solidFill>
                <a:effectLst/>
                <a:latin typeface="+mn-lt"/>
                <a:ea typeface="+mn-ea"/>
                <a:cs typeface="+mn-cs"/>
                <a:hlinkClick r:id="rId4"/>
              </a:rPr>
              <a:t>cinquième Conférence des Nations Unies sur les pays les moins avancés</a:t>
            </a:r>
            <a:r>
              <a:rPr lang="fr-FR" sz="1200" b="1" kern="1200" dirty="0">
                <a:solidFill>
                  <a:schemeClr val="tx1"/>
                </a:solidFill>
                <a:effectLst/>
                <a:latin typeface="+mn-lt"/>
                <a:ea typeface="+mn-ea"/>
                <a:cs typeface="+mn-cs"/>
              </a:rPr>
              <a:t> comprendra </a:t>
            </a:r>
            <a:r>
              <a:rPr lang="fr-FR" sz="1200" b="1" u="sng" kern="1200" dirty="0">
                <a:solidFill>
                  <a:schemeClr val="tx1"/>
                </a:solidFill>
                <a:effectLst/>
                <a:latin typeface="+mn-lt"/>
                <a:ea typeface="+mn-ea"/>
                <a:cs typeface="+mn-cs"/>
                <a:hlinkClick r:id="rId5"/>
              </a:rPr>
              <a:t>une table ronde thématique de haut niveau</a:t>
            </a:r>
            <a:r>
              <a:rPr lang="fr-FR" sz="1200" b="1" kern="1200" dirty="0">
                <a:solidFill>
                  <a:schemeClr val="tx1"/>
                </a:solidFill>
                <a:effectLst/>
                <a:latin typeface="+mn-lt"/>
                <a:ea typeface="+mn-ea"/>
                <a:cs typeface="+mn-cs"/>
              </a:rPr>
              <a:t> sur les changements climatiques, afin d’examiner les questions particulières et urgentes auxquelles les pays les moins avancés sont confrontés et le soutien dont ils ont besoin pour faire en sorte que leur indispensable croissance économique ne se fasse pas au détriment de leurs écosystèmes déjà fragiles et de leurs ressources naturelles en diminution.  </a:t>
            </a:r>
          </a:p>
          <a:p>
            <a:r>
              <a:rPr lang="fr-FR" sz="1200" kern="1200" dirty="0">
                <a:solidFill>
                  <a:schemeClr val="tx1"/>
                </a:solidFill>
                <a:effectLst/>
                <a:latin typeface="+mn-lt"/>
                <a:ea typeface="+mn-ea"/>
                <a:cs typeface="+mn-cs"/>
              </a:rPr>
              <a:t>La conférence a lieu, en temps normal, tous les 10 ans.</a:t>
            </a:r>
          </a:p>
          <a:p>
            <a:pPr lvl="1"/>
            <a:r>
              <a:rPr lang="fr-FR" sz="1200" b="1" kern="1200" dirty="0">
                <a:solidFill>
                  <a:schemeClr val="tx1"/>
                </a:solidFill>
                <a:effectLst/>
                <a:latin typeface="+mn-lt"/>
                <a:ea typeface="+mn-ea"/>
                <a:cs typeface="+mn-cs"/>
              </a:rPr>
              <a:t>Publication des Rapports d’évaluation du GIEC | Mondial (Février/Octobre)</a:t>
            </a:r>
          </a:p>
          <a:p>
            <a:r>
              <a:rPr lang="fr-FR" sz="1200" kern="1200" dirty="0">
                <a:solidFill>
                  <a:schemeClr val="tx1"/>
                </a:solidFill>
                <a:effectLst/>
                <a:latin typeface="+mn-lt"/>
                <a:ea typeface="+mn-ea"/>
                <a:cs typeface="+mn-cs"/>
              </a:rPr>
              <a:t>Le </a:t>
            </a:r>
            <a:r>
              <a:rPr lang="fr-FR" sz="1200" u="sng" kern="1200" dirty="0">
                <a:solidFill>
                  <a:schemeClr val="tx1"/>
                </a:solidFill>
                <a:effectLst/>
                <a:latin typeface="+mn-lt"/>
                <a:ea typeface="+mn-ea"/>
                <a:cs typeface="+mn-cs"/>
                <a:hlinkClick r:id="rId6"/>
              </a:rPr>
              <a:t>Groupe d’experts intergouvernemental sur l’évolution du climat</a:t>
            </a:r>
            <a:r>
              <a:rPr lang="fr-FR" sz="1200" kern="1200" dirty="0">
                <a:solidFill>
                  <a:schemeClr val="tx1"/>
                </a:solidFill>
                <a:effectLst/>
                <a:latin typeface="+mn-lt"/>
                <a:ea typeface="+mn-ea"/>
                <a:cs typeface="+mn-cs"/>
              </a:rPr>
              <a:t> (GIEC), qui publie des évaluations climatologiques tous les six à sept ans, lancera son premier rapport d’évaluation complet depuis l’adoption de l’Accord de Paris en 2015.</a:t>
            </a:r>
          </a:p>
          <a:p>
            <a:r>
              <a:rPr lang="fr-FR" sz="1200" kern="1200" dirty="0">
                <a:solidFill>
                  <a:schemeClr val="tx1"/>
                </a:solidFill>
                <a:effectLst/>
                <a:latin typeface="+mn-lt"/>
                <a:ea typeface="+mn-ea"/>
                <a:cs typeface="+mn-cs"/>
              </a:rPr>
              <a:t>Le sixième </a:t>
            </a:r>
            <a:r>
              <a:rPr lang="fr-FR" sz="1200" u="sng" kern="1200" dirty="0">
                <a:solidFill>
                  <a:schemeClr val="tx1"/>
                </a:solidFill>
                <a:effectLst/>
                <a:latin typeface="+mn-lt"/>
                <a:ea typeface="+mn-ea"/>
                <a:cs typeface="+mn-cs"/>
                <a:hlinkClick r:id="rId7"/>
              </a:rPr>
              <a:t>rapport d’évaluation</a:t>
            </a:r>
            <a:r>
              <a:rPr lang="fr-FR" sz="1200" kern="1200" dirty="0">
                <a:solidFill>
                  <a:schemeClr val="tx1"/>
                </a:solidFill>
                <a:effectLst/>
                <a:latin typeface="+mn-lt"/>
                <a:ea typeface="+mn-ea"/>
                <a:cs typeface="+mn-cs"/>
              </a:rPr>
              <a:t> du GIEC englobera les contributions de 3 groupes de travail dirigés par certains des plus grands scientifiques du monde, concernant respectivement :	</a:t>
            </a:r>
          </a:p>
          <a:p>
            <a:pPr lvl="0"/>
            <a:r>
              <a:rPr lang="fr-FR" sz="1200" kern="1200" dirty="0">
                <a:solidFill>
                  <a:schemeClr val="tx1"/>
                </a:solidFill>
                <a:effectLst/>
                <a:latin typeface="+mn-lt"/>
                <a:ea typeface="+mn-ea"/>
                <a:cs typeface="+mn-cs"/>
              </a:rPr>
              <a:t>la compréhension du système climatique et des changements climatiques sur le plan physique [premier groupe de travail, publication du mois d’août 2021] </a:t>
            </a:r>
          </a:p>
          <a:p>
            <a:pPr lvl="0"/>
            <a:r>
              <a:rPr lang="fr-FR" sz="1200" kern="1200" dirty="0">
                <a:solidFill>
                  <a:schemeClr val="tx1"/>
                </a:solidFill>
                <a:effectLst/>
                <a:latin typeface="+mn-lt"/>
                <a:ea typeface="+mn-ea"/>
                <a:cs typeface="+mn-cs"/>
              </a:rPr>
              <a:t> </a:t>
            </a:r>
          </a:p>
          <a:p>
            <a:pPr lvl="0"/>
            <a:r>
              <a:rPr lang="fr-FR" sz="1200" kern="1200" dirty="0">
                <a:solidFill>
                  <a:schemeClr val="tx1"/>
                </a:solidFill>
                <a:effectLst/>
                <a:latin typeface="+mn-lt"/>
                <a:ea typeface="+mn-ea"/>
                <a:cs typeface="+mn-cs"/>
              </a:rPr>
              <a:t>les effets des </a:t>
            </a:r>
            <a:r>
              <a:rPr lang="fr-FR" sz="1200" b="1" kern="1200" dirty="0">
                <a:solidFill>
                  <a:schemeClr val="tx1"/>
                </a:solidFill>
                <a:effectLst/>
                <a:latin typeface="+mn-lt"/>
                <a:ea typeface="+mn-ea"/>
                <a:cs typeface="+mn-cs"/>
              </a:rPr>
              <a:t>changements climatiques</a:t>
            </a:r>
            <a:r>
              <a:rPr lang="fr-FR" sz="1200" kern="1200" dirty="0">
                <a:solidFill>
                  <a:schemeClr val="tx1"/>
                </a:solidFill>
                <a:effectLst/>
                <a:latin typeface="+mn-lt"/>
                <a:ea typeface="+mn-ea"/>
                <a:cs typeface="+mn-cs"/>
              </a:rPr>
              <a:t> [rapport du deuxième groupe de travail publié le 21 février sur les </a:t>
            </a:r>
            <a:r>
              <a:rPr lang="fr-FR" sz="1200" b="1" kern="1200" dirty="0">
                <a:solidFill>
                  <a:schemeClr val="tx1"/>
                </a:solidFill>
                <a:effectLst/>
                <a:latin typeface="+mn-lt"/>
                <a:ea typeface="+mn-ea"/>
                <a:cs typeface="+mn-cs"/>
              </a:rPr>
              <a:t>effets, adaptation et vulnérabilité)</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Ce</a:t>
            </a:r>
            <a:r>
              <a:rPr lang="fr-FR" sz="1200" u="none" strike="noStrike" kern="1200" dirty="0">
                <a:solidFill>
                  <a:schemeClr val="tx1"/>
                </a:solidFill>
                <a:effectLst/>
                <a:latin typeface="+mn-lt"/>
                <a:ea typeface="+mn-ea"/>
                <a:cs typeface="+mn-cs"/>
                <a:hlinkClick r:id="rId8"/>
              </a:rPr>
              <a:t> </a:t>
            </a:r>
            <a:r>
              <a:rPr lang="fr-FR" sz="1200" u="sng" kern="1200" dirty="0">
                <a:solidFill>
                  <a:schemeClr val="tx1"/>
                </a:solidFill>
                <a:effectLst/>
                <a:latin typeface="+mn-lt"/>
                <a:ea typeface="+mn-ea"/>
                <a:cs typeface="+mn-cs"/>
                <a:hlinkClick r:id="rId8"/>
              </a:rPr>
              <a:t>rapport</a:t>
            </a:r>
            <a:r>
              <a:rPr lang="fr-FR" sz="1200" kern="1200" dirty="0">
                <a:solidFill>
                  <a:schemeClr val="tx1"/>
                </a:solidFill>
                <a:effectLst/>
                <a:latin typeface="+mn-lt"/>
                <a:ea typeface="+mn-ea"/>
                <a:cs typeface="+mn-cs"/>
              </a:rPr>
              <a:t> traitera des effets des changements climatiques sur les systèmes humains et naturels, dont il examinera les vulnérabilités, les capacités et les limites pour ce qui est de s’adapter aux changements climatiques. Il étudiera les possibilités de créer un avenir durable par l’adoption d’une approche équitable et intégrée sur le plan des mesures d’atténuation et d’adaptation à toutes les échelles.  </a:t>
            </a:r>
            <a:endParaRPr lang="fr-FR" sz="24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a:p>
            <a:pPr lvl="0"/>
            <a:r>
              <a:rPr lang="fr-FR" sz="1200" kern="1200" dirty="0">
                <a:solidFill>
                  <a:schemeClr val="tx1"/>
                </a:solidFill>
                <a:effectLst/>
                <a:latin typeface="+mn-lt"/>
                <a:ea typeface="+mn-ea"/>
                <a:cs typeface="+mn-cs"/>
              </a:rPr>
              <a:t>les progrès en matière </a:t>
            </a:r>
            <a:r>
              <a:rPr lang="fr-FR" sz="1200" b="1" kern="1200" dirty="0">
                <a:solidFill>
                  <a:schemeClr val="tx1"/>
                </a:solidFill>
                <a:effectLst/>
                <a:latin typeface="+mn-lt"/>
                <a:ea typeface="+mn-ea"/>
                <a:cs typeface="+mn-cs"/>
              </a:rPr>
              <a:t>d’atténuation des changements climatiques et les efforts visant à limiter les émissions</a:t>
            </a:r>
            <a:r>
              <a:rPr lang="fr-FR" sz="1200" kern="1200" dirty="0">
                <a:solidFill>
                  <a:schemeClr val="tx1"/>
                </a:solidFill>
                <a:effectLst/>
                <a:latin typeface="+mn-lt"/>
                <a:ea typeface="+mn-ea"/>
                <a:cs typeface="+mn-cs"/>
              </a:rPr>
              <a:t> [rapport du troisième groupe de travail publié le 28 mars].</a:t>
            </a:r>
          </a:p>
          <a:p>
            <a:r>
              <a:rPr lang="fr-FR" sz="1200" u="sng" kern="1200" dirty="0">
                <a:solidFill>
                  <a:schemeClr val="tx1"/>
                </a:solidFill>
                <a:effectLst/>
                <a:latin typeface="+mn-lt"/>
                <a:ea typeface="+mn-ea"/>
                <a:cs typeface="+mn-cs"/>
                <a:hlinkClick r:id="rId9"/>
              </a:rPr>
              <a:t>Ce rapport</a:t>
            </a:r>
            <a:r>
              <a:rPr lang="fr-FR" sz="1200" kern="1200" dirty="0">
                <a:solidFill>
                  <a:schemeClr val="tx1"/>
                </a:solidFill>
                <a:effectLst/>
                <a:latin typeface="+mn-lt"/>
                <a:ea typeface="+mn-ea"/>
                <a:cs typeface="+mn-cs"/>
              </a:rPr>
              <a:t> sera consacré aux efforts déployés aux niveaux mondial et national pour atténuer les effets dévastateurs et variables des changements climatiques, à travers l’examen des innovations et des solutions dans les systèmes énergétiques et urbains, ainsi que dans des secteurs tels que l’agriculture, la sylviculture et autres utilisations des terres, la construction, les transports et l’industrie. Il étudiera les liens entre les plans à court terme, à moyen terme et à long terme visant à réduire les émissions, en soulignant l’importance des plans d’action nationaux des gouvernements, autrement dit les contributions déterminées au niveau national (CDN) dans le cadre de l’Accord de Paris.  </a:t>
            </a:r>
            <a:endParaRPr lang="fr-FR" sz="24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On attend le dernier rapport, qui sera la synthèse sur les changements climatiques 2022 pour le 3 octobre </a:t>
            </a:r>
          </a:p>
          <a:p>
            <a:r>
              <a:rPr lang="fr-FR" sz="1200" kern="1200" dirty="0">
                <a:solidFill>
                  <a:schemeClr val="tx1"/>
                </a:solidFill>
                <a:effectLst/>
                <a:latin typeface="+mn-lt"/>
                <a:ea typeface="+mn-ea"/>
                <a:cs typeface="+mn-cs"/>
              </a:rPr>
              <a:t>Ce rapport de synthèse intégrera les contributions des trois groupes de travail ainsi que les conclusions des rapports spéciaux produits dans le cadre du cycle (</a:t>
            </a:r>
            <a:r>
              <a:rPr lang="fr-FR" sz="1200" u="sng" kern="1200" dirty="0">
                <a:solidFill>
                  <a:schemeClr val="tx1"/>
                </a:solidFill>
                <a:effectLst/>
                <a:latin typeface="+mn-lt"/>
                <a:ea typeface="+mn-ea"/>
                <a:cs typeface="+mn-cs"/>
                <a:hlinkClick r:id="rId10"/>
              </a:rPr>
              <a:t>Réchauffement planétaire de 1,5 °C</a:t>
            </a:r>
            <a:r>
              <a:rPr lang="fr-FR" sz="1200" kern="1200" dirty="0">
                <a:solidFill>
                  <a:schemeClr val="tx1"/>
                </a:solidFill>
                <a:effectLst/>
                <a:latin typeface="+mn-lt"/>
                <a:ea typeface="+mn-ea"/>
                <a:cs typeface="+mn-cs"/>
              </a:rPr>
              <a:t> ; </a:t>
            </a:r>
            <a:r>
              <a:rPr lang="fr-FR" sz="1200" u="sng" kern="1200" dirty="0">
                <a:solidFill>
                  <a:schemeClr val="tx1"/>
                </a:solidFill>
                <a:effectLst/>
                <a:latin typeface="+mn-lt"/>
                <a:ea typeface="+mn-ea"/>
                <a:cs typeface="+mn-cs"/>
                <a:hlinkClick r:id="rId11"/>
              </a:rPr>
              <a:t>Changement climatique et terres émergées</a:t>
            </a:r>
            <a:r>
              <a:rPr lang="fr-FR" sz="1200" kern="1200" dirty="0">
                <a:solidFill>
                  <a:schemeClr val="tx1"/>
                </a:solidFill>
                <a:effectLst/>
                <a:latin typeface="+mn-lt"/>
                <a:ea typeface="+mn-ea"/>
                <a:cs typeface="+mn-cs"/>
              </a:rPr>
              <a:t> et </a:t>
            </a:r>
            <a:r>
              <a:rPr lang="fr-FR" sz="1200" u="sng" kern="1200" dirty="0">
                <a:solidFill>
                  <a:schemeClr val="tx1"/>
                </a:solidFill>
                <a:effectLst/>
                <a:latin typeface="+mn-lt"/>
                <a:ea typeface="+mn-ea"/>
                <a:cs typeface="+mn-cs"/>
                <a:hlinkClick r:id="rId12"/>
              </a:rPr>
              <a:t>L’océan et la cryosphère dans le contexte du changement climatique</a:t>
            </a:r>
            <a:r>
              <a:rPr lang="fr-FR" sz="1200" kern="1200" dirty="0">
                <a:solidFill>
                  <a:schemeClr val="tx1"/>
                </a:solidFill>
                <a:effectLst/>
                <a:latin typeface="+mn-lt"/>
                <a:ea typeface="+mn-ea"/>
                <a:cs typeface="+mn-cs"/>
              </a:rPr>
              <a:t>) sera lancé avant la COP27.</a:t>
            </a:r>
          </a:p>
          <a:p>
            <a:pPr lvl="1"/>
            <a:r>
              <a:rPr lang="fr-FR" sz="1200" b="1" kern="1200" dirty="0">
                <a:solidFill>
                  <a:schemeClr val="tx1"/>
                </a:solidFill>
                <a:effectLst/>
                <a:latin typeface="+mn-lt"/>
                <a:ea typeface="+mn-ea"/>
                <a:cs typeface="+mn-cs"/>
              </a:rPr>
              <a:t>La Semaine du climat du Moyen-Orient et d’Afrique du Nord, 2022, à Dubaï, Émirats arabes unis (28 février – 3 mars </a:t>
            </a:r>
          </a:p>
          <a:p>
            <a:r>
              <a:rPr lang="fr-FR" sz="1200" b="1" kern="1200" dirty="0">
                <a:solidFill>
                  <a:schemeClr val="tx1"/>
                </a:solidFill>
                <a:effectLst/>
                <a:latin typeface="+mn-lt"/>
                <a:ea typeface="+mn-ea"/>
                <a:cs typeface="+mn-cs"/>
              </a:rPr>
              <a:t>Les changements climatiques ont des répercussions sur les zones côtières de la Tunisie, en Afrique du Nord, affectant à la fois les humains et la biodiversité marine. | PNUD Tunisie</a:t>
            </a:r>
          </a:p>
          <a:p>
            <a:r>
              <a:rPr lang="fr-FR" sz="1200" kern="1200" dirty="0">
                <a:solidFill>
                  <a:schemeClr val="tx1"/>
                </a:solidFill>
                <a:effectLst/>
                <a:latin typeface="+mn-lt"/>
                <a:ea typeface="+mn-ea"/>
                <a:cs typeface="+mn-cs"/>
              </a:rPr>
              <a:t>La toute première </a:t>
            </a:r>
            <a:r>
              <a:rPr lang="fr-FR" sz="1200" u="sng" kern="1200" dirty="0">
                <a:solidFill>
                  <a:schemeClr val="tx1"/>
                </a:solidFill>
                <a:effectLst/>
                <a:latin typeface="+mn-lt"/>
                <a:ea typeface="+mn-ea"/>
                <a:cs typeface="+mn-cs"/>
                <a:hlinkClick r:id="rId13"/>
              </a:rPr>
              <a:t>Semaine du climat du Moyen-Orient et d’Afrique du Nord</a:t>
            </a:r>
            <a:r>
              <a:rPr lang="fr-FR" sz="1200" u="none" strike="noStrike" kern="1200" dirty="0">
                <a:solidFill>
                  <a:schemeClr val="tx1"/>
                </a:solidFill>
                <a:effectLst/>
                <a:latin typeface="+mn-lt"/>
                <a:ea typeface="+mn-ea"/>
                <a:cs typeface="+mn-cs"/>
                <a:hlinkClick r:id="rId13"/>
              </a:rPr>
              <a:t> </a:t>
            </a:r>
            <a:r>
              <a:rPr lang="fr-FR" sz="1200" kern="1200" dirty="0">
                <a:solidFill>
                  <a:schemeClr val="tx1"/>
                </a:solidFill>
                <a:effectLst/>
                <a:latin typeface="+mn-lt"/>
                <a:ea typeface="+mn-ea"/>
                <a:cs typeface="+mn-cs"/>
              </a:rPr>
              <a:t>, organisée par </a:t>
            </a:r>
            <a:r>
              <a:rPr lang="fr-FR" sz="1200" u="sng" kern="1200" dirty="0">
                <a:solidFill>
                  <a:schemeClr val="tx1"/>
                </a:solidFill>
                <a:effectLst/>
                <a:latin typeface="+mn-lt"/>
                <a:ea typeface="+mn-ea"/>
                <a:cs typeface="+mn-cs"/>
                <a:hlinkClick r:id="rId14"/>
              </a:rPr>
              <a:t>ONU Climat</a:t>
            </a:r>
            <a:r>
              <a:rPr lang="fr-FR" sz="1200" kern="1200" dirty="0">
                <a:solidFill>
                  <a:schemeClr val="tx1"/>
                </a:solidFill>
                <a:effectLst/>
                <a:latin typeface="+mn-lt"/>
                <a:ea typeface="+mn-ea"/>
                <a:cs typeface="+mn-cs"/>
              </a:rPr>
              <a:t> (CCNUCC), marque une étape importante dans la préparation de la COP27 qui se tiendra en novembre en Égypte.</a:t>
            </a:r>
          </a:p>
          <a:p>
            <a:r>
              <a:rPr lang="fr-FR" sz="1200" kern="1200" dirty="0">
                <a:solidFill>
                  <a:schemeClr val="tx1"/>
                </a:solidFill>
                <a:effectLst/>
                <a:latin typeface="+mn-lt"/>
                <a:ea typeface="+mn-ea"/>
                <a:cs typeface="+mn-cs"/>
              </a:rPr>
              <a:t>Organisée par le gouvernement des Émirats arabes unis, avec le soutien des Nations Unies et d’autres agences multilatérales et nationales, la semaine du climat sera axée sur l’action régionale en faveur du climat et sur les collaborations nécessaires pour mettre en place des économies et des sociétés à l’épreuve des changements climatiques et pour intégrer l’action en la matière dans la relance consécutive à la pandémie. </a:t>
            </a:r>
          </a:p>
          <a:p>
            <a:r>
              <a:rPr lang="fr-FR" sz="1200" kern="1200" dirty="0">
                <a:solidFill>
                  <a:schemeClr val="tx1"/>
                </a:solidFill>
                <a:effectLst/>
                <a:latin typeface="+mn-lt"/>
                <a:ea typeface="+mn-ea"/>
                <a:cs typeface="+mn-cs"/>
              </a:rPr>
              <a:t>Les principaux événements se dérouleront au centre d’exposition de Dubaï, qui accueille actuellement l’</a:t>
            </a:r>
            <a:r>
              <a:rPr lang="fr-FR" sz="1200" u="sng" kern="1200" dirty="0">
                <a:solidFill>
                  <a:schemeClr val="tx1"/>
                </a:solidFill>
                <a:effectLst/>
                <a:latin typeface="+mn-lt"/>
                <a:ea typeface="+mn-ea"/>
                <a:cs typeface="+mn-cs"/>
                <a:hlinkClick r:id="rId15"/>
              </a:rPr>
              <a:t>Expo 2020</a:t>
            </a:r>
            <a:r>
              <a:rPr lang="fr-FR" sz="1200" kern="1200" dirty="0">
                <a:solidFill>
                  <a:schemeClr val="tx1"/>
                </a:solidFill>
                <a:effectLst/>
                <a:latin typeface="+mn-lt"/>
                <a:ea typeface="+mn-ea"/>
                <a:cs typeface="+mn-cs"/>
              </a:rPr>
              <a:t>.</a:t>
            </a:r>
          </a:p>
          <a:p>
            <a:r>
              <a:rPr lang="fr-FR" sz="1200" b="1" kern="1200" dirty="0">
                <a:solidFill>
                  <a:schemeClr val="tx1"/>
                </a:solidFill>
                <a:effectLst/>
                <a:latin typeface="+mn-lt"/>
                <a:ea typeface="+mn-ea"/>
                <a:cs typeface="+mn-cs"/>
              </a:rPr>
              <a:t>4. Conférence des Nations Unies sur la biodiversité (deuxième partie) | Kunming, Chine (25 avril – 8 mai)</a:t>
            </a:r>
          </a:p>
          <a:p>
            <a:r>
              <a:rPr lang="fr-FR" sz="1200" kern="1200" dirty="0">
                <a:solidFill>
                  <a:schemeClr val="tx1"/>
                </a:solidFill>
                <a:effectLst/>
                <a:latin typeface="+mn-lt"/>
                <a:ea typeface="+mn-ea"/>
                <a:cs typeface="+mn-cs"/>
              </a:rPr>
              <a:t>La </a:t>
            </a:r>
            <a:r>
              <a:rPr lang="fr-FR" sz="1200" u="sng" kern="1200" dirty="0">
                <a:solidFill>
                  <a:schemeClr val="tx1"/>
                </a:solidFill>
                <a:effectLst/>
                <a:latin typeface="+mn-lt"/>
                <a:ea typeface="+mn-ea"/>
                <a:cs typeface="+mn-cs"/>
                <a:hlinkClick r:id="rId16"/>
              </a:rPr>
              <a:t>Conférence des Nations Unies sur la biodiversité</a:t>
            </a:r>
            <a:r>
              <a:rPr lang="fr-FR" sz="1200" kern="1200" dirty="0">
                <a:solidFill>
                  <a:schemeClr val="tx1"/>
                </a:solidFill>
                <a:effectLst/>
                <a:latin typeface="+mn-lt"/>
                <a:ea typeface="+mn-ea"/>
                <a:cs typeface="+mn-cs"/>
              </a:rPr>
              <a:t>, qui devait avoir lieu en 2020 en Chine, a été scindée en deux parties. En octobre 2021, </a:t>
            </a:r>
            <a:r>
              <a:rPr lang="fr-FR" sz="1200" u="sng" kern="1200" dirty="0">
                <a:solidFill>
                  <a:schemeClr val="tx1"/>
                </a:solidFill>
                <a:effectLst/>
                <a:latin typeface="+mn-lt"/>
                <a:ea typeface="+mn-ea"/>
                <a:cs typeface="+mn-cs"/>
                <a:hlinkClick r:id="rId17"/>
              </a:rPr>
              <a:t>la première partie</a:t>
            </a:r>
            <a:r>
              <a:rPr lang="fr-FR" sz="1200" u="none" strike="noStrike" kern="1200" dirty="0">
                <a:solidFill>
                  <a:schemeClr val="tx1"/>
                </a:solidFill>
                <a:effectLst/>
                <a:latin typeface="+mn-lt"/>
                <a:ea typeface="+mn-ea"/>
                <a:cs typeface="+mn-cs"/>
                <a:hlinkClick r:id="rId17"/>
              </a:rPr>
              <a:t> </a:t>
            </a:r>
            <a:r>
              <a:rPr lang="fr-FR" sz="1200" kern="1200" dirty="0">
                <a:solidFill>
                  <a:schemeClr val="tx1"/>
                </a:solidFill>
                <a:effectLst/>
                <a:latin typeface="+mn-lt"/>
                <a:ea typeface="+mn-ea"/>
                <a:cs typeface="+mn-cs"/>
              </a:rPr>
              <a:t>a permis de préparer le terrain pour la prochaine réunion prévue au printemps 2022, avec l’adoption de </a:t>
            </a:r>
            <a:r>
              <a:rPr lang="fr-FR" sz="1200" u="sng" kern="1200" dirty="0">
                <a:solidFill>
                  <a:schemeClr val="tx1"/>
                </a:solidFill>
                <a:effectLst/>
                <a:latin typeface="+mn-lt"/>
                <a:ea typeface="+mn-ea"/>
                <a:cs typeface="+mn-cs"/>
                <a:hlinkClick r:id="rId18"/>
              </a:rPr>
              <a:t>la déclaration de Kunming</a:t>
            </a:r>
            <a:r>
              <a:rPr lang="fr-FR" sz="1200" kern="1200" dirty="0">
                <a:solidFill>
                  <a:schemeClr val="tx1"/>
                </a:solidFill>
                <a:effectLst/>
                <a:latin typeface="+mn-lt"/>
                <a:ea typeface="+mn-ea"/>
                <a:cs typeface="+mn-cs"/>
              </a:rPr>
              <a:t>, qui invite les pays à négocier et à s’accorder sur un </a:t>
            </a:r>
            <a:r>
              <a:rPr lang="fr-FR" sz="1200" u="sng" kern="1200" dirty="0">
                <a:solidFill>
                  <a:schemeClr val="tx1"/>
                </a:solidFill>
                <a:effectLst/>
                <a:latin typeface="+mn-lt"/>
                <a:ea typeface="+mn-ea"/>
                <a:cs typeface="+mn-cs"/>
                <a:hlinkClick r:id="rId19"/>
              </a:rPr>
              <a:t>cadre mondial de la biodiversité</a:t>
            </a:r>
            <a:r>
              <a:rPr lang="fr-FR" sz="1200" kern="1200" dirty="0">
                <a:solidFill>
                  <a:schemeClr val="tx1"/>
                </a:solidFill>
                <a:effectLst/>
                <a:latin typeface="+mn-lt"/>
                <a:ea typeface="+mn-ea"/>
                <a:cs typeface="+mn-cs"/>
              </a:rPr>
              <a:t>, et la création du </a:t>
            </a:r>
            <a:r>
              <a:rPr lang="fr-FR" sz="1200" u="sng" kern="1200" dirty="0">
                <a:solidFill>
                  <a:schemeClr val="tx1"/>
                </a:solidFill>
                <a:effectLst/>
                <a:latin typeface="+mn-lt"/>
                <a:ea typeface="+mn-ea"/>
                <a:cs typeface="+mn-cs"/>
                <a:hlinkClick r:id="rId20"/>
              </a:rPr>
              <a:t>fonds de Kunming pour la biodiversité</a:t>
            </a:r>
            <a:r>
              <a:rPr lang="fr-FR" sz="1200" kern="1200" dirty="0">
                <a:solidFill>
                  <a:schemeClr val="tx1"/>
                </a:solidFill>
                <a:effectLst/>
                <a:latin typeface="+mn-lt"/>
                <a:ea typeface="+mn-ea"/>
                <a:cs typeface="+mn-cs"/>
              </a:rPr>
              <a:t> pour lequel la Chine, la France, l’Union européenne, le Japon et d’autres pays se sont engagés.</a:t>
            </a:r>
          </a:p>
          <a:p>
            <a:r>
              <a:rPr lang="fr-FR" sz="1200" kern="1200" dirty="0">
                <a:solidFill>
                  <a:schemeClr val="tx1"/>
                </a:solidFill>
                <a:effectLst/>
                <a:latin typeface="+mn-lt"/>
                <a:ea typeface="+mn-ea"/>
                <a:cs typeface="+mn-cs"/>
              </a:rPr>
              <a:t>La deuxième partie, qui devrait renouer avec des sessions en présentiel, constituera un temps fort pour la biodiversité mondiale grâce à l’adoption du cadre qui redéfinira nos relations avec les milieux naturels. Elle comprendra 21 objectifs et 10 « étapes » à atteindre d’ici à 2030, en vue d’améliorations nettes à l’horizon 2050, notamment la conservation et la protection d’au moins 30 % des terres et des océans de la planète.</a:t>
            </a:r>
          </a:p>
          <a:p>
            <a:r>
              <a:rPr lang="fr-FR" sz="1200" kern="1200" dirty="0">
                <a:solidFill>
                  <a:schemeClr val="tx1"/>
                </a:solidFill>
                <a:effectLst/>
                <a:latin typeface="+mn-lt"/>
                <a:ea typeface="+mn-ea"/>
                <a:cs typeface="+mn-cs"/>
              </a:rPr>
              <a:t>Les pays devaient atteindre au plus tard en 2020 les objectifs du dernier cadre, connus sous le nom d’</a:t>
            </a:r>
            <a:r>
              <a:rPr lang="fr-FR" sz="1200" u="sng" kern="1200" dirty="0">
                <a:solidFill>
                  <a:schemeClr val="tx1"/>
                </a:solidFill>
                <a:effectLst/>
                <a:latin typeface="+mn-lt"/>
                <a:ea typeface="+mn-ea"/>
                <a:cs typeface="+mn-cs"/>
                <a:hlinkClick r:id="rId21"/>
              </a:rPr>
              <a:t>objectifs d’Aichi pour la biodiversité.</a:t>
            </a:r>
            <a:r>
              <a:rPr lang="fr-FR" sz="1200" kern="1200" dirty="0">
                <a:solidFill>
                  <a:schemeClr val="tx1"/>
                </a:solidFill>
                <a:effectLst/>
                <a:latin typeface="+mn-lt"/>
                <a:ea typeface="+mn-ea"/>
                <a:cs typeface="+mn-cs"/>
              </a:rPr>
              <a:t> Malgré certains progrès, lesdits objectifs, qui concernent aussi bien la lutte contre l’extinction des espèces que la réduction de la pollution et la préservation des forêts, </a:t>
            </a:r>
            <a:r>
              <a:rPr lang="fr-FR" sz="1200" u="sng" kern="1200" dirty="0">
                <a:solidFill>
                  <a:schemeClr val="tx1"/>
                </a:solidFill>
                <a:effectLst/>
                <a:latin typeface="+mn-lt"/>
                <a:ea typeface="+mn-ea"/>
                <a:cs typeface="+mn-cs"/>
                <a:hlinkClick r:id="rId22"/>
              </a:rPr>
              <a:t>n’ont pas été réalisés.</a:t>
            </a:r>
            <a:r>
              <a:rPr lang="fr-FR" sz="1200" kern="1200" dirty="0">
                <a:solidFill>
                  <a:schemeClr val="tx1"/>
                </a:solidFill>
                <a:effectLst/>
                <a:latin typeface="+mn-lt"/>
                <a:ea typeface="+mn-ea"/>
                <a:cs typeface="+mn-cs"/>
              </a:rPr>
              <a:t> Le cadre pour l’après-2020 jouera un </a:t>
            </a:r>
            <a:r>
              <a:rPr lang="fr-FR" sz="1200" u="sng" kern="1200" dirty="0">
                <a:solidFill>
                  <a:schemeClr val="tx1"/>
                </a:solidFill>
                <a:effectLst/>
                <a:latin typeface="+mn-lt"/>
                <a:ea typeface="+mn-ea"/>
                <a:cs typeface="+mn-cs"/>
                <a:hlinkClick r:id="rId23"/>
              </a:rPr>
              <a:t>rôle essentiel dans la lutte</a:t>
            </a:r>
            <a:r>
              <a:rPr lang="fr-FR" sz="1200" kern="1200" dirty="0">
                <a:solidFill>
                  <a:schemeClr val="tx1"/>
                </a:solidFill>
                <a:effectLst/>
                <a:latin typeface="+mn-lt"/>
                <a:ea typeface="+mn-ea"/>
                <a:cs typeface="+mn-cs"/>
              </a:rPr>
              <a:t> contre le déclin continu de la biodiversité.</a:t>
            </a:r>
          </a:p>
          <a:p>
            <a:pPr lvl="1"/>
            <a:r>
              <a:rPr lang="fr-FR" sz="1200" b="1" kern="1200" dirty="0">
                <a:solidFill>
                  <a:schemeClr val="tx1"/>
                </a:solidFill>
                <a:effectLst/>
                <a:latin typeface="+mn-lt"/>
                <a:ea typeface="+mn-ea"/>
                <a:cs typeface="+mn-cs"/>
              </a:rPr>
              <a:t>XVe Congrès forestier mondial, 2022 | Séoul, République de Corée (2 – 6 mai)</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L’élimination des émissions dues à la déforestation et la promotion de la régénération des forêts et de la restauration des paysages pourraient permettre de réduire de 30 % les émissions nettes au niveau mondial. Au cours de ces dix prochaines années, </a:t>
            </a:r>
            <a:r>
              <a:rPr lang="fr-FR" sz="1200" u="sng" kern="1200" dirty="0">
                <a:solidFill>
                  <a:schemeClr val="tx1"/>
                </a:solidFill>
                <a:effectLst/>
                <a:latin typeface="+mn-lt"/>
                <a:ea typeface="+mn-ea"/>
                <a:cs typeface="+mn-cs"/>
                <a:hlinkClick r:id="rId24"/>
              </a:rPr>
              <a:t>les forêts</a:t>
            </a:r>
            <a:r>
              <a:rPr lang="fr-FR" sz="1200" kern="1200" dirty="0">
                <a:solidFill>
                  <a:schemeClr val="tx1"/>
                </a:solidFill>
                <a:effectLst/>
                <a:latin typeface="+mn-lt"/>
                <a:ea typeface="+mn-ea"/>
                <a:cs typeface="+mn-cs"/>
              </a:rPr>
              <a:t> pourraient contribuer à hauteur de 50 % aux possibilités d’atténuation efficaces et économiques existantes.</a:t>
            </a:r>
          </a:p>
          <a:p>
            <a:r>
              <a:rPr lang="fr-FR" sz="1200" kern="1200" dirty="0">
                <a:solidFill>
                  <a:schemeClr val="tx1"/>
                </a:solidFill>
                <a:effectLst/>
                <a:latin typeface="+mn-lt"/>
                <a:ea typeface="+mn-ea"/>
                <a:cs typeface="+mn-cs"/>
              </a:rPr>
              <a:t>Ayant pour thème « Construire un avenir vert, sain et résilient avec les forêts », le </a:t>
            </a:r>
            <a:r>
              <a:rPr lang="fr-FR" sz="1200" u="sng" kern="1200" dirty="0">
                <a:solidFill>
                  <a:schemeClr val="tx1"/>
                </a:solidFill>
                <a:effectLst/>
                <a:latin typeface="+mn-lt"/>
                <a:ea typeface="+mn-ea"/>
                <a:cs typeface="+mn-cs"/>
                <a:hlinkClick r:id="rId25"/>
              </a:rPr>
              <a:t>Congrès forestier mondial</a:t>
            </a:r>
            <a:r>
              <a:rPr lang="fr-FR" sz="1200" kern="1200" dirty="0">
                <a:solidFill>
                  <a:schemeClr val="tx1"/>
                </a:solidFill>
                <a:effectLst/>
                <a:latin typeface="+mn-lt"/>
                <a:ea typeface="+mn-ea"/>
                <a:cs typeface="+mn-cs"/>
              </a:rPr>
              <a:t> se concentrera sur six sous-thèmes, concernant notamment l’inversion du processus de perte de forêts, l’utilisation durable de solutions fondées sur la nature et des ressources forestières, ainsi que la gestion des connaissances et la collecte de données en matière forestière.  </a:t>
            </a:r>
          </a:p>
          <a:p>
            <a:pPr lvl="1"/>
            <a:r>
              <a:rPr lang="fr-FR" sz="1200" b="1" kern="1200" dirty="0">
                <a:solidFill>
                  <a:schemeClr val="tx1"/>
                </a:solidFill>
                <a:effectLst/>
                <a:latin typeface="+mn-lt"/>
                <a:ea typeface="+mn-ea"/>
                <a:cs typeface="+mn-cs"/>
              </a:rPr>
              <a:t>15e Conférence des Nations Unies sur la désertification en Côte d’Ivoire (9 – 21 mai)</a:t>
            </a:r>
          </a:p>
          <a:p>
            <a:r>
              <a:rPr lang="fr-FR" sz="1200" kern="1200" dirty="0">
                <a:solidFill>
                  <a:schemeClr val="tx1"/>
                </a:solidFill>
                <a:effectLst/>
                <a:latin typeface="+mn-lt"/>
                <a:ea typeface="+mn-ea"/>
                <a:cs typeface="+mn-cs"/>
              </a:rPr>
              <a:t>Le Groupe d’experts intergouvernemental sur l’évolution du climat </a:t>
            </a:r>
            <a:r>
              <a:rPr lang="fr-FR" sz="1200" u="sng" kern="1200" dirty="0">
                <a:solidFill>
                  <a:schemeClr val="tx1"/>
                </a:solidFill>
                <a:effectLst/>
                <a:latin typeface="+mn-lt"/>
                <a:ea typeface="+mn-ea"/>
                <a:cs typeface="+mn-cs"/>
                <a:hlinkClick r:id="rId26"/>
              </a:rPr>
              <a:t>a émis un avertissement en 2019</a:t>
            </a:r>
            <a:r>
              <a:rPr lang="fr-FR" sz="1200" kern="1200" dirty="0">
                <a:solidFill>
                  <a:schemeClr val="tx1"/>
                </a:solidFill>
                <a:effectLst/>
                <a:latin typeface="+mn-lt"/>
                <a:ea typeface="+mn-ea"/>
                <a:cs typeface="+mn-cs"/>
              </a:rPr>
              <a:t>, signalant qu’environ </a:t>
            </a:r>
            <a:r>
              <a:rPr lang="fr-FR" sz="1200" b="1" kern="1200" dirty="0">
                <a:solidFill>
                  <a:schemeClr val="tx1"/>
                </a:solidFill>
                <a:effectLst/>
                <a:latin typeface="+mn-lt"/>
                <a:ea typeface="+mn-ea"/>
                <a:cs typeface="+mn-cs"/>
              </a:rPr>
              <a:t>500 millions de personnes vivent dans des zones touchées par la désertification. </a:t>
            </a:r>
            <a:r>
              <a:rPr lang="fr-FR" sz="1200" kern="1200" dirty="0">
                <a:solidFill>
                  <a:schemeClr val="tx1"/>
                </a:solidFill>
                <a:effectLst/>
                <a:latin typeface="+mn-lt"/>
                <a:ea typeface="+mn-ea"/>
                <a:cs typeface="+mn-cs"/>
              </a:rPr>
              <a:t>Lorsque le sol est dégradé, il devient moins productif : </a:t>
            </a:r>
            <a:r>
              <a:rPr lang="fr-FR" sz="1200" b="1" kern="1200" dirty="0">
                <a:solidFill>
                  <a:schemeClr val="tx1"/>
                </a:solidFill>
                <a:effectLst/>
                <a:latin typeface="+mn-lt"/>
                <a:ea typeface="+mn-ea"/>
                <a:cs typeface="+mn-cs"/>
              </a:rPr>
              <a:t>il est plus difficilement cultivable et perd de sa capacité à absorber le carbone</a:t>
            </a:r>
            <a:r>
              <a:rPr lang="fr-FR" sz="1200" kern="1200" dirty="0">
                <a:solidFill>
                  <a:schemeClr val="tx1"/>
                </a:solidFill>
                <a:effectLst/>
                <a:latin typeface="+mn-lt"/>
                <a:ea typeface="+mn-ea"/>
                <a:cs typeface="+mn-cs"/>
              </a:rPr>
              <a:t>. Ce phénomène exacerbe le changement climatique et les phénomènes extrêmes, tels que les sécheresses, les vagues de chaleur et les tempêtes de poussière, et le changement climatique exacerbe à son tour la dégradation des sols à de nombreux égards.</a:t>
            </a:r>
          </a:p>
          <a:p>
            <a:r>
              <a:rPr lang="fr-FR" sz="1200" kern="1200" dirty="0">
                <a:solidFill>
                  <a:schemeClr val="tx1"/>
                </a:solidFill>
                <a:effectLst/>
                <a:latin typeface="+mn-lt"/>
                <a:ea typeface="+mn-ea"/>
                <a:cs typeface="+mn-cs"/>
              </a:rPr>
              <a:t>La prochaine </a:t>
            </a:r>
            <a:r>
              <a:rPr lang="fr-FR" sz="1200" u="sng" kern="1200" dirty="0">
                <a:solidFill>
                  <a:schemeClr val="tx1"/>
                </a:solidFill>
                <a:effectLst/>
                <a:latin typeface="+mn-lt"/>
                <a:ea typeface="+mn-ea"/>
                <a:cs typeface="+mn-cs"/>
                <a:hlinkClick r:id="rId27"/>
              </a:rPr>
              <a:t>Conférence sur la désertification</a:t>
            </a:r>
            <a:r>
              <a:rPr lang="fr-FR" sz="1200" kern="1200" dirty="0">
                <a:solidFill>
                  <a:schemeClr val="tx1"/>
                </a:solidFill>
                <a:effectLst/>
                <a:latin typeface="+mn-lt"/>
                <a:ea typeface="+mn-ea"/>
                <a:cs typeface="+mn-cs"/>
              </a:rPr>
              <a:t> se veut un appel urgent à une intensification de la restauration des terres et au développement de solutions fondées sur la nature pour lutter contre les changements climatiques.  </a:t>
            </a:r>
          </a:p>
          <a:p>
            <a:r>
              <a:rPr lang="fr-FR" sz="1200" b="1" kern="1200" dirty="0">
                <a:solidFill>
                  <a:schemeClr val="tx1"/>
                </a:solidFill>
                <a:effectLst/>
                <a:latin typeface="+mn-lt"/>
                <a:ea typeface="+mn-ea"/>
                <a:cs typeface="+mn-cs"/>
              </a:rPr>
              <a:t>6. Stockholm+50, Suède (2 – 3 juin)</a:t>
            </a:r>
          </a:p>
          <a:p>
            <a:r>
              <a:rPr lang="fr-FR" sz="1200" kern="1200" dirty="0">
                <a:solidFill>
                  <a:schemeClr val="tx1"/>
                </a:solidFill>
                <a:effectLst/>
                <a:latin typeface="+mn-lt"/>
                <a:ea typeface="+mn-ea"/>
                <a:cs typeface="+mn-cs"/>
              </a:rPr>
              <a:t>Il y a 50 ans, </a:t>
            </a:r>
            <a:r>
              <a:rPr lang="fr-FR" sz="1200" u="sng" kern="1200" dirty="0">
                <a:solidFill>
                  <a:schemeClr val="tx1"/>
                </a:solidFill>
                <a:effectLst/>
                <a:latin typeface="+mn-lt"/>
                <a:ea typeface="+mn-ea"/>
                <a:cs typeface="+mn-cs"/>
                <a:hlinkClick r:id="rId28"/>
              </a:rPr>
              <a:t>la première conférence mondiale sur l’environnement</a:t>
            </a:r>
            <a:r>
              <a:rPr lang="fr-FR" sz="1200" kern="1200" dirty="0">
                <a:solidFill>
                  <a:schemeClr val="tx1"/>
                </a:solidFill>
                <a:effectLst/>
                <a:latin typeface="+mn-lt"/>
                <a:ea typeface="+mn-ea"/>
                <a:cs typeface="+mn-cs"/>
              </a:rPr>
              <a:t> a joué un rôle important en attirant l’attention sur le caractère indissociable des objectifs de réduction de la pauvreté et de protection de l’environnement : ce constat a depuis lors influencé les débats sur le climat, compte tenu des liens réciproques entre l’homme et la nature.</a:t>
            </a:r>
          </a:p>
          <a:p>
            <a:r>
              <a:rPr lang="fr-FR" sz="1200" kern="1200" dirty="0">
                <a:solidFill>
                  <a:schemeClr val="tx1"/>
                </a:solidFill>
                <a:effectLst/>
                <a:latin typeface="+mn-lt"/>
                <a:ea typeface="+mn-ea"/>
                <a:cs typeface="+mn-cs"/>
              </a:rPr>
              <a:t>En conséquence, la conférence a donné naissance à la diplomatie environnementale, dans un souci de conciliation entre développement économique et gestion de l’environnement, ouvrant la voie à la mise en place du </a:t>
            </a:r>
            <a:r>
              <a:rPr lang="fr-FR" sz="1200" u="sng" kern="1200" dirty="0">
                <a:solidFill>
                  <a:schemeClr val="tx1"/>
                </a:solidFill>
                <a:effectLst/>
                <a:latin typeface="+mn-lt"/>
                <a:ea typeface="+mn-ea"/>
                <a:cs typeface="+mn-cs"/>
                <a:hlinkClick r:id="rId29"/>
              </a:rPr>
              <a:t>Programme des Nations Unies pour l’environnement</a:t>
            </a:r>
            <a:r>
              <a:rPr lang="fr-FR" sz="1200" u="none" strike="noStrike" kern="1200" dirty="0">
                <a:solidFill>
                  <a:schemeClr val="tx1"/>
                </a:solidFill>
                <a:effectLst/>
                <a:latin typeface="+mn-lt"/>
                <a:ea typeface="+mn-ea"/>
                <a:cs typeface="+mn-cs"/>
                <a:hlinkClick r:id="rId29"/>
              </a:rPr>
              <a:t> </a:t>
            </a:r>
            <a:r>
              <a:rPr lang="fr-FR" sz="1200" kern="1200" dirty="0">
                <a:solidFill>
                  <a:schemeClr val="tx1"/>
                </a:solidFill>
                <a:effectLst/>
                <a:latin typeface="+mn-lt"/>
                <a:ea typeface="+mn-ea"/>
                <a:cs typeface="+mn-cs"/>
              </a:rPr>
              <a:t>(PNUE) et du concept de développement durable. Elle a également entraîné la création de ministères nationaux de l’environnement et une série de nouveaux accords internationaux visant à protéger l’environnement. </a:t>
            </a:r>
          </a:p>
          <a:p>
            <a:r>
              <a:rPr lang="fr-FR" sz="1200" kern="1200" dirty="0">
                <a:solidFill>
                  <a:schemeClr val="tx1"/>
                </a:solidFill>
                <a:effectLst/>
                <a:latin typeface="+mn-lt"/>
                <a:ea typeface="+mn-ea"/>
                <a:cs typeface="+mn-cs"/>
              </a:rPr>
              <a:t>Aujourd’hui, alors que </a:t>
            </a:r>
            <a:r>
              <a:rPr lang="fr-FR" sz="1200" u="sng" kern="1200" dirty="0">
                <a:solidFill>
                  <a:schemeClr val="tx1"/>
                </a:solidFill>
                <a:effectLst/>
                <a:latin typeface="+mn-lt"/>
                <a:ea typeface="+mn-ea"/>
                <a:cs typeface="+mn-cs"/>
                <a:hlinkClick r:id="rId30"/>
              </a:rPr>
              <a:t>le PNUE célèbre cinq décennies</a:t>
            </a:r>
            <a:r>
              <a:rPr lang="fr-FR" sz="1200" kern="1200" dirty="0">
                <a:solidFill>
                  <a:schemeClr val="tx1"/>
                </a:solidFill>
                <a:effectLst/>
                <a:latin typeface="+mn-lt"/>
                <a:ea typeface="+mn-ea"/>
                <a:cs typeface="+mn-cs"/>
              </a:rPr>
              <a:t> de travail visant à renforcer la diplomatie, les normes et les pratiques en matière d’environnement, il s’apprête à accueillir </a:t>
            </a:r>
            <a:r>
              <a:rPr lang="fr-FR" sz="1200" u="sng" kern="1200" dirty="0">
                <a:solidFill>
                  <a:schemeClr val="tx1"/>
                </a:solidFill>
                <a:effectLst/>
                <a:latin typeface="+mn-lt"/>
                <a:ea typeface="+mn-ea"/>
                <a:cs typeface="+mn-cs"/>
                <a:hlinkClick r:id="rId28"/>
              </a:rPr>
              <a:t>Stockholm+50</a:t>
            </a:r>
            <a:r>
              <a:rPr lang="fr-FR" sz="1200" kern="1200" dirty="0">
                <a:solidFill>
                  <a:schemeClr val="tx1"/>
                </a:solidFill>
                <a:effectLst/>
                <a:latin typeface="+mn-lt"/>
                <a:ea typeface="+mn-ea"/>
                <a:cs typeface="+mn-cs"/>
              </a:rPr>
              <a:t> en collaboration avec la Suède et le Kenya, dans le but de réaffirmer et de renforcer nos capacités à surmonter la triple crise planétaire due aux changements climatiques, à l’appauvrissement de la nature et de la biodiversité, ainsi qu’à la pollution et aux déchets.</a:t>
            </a:r>
          </a:p>
          <a:p>
            <a:r>
              <a:rPr lang="fr-FR" sz="1200" b="1" kern="1200" dirty="0">
                <a:solidFill>
                  <a:schemeClr val="tx1"/>
                </a:solidFill>
                <a:effectLst/>
                <a:latin typeface="+mn-lt"/>
                <a:ea typeface="+mn-ea"/>
                <a:cs typeface="+mn-cs"/>
              </a:rPr>
              <a:t>7. 11e Forum urbain mondial | Katowice, Pologne (26 – 30 juin)</a:t>
            </a:r>
          </a:p>
          <a:p>
            <a:r>
              <a:rPr lang="fr-FR" sz="1200" b="1" kern="1200" dirty="0">
                <a:solidFill>
                  <a:schemeClr val="tx1"/>
                </a:solidFill>
                <a:effectLst/>
                <a:latin typeface="+mn-lt"/>
                <a:ea typeface="+mn-ea"/>
                <a:cs typeface="+mn-cs"/>
              </a:rPr>
              <a:t>Les villes du monde entier sont confrontées aux </a:t>
            </a:r>
            <a:r>
              <a:rPr lang="fr-FR" sz="1200" b="1" u="sng" kern="1200" dirty="0">
                <a:solidFill>
                  <a:schemeClr val="tx1"/>
                </a:solidFill>
                <a:effectLst/>
                <a:latin typeface="+mn-lt"/>
                <a:ea typeface="+mn-ea"/>
                <a:cs typeface="+mn-cs"/>
                <a:hlinkClick r:id="rId31"/>
              </a:rPr>
              <a:t>changements climatiques</a:t>
            </a:r>
            <a:r>
              <a:rPr lang="fr-FR" sz="1200" b="1" kern="1200" dirty="0">
                <a:solidFill>
                  <a:schemeClr val="tx1"/>
                </a:solidFill>
                <a:effectLst/>
                <a:latin typeface="+mn-lt"/>
                <a:ea typeface="+mn-ea"/>
                <a:cs typeface="+mn-cs"/>
              </a:rPr>
              <a:t> et luttent contre ceux-ci. </a:t>
            </a:r>
            <a:r>
              <a:rPr lang="fr-FR" sz="1200" kern="1200" dirty="0">
                <a:solidFill>
                  <a:schemeClr val="tx1"/>
                </a:solidFill>
                <a:effectLst/>
                <a:latin typeface="+mn-lt"/>
                <a:ea typeface="+mn-ea"/>
                <a:cs typeface="+mn-cs"/>
              </a:rPr>
              <a:t>Les villes, où vivent à l’heure actuelle </a:t>
            </a:r>
            <a:r>
              <a:rPr lang="fr-FR" sz="1200" b="1" kern="1200" dirty="0">
                <a:solidFill>
                  <a:schemeClr val="tx1"/>
                </a:solidFill>
                <a:effectLst/>
                <a:latin typeface="+mn-lt"/>
                <a:ea typeface="+mn-ea"/>
                <a:cs typeface="+mn-cs"/>
              </a:rPr>
              <a:t>4,5 milliards de personnes, devraient connaître une croissance de près de 50 % d’ici à 2050</a:t>
            </a:r>
            <a:r>
              <a:rPr lang="fr-FR" sz="1200" kern="1200" dirty="0">
                <a:solidFill>
                  <a:schemeClr val="tx1"/>
                </a:solidFill>
                <a:effectLst/>
                <a:latin typeface="+mn-lt"/>
                <a:ea typeface="+mn-ea"/>
                <a:cs typeface="+mn-cs"/>
              </a:rPr>
              <a:t>. </a:t>
            </a:r>
            <a:r>
              <a:rPr lang="fr-FR" sz="1200" b="1" kern="1200" dirty="0">
                <a:solidFill>
                  <a:schemeClr val="tx1"/>
                </a:solidFill>
                <a:effectLst/>
                <a:latin typeface="+mn-lt"/>
                <a:ea typeface="+mn-ea"/>
                <a:cs typeface="+mn-cs"/>
              </a:rPr>
              <a:t>Moteurs de croissance et d’innovation, elles génèrent 80 % du PIB et 70 % des émissions de carbone à l’échelle mondiale</a:t>
            </a:r>
            <a:r>
              <a:rPr lang="fr-FR" sz="1200" kern="1200" dirty="0">
                <a:solidFill>
                  <a:schemeClr val="tx1"/>
                </a:solidFill>
                <a:effectLst/>
                <a:latin typeface="+mn-lt"/>
                <a:ea typeface="+mn-ea"/>
                <a:cs typeface="+mn-cs"/>
              </a:rPr>
              <a:t>. Ces dernières années, les villes, qui constituent l’épicentre de la croissance, se sont efforcées de faire face à la pandémie de COVID-19 et de se préparer à l’aggravation des effets des changements climatiques.</a:t>
            </a:r>
          </a:p>
          <a:p>
            <a:r>
              <a:rPr lang="fr-FR" sz="1200" b="1" u="sng" kern="1200" dirty="0">
                <a:solidFill>
                  <a:schemeClr val="tx1"/>
                </a:solidFill>
                <a:effectLst/>
                <a:latin typeface="+mn-lt"/>
                <a:ea typeface="+mn-ea"/>
                <a:cs typeface="+mn-cs"/>
              </a:rPr>
              <a:t>D’ici à 2050, 800 millions de personnes vivant dans 570 villes côtières pourraient voir le niveau de la mer s’élever d’un demi-mètre et les ondes de tempête s’intensifier</a:t>
            </a:r>
            <a:r>
              <a:rPr lang="fr-FR" sz="1200" kern="1200" dirty="0">
                <a:solidFill>
                  <a:schemeClr val="tx1"/>
                </a:solidFill>
                <a:effectLst/>
                <a:latin typeface="+mn-lt"/>
                <a:ea typeface="+mn-ea"/>
                <a:cs typeface="+mn-cs"/>
              </a:rPr>
              <a:t>. En raison du réchauffement de la planète, </a:t>
            </a:r>
            <a:r>
              <a:rPr lang="fr-FR" sz="1200" b="1" kern="1200" dirty="0">
                <a:solidFill>
                  <a:schemeClr val="tx1"/>
                </a:solidFill>
                <a:effectLst/>
                <a:latin typeface="+mn-lt"/>
                <a:ea typeface="+mn-ea"/>
                <a:cs typeface="+mn-cs"/>
              </a:rPr>
              <a:t>plus de 1,6 milliard de citadins risquent d’être confrontés à une température moyenne de 35 °C en été.</a:t>
            </a:r>
            <a:r>
              <a:rPr lang="fr-FR" sz="1200" kern="1200" dirty="0">
                <a:solidFill>
                  <a:schemeClr val="tx1"/>
                </a:solidFill>
                <a:effectLst/>
                <a:latin typeface="+mn-lt"/>
                <a:ea typeface="+mn-ea"/>
                <a:cs typeface="+mn-cs"/>
              </a:rPr>
              <a:t> Malgré les difficultés croissantes, les villes ont en outre été aux avant-postes du mouvement pour le climat et, il y a peu, plus d’un millier d’entre elles ont annoncé leur intention d’atteindre l’objectif de zéro émission nette de gaz à effet de serre d’ici à 2050.</a:t>
            </a:r>
          </a:p>
          <a:p>
            <a:r>
              <a:rPr lang="fr-FR" sz="1200" kern="1200" dirty="0">
                <a:solidFill>
                  <a:schemeClr val="tx1"/>
                </a:solidFill>
                <a:effectLst/>
                <a:latin typeface="+mn-lt"/>
                <a:ea typeface="+mn-ea"/>
                <a:cs typeface="+mn-cs"/>
              </a:rPr>
              <a:t>Organisé sur le thème « Transformer nos villes pour un meilleur avenir urbain », le prochain </a:t>
            </a:r>
            <a:r>
              <a:rPr lang="fr-FR" sz="1200" u="sng" kern="1200" dirty="0">
                <a:solidFill>
                  <a:schemeClr val="tx1"/>
                </a:solidFill>
                <a:effectLst/>
                <a:latin typeface="+mn-lt"/>
                <a:ea typeface="+mn-ea"/>
                <a:cs typeface="+mn-cs"/>
                <a:hlinkClick r:id="rId32"/>
              </a:rPr>
              <a:t>Forum urbain mondial</a:t>
            </a:r>
            <a:r>
              <a:rPr lang="fr-FR" sz="1200" kern="1200" dirty="0">
                <a:solidFill>
                  <a:schemeClr val="tx1"/>
                </a:solidFill>
                <a:effectLst/>
                <a:latin typeface="+mn-lt"/>
                <a:ea typeface="+mn-ea"/>
                <a:cs typeface="+mn-cs"/>
              </a:rPr>
              <a:t> sera l’occasion d’examiner l’avenir des villes compte tenu des tendances, des enjeux et des possibilités existants, ainsi que les moyens de mieux les préparer à faire face aux chocs actuels et futurs. </a:t>
            </a:r>
          </a:p>
          <a:p>
            <a:r>
              <a:rPr lang="fr-FR" sz="1200" b="1" kern="1200" dirty="0">
                <a:solidFill>
                  <a:schemeClr val="tx1"/>
                </a:solidFill>
                <a:effectLst/>
                <a:latin typeface="+mn-lt"/>
                <a:ea typeface="+mn-ea"/>
                <a:cs typeface="+mn-cs"/>
              </a:rPr>
              <a:t>8. Conférence des Nations Unies sur les océans | Lisbonne, Portugal (27 juin – 1er juillet)</a:t>
            </a:r>
          </a:p>
          <a:p>
            <a:r>
              <a:rPr lang="fr-FR" sz="1200" b="1" kern="1200" dirty="0">
                <a:solidFill>
                  <a:schemeClr val="tx1"/>
                </a:solidFill>
                <a:effectLst/>
                <a:latin typeface="+mn-lt"/>
                <a:ea typeface="+mn-ea"/>
                <a:cs typeface="+mn-cs"/>
              </a:rPr>
              <a:t>Les </a:t>
            </a:r>
            <a:r>
              <a:rPr lang="fr-FR" sz="1200" b="1" u="sng" kern="1200" dirty="0">
                <a:solidFill>
                  <a:schemeClr val="tx1"/>
                </a:solidFill>
                <a:effectLst/>
                <a:latin typeface="+mn-lt"/>
                <a:ea typeface="+mn-ea"/>
                <a:cs typeface="+mn-cs"/>
                <a:hlinkClick r:id="rId33"/>
              </a:rPr>
              <a:t>océans sont nos meilleurs alliés</a:t>
            </a:r>
            <a:r>
              <a:rPr lang="fr-FR" sz="1200" b="1" u="none" strike="noStrike" kern="1200" dirty="0">
                <a:solidFill>
                  <a:schemeClr val="tx1"/>
                </a:solidFill>
                <a:effectLst/>
                <a:latin typeface="+mn-lt"/>
                <a:ea typeface="+mn-ea"/>
                <a:cs typeface="+mn-cs"/>
                <a:hlinkClick r:id="rId33"/>
              </a:rPr>
              <a:t> </a:t>
            </a:r>
            <a:r>
              <a:rPr lang="fr-FR" sz="1200" b="1" kern="1200" dirty="0">
                <a:solidFill>
                  <a:schemeClr val="tx1"/>
                </a:solidFill>
                <a:effectLst/>
                <a:latin typeface="+mn-lt"/>
                <a:ea typeface="+mn-ea"/>
                <a:cs typeface="+mn-cs"/>
              </a:rPr>
              <a:t>pour faire face à l’urgence climatique. Ils génèrent 50 % de l’oxygène dont nous avons besoin et absorbent 25 % de toutes les émissions de dioxyde de carbone.</a:t>
            </a:r>
            <a:r>
              <a:rPr lang="fr-FR" sz="1200" kern="1200" dirty="0">
                <a:solidFill>
                  <a:schemeClr val="tx1"/>
                </a:solidFill>
                <a:effectLst/>
                <a:latin typeface="+mn-lt"/>
                <a:ea typeface="+mn-ea"/>
                <a:cs typeface="+mn-cs"/>
              </a:rPr>
              <a:t> Ce sont non seulement « les poumons de la planète », mais ils représentent également son puits de carbone le plus important, assurant une protection essentielle contre les effets des changements climatiques.</a:t>
            </a:r>
          </a:p>
          <a:p>
            <a:r>
              <a:rPr lang="fr-FR" sz="1200" kern="1200" dirty="0">
                <a:solidFill>
                  <a:schemeClr val="tx1"/>
                </a:solidFill>
                <a:effectLst/>
                <a:latin typeface="+mn-lt"/>
                <a:ea typeface="+mn-ea"/>
                <a:cs typeface="+mn-cs"/>
              </a:rPr>
              <a:t>Toutefois, les océans sont menacés en raison des effets des changements climatiques, de la pollution, de la perte d’habitats naturels et d’autres activités humaines destructrices. La prochaine </a:t>
            </a:r>
            <a:r>
              <a:rPr lang="fr-FR" sz="1200" u="sng" kern="1200" dirty="0">
                <a:solidFill>
                  <a:schemeClr val="tx1"/>
                </a:solidFill>
                <a:effectLst/>
                <a:latin typeface="+mn-lt"/>
                <a:ea typeface="+mn-ea"/>
                <a:cs typeface="+mn-cs"/>
                <a:hlinkClick r:id="rId34"/>
              </a:rPr>
              <a:t>Conférence sur les océans</a:t>
            </a:r>
            <a:r>
              <a:rPr lang="fr-FR" sz="1200" kern="1200" dirty="0">
                <a:solidFill>
                  <a:schemeClr val="tx1"/>
                </a:solidFill>
                <a:effectLst/>
                <a:latin typeface="+mn-lt"/>
                <a:ea typeface="+mn-ea"/>
                <a:cs typeface="+mn-cs"/>
              </a:rPr>
              <a:t>, qui devait avoir lieu en 2020, sera la deuxième réunion de haut niveau organisée par les Nations Unies sur cette question. </a:t>
            </a:r>
          </a:p>
          <a:p>
            <a:r>
              <a:rPr lang="fr-FR" sz="1200" kern="1200" dirty="0">
                <a:solidFill>
                  <a:schemeClr val="tx1"/>
                </a:solidFill>
                <a:effectLst/>
                <a:latin typeface="+mn-lt"/>
                <a:ea typeface="+mn-ea"/>
                <a:cs typeface="+mn-cs"/>
              </a:rPr>
              <a:t>Organisée avec le soutien des gouvernements kenyan et portugais, la conférence se veut un appel à </a:t>
            </a:r>
            <a:r>
              <a:rPr lang="fr-FR" sz="1200" u="sng" kern="1200" dirty="0">
                <a:solidFill>
                  <a:schemeClr val="tx1"/>
                </a:solidFill>
                <a:effectLst/>
                <a:latin typeface="+mn-lt"/>
                <a:ea typeface="+mn-ea"/>
                <a:cs typeface="+mn-cs"/>
                <a:hlinkClick r:id="rId35"/>
              </a:rPr>
              <a:t>l’action en faveur des océans</a:t>
            </a:r>
            <a:r>
              <a:rPr lang="fr-FR" sz="1200" kern="1200" dirty="0">
                <a:solidFill>
                  <a:schemeClr val="tx1"/>
                </a:solidFill>
                <a:effectLst/>
                <a:latin typeface="+mn-lt"/>
                <a:ea typeface="+mn-ea"/>
                <a:cs typeface="+mn-cs"/>
              </a:rPr>
              <a:t> : il s’agit d’exhorter les dirigeants mondiaux et tous les secteurs concernés à faire preuve de plus d’ambition, à favoriser l’instauration de partenariats et à accroître les investissements dans des approches scientifiques et innovantes, afin d’enrayer le déclin de la santé des océans.</a:t>
            </a:r>
          </a:p>
          <a:p>
            <a:r>
              <a:rPr lang="fr-FR" sz="1200" kern="1200" dirty="0">
                <a:solidFill>
                  <a:schemeClr val="tx1"/>
                </a:solidFill>
                <a:effectLst/>
                <a:latin typeface="+mn-lt"/>
                <a:ea typeface="+mn-ea"/>
                <a:cs typeface="+mn-cs"/>
              </a:rPr>
              <a:t>Le but est également de lancer un appel aux collectivités, aux entreprises et aux particuliers pour les inciter à apporter leur contribution à la lutte contre la pollution marine et à s’engager en faveur d’une consommation responsable des ressources océaniques.</a:t>
            </a:r>
          </a:p>
          <a:p>
            <a:r>
              <a:rPr lang="fr-FR" sz="1200" b="1" kern="1200" dirty="0">
                <a:solidFill>
                  <a:schemeClr val="tx1"/>
                </a:solidFill>
                <a:effectLst/>
                <a:latin typeface="+mn-lt"/>
                <a:ea typeface="+mn-ea"/>
                <a:cs typeface="+mn-cs"/>
              </a:rPr>
              <a:t>9. Conférence des Nations Unies sur les changements climatiques (COP27) | </a:t>
            </a:r>
            <a:r>
              <a:rPr lang="fr-FR" sz="1200" b="1" kern="1200" dirty="0" err="1">
                <a:solidFill>
                  <a:schemeClr val="tx1"/>
                </a:solidFill>
                <a:effectLst/>
                <a:latin typeface="+mn-lt"/>
                <a:ea typeface="+mn-ea"/>
                <a:cs typeface="+mn-cs"/>
              </a:rPr>
              <a:t>Charm</a:t>
            </a:r>
            <a:r>
              <a:rPr lang="fr-FR" sz="1200" b="1" kern="1200" dirty="0">
                <a:solidFill>
                  <a:schemeClr val="tx1"/>
                </a:solidFill>
                <a:effectLst/>
                <a:latin typeface="+mn-lt"/>
                <a:ea typeface="+mn-ea"/>
                <a:cs typeface="+mn-cs"/>
              </a:rPr>
              <a:t> el-Cheikh, Égypte (7-18 novembre)</a:t>
            </a:r>
          </a:p>
          <a:p>
            <a:r>
              <a:rPr lang="fr-FR" sz="1200" kern="1200" dirty="0">
                <a:solidFill>
                  <a:schemeClr val="tx1"/>
                </a:solidFill>
                <a:effectLst/>
                <a:latin typeface="+mn-lt"/>
                <a:ea typeface="+mn-ea"/>
                <a:cs typeface="+mn-cs"/>
              </a:rPr>
              <a:t>Événement annuel, la </a:t>
            </a:r>
            <a:r>
              <a:rPr lang="fr-FR" sz="1200" u="sng" kern="1200" dirty="0">
                <a:solidFill>
                  <a:schemeClr val="tx1"/>
                </a:solidFill>
                <a:effectLst/>
                <a:latin typeface="+mn-lt"/>
                <a:ea typeface="+mn-ea"/>
                <a:cs typeface="+mn-cs"/>
                <a:hlinkClick r:id="rId36"/>
              </a:rPr>
              <a:t>Conférence des Nations Unies sur les changements climatiques</a:t>
            </a:r>
            <a:r>
              <a:rPr lang="fr-FR" sz="1200" kern="1200" dirty="0">
                <a:solidFill>
                  <a:schemeClr val="tx1"/>
                </a:solidFill>
                <a:effectLst/>
                <a:latin typeface="+mn-lt"/>
                <a:ea typeface="+mn-ea"/>
                <a:cs typeface="+mn-cs"/>
              </a:rPr>
              <a:t> devrait avoir lieu en 2022 à </a:t>
            </a:r>
            <a:r>
              <a:rPr lang="fr-FR" sz="1200" b="1" kern="1200" dirty="0" err="1">
                <a:solidFill>
                  <a:schemeClr val="tx1"/>
                </a:solidFill>
                <a:effectLst/>
                <a:latin typeface="+mn-lt"/>
                <a:ea typeface="+mn-ea"/>
                <a:cs typeface="+mn-cs"/>
              </a:rPr>
              <a:t>Charm</a:t>
            </a:r>
            <a:r>
              <a:rPr lang="fr-FR" sz="1200" b="1" kern="1200" dirty="0">
                <a:solidFill>
                  <a:schemeClr val="tx1"/>
                </a:solidFill>
                <a:effectLst/>
                <a:latin typeface="+mn-lt"/>
                <a:ea typeface="+mn-ea"/>
                <a:cs typeface="+mn-cs"/>
              </a:rPr>
              <a:t> el-Cheikh, en Égypte</a:t>
            </a:r>
            <a:r>
              <a:rPr lang="fr-FR" sz="1200" kern="1200" dirty="0">
                <a:solidFill>
                  <a:schemeClr val="tx1"/>
                </a:solidFill>
                <a:effectLst/>
                <a:latin typeface="+mn-lt"/>
                <a:ea typeface="+mn-ea"/>
                <a:cs typeface="+mn-cs"/>
              </a:rPr>
              <a:t>. Elle permettra de faire progresser les pourparlers mondiaux sur le climat et de mobiliser des moyens d’action, et offrira une occasion importante d’examiner les effets des changements climatiques en Afrique.</a:t>
            </a:r>
          </a:p>
          <a:p>
            <a:r>
              <a:rPr lang="fr-FR" sz="1200" kern="1200" dirty="0">
                <a:solidFill>
                  <a:schemeClr val="tx1"/>
                </a:solidFill>
                <a:effectLst/>
                <a:latin typeface="+mn-lt"/>
                <a:ea typeface="+mn-ea"/>
                <a:cs typeface="+mn-cs"/>
              </a:rPr>
              <a:t>Un rapport récemment publié par l’</a:t>
            </a:r>
            <a:r>
              <a:rPr lang="fr-FR" sz="1200" u="sng" kern="1200" dirty="0">
                <a:solidFill>
                  <a:schemeClr val="tx1"/>
                </a:solidFill>
                <a:effectLst/>
                <a:latin typeface="+mn-lt"/>
                <a:ea typeface="+mn-ea"/>
                <a:cs typeface="+mn-cs"/>
                <a:hlinkClick r:id="rId37"/>
              </a:rPr>
              <a:t>Organisation météorologique mondiale</a:t>
            </a:r>
            <a:r>
              <a:rPr lang="fr-FR" sz="1200" kern="1200" dirty="0">
                <a:solidFill>
                  <a:schemeClr val="tx1"/>
                </a:solidFill>
                <a:effectLst/>
                <a:latin typeface="+mn-lt"/>
                <a:ea typeface="+mn-ea"/>
                <a:cs typeface="+mn-cs"/>
              </a:rPr>
              <a:t> et ses partenaires, consacré à </a:t>
            </a:r>
            <a:r>
              <a:rPr lang="fr-FR" sz="1200" u="sng" kern="1200" dirty="0">
                <a:solidFill>
                  <a:schemeClr val="tx1"/>
                </a:solidFill>
                <a:effectLst/>
                <a:latin typeface="+mn-lt"/>
                <a:ea typeface="+mn-ea"/>
                <a:cs typeface="+mn-cs"/>
                <a:hlinkClick r:id="rId38"/>
              </a:rPr>
              <a:t>l’état du climat en Afrique en 2020</a:t>
            </a:r>
            <a:r>
              <a:rPr lang="fr-FR" sz="1200" kern="1200" dirty="0">
                <a:solidFill>
                  <a:schemeClr val="tx1"/>
                </a:solidFill>
                <a:effectLst/>
                <a:latin typeface="+mn-lt"/>
                <a:ea typeface="+mn-ea"/>
                <a:cs typeface="+mn-cs"/>
              </a:rPr>
              <a:t>, émet un avertissement quant à la vulnérabilité disproportionnée de ce continent : on estime que d’ici à 2030, jusqu’à 118 millions de personnes extrêmement pauvres seront exposés à la sécheresse, aux inondations et aux chaleurs extrêmes en Afrique. Cette situation compromettra les progrès en matière de réduction de la pauvreté et de croissance économique et entraînera une augmentation du nombre de personnes vivant dans une pauvreté persistante et généralisée.</a:t>
            </a:r>
          </a:p>
          <a:p>
            <a:r>
              <a:rPr lang="fr-FR" sz="1200" kern="1200" dirty="0">
                <a:solidFill>
                  <a:schemeClr val="tx1"/>
                </a:solidFill>
                <a:effectLst/>
                <a:latin typeface="+mn-lt"/>
                <a:ea typeface="+mn-ea"/>
                <a:cs typeface="+mn-cs"/>
              </a:rPr>
              <a:t>D’après ce rapport, pour l’Afrique subsaharienne, l’investissement dans l’adaptation aux changements climatiques coûterait au cours de ces dix prochaines années entre 30 et 50 milliards d’USD par an, soit environ 2 à 3 % du PIB. Il y a là de quoi créer des possibilités d’emploi et favoriser le développement économique tout en accordant la priorité à une relance durable et verte.</a:t>
            </a:r>
          </a:p>
          <a:p>
            <a:r>
              <a:rPr lang="fr-FR" sz="1200" kern="1200" dirty="0">
                <a:solidFill>
                  <a:schemeClr val="tx1"/>
                </a:solidFill>
                <a:effectLst/>
                <a:latin typeface="+mn-lt"/>
                <a:ea typeface="+mn-ea"/>
                <a:cs typeface="+mn-cs"/>
              </a:rPr>
              <a:t>https://</a:t>
            </a:r>
            <a:r>
              <a:rPr lang="fr-FR" sz="1200" kern="1200" dirty="0" err="1">
                <a:solidFill>
                  <a:schemeClr val="tx1"/>
                </a:solidFill>
                <a:effectLst/>
                <a:latin typeface="+mn-lt"/>
                <a:ea typeface="+mn-ea"/>
                <a:cs typeface="+mn-cs"/>
              </a:rPr>
              <a:t>www.ipcc.ch</a:t>
            </a:r>
            <a:r>
              <a:rPr lang="fr-FR" sz="1200" kern="1200" dirty="0">
                <a:solidFill>
                  <a:schemeClr val="tx1"/>
                </a:solidFill>
                <a:effectLst/>
                <a:latin typeface="+mn-lt"/>
                <a:ea typeface="+mn-ea"/>
                <a:cs typeface="+mn-cs"/>
              </a:rPr>
              <a:t>/report/</a:t>
            </a:r>
            <a:r>
              <a:rPr lang="fr-FR" sz="1200" kern="1200" dirty="0" err="1">
                <a:solidFill>
                  <a:schemeClr val="tx1"/>
                </a:solidFill>
                <a:effectLst/>
                <a:latin typeface="+mn-lt"/>
                <a:ea typeface="+mn-ea"/>
                <a:cs typeface="+mn-cs"/>
              </a:rPr>
              <a:t>sixth</a:t>
            </a:r>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assessment</a:t>
            </a:r>
            <a:r>
              <a:rPr lang="fr-FR" sz="1200" kern="1200" dirty="0">
                <a:solidFill>
                  <a:schemeClr val="tx1"/>
                </a:solidFill>
                <a:effectLst/>
                <a:latin typeface="+mn-lt"/>
                <a:ea typeface="+mn-ea"/>
                <a:cs typeface="+mn-cs"/>
              </a:rPr>
              <a:t>-report-cycle/</a:t>
            </a:r>
            <a:endParaRPr lang="fr-FR" sz="16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554D2EC3-9E17-4138-AD46-CC5F52703B4F}" type="slidenum">
              <a:rPr lang="fr-FR" smtClean="0"/>
              <a:pPr/>
              <a:t>40</a:t>
            </a:fld>
            <a:endParaRPr lang="fr-FR" dirty="0"/>
          </a:p>
        </p:txBody>
      </p:sp>
      <p:sp>
        <p:nvSpPr>
          <p:cNvPr id="5" name="Espace réservé du pied de page 4">
            <a:extLst>
              <a:ext uri="{FF2B5EF4-FFF2-40B4-BE49-F238E27FC236}">
                <a16:creationId xmlns:a16="http://schemas.microsoft.com/office/drawing/2014/main" id="{60D7D7CD-F6E0-ACAB-80F8-876FDC418B89}"/>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319022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100013" y="4400550"/>
            <a:ext cx="6486525" cy="3600450"/>
          </a:xfrm>
        </p:spPr>
        <p:txBody>
          <a:bodyPr/>
          <a:lstStyle/>
          <a:p>
            <a:r>
              <a:rPr lang="fr-FR" sz="800" dirty="0" err="1"/>
              <a:t>onald</a:t>
            </a:r>
            <a:r>
              <a:rPr lang="fr-FR" sz="800" dirty="0"/>
              <a:t> Trump a donc formellement </a:t>
            </a:r>
            <a:r>
              <a:rPr lang="fr-FR" sz="800" dirty="0">
                <a:hlinkClick r:id="rId3"/>
              </a:rPr>
              <a:t>engagé le retrait des Etats-Unis de l’Accord de Paris</a:t>
            </a:r>
            <a:r>
              <a:rPr lang="fr-FR" sz="800" dirty="0"/>
              <a:t>. Un retrait juridiquement effectif en novembre 2020. Mais politiquement réel depuis que le milliardaire ultra réactionnaire et populiste est arrivé au pouvoir à la Maison Blanche. Cette décision affaiblit bien sûr l’action mondiale visant à atténuer la menace climatique future par le moyen de la réduction progressive des émissions de gaz à effet de serre. Mais elle pourrait bien se révéler un pari risqué pour les Etats-Unis.</a:t>
            </a:r>
          </a:p>
          <a:p>
            <a:r>
              <a:rPr lang="fr-FR" sz="800" b="1" dirty="0"/>
              <a:t>Cible privilégiée</a:t>
            </a:r>
            <a:endParaRPr lang="fr-FR" sz="800" dirty="0"/>
          </a:p>
          <a:p>
            <a:r>
              <a:rPr lang="fr-FR" sz="800" dirty="0"/>
              <a:t>S’ils persistent dans cette voie, ils seront demain une cible privilégiée pour toutes les victimes du changement climatique à la recherche de dédommagements pour ses dégâts et d’aide internationale en cas de crise majeure. Une cible qui sera visée pour ses responsabilité </a:t>
            </a:r>
            <a:r>
              <a:rPr lang="fr-FR" sz="800" i="1" dirty="0"/>
              <a:t>de facto</a:t>
            </a:r>
            <a:r>
              <a:rPr lang="fr-FR" sz="800" dirty="0"/>
              <a:t> dans le bouleversement climatique. Mais le bras d’honneur à la communauté mondiale de Donald Trump fournira les bases juridiques et morales de revendications susceptibles de mettre les USA au ban des nations et, dès lors que le rapport des forces réel le permettra, de lui imposer des sanctions économiques, financières et diplomatiques.</a:t>
            </a:r>
          </a:p>
          <a:p>
            <a:r>
              <a:rPr lang="fr-FR" sz="800" b="1" dirty="0"/>
              <a:t>Gaspillage délibéré de l’énergie fossile</a:t>
            </a:r>
            <a:endParaRPr lang="fr-FR" sz="800" dirty="0"/>
          </a:p>
          <a:p>
            <a:r>
              <a:rPr lang="fr-FR" sz="800" dirty="0"/>
              <a:t>Les responsabilités </a:t>
            </a:r>
            <a:r>
              <a:rPr lang="fr-FR" sz="800" i="1" dirty="0"/>
              <a:t>de facto</a:t>
            </a:r>
            <a:r>
              <a:rPr lang="fr-FR" sz="800" dirty="0"/>
              <a:t> des Etats-Unis dans le bouleversement climatique en cours proviennent de son usage délibérément gaspilleur des énergies fossiles révélé par un niveau d’émissions de gaz à effet de serre par habitant très au dessus d’une population de taille et de niveau de vie comparables comme celle de l’Union Européenne. En voici la démonstration en deux graphiques :</a:t>
            </a:r>
          </a:p>
          <a:p>
            <a:r>
              <a:rPr lang="fr-FR" sz="800" dirty="0"/>
              <a:t>Emissions de CO</a:t>
            </a:r>
            <a:r>
              <a:rPr lang="fr-FR" sz="800" baseline="-25000" dirty="0">
                <a:effectLst/>
              </a:rPr>
              <a:t>2</a:t>
            </a:r>
            <a:r>
              <a:rPr lang="fr-FR" sz="800" dirty="0"/>
              <a:t> dues aux énergies fossiles des Etats-Unis en 1990, 2005 et 2017. Les émissions par habitant dépassent les 15 tonnes par an en 2017.Emissions de CO</a:t>
            </a:r>
            <a:r>
              <a:rPr lang="fr-FR" sz="800" baseline="-25000" dirty="0">
                <a:effectLst/>
              </a:rPr>
              <a:t>2</a:t>
            </a:r>
            <a:r>
              <a:rPr lang="fr-FR" sz="800" dirty="0"/>
              <a:t> dues aux énergies fossiles des pays de l’Union Européenne en 1990; 2005 et 2017. L’U-E émet un peu plus de 7 tonnes par habitant et par an en 2017, moins de la moitié des émissions aux Etats-Unis d’</a:t>
            </a:r>
            <a:r>
              <a:rPr lang="fr-FR" sz="800" dirty="0" err="1"/>
              <a:t>Amérique.La</a:t>
            </a:r>
            <a:r>
              <a:rPr lang="fr-FR" sz="800" dirty="0"/>
              <a:t> Convention Climat de l’ONU est pourtant très claire dans ses attendus quant aux responsabilités des pays – et les Etats-Unis de Donald Trump en demeurent signataires, ils ne se sont retirés que de l’Accord de Paris de 2015. En voici trois extraits qui fournissent la base juridique d’une action des pays pauvres victimes des dégâts du changement climatique en cours.</a:t>
            </a:r>
          </a:p>
          <a:p>
            <a:r>
              <a:rPr lang="fr-FR" sz="800" dirty="0"/>
              <a:t>Les Etats-Unis de Donald Trump demeurent donc signataire d’un traité international qui les engage à une « </a:t>
            </a:r>
            <a:r>
              <a:rPr lang="fr-FR" sz="800" i="1" dirty="0"/>
              <a:t>coopération</a:t>
            </a:r>
            <a:r>
              <a:rPr lang="fr-FR" sz="800" dirty="0"/>
              <a:t> » selon une «</a:t>
            </a:r>
            <a:r>
              <a:rPr lang="fr-FR" sz="800" i="1" dirty="0" err="1"/>
              <a:t>responsabilité»</a:t>
            </a:r>
            <a:r>
              <a:rPr lang="fr-FR" sz="800" dirty="0" err="1"/>
              <a:t>qui</a:t>
            </a:r>
            <a:r>
              <a:rPr lang="fr-FR" sz="800" dirty="0"/>
              <a:t> est «</a:t>
            </a:r>
            <a:r>
              <a:rPr lang="fr-FR" sz="800" i="1" dirty="0"/>
              <a:t>différenciée»</a:t>
            </a:r>
            <a:r>
              <a:rPr lang="fr-FR" sz="800" dirty="0"/>
              <a:t>. Or, la différence des Etats-Unis, c’est qu’ils sont beaucoup plus responsables du changement climatique que la plupart des autres pays du monde en raison de l’énormité de leurs émissions passées et présentes calculées par habitant. Ensuite, le deuxième extrait souligne que chaque pays a «</a:t>
            </a:r>
            <a:r>
              <a:rPr lang="fr-FR" sz="800" i="1" dirty="0"/>
              <a:t>le devoir de faire en sorte que les activités exercées dans les limites de leur juridiction ou sous leur contrôle </a:t>
            </a:r>
            <a:r>
              <a:rPr lang="fr-FR" sz="800" b="1" i="1" dirty="0"/>
              <a:t>ne cause pas de dommage à l’environnement dans d’autres Etats»</a:t>
            </a:r>
            <a:r>
              <a:rPr lang="fr-FR" sz="800" dirty="0"/>
              <a:t>. Le changement climatique constitue un dommage à l’environnement. Ce texte permet donc d’attaquer les Etats-Unis pour leur part de responsabilité dans ce dernier par un pays qui en est victime. Enfin, le troisième extrait insiste sur le caractère immédiat (en 1992, date de la Convention….) de l’action à conduire par les pays développés.</a:t>
            </a:r>
          </a:p>
          <a:p>
            <a:r>
              <a:rPr lang="fr-FR" sz="800" b="1" dirty="0"/>
              <a:t>Objectif inatteignable</a:t>
            </a:r>
            <a:endParaRPr lang="fr-FR" sz="800" dirty="0"/>
          </a:p>
          <a:p>
            <a:r>
              <a:rPr lang="fr-FR" sz="800" dirty="0"/>
              <a:t>L’Accord de Paris n’est pas un texte anodin à cet égard. Les pays les plus vulnérables au changement climatique ont exigé  que l’objectif climatique y soit durci par rapport aux 2°C (de plus que la température </a:t>
            </a:r>
            <a:r>
              <a:rPr lang="fr-FR" sz="800" dirty="0" err="1"/>
              <a:t>pré-industrielle</a:t>
            </a:r>
            <a:r>
              <a:rPr lang="fr-FR" sz="800" dirty="0"/>
              <a:t>) adoptés en 2009 lors de la COP de Copenhague, avec une formulation visant à se rapprocher le plus possible d’une cible de 1,5°C. Or, cet objectif climatique est inatteignable, car les 1,5°C sont déjà « dans les tuyaux » en raison de l’inertie du système climatique. En revanche, l’intérêt politique de ce durcissement est évidente : dès lors que cette barre sera atteinte, l’Accord de Paris renforcera l’argumentaire juridique et moral à toute demande de réparation de dommage et d’aide internationale pour les pays pauvres les plus atteints par les dégâts du changement climatique.</a:t>
            </a:r>
          </a:p>
          <a:p>
            <a:r>
              <a:rPr lang="fr-FR" sz="800" dirty="0"/>
              <a:t>Aujourd’hui, les Etats-Unis sont à l’abri de toute attaque ou réclamation fondées sur ce texte. Non pour des raisons juridiques ou d’absence d’une Cour de Justice internationale reconnue comme compétente par toutes les parties devant lesquels plaider un tel procès. C’est un pur rapport de force économique, géopolitique et militaire qui empêche une telle démarche.  Mais le monde ne restera pas ce qu’il est. Et le déclin des Etats-Unis comme force dominante est inéluctable, ce que montre </a:t>
            </a:r>
            <a:r>
              <a:rPr lang="fr-FR" sz="800" dirty="0">
                <a:hlinkClick r:id="rId4"/>
              </a:rPr>
              <a:t>la réduction de sa part dans la recherche scientifique mondiale (la Chine les talonne</a:t>
            </a:r>
            <a:r>
              <a:rPr lang="fr-FR" sz="800" dirty="0"/>
              <a:t>), de sa part du PIB mondial (environ 15%), de sa part de la population mondiale (moins de 5%).</a:t>
            </a:r>
          </a:p>
          <a:p>
            <a:r>
              <a:rPr lang="fr-FR" sz="800" b="1" dirty="0"/>
              <a:t>Bras d’honneur et pari risqué</a:t>
            </a:r>
            <a:endParaRPr lang="fr-FR" sz="800" dirty="0"/>
          </a:p>
          <a:p>
            <a:r>
              <a:rPr lang="fr-FR" sz="800" dirty="0"/>
              <a:t>L’action de Donald Trump pourrait donc bien se retourner à terme contre les Etats-Unis. En faire la cible privilégiée d’une action coordonnée des pays les plus touchés par le changement climatique. Les positionner en responsables premier de ce bouleversement, bien au delà de leur part réelle d’ailleurs. Leur adjoindre de manière durable un opprobre moral susceptible de renverser toute image positive que leur soft power a permis de construire malgré la violence de leurs actions à travers le monde. Nul ne peut dire aujourd’hui quelles seront les conséquences du bras d’honneur </a:t>
            </a:r>
            <a:r>
              <a:rPr lang="fr-FR" sz="800" dirty="0" err="1"/>
              <a:t>trumpien</a:t>
            </a:r>
            <a:r>
              <a:rPr lang="fr-FR" sz="800" dirty="0"/>
              <a:t> au monde, mais il pourrait bien avoir tenté un pari très risqué pour son pays.</a:t>
            </a:r>
          </a:p>
          <a:p>
            <a:r>
              <a:rPr lang="fr-FR" sz="800" b="1" dirty="0"/>
              <a:t>Sylvestre Huet</a:t>
            </a:r>
            <a:endParaRPr lang="fr-FR" sz="800" dirty="0"/>
          </a:p>
          <a:p>
            <a:r>
              <a:rPr lang="fr-FR" sz="800" dirty="0"/>
              <a:t>PS : la Convention Climat de l’ONU devrait être au programme scolaire et universitaire de tous les élèves et étudiants (sans parler de la formation des journalistes…), de même que les bases scientifiques du dossier climat.</a:t>
            </a:r>
          </a:p>
          <a:p>
            <a:endParaRPr lang="fr-FR" dirty="0"/>
          </a:p>
        </p:txBody>
      </p:sp>
      <p:sp>
        <p:nvSpPr>
          <p:cNvPr id="4" name="Espace réservé du numéro de diapositive 3"/>
          <p:cNvSpPr>
            <a:spLocks noGrp="1"/>
          </p:cNvSpPr>
          <p:nvPr>
            <p:ph type="sldNum" sz="quarter" idx="5"/>
          </p:nvPr>
        </p:nvSpPr>
        <p:spPr/>
        <p:txBody>
          <a:bodyPr/>
          <a:lstStyle/>
          <a:p>
            <a:fld id="{3C51BF44-CB9C-C04E-A128-FC85BCB49F31}" type="slidenum">
              <a:rPr lang="fr-FR" smtClean="0"/>
              <a:t>5</a:t>
            </a:fld>
            <a:endParaRPr lang="fr-FR"/>
          </a:p>
        </p:txBody>
      </p:sp>
      <p:sp>
        <p:nvSpPr>
          <p:cNvPr id="5" name="Espace réservé du pied de page 4">
            <a:extLst>
              <a:ext uri="{FF2B5EF4-FFF2-40B4-BE49-F238E27FC236}">
                <a16:creationId xmlns:a16="http://schemas.microsoft.com/office/drawing/2014/main" id="{33BA39FD-B6D2-7C3C-9FA2-AD105511DA83}"/>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1338300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47500" lnSpcReduction="20000"/>
          </a:bodyPr>
          <a:lstStyle/>
          <a:p>
            <a:r>
              <a:rPr lang="fr-FR" sz="1000" kern="1200" dirty="0">
                <a:solidFill>
                  <a:schemeClr val="tx1"/>
                </a:solidFill>
                <a:effectLst/>
                <a:latin typeface="+mn-lt"/>
                <a:ea typeface="+mn-ea"/>
                <a:cs typeface="+mn-cs"/>
              </a:rPr>
              <a:t> </a:t>
            </a:r>
            <a:endParaRPr lang="fr-FR" sz="1000" dirty="0">
              <a:effectLst/>
            </a:endParaRPr>
          </a:p>
          <a:p>
            <a:r>
              <a:rPr lang="fr-FR" sz="1200" b="0" kern="1200" dirty="0">
                <a:solidFill>
                  <a:schemeClr val="tx1"/>
                </a:solidFill>
                <a:effectLst/>
                <a:latin typeface="+mn-lt"/>
                <a:ea typeface="+mn-ea"/>
                <a:cs typeface="+mn-cs"/>
              </a:rPr>
              <a:t>Une carte blanche de l’Ambassadeur d’Italie, M. Francesco </a:t>
            </a:r>
            <a:r>
              <a:rPr lang="fr-FR" sz="1200" b="0" kern="1200" dirty="0" err="1">
                <a:solidFill>
                  <a:schemeClr val="tx1"/>
                </a:solidFill>
                <a:effectLst/>
                <a:latin typeface="+mn-lt"/>
                <a:ea typeface="+mn-ea"/>
                <a:cs typeface="+mn-cs"/>
              </a:rPr>
              <a:t>Genuardi</a:t>
            </a:r>
            <a:r>
              <a:rPr lang="fr-FR" sz="1200" b="0" kern="1200" dirty="0">
                <a:solidFill>
                  <a:schemeClr val="tx1"/>
                </a:solidFill>
                <a:effectLst/>
                <a:latin typeface="+mn-lt"/>
                <a:ea typeface="+mn-ea"/>
                <a:cs typeface="+mn-cs"/>
              </a:rPr>
              <a:t> et de l’Ambassadeur britannique, M. Martin </a:t>
            </a:r>
            <a:r>
              <a:rPr lang="fr-FR" sz="1200" b="0" kern="1200" dirty="0" err="1">
                <a:solidFill>
                  <a:schemeClr val="tx1"/>
                </a:solidFill>
                <a:effectLst/>
                <a:latin typeface="+mn-lt"/>
                <a:ea typeface="+mn-ea"/>
                <a:cs typeface="+mn-cs"/>
              </a:rPr>
              <a:t>Shearman</a:t>
            </a:r>
            <a:r>
              <a:rPr lang="fr-FR" sz="1200" b="0" kern="1200" dirty="0">
                <a:solidFill>
                  <a:schemeClr val="tx1"/>
                </a:solidFill>
                <a:effectLst/>
                <a:latin typeface="+mn-lt"/>
                <a:ea typeface="+mn-ea"/>
                <a:cs typeface="+mn-cs"/>
              </a:rPr>
              <a:t>.</a:t>
            </a:r>
          </a:p>
          <a:p>
            <a:r>
              <a:rPr lang="fr-FR" sz="1000" dirty="0">
                <a:effectLst/>
              </a:rPr>
              <a:t>Dans 100 jours le Royaume-Uni, en partenariat avec l’Italie, organisera Cop 26, la Conférence des Nations Unies sur les changements climatiques qui aura lieu à Glasgow.</a:t>
            </a:r>
          </a:p>
          <a:p>
            <a:r>
              <a:rPr lang="fr-FR" sz="1000" dirty="0">
                <a:effectLst/>
              </a:rPr>
              <a:t>On a beaucoup écrit à propos des changements climatiques et de leur impact. La décennie passée a été la plus chaude jamais enregistrée. Les événements météorologiques extrêmes, comme la dernière dévastation au cœur de l’Europe ainsi qu’en Belgique, ont détruit des vies, les moyens de subsistance et l’environnement duquel tout dépend.</a:t>
            </a:r>
          </a:p>
          <a:p>
            <a:r>
              <a:rPr lang="fr-FR" sz="1000" dirty="0">
                <a:effectLst/>
              </a:rPr>
              <a:t>Nous savons ce qu’il faut faire pour relever ces défis. En 2015, le monde signait l’Accord de Paris pour réduire les émissions de gaz et pour maintenir la température mondiale en dessous de +2 degrés. L'idéal serait d'ailleurs de la maintenir sous le 1,5 degré supplémentaire.</a:t>
            </a:r>
          </a:p>
          <a:p>
            <a:r>
              <a:rPr lang="fr-FR" sz="1000" dirty="0">
                <a:effectLst/>
              </a:rPr>
              <a:t>Chaque fraction d’un degré fait une différence. La science démontre qu’une augmentation de la température de deux plutôt qu’1,5 degré signifie des centaines de millions de personnes supplémentaires affectées, avec deux fois plus de plantes et trois fois plus d’espèces d’insectes qui perdent de vastes étendues de leur habitat.</a:t>
            </a:r>
          </a:p>
          <a:p>
            <a:r>
              <a:rPr lang="fr-FR" sz="1000" dirty="0">
                <a:effectLst/>
              </a:rPr>
              <a:t>Pour cela, nous devons réduire de la moitié les émissions mondiales d’ici 2030. Il s’agit d’une décennie cruciale. Il faut agir de toute urgence. C’est pourquoi la Cop 26 est si essentielle.</a:t>
            </a:r>
          </a:p>
          <a:p>
            <a:pPr fontAlgn="base"/>
            <a:endParaRPr lang="fr-FR" sz="1000" kern="1200" dirty="0">
              <a:solidFill>
                <a:schemeClr val="tx1"/>
              </a:solidFill>
              <a:effectLst/>
              <a:latin typeface="+mn-lt"/>
              <a:ea typeface="+mn-ea"/>
              <a:cs typeface="+mn-cs"/>
            </a:endParaRPr>
          </a:p>
          <a:p>
            <a:br>
              <a:rPr lang="fr-FR" sz="1000" dirty="0"/>
            </a:br>
            <a:endParaRPr lang="fr-FR" sz="1200" b="0" i="0" u="none" strike="noStrike"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Quatre objectifs</a:t>
            </a:r>
          </a:p>
          <a:p>
            <a:r>
              <a:rPr lang="fr-FR" sz="1000" dirty="0">
                <a:effectLst/>
              </a:rPr>
              <a:t>D'ici Glasgow, nous avons quatre objectifs essentiels qui vont être préparés à Milan à la fin du mois de septembre.</a:t>
            </a:r>
          </a:p>
          <a:p>
            <a:r>
              <a:rPr lang="fr-FR" sz="1200" b="0" i="0" u="none" strike="noStrike" kern="1200" dirty="0">
                <a:solidFill>
                  <a:schemeClr val="tx1"/>
                </a:solidFill>
                <a:effectLst/>
                <a:latin typeface="+mn-lt"/>
                <a:ea typeface="+mn-ea"/>
                <a:cs typeface="+mn-cs"/>
              </a:rPr>
              <a:t>Le premier est de conscientiser tout le monde autour de l’objectif de zéro émission d’ici le milieu de ce siècle, et de la limitation de l’augmentation de la température mondiale à +1,5 degré. Nous demandons à tous les pays, la Belgique comprise, de rejoindre Glasgow avec des objectifs concernant la réduction des émissions pour 2030 et des plans scientifiques pour atteindre le "zéro émission" d’ici le milieu du siècle. Nous voulons arriver à un accord à Glasgow pour reléguer l’énergie houillère dans le passé, signer la fin des véhicules polluants, lutter contre les émissions de méthane et mettre fin à la déforestation.</a:t>
            </a:r>
          </a:p>
          <a:p>
            <a:r>
              <a:rPr lang="fr-FR" sz="1200" b="0" i="0" u="none" strike="noStrike" kern="1200" dirty="0">
                <a:solidFill>
                  <a:schemeClr val="tx1"/>
                </a:solidFill>
                <a:effectLst/>
                <a:latin typeface="+mn-lt"/>
                <a:ea typeface="+mn-ea"/>
                <a:cs typeface="+mn-cs"/>
              </a:rPr>
              <a:t>Le deuxième est de protéger les peuples et la nature. Le climat a déjà évolué. Il continuera à changer même si nous réduirons les émissions. Nous avons besoin de toute urgence de meilleures défenses contre les inondations, d’infrastructures résilientes au climat, de systèmes d’alerte précoce plus efficaces et de cultures résistantes aux conditions climatiques extrêmes. Nous demandons à chaque pays d’arriver à Glasgow avec leurs priorités d’adaptation, prêts à s’engager et à agir pour éviter, minimiser et remédier aux pertes et aux dommages causés par le changement climatique.</a:t>
            </a:r>
          </a:p>
          <a:p>
            <a:r>
              <a:rPr lang="fr-FR" sz="1200" b="0" i="0" u="none" strike="noStrike" kern="1200" dirty="0">
                <a:solidFill>
                  <a:schemeClr val="tx1"/>
                </a:solidFill>
                <a:effectLst/>
                <a:latin typeface="+mn-lt"/>
                <a:ea typeface="+mn-ea"/>
                <a:cs typeface="+mn-cs"/>
              </a:rPr>
              <a:t>Le troisième est de mobiliser les fonds. Les pays donateurs ont promis en 2010 qu’ils mobiliseraient 100 milliards de dollars par an pour aider les pays en voie de développement afin de faire face à l’impact du changement climatique d’ici la Cop 26. Nous devons atteindre cet objectif à Glasgow, mais nous en sommes encore loin. C’est crucial. Sans financements adéquats, les pays plus pauvres qui se trouvent en première ligne devant le changement climatique n’auront aucune chance de faire face aux effets d’une crise qu’ils n’ont pratiquement pas créée. Les pays développés ont investi des milliards de dollars pour faire face à la pandémie de Covid-19. Nous devons faire preuve de la même détermination en atteignant l’objectif de 100 milliards de dollars par an pour soutenir le climat international.</a:t>
            </a:r>
          </a:p>
          <a:p>
            <a:r>
              <a:rPr lang="fr-FR" sz="1200" b="0" i="0" u="none" strike="noStrike" kern="1200" dirty="0">
                <a:solidFill>
                  <a:schemeClr val="tx1"/>
                </a:solidFill>
                <a:effectLst/>
                <a:latin typeface="+mn-lt"/>
                <a:ea typeface="+mn-ea"/>
                <a:cs typeface="+mn-cs"/>
              </a:rPr>
              <a:t>Le quatrième est la coopération au-delà des frontières et au-delà de la société. Cela implique de mobiliser les entreprises et la société civile et de renforcer la collaboration internationale dans des secteurs critiques. L’Italie veille à ce que les jeunes aient une voix à travers la conférence </a:t>
            </a:r>
            <a:r>
              <a:rPr lang="fr-FR" sz="1200" b="0" i="1" u="none" strike="noStrike" kern="1200" dirty="0">
                <a:solidFill>
                  <a:schemeClr val="tx1"/>
                </a:solidFill>
                <a:effectLst/>
                <a:latin typeface="+mn-lt"/>
                <a:ea typeface="+mn-ea"/>
                <a:cs typeface="+mn-cs"/>
              </a:rPr>
              <a:t>Youth4Climate </a:t>
            </a:r>
            <a:r>
              <a:rPr lang="fr-FR" sz="1200" b="0" i="0" u="none" strike="noStrike" kern="1200" dirty="0">
                <a:solidFill>
                  <a:schemeClr val="tx1"/>
                </a:solidFill>
                <a:effectLst/>
                <a:latin typeface="+mn-lt"/>
                <a:ea typeface="+mn-ea"/>
                <a:cs typeface="+mn-cs"/>
              </a:rPr>
              <a:t>qui se déroulera en septembre à Milan, et à ce que le continent africain soit placé au centre de l’attention pour ce qui concerne les défis environnementaux et climatiques grâce à une manifestation ministérielle de haut niveau à Rome en octobre. Bien sûr, la recherche d’un consensus entre les gouvernements sera cruciale pour le succès des négociations à Glasgow, y compris l’accord pour finaliser le Règlement de Paris, règles dont nous avons besoin pour assurer une comptabilisation équitable de la mise en œuvre des engagements climatiques.</a:t>
            </a:r>
          </a:p>
          <a:p>
            <a:r>
              <a:rPr lang="fr-FR" sz="1200" b="0" i="0" u="none" strike="noStrike" kern="1200" dirty="0">
                <a:solidFill>
                  <a:schemeClr val="tx1"/>
                </a:solidFill>
                <a:effectLst/>
                <a:latin typeface="+mn-lt"/>
                <a:ea typeface="+mn-ea"/>
                <a:cs typeface="+mn-cs"/>
              </a:rPr>
              <a:t>La Cop 26 est notre dernier espoir pour que la température mondiale n'augmente pas de plus de 1,5 degré, et notre meilleure chance de bâtir un avenir meilleur. L’Italie et le Royaume-Uni, compte tenu des respectives présidences rotatives du G20 et du G7, feront tout en leur pouvoir pour que le monde saisisse cette occasion à Glasgow en novembre. </a:t>
            </a:r>
          </a:p>
          <a:p>
            <a:br>
              <a:rPr lang="fr-FR" sz="1000" dirty="0"/>
            </a:br>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41</a:t>
            </a:fld>
            <a:endParaRPr lang="fr-FR"/>
          </a:p>
        </p:txBody>
      </p:sp>
      <p:sp>
        <p:nvSpPr>
          <p:cNvPr id="5" name="Espace réservé du pied de page 4">
            <a:extLst>
              <a:ext uri="{FF2B5EF4-FFF2-40B4-BE49-F238E27FC236}">
                <a16:creationId xmlns:a16="http://schemas.microsoft.com/office/drawing/2014/main" id="{9482343E-2DBC-7DAA-BBD8-61B336500E1D}"/>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39094829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47500" lnSpcReduction="20000"/>
          </a:bodyPr>
          <a:lstStyle/>
          <a:p>
            <a:pPr fontAlgn="base"/>
            <a:r>
              <a:rPr lang="fr-FR" sz="1400"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Qu'est-ce que la neutralité carbone ?</a:t>
            </a:r>
          </a:p>
          <a:p>
            <a:pPr fontAlgn="ctr"/>
            <a:br>
              <a:rPr lang="fr-FR" sz="1400" dirty="0"/>
            </a:br>
            <a:r>
              <a:rPr lang="fr-FR" sz="1200" b="0" i="0" u="none" strike="noStrike" kern="1200" dirty="0">
                <a:solidFill>
                  <a:schemeClr val="tx1"/>
                </a:solidFill>
                <a:effectLst/>
                <a:latin typeface="+mn-lt"/>
                <a:ea typeface="+mn-ea"/>
                <a:cs typeface="+mn-cs"/>
              </a:rPr>
              <a:t>La neutralité carbone implique un équilibre entre les émissions de carbone et l'absorption du carbone de l'atmosphère par les puits de carbone. Pour atteindre des émissions nettes nulles, toutes les émissions de gaz à effet de serre dans le monde devront être compensées par la séquestration du carbone.</a:t>
            </a:r>
          </a:p>
          <a:p>
            <a:pPr fontAlgn="ctr"/>
            <a:br>
              <a:rPr lang="fr-FR" sz="1400" dirty="0"/>
            </a:br>
            <a:r>
              <a:rPr lang="fr-FR" sz="1200" b="0" i="0" u="none" strike="noStrike" kern="1200" dirty="0">
                <a:solidFill>
                  <a:schemeClr val="tx1"/>
                </a:solidFill>
                <a:effectLst/>
                <a:latin typeface="+mn-lt"/>
                <a:ea typeface="+mn-ea"/>
                <a:cs typeface="+mn-cs"/>
              </a:rPr>
              <a:t>Un puits de carbone est tout système qui absorbe plus de carbone qu'il n'en émet. Les principaux puits de carbone naturels sont le sol, </a:t>
            </a:r>
            <a:r>
              <a:rPr lang="fr-FR" sz="1200" b="0" i="0" u="sng" strike="noStrike" kern="1200" dirty="0">
                <a:solidFill>
                  <a:schemeClr val="tx1"/>
                </a:solidFill>
                <a:effectLst/>
                <a:latin typeface="+mn-lt"/>
                <a:ea typeface="+mn-ea"/>
                <a:cs typeface="+mn-cs"/>
                <a:hlinkClick r:id="rId3"/>
              </a:rPr>
              <a:t>les forêts</a:t>
            </a:r>
            <a:r>
              <a:rPr lang="fr-FR" sz="1200" b="0" i="0" u="none" strike="noStrike" kern="1200" dirty="0">
                <a:solidFill>
                  <a:schemeClr val="tx1"/>
                </a:solidFill>
                <a:effectLst/>
                <a:latin typeface="+mn-lt"/>
                <a:ea typeface="+mn-ea"/>
                <a:cs typeface="+mn-cs"/>
              </a:rPr>
              <a:t> et les océans. Selon les estimations, les puits naturels éliminent </a:t>
            </a:r>
            <a:r>
              <a:rPr lang="fr-FR" sz="1200" b="0" i="0" u="sng" strike="noStrike" kern="1200" dirty="0">
                <a:solidFill>
                  <a:schemeClr val="tx1"/>
                </a:solidFill>
                <a:effectLst/>
                <a:latin typeface="+mn-lt"/>
                <a:ea typeface="+mn-ea"/>
                <a:cs typeface="+mn-cs"/>
                <a:hlinkClick r:id="rId4"/>
              </a:rPr>
              <a:t>entre 9,5 et 11 gigatonnes de CO2 par an</a:t>
            </a:r>
            <a:r>
              <a:rPr lang="fr-FR" sz="1200" b="0" i="0" u="none" strike="noStrike" kern="1200" dirty="0">
                <a:solidFill>
                  <a:schemeClr val="tx1"/>
                </a:solidFill>
                <a:effectLst/>
                <a:latin typeface="+mn-lt"/>
                <a:ea typeface="+mn-ea"/>
                <a:cs typeface="+mn-cs"/>
              </a:rPr>
              <a:t>. Les émissions mondiales annuelles de CO2 ont atteint </a:t>
            </a:r>
            <a:r>
              <a:rPr lang="fr-FR" sz="1200" b="0" i="0" u="sng" strike="noStrike" kern="1200" dirty="0">
                <a:solidFill>
                  <a:schemeClr val="tx1"/>
                </a:solidFill>
                <a:effectLst/>
                <a:latin typeface="+mn-lt"/>
                <a:ea typeface="+mn-ea"/>
                <a:cs typeface="+mn-cs"/>
                <a:hlinkClick r:id="rId5"/>
              </a:rPr>
              <a:t>38,0 Gt</a:t>
            </a:r>
            <a:r>
              <a:rPr lang="fr-FR" sz="1200" b="0" i="0" u="none" strike="noStrike" kern="1200" dirty="0">
                <a:solidFill>
                  <a:schemeClr val="tx1"/>
                </a:solidFill>
                <a:effectLst/>
                <a:latin typeface="+mn-lt"/>
                <a:ea typeface="+mn-ea"/>
                <a:cs typeface="+mn-cs"/>
              </a:rPr>
              <a:t> en 2019.</a:t>
            </a:r>
          </a:p>
          <a:p>
            <a:pPr fontAlgn="ctr"/>
            <a:br>
              <a:rPr lang="fr-FR" sz="1400" dirty="0"/>
            </a:br>
            <a:r>
              <a:rPr lang="fr-FR" sz="1200" b="0" i="0" u="none" strike="noStrike" kern="1200" dirty="0">
                <a:solidFill>
                  <a:schemeClr val="tx1"/>
                </a:solidFill>
                <a:effectLst/>
                <a:latin typeface="+mn-lt"/>
                <a:ea typeface="+mn-ea"/>
                <a:cs typeface="+mn-cs"/>
              </a:rPr>
              <a:t>À ce jour, aucun puits de carbone artificiel ne peut éliminer le carbone de l'atmosphère à une échelle suffisante pour lutter contre le réchauffement de la planète.</a:t>
            </a:r>
          </a:p>
          <a:p>
            <a:pPr fontAlgn="ctr"/>
            <a:br>
              <a:rPr lang="fr-FR" sz="1400" dirty="0"/>
            </a:br>
            <a:r>
              <a:rPr lang="fr-FR" sz="1200" b="0" i="0" u="none" strike="noStrike" kern="1200" dirty="0">
                <a:solidFill>
                  <a:schemeClr val="tx1"/>
                </a:solidFill>
                <a:effectLst/>
                <a:latin typeface="+mn-lt"/>
                <a:ea typeface="+mn-ea"/>
                <a:cs typeface="+mn-cs"/>
              </a:rPr>
              <a:t>Le carbone stocké dans les puits naturels, les forêts par exemple, est rejeté dans l'atmosphère par les incendies de forêt, les changements dans l’utilisation des terres ou l'exploitation forestière. Voilà pourquoi il est essentiel de </a:t>
            </a:r>
            <a:r>
              <a:rPr lang="fr-FR" sz="1200" b="0" i="0" u="sng" strike="noStrike" kern="1200" dirty="0">
                <a:solidFill>
                  <a:schemeClr val="tx1"/>
                </a:solidFill>
                <a:effectLst/>
                <a:latin typeface="+mn-lt"/>
                <a:ea typeface="+mn-ea"/>
                <a:cs typeface="+mn-cs"/>
                <a:hlinkClick r:id="rId6"/>
              </a:rPr>
              <a:t>réduire les émissions de carbone</a:t>
            </a:r>
            <a:r>
              <a:rPr lang="fr-FR" sz="1200" b="0" i="0" u="none" strike="noStrike" kern="1200" dirty="0">
                <a:solidFill>
                  <a:schemeClr val="tx1"/>
                </a:solidFill>
                <a:effectLst/>
                <a:latin typeface="+mn-lt"/>
                <a:ea typeface="+mn-ea"/>
                <a:cs typeface="+mn-cs"/>
              </a:rPr>
              <a:t> pour atteindre la neutralité climatique.</a:t>
            </a:r>
          </a:p>
          <a:p>
            <a:pPr fontAlgn="ctr"/>
            <a:br>
              <a:rPr lang="fr-FR" sz="1200" b="0" i="0" u="none" strike="noStrike" kern="1200" dirty="0">
                <a:solidFill>
                  <a:schemeClr val="tx1"/>
                </a:solidFill>
                <a:effectLst/>
                <a:latin typeface="+mn-lt"/>
                <a:ea typeface="+mn-ea"/>
                <a:cs typeface="+mn-cs"/>
              </a:rPr>
            </a:br>
            <a:br>
              <a:rPr lang="fr-FR" sz="1200" b="0" i="0" u="none" strike="noStrike" kern="1200" dirty="0">
                <a:solidFill>
                  <a:schemeClr val="tx1"/>
                </a:solidFill>
                <a:effectLst/>
                <a:latin typeface="+mn-lt"/>
                <a:ea typeface="+mn-ea"/>
                <a:cs typeface="+mn-cs"/>
              </a:rPr>
            </a:br>
            <a:endParaRPr lang="fr-FR" sz="1200" b="0" i="0" u="none" strike="noStrike" kern="1200" dirty="0">
              <a:solidFill>
                <a:schemeClr val="tx1"/>
              </a:solidFill>
              <a:effectLst/>
              <a:latin typeface="+mn-lt"/>
              <a:ea typeface="+mn-ea"/>
              <a:cs typeface="+mn-cs"/>
            </a:endParaRPr>
          </a:p>
          <a:p>
            <a:pPr fontAlgn="base"/>
            <a:r>
              <a:rPr lang="fr-FR" sz="1200" b="0" i="0" u="none" strike="noStrike" kern="1200" dirty="0">
                <a:solidFill>
                  <a:schemeClr val="tx1"/>
                </a:solidFill>
                <a:effectLst/>
                <a:latin typeface="+mn-lt"/>
                <a:ea typeface="+mn-ea"/>
                <a:cs typeface="+mn-cs"/>
              </a:rPr>
              <a:t>Compensation carbone</a:t>
            </a:r>
          </a:p>
          <a:p>
            <a:pPr fontAlgn="ctr"/>
            <a:br>
              <a:rPr lang="fr-FR" sz="1200" b="0" i="0" u="none" strike="noStrike" kern="1200" dirty="0">
                <a:solidFill>
                  <a:schemeClr val="tx1"/>
                </a:solidFill>
                <a:effectLst/>
                <a:latin typeface="+mn-lt"/>
                <a:ea typeface="+mn-ea"/>
                <a:cs typeface="+mn-cs"/>
              </a:rPr>
            </a:br>
            <a:br>
              <a:rPr lang="fr-FR" sz="1200" b="0" i="0" u="none" strike="noStrike" kern="1200" dirty="0">
                <a:solidFill>
                  <a:schemeClr val="tx1"/>
                </a:solidFill>
                <a:effectLst/>
                <a:latin typeface="+mn-lt"/>
                <a:ea typeface="+mn-ea"/>
                <a:cs typeface="+mn-cs"/>
              </a:rPr>
            </a:br>
            <a:endParaRPr lang="fr-FR" sz="1200" b="0" i="0" u="none" strike="noStrike" kern="1200" dirty="0">
              <a:solidFill>
                <a:schemeClr val="tx1"/>
              </a:solidFill>
              <a:effectLst/>
              <a:latin typeface="+mn-lt"/>
              <a:ea typeface="+mn-ea"/>
              <a:cs typeface="+mn-cs"/>
            </a:endParaRPr>
          </a:p>
          <a:p>
            <a:pPr fontAlgn="ctr"/>
            <a:r>
              <a:rPr lang="fr-FR" sz="1200" b="0" i="0" u="none" strike="noStrike" kern="1200" dirty="0">
                <a:solidFill>
                  <a:schemeClr val="tx1"/>
                </a:solidFill>
                <a:effectLst/>
                <a:latin typeface="+mn-lt"/>
                <a:ea typeface="+mn-ea"/>
                <a:cs typeface="+mn-cs"/>
              </a:rPr>
              <a:t>Un autre moyen de réduire les émissions et de parvenir à la neutralité carbone consiste à compenser les émissions produites par un secteur en les réduisant ailleurs. Cela peut être réalisé grâce à des investissements dans les </a:t>
            </a:r>
            <a:r>
              <a:rPr lang="fr-FR" sz="1200" b="0" i="0" u="sng" strike="noStrike" kern="1200" dirty="0">
                <a:solidFill>
                  <a:schemeClr val="tx1"/>
                </a:solidFill>
                <a:effectLst/>
                <a:latin typeface="+mn-lt"/>
                <a:ea typeface="+mn-ea"/>
                <a:cs typeface="+mn-cs"/>
                <a:hlinkClick r:id="rId7"/>
              </a:rPr>
              <a:t>énergies renouvelables</a:t>
            </a:r>
            <a:r>
              <a:rPr lang="fr-FR" sz="1200" b="0" i="0" u="none" strike="noStrike" kern="1200" dirty="0">
                <a:solidFill>
                  <a:schemeClr val="tx1"/>
                </a:solidFill>
                <a:effectLst/>
                <a:latin typeface="+mn-lt"/>
                <a:ea typeface="+mn-ea"/>
                <a:cs typeface="+mn-cs"/>
              </a:rPr>
              <a:t>, </a:t>
            </a:r>
            <a:r>
              <a:rPr lang="fr-FR" sz="1200" b="0" i="0" u="sng" strike="noStrike" kern="1200" dirty="0">
                <a:solidFill>
                  <a:schemeClr val="tx1"/>
                </a:solidFill>
                <a:effectLst/>
                <a:latin typeface="+mn-lt"/>
                <a:ea typeface="+mn-ea"/>
                <a:cs typeface="+mn-cs"/>
                <a:hlinkClick r:id="rId8"/>
              </a:rPr>
              <a:t>l'efficacité énergétique</a:t>
            </a:r>
            <a:r>
              <a:rPr lang="fr-FR" sz="1200" b="0" i="0" u="none" strike="noStrike" kern="1200" dirty="0">
                <a:solidFill>
                  <a:schemeClr val="tx1"/>
                </a:solidFill>
                <a:effectLst/>
                <a:latin typeface="+mn-lt"/>
                <a:ea typeface="+mn-ea"/>
                <a:cs typeface="+mn-cs"/>
              </a:rPr>
              <a:t> ou d'autres technologies propres à faible émission de carbone. Le </a:t>
            </a:r>
            <a:r>
              <a:rPr lang="fr-FR" sz="1200" b="0" i="0" u="sng" strike="noStrike" kern="1200" dirty="0">
                <a:solidFill>
                  <a:schemeClr val="tx1"/>
                </a:solidFill>
                <a:effectLst/>
                <a:latin typeface="+mn-lt"/>
                <a:ea typeface="+mn-ea"/>
                <a:cs typeface="+mn-cs"/>
                <a:hlinkClick r:id="rId9"/>
              </a:rPr>
              <a:t>système européen d’échange de quotas d’émission</a:t>
            </a:r>
            <a:r>
              <a:rPr lang="fr-FR" sz="1200" b="0" i="0" u="none" strike="noStrike" kern="1200" dirty="0">
                <a:solidFill>
                  <a:schemeClr val="tx1"/>
                </a:solidFill>
                <a:effectLst/>
                <a:latin typeface="+mn-lt"/>
                <a:ea typeface="+mn-ea"/>
                <a:cs typeface="+mn-cs"/>
              </a:rPr>
              <a:t> (SEQE) est un exemple de système de compensation des émissions de carbone.</a:t>
            </a:r>
          </a:p>
          <a:p>
            <a:pPr fontAlgn="ctr"/>
            <a:r>
              <a:rPr lang="fr-FR" sz="1200" b="0" i="0" u="none" strike="noStrike" kern="1200" dirty="0">
                <a:solidFill>
                  <a:schemeClr val="tx1"/>
                </a:solidFill>
                <a:effectLst/>
                <a:latin typeface="+mn-lt"/>
                <a:ea typeface="+mn-ea"/>
                <a:cs typeface="+mn-cs"/>
              </a:rPr>
              <a:t>Un autre exemple de système pour réduire les émissions : le </a:t>
            </a:r>
            <a:r>
              <a:rPr lang="fr-FR" sz="1200" b="0" i="0" u="sng" strike="noStrike" kern="1200" dirty="0">
                <a:solidFill>
                  <a:schemeClr val="tx1"/>
                </a:solidFill>
                <a:effectLst/>
                <a:latin typeface="+mn-lt"/>
                <a:ea typeface="+mn-ea"/>
                <a:cs typeface="+mn-cs"/>
                <a:hlinkClick r:id="rId10"/>
              </a:rPr>
              <a:t>mécanisme européen d’ajustement des émissions de carbone aux frontières</a:t>
            </a:r>
            <a:r>
              <a:rPr lang="fr-FR" sz="1200" b="0" i="0" u="none" strike="noStrike" kern="1200" dirty="0">
                <a:solidFill>
                  <a:schemeClr val="tx1"/>
                </a:solidFill>
                <a:effectLst/>
                <a:latin typeface="+mn-lt"/>
                <a:ea typeface="+mn-ea"/>
                <a:cs typeface="+mn-cs"/>
              </a:rPr>
              <a:t>. Ce mécanisme appliquerait un prix du carbone aux importations de certains biens en provenance de pays moins ambitieux climatiquement que l’Union européenne. Étant donné le risque que des secteurs polluants délocalisent leur production vers des pays dans lesquels les règles sur les émissions de gaz à effet de serre sont moins strictes, la tarification du carbone est considérée comme un complément essentiel au système d'échange de quotas d'émission de l’UE (SEQE).</a:t>
            </a:r>
          </a:p>
          <a:p>
            <a:pPr fontAlgn="base"/>
            <a:r>
              <a:rPr lang="fr-FR" sz="1200" b="0" i="0" u="none" strike="noStrike" kern="1200" dirty="0">
                <a:solidFill>
                  <a:schemeClr val="tx1"/>
                </a:solidFill>
                <a:effectLst/>
                <a:latin typeface="+mn-lt"/>
                <a:ea typeface="+mn-ea"/>
                <a:cs typeface="+mn-cs"/>
              </a:rPr>
              <a:t>Les objectifs de l'Union européenne</a:t>
            </a:r>
          </a:p>
          <a:p>
            <a:pPr fontAlgn="ctr"/>
            <a:br>
              <a:rPr lang="fr-FR" sz="1400" dirty="0"/>
            </a:br>
            <a:r>
              <a:rPr lang="fr-FR" sz="1200" b="0" i="0" u="none" strike="noStrike" kern="1200" dirty="0">
                <a:solidFill>
                  <a:schemeClr val="tx1"/>
                </a:solidFill>
                <a:effectLst/>
                <a:latin typeface="+mn-lt"/>
                <a:ea typeface="+mn-ea"/>
                <a:cs typeface="+mn-cs"/>
              </a:rPr>
              <a:t>L'Union européenne s'est engagée dans une politique climatique ambitieuse. Par le biais du Pacte vert, elle souhaite devenir le premier continent qui retire autant d’émissions de CO2 qu’il n’en produit d’ici 2050.</a:t>
            </a:r>
          </a:p>
          <a:p>
            <a:pPr fontAlgn="ctr"/>
            <a:br>
              <a:rPr lang="fr-FR" sz="1400" dirty="0"/>
            </a:br>
            <a:r>
              <a:rPr lang="fr-FR" sz="1200" b="0" i="0" u="none" strike="noStrike" kern="1200" dirty="0">
                <a:solidFill>
                  <a:schemeClr val="tx1"/>
                </a:solidFill>
                <a:effectLst/>
                <a:latin typeface="+mn-lt"/>
                <a:ea typeface="+mn-ea"/>
                <a:cs typeface="+mn-cs"/>
              </a:rPr>
              <a:t>Le 7 octobre, le Parlement européen a voté </a:t>
            </a:r>
            <a:r>
              <a:rPr lang="fr-FR" sz="1200" b="0" i="0" u="sng" strike="noStrike" kern="1200" dirty="0">
                <a:solidFill>
                  <a:schemeClr val="tx1"/>
                </a:solidFill>
                <a:effectLst/>
                <a:latin typeface="+mn-lt"/>
                <a:ea typeface="+mn-ea"/>
                <a:cs typeface="+mn-cs"/>
                <a:hlinkClick r:id="rId11"/>
              </a:rPr>
              <a:t>en faveur de la neutralité climatique d’ici 2050</a:t>
            </a:r>
            <a:r>
              <a:rPr lang="fr-FR" sz="1200" b="0" i="0" u="none" strike="noStrike" kern="1200" dirty="0">
                <a:solidFill>
                  <a:schemeClr val="tx1"/>
                </a:solidFill>
                <a:effectLst/>
                <a:latin typeface="+mn-lt"/>
                <a:ea typeface="+mn-ea"/>
                <a:cs typeface="+mn-cs"/>
              </a:rPr>
              <a:t> et d’un objectif de réduction des émissions de 60% d’ici 2030 (comparé au niveau de 1990) - un objectif plus ambitieux que celui proposé par la Commission (55%). Les députés exhortent la Commission à fixer un objectif supplémentaire pour 2040 afin d’aider l’Union à s’acheminer vers son but final.</a:t>
            </a:r>
            <a:br>
              <a:rPr lang="fr-FR" sz="1200" b="0" i="0" u="none" strike="noStrike" kern="1200" dirty="0">
                <a:solidFill>
                  <a:schemeClr val="tx1"/>
                </a:solidFill>
                <a:effectLst/>
                <a:latin typeface="+mn-lt"/>
                <a:ea typeface="+mn-ea"/>
                <a:cs typeface="+mn-cs"/>
              </a:rPr>
            </a:br>
            <a:br>
              <a:rPr lang="fr-FR" sz="1200" b="0" i="0" u="none" strike="noStrike" kern="1200" dirty="0">
                <a:solidFill>
                  <a:schemeClr val="tx1"/>
                </a:solidFill>
                <a:effectLst/>
                <a:latin typeface="+mn-lt"/>
                <a:ea typeface="+mn-ea"/>
                <a:cs typeface="+mn-cs"/>
              </a:rPr>
            </a:br>
            <a:endParaRPr lang="fr-FR" sz="1200" b="0" i="0" u="none" strike="noStrike" kern="1200" dirty="0">
              <a:solidFill>
                <a:schemeClr val="tx1"/>
              </a:solidFill>
              <a:effectLst/>
              <a:latin typeface="+mn-lt"/>
              <a:ea typeface="+mn-ea"/>
              <a:cs typeface="+mn-cs"/>
            </a:endParaRPr>
          </a:p>
          <a:p>
            <a:pPr fontAlgn="ctr"/>
            <a:r>
              <a:rPr lang="fr-FR" sz="1200" b="0" i="0" u="none" strike="noStrike" kern="1200" dirty="0">
                <a:solidFill>
                  <a:schemeClr val="tx1"/>
                </a:solidFill>
                <a:effectLst/>
                <a:latin typeface="+mn-lt"/>
                <a:ea typeface="+mn-ea"/>
                <a:cs typeface="+mn-cs"/>
              </a:rPr>
              <a:t>De plus, les députés ont demandé aux États membres de devenir eux-mêmes climatiquement neutre sur base individuelle et qu’après 2050, il y ait plus de CO2 retiré dans l’atmosphère que rejeté. Toutes les subventions directes ou indirectes destinées aux énergies fossiles devraient aussi être progressivement éliminées d’ici 2025 au plus tard.</a:t>
            </a:r>
          </a:p>
          <a:p>
            <a:pPr fontAlgn="ctr"/>
            <a:r>
              <a:rPr lang="fr-FR" sz="1200" b="0" i="0" u="none" strike="noStrike" kern="1200" dirty="0">
                <a:solidFill>
                  <a:schemeClr val="tx1"/>
                </a:solidFill>
                <a:effectLst/>
                <a:latin typeface="+mn-lt"/>
                <a:ea typeface="+mn-ea"/>
                <a:cs typeface="+mn-cs"/>
              </a:rPr>
              <a:t>En avril 2021, les députés ont conclu un accord avec le </a:t>
            </a:r>
            <a:r>
              <a:rPr lang="fr-FR" sz="1200" b="0" i="0" u="none" strike="noStrike" kern="1200" dirty="0" err="1">
                <a:solidFill>
                  <a:schemeClr val="tx1"/>
                </a:solidFill>
                <a:effectLst/>
                <a:latin typeface="+mn-lt"/>
                <a:ea typeface="+mn-ea"/>
                <a:cs typeface="+mn-cs"/>
              </a:rPr>
              <a:t>Conseilconcernant</a:t>
            </a:r>
            <a:r>
              <a:rPr lang="fr-FR" sz="1200" b="0" i="0" u="none" strike="noStrike" kern="1200" dirty="0">
                <a:solidFill>
                  <a:schemeClr val="tx1"/>
                </a:solidFill>
                <a:effectLst/>
                <a:latin typeface="+mn-lt"/>
                <a:ea typeface="+mn-ea"/>
                <a:cs typeface="+mn-cs"/>
              </a:rPr>
              <a:t> l'obligation pour l'UE d'être climatiquement neutre d'ici 2050.</a:t>
            </a:r>
          </a:p>
          <a:p>
            <a:pPr fontAlgn="ctr"/>
            <a:br>
              <a:rPr lang="fr-FR" sz="1400" dirty="0"/>
            </a:br>
            <a:r>
              <a:rPr lang="fr-FR" sz="1200" b="0" i="0" u="none" strike="noStrike" kern="1200" dirty="0">
                <a:solidFill>
                  <a:schemeClr val="tx1"/>
                </a:solidFill>
                <a:effectLst/>
                <a:latin typeface="+mn-lt"/>
                <a:ea typeface="+mn-ea"/>
                <a:cs typeface="+mn-cs"/>
              </a:rPr>
              <a:t>Le 24 juin, le Parlement a </a:t>
            </a:r>
            <a:r>
              <a:rPr lang="fr-FR" sz="1200" b="0" i="0" u="sng" strike="noStrike" kern="1200" dirty="0">
                <a:solidFill>
                  <a:schemeClr val="tx1"/>
                </a:solidFill>
                <a:effectLst/>
                <a:latin typeface="+mn-lt"/>
                <a:ea typeface="+mn-ea"/>
                <a:cs typeface="+mn-cs"/>
                <a:hlinkClick r:id="rId12"/>
              </a:rPr>
              <a:t>adopté la nouvelle Loi européenne sur le climat</a:t>
            </a:r>
            <a:r>
              <a:rPr lang="fr-FR" sz="1200" b="0" i="0" u="none" strike="noStrike" kern="1200" dirty="0">
                <a:solidFill>
                  <a:schemeClr val="tx1"/>
                </a:solidFill>
                <a:effectLst/>
                <a:latin typeface="+mn-lt"/>
                <a:ea typeface="+mn-ea"/>
                <a:cs typeface="+mn-cs"/>
              </a:rPr>
              <a:t>, qui porte l'objectif actuel de réduction des émissions à l'horizon 2030 de 40 % à 55 % et rend l'objectif de neutralité climatique de 2050 juridiquement contraignant. Comme proposé par le Parlement, un organe scientifique européen indépendant sera créé pour évaluer les progrès.</a:t>
            </a:r>
          </a:p>
          <a:p>
            <a:pPr fontAlgn="ctr"/>
            <a:r>
              <a:rPr lang="fr-FR" sz="1200" b="0" i="0" u="none" strike="noStrike" kern="1200" dirty="0">
                <a:solidFill>
                  <a:schemeClr val="tx1"/>
                </a:solidFill>
                <a:effectLst/>
                <a:latin typeface="+mn-lt"/>
                <a:ea typeface="+mn-ea"/>
                <a:cs typeface="+mn-cs"/>
              </a:rPr>
              <a:t>Pour l’instant, cinq pays de l'UE se sont fixé un objectif de neutralité climatique: la Suède a pour objectif d'atteindre des émissions nulles d'ici 2045 et le Danemark, la France, l'Allemagne et la Hongrie d'ici 2050.</a:t>
            </a:r>
          </a:p>
          <a:p>
            <a:endParaRPr lang="fr-FR"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42</a:t>
            </a:fld>
            <a:endParaRPr lang="fr-FR"/>
          </a:p>
        </p:txBody>
      </p:sp>
      <p:sp>
        <p:nvSpPr>
          <p:cNvPr id="5" name="Espace réservé du pied de page 4">
            <a:extLst>
              <a:ext uri="{FF2B5EF4-FFF2-40B4-BE49-F238E27FC236}">
                <a16:creationId xmlns:a16="http://schemas.microsoft.com/office/drawing/2014/main" id="{938AEE44-19EC-EDBE-18A5-F3203A3005A8}"/>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2897277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43</a:t>
            </a:fld>
            <a:endParaRPr lang="fr-FR"/>
          </a:p>
        </p:txBody>
      </p:sp>
      <p:sp>
        <p:nvSpPr>
          <p:cNvPr id="5" name="Espace réservé du pied de page 4">
            <a:extLst>
              <a:ext uri="{FF2B5EF4-FFF2-40B4-BE49-F238E27FC236}">
                <a16:creationId xmlns:a16="http://schemas.microsoft.com/office/drawing/2014/main" id="{18BB7B72-9FE9-E78B-7D73-FF6B7A857C83}"/>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3882590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47500" lnSpcReduction="20000"/>
          </a:bodyPr>
          <a:lstStyle/>
          <a:p>
            <a:r>
              <a:rPr lang="fr-FR" sz="1000" b="0" i="0" u="none" strike="noStrike" kern="1200" dirty="0">
                <a:solidFill>
                  <a:schemeClr val="tx1"/>
                </a:solidFill>
                <a:effectLst/>
                <a:latin typeface="+mn-lt"/>
                <a:ea typeface="+mn-ea"/>
                <a:cs typeface="+mn-cs"/>
              </a:rPr>
              <a:t>Limiter ses déplacements, que ce soit en voiture ou en </a:t>
            </a:r>
            <a:r>
              <a:rPr lang="fr-FR" sz="1000" b="0" i="0" u="none" strike="noStrike" kern="1200" dirty="0">
                <a:solidFill>
                  <a:schemeClr val="tx1"/>
                </a:solidFill>
                <a:effectLst/>
                <a:latin typeface="+mn-lt"/>
                <a:ea typeface="+mn-ea"/>
                <a:cs typeface="+mn-cs"/>
                <a:hlinkClick r:id="rId3"/>
              </a:rPr>
              <a:t>avion</a:t>
            </a:r>
            <a:r>
              <a:rPr lang="fr-FR" sz="1000" b="0" i="0" u="none" strike="noStrike" kern="1200" dirty="0">
                <a:solidFill>
                  <a:schemeClr val="tx1"/>
                </a:solidFill>
                <a:effectLst/>
                <a:latin typeface="+mn-lt"/>
                <a:ea typeface="+mn-ea"/>
                <a:cs typeface="+mn-cs"/>
              </a:rPr>
              <a:t> (le secteur des transports, c’est 25 % des émissions mondiales de gaz à effet de serre). Voici quelques points pour avoir des trajets plus responsables envers notre planète :</a:t>
            </a:r>
          </a:p>
          <a:p>
            <a:r>
              <a:rPr lang="fr-FR" sz="1000" b="0" i="0" u="none" strike="noStrike" kern="1200" dirty="0">
                <a:solidFill>
                  <a:schemeClr val="tx1"/>
                </a:solidFill>
                <a:effectLst/>
                <a:latin typeface="+mn-lt"/>
                <a:ea typeface="+mn-ea"/>
                <a:cs typeface="+mn-cs"/>
              </a:rPr>
              <a:t>Se tourner vers les voitures électriques.</a:t>
            </a:r>
          </a:p>
          <a:p>
            <a:r>
              <a:rPr lang="fr-FR" sz="1000" b="0" i="0" u="none" strike="noStrike" kern="1200" dirty="0">
                <a:solidFill>
                  <a:schemeClr val="tx1"/>
                </a:solidFill>
                <a:effectLst/>
                <a:latin typeface="+mn-lt"/>
                <a:ea typeface="+mn-ea"/>
                <a:cs typeface="+mn-cs"/>
              </a:rPr>
              <a:t>Utiliser les transports en commun si cela est possible. Nous savons que pour certains territoires, le réseau de transport en commun n’est pas assez développé.</a:t>
            </a:r>
          </a:p>
          <a:p>
            <a:r>
              <a:rPr lang="fr-FR" sz="1000" b="0" i="0" u="none" strike="noStrike" kern="1200" dirty="0">
                <a:solidFill>
                  <a:schemeClr val="tx1"/>
                </a:solidFill>
                <a:effectLst/>
                <a:latin typeface="+mn-lt"/>
                <a:ea typeface="+mn-ea"/>
                <a:cs typeface="+mn-cs"/>
              </a:rPr>
              <a:t>Ne pas prendre l’avion pour de courts trajets, notamment en ligne interne en France, et privilégier le réseau ferroviaire.</a:t>
            </a:r>
          </a:p>
          <a:p>
            <a:r>
              <a:rPr lang="fr-FR" sz="1000" b="0" i="0" u="none" strike="noStrike" kern="1200" dirty="0">
                <a:solidFill>
                  <a:schemeClr val="tx1"/>
                </a:solidFill>
                <a:effectLst/>
                <a:latin typeface="+mn-lt"/>
                <a:ea typeface="+mn-ea"/>
                <a:cs typeface="+mn-cs"/>
              </a:rPr>
              <a:t>2. Essayer de garder ses outils technologiques et informatiques le plus longtemps :</a:t>
            </a:r>
          </a:p>
          <a:p>
            <a:r>
              <a:rPr lang="fr-FR" sz="1000" b="0" i="0" u="none" strike="noStrike" kern="1200" dirty="0">
                <a:solidFill>
                  <a:schemeClr val="tx1"/>
                </a:solidFill>
                <a:effectLst/>
                <a:latin typeface="+mn-lt"/>
                <a:ea typeface="+mn-ea"/>
                <a:cs typeface="+mn-cs"/>
              </a:rPr>
              <a:t>Garder minimum son smartphone 4 ans, son ordinateur 8 ans, et 12 ans pour un écran.</a:t>
            </a:r>
          </a:p>
          <a:p>
            <a:r>
              <a:rPr lang="fr-FR" sz="1000" b="0" i="0" u="none" strike="noStrike" kern="1200" dirty="0">
                <a:solidFill>
                  <a:schemeClr val="tx1"/>
                </a:solidFill>
                <a:effectLst/>
                <a:latin typeface="+mn-lt"/>
                <a:ea typeface="+mn-ea"/>
                <a:cs typeface="+mn-cs"/>
              </a:rPr>
              <a:t>Éviter de trop consommer de flux vidéo comme le streaming avec des plateformes comme Netflix, Amazon Prime Vidéo, ou encore </a:t>
            </a:r>
            <a:r>
              <a:rPr lang="fr-FR" sz="1000" b="0" i="0" u="none" strike="noStrike" kern="1200" dirty="0">
                <a:solidFill>
                  <a:schemeClr val="tx1"/>
                </a:solidFill>
                <a:effectLst/>
                <a:latin typeface="+mn-lt"/>
                <a:ea typeface="+mn-ea"/>
                <a:cs typeface="+mn-cs"/>
                <a:hlinkClick r:id="rId4"/>
              </a:rPr>
              <a:t>Disney+</a:t>
            </a:r>
            <a:r>
              <a:rPr lang="fr-FR" sz="1000" b="0" i="0" u="none" strike="noStrike" kern="1200" dirty="0">
                <a:solidFill>
                  <a:schemeClr val="tx1"/>
                </a:solidFill>
                <a:effectLst/>
                <a:latin typeface="+mn-lt"/>
                <a:ea typeface="+mn-ea"/>
                <a:cs typeface="+mn-cs"/>
              </a:rPr>
              <a:t>.</a:t>
            </a:r>
          </a:p>
          <a:p>
            <a:r>
              <a:rPr lang="fr-FR" sz="1000" b="0" i="0" u="none" strike="noStrike" kern="1200" dirty="0">
                <a:solidFill>
                  <a:schemeClr val="tx1"/>
                </a:solidFill>
                <a:effectLst/>
                <a:latin typeface="+mn-lt"/>
                <a:ea typeface="+mn-ea"/>
                <a:cs typeface="+mn-cs"/>
              </a:rPr>
              <a:t>3. Privilégier le “Made in France” dans tous les domaines, que ce soit de l’alimentation à l’habillement :</a:t>
            </a:r>
          </a:p>
          <a:p>
            <a:r>
              <a:rPr lang="fr-FR" sz="1000" b="0" i="0" u="none" strike="noStrike" kern="1200" dirty="0">
                <a:solidFill>
                  <a:schemeClr val="tx1"/>
                </a:solidFill>
                <a:effectLst/>
                <a:latin typeface="+mn-lt"/>
                <a:ea typeface="+mn-ea"/>
                <a:cs typeface="+mn-cs"/>
              </a:rPr>
              <a:t>Acheter moins, acheter mieux en privilégiant des marques éco-responsables, de préférence française, ou européenne pour limiter les transports et le coût écologique de l’acheminement.</a:t>
            </a:r>
          </a:p>
          <a:p>
            <a:r>
              <a:rPr lang="fr-FR" sz="1000" b="0" i="0" u="none" strike="noStrike" kern="1200" dirty="0">
                <a:solidFill>
                  <a:schemeClr val="tx1"/>
                </a:solidFill>
                <a:effectLst/>
                <a:latin typeface="+mn-lt"/>
                <a:ea typeface="+mn-ea"/>
                <a:cs typeface="+mn-cs"/>
              </a:rPr>
              <a:t>Retoucher ses vêtements au lieu de les jeter ou acheter de seconde main dans des friperies par exemple.</a:t>
            </a:r>
          </a:p>
          <a:p>
            <a:r>
              <a:rPr lang="fr-FR" sz="1000" b="0" i="0" u="none" strike="noStrike" kern="1200" dirty="0">
                <a:solidFill>
                  <a:schemeClr val="tx1"/>
                </a:solidFill>
                <a:effectLst/>
                <a:latin typeface="+mn-lt"/>
                <a:ea typeface="+mn-ea"/>
                <a:cs typeface="+mn-cs"/>
              </a:rPr>
              <a:t>Limiter sa consommation de vêtements à 1 kg d'habits neufs par an dès 2022.</a:t>
            </a:r>
          </a:p>
          <a:p>
            <a:r>
              <a:rPr lang="fr-FR" sz="1000" b="0" i="0" u="none" strike="noStrike" kern="1200" dirty="0">
                <a:solidFill>
                  <a:schemeClr val="tx1"/>
                </a:solidFill>
                <a:effectLst/>
                <a:latin typeface="+mn-lt"/>
                <a:ea typeface="+mn-ea"/>
                <a:cs typeface="+mn-cs"/>
              </a:rPr>
              <a:t>Réparez vos objets au lieu de les jeter. Vous pouvez regarder s’il n’existe pas un Facebook au nom de votre ville pour s’entraider, réparer ou pour se prêter du matériel. Il existe aussi des </a:t>
            </a:r>
            <a:r>
              <a:rPr lang="fr-FR" sz="1000" b="0" i="0" u="none" strike="noStrike" kern="1200" dirty="0" err="1">
                <a:solidFill>
                  <a:schemeClr val="tx1"/>
                </a:solidFill>
                <a:effectLst/>
                <a:latin typeface="+mn-lt"/>
                <a:ea typeface="+mn-ea"/>
                <a:cs typeface="+mn-cs"/>
                <a:hlinkClick r:id="rId5"/>
              </a:rPr>
              <a:t>applications</a:t>
            </a:r>
            <a:r>
              <a:rPr lang="fr-FR" sz="1000" b="0" i="0" u="none" strike="noStrike" kern="1200" dirty="0" err="1">
                <a:solidFill>
                  <a:schemeClr val="tx1"/>
                </a:solidFill>
                <a:effectLst/>
                <a:latin typeface="+mn-lt"/>
                <a:ea typeface="+mn-ea"/>
                <a:cs typeface="+mn-cs"/>
              </a:rPr>
              <a:t>comme</a:t>
            </a:r>
            <a:r>
              <a:rPr lang="fr-FR" sz="1000" b="0" i="0" u="none" strike="noStrike" kern="1200" dirty="0">
                <a:solidFill>
                  <a:schemeClr val="tx1"/>
                </a:solidFill>
                <a:effectLst/>
                <a:latin typeface="+mn-lt"/>
                <a:ea typeface="+mn-ea"/>
                <a:cs typeface="+mn-cs"/>
              </a:rPr>
              <a:t> </a:t>
            </a:r>
            <a:r>
              <a:rPr lang="fr-FR" sz="1000" b="0" i="0" u="none" strike="noStrike" kern="1200" dirty="0">
                <a:solidFill>
                  <a:schemeClr val="tx1"/>
                </a:solidFill>
                <a:effectLst/>
                <a:latin typeface="+mn-lt"/>
                <a:ea typeface="+mn-ea"/>
                <a:cs typeface="+mn-cs"/>
                <a:hlinkClick r:id="rId6"/>
              </a:rPr>
              <a:t>Allovoisins</a:t>
            </a:r>
            <a:r>
              <a:rPr lang="fr-FR" sz="1000" b="0" i="0" u="none" strike="noStrike" kern="1200" dirty="0">
                <a:solidFill>
                  <a:schemeClr val="tx1"/>
                </a:solidFill>
                <a:effectLst/>
                <a:latin typeface="+mn-lt"/>
                <a:ea typeface="+mn-ea"/>
                <a:cs typeface="+mn-cs"/>
              </a:rPr>
              <a:t>.</a:t>
            </a:r>
          </a:p>
          <a:p>
            <a:r>
              <a:rPr lang="fr-FR" sz="1000" b="0" i="0" u="none" strike="noStrike" kern="1200" dirty="0">
                <a:solidFill>
                  <a:schemeClr val="tx1"/>
                </a:solidFill>
                <a:effectLst/>
                <a:latin typeface="+mn-lt"/>
                <a:ea typeface="+mn-ea"/>
                <a:cs typeface="+mn-cs"/>
              </a:rPr>
              <a:t>Garder au maximum ces affaires le plus longtemps possible, ce qui vous permettra d’acheter moins. En plus de limiter vos déchets, et vos émissions de CO2, cela fera aussi du bien à votre porte-monnaie.</a:t>
            </a:r>
          </a:p>
          <a:p>
            <a:r>
              <a:rPr lang="fr-FR" sz="1000" b="0" i="0" u="none" strike="noStrike" kern="1200" dirty="0">
                <a:solidFill>
                  <a:schemeClr val="tx1"/>
                </a:solidFill>
                <a:effectLst/>
                <a:latin typeface="+mn-lt"/>
                <a:ea typeface="+mn-ea"/>
                <a:cs typeface="+mn-cs"/>
              </a:rPr>
              <a:t>Changer son alimentation : </a:t>
            </a:r>
          </a:p>
          <a:p>
            <a:r>
              <a:rPr lang="fr-FR" sz="1000" b="0" i="0" u="none" strike="noStrike" kern="1200" dirty="0">
                <a:solidFill>
                  <a:schemeClr val="tx1"/>
                </a:solidFill>
                <a:effectLst/>
                <a:latin typeface="+mn-lt"/>
                <a:ea typeface="+mn-ea"/>
                <a:cs typeface="+mn-cs"/>
              </a:rPr>
              <a:t>Végétaliser son alimentation. Selon le rapport du GIEC, cela représente 46% des réductions de </a:t>
            </a:r>
            <a:r>
              <a:rPr lang="fr-FR" sz="1000" b="0" i="0" u="none" strike="noStrike" kern="1200" dirty="0">
                <a:solidFill>
                  <a:schemeClr val="tx1"/>
                </a:solidFill>
                <a:effectLst/>
                <a:latin typeface="+mn-lt"/>
                <a:ea typeface="+mn-ea"/>
                <a:cs typeface="+mn-cs"/>
                <a:hlinkClick r:id="rId7"/>
              </a:rPr>
              <a:t>CO2</a:t>
            </a:r>
            <a:r>
              <a:rPr lang="fr-FR" sz="1000" b="0" i="0" u="none" strike="noStrike" kern="1200" dirty="0">
                <a:solidFill>
                  <a:schemeClr val="tx1"/>
                </a:solidFill>
                <a:effectLst/>
                <a:latin typeface="+mn-lt"/>
                <a:ea typeface="+mn-ea"/>
                <a:cs typeface="+mn-cs"/>
              </a:rPr>
              <a:t> individuelles. Ainsi, il est beaucoup plus important de diminuer sa consommation de viande, mais aussi des produits d'origine animale. Vous pouvez par exemple commencer par diminuer ou arrêter la consommation de viande (un jour par semaine, une semaine par mois, </a:t>
            </a:r>
            <a:r>
              <a:rPr lang="fr-FR" sz="1000" b="0" i="0" u="none" strike="noStrike" kern="1200" dirty="0" err="1">
                <a:solidFill>
                  <a:schemeClr val="tx1"/>
                </a:solidFill>
                <a:effectLst/>
                <a:latin typeface="+mn-lt"/>
                <a:ea typeface="+mn-ea"/>
                <a:cs typeface="+mn-cs"/>
              </a:rPr>
              <a:t>etc</a:t>
            </a:r>
            <a:r>
              <a:rPr lang="fr-FR" sz="1000" b="0" i="0" u="none" strike="noStrike" kern="1200" dirty="0">
                <a:solidFill>
                  <a:schemeClr val="tx1"/>
                </a:solidFill>
                <a:effectLst/>
                <a:latin typeface="+mn-lt"/>
                <a:ea typeface="+mn-ea"/>
                <a:cs typeface="+mn-cs"/>
              </a:rPr>
              <a:t>).</a:t>
            </a:r>
          </a:p>
          <a:p>
            <a:r>
              <a:rPr lang="fr-FR" sz="1000" b="0" i="0" u="none" strike="noStrike" kern="1200" dirty="0">
                <a:solidFill>
                  <a:schemeClr val="tx1"/>
                </a:solidFill>
                <a:effectLst/>
                <a:latin typeface="+mn-lt"/>
                <a:ea typeface="+mn-ea"/>
                <a:cs typeface="+mn-cs"/>
              </a:rPr>
              <a:t>Pour vous aider dans cette transition, vous pouvez suivre de nombreux comptes Instagram qui vous proposeront des produits végétariens, ou végan, mais aussi des recettes simples comme </a:t>
            </a:r>
            <a:r>
              <a:rPr lang="fr-FR" sz="1000" b="0" i="0" u="none" strike="noStrike" kern="1200" dirty="0">
                <a:solidFill>
                  <a:schemeClr val="tx1"/>
                </a:solidFill>
                <a:effectLst/>
                <a:latin typeface="+mn-lt"/>
                <a:ea typeface="+mn-ea"/>
                <a:cs typeface="+mn-cs"/>
                <a:hlinkClick r:id="rId8"/>
              </a:rPr>
              <a:t>@nutriads_aix</a:t>
            </a:r>
            <a:r>
              <a:rPr lang="fr-FR" sz="1000" b="0" i="0" u="none" strike="noStrike" kern="1200" dirty="0">
                <a:solidFill>
                  <a:schemeClr val="tx1"/>
                </a:solidFill>
                <a:effectLst/>
                <a:latin typeface="+mn-lt"/>
                <a:ea typeface="+mn-ea"/>
                <a:cs typeface="+mn-cs"/>
              </a:rPr>
              <a:t> (une diététicienne originaire de Marseille), </a:t>
            </a:r>
            <a:r>
              <a:rPr lang="fr-FR" sz="1000" b="0" i="0" u="none" strike="noStrike" kern="1200" dirty="0">
                <a:solidFill>
                  <a:schemeClr val="tx1"/>
                </a:solidFill>
                <a:effectLst/>
                <a:latin typeface="+mn-lt"/>
                <a:ea typeface="+mn-ea"/>
                <a:cs typeface="+mn-cs"/>
                <a:hlinkClick r:id="rId9"/>
              </a:rPr>
              <a:t>@pigut_vegan_cuisine</a:t>
            </a:r>
            <a:r>
              <a:rPr lang="fr-FR" sz="1000" b="0" i="0" u="none" strike="noStrike" kern="1200" dirty="0">
                <a:solidFill>
                  <a:schemeClr val="tx1"/>
                </a:solidFill>
                <a:effectLst/>
                <a:latin typeface="+mn-lt"/>
                <a:ea typeface="+mn-ea"/>
                <a:cs typeface="+mn-cs"/>
              </a:rPr>
              <a:t> qui propose de nombreux cours en ligne, ou encore </a:t>
            </a:r>
            <a:r>
              <a:rPr lang="fr-FR" sz="1000" b="0" i="0" u="none" strike="noStrike" kern="1200" dirty="0">
                <a:solidFill>
                  <a:schemeClr val="tx1"/>
                </a:solidFill>
                <a:effectLst/>
                <a:latin typeface="+mn-lt"/>
                <a:ea typeface="+mn-ea"/>
                <a:cs typeface="+mn-cs"/>
                <a:hlinkClick r:id="rId10"/>
              </a:rPr>
              <a:t>sweetsimplevegan</a:t>
            </a:r>
            <a:r>
              <a:rPr lang="fr-FR" sz="1000" b="0" i="0" u="none" strike="noStrike" kern="1200" dirty="0">
                <a:solidFill>
                  <a:schemeClr val="tx1"/>
                </a:solidFill>
                <a:effectLst/>
                <a:latin typeface="+mn-lt"/>
                <a:ea typeface="+mn-ea"/>
                <a:cs typeface="+mn-cs"/>
              </a:rPr>
              <a:t> qui présente des recettes simples à faire chez soi.</a:t>
            </a:r>
          </a:p>
          <a:p>
            <a:r>
              <a:rPr lang="fr-FR" sz="1000" b="0" i="0" u="none" strike="noStrike" kern="1200" dirty="0" err="1">
                <a:solidFill>
                  <a:schemeClr val="tx1"/>
                </a:solidFill>
                <a:effectLst/>
                <a:latin typeface="+mn-lt"/>
                <a:ea typeface="+mn-ea"/>
                <a:cs typeface="+mn-cs"/>
              </a:rPr>
              <a:t>hanger</a:t>
            </a:r>
            <a:r>
              <a:rPr lang="fr-FR" sz="1000" b="0" i="0" u="none" strike="noStrike" kern="1200" dirty="0">
                <a:solidFill>
                  <a:schemeClr val="tx1"/>
                </a:solidFill>
                <a:effectLst/>
                <a:latin typeface="+mn-lt"/>
                <a:ea typeface="+mn-ea"/>
                <a:cs typeface="+mn-cs"/>
              </a:rPr>
              <a:t> de banque : </a:t>
            </a:r>
          </a:p>
          <a:p>
            <a:r>
              <a:rPr lang="fr-FR" sz="1000" b="0" i="0" u="none" strike="noStrike" kern="1200" dirty="0">
                <a:solidFill>
                  <a:schemeClr val="tx1"/>
                </a:solidFill>
                <a:effectLst/>
                <a:latin typeface="+mn-lt"/>
                <a:ea typeface="+mn-ea"/>
                <a:cs typeface="+mn-cs"/>
              </a:rPr>
              <a:t>On ne dirait pas, mais oui votre </a:t>
            </a:r>
            <a:r>
              <a:rPr lang="fr-FR" sz="1000" b="0" i="0" u="none" strike="noStrike" kern="1200" dirty="0">
                <a:solidFill>
                  <a:schemeClr val="tx1"/>
                </a:solidFill>
                <a:effectLst/>
                <a:latin typeface="+mn-lt"/>
                <a:ea typeface="+mn-ea"/>
                <a:cs typeface="+mn-cs"/>
                <a:hlinkClick r:id="rId11"/>
              </a:rPr>
              <a:t>banque finance peut-être les énergies fossiles</a:t>
            </a:r>
            <a:r>
              <a:rPr lang="fr-FR" sz="1000" b="0" i="0" u="none" strike="noStrike" kern="1200" dirty="0">
                <a:solidFill>
                  <a:schemeClr val="tx1"/>
                </a:solidFill>
                <a:effectLst/>
                <a:latin typeface="+mn-lt"/>
                <a:ea typeface="+mn-ea"/>
                <a:cs typeface="+mn-cs"/>
              </a:rPr>
              <a:t> grâce à votre argent. Selon le </a:t>
            </a:r>
            <a:r>
              <a:rPr lang="fr-FR" sz="1000" b="0" i="0" u="none" strike="noStrike" kern="1200" dirty="0">
                <a:solidFill>
                  <a:schemeClr val="tx1"/>
                </a:solidFill>
                <a:effectLst/>
                <a:latin typeface="+mn-lt"/>
                <a:ea typeface="+mn-ea"/>
                <a:cs typeface="+mn-cs"/>
                <a:hlinkClick r:id="rId12"/>
              </a:rPr>
              <a:t>13e rapport de </a:t>
            </a:r>
            <a:r>
              <a:rPr lang="fr-FR" sz="1000" b="0" i="1" u="none" strike="noStrike" kern="1200" dirty="0">
                <a:solidFill>
                  <a:schemeClr val="tx1"/>
                </a:solidFill>
                <a:effectLst/>
                <a:latin typeface="+mn-lt"/>
                <a:ea typeface="+mn-ea"/>
                <a:cs typeface="+mn-cs"/>
                <a:hlinkClick r:id="rId12"/>
              </a:rPr>
              <a:t>Banking on Climate Chaos</a:t>
            </a:r>
            <a:r>
              <a:rPr lang="fr-FR" sz="1000" b="0" i="0" u="none" strike="noStrike" kern="1200" dirty="0">
                <a:solidFill>
                  <a:schemeClr val="tx1"/>
                </a:solidFill>
                <a:effectLst/>
                <a:latin typeface="+mn-lt"/>
                <a:ea typeface="+mn-ea"/>
                <a:cs typeface="+mn-cs"/>
              </a:rPr>
              <a:t>, les banques françaises ont permis de donner plus de 350 milliards de dollars aux énergies fossiles entre 2016 et 2021, et le rapport du GIEC met en avant qu’il faut tout faire pour limiter l’utilisation de ces énergies. Vous pouvez alors vous tourner vers des </a:t>
            </a:r>
            <a:r>
              <a:rPr lang="fr-FR" sz="1000" b="0" i="0" u="none" strike="noStrike" kern="1200" dirty="0">
                <a:solidFill>
                  <a:schemeClr val="tx1"/>
                </a:solidFill>
                <a:effectLst/>
                <a:latin typeface="+mn-lt"/>
                <a:ea typeface="+mn-ea"/>
                <a:cs typeface="+mn-cs"/>
                <a:hlinkClick r:id="rId13"/>
              </a:rPr>
              <a:t>banques écolos</a:t>
            </a:r>
            <a:r>
              <a:rPr lang="fr-FR" sz="1000" b="0" i="0" u="none" strike="noStrike" kern="1200" dirty="0">
                <a:solidFill>
                  <a:schemeClr val="tx1"/>
                </a:solidFill>
                <a:effectLst/>
                <a:latin typeface="+mn-lt"/>
                <a:ea typeface="+mn-ea"/>
                <a:cs typeface="+mn-cs"/>
              </a:rPr>
              <a:t> comme </a:t>
            </a:r>
            <a:r>
              <a:rPr lang="fr-FR" sz="1000" b="0" i="0" u="none" strike="noStrike" kern="1200" dirty="0">
                <a:solidFill>
                  <a:schemeClr val="tx1"/>
                </a:solidFill>
                <a:effectLst/>
                <a:latin typeface="+mn-lt"/>
                <a:ea typeface="+mn-ea"/>
                <a:cs typeface="+mn-cs"/>
                <a:hlinkClick r:id="rId14"/>
              </a:rPr>
              <a:t>Hélios</a:t>
            </a:r>
            <a:r>
              <a:rPr lang="fr-FR" sz="1000" b="0" i="0" u="none" strike="noStrike" kern="1200" dirty="0">
                <a:solidFill>
                  <a:schemeClr val="tx1"/>
                </a:solidFill>
                <a:effectLst/>
                <a:latin typeface="+mn-lt"/>
                <a:ea typeface="+mn-ea"/>
                <a:cs typeface="+mn-cs"/>
              </a:rPr>
              <a:t>, la </a:t>
            </a:r>
            <a:r>
              <a:rPr lang="fr-FR" sz="1000" b="0" i="0" u="none" strike="noStrike" kern="1200" dirty="0">
                <a:solidFill>
                  <a:schemeClr val="tx1"/>
                </a:solidFill>
                <a:effectLst/>
                <a:latin typeface="+mn-lt"/>
                <a:ea typeface="+mn-ea"/>
                <a:cs typeface="+mn-cs"/>
                <a:hlinkClick r:id="rId15"/>
              </a:rPr>
              <a:t>Nef</a:t>
            </a:r>
            <a:r>
              <a:rPr lang="fr-FR" sz="1000" b="0" i="0" u="none" strike="noStrike" kern="1200" dirty="0">
                <a:solidFill>
                  <a:schemeClr val="tx1"/>
                </a:solidFill>
                <a:effectLst/>
                <a:latin typeface="+mn-lt"/>
                <a:ea typeface="+mn-ea"/>
                <a:cs typeface="+mn-cs"/>
              </a:rPr>
              <a:t>, ou encore le </a:t>
            </a:r>
            <a:r>
              <a:rPr lang="fr-FR" sz="1000" b="0" i="0" u="none" strike="noStrike" kern="1200" dirty="0">
                <a:solidFill>
                  <a:schemeClr val="tx1"/>
                </a:solidFill>
                <a:effectLst/>
                <a:latin typeface="+mn-lt"/>
                <a:ea typeface="+mn-ea"/>
                <a:cs typeface="+mn-cs"/>
                <a:hlinkClick r:id="rId16"/>
              </a:rPr>
              <a:t>Crédit Coopératif</a:t>
            </a:r>
            <a:r>
              <a:rPr lang="fr-FR" sz="1000" b="0" i="0" u="none" strike="noStrike" kern="1200" dirty="0">
                <a:solidFill>
                  <a:schemeClr val="tx1"/>
                </a:solidFill>
                <a:effectLst/>
                <a:latin typeface="+mn-lt"/>
                <a:ea typeface="+mn-ea"/>
                <a:cs typeface="+mn-cs"/>
              </a:rPr>
              <a:t>. Nous sommes sûrs que l'une d'entres elles saura vous aller !</a:t>
            </a:r>
          </a:p>
          <a:p>
            <a:r>
              <a:rPr lang="fr-FR" sz="1000" dirty="0">
                <a:effectLst/>
              </a:rPr>
              <a:t>6. Mieux utiliser nos énergies : </a:t>
            </a:r>
          </a:p>
          <a:p>
            <a:r>
              <a:rPr lang="fr-FR" sz="1000" dirty="0">
                <a:effectLst/>
              </a:rPr>
              <a:t>Il est important de savoir que vous pouvez avoir accès à des </a:t>
            </a:r>
            <a:r>
              <a:rPr lang="fr-FR" sz="1000" kern="1200" dirty="0">
                <a:solidFill>
                  <a:schemeClr val="tx1"/>
                </a:solidFill>
                <a:effectLst/>
                <a:latin typeface="+mn-lt"/>
                <a:ea typeface="+mn-ea"/>
                <a:cs typeface="+mn-cs"/>
                <a:hlinkClick r:id="rId17"/>
              </a:rPr>
              <a:t>aides du gouvernement</a:t>
            </a:r>
            <a:r>
              <a:rPr lang="fr-FR" sz="1000" dirty="0">
                <a:effectLst/>
              </a:rPr>
              <a:t> pour rénover votre habitat, notamment l'isolation thermique mais aussi rénover votre système de chauffage qui peut-être très gourmand s'il est vieux. Cela vous permettra de chauffer moins, donc d’utiliser moins d'énergie, et même de faire des </a:t>
            </a:r>
            <a:r>
              <a:rPr lang="fr-FR" sz="1000" kern="1200" dirty="0">
                <a:solidFill>
                  <a:schemeClr val="tx1"/>
                </a:solidFill>
                <a:effectLst/>
                <a:latin typeface="+mn-lt"/>
                <a:ea typeface="+mn-ea"/>
                <a:cs typeface="+mn-cs"/>
                <a:hlinkClick r:id="rId18"/>
              </a:rPr>
              <a:t>économies</a:t>
            </a:r>
            <a:r>
              <a:rPr lang="fr-FR" sz="1000" dirty="0">
                <a:effectLst/>
              </a:rPr>
              <a:t>.</a:t>
            </a:r>
          </a:p>
          <a:p>
            <a:r>
              <a:rPr lang="fr-FR" sz="1000" dirty="0">
                <a:effectLst/>
              </a:rPr>
              <a:t>7. Réaliser des actions collectives pour peser beaucoup plus dans la balance écologique : </a:t>
            </a:r>
          </a:p>
          <a:p>
            <a:r>
              <a:rPr lang="fr-FR" sz="1000" dirty="0">
                <a:effectLst/>
              </a:rPr>
              <a:t>Une piste d’actions concrète qui est peu mise en avant est de se renseigner sur les collectifs militants autour de chez vous ou les causes qui vous parlent et qui ont sûrement besoin d’aide. Vous pouvez consulter le site de </a:t>
            </a:r>
            <a:r>
              <a:rPr lang="fr-FR" sz="1000" kern="1200" dirty="0">
                <a:solidFill>
                  <a:schemeClr val="tx1"/>
                </a:solidFill>
                <a:effectLst/>
                <a:latin typeface="+mn-lt"/>
                <a:ea typeface="+mn-ea"/>
                <a:cs typeface="+mn-cs"/>
                <a:hlinkClick r:id="rId19"/>
              </a:rPr>
              <a:t>Reporterre</a:t>
            </a:r>
            <a:r>
              <a:rPr lang="fr-FR" sz="1000" dirty="0">
                <a:effectLst/>
              </a:rPr>
              <a:t> qui recense les luttes contre les projets destructeurs sur une carte accessible sur leur site.</a:t>
            </a:r>
          </a:p>
          <a:p>
            <a:r>
              <a:rPr lang="fr-FR" sz="1000" dirty="0">
                <a:effectLst/>
              </a:rPr>
              <a:t>Programmer des </a:t>
            </a:r>
            <a:r>
              <a:rPr lang="fr-FR" sz="1000" kern="1200" dirty="0">
                <a:solidFill>
                  <a:schemeClr val="tx1"/>
                </a:solidFill>
                <a:effectLst/>
                <a:latin typeface="+mn-lt"/>
                <a:ea typeface="+mn-ea"/>
                <a:cs typeface="+mn-cs"/>
                <a:hlinkClick r:id="rId20"/>
              </a:rPr>
              <a:t>vacances</a:t>
            </a:r>
            <a:r>
              <a:rPr lang="fr-FR" sz="1000" dirty="0">
                <a:effectLst/>
              </a:rPr>
              <a:t> éco-volontaires comme le tourisme participatif pour préserver l’environnement et la biodiversité.</a:t>
            </a:r>
          </a:p>
          <a:p>
            <a:r>
              <a:rPr lang="fr-FR" sz="1000" b="0" i="0" u="none" strike="noStrike" kern="1200" dirty="0">
                <a:solidFill>
                  <a:schemeClr val="tx1"/>
                </a:solidFill>
                <a:effectLst/>
                <a:latin typeface="+mn-lt"/>
                <a:ea typeface="+mn-ea"/>
                <a:cs typeface="+mn-cs"/>
              </a:rPr>
              <a:t>8. Organiser des actions écolos entre amis : </a:t>
            </a:r>
          </a:p>
          <a:p>
            <a:r>
              <a:rPr lang="fr-FR" sz="1000" b="0" i="0" u="none" strike="noStrike" kern="1200" dirty="0">
                <a:solidFill>
                  <a:schemeClr val="tx1"/>
                </a:solidFill>
                <a:effectLst/>
                <a:latin typeface="+mn-lt"/>
                <a:ea typeface="+mn-ea"/>
                <a:cs typeface="+mn-cs"/>
              </a:rPr>
              <a:t>Organiser des collectes de fonds pour les collectifs locaux en proposant des boissons ou de la nourriture à prix libre.</a:t>
            </a:r>
          </a:p>
          <a:p>
            <a:r>
              <a:rPr lang="fr-FR" sz="1000" b="0" i="0" u="none" strike="noStrike" kern="1200" dirty="0">
                <a:solidFill>
                  <a:schemeClr val="tx1"/>
                </a:solidFill>
                <a:effectLst/>
                <a:latin typeface="+mn-lt"/>
                <a:ea typeface="+mn-ea"/>
                <a:cs typeface="+mn-cs"/>
              </a:rPr>
              <a:t>Écrire des tracts pour sensibiliser à des thématiques écologistes, puis aller les distribuer. Le collectif </a:t>
            </a:r>
            <a:r>
              <a:rPr lang="fr-FR" sz="1000" b="0" i="0" u="none" strike="noStrike" kern="1200" dirty="0">
                <a:solidFill>
                  <a:schemeClr val="tx1"/>
                </a:solidFill>
                <a:effectLst/>
                <a:latin typeface="+mn-lt"/>
                <a:ea typeface="+mn-ea"/>
                <a:cs typeface="+mn-cs"/>
                <a:hlinkClick r:id="rId21"/>
              </a:rPr>
              <a:t>Youth for Climate</a:t>
            </a:r>
            <a:r>
              <a:rPr lang="fr-FR" sz="1000" b="0" i="0" u="none" strike="noStrike" kern="1200" dirty="0">
                <a:solidFill>
                  <a:schemeClr val="tx1"/>
                </a:solidFill>
                <a:effectLst/>
                <a:latin typeface="+mn-lt"/>
                <a:ea typeface="+mn-ea"/>
                <a:cs typeface="+mn-cs"/>
              </a:rPr>
              <a:t> en a déjà crée pour faciliter les actions.</a:t>
            </a:r>
          </a:p>
          <a:p>
            <a:r>
              <a:rPr lang="fr-FR" sz="1000" b="0" i="0" u="none" strike="noStrike" kern="1200" dirty="0">
                <a:solidFill>
                  <a:schemeClr val="tx1"/>
                </a:solidFill>
                <a:effectLst/>
                <a:latin typeface="+mn-lt"/>
                <a:ea typeface="+mn-ea"/>
                <a:cs typeface="+mn-cs"/>
              </a:rPr>
              <a:t>Faire du </a:t>
            </a:r>
            <a:r>
              <a:rPr lang="fr-FR" sz="1000" b="0" i="0" u="none" strike="noStrike" kern="1200" dirty="0">
                <a:solidFill>
                  <a:schemeClr val="tx1"/>
                </a:solidFill>
                <a:effectLst/>
                <a:latin typeface="+mn-lt"/>
                <a:ea typeface="+mn-ea"/>
                <a:cs typeface="+mn-cs"/>
                <a:hlinkClick r:id="rId22"/>
              </a:rPr>
              <a:t>wwoofing</a:t>
            </a:r>
            <a:r>
              <a:rPr lang="fr-FR" sz="1000" b="0" i="0" u="none" strike="noStrike" kern="1200" dirty="0">
                <a:solidFill>
                  <a:schemeClr val="tx1"/>
                </a:solidFill>
                <a:effectLst/>
                <a:latin typeface="+mn-lt"/>
                <a:ea typeface="+mn-ea"/>
                <a:cs typeface="+mn-cs"/>
              </a:rPr>
              <a:t> (</a:t>
            </a:r>
            <a:r>
              <a:rPr lang="fr-FR" sz="1000" b="0" i="1" u="none" strike="noStrike" kern="1200" dirty="0">
                <a:solidFill>
                  <a:schemeClr val="tx1"/>
                </a:solidFill>
                <a:effectLst/>
                <a:latin typeface="+mn-lt"/>
                <a:ea typeface="+mn-ea"/>
                <a:cs typeface="+mn-cs"/>
              </a:rPr>
              <a:t>World Wide </a:t>
            </a:r>
            <a:r>
              <a:rPr lang="fr-FR" sz="1000" b="0" i="1" u="none" strike="noStrike" kern="1200" dirty="0" err="1">
                <a:solidFill>
                  <a:schemeClr val="tx1"/>
                </a:solidFill>
                <a:effectLst/>
                <a:latin typeface="+mn-lt"/>
                <a:ea typeface="+mn-ea"/>
                <a:cs typeface="+mn-cs"/>
              </a:rPr>
              <a:t>Opportunities</a:t>
            </a:r>
            <a:r>
              <a:rPr lang="fr-FR" sz="1000" b="0" i="1" u="none" strike="noStrike" kern="1200" dirty="0">
                <a:solidFill>
                  <a:schemeClr val="tx1"/>
                </a:solidFill>
                <a:effectLst/>
                <a:latin typeface="+mn-lt"/>
                <a:ea typeface="+mn-ea"/>
                <a:cs typeface="+mn-cs"/>
              </a:rPr>
              <a:t> on </a:t>
            </a:r>
            <a:r>
              <a:rPr lang="fr-FR" sz="1000" b="0" i="1" u="none" strike="noStrike" kern="1200" dirty="0" err="1">
                <a:solidFill>
                  <a:schemeClr val="tx1"/>
                </a:solidFill>
                <a:effectLst/>
                <a:latin typeface="+mn-lt"/>
                <a:ea typeface="+mn-ea"/>
                <a:cs typeface="+mn-cs"/>
              </a:rPr>
              <a:t>Organic</a:t>
            </a:r>
            <a:r>
              <a:rPr lang="fr-FR" sz="1000" b="0" i="1" u="none" strike="noStrike" kern="1200" dirty="0">
                <a:solidFill>
                  <a:schemeClr val="tx1"/>
                </a:solidFill>
                <a:effectLst/>
                <a:latin typeface="+mn-lt"/>
                <a:ea typeface="+mn-ea"/>
                <a:cs typeface="+mn-cs"/>
              </a:rPr>
              <a:t> </a:t>
            </a:r>
            <a:r>
              <a:rPr lang="fr-FR" sz="1000" b="0" i="1" u="none" strike="noStrike" kern="1200" dirty="0" err="1">
                <a:solidFill>
                  <a:schemeClr val="tx1"/>
                </a:solidFill>
                <a:effectLst/>
                <a:latin typeface="+mn-lt"/>
                <a:ea typeface="+mn-ea"/>
                <a:cs typeface="+mn-cs"/>
              </a:rPr>
              <a:t>Farms</a:t>
            </a:r>
            <a:r>
              <a:rPr lang="fr-FR" sz="1000" b="0" i="0" u="none" strike="noStrike" kern="1200" dirty="0">
                <a:solidFill>
                  <a:schemeClr val="tx1"/>
                </a:solidFill>
                <a:effectLst/>
                <a:latin typeface="+mn-lt"/>
                <a:ea typeface="+mn-ea"/>
                <a:cs typeface="+mn-cs"/>
              </a:rPr>
              <a:t>) dans des fermes en </a:t>
            </a:r>
            <a:r>
              <a:rPr lang="fr-FR" sz="1000" b="0" i="0" u="none" strike="noStrike" kern="1200" dirty="0" err="1">
                <a:solidFill>
                  <a:schemeClr val="tx1"/>
                </a:solidFill>
                <a:effectLst/>
                <a:latin typeface="+mn-lt"/>
                <a:ea typeface="+mn-ea"/>
                <a:cs typeface="+mn-cs"/>
              </a:rPr>
              <a:t>agro-écologie</a:t>
            </a:r>
            <a:r>
              <a:rPr lang="fr-FR" sz="1000" b="0" i="0" u="none" strike="noStrike" kern="1200" dirty="0">
                <a:solidFill>
                  <a:schemeClr val="tx1"/>
                </a:solidFill>
                <a:effectLst/>
                <a:latin typeface="+mn-lt"/>
                <a:ea typeface="+mn-ea"/>
                <a:cs typeface="+mn-cs"/>
              </a:rPr>
              <a:t>, et partager autour de vous ce que vous avez appris. Cela consiste à travailler dans une exploitation biologique fournissant nourriture et hébergement en échange d'un travail quotidien.</a:t>
            </a:r>
          </a:p>
          <a:p>
            <a:r>
              <a:rPr lang="fr-FR" sz="1000" b="0" i="0" u="none" strike="noStrike" kern="1200" dirty="0">
                <a:solidFill>
                  <a:schemeClr val="tx1"/>
                </a:solidFill>
                <a:effectLst/>
                <a:latin typeface="+mn-lt"/>
                <a:ea typeface="+mn-ea"/>
                <a:cs typeface="+mn-cs"/>
              </a:rPr>
              <a:t>9. S'éduquer à plusieurs : </a:t>
            </a:r>
          </a:p>
          <a:p>
            <a:r>
              <a:rPr lang="fr-FR" sz="1000" b="0" i="0" u="none" strike="noStrike" kern="1200" dirty="0">
                <a:solidFill>
                  <a:schemeClr val="tx1"/>
                </a:solidFill>
                <a:effectLst/>
                <a:latin typeface="+mn-lt"/>
                <a:ea typeface="+mn-ea"/>
                <a:cs typeface="+mn-cs"/>
              </a:rPr>
              <a:t>Le site </a:t>
            </a:r>
            <a:r>
              <a:rPr lang="fr-FR" sz="1000" b="0" i="0" u="none" strike="noStrike" kern="1200" dirty="0">
                <a:solidFill>
                  <a:schemeClr val="tx1"/>
                </a:solidFill>
                <a:effectLst/>
                <a:latin typeface="+mn-lt"/>
                <a:ea typeface="+mn-ea"/>
                <a:cs typeface="+mn-cs"/>
                <a:hlinkClick r:id="rId23"/>
              </a:rPr>
              <a:t>Infokiosques.net</a:t>
            </a:r>
            <a:r>
              <a:rPr lang="fr-FR" sz="1000" b="0" i="0" u="none" strike="noStrike" kern="1200" dirty="0">
                <a:solidFill>
                  <a:schemeClr val="tx1"/>
                </a:solidFill>
                <a:effectLst/>
                <a:latin typeface="+mn-lt"/>
                <a:ea typeface="+mn-ea"/>
                <a:cs typeface="+mn-cs"/>
              </a:rPr>
              <a:t> est rempli de brochures pour s’éduquer sur le sujet de l’écologie, que vous pouvez partager autour de vous pour sensibiliser votre entourage à la cause écologique.</a:t>
            </a:r>
          </a:p>
          <a:p>
            <a:r>
              <a:rPr lang="fr-FR" sz="1000" b="0" i="0" u="none" strike="noStrike" kern="1200" dirty="0">
                <a:solidFill>
                  <a:schemeClr val="tx1"/>
                </a:solidFill>
                <a:effectLst/>
                <a:latin typeface="+mn-lt"/>
                <a:ea typeface="+mn-ea"/>
                <a:cs typeface="+mn-cs"/>
              </a:rPr>
              <a:t>Il existe aussi des </a:t>
            </a:r>
            <a:r>
              <a:rPr lang="fr-FR" sz="1000" b="0" i="0" u="none" strike="noStrike" kern="1200" dirty="0">
                <a:solidFill>
                  <a:schemeClr val="tx1"/>
                </a:solidFill>
                <a:effectLst/>
                <a:latin typeface="+mn-lt"/>
                <a:ea typeface="+mn-ea"/>
                <a:cs typeface="+mn-cs"/>
                <a:hlinkClick r:id="rId24"/>
              </a:rPr>
              <a:t>podcasts</a:t>
            </a:r>
            <a:r>
              <a:rPr lang="fr-FR" sz="1000" b="0" i="0" u="none" strike="noStrike" kern="1200" dirty="0">
                <a:solidFill>
                  <a:schemeClr val="tx1"/>
                </a:solidFill>
                <a:effectLst/>
                <a:latin typeface="+mn-lt"/>
                <a:ea typeface="+mn-ea"/>
                <a:cs typeface="+mn-cs"/>
              </a:rPr>
              <a:t> qui vous aideront à mieux connaître le monde de l’écologie, et à mieux appréhender ces nouvelles connaissances qui peuvent faire peur au début.</a:t>
            </a:r>
          </a:p>
          <a:p>
            <a:r>
              <a:rPr lang="fr-FR" sz="1000" b="0" i="0" u="none" strike="noStrike" kern="1200" dirty="0">
                <a:solidFill>
                  <a:schemeClr val="tx1"/>
                </a:solidFill>
                <a:effectLst/>
                <a:latin typeface="+mn-lt"/>
                <a:ea typeface="+mn-ea"/>
                <a:cs typeface="+mn-cs"/>
              </a:rPr>
              <a:t>N’oubliez pas que la perfection </a:t>
            </a:r>
            <a:r>
              <a:rPr lang="fr-FR" sz="1000" b="0" i="0" u="none" strike="noStrike" kern="1200" dirty="0">
                <a:solidFill>
                  <a:schemeClr val="tx1"/>
                </a:solidFill>
                <a:effectLst/>
                <a:latin typeface="+mn-lt"/>
                <a:ea typeface="+mn-ea"/>
                <a:cs typeface="+mn-cs"/>
                <a:hlinkClick r:id="rId25"/>
              </a:rPr>
              <a:t>écologique</a:t>
            </a:r>
            <a:r>
              <a:rPr lang="fr-FR" sz="1000" b="0" i="0" u="none" strike="noStrike" kern="1200" dirty="0">
                <a:solidFill>
                  <a:schemeClr val="tx1"/>
                </a:solidFill>
                <a:effectLst/>
                <a:latin typeface="+mn-lt"/>
                <a:ea typeface="+mn-ea"/>
                <a:cs typeface="+mn-cs"/>
              </a:rPr>
              <a:t> n’existe pas. De plus, le rapport du GIEC nous rappelle que les choix et actions individuelles ne peuvent répondre à la réduction des gaz à effet de serre que partiellement. Il faut alors que nos politiques mettent en place des infrastructures et des cheminements pour faciliter et inciter les citoyens à changer leur mode de vie.</a:t>
            </a:r>
          </a:p>
          <a:p>
            <a:endParaRPr lang="fr-FR" sz="1000" b="0" i="0" u="none" strike="noStrike" kern="1200" dirty="0">
              <a:solidFill>
                <a:schemeClr val="tx1"/>
              </a:solidFill>
              <a:effectLst/>
              <a:latin typeface="+mn-lt"/>
              <a:ea typeface="+mn-ea"/>
              <a:cs typeface="+mn-cs"/>
            </a:endParaRPr>
          </a:p>
          <a:p>
            <a:br>
              <a:rPr lang="fr-FR" sz="1000" dirty="0"/>
            </a:br>
            <a:endParaRPr lang="fr-FR" sz="1000" b="0" i="0" u="none" strike="noStrike" kern="1200" dirty="0">
              <a:solidFill>
                <a:schemeClr val="tx1"/>
              </a:solidFill>
              <a:effectLst/>
              <a:latin typeface="+mn-lt"/>
              <a:ea typeface="+mn-ea"/>
              <a:cs typeface="+mn-cs"/>
            </a:endParaRPr>
          </a:p>
          <a:p>
            <a:r>
              <a:rPr lang="fr-FR" sz="1000" kern="1200" dirty="0">
                <a:solidFill>
                  <a:schemeClr val="tx1"/>
                </a:solidFill>
                <a:effectLst/>
                <a:latin typeface="+mn-lt"/>
                <a:ea typeface="+mn-ea"/>
                <a:cs typeface="+mn-cs"/>
              </a:rPr>
              <a:t> </a:t>
            </a:r>
            <a:endParaRPr lang="fr-FR" sz="1000" dirty="0">
              <a:effectLst/>
            </a:endParaRPr>
          </a:p>
          <a:p>
            <a:endParaRPr lang="fr-FR" sz="10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44</a:t>
            </a:fld>
            <a:endParaRPr lang="fr-FR"/>
          </a:p>
        </p:txBody>
      </p:sp>
      <p:sp>
        <p:nvSpPr>
          <p:cNvPr id="5" name="Espace réservé du pied de page 4">
            <a:extLst>
              <a:ext uri="{FF2B5EF4-FFF2-40B4-BE49-F238E27FC236}">
                <a16:creationId xmlns:a16="http://schemas.microsoft.com/office/drawing/2014/main" id="{80C8C8EC-A917-9911-E926-BCE2CAF2447B}"/>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8310271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32500" lnSpcReduction="20000"/>
          </a:bodyPr>
          <a:lstStyle/>
          <a:p>
            <a:pPr fontAlgn="base"/>
            <a:r>
              <a:rPr lang="fr-FR" sz="1200" b="1" i="0" u="none" strike="noStrike" kern="1200" dirty="0">
                <a:solidFill>
                  <a:schemeClr val="tx1"/>
                </a:solidFill>
                <a:effectLst/>
                <a:latin typeface="+mn-lt"/>
                <a:ea typeface="+mn-ea"/>
                <a:cs typeface="+mn-cs"/>
              </a:rPr>
              <a:t>À l’échelle mondiale, aucun découplage à attendre entre PIB et consommation d’énergie</a:t>
            </a:r>
          </a:p>
          <a:p>
            <a:pPr fontAlgn="base"/>
            <a:r>
              <a:rPr lang="fr-FR" sz="1200" b="0" i="0" u="none" strike="noStrike" kern="1200" dirty="0">
                <a:solidFill>
                  <a:schemeClr val="tx1"/>
                </a:solidFill>
                <a:effectLst/>
                <a:latin typeface="+mn-lt"/>
                <a:ea typeface="+mn-ea"/>
                <a:cs typeface="+mn-cs"/>
              </a:rPr>
              <a:t>19 avril 2021, 19:18 CEST</a:t>
            </a:r>
          </a:p>
          <a:p>
            <a:pPr fontAlgn="base"/>
            <a:r>
              <a:rPr lang="fr-FR" sz="1200" b="1" i="0" u="none" strike="noStrike" kern="1200" dirty="0">
                <a:solidFill>
                  <a:schemeClr val="tx1"/>
                </a:solidFill>
                <a:effectLst/>
                <a:latin typeface="+mn-lt"/>
                <a:ea typeface="+mn-ea"/>
                <a:cs typeface="+mn-cs"/>
              </a:rPr>
              <a:t>Auteurs</a:t>
            </a:r>
          </a:p>
          <a:p>
            <a:pPr fontAlgn="base"/>
            <a:r>
              <a:rPr lang="fr-FR" sz="1200" b="1" i="0" u="none" strike="noStrike" kern="1200" dirty="0">
                <a:solidFill>
                  <a:schemeClr val="tx1"/>
                </a:solidFill>
                <a:effectLst/>
                <a:latin typeface="+mn-lt"/>
                <a:ea typeface="+mn-ea"/>
                <a:cs typeface="+mn-cs"/>
                <a:hlinkClick r:id="rId3"/>
              </a:rPr>
              <a:t>Jacques </a:t>
            </a:r>
            <a:r>
              <a:rPr lang="fr-FR" sz="1200" b="1" i="0" u="none" strike="noStrike" kern="1200" dirty="0" err="1">
                <a:solidFill>
                  <a:schemeClr val="tx1"/>
                </a:solidFill>
                <a:effectLst/>
                <a:latin typeface="+mn-lt"/>
                <a:ea typeface="+mn-ea"/>
                <a:cs typeface="+mn-cs"/>
                <a:hlinkClick r:id="rId3"/>
              </a:rPr>
              <a:t>Treiner</a:t>
            </a:r>
            <a:r>
              <a:rPr lang="fr-FR" sz="1200" b="0" i="0" u="none" strike="noStrike" kern="1200" dirty="0" err="1">
                <a:solidFill>
                  <a:schemeClr val="tx1"/>
                </a:solidFill>
                <a:effectLst/>
                <a:latin typeface="+mn-lt"/>
                <a:ea typeface="+mn-ea"/>
                <a:cs typeface="+mn-cs"/>
              </a:rPr>
              <a:t>Physicien</a:t>
            </a:r>
            <a:r>
              <a:rPr lang="fr-FR" sz="1200" b="0" i="0" u="none" strike="noStrike" kern="1200" dirty="0">
                <a:solidFill>
                  <a:schemeClr val="tx1"/>
                </a:solidFill>
                <a:effectLst/>
                <a:latin typeface="+mn-lt"/>
                <a:ea typeface="+mn-ea"/>
                <a:cs typeface="+mn-cs"/>
              </a:rPr>
              <a:t> théoricien, chercheur associé au laboratoire LIED-PIERI, Université de Paris</a:t>
            </a:r>
          </a:p>
          <a:p>
            <a:pPr fontAlgn="base"/>
            <a:r>
              <a:rPr lang="fr-FR" sz="1200" b="1" i="0" u="none" strike="noStrike" kern="1200" dirty="0">
                <a:solidFill>
                  <a:schemeClr val="tx1"/>
                </a:solidFill>
                <a:effectLst/>
                <a:latin typeface="+mn-lt"/>
                <a:ea typeface="+mn-ea"/>
                <a:cs typeface="+mn-cs"/>
                <a:hlinkClick r:id="rId4"/>
              </a:rPr>
              <a:t>Jacques </a:t>
            </a:r>
            <a:r>
              <a:rPr lang="fr-FR" sz="1200" b="1" i="0" u="none" strike="noStrike" kern="1200" dirty="0" err="1">
                <a:solidFill>
                  <a:schemeClr val="tx1"/>
                </a:solidFill>
                <a:effectLst/>
                <a:latin typeface="+mn-lt"/>
                <a:ea typeface="+mn-ea"/>
                <a:cs typeface="+mn-cs"/>
                <a:hlinkClick r:id="rId4"/>
              </a:rPr>
              <a:t>Percebois</a:t>
            </a:r>
            <a:r>
              <a:rPr lang="fr-FR" sz="1200" b="0" i="0" u="none" strike="noStrike" kern="1200" dirty="0" err="1">
                <a:solidFill>
                  <a:schemeClr val="tx1"/>
                </a:solidFill>
                <a:effectLst/>
                <a:latin typeface="+mn-lt"/>
                <a:ea typeface="+mn-ea"/>
                <a:cs typeface="+mn-cs"/>
              </a:rPr>
              <a:t>Professeur</a:t>
            </a:r>
            <a:r>
              <a:rPr lang="fr-FR" sz="1200" b="0" i="0" u="none" strike="noStrike" kern="1200" dirty="0">
                <a:solidFill>
                  <a:schemeClr val="tx1"/>
                </a:solidFill>
                <a:effectLst/>
                <a:latin typeface="+mn-lt"/>
                <a:ea typeface="+mn-ea"/>
                <a:cs typeface="+mn-cs"/>
              </a:rPr>
              <a:t> émérite à l'Université de Montpellier, chercheur à l'UMR CNRS Art-Dev, Université de Montpellier</a:t>
            </a:r>
          </a:p>
          <a:p>
            <a:pPr fontAlgn="base"/>
            <a:r>
              <a:rPr lang="fr-FR" sz="1200" b="1" i="0" u="none" strike="noStrike" kern="1200" dirty="0">
                <a:solidFill>
                  <a:schemeClr val="tx1"/>
                </a:solidFill>
                <a:effectLst/>
                <a:latin typeface="+mn-lt"/>
                <a:ea typeface="+mn-ea"/>
                <a:cs typeface="+mn-cs"/>
              </a:rPr>
              <a:t>Déclaration d’intérêts</a:t>
            </a:r>
          </a:p>
          <a:p>
            <a:pPr fontAlgn="base"/>
            <a:r>
              <a:rPr lang="fr-FR" sz="1200" b="0" i="0" u="none" strike="noStrike" kern="1200" dirty="0">
                <a:solidFill>
                  <a:schemeClr val="tx1"/>
                </a:solidFill>
                <a:effectLst/>
                <a:latin typeface="+mn-lt"/>
                <a:ea typeface="+mn-ea"/>
                <a:cs typeface="+mn-cs"/>
              </a:rPr>
              <a:t>Les auteurs ne travaillent pas, ne conseillent pas, ne possèdent pas de parts, ne reçoivent pas de fonds d'une organisation qui pourrait tirer profit de cet article, et n'ont déclaré aucune autre affiliation que leur organisme de recherche.</a:t>
            </a:r>
          </a:p>
          <a:p>
            <a:pPr fontAlgn="base"/>
            <a:r>
              <a:rPr lang="fr-FR" sz="1200" b="1" i="0" u="none" strike="noStrike" kern="1200" dirty="0">
                <a:solidFill>
                  <a:schemeClr val="tx1"/>
                </a:solidFill>
                <a:effectLst/>
                <a:latin typeface="+mn-lt"/>
                <a:ea typeface="+mn-ea"/>
                <a:cs typeface="+mn-cs"/>
              </a:rPr>
              <a:t>Partenaires</a:t>
            </a:r>
          </a:p>
          <a:p>
            <a:pPr fontAlgn="base"/>
            <a:r>
              <a:rPr lang="fr-FR" sz="1200" b="0" i="0" u="none" strike="noStrike" kern="1200" dirty="0">
                <a:solidFill>
                  <a:schemeClr val="tx1"/>
                </a:solidFill>
                <a:effectLst/>
                <a:latin typeface="+mn-lt"/>
                <a:ea typeface="+mn-ea"/>
                <a:cs typeface="+mn-cs"/>
                <a:hlinkClick r:id="rId5"/>
              </a:rPr>
              <a:t>Université de Montpellier</a:t>
            </a:r>
            <a:r>
              <a:rPr lang="fr-FR" sz="1200" b="0" i="0" u="none" strike="noStrike" kern="1200" dirty="0">
                <a:solidFill>
                  <a:schemeClr val="tx1"/>
                </a:solidFill>
                <a:effectLst/>
                <a:latin typeface="+mn-lt"/>
                <a:ea typeface="+mn-ea"/>
                <a:cs typeface="+mn-cs"/>
              </a:rPr>
              <a:t> et </a:t>
            </a:r>
            <a:r>
              <a:rPr lang="fr-FR" sz="1200" b="0" i="0" u="none" strike="noStrike" kern="1200" dirty="0">
                <a:solidFill>
                  <a:schemeClr val="tx1"/>
                </a:solidFill>
                <a:effectLst/>
                <a:latin typeface="+mn-lt"/>
                <a:ea typeface="+mn-ea"/>
                <a:cs typeface="+mn-cs"/>
                <a:hlinkClick r:id="rId6"/>
              </a:rPr>
              <a:t>Université de Paris</a:t>
            </a:r>
            <a:r>
              <a:rPr lang="fr-FR" sz="1200" b="0" i="0" u="none" strike="noStrike" kern="1200" dirty="0">
                <a:solidFill>
                  <a:schemeClr val="tx1"/>
                </a:solidFill>
                <a:effectLst/>
                <a:latin typeface="+mn-lt"/>
                <a:ea typeface="+mn-ea"/>
                <a:cs typeface="+mn-cs"/>
              </a:rPr>
              <a:t> fournissent des financements en tant que membres adhérents de The Conversation FR.</a:t>
            </a:r>
          </a:p>
          <a:p>
            <a:pPr fontAlgn="base"/>
            <a:r>
              <a:rPr lang="fr-FR" sz="1200" b="0" i="0" u="none" strike="noStrike" kern="1200" dirty="0">
                <a:solidFill>
                  <a:schemeClr val="tx1"/>
                </a:solidFill>
                <a:effectLst/>
                <a:latin typeface="+mn-lt"/>
                <a:ea typeface="+mn-ea"/>
                <a:cs typeface="+mn-cs"/>
                <a:hlinkClick r:id="rId7"/>
              </a:rPr>
              <a:t>Voir les partenaires</a:t>
            </a:r>
            <a:r>
              <a:rPr lang="fr-FR" sz="1200" b="0" i="0" u="none" strike="noStrike" kern="1200" dirty="0">
                <a:solidFill>
                  <a:schemeClr val="tx1"/>
                </a:solidFill>
                <a:effectLst/>
                <a:latin typeface="+mn-lt"/>
                <a:ea typeface="+mn-ea"/>
                <a:cs typeface="+mn-cs"/>
              </a:rPr>
              <a:t> de The Conversation France</a:t>
            </a:r>
          </a:p>
          <a:p>
            <a:pPr fontAlgn="base"/>
            <a:r>
              <a:rPr lang="fr-FR" sz="1200" b="1" i="0" u="none" strike="noStrike" kern="1200" dirty="0">
                <a:solidFill>
                  <a:schemeClr val="tx1"/>
                </a:solidFill>
                <a:effectLst/>
                <a:latin typeface="+mn-lt"/>
                <a:ea typeface="+mn-ea"/>
                <a:cs typeface="+mn-cs"/>
              </a:rPr>
              <a:t>Nous croyons à la libre circulation de l'information</a:t>
            </a:r>
          </a:p>
          <a:p>
            <a:pPr fontAlgn="base"/>
            <a:r>
              <a:rPr lang="fr-FR" sz="1200" b="0" i="0" u="none" strike="noStrike" kern="1200" dirty="0">
                <a:solidFill>
                  <a:schemeClr val="tx1"/>
                </a:solidFill>
                <a:effectLst/>
                <a:latin typeface="+mn-lt"/>
                <a:ea typeface="+mn-ea"/>
                <a:cs typeface="+mn-cs"/>
              </a:rPr>
              <a:t>Reproduisez nos articles gratuitement, sur papier ou en ligne, en utilisant notre licence </a:t>
            </a:r>
            <a:r>
              <a:rPr lang="fr-FR" sz="1200" b="0" i="0" u="none" strike="noStrike" kern="1200" dirty="0" err="1">
                <a:solidFill>
                  <a:schemeClr val="tx1"/>
                </a:solidFill>
                <a:effectLst/>
                <a:latin typeface="+mn-lt"/>
                <a:ea typeface="+mn-ea"/>
                <a:cs typeface="+mn-cs"/>
              </a:rPr>
              <a:t>Creative</a:t>
            </a:r>
            <a:r>
              <a:rPr lang="fr-FR" sz="1200" b="0" i="0" u="none" strike="noStrike" kern="1200" dirty="0">
                <a:solidFill>
                  <a:schemeClr val="tx1"/>
                </a:solidFill>
                <a:effectLst/>
                <a:latin typeface="+mn-lt"/>
                <a:ea typeface="+mn-ea"/>
                <a:cs typeface="+mn-cs"/>
              </a:rPr>
              <a:t> Commons.</a:t>
            </a:r>
          </a:p>
          <a:p>
            <a:pPr fontAlgn="base"/>
            <a:r>
              <a:rPr lang="fr-FR" sz="1200" b="0" i="0" u="none" strike="noStrike" kern="1200" dirty="0">
                <a:solidFill>
                  <a:schemeClr val="tx1"/>
                </a:solidFill>
                <a:effectLst/>
                <a:latin typeface="+mn-lt"/>
                <a:ea typeface="+mn-ea"/>
                <a:cs typeface="+mn-cs"/>
              </a:rPr>
              <a:t>Republier cet article</a:t>
            </a:r>
          </a:p>
          <a:p>
            <a:pPr fontAlgn="base"/>
            <a:r>
              <a:rPr lang="fr-FR" sz="1200" b="0" i="0" u="none" strike="noStrike" kern="1200" dirty="0">
                <a:solidFill>
                  <a:schemeClr val="tx1"/>
                </a:solidFill>
                <a:effectLst/>
                <a:latin typeface="+mn-lt"/>
                <a:ea typeface="+mn-ea"/>
                <a:cs typeface="+mn-cs"/>
              </a:rPr>
              <a:t>Le </a:t>
            </a:r>
            <a:r>
              <a:rPr lang="fr-FR" sz="1200" b="0" i="0" u="none" strike="noStrike" kern="1200" dirty="0" err="1">
                <a:solidFill>
                  <a:schemeClr val="tx1"/>
                </a:solidFill>
                <a:effectLst/>
                <a:latin typeface="+mn-lt"/>
                <a:ea typeface="+mn-ea"/>
                <a:cs typeface="+mn-cs"/>
              </a:rPr>
              <a:t>bloquage</a:t>
            </a:r>
            <a:r>
              <a:rPr lang="fr-FR" sz="1200" b="0" i="0" u="none" strike="noStrike" kern="1200" dirty="0">
                <a:solidFill>
                  <a:schemeClr val="tx1"/>
                </a:solidFill>
                <a:effectLst/>
                <a:latin typeface="+mn-lt"/>
                <a:ea typeface="+mn-ea"/>
                <a:cs typeface="+mn-cs"/>
              </a:rPr>
              <a:t> d’un porte-conteneurs dans le canal de Suez fin mars a une nouvelle fois illustré la dépendance de l’Europe vis-à-vis de la </a:t>
            </a:r>
            <a:r>
              <a:rPr lang="fr-FR" sz="1200" b="0" i="0" u="none" strike="noStrike" kern="1200" dirty="0" err="1">
                <a:solidFill>
                  <a:schemeClr val="tx1"/>
                </a:solidFill>
                <a:effectLst/>
                <a:latin typeface="+mn-lt"/>
                <a:ea typeface="+mn-ea"/>
                <a:cs typeface="+mn-cs"/>
              </a:rPr>
              <a:t>Chine.Tarek</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Wajeh</a:t>
            </a:r>
            <a:r>
              <a:rPr lang="fr-FR" sz="1200" b="0" i="0" u="none" strike="noStrike" kern="1200" dirty="0">
                <a:solidFill>
                  <a:schemeClr val="tx1"/>
                </a:solidFill>
                <a:effectLst/>
                <a:latin typeface="+mn-lt"/>
                <a:ea typeface="+mn-ea"/>
                <a:cs typeface="+mn-cs"/>
              </a:rPr>
              <a:t> / AFP</a:t>
            </a:r>
            <a:r>
              <a:rPr lang="fr-FR" sz="1200" b="0" i="0" u="none" strike="noStrike" kern="1200" dirty="0">
                <a:solidFill>
                  <a:schemeClr val="tx1"/>
                </a:solidFill>
                <a:effectLst/>
                <a:latin typeface="+mn-lt"/>
                <a:ea typeface="+mn-ea"/>
                <a:cs typeface="+mn-cs"/>
                <a:hlinkClick r:id="rId8"/>
              </a:rPr>
              <a:t> Adresse électronique</a:t>
            </a:r>
            <a:endParaRPr lang="fr-FR" sz="1200" b="0" i="0" u="none" strike="noStrike" kern="1200" dirty="0">
              <a:solidFill>
                <a:schemeClr val="tx1"/>
              </a:solidFill>
              <a:effectLst/>
              <a:latin typeface="+mn-lt"/>
              <a:ea typeface="+mn-ea"/>
              <a:cs typeface="+mn-cs"/>
            </a:endParaRPr>
          </a:p>
          <a:p>
            <a:pPr fontAlgn="base"/>
            <a:r>
              <a:rPr lang="fr-FR" sz="1200" b="0" i="0" u="none" strike="noStrike" kern="1200" dirty="0">
                <a:solidFill>
                  <a:schemeClr val="tx1"/>
                </a:solidFill>
                <a:effectLst/>
                <a:latin typeface="+mn-lt"/>
                <a:ea typeface="+mn-ea"/>
                <a:cs typeface="+mn-cs"/>
                <a:hlinkClick r:id="rId9"/>
              </a:rPr>
              <a:t> Twitter19</a:t>
            </a:r>
            <a:endParaRPr lang="fr-FR" sz="1200" b="0" i="0" u="none" strike="noStrike" kern="1200" dirty="0">
              <a:solidFill>
                <a:schemeClr val="tx1"/>
              </a:solidFill>
              <a:effectLst/>
              <a:latin typeface="+mn-lt"/>
              <a:ea typeface="+mn-ea"/>
              <a:cs typeface="+mn-cs"/>
            </a:endParaRPr>
          </a:p>
          <a:p>
            <a:pPr fontAlgn="base"/>
            <a:r>
              <a:rPr lang="fr-FR" sz="1200" b="0" i="0" u="none" strike="noStrike" kern="1200" dirty="0">
                <a:solidFill>
                  <a:schemeClr val="tx1"/>
                </a:solidFill>
                <a:effectLst/>
                <a:latin typeface="+mn-lt"/>
                <a:ea typeface="+mn-ea"/>
                <a:cs typeface="+mn-cs"/>
                <a:hlinkClick r:id="rId10"/>
              </a:rPr>
              <a:t> Facebook1.1k</a:t>
            </a:r>
            <a:endParaRPr lang="fr-FR" sz="1200" b="0" i="0" u="none" strike="noStrike" kern="1200" dirty="0">
              <a:solidFill>
                <a:schemeClr val="tx1"/>
              </a:solidFill>
              <a:effectLst/>
              <a:latin typeface="+mn-lt"/>
              <a:ea typeface="+mn-ea"/>
              <a:cs typeface="+mn-cs"/>
            </a:endParaRPr>
          </a:p>
          <a:p>
            <a:pPr fontAlgn="base"/>
            <a:r>
              <a:rPr lang="fr-FR" sz="1200" b="0" i="0" u="none" strike="noStrike" kern="1200" dirty="0">
                <a:solidFill>
                  <a:schemeClr val="tx1"/>
                </a:solidFill>
                <a:effectLst/>
                <a:latin typeface="+mn-lt"/>
                <a:ea typeface="+mn-ea"/>
                <a:cs typeface="+mn-cs"/>
                <a:hlinkClick r:id="rId11"/>
              </a:rPr>
              <a:t> Linkedin</a:t>
            </a:r>
            <a:endParaRPr lang="fr-FR" sz="1200" b="0" i="0" u="none" strike="noStrike" kern="1200" dirty="0">
              <a:solidFill>
                <a:schemeClr val="tx1"/>
              </a:solidFill>
              <a:effectLst/>
              <a:latin typeface="+mn-lt"/>
              <a:ea typeface="+mn-ea"/>
              <a:cs typeface="+mn-cs"/>
            </a:endParaRPr>
          </a:p>
          <a:p>
            <a:pPr fontAlgn="base"/>
            <a:r>
              <a:rPr lang="fr-FR" sz="1200" b="0" i="0" u="none" strike="noStrike" kern="1200" dirty="0">
                <a:solidFill>
                  <a:schemeClr val="tx1"/>
                </a:solidFill>
                <a:effectLst/>
                <a:latin typeface="+mn-lt"/>
                <a:ea typeface="+mn-ea"/>
                <a:cs typeface="+mn-cs"/>
                <a:hlinkClick r:id="rId12"/>
              </a:rPr>
              <a:t> Imprimer</a:t>
            </a:r>
            <a:endParaRPr lang="fr-FR" sz="1200" b="0" i="0" u="none" strike="noStrike" kern="1200" dirty="0">
              <a:solidFill>
                <a:schemeClr val="tx1"/>
              </a:solidFill>
              <a:effectLst/>
              <a:latin typeface="+mn-lt"/>
              <a:ea typeface="+mn-ea"/>
              <a:cs typeface="+mn-cs"/>
            </a:endParaRPr>
          </a:p>
          <a:p>
            <a:pPr fontAlgn="base"/>
            <a:r>
              <a:rPr lang="fr-FR" sz="1200" b="0" i="0" u="none" strike="noStrike" kern="1200" dirty="0">
                <a:solidFill>
                  <a:schemeClr val="tx1"/>
                </a:solidFill>
                <a:effectLst/>
                <a:latin typeface="+mn-lt"/>
                <a:ea typeface="+mn-ea"/>
                <a:cs typeface="+mn-cs"/>
              </a:rPr>
              <a:t>Pour évaluer l’empreinte carbone d’un pays, sont prises en compte non seulement les émissions générées localement, mais aussi celles incluses dans les produits importés. Sans quoi, la délocalisation hors du pays d’une partie de ses activités industrielles donnerait l’illusion qu’il a réduit son empreinte carbone. Celle de la France est par exemple de 11 tCO</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a:t>
            </a:r>
            <a:r>
              <a:rPr lang="fr-FR" sz="1200" b="0" i="0" u="none" strike="noStrike" kern="1200" dirty="0" err="1">
                <a:solidFill>
                  <a:schemeClr val="tx1"/>
                </a:solidFill>
                <a:effectLst/>
                <a:latin typeface="+mn-lt"/>
                <a:ea typeface="+mn-ea"/>
                <a:cs typeface="+mn-cs"/>
              </a:rPr>
              <a:t>hab</a:t>
            </a:r>
            <a:r>
              <a:rPr lang="fr-FR" sz="1200" b="0" i="0" u="none" strike="noStrike" kern="1200" dirty="0">
                <a:solidFill>
                  <a:schemeClr val="tx1"/>
                </a:solidFill>
                <a:effectLst/>
                <a:latin typeface="+mn-lt"/>
                <a:ea typeface="+mn-ea"/>
                <a:cs typeface="+mn-cs"/>
              </a:rPr>
              <a:t>, alors que les émissions liées à la seule production nationale ne sont </a:t>
            </a:r>
            <a:r>
              <a:rPr lang="fr-FR" sz="1200" b="0" i="0" u="sng" strike="noStrike" kern="1200" dirty="0">
                <a:solidFill>
                  <a:schemeClr val="tx1"/>
                </a:solidFill>
                <a:effectLst/>
                <a:latin typeface="+mn-lt"/>
                <a:ea typeface="+mn-ea"/>
                <a:cs typeface="+mn-cs"/>
                <a:hlinkClick r:id="rId13"/>
              </a:rPr>
              <a:t>que de 5 tCO₂/hab</a:t>
            </a:r>
            <a:r>
              <a:rPr lang="fr-FR" sz="1200" b="0" i="0" u="none" strike="noStrike" kern="1200" dirty="0">
                <a:solidFill>
                  <a:schemeClr val="tx1"/>
                </a:solidFill>
                <a:effectLst/>
                <a:latin typeface="+mn-lt"/>
                <a:ea typeface="+mn-ea"/>
                <a:cs typeface="+mn-cs"/>
              </a:rPr>
              <a:t>.</a:t>
            </a:r>
          </a:p>
          <a:p>
            <a:pPr fontAlgn="base"/>
            <a:r>
              <a:rPr lang="fr-FR" sz="1200" b="0" i="0" u="none" strike="noStrike" kern="1200" dirty="0">
                <a:solidFill>
                  <a:schemeClr val="tx1"/>
                </a:solidFill>
                <a:effectLst/>
                <a:latin typeface="+mn-lt"/>
                <a:ea typeface="+mn-ea"/>
                <a:cs typeface="+mn-cs"/>
              </a:rPr>
              <a:t>Il convient de raisonner de façon similaire pour calculer l’empreinte énergétique du PIB, c’est-à-dire la quantité d’énergie primaire nécessaire pour produire les biens et les services consommés, en comptabilisant aussi celle dépensée pour fabriquer les biens et services importés. Là encore, la baisse du contenu énergétique d’un pays sera illusoire si dans le même temps il délocalise ses activités industrielles, et rapatrie ensuite les produits qu’il ne fait plus.</a:t>
            </a:r>
          </a:p>
          <a:p>
            <a:pPr fontAlgn="base"/>
            <a:r>
              <a:rPr lang="fr-FR" sz="1200" b="0" i="0" u="none" strike="noStrike" kern="1200" dirty="0">
                <a:solidFill>
                  <a:schemeClr val="tx1"/>
                </a:solidFill>
                <a:effectLst/>
                <a:latin typeface="+mn-lt"/>
                <a:ea typeface="+mn-ea"/>
                <a:cs typeface="+mn-cs"/>
              </a:rPr>
              <a:t>S’il apparaît logique que la hausse du PIB s’accompagne d’une progression de l’énergie utilisée, la corrélation peut se complexifier sur le long terme, en tenant compte de plusieurs facteurs : les économies d’énergie liées à une amélioration des équipements utilisateurs d’énergie, la substitution entre formes d’énergie (certaines sont plus efficaces que d’autres), l’évolution de la structure du PIB (la tertiarisation du PIB tend à réduire le contenu énergétique, toutes choses égales par ailleurs).</a:t>
            </a:r>
          </a:p>
          <a:p>
            <a:pPr fontAlgn="base"/>
            <a:r>
              <a:rPr lang="fr-FR" sz="1200" b="0" i="0" u="none" strike="noStrike" kern="1200" dirty="0">
                <a:solidFill>
                  <a:schemeClr val="tx1"/>
                </a:solidFill>
                <a:effectLst/>
                <a:latin typeface="+mn-lt"/>
                <a:ea typeface="+mn-ea"/>
                <a:cs typeface="+mn-cs"/>
              </a:rPr>
              <a:t>Tentons d’y voir plus clair en repartant de la réalité concrète que l’on veut mesurer à travers ces calculs.</a:t>
            </a:r>
          </a:p>
          <a:p>
            <a:pPr fontAlgn="base"/>
            <a:r>
              <a:rPr lang="fr-FR" sz="1200" b="1" i="0" u="none" strike="noStrike" kern="1200" dirty="0">
                <a:solidFill>
                  <a:schemeClr val="tx1"/>
                </a:solidFill>
                <a:effectLst/>
                <a:latin typeface="+mn-lt"/>
                <a:ea typeface="+mn-ea"/>
                <a:cs typeface="+mn-cs"/>
              </a:rPr>
              <a:t>PIB, énergie et transformation de la matière</a:t>
            </a:r>
          </a:p>
          <a:p>
            <a:pPr fontAlgn="base"/>
            <a:r>
              <a:rPr lang="fr-FR" sz="1200" b="0" i="0" u="none" strike="noStrike" kern="1200" dirty="0">
                <a:solidFill>
                  <a:schemeClr val="tx1"/>
                </a:solidFill>
                <a:effectLst/>
                <a:latin typeface="+mn-lt"/>
                <a:ea typeface="+mn-ea"/>
                <a:cs typeface="+mn-cs"/>
              </a:rPr>
              <a:t>Tout bien ou service s’obtient par diverses transformations de la matière, dont l’approche physique permet d’effectuer les bilans énergétiques, et dont la comptabilité monétaire contribue au PIB.</a:t>
            </a:r>
          </a:p>
          <a:p>
            <a:pPr fontAlgn="base"/>
            <a:r>
              <a:rPr lang="fr-FR" sz="1200" b="0" i="0" u="none" strike="noStrike" kern="1200" dirty="0">
                <a:solidFill>
                  <a:schemeClr val="tx1"/>
                </a:solidFill>
                <a:effectLst/>
                <a:latin typeface="+mn-lt"/>
                <a:ea typeface="+mn-ea"/>
                <a:cs typeface="+mn-cs"/>
              </a:rPr>
              <a:t>Consommation d’énergie et PIB représentent donc deux façons de comptabiliser les mêmes transformations de la matière. Le passage d’une comptabilité à l’autre est ainsi analogue à un simple changement d’unité, qui doit se traduire par une relation linéaire entre PIB et consommation d’énergie – en considérant ici que les activités non marchandes ne représentent qu’une petite partie de la production de biens et de services. Les données empiriques confirment-elles ce raisonnement ?</a:t>
            </a:r>
          </a:p>
          <a:p>
            <a:pPr fontAlgn="base"/>
            <a:r>
              <a:rPr lang="fr-FR" sz="1200" b="0" i="0" u="none" strike="noStrike" kern="1200" dirty="0">
                <a:solidFill>
                  <a:schemeClr val="tx1"/>
                </a:solidFill>
                <a:effectLst/>
                <a:latin typeface="+mn-lt"/>
                <a:ea typeface="+mn-ea"/>
                <a:cs typeface="+mn-cs"/>
              </a:rPr>
              <a:t>Penchons-nous d’abord sur les chiffres nationaux, qui semblent défier cette affirmation. Les cas de l’Allemagne et du Royaume-Uni révèlent ainsi depuis les années 1970 une progression du PIB à énergie à peu près constante, puis une augmentation du PIB associée à une diminution d’énergie.</a:t>
            </a:r>
          </a:p>
          <a:p>
            <a:pPr fontAlgn="base"/>
            <a:r>
              <a:rPr lang="fr-FR" sz="1200" b="0" i="0" u="none" strike="noStrike" kern="1200" dirty="0">
                <a:solidFill>
                  <a:schemeClr val="tx1"/>
                </a:solidFill>
                <a:effectLst/>
                <a:latin typeface="+mn-lt"/>
                <a:ea typeface="+mn-ea"/>
                <a:cs typeface="+mn-cs"/>
              </a:rPr>
              <a:t>En ordonnée, PIB en milliards de dollars ; en abscisse, consommation d’énergie primaire en milliards de tonnes équivalent pétrole. Les points correspondent aux années 1960-1965-… -2015. Our World in </a:t>
            </a:r>
            <a:r>
              <a:rPr lang="fr-FR" sz="1200" b="0" i="0" u="none" strike="noStrike" kern="1200" dirty="0" err="1">
                <a:solidFill>
                  <a:schemeClr val="tx1"/>
                </a:solidFill>
                <a:effectLst/>
                <a:latin typeface="+mn-lt"/>
                <a:ea typeface="+mn-ea"/>
                <a:cs typeface="+mn-cs"/>
              </a:rPr>
              <a:t>Data</a:t>
            </a:r>
            <a:r>
              <a:rPr lang="fr-FR" sz="1200" b="1" i="0" u="none" strike="noStrike" kern="1200" dirty="0" err="1">
                <a:solidFill>
                  <a:schemeClr val="tx1"/>
                </a:solidFill>
                <a:effectLst/>
                <a:latin typeface="+mn-lt"/>
                <a:ea typeface="+mn-ea"/>
                <a:cs typeface="+mn-cs"/>
              </a:rPr>
              <a:t>Des</a:t>
            </a:r>
            <a:r>
              <a:rPr lang="fr-FR" sz="1200" b="1" i="0" u="none" strike="noStrike" kern="1200" dirty="0">
                <a:solidFill>
                  <a:schemeClr val="tx1"/>
                </a:solidFill>
                <a:effectLst/>
                <a:latin typeface="+mn-lt"/>
                <a:ea typeface="+mn-ea"/>
                <a:cs typeface="+mn-cs"/>
              </a:rPr>
              <a:t> contrastes saisissants entre l’Europe et l’Asie</a:t>
            </a:r>
          </a:p>
          <a:p>
            <a:pPr fontAlgn="base"/>
            <a:r>
              <a:rPr lang="fr-FR" sz="1200" b="0" i="0" u="none" strike="noStrike" kern="1200" dirty="0">
                <a:solidFill>
                  <a:schemeClr val="tx1"/>
                </a:solidFill>
                <a:effectLst/>
                <a:latin typeface="+mn-lt"/>
                <a:ea typeface="+mn-ea"/>
                <a:cs typeface="+mn-cs"/>
              </a:rPr>
              <a:t>Lorsque l’on agrège ces cinq pays représentatifs de l’Europe, on décèle trois régimes, caractérisés par une pente différente de la relation PIB/énergie : le premier avant les chocs pétroliers des années 1970 ; le second, marqué par une brusque rupture de pente, sans doute associée à une nette amélioration de l’efficacité énergétique ; et dans les dernières années, un troisième régime marqué par une progression du PIB associée à une diminution de la consommation d’énergie primaire.</a:t>
            </a:r>
          </a:p>
          <a:p>
            <a:pPr fontAlgn="base"/>
            <a:r>
              <a:rPr lang="fr-FR" sz="1200" b="0" i="0" u="none" strike="noStrike" kern="1200" dirty="0">
                <a:solidFill>
                  <a:schemeClr val="tx1"/>
                </a:solidFill>
                <a:effectLst/>
                <a:latin typeface="+mn-lt"/>
                <a:ea typeface="+mn-ea"/>
                <a:cs typeface="+mn-cs"/>
              </a:rPr>
              <a:t>Une partie de cette évolution s’explique par une modification de la structure du PIB mais aussi par les progrès constatés dans l’efficacité énergétique. La variable explicative est bien évidemment le prix de l’énergie : les chocs pétroliers ont rendu l’énergie plus chère, ce qui a conduit à davantage d’efficacité et à des substitutions entre formes d’énergie.</a:t>
            </a:r>
          </a:p>
          <a:p>
            <a:pPr fontAlgn="base"/>
            <a:r>
              <a:rPr lang="fr-FR" sz="1200" b="0" i="0" u="none" strike="noStrike" kern="1200" dirty="0">
                <a:solidFill>
                  <a:schemeClr val="tx1"/>
                </a:solidFill>
                <a:effectLst/>
                <a:latin typeface="+mn-lt"/>
                <a:ea typeface="+mn-ea"/>
                <a:cs typeface="+mn-cs"/>
              </a:rPr>
              <a:t>Plus récemment, c’est l’introduction d’un prix du carbone dans les pays industrialisés qui peut expliquer les efforts consentis pour réduire la consommation unitaire des produits. Mais cette mesure a aussi pour conséquence de favoriser les « fuites » de carbone, ce qui revient à délocaliser les industries polluantes.</a:t>
            </a:r>
          </a:p>
          <a:p>
            <a:pPr fontAlgn="base"/>
            <a:r>
              <a:rPr lang="fr-FR" sz="1200" b="0" i="0" u="none" strike="noStrike" kern="1200" dirty="0">
                <a:solidFill>
                  <a:schemeClr val="tx1"/>
                </a:solidFill>
                <a:effectLst/>
                <a:latin typeface="+mn-lt"/>
                <a:ea typeface="+mn-ea"/>
                <a:cs typeface="+mn-cs"/>
              </a:rPr>
              <a:t>Ces trois régimes se confirment si l’on ajoute les données relatives à l’Amérique du Nord. Un premier changement de pente en 1975, effet du premier choc pétrolier, et l’amorçage au début des années 2000 dans les pays riches d’un « découplage fort » : un PIB croissant avec moins d’énergie.</a:t>
            </a:r>
          </a:p>
          <a:p>
            <a:pPr fontAlgn="base"/>
            <a:r>
              <a:rPr lang="fr-FR" sz="1200" b="0" i="0" u="none" strike="noStrike" kern="1200" dirty="0">
                <a:solidFill>
                  <a:schemeClr val="tx1"/>
                </a:solidFill>
                <a:effectLst/>
                <a:latin typeface="+mn-lt"/>
                <a:ea typeface="+mn-ea"/>
                <a:cs typeface="+mn-cs"/>
              </a:rPr>
              <a:t>En abscisse, la consommation d’énergie primaire en milliard de tonnes équivalent pétrole ; en ordonnée, le PIB en milliards de dollars. Les points correspondent aux années 1960-1965… 2015 à gauche et 1970-1975… 2015 à droite (manque de données avant). Our World in </a:t>
            </a:r>
            <a:r>
              <a:rPr lang="fr-FR" sz="1200" b="0" i="0" u="none" strike="noStrike" kern="1200" dirty="0" err="1">
                <a:solidFill>
                  <a:schemeClr val="tx1"/>
                </a:solidFill>
                <a:effectLst/>
                <a:latin typeface="+mn-lt"/>
                <a:ea typeface="+mn-ea"/>
                <a:cs typeface="+mn-cs"/>
              </a:rPr>
              <a:t>DataLe</a:t>
            </a:r>
            <a:r>
              <a:rPr lang="fr-FR" sz="1200" b="0" i="0" u="none" strike="noStrike" kern="1200" dirty="0">
                <a:solidFill>
                  <a:schemeClr val="tx1"/>
                </a:solidFill>
                <a:effectLst/>
                <a:latin typeface="+mn-lt"/>
                <a:ea typeface="+mn-ea"/>
                <a:cs typeface="+mn-cs"/>
              </a:rPr>
              <a:t> contraste est frappant avec l’Asie de l’Est, où on observe une tendance qui semble confirmer la proposition initiale d’une relation linéaire entre PIB et consommation d’énergie.</a:t>
            </a:r>
          </a:p>
          <a:p>
            <a:pPr fontAlgn="base"/>
            <a:r>
              <a:rPr lang="fr-FR" sz="1200" b="0" i="0" u="none" strike="noStrike" kern="1200" dirty="0">
                <a:solidFill>
                  <a:schemeClr val="tx1"/>
                </a:solidFill>
                <a:effectLst/>
                <a:latin typeface="+mn-lt"/>
                <a:ea typeface="+mn-ea"/>
                <a:cs typeface="+mn-cs"/>
              </a:rPr>
              <a:t>Quant aux régions du monde non représentées ici – Asie du Sud, Amérique latine, Afrique – elles suivent la même tendance que l’Asie de l’Est, avec quelques décennies de décalage.</a:t>
            </a:r>
          </a:p>
          <a:p>
            <a:pPr fontAlgn="base"/>
            <a:r>
              <a:rPr lang="fr-FR" sz="1200" b="0" i="0" u="none" strike="noStrike" kern="1200" dirty="0">
                <a:solidFill>
                  <a:schemeClr val="tx1"/>
                </a:solidFill>
                <a:effectLst/>
                <a:latin typeface="+mn-lt"/>
                <a:ea typeface="+mn-ea"/>
                <a:cs typeface="+mn-cs"/>
              </a:rPr>
              <a:t>Or ces pays se caractérisent par un poids croissant des activités industrielles – c’est en particulier le cas en Chine.</a:t>
            </a:r>
          </a:p>
          <a:p>
            <a:pPr fontAlgn="base"/>
            <a:r>
              <a:rPr lang="fr-FR" sz="1200" b="1" i="0" u="none" strike="noStrike" kern="1200" dirty="0">
                <a:solidFill>
                  <a:schemeClr val="tx1"/>
                </a:solidFill>
                <a:effectLst/>
                <a:latin typeface="+mn-lt"/>
                <a:ea typeface="+mn-ea"/>
                <a:cs typeface="+mn-cs"/>
              </a:rPr>
              <a:t>Un découplage plus apparent que réel</a:t>
            </a:r>
          </a:p>
          <a:p>
            <a:pPr fontAlgn="base"/>
            <a:r>
              <a:rPr lang="fr-FR" sz="1200" b="0" i="0" u="none" strike="noStrike" kern="1200" dirty="0">
                <a:solidFill>
                  <a:schemeClr val="tx1"/>
                </a:solidFill>
                <a:effectLst/>
                <a:latin typeface="+mn-lt"/>
                <a:ea typeface="+mn-ea"/>
                <a:cs typeface="+mn-cs"/>
              </a:rPr>
              <a:t>Agrégeons à présent l’ensemble des données mondiales. Nous identifions alors deux régimes, avec une légère amélioration de l’efficacité énergétique amorcée à partir de la fin des années 1990, mais pas de « découplage fort ».</a:t>
            </a:r>
          </a:p>
          <a:p>
            <a:pPr fontAlgn="base"/>
            <a:r>
              <a:rPr lang="fr-FR" sz="1200" b="0" i="0" u="none" strike="noStrike" kern="1200" dirty="0">
                <a:solidFill>
                  <a:schemeClr val="tx1"/>
                </a:solidFill>
                <a:effectLst/>
                <a:latin typeface="+mn-lt"/>
                <a:ea typeface="+mn-ea"/>
                <a:cs typeface="+mn-cs"/>
              </a:rPr>
              <a:t>Dans la mesure où cette évolution apparaît au moment où la Chine entre massivement sur le marché planétaire, on peut proposer l’interprétation suivante : pour analyser la relation entre PIB et énergie, il faut considérer des entités économiquement autonomes, ou tenir compte des échanges internationaux. C’est uniquement dans ces conditions que l’on comptabilise les mêmes transformations de la matière, à la fois dans le calcul de leurs consommations énergétiques et dans leurs contributions au PIB.</a:t>
            </a:r>
          </a:p>
          <a:p>
            <a:pPr fontAlgn="base"/>
            <a:r>
              <a:rPr lang="fr-FR" sz="1200" b="0" i="0" u="none" strike="noStrike" kern="1200" dirty="0">
                <a:solidFill>
                  <a:schemeClr val="tx1"/>
                </a:solidFill>
                <a:effectLst/>
                <a:latin typeface="+mn-lt"/>
                <a:ea typeface="+mn-ea"/>
                <a:cs typeface="+mn-cs"/>
              </a:rPr>
              <a:t>Depuis les années 2000, nombre d’activités indispensables pour le fonctionnement des sociétés et très gourmandes en énergie ont été délocalisées, notamment en Chine. Le « découplage » dans les pays riches est plus apparent que réel, il s’agit surtout des effets de leur « désindustrialisation partielle ».</a:t>
            </a:r>
          </a:p>
          <a:p>
            <a:pPr fontAlgn="base"/>
            <a:r>
              <a:rPr lang="fr-FR" sz="1200" b="0" i="0" u="none" strike="noStrike" kern="1200" dirty="0">
                <a:solidFill>
                  <a:schemeClr val="tx1"/>
                </a:solidFill>
                <a:effectLst/>
                <a:latin typeface="+mn-lt"/>
                <a:ea typeface="+mn-ea"/>
                <a:cs typeface="+mn-cs"/>
              </a:rPr>
              <a:t>Une relation linéaire entre PIB et consommation d’énergie semble bien confirmée par les données agrégées à l’échelle mondiale, avec une pente légèrement croissante, correspondant à une amélioration à long terme de l’efficacité énergétique.</a:t>
            </a:r>
          </a:p>
          <a:p>
            <a:pPr fontAlgn="base"/>
            <a:r>
              <a:rPr lang="fr-FR" sz="1200" b="0" i="0" u="none" strike="noStrike" kern="1200" dirty="0">
                <a:solidFill>
                  <a:schemeClr val="tx1"/>
                </a:solidFill>
                <a:effectLst/>
                <a:latin typeface="+mn-lt"/>
                <a:ea typeface="+mn-ea"/>
                <a:cs typeface="+mn-cs"/>
              </a:rPr>
              <a:t>Analyse par grandes régions du monde. Monde (1970-2015), Asie de l’Est (1970-2015), Amérique du Nord + France + Allemagne + Royaume-Uni + Italie + Espagne (1960-2015). La fine ligne bleue brisée trace les deux tendances. Banque </a:t>
            </a:r>
            <a:r>
              <a:rPr lang="fr-FR" sz="1200" b="0" i="0" u="none" strike="noStrike" kern="1200" dirty="0" err="1">
                <a:solidFill>
                  <a:schemeClr val="tx1"/>
                </a:solidFill>
                <a:effectLst/>
                <a:latin typeface="+mn-lt"/>
                <a:ea typeface="+mn-ea"/>
                <a:cs typeface="+mn-cs"/>
              </a:rPr>
              <a:t>mondialeÀ</a:t>
            </a:r>
            <a:r>
              <a:rPr lang="fr-FR" sz="1200" b="0" i="0" u="none" strike="noStrike" kern="1200" dirty="0">
                <a:solidFill>
                  <a:schemeClr val="tx1"/>
                </a:solidFill>
                <a:effectLst/>
                <a:latin typeface="+mn-lt"/>
                <a:ea typeface="+mn-ea"/>
                <a:cs typeface="+mn-cs"/>
              </a:rPr>
              <a:t> l’échelle mondiale, la croissance économique continuera donc à s’accompagner d’une progression de la consommation d’énergie, à des rythmes variables selon les périodes.</a:t>
            </a:r>
          </a:p>
          <a:p>
            <a:pPr fontAlgn="base"/>
            <a:r>
              <a:rPr lang="fr-FR" sz="1200" b="0" i="0" u="none" strike="noStrike" kern="1200" dirty="0">
                <a:solidFill>
                  <a:schemeClr val="tx1"/>
                </a:solidFill>
                <a:effectLst/>
                <a:latin typeface="+mn-lt"/>
                <a:ea typeface="+mn-ea"/>
                <a:cs typeface="+mn-cs"/>
              </a:rPr>
              <a:t>À l’échelle régionale et a fortiori à l’échelle nationale, il en ira différemment. La croissance économique impliquera une consommation d’énergie moindre, grâce aux améliorations techniques et aux modifications structurelles du PIB.</a:t>
            </a:r>
          </a:p>
          <a:p>
            <a:pPr fontAlgn="base"/>
            <a:r>
              <a:rPr lang="fr-FR" sz="1200" b="0" i="0" u="none" strike="noStrike" kern="1200" dirty="0">
                <a:solidFill>
                  <a:schemeClr val="tx1"/>
                </a:solidFill>
                <a:effectLst/>
                <a:latin typeface="+mn-lt"/>
                <a:ea typeface="+mn-ea"/>
                <a:cs typeface="+mn-cs"/>
              </a:rPr>
              <a:t>Mais l’énergie économisée dans certains pays sera utilisée dans d’autres pour le compte des premiers. La forte chute de la consommation d’énergie finale attendue en France d’ici à 2030 selon la PPE, et qui devrait s’accompagner d’une forte réduction des émissions de CO</a:t>
            </a:r>
            <a:r>
              <a:rPr lang="fr-FR" sz="1200" b="0" i="0" u="none" strike="noStrike" kern="1200" baseline="-25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risque ainsi de masquer des consommations et des émissions délocalisées.</a:t>
            </a:r>
          </a:p>
          <a:p>
            <a:pPr fontAlgn="base"/>
            <a:r>
              <a:rPr lang="fr-FR" sz="1200" b="0" i="0" u="none" strike="noStrike" kern="1200" dirty="0">
                <a:solidFill>
                  <a:schemeClr val="tx1"/>
                </a:solidFill>
                <a:effectLst/>
                <a:latin typeface="+mn-lt"/>
                <a:ea typeface="+mn-ea"/>
                <a:cs typeface="+mn-cs"/>
              </a:rPr>
              <a:t>Pour affiner notre connaissance de l’impact énergétique lié au PIB d’un pays, il apparaît donc indispensable de tenir aussi compte du contenu énergétique de ses importations, dans un contexte d’économies nationales mondialisées.</a:t>
            </a:r>
          </a:p>
          <a:p>
            <a:pPr marL="0" marR="0" lvl="0" indent="0" algn="just" defTabSz="914400" rtl="0" eaLnBrk="0" fontAlgn="base" latinLnBrk="0" hangingPunct="0">
              <a:lnSpc>
                <a:spcPct val="100000"/>
              </a:lnSpc>
              <a:spcBef>
                <a:spcPct val="0"/>
              </a:spcBef>
              <a:spcAft>
                <a:spcPct val="0"/>
              </a:spcAft>
              <a:buClrTx/>
              <a:buSzTx/>
              <a:buFontTx/>
              <a:buNone/>
              <a:tabLst/>
            </a:pPr>
            <a:endParaRPr lang="fr-FR" dirty="0"/>
          </a:p>
          <a:p>
            <a:r>
              <a:rPr lang="fr-FR" sz="1200" b="0" i="0" u="none" strike="noStrike" kern="1200" dirty="0">
                <a:solidFill>
                  <a:schemeClr val="tx1"/>
                </a:solidFill>
                <a:effectLst/>
                <a:latin typeface="+mn-lt"/>
                <a:ea typeface="+mn-ea"/>
                <a:cs typeface="+mn-cs"/>
              </a:rPr>
              <a:t>En plus de ces évolutions structurelles, la France s'est dotée d'une stratégie interministérielle pour atteindre les ODD.</a:t>
            </a:r>
          </a:p>
          <a:p>
            <a:r>
              <a:rPr lang="fr-FR" sz="1200" b="0" i="0" u="none" strike="noStrike" kern="1200" dirty="0">
                <a:solidFill>
                  <a:schemeClr val="tx1"/>
                </a:solidFill>
                <a:effectLst/>
                <a:latin typeface="+mn-lt"/>
                <a:ea typeface="+mn-ea"/>
                <a:cs typeface="+mn-cs"/>
              </a:rPr>
              <a:t>Cette feuille de route a une force singulière : c'est vous. Il est en effet issu d'un travail de concertation et tous les acteurs ont joué le jeu. Je tiens à vous en remercier.</a:t>
            </a:r>
          </a:p>
          <a:p>
            <a:r>
              <a:rPr lang="fr-FR" sz="1200" b="0" i="0" u="none" strike="noStrike" kern="1200" dirty="0">
                <a:solidFill>
                  <a:schemeClr val="tx1"/>
                </a:solidFill>
                <a:effectLst/>
                <a:latin typeface="+mn-lt"/>
                <a:ea typeface="+mn-ea"/>
                <a:cs typeface="+mn-cs"/>
              </a:rPr>
              <a:t>Vous connaissez les 6 axes majeurs de cette stratégie :</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 La transition juste, contre toutes les inégalités,</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 La transformation des modèles économiques,</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 L'éducation au long de la vie, pour former continuellement aux nouveaux défis,</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 La santé, le bien être des êtres humains,</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 La participation citoyenne, sans laquelle la transition est illusoire,</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 Et enfin, l'action européenne et internationale, pour obtenir des transformations durables et maintenir la paix.</a:t>
            </a:r>
          </a:p>
          <a:p>
            <a:pPr marL="0" marR="0" lvl="0" indent="0" algn="just" defTabSz="914400" rtl="0" eaLnBrk="0" fontAlgn="base" latinLnBrk="0" hangingPunct="0">
              <a:lnSpc>
                <a:spcPct val="100000"/>
              </a:lnSpc>
              <a:spcBef>
                <a:spcPct val="0"/>
              </a:spcBef>
              <a:spcAft>
                <a:spcPct val="0"/>
              </a:spcAft>
              <a:buClrTx/>
              <a:buSzTx/>
              <a:buFontTx/>
              <a:buNone/>
              <a:tabLst/>
            </a:pPr>
            <a:endParaRPr lang="fr-FR"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45</a:t>
            </a:fld>
            <a:endParaRPr lang="fr-FR"/>
          </a:p>
        </p:txBody>
      </p:sp>
    </p:spTree>
    <p:extLst>
      <p:ext uri="{BB962C8B-B14F-4D97-AF65-F5344CB8AC3E}">
        <p14:creationId xmlns:p14="http://schemas.microsoft.com/office/powerpoint/2010/main" val="3180947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100013" y="4400550"/>
            <a:ext cx="6486525" cy="3600450"/>
          </a:xfrm>
        </p:spPr>
        <p:txBody>
          <a:bodyPr/>
          <a:lstStyle/>
          <a:p>
            <a:r>
              <a:rPr lang="fr-FR" sz="800" dirty="0" err="1"/>
              <a:t>onald</a:t>
            </a:r>
            <a:r>
              <a:rPr lang="fr-FR" sz="800" dirty="0"/>
              <a:t> Trump a donc formellement </a:t>
            </a:r>
            <a:r>
              <a:rPr lang="fr-FR" sz="800" dirty="0">
                <a:hlinkClick r:id="rId3"/>
              </a:rPr>
              <a:t>engagé le retrait des Etats-Unis de l’Accord de Paris</a:t>
            </a:r>
            <a:r>
              <a:rPr lang="fr-FR" sz="800" dirty="0"/>
              <a:t>. Un retrait juridiquement effectif en novembre 2020. Mais politiquement réel depuis que le milliardaire ultra réactionnaire et populiste est arrivé au pouvoir à la Maison Blanche. Cette décision affaiblit bien sûr l’action mondiale visant à atténuer la menace climatique future par le moyen de la réduction progressive des émissions de gaz à effet de serre. Mais elle pourrait bien se révéler un pari risqué pour les Etats-Unis.</a:t>
            </a:r>
          </a:p>
          <a:p>
            <a:r>
              <a:rPr lang="fr-FR" sz="800" b="1" dirty="0"/>
              <a:t>Cible privilégiée</a:t>
            </a:r>
            <a:endParaRPr lang="fr-FR" sz="800" dirty="0"/>
          </a:p>
          <a:p>
            <a:r>
              <a:rPr lang="fr-FR" sz="800" dirty="0"/>
              <a:t>S’ils persistent dans cette voie, ils seront demain une cible privilégiée pour toutes les victimes du changement climatique à la recherche de dédommagements pour ses dégâts et d’aide internationale en cas de crise majeure. Une cible qui sera visée pour ses responsabilité </a:t>
            </a:r>
            <a:r>
              <a:rPr lang="fr-FR" sz="800" i="1" dirty="0"/>
              <a:t>de facto</a:t>
            </a:r>
            <a:r>
              <a:rPr lang="fr-FR" sz="800" dirty="0"/>
              <a:t> dans le bouleversement climatique. Mais le bras d’honneur à la communauté mondiale de Donald Trump fournira les bases juridiques et morales de revendications susceptibles de mettre les USA au ban des nations et, dès lors que le rapport des forces réel le permettra, de lui imposer des sanctions économiques, financières et diplomatiques.</a:t>
            </a:r>
          </a:p>
          <a:p>
            <a:r>
              <a:rPr lang="fr-FR" sz="800" b="1" dirty="0"/>
              <a:t>Gaspillage délibéré de l’énergie fossile</a:t>
            </a:r>
            <a:endParaRPr lang="fr-FR" sz="800" dirty="0"/>
          </a:p>
          <a:p>
            <a:r>
              <a:rPr lang="fr-FR" sz="800" dirty="0"/>
              <a:t>Les responsabilités </a:t>
            </a:r>
            <a:r>
              <a:rPr lang="fr-FR" sz="800" i="1" dirty="0"/>
              <a:t>de facto</a:t>
            </a:r>
            <a:r>
              <a:rPr lang="fr-FR" sz="800" dirty="0"/>
              <a:t> des Etats-Unis dans le bouleversement climatique en cours proviennent de son usage délibérément gaspilleur des énergies fossiles révélé par un niveau d’émissions de gaz à effet de serre par habitant très au dessus d’une population de taille et de niveau de vie comparables comme celle de l’Union Européenne. En voici la démonstration en deux graphiques :</a:t>
            </a:r>
          </a:p>
          <a:p>
            <a:r>
              <a:rPr lang="fr-FR" sz="800" dirty="0"/>
              <a:t>Emissions de CO</a:t>
            </a:r>
            <a:r>
              <a:rPr lang="fr-FR" sz="800" baseline="-25000" dirty="0">
                <a:effectLst/>
              </a:rPr>
              <a:t>2</a:t>
            </a:r>
            <a:r>
              <a:rPr lang="fr-FR" sz="800" dirty="0"/>
              <a:t> dues aux énergies fossiles des Etats-Unis en 1990, 2005 et 2017. Les émissions par habitant dépassent les 15 tonnes par an en 2017.Emissions de CO</a:t>
            </a:r>
            <a:r>
              <a:rPr lang="fr-FR" sz="800" baseline="-25000" dirty="0">
                <a:effectLst/>
              </a:rPr>
              <a:t>2</a:t>
            </a:r>
            <a:r>
              <a:rPr lang="fr-FR" sz="800" dirty="0"/>
              <a:t> dues aux énergies fossiles des pays de l’Union Européenne en 1990; 2005 et 2017. L’U-E émet un peu plus de 7 tonnes par habitant et par an en 2017, moins de la moitié des émissions aux Etats-Unis d’</a:t>
            </a:r>
            <a:r>
              <a:rPr lang="fr-FR" sz="800" dirty="0" err="1"/>
              <a:t>Amérique.La</a:t>
            </a:r>
            <a:r>
              <a:rPr lang="fr-FR" sz="800" dirty="0"/>
              <a:t> Convention Climat de l’ONU est pourtant très claire dans ses attendus quant aux responsabilités des pays – et les Etats-Unis de Donald Trump en demeurent signataires, ils ne se sont retirés que de l’Accord de Paris de 2015. En voici trois extraits qui fournissent la base juridique d’une action des pays pauvres victimes des dégâts du changement climatique en cours.</a:t>
            </a:r>
          </a:p>
          <a:p>
            <a:r>
              <a:rPr lang="fr-FR" sz="800" dirty="0"/>
              <a:t>Les Etats-Unis de Donald Trump demeurent donc signataire d’un traité international qui les engage à une « </a:t>
            </a:r>
            <a:r>
              <a:rPr lang="fr-FR" sz="800" i="1" dirty="0"/>
              <a:t>coopération</a:t>
            </a:r>
            <a:r>
              <a:rPr lang="fr-FR" sz="800" dirty="0"/>
              <a:t> » selon une «</a:t>
            </a:r>
            <a:r>
              <a:rPr lang="fr-FR" sz="800" i="1" dirty="0" err="1"/>
              <a:t>responsabilité»</a:t>
            </a:r>
            <a:r>
              <a:rPr lang="fr-FR" sz="800" dirty="0" err="1"/>
              <a:t>qui</a:t>
            </a:r>
            <a:r>
              <a:rPr lang="fr-FR" sz="800" dirty="0"/>
              <a:t> est «</a:t>
            </a:r>
            <a:r>
              <a:rPr lang="fr-FR" sz="800" i="1" dirty="0"/>
              <a:t>différenciée»</a:t>
            </a:r>
            <a:r>
              <a:rPr lang="fr-FR" sz="800" dirty="0"/>
              <a:t>. Or, la différence des Etats-Unis, c’est qu’ils sont beaucoup plus responsables du changement climatique que la plupart des autres pays du monde en raison de l’énormité de leurs émissions passées et présentes calculées par habitant. Ensuite, le deuxième extrait souligne que chaque pays a «</a:t>
            </a:r>
            <a:r>
              <a:rPr lang="fr-FR" sz="800" i="1" dirty="0"/>
              <a:t>le devoir de faire en sorte que les activités exercées dans les limites de leur juridiction ou sous leur contrôle </a:t>
            </a:r>
            <a:r>
              <a:rPr lang="fr-FR" sz="800" b="1" i="1" dirty="0"/>
              <a:t>ne cause pas de dommage à l’environnement dans d’autres Etats»</a:t>
            </a:r>
            <a:r>
              <a:rPr lang="fr-FR" sz="800" dirty="0"/>
              <a:t>. Le changement climatique constitue un dommage à l’environnement. Ce texte permet donc d’attaquer les Etats-Unis pour leur part de responsabilité dans ce dernier par un pays qui en est victime. Enfin, le troisième extrait insiste sur le caractère immédiat (en 1992, date de la Convention….) de l’action à conduire par les pays développés.</a:t>
            </a:r>
          </a:p>
          <a:p>
            <a:r>
              <a:rPr lang="fr-FR" sz="800" b="1" dirty="0"/>
              <a:t>Objectif inatteignable</a:t>
            </a:r>
            <a:endParaRPr lang="fr-FR" sz="800" dirty="0"/>
          </a:p>
          <a:p>
            <a:r>
              <a:rPr lang="fr-FR" sz="800" dirty="0"/>
              <a:t>L’Accord de Paris n’est pas un texte anodin à cet égard. Les pays les plus vulnérables au changement climatique ont exigé  que l’objectif climatique y soit durci par rapport aux 2°C (de plus que la température </a:t>
            </a:r>
            <a:r>
              <a:rPr lang="fr-FR" sz="800" dirty="0" err="1"/>
              <a:t>pré-industrielle</a:t>
            </a:r>
            <a:r>
              <a:rPr lang="fr-FR" sz="800" dirty="0"/>
              <a:t>) adoptés en 2009 lors de la COP de Copenhague, avec une formulation visant à se rapprocher le plus possible d’une cible de 1,5°C. Or, cet objectif climatique est inatteignable, car les 1,5°C sont déjà « dans les tuyaux » en raison de l’inertie du système climatique. En revanche, l’intérêt politique de ce durcissement est évidente : dès lors que cette barre sera atteinte, l’Accord de Paris renforcera l’argumentaire juridique et moral à toute demande de réparation de dommage et d’aide internationale pour les pays pauvres les plus atteints par les dégâts du changement climatique.</a:t>
            </a:r>
          </a:p>
          <a:p>
            <a:r>
              <a:rPr lang="fr-FR" sz="800" dirty="0"/>
              <a:t>Aujourd’hui, les Etats-Unis sont à l’abri de toute attaque ou réclamation fondées sur ce texte. Non pour des raisons juridiques ou d’absence d’une Cour de Justice internationale reconnue comme compétente par toutes les parties devant lesquels plaider un tel procès. C’est un pur rapport de force économique, géopolitique et militaire qui empêche une telle démarche.  Mais le monde ne restera pas ce qu’il est. Et le déclin des Etats-Unis comme force dominante est inéluctable, ce que montre </a:t>
            </a:r>
            <a:r>
              <a:rPr lang="fr-FR" sz="800" dirty="0">
                <a:hlinkClick r:id="rId4"/>
              </a:rPr>
              <a:t>la réduction de sa part dans la recherche scientifique mondiale (la Chine les talonne</a:t>
            </a:r>
            <a:r>
              <a:rPr lang="fr-FR" sz="800" dirty="0"/>
              <a:t>), de sa part du PIB mondial (environ 15%), de sa part de la population mondiale (moins de 5%).</a:t>
            </a:r>
          </a:p>
          <a:p>
            <a:r>
              <a:rPr lang="fr-FR" sz="800" b="1" dirty="0"/>
              <a:t>Bras d’honneur et pari risqué</a:t>
            </a:r>
            <a:endParaRPr lang="fr-FR" sz="800" dirty="0"/>
          </a:p>
          <a:p>
            <a:r>
              <a:rPr lang="fr-FR" sz="800" dirty="0"/>
              <a:t>L’action de Donald Trump pourrait donc bien se retourner à terme contre les Etats-Unis. En faire la cible privilégiée d’une action coordonnée des pays les plus touchés par le changement climatique. Les positionner en responsables premier de ce bouleversement, bien au delà de leur part réelle d’ailleurs. Leur adjoindre de manière durable un opprobre moral susceptible de renverser toute image positive que leur soft power a permis de construire malgré la violence de leurs actions à travers le monde. Nul ne peut dire aujourd’hui quelles seront les conséquences du bras d’honneur </a:t>
            </a:r>
            <a:r>
              <a:rPr lang="fr-FR" sz="800" dirty="0" err="1"/>
              <a:t>trumpien</a:t>
            </a:r>
            <a:r>
              <a:rPr lang="fr-FR" sz="800" dirty="0"/>
              <a:t> au monde, mais il pourrait bien avoir tenté un pari très risqué pour son pays.</a:t>
            </a:r>
          </a:p>
          <a:p>
            <a:r>
              <a:rPr lang="fr-FR" sz="800" b="1" dirty="0"/>
              <a:t>Sylvestre Huet</a:t>
            </a:r>
            <a:endParaRPr lang="fr-FR" sz="800" dirty="0"/>
          </a:p>
          <a:p>
            <a:r>
              <a:rPr lang="fr-FR" sz="800" dirty="0"/>
              <a:t>PS : la Convention Climat de l’ONU devrait être au programme scolaire et universitaire de tous les élèves et étudiants (sans parler de la formation des journalistes…), de même que les bases scientifiques du dossier climat.</a:t>
            </a:r>
          </a:p>
          <a:p>
            <a:endParaRPr lang="fr-FR" dirty="0"/>
          </a:p>
        </p:txBody>
      </p:sp>
      <p:sp>
        <p:nvSpPr>
          <p:cNvPr id="4" name="Espace réservé du numéro de diapositive 3"/>
          <p:cNvSpPr>
            <a:spLocks noGrp="1"/>
          </p:cNvSpPr>
          <p:nvPr>
            <p:ph type="sldNum" sz="quarter" idx="5"/>
          </p:nvPr>
        </p:nvSpPr>
        <p:spPr/>
        <p:txBody>
          <a:bodyPr/>
          <a:lstStyle/>
          <a:p>
            <a:fld id="{3C51BF44-CB9C-C04E-A128-FC85BCB49F31}" type="slidenum">
              <a:rPr lang="fr-FR" smtClean="0"/>
              <a:t>6</a:t>
            </a:fld>
            <a:endParaRPr lang="fr-FR"/>
          </a:p>
        </p:txBody>
      </p:sp>
      <p:sp>
        <p:nvSpPr>
          <p:cNvPr id="5" name="Espace réservé du pied de page 4">
            <a:extLst>
              <a:ext uri="{FF2B5EF4-FFF2-40B4-BE49-F238E27FC236}">
                <a16:creationId xmlns:a16="http://schemas.microsoft.com/office/drawing/2014/main" id="{B2CDED4E-E66D-8C61-025C-35ED3E6B2388}"/>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832521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FR" sz="800" dirty="0"/>
          </a:p>
          <a:p>
            <a:pPr algn="just"/>
            <a:r>
              <a:rPr lang="fr-FR" sz="800" dirty="0"/>
              <a:t>C’est également la fin du Protocole de Kyoto « </a:t>
            </a:r>
            <a:r>
              <a:rPr lang="fr-FR" sz="800" dirty="0" err="1"/>
              <a:t>marketé</a:t>
            </a:r>
            <a:r>
              <a:rPr lang="fr-FR" sz="800" dirty="0"/>
              <a:t> » par les économistes comme le 3X20 décliné pays par pays pour réduire les émissions de CO2, les consommations d’énergie, et accroitre la part des énergies renouvelables C’est le temps de la « transition énergétique ».</a:t>
            </a:r>
          </a:p>
          <a:p>
            <a:pPr algn="just"/>
            <a:endParaRPr lang="fr-FR" sz="800" dirty="0"/>
          </a:p>
          <a:p>
            <a:pPr algn="just"/>
            <a:r>
              <a:rPr lang="fr-FR" sz="800" dirty="0"/>
              <a:t>C’est le temps de la « construction d’un monde post-carbone », une utopie… il y a quelques années à transformer en réalité daté! </a:t>
            </a:r>
          </a:p>
          <a:p>
            <a:endParaRPr lang="fr-FR" sz="8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7</a:t>
            </a:fld>
            <a:endParaRPr lang="fr-FR"/>
          </a:p>
        </p:txBody>
      </p:sp>
      <p:sp>
        <p:nvSpPr>
          <p:cNvPr id="5" name="Espace réservé du pied de page 4">
            <a:extLst>
              <a:ext uri="{FF2B5EF4-FFF2-40B4-BE49-F238E27FC236}">
                <a16:creationId xmlns:a16="http://schemas.microsoft.com/office/drawing/2014/main" id="{D11F6C6A-B453-390E-13DC-906E4D794F8C}"/>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1074562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FR" sz="800" dirty="0"/>
          </a:p>
          <a:p>
            <a:pPr algn="just"/>
            <a:r>
              <a:rPr lang="fr-FR" sz="800" dirty="0"/>
              <a:t>C’est également la fin du Protocole de Kyoto « </a:t>
            </a:r>
            <a:r>
              <a:rPr lang="fr-FR" sz="800" dirty="0" err="1"/>
              <a:t>marketé</a:t>
            </a:r>
            <a:r>
              <a:rPr lang="fr-FR" sz="800" dirty="0"/>
              <a:t> » par les économistes comme le 3X20 décliné pays par pays pour réduire les émissions de CO2, les consommations d’énergie, et accroitre la part des énergies renouvelables C’est le temps de la « transition énergétique ».</a:t>
            </a:r>
          </a:p>
          <a:p>
            <a:pPr algn="just"/>
            <a:endParaRPr lang="fr-FR" sz="800" dirty="0"/>
          </a:p>
          <a:p>
            <a:pPr algn="just"/>
            <a:r>
              <a:rPr lang="fr-FR" sz="800" dirty="0"/>
              <a:t>C’est le temps de la « construction d’un monde post-carbone », une utopie… il y a quelques années à transformer en réalité daté! </a:t>
            </a:r>
          </a:p>
          <a:p>
            <a:endParaRPr lang="fr-FR" sz="8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8</a:t>
            </a:fld>
            <a:endParaRPr lang="fr-FR"/>
          </a:p>
        </p:txBody>
      </p:sp>
      <p:sp>
        <p:nvSpPr>
          <p:cNvPr id="5" name="Espace réservé du pied de page 4">
            <a:extLst>
              <a:ext uri="{FF2B5EF4-FFF2-40B4-BE49-F238E27FC236}">
                <a16:creationId xmlns:a16="http://schemas.microsoft.com/office/drawing/2014/main" id="{149733BE-DF72-7EEE-34BD-7B364EA4AF77}"/>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3375355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FR" sz="800" dirty="0"/>
          </a:p>
          <a:p>
            <a:pPr algn="just"/>
            <a:r>
              <a:rPr lang="fr-FR" sz="800" dirty="0"/>
              <a:t>C’est également la fin du Protocole de Kyoto « </a:t>
            </a:r>
            <a:r>
              <a:rPr lang="fr-FR" sz="800" dirty="0" err="1"/>
              <a:t>marketé</a:t>
            </a:r>
            <a:r>
              <a:rPr lang="fr-FR" sz="800" dirty="0"/>
              <a:t> » par les économistes comme le 3X20 décliné pays par pays pour réduire les émissions de CO2, les consommations d’énergie, et accroitre la part des énergies renouvelables C’est le temps de la « transition énergétique ».</a:t>
            </a:r>
          </a:p>
          <a:p>
            <a:pPr algn="just"/>
            <a:endParaRPr lang="fr-FR" sz="800" dirty="0"/>
          </a:p>
          <a:p>
            <a:pPr algn="just"/>
            <a:r>
              <a:rPr lang="fr-FR" sz="800" dirty="0"/>
              <a:t>C’est le temps de la « construction d’un monde post-carbone », une utopie… il y a quelques années à transformer en réalité daté! </a:t>
            </a:r>
          </a:p>
          <a:p>
            <a:endParaRPr lang="fr-FR" sz="8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9</a:t>
            </a:fld>
            <a:endParaRPr lang="fr-FR"/>
          </a:p>
        </p:txBody>
      </p:sp>
      <p:sp>
        <p:nvSpPr>
          <p:cNvPr id="5" name="Espace réservé du pied de page 4">
            <a:extLst>
              <a:ext uri="{FF2B5EF4-FFF2-40B4-BE49-F238E27FC236}">
                <a16:creationId xmlns:a16="http://schemas.microsoft.com/office/drawing/2014/main" id="{FC134D97-028C-C601-B9D3-3B30D170F86A}"/>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259077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FR" sz="800" dirty="0"/>
          </a:p>
          <a:p>
            <a:pPr algn="just"/>
            <a:r>
              <a:rPr lang="fr-FR" sz="800" dirty="0"/>
              <a:t>C’est également la fin du Protocole de Kyoto « </a:t>
            </a:r>
            <a:r>
              <a:rPr lang="fr-FR" sz="800" dirty="0" err="1"/>
              <a:t>marketé</a:t>
            </a:r>
            <a:r>
              <a:rPr lang="fr-FR" sz="800" dirty="0"/>
              <a:t> » par les économistes comme le 3X20 décliné pays par pays pour réduire les émissions de CO2, les consommations d’énergie, et accroitre la part des énergies renouvelables C’est le temps de la « transition énergétique ».</a:t>
            </a:r>
          </a:p>
          <a:p>
            <a:pPr algn="just"/>
            <a:endParaRPr lang="fr-FR" sz="800" dirty="0"/>
          </a:p>
          <a:p>
            <a:pPr algn="just"/>
            <a:r>
              <a:rPr lang="fr-FR" sz="800" dirty="0"/>
              <a:t>C’est le temps de la « construction d’un monde post-carbone », une utopie… il y a quelques années à transformer en réalité daté! </a:t>
            </a:r>
          </a:p>
          <a:p>
            <a:endParaRPr lang="fr-FR" sz="800" dirty="0"/>
          </a:p>
        </p:txBody>
      </p:sp>
      <p:sp>
        <p:nvSpPr>
          <p:cNvPr id="4" name="Espace réservé du numéro de diapositive 3"/>
          <p:cNvSpPr>
            <a:spLocks noGrp="1"/>
          </p:cNvSpPr>
          <p:nvPr>
            <p:ph type="sldNum" sz="quarter" idx="5"/>
          </p:nvPr>
        </p:nvSpPr>
        <p:spPr/>
        <p:txBody>
          <a:bodyPr/>
          <a:lstStyle/>
          <a:p>
            <a:fld id="{15E6EF7F-4E1A-1F40-B99E-4DC57F78A212}" type="slidenum">
              <a:rPr lang="fr-FR" smtClean="0"/>
              <a:t>10</a:t>
            </a:fld>
            <a:endParaRPr lang="fr-FR"/>
          </a:p>
        </p:txBody>
      </p:sp>
      <p:sp>
        <p:nvSpPr>
          <p:cNvPr id="5" name="Espace réservé du pied de page 4">
            <a:extLst>
              <a:ext uri="{FF2B5EF4-FFF2-40B4-BE49-F238E27FC236}">
                <a16:creationId xmlns:a16="http://schemas.microsoft.com/office/drawing/2014/main" id="{DF0BAEC4-6FC6-EAE8-131C-D4BE97208059}"/>
              </a:ext>
            </a:extLst>
          </p:cNvPr>
          <p:cNvSpPr>
            <a:spLocks noGrp="1"/>
          </p:cNvSpPr>
          <p:nvPr>
            <p:ph type="ftr" sz="quarter" idx="4"/>
          </p:nvPr>
        </p:nvSpPr>
        <p:spPr/>
        <p:txBody>
          <a:bodyPr/>
          <a:lstStyle/>
          <a:p>
            <a:r>
              <a:rPr lang="fr-FR"/>
              <a:t>Myriam Maestroni E5T Foundation for CCI Grèce Sept 2022</a:t>
            </a:r>
          </a:p>
        </p:txBody>
      </p:sp>
    </p:spTree>
    <p:extLst>
      <p:ext uri="{BB962C8B-B14F-4D97-AF65-F5344CB8AC3E}">
        <p14:creationId xmlns:p14="http://schemas.microsoft.com/office/powerpoint/2010/main" val="1804872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45BE69-DF7D-1C98-D74B-A26AB53D48C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A8C1D23-1F11-11E4-C00E-964AF95162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B71CA63-8577-74A1-4879-755A6F7C5FA6}"/>
              </a:ext>
            </a:extLst>
          </p:cNvPr>
          <p:cNvSpPr>
            <a:spLocks noGrp="1"/>
          </p:cNvSpPr>
          <p:nvPr>
            <p:ph type="dt" sz="half" idx="10"/>
          </p:nvPr>
        </p:nvSpPr>
        <p:spPr/>
        <p:txBody>
          <a:bodyPr/>
          <a:lstStyle/>
          <a:p>
            <a:fld id="{197015FD-6C15-F74B-9343-CD066A08D408}" type="datetimeFigureOut">
              <a:rPr lang="fr-FR" smtClean="0"/>
              <a:t>18/09/2022</a:t>
            </a:fld>
            <a:endParaRPr lang="fr-FR"/>
          </a:p>
        </p:txBody>
      </p:sp>
      <p:sp>
        <p:nvSpPr>
          <p:cNvPr id="5" name="Espace réservé du pied de page 4">
            <a:extLst>
              <a:ext uri="{FF2B5EF4-FFF2-40B4-BE49-F238E27FC236}">
                <a16:creationId xmlns:a16="http://schemas.microsoft.com/office/drawing/2014/main" id="{ED748EF0-45FE-9698-4E44-C6A78A7A320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3FA163-AA81-8BE5-3584-891454A7B741}"/>
              </a:ext>
            </a:extLst>
          </p:cNvPr>
          <p:cNvSpPr>
            <a:spLocks noGrp="1"/>
          </p:cNvSpPr>
          <p:nvPr>
            <p:ph type="sldNum" sz="quarter" idx="12"/>
          </p:nvPr>
        </p:nvSpPr>
        <p:spPr/>
        <p:txBody>
          <a:bodyPr/>
          <a:lstStyle/>
          <a:p>
            <a:fld id="{7452A02E-621E-644A-B159-ADBF2C4582AA}" type="slidenum">
              <a:rPr lang="fr-FR" smtClean="0"/>
              <a:t>‹N°›</a:t>
            </a:fld>
            <a:endParaRPr lang="fr-FR"/>
          </a:p>
        </p:txBody>
      </p:sp>
    </p:spTree>
    <p:extLst>
      <p:ext uri="{BB962C8B-B14F-4D97-AF65-F5344CB8AC3E}">
        <p14:creationId xmlns:p14="http://schemas.microsoft.com/office/powerpoint/2010/main" val="3376915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0A723D-31DF-E6CF-41E5-C88EFBF5212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3D644EC-2529-AEB9-CDD2-D2C43C04E8C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392CC9C-9D9C-B738-C0F5-B9695D6B5DF1}"/>
              </a:ext>
            </a:extLst>
          </p:cNvPr>
          <p:cNvSpPr>
            <a:spLocks noGrp="1"/>
          </p:cNvSpPr>
          <p:nvPr>
            <p:ph type="dt" sz="half" idx="10"/>
          </p:nvPr>
        </p:nvSpPr>
        <p:spPr/>
        <p:txBody>
          <a:bodyPr/>
          <a:lstStyle/>
          <a:p>
            <a:fld id="{197015FD-6C15-F74B-9343-CD066A08D408}" type="datetimeFigureOut">
              <a:rPr lang="fr-FR" smtClean="0"/>
              <a:t>18/09/2022</a:t>
            </a:fld>
            <a:endParaRPr lang="fr-FR"/>
          </a:p>
        </p:txBody>
      </p:sp>
      <p:sp>
        <p:nvSpPr>
          <p:cNvPr id="5" name="Espace réservé du pied de page 4">
            <a:extLst>
              <a:ext uri="{FF2B5EF4-FFF2-40B4-BE49-F238E27FC236}">
                <a16:creationId xmlns:a16="http://schemas.microsoft.com/office/drawing/2014/main" id="{C763004C-C298-9FA1-7112-6778CA8A2CD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E6E6300-FFA8-369D-EC37-906CB4BE24F8}"/>
              </a:ext>
            </a:extLst>
          </p:cNvPr>
          <p:cNvSpPr>
            <a:spLocks noGrp="1"/>
          </p:cNvSpPr>
          <p:nvPr>
            <p:ph type="sldNum" sz="quarter" idx="12"/>
          </p:nvPr>
        </p:nvSpPr>
        <p:spPr/>
        <p:txBody>
          <a:bodyPr/>
          <a:lstStyle/>
          <a:p>
            <a:fld id="{7452A02E-621E-644A-B159-ADBF2C4582AA}" type="slidenum">
              <a:rPr lang="fr-FR" smtClean="0"/>
              <a:t>‹N°›</a:t>
            </a:fld>
            <a:endParaRPr lang="fr-FR"/>
          </a:p>
        </p:txBody>
      </p:sp>
    </p:spTree>
    <p:extLst>
      <p:ext uri="{BB962C8B-B14F-4D97-AF65-F5344CB8AC3E}">
        <p14:creationId xmlns:p14="http://schemas.microsoft.com/office/powerpoint/2010/main" val="2336944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04FAC1B-103A-0346-DE52-B233C7414DF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9C86C14-8004-4B30-6D03-A1C373AC0D3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1443FCC-7269-18B1-37AC-6C0812A7912F}"/>
              </a:ext>
            </a:extLst>
          </p:cNvPr>
          <p:cNvSpPr>
            <a:spLocks noGrp="1"/>
          </p:cNvSpPr>
          <p:nvPr>
            <p:ph type="dt" sz="half" idx="10"/>
          </p:nvPr>
        </p:nvSpPr>
        <p:spPr/>
        <p:txBody>
          <a:bodyPr/>
          <a:lstStyle/>
          <a:p>
            <a:fld id="{197015FD-6C15-F74B-9343-CD066A08D408}" type="datetimeFigureOut">
              <a:rPr lang="fr-FR" smtClean="0"/>
              <a:t>18/09/2022</a:t>
            </a:fld>
            <a:endParaRPr lang="fr-FR"/>
          </a:p>
        </p:txBody>
      </p:sp>
      <p:sp>
        <p:nvSpPr>
          <p:cNvPr id="5" name="Espace réservé du pied de page 4">
            <a:extLst>
              <a:ext uri="{FF2B5EF4-FFF2-40B4-BE49-F238E27FC236}">
                <a16:creationId xmlns:a16="http://schemas.microsoft.com/office/drawing/2014/main" id="{3F95A822-8ADF-0266-CB3E-1C0ECDF5A7D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5158CA9-D007-F456-06C7-8B299544FC6D}"/>
              </a:ext>
            </a:extLst>
          </p:cNvPr>
          <p:cNvSpPr>
            <a:spLocks noGrp="1"/>
          </p:cNvSpPr>
          <p:nvPr>
            <p:ph type="sldNum" sz="quarter" idx="12"/>
          </p:nvPr>
        </p:nvSpPr>
        <p:spPr/>
        <p:txBody>
          <a:bodyPr/>
          <a:lstStyle/>
          <a:p>
            <a:fld id="{7452A02E-621E-644A-B159-ADBF2C4582AA}" type="slidenum">
              <a:rPr lang="fr-FR" smtClean="0"/>
              <a:t>‹N°›</a:t>
            </a:fld>
            <a:endParaRPr lang="fr-FR"/>
          </a:p>
        </p:txBody>
      </p:sp>
    </p:spTree>
    <p:extLst>
      <p:ext uri="{BB962C8B-B14F-4D97-AF65-F5344CB8AC3E}">
        <p14:creationId xmlns:p14="http://schemas.microsoft.com/office/powerpoint/2010/main" val="20375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C194C0-2857-56CA-A7AB-378BCF91DF0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6162CC1-D977-C14A-01C5-A041577906C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5F92DA7-22A7-0B1F-5292-69E69608CD3A}"/>
              </a:ext>
            </a:extLst>
          </p:cNvPr>
          <p:cNvSpPr>
            <a:spLocks noGrp="1"/>
          </p:cNvSpPr>
          <p:nvPr>
            <p:ph type="dt" sz="half" idx="10"/>
          </p:nvPr>
        </p:nvSpPr>
        <p:spPr/>
        <p:txBody>
          <a:bodyPr/>
          <a:lstStyle/>
          <a:p>
            <a:fld id="{197015FD-6C15-F74B-9343-CD066A08D408}" type="datetimeFigureOut">
              <a:rPr lang="fr-FR" smtClean="0"/>
              <a:t>18/09/2022</a:t>
            </a:fld>
            <a:endParaRPr lang="fr-FR"/>
          </a:p>
        </p:txBody>
      </p:sp>
      <p:sp>
        <p:nvSpPr>
          <p:cNvPr id="5" name="Espace réservé du pied de page 4">
            <a:extLst>
              <a:ext uri="{FF2B5EF4-FFF2-40B4-BE49-F238E27FC236}">
                <a16:creationId xmlns:a16="http://schemas.microsoft.com/office/drawing/2014/main" id="{720FED3B-1748-3690-0D73-076892269E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FBF3A06-1F29-33DE-B531-7EC013AE11C8}"/>
              </a:ext>
            </a:extLst>
          </p:cNvPr>
          <p:cNvSpPr>
            <a:spLocks noGrp="1"/>
          </p:cNvSpPr>
          <p:nvPr>
            <p:ph type="sldNum" sz="quarter" idx="12"/>
          </p:nvPr>
        </p:nvSpPr>
        <p:spPr/>
        <p:txBody>
          <a:bodyPr/>
          <a:lstStyle/>
          <a:p>
            <a:fld id="{7452A02E-621E-644A-B159-ADBF2C4582AA}" type="slidenum">
              <a:rPr lang="fr-FR" smtClean="0"/>
              <a:t>‹N°›</a:t>
            </a:fld>
            <a:endParaRPr lang="fr-FR"/>
          </a:p>
        </p:txBody>
      </p:sp>
    </p:spTree>
    <p:extLst>
      <p:ext uri="{BB962C8B-B14F-4D97-AF65-F5344CB8AC3E}">
        <p14:creationId xmlns:p14="http://schemas.microsoft.com/office/powerpoint/2010/main" val="2578011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94445F-1F88-BD71-85C5-F0600163DD3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5070740-020A-C720-81A3-B7484BB149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FE76E8A-0CA3-6020-35E7-192D1A47C58C}"/>
              </a:ext>
            </a:extLst>
          </p:cNvPr>
          <p:cNvSpPr>
            <a:spLocks noGrp="1"/>
          </p:cNvSpPr>
          <p:nvPr>
            <p:ph type="dt" sz="half" idx="10"/>
          </p:nvPr>
        </p:nvSpPr>
        <p:spPr/>
        <p:txBody>
          <a:bodyPr/>
          <a:lstStyle/>
          <a:p>
            <a:fld id="{197015FD-6C15-F74B-9343-CD066A08D408}" type="datetimeFigureOut">
              <a:rPr lang="fr-FR" smtClean="0"/>
              <a:t>18/09/2022</a:t>
            </a:fld>
            <a:endParaRPr lang="fr-FR"/>
          </a:p>
        </p:txBody>
      </p:sp>
      <p:sp>
        <p:nvSpPr>
          <p:cNvPr id="5" name="Espace réservé du pied de page 4">
            <a:extLst>
              <a:ext uri="{FF2B5EF4-FFF2-40B4-BE49-F238E27FC236}">
                <a16:creationId xmlns:a16="http://schemas.microsoft.com/office/drawing/2014/main" id="{B3388747-CD8B-4A98-A6C4-3514EBD1E48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BF20C25-06F4-54B3-D0F7-503DC39C5BE7}"/>
              </a:ext>
            </a:extLst>
          </p:cNvPr>
          <p:cNvSpPr>
            <a:spLocks noGrp="1"/>
          </p:cNvSpPr>
          <p:nvPr>
            <p:ph type="sldNum" sz="quarter" idx="12"/>
          </p:nvPr>
        </p:nvSpPr>
        <p:spPr/>
        <p:txBody>
          <a:bodyPr/>
          <a:lstStyle/>
          <a:p>
            <a:fld id="{7452A02E-621E-644A-B159-ADBF2C4582AA}" type="slidenum">
              <a:rPr lang="fr-FR" smtClean="0"/>
              <a:t>‹N°›</a:t>
            </a:fld>
            <a:endParaRPr lang="fr-FR"/>
          </a:p>
        </p:txBody>
      </p:sp>
    </p:spTree>
    <p:extLst>
      <p:ext uri="{BB962C8B-B14F-4D97-AF65-F5344CB8AC3E}">
        <p14:creationId xmlns:p14="http://schemas.microsoft.com/office/powerpoint/2010/main" val="2724277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39B381-0C1E-B178-55A0-A0661AF8866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15AD705-C385-DF34-902B-8C22DA5755A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0D21329-C87A-65F6-C532-2A91A0B5D8D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A772033-C67F-0B22-F5E5-651B806105D9}"/>
              </a:ext>
            </a:extLst>
          </p:cNvPr>
          <p:cNvSpPr>
            <a:spLocks noGrp="1"/>
          </p:cNvSpPr>
          <p:nvPr>
            <p:ph type="dt" sz="half" idx="10"/>
          </p:nvPr>
        </p:nvSpPr>
        <p:spPr/>
        <p:txBody>
          <a:bodyPr/>
          <a:lstStyle/>
          <a:p>
            <a:fld id="{197015FD-6C15-F74B-9343-CD066A08D408}" type="datetimeFigureOut">
              <a:rPr lang="fr-FR" smtClean="0"/>
              <a:t>18/09/2022</a:t>
            </a:fld>
            <a:endParaRPr lang="fr-FR"/>
          </a:p>
        </p:txBody>
      </p:sp>
      <p:sp>
        <p:nvSpPr>
          <p:cNvPr id="6" name="Espace réservé du pied de page 5">
            <a:extLst>
              <a:ext uri="{FF2B5EF4-FFF2-40B4-BE49-F238E27FC236}">
                <a16:creationId xmlns:a16="http://schemas.microsoft.com/office/drawing/2014/main" id="{958D288D-E949-BCDD-887D-1DCC4730F47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4A3C4C7-229E-F113-8F20-8200215C2DDC}"/>
              </a:ext>
            </a:extLst>
          </p:cNvPr>
          <p:cNvSpPr>
            <a:spLocks noGrp="1"/>
          </p:cNvSpPr>
          <p:nvPr>
            <p:ph type="sldNum" sz="quarter" idx="12"/>
          </p:nvPr>
        </p:nvSpPr>
        <p:spPr/>
        <p:txBody>
          <a:bodyPr/>
          <a:lstStyle/>
          <a:p>
            <a:fld id="{7452A02E-621E-644A-B159-ADBF2C4582AA}" type="slidenum">
              <a:rPr lang="fr-FR" smtClean="0"/>
              <a:t>‹N°›</a:t>
            </a:fld>
            <a:endParaRPr lang="fr-FR"/>
          </a:p>
        </p:txBody>
      </p:sp>
    </p:spTree>
    <p:extLst>
      <p:ext uri="{BB962C8B-B14F-4D97-AF65-F5344CB8AC3E}">
        <p14:creationId xmlns:p14="http://schemas.microsoft.com/office/powerpoint/2010/main" val="2933038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153308-19C6-B260-9343-90C3159B94B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6CF9DC5-4F36-2D7F-B1CC-CAD3D880DC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215DE53-1337-CFE6-0138-6176B4E3BF3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3F94CB5-24A4-305C-DCDA-BE5A4485A8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5A5836C-5E64-E0B4-461A-97F26CA5092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D5CD355-6223-E3B6-414C-7545258BAAFE}"/>
              </a:ext>
            </a:extLst>
          </p:cNvPr>
          <p:cNvSpPr>
            <a:spLocks noGrp="1"/>
          </p:cNvSpPr>
          <p:nvPr>
            <p:ph type="dt" sz="half" idx="10"/>
          </p:nvPr>
        </p:nvSpPr>
        <p:spPr/>
        <p:txBody>
          <a:bodyPr/>
          <a:lstStyle/>
          <a:p>
            <a:fld id="{197015FD-6C15-F74B-9343-CD066A08D408}" type="datetimeFigureOut">
              <a:rPr lang="fr-FR" smtClean="0"/>
              <a:t>18/09/2022</a:t>
            </a:fld>
            <a:endParaRPr lang="fr-FR"/>
          </a:p>
        </p:txBody>
      </p:sp>
      <p:sp>
        <p:nvSpPr>
          <p:cNvPr id="8" name="Espace réservé du pied de page 7">
            <a:extLst>
              <a:ext uri="{FF2B5EF4-FFF2-40B4-BE49-F238E27FC236}">
                <a16:creationId xmlns:a16="http://schemas.microsoft.com/office/drawing/2014/main" id="{AF7348F3-85B1-9275-9074-3023A730FA7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F2AD865-7C9A-F186-CF7F-328ABA056285}"/>
              </a:ext>
            </a:extLst>
          </p:cNvPr>
          <p:cNvSpPr>
            <a:spLocks noGrp="1"/>
          </p:cNvSpPr>
          <p:nvPr>
            <p:ph type="sldNum" sz="quarter" idx="12"/>
          </p:nvPr>
        </p:nvSpPr>
        <p:spPr/>
        <p:txBody>
          <a:bodyPr/>
          <a:lstStyle/>
          <a:p>
            <a:fld id="{7452A02E-621E-644A-B159-ADBF2C4582AA}" type="slidenum">
              <a:rPr lang="fr-FR" smtClean="0"/>
              <a:t>‹N°›</a:t>
            </a:fld>
            <a:endParaRPr lang="fr-FR"/>
          </a:p>
        </p:txBody>
      </p:sp>
    </p:spTree>
    <p:extLst>
      <p:ext uri="{BB962C8B-B14F-4D97-AF65-F5344CB8AC3E}">
        <p14:creationId xmlns:p14="http://schemas.microsoft.com/office/powerpoint/2010/main" val="96171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C0A24C-1515-2BEB-1D21-EB384F73E0B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E541DC4-CC61-DE36-DA09-565EA45364A5}"/>
              </a:ext>
            </a:extLst>
          </p:cNvPr>
          <p:cNvSpPr>
            <a:spLocks noGrp="1"/>
          </p:cNvSpPr>
          <p:nvPr>
            <p:ph type="dt" sz="half" idx="10"/>
          </p:nvPr>
        </p:nvSpPr>
        <p:spPr/>
        <p:txBody>
          <a:bodyPr/>
          <a:lstStyle/>
          <a:p>
            <a:fld id="{197015FD-6C15-F74B-9343-CD066A08D408}" type="datetimeFigureOut">
              <a:rPr lang="fr-FR" smtClean="0"/>
              <a:t>18/09/2022</a:t>
            </a:fld>
            <a:endParaRPr lang="fr-FR"/>
          </a:p>
        </p:txBody>
      </p:sp>
      <p:sp>
        <p:nvSpPr>
          <p:cNvPr id="4" name="Espace réservé du pied de page 3">
            <a:extLst>
              <a:ext uri="{FF2B5EF4-FFF2-40B4-BE49-F238E27FC236}">
                <a16:creationId xmlns:a16="http://schemas.microsoft.com/office/drawing/2014/main" id="{2FD5110C-5C48-F4B8-D1EC-F30FF4FBB34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C9A547A-238B-2878-84D4-61E34168FB67}"/>
              </a:ext>
            </a:extLst>
          </p:cNvPr>
          <p:cNvSpPr>
            <a:spLocks noGrp="1"/>
          </p:cNvSpPr>
          <p:nvPr>
            <p:ph type="sldNum" sz="quarter" idx="12"/>
          </p:nvPr>
        </p:nvSpPr>
        <p:spPr/>
        <p:txBody>
          <a:bodyPr/>
          <a:lstStyle/>
          <a:p>
            <a:fld id="{7452A02E-621E-644A-B159-ADBF2C4582AA}" type="slidenum">
              <a:rPr lang="fr-FR" smtClean="0"/>
              <a:t>‹N°›</a:t>
            </a:fld>
            <a:endParaRPr lang="fr-FR"/>
          </a:p>
        </p:txBody>
      </p:sp>
    </p:spTree>
    <p:extLst>
      <p:ext uri="{BB962C8B-B14F-4D97-AF65-F5344CB8AC3E}">
        <p14:creationId xmlns:p14="http://schemas.microsoft.com/office/powerpoint/2010/main" val="2449587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82CA0E3-178B-C9A2-12EC-F8DA57D2F2BC}"/>
              </a:ext>
            </a:extLst>
          </p:cNvPr>
          <p:cNvSpPr>
            <a:spLocks noGrp="1"/>
          </p:cNvSpPr>
          <p:nvPr>
            <p:ph type="dt" sz="half" idx="10"/>
          </p:nvPr>
        </p:nvSpPr>
        <p:spPr/>
        <p:txBody>
          <a:bodyPr/>
          <a:lstStyle/>
          <a:p>
            <a:fld id="{197015FD-6C15-F74B-9343-CD066A08D408}" type="datetimeFigureOut">
              <a:rPr lang="fr-FR" smtClean="0"/>
              <a:t>18/09/2022</a:t>
            </a:fld>
            <a:endParaRPr lang="fr-FR"/>
          </a:p>
        </p:txBody>
      </p:sp>
      <p:sp>
        <p:nvSpPr>
          <p:cNvPr id="3" name="Espace réservé du pied de page 2">
            <a:extLst>
              <a:ext uri="{FF2B5EF4-FFF2-40B4-BE49-F238E27FC236}">
                <a16:creationId xmlns:a16="http://schemas.microsoft.com/office/drawing/2014/main" id="{07866F29-4754-94BC-BDED-15CC2CDFC43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9146B3F-1C6D-FA01-EB90-8D42D43D946E}"/>
              </a:ext>
            </a:extLst>
          </p:cNvPr>
          <p:cNvSpPr>
            <a:spLocks noGrp="1"/>
          </p:cNvSpPr>
          <p:nvPr>
            <p:ph type="sldNum" sz="quarter" idx="12"/>
          </p:nvPr>
        </p:nvSpPr>
        <p:spPr/>
        <p:txBody>
          <a:bodyPr/>
          <a:lstStyle/>
          <a:p>
            <a:fld id="{7452A02E-621E-644A-B159-ADBF2C4582AA}" type="slidenum">
              <a:rPr lang="fr-FR" smtClean="0"/>
              <a:t>‹N°›</a:t>
            </a:fld>
            <a:endParaRPr lang="fr-FR"/>
          </a:p>
        </p:txBody>
      </p:sp>
    </p:spTree>
    <p:extLst>
      <p:ext uri="{BB962C8B-B14F-4D97-AF65-F5344CB8AC3E}">
        <p14:creationId xmlns:p14="http://schemas.microsoft.com/office/powerpoint/2010/main" val="3613843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DBCF55-C986-4EC5-18F0-BCA8F5DF0FF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1CC0FBD-52BC-B0F5-2D11-E3838DF179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7766105-6B11-020A-0123-41490FFD2B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9EFA5E6-77FB-190D-B264-51452D4F9C60}"/>
              </a:ext>
            </a:extLst>
          </p:cNvPr>
          <p:cNvSpPr>
            <a:spLocks noGrp="1"/>
          </p:cNvSpPr>
          <p:nvPr>
            <p:ph type="dt" sz="half" idx="10"/>
          </p:nvPr>
        </p:nvSpPr>
        <p:spPr/>
        <p:txBody>
          <a:bodyPr/>
          <a:lstStyle/>
          <a:p>
            <a:fld id="{197015FD-6C15-F74B-9343-CD066A08D408}" type="datetimeFigureOut">
              <a:rPr lang="fr-FR" smtClean="0"/>
              <a:t>18/09/2022</a:t>
            </a:fld>
            <a:endParaRPr lang="fr-FR"/>
          </a:p>
        </p:txBody>
      </p:sp>
      <p:sp>
        <p:nvSpPr>
          <p:cNvPr id="6" name="Espace réservé du pied de page 5">
            <a:extLst>
              <a:ext uri="{FF2B5EF4-FFF2-40B4-BE49-F238E27FC236}">
                <a16:creationId xmlns:a16="http://schemas.microsoft.com/office/drawing/2014/main" id="{8D95029C-206F-841A-843B-BE18CF973FC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081ABC8-51F7-9A55-2803-7D517C1DCB6C}"/>
              </a:ext>
            </a:extLst>
          </p:cNvPr>
          <p:cNvSpPr>
            <a:spLocks noGrp="1"/>
          </p:cNvSpPr>
          <p:nvPr>
            <p:ph type="sldNum" sz="quarter" idx="12"/>
          </p:nvPr>
        </p:nvSpPr>
        <p:spPr/>
        <p:txBody>
          <a:bodyPr/>
          <a:lstStyle/>
          <a:p>
            <a:fld id="{7452A02E-621E-644A-B159-ADBF2C4582AA}" type="slidenum">
              <a:rPr lang="fr-FR" smtClean="0"/>
              <a:t>‹N°›</a:t>
            </a:fld>
            <a:endParaRPr lang="fr-FR"/>
          </a:p>
        </p:txBody>
      </p:sp>
    </p:spTree>
    <p:extLst>
      <p:ext uri="{BB962C8B-B14F-4D97-AF65-F5344CB8AC3E}">
        <p14:creationId xmlns:p14="http://schemas.microsoft.com/office/powerpoint/2010/main" val="567342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56206B-CB94-7852-B02C-21C6587FB33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5B1147C-8B09-DFDB-38C2-C9010BE7C1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0077F05-2ECE-EF24-093C-93E01D19B0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A358C97-AC65-9E6F-A50C-FF340F4A7FCB}"/>
              </a:ext>
            </a:extLst>
          </p:cNvPr>
          <p:cNvSpPr>
            <a:spLocks noGrp="1"/>
          </p:cNvSpPr>
          <p:nvPr>
            <p:ph type="dt" sz="half" idx="10"/>
          </p:nvPr>
        </p:nvSpPr>
        <p:spPr/>
        <p:txBody>
          <a:bodyPr/>
          <a:lstStyle/>
          <a:p>
            <a:fld id="{197015FD-6C15-F74B-9343-CD066A08D408}" type="datetimeFigureOut">
              <a:rPr lang="fr-FR" smtClean="0"/>
              <a:t>18/09/2022</a:t>
            </a:fld>
            <a:endParaRPr lang="fr-FR"/>
          </a:p>
        </p:txBody>
      </p:sp>
      <p:sp>
        <p:nvSpPr>
          <p:cNvPr id="6" name="Espace réservé du pied de page 5">
            <a:extLst>
              <a:ext uri="{FF2B5EF4-FFF2-40B4-BE49-F238E27FC236}">
                <a16:creationId xmlns:a16="http://schemas.microsoft.com/office/drawing/2014/main" id="{F58926E5-4C30-5F76-911F-D33EDBC8DCC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3CCEA7E-698F-1486-4C4C-9A3666BA39E4}"/>
              </a:ext>
            </a:extLst>
          </p:cNvPr>
          <p:cNvSpPr>
            <a:spLocks noGrp="1"/>
          </p:cNvSpPr>
          <p:nvPr>
            <p:ph type="sldNum" sz="quarter" idx="12"/>
          </p:nvPr>
        </p:nvSpPr>
        <p:spPr/>
        <p:txBody>
          <a:bodyPr/>
          <a:lstStyle/>
          <a:p>
            <a:fld id="{7452A02E-621E-644A-B159-ADBF2C4582AA}" type="slidenum">
              <a:rPr lang="fr-FR" smtClean="0"/>
              <a:t>‹N°›</a:t>
            </a:fld>
            <a:endParaRPr lang="fr-FR"/>
          </a:p>
        </p:txBody>
      </p:sp>
    </p:spTree>
    <p:extLst>
      <p:ext uri="{BB962C8B-B14F-4D97-AF65-F5344CB8AC3E}">
        <p14:creationId xmlns:p14="http://schemas.microsoft.com/office/powerpoint/2010/main" val="1994228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3DB5B8C-1C81-B7D2-320C-2F7FB54E59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922D9E5-AD21-7CA6-61FF-C49ED8096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64AD1F6-BE59-CF60-1BB4-339CB16046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015FD-6C15-F74B-9343-CD066A08D408}" type="datetimeFigureOut">
              <a:rPr lang="fr-FR" smtClean="0"/>
              <a:t>18/09/2022</a:t>
            </a:fld>
            <a:endParaRPr lang="fr-FR"/>
          </a:p>
        </p:txBody>
      </p:sp>
      <p:sp>
        <p:nvSpPr>
          <p:cNvPr id="5" name="Espace réservé du pied de page 4">
            <a:extLst>
              <a:ext uri="{FF2B5EF4-FFF2-40B4-BE49-F238E27FC236}">
                <a16:creationId xmlns:a16="http://schemas.microsoft.com/office/drawing/2014/main" id="{D311F357-E76C-4544-3A4B-C8A4C961EA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A236157-EBF7-1210-8650-0BCC3CB9F4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52A02E-621E-644A-B159-ADBF2C4582AA}" type="slidenum">
              <a:rPr lang="fr-FR" smtClean="0"/>
              <a:t>‹N°›</a:t>
            </a:fld>
            <a:endParaRPr lang="fr-FR"/>
          </a:p>
        </p:txBody>
      </p:sp>
    </p:spTree>
    <p:extLst>
      <p:ext uri="{BB962C8B-B14F-4D97-AF65-F5344CB8AC3E}">
        <p14:creationId xmlns:p14="http://schemas.microsoft.com/office/powerpoint/2010/main" val="3779409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59.jpeg"/><Relationship Id="rId5" Type="http://schemas.openxmlformats.org/officeDocument/2006/relationships/hyperlink" Target="https://ec.europa.eu/info/strategy/recovery-plan-europe_fr" TargetMode="External"/><Relationship Id="rId4" Type="http://schemas.openxmlformats.org/officeDocument/2006/relationships/hyperlink" Target="https://www.touteleurope.eu/environnement/pacte-vert-europeen-les-12-mesures-proposees-par-la-commission-pour-une-reduction-des-emissions-carbon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fr.wikipedia.org/wiki/Bulletin_of_the_Atomic_Scientist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hyperlink" Target="https://fr.wikipedia.org/wiki/Universit%C3%A9_de_Chicago"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8.jpeg"/></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hyperlink" Target="https://www.energiesdelamer.eu/2021/08/09/le-6-eme-rapport-giec-ippc/"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hyperlink" Target="https://christiandeperthuis.fr/2021/08/22/rapport-du-giec-2-le-co2-et-les-autres/" TargetMode="External"/><Relationship Id="rId4" Type="http://schemas.openxmlformats.org/officeDocument/2006/relationships/hyperlink" Target="https://christiandeperthuis.fr/2021/08/19/rapport-du-giec-1-les-futurs-possibl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hyperlink" Target="https://www.gqmagazine.fr/lifestyle/article/rapport-du-giec-9-choses-que-chacun-doit-faire-immediatement-pour-sauver-notre-planete-car-dans-3-ans-il-sera-trop-tard"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hyperlink" Target="https://www.gqmagazine.fr/lifestyle/article/voici-le-xturismo-un-impressionnant-hoverbike-japonais-a-700000-dollars-capable-de-voler-a-80-kmh" TargetMode="External"/><Relationship Id="rId7"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hyperlink" Target="https://www.gqmagazine.fr/lifestyle/article/rapport-du-giec-9-choses-que-chacun-doit-faire-immediatement-pour-sauver-notre-planete-car-dans-3-ans-il-sera-trop-tard" TargetMode="External"/><Relationship Id="rId10" Type="http://schemas.openxmlformats.org/officeDocument/2006/relationships/image" Target="../media/image77.png"/><Relationship Id="rId4" Type="http://schemas.openxmlformats.org/officeDocument/2006/relationships/hyperlink" Target="https://www.gqmagazine.fr/lifestyle/article/didier-drogba-a-plusieurs-reprises-j-ai-vraiment-voulu-revenir-a-l-om-mais-malheureusement-le-club-avait-alors-d-autres-projets" TargetMode="External"/><Relationship Id="rId9" Type="http://schemas.openxmlformats.org/officeDocument/2006/relationships/image" Target="../media/image76.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hyperlink" Target="https://atlantico.fr/article/decryptage/les-emissions-de-carbone-ont-connu-un-net-rebond-post-confinements-massifs-dus-au-covid-myriam-maestroni"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2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lunion.fr/124675/free-tags/jeux-olympiques-2021" TargetMode="External"/><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9.jpeg"/><Relationship Id="rId7" Type="http://schemas.openxmlformats.org/officeDocument/2006/relationships/hyperlink" Target="https://www.francebleu.fr/nord"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francebleu.fr/" TargetMode="External"/><Relationship Id="rId5" Type="http://schemas.openxmlformats.org/officeDocument/2006/relationships/hyperlink" Target="https://www.francebleu.fr/les-equipes/viviane-le-guen" TargetMode="External"/><Relationship Id="rId4" Type="http://schemas.openxmlformats.org/officeDocument/2006/relationships/image" Target="../media/image90.jpeg"/><Relationship Id="rId9" Type="http://schemas.openxmlformats.org/officeDocument/2006/relationships/image" Target="../media/image92.jpeg"/></Relationships>
</file>

<file path=ppt/slides/_rels/slide27.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s>
</file>

<file path=ppt/slides/_rels/slide28.xml.rels><?xml version="1.0" encoding="UTF-8" standalone="yes"?>
<Relationships xmlns="http://schemas.openxmlformats.org/package/2006/relationships"><Relationship Id="rId8" Type="http://schemas.openxmlformats.org/officeDocument/2006/relationships/hyperlink" Target="https://www.novethic.fr/actualite/environnement/climat/isr-rse/les-canicules-de-cet-ete-auraient-provoque-11-000-deces-en-france-151031.html" TargetMode="External"/><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29.xml.rels><?xml version="1.0" encoding="UTF-8" standalone="yes"?>
<Relationships xmlns="http://schemas.openxmlformats.org/package/2006/relationships"><Relationship Id="rId8" Type="http://schemas.openxmlformats.org/officeDocument/2006/relationships/hyperlink" Target="https://twitter.com/hashtag/incendies?src=hashtag_click" TargetMode="External"/><Relationship Id="rId13" Type="http://schemas.openxmlformats.org/officeDocument/2006/relationships/image" Target="../media/image111.jpeg"/><Relationship Id="rId18" Type="http://schemas.openxmlformats.org/officeDocument/2006/relationships/image" Target="../media/image116.jpeg"/><Relationship Id="rId3" Type="http://schemas.openxmlformats.org/officeDocument/2006/relationships/image" Target="../media/image106.jpeg"/><Relationship Id="rId7" Type="http://schemas.openxmlformats.org/officeDocument/2006/relationships/hyperlink" Target="https://twitter.com/LPLdirect" TargetMode="External"/><Relationship Id="rId12" Type="http://schemas.openxmlformats.org/officeDocument/2006/relationships/image" Target="../media/image110.jpeg"/><Relationship Id="rId17" Type="http://schemas.openxmlformats.org/officeDocument/2006/relationships/image" Target="../media/image115.jpeg"/><Relationship Id="rId2" Type="http://schemas.openxmlformats.org/officeDocument/2006/relationships/notesSlide" Target="../notesSlides/notesSlide28.xml"/><Relationship Id="rId16"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09.jpeg"/><Relationship Id="rId11" Type="http://schemas.openxmlformats.org/officeDocument/2006/relationships/hyperlink" Target="https://twitter.com/hashtag/pompiers?src=hashtag_click" TargetMode="External"/><Relationship Id="rId5" Type="http://schemas.openxmlformats.org/officeDocument/2006/relationships/image" Target="../media/image108.jpeg"/><Relationship Id="rId15" Type="http://schemas.openxmlformats.org/officeDocument/2006/relationships/image" Target="../media/image113.jpeg"/><Relationship Id="rId10" Type="http://schemas.openxmlformats.org/officeDocument/2006/relationships/hyperlink" Target="https://twitter.com/hashtag/UNESCO?src=hashtag_click" TargetMode="External"/><Relationship Id="rId4" Type="http://schemas.openxmlformats.org/officeDocument/2006/relationships/image" Target="../media/image107.jpeg"/><Relationship Id="rId9" Type="http://schemas.openxmlformats.org/officeDocument/2006/relationships/hyperlink" Target="https://twitter.com/hashtag/Sicile?src=hashtag_click" TargetMode="External"/><Relationship Id="rId14" Type="http://schemas.openxmlformats.org/officeDocument/2006/relationships/image" Target="../media/image112.jpe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 Id="rId9" Type="http://schemas.openxmlformats.org/officeDocument/2006/relationships/hyperlink" Target="http://www.geolittoral.developpement-durable.gouv.fr/indicateur-national-de-l-erosion-cotiere-r473.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3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hyperlink" Target="https://www.cieau.com/eau-transition-ecologique/enjeux/quest-ce-que-le-stress-hydrique-comment-y-repondre/" TargetMode="External"/><Relationship Id="rId4" Type="http://schemas.openxmlformats.org/officeDocument/2006/relationships/image" Target="../media/image126.jpeg"/></Relationships>
</file>

<file path=ppt/slides/_rels/slide33.xml.rels><?xml version="1.0" encoding="UTF-8" standalone="yes"?>
<Relationships xmlns="http://schemas.openxmlformats.org/package/2006/relationships"><Relationship Id="rId3" Type="http://schemas.openxmlformats.org/officeDocument/2006/relationships/hyperlink" Target="https://www.nature.com/articles/s41586-020-2705-y"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3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europarl.europa.eu/news/fr/headlines/society/20180404STO00909/agriculture-biologique-dans-l-ue-des-regles-plus-strictes" TargetMode="External"/><Relationship Id="rId5" Type="http://schemas.openxmlformats.org/officeDocument/2006/relationships/hyperlink" Target="https://ec.europa.eu/environment/nature/conservation/species/pollinators/index_en.htm?etrans=fr" TargetMode="External"/><Relationship Id="rId4" Type="http://schemas.openxmlformats.org/officeDocument/2006/relationships/image" Target="../media/image130.jpeg"/></Relationships>
</file>

<file path=ppt/slides/_rels/slide3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3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www.herodote.net/Textes/population-2015.pdf" TargetMode="External"/><Relationship Id="rId4" Type="http://schemas.openxmlformats.org/officeDocument/2006/relationships/image" Target="../media/image137.jpeg"/></Relationships>
</file>

<file path=ppt/slides/_rels/slide39.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8.jpeg"/><Relationship Id="rId18" Type="http://schemas.openxmlformats.org/officeDocument/2006/relationships/image" Target="../media/image153.jpeg"/><Relationship Id="rId26" Type="http://schemas.openxmlformats.org/officeDocument/2006/relationships/image" Target="../media/image161.jpeg"/><Relationship Id="rId3" Type="http://schemas.openxmlformats.org/officeDocument/2006/relationships/image" Target="../media/image138.jpeg"/><Relationship Id="rId21" Type="http://schemas.openxmlformats.org/officeDocument/2006/relationships/image" Target="../media/image156.jpeg"/><Relationship Id="rId7" Type="http://schemas.openxmlformats.org/officeDocument/2006/relationships/image" Target="../media/image142.jpeg"/><Relationship Id="rId12" Type="http://schemas.openxmlformats.org/officeDocument/2006/relationships/image" Target="../media/image147.jpeg"/><Relationship Id="rId17" Type="http://schemas.openxmlformats.org/officeDocument/2006/relationships/image" Target="../media/image152.jpeg"/><Relationship Id="rId25" Type="http://schemas.openxmlformats.org/officeDocument/2006/relationships/image" Target="../media/image160.png"/><Relationship Id="rId2" Type="http://schemas.openxmlformats.org/officeDocument/2006/relationships/notesSlide" Target="../notesSlides/notesSlide38.xml"/><Relationship Id="rId16" Type="http://schemas.openxmlformats.org/officeDocument/2006/relationships/image" Target="../media/image151.jpeg"/><Relationship Id="rId20" Type="http://schemas.openxmlformats.org/officeDocument/2006/relationships/image" Target="../media/image155.jpeg"/><Relationship Id="rId29" Type="http://schemas.openxmlformats.org/officeDocument/2006/relationships/image" Target="../media/image164.jpeg"/><Relationship Id="rId1" Type="http://schemas.openxmlformats.org/officeDocument/2006/relationships/slideLayout" Target="../slideLayouts/slideLayout7.xml"/><Relationship Id="rId6" Type="http://schemas.openxmlformats.org/officeDocument/2006/relationships/image" Target="../media/image141.jpeg"/><Relationship Id="rId11" Type="http://schemas.openxmlformats.org/officeDocument/2006/relationships/image" Target="../media/image146.jpeg"/><Relationship Id="rId24" Type="http://schemas.openxmlformats.org/officeDocument/2006/relationships/image" Target="../media/image159.jpeg"/><Relationship Id="rId5" Type="http://schemas.openxmlformats.org/officeDocument/2006/relationships/image" Target="../media/image140.jpeg"/><Relationship Id="rId15" Type="http://schemas.openxmlformats.org/officeDocument/2006/relationships/image" Target="../media/image150.jpeg"/><Relationship Id="rId23" Type="http://schemas.openxmlformats.org/officeDocument/2006/relationships/image" Target="../media/image158.jpeg"/><Relationship Id="rId28" Type="http://schemas.openxmlformats.org/officeDocument/2006/relationships/image" Target="../media/image163.jpeg"/><Relationship Id="rId10" Type="http://schemas.openxmlformats.org/officeDocument/2006/relationships/image" Target="../media/image145.jpeg"/><Relationship Id="rId19" Type="http://schemas.openxmlformats.org/officeDocument/2006/relationships/image" Target="../media/image154.jpeg"/><Relationship Id="rId4" Type="http://schemas.openxmlformats.org/officeDocument/2006/relationships/image" Target="../media/image139.jpeg"/><Relationship Id="rId9" Type="http://schemas.openxmlformats.org/officeDocument/2006/relationships/image" Target="../media/image144.jpeg"/><Relationship Id="rId14" Type="http://schemas.openxmlformats.org/officeDocument/2006/relationships/image" Target="../media/image149.jpeg"/><Relationship Id="rId22" Type="http://schemas.openxmlformats.org/officeDocument/2006/relationships/image" Target="../media/image157.jpeg"/><Relationship Id="rId27" Type="http://schemas.openxmlformats.org/officeDocument/2006/relationships/image" Target="../media/image162.png"/></Relationships>
</file>

<file path=ppt/slides/_rels/slide4.xml.rels><?xml version="1.0" encoding="UTF-8" standalone="yes"?>
<Relationships xmlns="http://schemas.openxmlformats.org/package/2006/relationships"><Relationship Id="rId8" Type="http://schemas.openxmlformats.org/officeDocument/2006/relationships/hyperlink" Target="https://www.futura-sciences.com/sciences/definitions/univers-systeme-solaire-3728/" TargetMode="External"/><Relationship Id="rId13" Type="http://schemas.openxmlformats.org/officeDocument/2006/relationships/hyperlink" Target="https://www.francetvinfo.fr/sciences/espace/espace-l-article-a-lire-pour-tout-savoir-de-la-mission-artemis-qui-vise-le-retour-de-l-etre-humain-sur-la-lune_5067814.html" TargetMode="External"/><Relationship Id="rId3" Type="http://schemas.openxmlformats.org/officeDocument/2006/relationships/image" Target="../media/image8.jpeg"/><Relationship Id="rId7" Type="http://schemas.openxmlformats.org/officeDocument/2006/relationships/image" Target="../media/image11.jpeg"/><Relationship Id="rId12"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3.jpeg"/><Relationship Id="rId5" Type="http://schemas.openxmlformats.org/officeDocument/2006/relationships/hyperlink" Target="https://www.youtube.com/watch?v=DpoclEowf-k" TargetMode="External"/><Relationship Id="rId10" Type="http://schemas.openxmlformats.org/officeDocument/2006/relationships/image" Target="../media/image12.jpeg"/><Relationship Id="rId4" Type="http://schemas.openxmlformats.org/officeDocument/2006/relationships/image" Target="../media/image9.jpeg"/><Relationship Id="rId9" Type="http://schemas.openxmlformats.org/officeDocument/2006/relationships/hyperlink" Target="https://www.starmus.com/" TargetMode="External"/><Relationship Id="rId14" Type="http://schemas.openxmlformats.org/officeDocument/2006/relationships/image" Target="../media/image15.jpeg"/></Relationships>
</file>

<file path=ppt/slides/_rels/slide40.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jpeg"/><Relationship Id="rId3" Type="http://schemas.openxmlformats.org/officeDocument/2006/relationships/image" Target="../media/image165.jpeg"/><Relationship Id="rId7" Type="http://schemas.openxmlformats.org/officeDocument/2006/relationships/image" Target="../media/image169.png"/><Relationship Id="rId12" Type="http://schemas.openxmlformats.org/officeDocument/2006/relationships/image" Target="../media/image174.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173.jpeg"/><Relationship Id="rId5" Type="http://schemas.openxmlformats.org/officeDocument/2006/relationships/image" Target="../media/image167.jpeg"/><Relationship Id="rId10" Type="http://schemas.openxmlformats.org/officeDocument/2006/relationships/image" Target="../media/image172.jpeg"/><Relationship Id="rId4" Type="http://schemas.openxmlformats.org/officeDocument/2006/relationships/image" Target="../media/image166.jpeg"/><Relationship Id="rId9" Type="http://schemas.openxmlformats.org/officeDocument/2006/relationships/image" Target="../media/image171.jpeg"/></Relationships>
</file>

<file path=ppt/slides/_rels/slide4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77.jpeg"/><Relationship Id="rId7" Type="http://schemas.openxmlformats.org/officeDocument/2006/relationships/image" Target="../media/image180.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79.jpeg"/><Relationship Id="rId5" Type="http://schemas.openxmlformats.org/officeDocument/2006/relationships/hyperlink" Target="https://www.europarl.europa.eu/news/fr/headlines/society/20190926STO62270/qu-est-ce-que-la-neutralite-carbone-et-comment-l-atteindre-d-ici-2050" TargetMode="External"/><Relationship Id="rId4" Type="http://schemas.openxmlformats.org/officeDocument/2006/relationships/image" Target="../media/image178.jpeg"/></Relationships>
</file>

<file path=ppt/slides/_rels/slide4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44.xml.rels><?xml version="1.0" encoding="UTF-8" standalone="yes"?>
<Relationships xmlns="http://schemas.openxmlformats.org/package/2006/relationships"><Relationship Id="rId8" Type="http://schemas.openxmlformats.org/officeDocument/2006/relationships/hyperlink" Target="https://twitter.com/FondsE5T" TargetMode="External"/><Relationship Id="rId3" Type="http://schemas.openxmlformats.org/officeDocument/2006/relationships/hyperlink" Target="https://www.gqmagazine.fr/lifestyle/article/tartiflette-ratatouille-quiche-lorraine-fondue-voici-le-classement-des-specialites-culinaires-francaises-les-plus-equilibrees" TargetMode="External"/><Relationship Id="rId7" Type="http://schemas.openxmlformats.org/officeDocument/2006/relationships/image" Target="../media/image187.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 Id="rId9" Type="http://schemas.openxmlformats.org/officeDocument/2006/relationships/hyperlink" Target="https://twitter.com/hashtag/UnivE5T?src=hashtag_click"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91.tiff"/><Relationship Id="rId5" Type="http://schemas.openxmlformats.org/officeDocument/2006/relationships/image" Target="../media/image190.jpeg"/><Relationship Id="rId4" Type="http://schemas.openxmlformats.org/officeDocument/2006/relationships/image" Target="../media/image189.jpeg"/></Relationships>
</file>

<file path=ppt/slides/_rels/slide46.xml.rels><?xml version="1.0" encoding="UTF-8" standalone="yes"?>
<Relationships xmlns="http://schemas.openxmlformats.org/package/2006/relationships"><Relationship Id="rId8" Type="http://schemas.openxmlformats.org/officeDocument/2006/relationships/image" Target="../media/image198.jpeg"/><Relationship Id="rId3" Type="http://schemas.openxmlformats.org/officeDocument/2006/relationships/image" Target="../media/image193.jpeg"/><Relationship Id="rId7" Type="http://schemas.openxmlformats.org/officeDocument/2006/relationships/image" Target="../media/image197.jpeg"/><Relationship Id="rId2" Type="http://schemas.openxmlformats.org/officeDocument/2006/relationships/image" Target="../media/image192.jpeg"/><Relationship Id="rId1" Type="http://schemas.openxmlformats.org/officeDocument/2006/relationships/slideLayout" Target="../slideLayouts/slideLayout2.xml"/><Relationship Id="rId6" Type="http://schemas.openxmlformats.org/officeDocument/2006/relationships/image" Target="../media/image196.jpeg"/><Relationship Id="rId5" Type="http://schemas.openxmlformats.org/officeDocument/2006/relationships/image" Target="../media/image195.png"/><Relationship Id="rId10" Type="http://schemas.openxmlformats.org/officeDocument/2006/relationships/hyperlink" Target="https://www.e5t.fr/" TargetMode="External"/><Relationship Id="rId4" Type="http://schemas.openxmlformats.org/officeDocument/2006/relationships/image" Target="../media/image194.png"/><Relationship Id="rId9" Type="http://schemas.openxmlformats.org/officeDocument/2006/relationships/hyperlink" Target="https://100leaderspourlaplanete.fr/"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6.tiff"/><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15095A8-4471-114D-87B2-C0D7B888A4CA}"/>
              </a:ext>
            </a:extLst>
          </p:cNvPr>
          <p:cNvPicPr>
            <a:picLocks noChangeAspect="1"/>
          </p:cNvPicPr>
          <p:nvPr/>
        </p:nvPicPr>
        <p:blipFill>
          <a:blip r:embed="rId3"/>
          <a:stretch>
            <a:fillRect/>
          </a:stretch>
        </p:blipFill>
        <p:spPr>
          <a:xfrm>
            <a:off x="9723440" y="5332021"/>
            <a:ext cx="2284640" cy="1241652"/>
          </a:xfrm>
          <a:prstGeom prst="rect">
            <a:avLst/>
          </a:prstGeom>
        </p:spPr>
      </p:pic>
      <p:sp>
        <p:nvSpPr>
          <p:cNvPr id="9" name="ZoneTexte 8">
            <a:extLst>
              <a:ext uri="{FF2B5EF4-FFF2-40B4-BE49-F238E27FC236}">
                <a16:creationId xmlns:a16="http://schemas.microsoft.com/office/drawing/2014/main" id="{0EF5BC43-0C67-7E42-16D6-1457A582FD06}"/>
              </a:ext>
            </a:extLst>
          </p:cNvPr>
          <p:cNvSpPr txBox="1"/>
          <p:nvPr/>
        </p:nvSpPr>
        <p:spPr>
          <a:xfrm>
            <a:off x="445435" y="781693"/>
            <a:ext cx="6465040" cy="1077218"/>
          </a:xfrm>
          <a:prstGeom prst="rect">
            <a:avLst/>
          </a:prstGeom>
          <a:solidFill>
            <a:schemeClr val="accent6">
              <a:lumMod val="75000"/>
            </a:schemeClr>
          </a:solidFill>
        </p:spPr>
        <p:txBody>
          <a:bodyPr wrap="none" rtlCol="0">
            <a:spAutoFit/>
          </a:bodyPr>
          <a:lstStyle/>
          <a:p>
            <a:r>
              <a:rPr lang="fr-FR" sz="3200" dirty="0">
                <a:solidFill>
                  <a:schemeClr val="bg1"/>
                </a:solidFill>
              </a:rPr>
              <a:t>Développement Durable et RSE:</a:t>
            </a:r>
          </a:p>
          <a:p>
            <a:r>
              <a:rPr lang="fr-FR" sz="3200" dirty="0">
                <a:solidFill>
                  <a:schemeClr val="bg1"/>
                </a:solidFill>
              </a:rPr>
              <a:t>Fil conducteur du monde « Net zéro »</a:t>
            </a:r>
          </a:p>
        </p:txBody>
      </p:sp>
    </p:spTree>
    <p:extLst>
      <p:ext uri="{BB962C8B-B14F-4D97-AF65-F5344CB8AC3E}">
        <p14:creationId xmlns:p14="http://schemas.microsoft.com/office/powerpoint/2010/main" val="3505404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6335FC-0496-9748-AA13-47AC286E7D57}"/>
              </a:ext>
            </a:extLst>
          </p:cNvPr>
          <p:cNvSpPr/>
          <p:nvPr/>
        </p:nvSpPr>
        <p:spPr>
          <a:xfrm>
            <a:off x="120590" y="2170122"/>
            <a:ext cx="4565710" cy="3108543"/>
          </a:xfrm>
          <a:prstGeom prst="rect">
            <a:avLst/>
          </a:prstGeom>
          <a:noFill/>
        </p:spPr>
        <p:txBody>
          <a:bodyPr wrap="square">
            <a:spAutoFit/>
          </a:bodyPr>
          <a:lstStyle/>
          <a:p>
            <a:pPr algn="just"/>
            <a:r>
              <a:rPr lang="fr-FR" sz="2800" dirty="0"/>
              <a:t>Période d’accélération et d’investissements conséquents à allouer à un retour à la croissance, vue comme prioritairement verte et de nature à construire un monde post-carbone.</a:t>
            </a:r>
          </a:p>
        </p:txBody>
      </p:sp>
      <p:pic>
        <p:nvPicPr>
          <p:cNvPr id="10" name="Image 9">
            <a:extLst>
              <a:ext uri="{FF2B5EF4-FFF2-40B4-BE49-F238E27FC236}">
                <a16:creationId xmlns:a16="http://schemas.microsoft.com/office/drawing/2014/main" id="{52A81673-C977-8E4B-954B-AA9764468B77}"/>
              </a:ext>
            </a:extLst>
          </p:cNvPr>
          <p:cNvPicPr>
            <a:picLocks noChangeAspect="1"/>
          </p:cNvPicPr>
          <p:nvPr/>
        </p:nvPicPr>
        <p:blipFill>
          <a:blip r:embed="rId3"/>
          <a:stretch>
            <a:fillRect/>
          </a:stretch>
        </p:blipFill>
        <p:spPr>
          <a:xfrm>
            <a:off x="134854" y="5472113"/>
            <a:ext cx="4639486" cy="1245788"/>
          </a:xfrm>
          <a:prstGeom prst="rect">
            <a:avLst/>
          </a:prstGeom>
        </p:spPr>
      </p:pic>
      <p:sp>
        <p:nvSpPr>
          <p:cNvPr id="2" name="Rectangle 1">
            <a:extLst>
              <a:ext uri="{FF2B5EF4-FFF2-40B4-BE49-F238E27FC236}">
                <a16:creationId xmlns:a16="http://schemas.microsoft.com/office/drawing/2014/main" id="{63E05E09-C9D5-3A40-93C6-DC63192313A0}"/>
              </a:ext>
            </a:extLst>
          </p:cNvPr>
          <p:cNvSpPr/>
          <p:nvPr/>
        </p:nvSpPr>
        <p:spPr>
          <a:xfrm>
            <a:off x="120590" y="294114"/>
            <a:ext cx="2969083" cy="523220"/>
          </a:xfrm>
          <a:prstGeom prst="rect">
            <a:avLst/>
          </a:prstGeom>
          <a:solidFill>
            <a:srgbClr val="00B050"/>
          </a:solidFill>
        </p:spPr>
        <p:txBody>
          <a:bodyPr wrap="none">
            <a:spAutoFit/>
          </a:bodyPr>
          <a:lstStyle/>
          <a:p>
            <a:pPr algn="just"/>
            <a:r>
              <a:rPr lang="fr-FR" sz="2800" b="1" dirty="0"/>
              <a:t>2021-2030-... 2050</a:t>
            </a:r>
          </a:p>
        </p:txBody>
      </p:sp>
      <p:sp>
        <p:nvSpPr>
          <p:cNvPr id="4" name="Rectangle 3">
            <a:extLst>
              <a:ext uri="{FF2B5EF4-FFF2-40B4-BE49-F238E27FC236}">
                <a16:creationId xmlns:a16="http://schemas.microsoft.com/office/drawing/2014/main" id="{BBE9F53D-66D6-5C49-B624-340D6CF6DEB0}"/>
              </a:ext>
            </a:extLst>
          </p:cNvPr>
          <p:cNvSpPr/>
          <p:nvPr/>
        </p:nvSpPr>
        <p:spPr>
          <a:xfrm>
            <a:off x="5001493" y="1393366"/>
            <a:ext cx="2906564" cy="5324535"/>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txBody>
          <a:bodyPr wrap="square">
            <a:spAutoFit/>
          </a:bodyPr>
          <a:lstStyle/>
          <a:p>
            <a:r>
              <a:rPr lang="fr-FR" sz="2000" dirty="0">
                <a:solidFill>
                  <a:srgbClr val="333333"/>
                </a:solidFill>
                <a:latin typeface="American Typewriter" panose="02090604020004020304" pitchFamily="18" charset="77"/>
              </a:rPr>
              <a:t>Le paquet « Fit for 55 » tant attendu de la Commission européenne, destiné à faciliter une </a:t>
            </a:r>
            <a:r>
              <a:rPr lang="fr-FR" sz="2000" b="1" dirty="0">
                <a:solidFill>
                  <a:srgbClr val="333333"/>
                </a:solidFill>
                <a:latin typeface="American Typewriter" panose="02090604020004020304" pitchFamily="18" charset="77"/>
              </a:rPr>
              <a:t>réduction des émissions de gaz à effet de serre de l’Union européenne de 55 % d’ici 2030 par rapport à 1990</a:t>
            </a:r>
            <a:r>
              <a:rPr lang="fr-FR" sz="2000" dirty="0">
                <a:solidFill>
                  <a:srgbClr val="333333"/>
                </a:solidFill>
                <a:latin typeface="American Typewriter" panose="02090604020004020304" pitchFamily="18" charset="77"/>
              </a:rPr>
              <a:t>, a pour mission principale de faire des années 2020 une décennie de transformation pour l’action climatique.</a:t>
            </a:r>
            <a:endParaRPr lang="fr-FR" sz="2000" dirty="0">
              <a:latin typeface="American Typewriter" panose="02090604020004020304" pitchFamily="18" charset="77"/>
            </a:endParaRPr>
          </a:p>
        </p:txBody>
      </p:sp>
      <p:sp>
        <p:nvSpPr>
          <p:cNvPr id="6" name="ZoneTexte 5">
            <a:extLst>
              <a:ext uri="{FF2B5EF4-FFF2-40B4-BE49-F238E27FC236}">
                <a16:creationId xmlns:a16="http://schemas.microsoft.com/office/drawing/2014/main" id="{FC54A50B-7765-9CBF-1512-837914DC17C3}"/>
              </a:ext>
            </a:extLst>
          </p:cNvPr>
          <p:cNvSpPr txBox="1"/>
          <p:nvPr/>
        </p:nvSpPr>
        <p:spPr>
          <a:xfrm>
            <a:off x="8048197" y="1952063"/>
            <a:ext cx="3463606" cy="923330"/>
          </a:xfrm>
          <a:prstGeom prst="rect">
            <a:avLst/>
          </a:prstGeom>
          <a:noFill/>
        </p:spPr>
        <p:txBody>
          <a:bodyPr wrap="square" rtlCol="0">
            <a:spAutoFit/>
          </a:bodyPr>
          <a:lstStyle/>
          <a:p>
            <a:r>
              <a:rPr lang="fr-FR" b="1" dirty="0"/>
              <a:t>Guerre russo-ukrainienne</a:t>
            </a:r>
          </a:p>
          <a:p>
            <a:r>
              <a:rPr lang="fr-FR" dirty="0"/>
              <a:t>Accélérateur à moyen terme de l’indépendance énergétique?</a:t>
            </a:r>
          </a:p>
        </p:txBody>
      </p:sp>
      <p:pic>
        <p:nvPicPr>
          <p:cNvPr id="7" name="Image 6">
            <a:extLst>
              <a:ext uri="{FF2B5EF4-FFF2-40B4-BE49-F238E27FC236}">
                <a16:creationId xmlns:a16="http://schemas.microsoft.com/office/drawing/2014/main" id="{D6217563-87AC-8B16-CE8D-9C8D2461FD4F}"/>
              </a:ext>
            </a:extLst>
          </p:cNvPr>
          <p:cNvPicPr>
            <a:picLocks noChangeAspect="1"/>
          </p:cNvPicPr>
          <p:nvPr/>
        </p:nvPicPr>
        <p:blipFill>
          <a:blip r:embed="rId4"/>
          <a:stretch>
            <a:fillRect/>
          </a:stretch>
        </p:blipFill>
        <p:spPr>
          <a:xfrm>
            <a:off x="8048197" y="2967941"/>
            <a:ext cx="1511300" cy="1346200"/>
          </a:xfrm>
          <a:prstGeom prst="rect">
            <a:avLst/>
          </a:prstGeom>
        </p:spPr>
      </p:pic>
      <p:pic>
        <p:nvPicPr>
          <p:cNvPr id="11" name="Image 10">
            <a:extLst>
              <a:ext uri="{FF2B5EF4-FFF2-40B4-BE49-F238E27FC236}">
                <a16:creationId xmlns:a16="http://schemas.microsoft.com/office/drawing/2014/main" id="{00D0987E-2194-60AF-BE81-E90B7FD40797}"/>
              </a:ext>
            </a:extLst>
          </p:cNvPr>
          <p:cNvPicPr>
            <a:picLocks noChangeAspect="1"/>
          </p:cNvPicPr>
          <p:nvPr/>
        </p:nvPicPr>
        <p:blipFill>
          <a:blip r:embed="rId5"/>
          <a:stretch>
            <a:fillRect/>
          </a:stretch>
        </p:blipFill>
        <p:spPr>
          <a:xfrm>
            <a:off x="10000503" y="2967942"/>
            <a:ext cx="1923686" cy="980222"/>
          </a:xfrm>
          <a:prstGeom prst="rect">
            <a:avLst/>
          </a:prstGeom>
        </p:spPr>
      </p:pic>
      <p:sp>
        <p:nvSpPr>
          <p:cNvPr id="12" name="ZoneTexte 11">
            <a:extLst>
              <a:ext uri="{FF2B5EF4-FFF2-40B4-BE49-F238E27FC236}">
                <a16:creationId xmlns:a16="http://schemas.microsoft.com/office/drawing/2014/main" id="{4758CEA5-41C9-7DA7-C886-9B61506D7442}"/>
              </a:ext>
            </a:extLst>
          </p:cNvPr>
          <p:cNvSpPr txBox="1"/>
          <p:nvPr/>
        </p:nvSpPr>
        <p:spPr>
          <a:xfrm>
            <a:off x="10613417" y="3972635"/>
            <a:ext cx="1274323" cy="369332"/>
          </a:xfrm>
          <a:prstGeom prst="rect">
            <a:avLst/>
          </a:prstGeom>
          <a:noFill/>
        </p:spPr>
        <p:txBody>
          <a:bodyPr wrap="none" rtlCol="0">
            <a:spAutoFit/>
          </a:bodyPr>
          <a:lstStyle/>
          <a:p>
            <a:r>
              <a:rPr lang="fr-FR" dirty="0" err="1"/>
              <a:t>RePowerEU</a:t>
            </a:r>
            <a:endParaRPr lang="fr-FR" dirty="0"/>
          </a:p>
        </p:txBody>
      </p:sp>
      <p:sp>
        <p:nvSpPr>
          <p:cNvPr id="15" name="ZoneTexte 14">
            <a:extLst>
              <a:ext uri="{FF2B5EF4-FFF2-40B4-BE49-F238E27FC236}">
                <a16:creationId xmlns:a16="http://schemas.microsoft.com/office/drawing/2014/main" id="{00985CFC-B05D-4833-4AD3-AEF4E5C9EA35}"/>
              </a:ext>
            </a:extLst>
          </p:cNvPr>
          <p:cNvSpPr txBox="1"/>
          <p:nvPr/>
        </p:nvSpPr>
        <p:spPr>
          <a:xfrm>
            <a:off x="8048197" y="4423019"/>
            <a:ext cx="3921054" cy="2308324"/>
          </a:xfrm>
          <a:prstGeom prst="rect">
            <a:avLst/>
          </a:prstGeom>
          <a:noFill/>
        </p:spPr>
        <p:txBody>
          <a:bodyPr wrap="square" rtlCol="0">
            <a:spAutoFit/>
          </a:bodyPr>
          <a:lstStyle/>
          <a:p>
            <a:r>
              <a:rPr lang="fr-FR" dirty="0"/>
              <a:t>mais avec un coût extrêmement élevé à court terme et des risques d’arbitrage plus ou moins pertinents… </a:t>
            </a:r>
          </a:p>
          <a:p>
            <a:endParaRPr lang="fr-FR" dirty="0"/>
          </a:p>
          <a:p>
            <a:r>
              <a:rPr lang="fr-FR" dirty="0"/>
              <a:t>✔️Boucliers énergétiques vs investissements en efficacité énergétique</a:t>
            </a:r>
          </a:p>
          <a:p>
            <a:r>
              <a:rPr lang="fr-FR" dirty="0"/>
              <a:t>✔️Importations de GNL de schiste…</a:t>
            </a:r>
          </a:p>
        </p:txBody>
      </p:sp>
      <p:sp>
        <p:nvSpPr>
          <p:cNvPr id="16" name="ZoneTexte 15">
            <a:extLst>
              <a:ext uri="{FF2B5EF4-FFF2-40B4-BE49-F238E27FC236}">
                <a16:creationId xmlns:a16="http://schemas.microsoft.com/office/drawing/2014/main" id="{8B469399-E1ED-02EB-ABD0-30B349854927}"/>
              </a:ext>
            </a:extLst>
          </p:cNvPr>
          <p:cNvSpPr txBox="1"/>
          <p:nvPr/>
        </p:nvSpPr>
        <p:spPr>
          <a:xfrm>
            <a:off x="9925678" y="1107876"/>
            <a:ext cx="2126095" cy="369332"/>
          </a:xfrm>
          <a:prstGeom prst="rect">
            <a:avLst/>
          </a:prstGeom>
          <a:noFill/>
        </p:spPr>
        <p:txBody>
          <a:bodyPr wrap="none" rtlCol="0">
            <a:spAutoFit/>
          </a:bodyPr>
          <a:lstStyle/>
          <a:p>
            <a:r>
              <a:rPr lang="fr-FR" dirty="0"/>
              <a:t>avec des obstacles….</a:t>
            </a:r>
          </a:p>
        </p:txBody>
      </p:sp>
      <p:pic>
        <p:nvPicPr>
          <p:cNvPr id="17" name="Image 16">
            <a:extLst>
              <a:ext uri="{FF2B5EF4-FFF2-40B4-BE49-F238E27FC236}">
                <a16:creationId xmlns:a16="http://schemas.microsoft.com/office/drawing/2014/main" id="{75FFB1CA-5AE6-2C81-A2F8-A824862527CC}"/>
              </a:ext>
            </a:extLst>
          </p:cNvPr>
          <p:cNvPicPr>
            <a:picLocks noChangeAspect="1"/>
          </p:cNvPicPr>
          <p:nvPr/>
        </p:nvPicPr>
        <p:blipFill>
          <a:blip r:embed="rId6"/>
          <a:stretch>
            <a:fillRect/>
          </a:stretch>
        </p:blipFill>
        <p:spPr>
          <a:xfrm>
            <a:off x="3657600" y="470571"/>
            <a:ext cx="1255853" cy="1695442"/>
          </a:xfrm>
          <a:prstGeom prst="rect">
            <a:avLst/>
          </a:prstGeom>
        </p:spPr>
      </p:pic>
      <p:pic>
        <p:nvPicPr>
          <p:cNvPr id="8" name="Image 7">
            <a:extLst>
              <a:ext uri="{FF2B5EF4-FFF2-40B4-BE49-F238E27FC236}">
                <a16:creationId xmlns:a16="http://schemas.microsoft.com/office/drawing/2014/main" id="{F63ED35F-EBDC-A421-324F-94528F160A58}"/>
              </a:ext>
            </a:extLst>
          </p:cNvPr>
          <p:cNvPicPr>
            <a:picLocks noChangeAspect="1"/>
          </p:cNvPicPr>
          <p:nvPr/>
        </p:nvPicPr>
        <p:blipFill>
          <a:blip r:embed="rId7"/>
          <a:stretch>
            <a:fillRect/>
          </a:stretch>
        </p:blipFill>
        <p:spPr>
          <a:xfrm rot="388730">
            <a:off x="7521784" y="176295"/>
            <a:ext cx="1513784" cy="1269002"/>
          </a:xfrm>
          <a:prstGeom prst="rect">
            <a:avLst/>
          </a:prstGeom>
        </p:spPr>
      </p:pic>
    </p:spTree>
    <p:extLst>
      <p:ext uri="{BB962C8B-B14F-4D97-AF65-F5344CB8AC3E}">
        <p14:creationId xmlns:p14="http://schemas.microsoft.com/office/powerpoint/2010/main" val="144562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A8346E04-F04A-4A47-BAE6-5567D7BA7BEC}"/>
              </a:ext>
            </a:extLst>
          </p:cNvPr>
          <p:cNvSpPr txBox="1"/>
          <p:nvPr/>
        </p:nvSpPr>
        <p:spPr>
          <a:xfrm>
            <a:off x="152606" y="183672"/>
            <a:ext cx="4177800"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Le « </a:t>
            </a:r>
            <a:r>
              <a:rPr lang="fr-FR" sz="2539" b="1" dirty="0" err="1">
                <a:solidFill>
                  <a:schemeClr val="bg1"/>
                </a:solidFill>
              </a:rPr>
              <a:t>netzero</a:t>
            </a:r>
            <a:r>
              <a:rPr lang="fr-FR" sz="2539" b="1" dirty="0">
                <a:solidFill>
                  <a:schemeClr val="bg1"/>
                </a:solidFill>
              </a:rPr>
              <a:t> » dans le monde</a:t>
            </a:r>
          </a:p>
        </p:txBody>
      </p:sp>
      <p:pic>
        <p:nvPicPr>
          <p:cNvPr id="6" name="Image 5">
            <a:extLst>
              <a:ext uri="{FF2B5EF4-FFF2-40B4-BE49-F238E27FC236}">
                <a16:creationId xmlns:a16="http://schemas.microsoft.com/office/drawing/2014/main" id="{B20E00D9-3A60-8640-FEBB-B85E7E88F6DF}"/>
              </a:ext>
            </a:extLst>
          </p:cNvPr>
          <p:cNvPicPr>
            <a:picLocks noChangeAspect="1"/>
          </p:cNvPicPr>
          <p:nvPr/>
        </p:nvPicPr>
        <p:blipFill>
          <a:blip r:embed="rId3"/>
          <a:stretch>
            <a:fillRect/>
          </a:stretch>
        </p:blipFill>
        <p:spPr>
          <a:xfrm>
            <a:off x="242730" y="2788086"/>
            <a:ext cx="3273961" cy="2028934"/>
          </a:xfrm>
          <a:prstGeom prst="rect">
            <a:avLst/>
          </a:prstGeom>
        </p:spPr>
      </p:pic>
      <p:sp>
        <p:nvSpPr>
          <p:cNvPr id="7" name="ZoneTexte 6">
            <a:extLst>
              <a:ext uri="{FF2B5EF4-FFF2-40B4-BE49-F238E27FC236}">
                <a16:creationId xmlns:a16="http://schemas.microsoft.com/office/drawing/2014/main" id="{B76A3542-7302-EF7F-4504-4C61831972D5}"/>
              </a:ext>
            </a:extLst>
          </p:cNvPr>
          <p:cNvSpPr txBox="1"/>
          <p:nvPr/>
        </p:nvSpPr>
        <p:spPr>
          <a:xfrm>
            <a:off x="111709" y="5048299"/>
            <a:ext cx="5087580" cy="584775"/>
          </a:xfrm>
          <a:prstGeom prst="rect">
            <a:avLst/>
          </a:prstGeom>
          <a:noFill/>
        </p:spPr>
        <p:txBody>
          <a:bodyPr wrap="square" rtlCol="0">
            <a:spAutoFit/>
          </a:bodyPr>
          <a:lstStyle/>
          <a:p>
            <a:r>
              <a:rPr lang="fr-FR" sz="1600" b="1" dirty="0"/>
              <a:t>Xi </a:t>
            </a:r>
            <a:r>
              <a:rPr lang="fr-FR" sz="1600" b="1" dirty="0" err="1"/>
              <a:t>Jiping</a:t>
            </a:r>
            <a:r>
              <a:rPr lang="fr-FR" sz="1600" b="1" dirty="0"/>
              <a:t> </a:t>
            </a:r>
            <a:r>
              <a:rPr lang="fr-FR" sz="1600" dirty="0"/>
              <a:t>vise la neutralité carbone à l’horizon </a:t>
            </a:r>
            <a:r>
              <a:rPr lang="fr-FR" sz="1600" b="1" dirty="0"/>
              <a:t>2060</a:t>
            </a:r>
          </a:p>
          <a:p>
            <a:r>
              <a:rPr lang="fr-FR" sz="1600" dirty="0"/>
              <a:t>(Annonce Septembre 2020)</a:t>
            </a:r>
          </a:p>
        </p:txBody>
      </p:sp>
      <p:pic>
        <p:nvPicPr>
          <p:cNvPr id="11" name="Image 10">
            <a:extLst>
              <a:ext uri="{FF2B5EF4-FFF2-40B4-BE49-F238E27FC236}">
                <a16:creationId xmlns:a16="http://schemas.microsoft.com/office/drawing/2014/main" id="{AEF76F6C-8E99-0888-2D80-761E44765E06}"/>
              </a:ext>
            </a:extLst>
          </p:cNvPr>
          <p:cNvPicPr>
            <a:picLocks noChangeAspect="1"/>
          </p:cNvPicPr>
          <p:nvPr/>
        </p:nvPicPr>
        <p:blipFill>
          <a:blip r:embed="rId4"/>
          <a:stretch>
            <a:fillRect/>
          </a:stretch>
        </p:blipFill>
        <p:spPr>
          <a:xfrm rot="247362">
            <a:off x="1609903" y="1376300"/>
            <a:ext cx="3039305" cy="1702011"/>
          </a:xfrm>
          <a:prstGeom prst="rect">
            <a:avLst/>
          </a:prstGeom>
        </p:spPr>
      </p:pic>
      <p:pic>
        <p:nvPicPr>
          <p:cNvPr id="12" name="Image 11">
            <a:extLst>
              <a:ext uri="{FF2B5EF4-FFF2-40B4-BE49-F238E27FC236}">
                <a16:creationId xmlns:a16="http://schemas.microsoft.com/office/drawing/2014/main" id="{EC455E68-7297-4FD3-175B-6B8BFC41D6B7}"/>
              </a:ext>
            </a:extLst>
          </p:cNvPr>
          <p:cNvPicPr>
            <a:picLocks noChangeAspect="1"/>
          </p:cNvPicPr>
          <p:nvPr/>
        </p:nvPicPr>
        <p:blipFill>
          <a:blip r:embed="rId5"/>
          <a:stretch>
            <a:fillRect/>
          </a:stretch>
        </p:blipFill>
        <p:spPr>
          <a:xfrm rot="21251222">
            <a:off x="2535523" y="3142892"/>
            <a:ext cx="2561382" cy="1701356"/>
          </a:xfrm>
          <a:prstGeom prst="rect">
            <a:avLst/>
          </a:prstGeom>
        </p:spPr>
      </p:pic>
      <p:pic>
        <p:nvPicPr>
          <p:cNvPr id="13" name="Image 12">
            <a:extLst>
              <a:ext uri="{FF2B5EF4-FFF2-40B4-BE49-F238E27FC236}">
                <a16:creationId xmlns:a16="http://schemas.microsoft.com/office/drawing/2014/main" id="{FAAFAEE0-A4CC-964D-5350-FF4D251CFF25}"/>
              </a:ext>
            </a:extLst>
          </p:cNvPr>
          <p:cNvPicPr>
            <a:picLocks noChangeAspect="1"/>
          </p:cNvPicPr>
          <p:nvPr/>
        </p:nvPicPr>
        <p:blipFill>
          <a:blip r:embed="rId6"/>
          <a:stretch>
            <a:fillRect/>
          </a:stretch>
        </p:blipFill>
        <p:spPr>
          <a:xfrm>
            <a:off x="4706458" y="141422"/>
            <a:ext cx="3819525" cy="2281105"/>
          </a:xfrm>
          <a:prstGeom prst="rect">
            <a:avLst/>
          </a:prstGeom>
        </p:spPr>
      </p:pic>
      <p:pic>
        <p:nvPicPr>
          <p:cNvPr id="14" name="Image 13">
            <a:extLst>
              <a:ext uri="{FF2B5EF4-FFF2-40B4-BE49-F238E27FC236}">
                <a16:creationId xmlns:a16="http://schemas.microsoft.com/office/drawing/2014/main" id="{EFF6CC7F-160D-3551-3EF8-F210939147AE}"/>
              </a:ext>
            </a:extLst>
          </p:cNvPr>
          <p:cNvPicPr>
            <a:picLocks noChangeAspect="1"/>
          </p:cNvPicPr>
          <p:nvPr/>
        </p:nvPicPr>
        <p:blipFill>
          <a:blip r:embed="rId7"/>
          <a:stretch>
            <a:fillRect/>
          </a:stretch>
        </p:blipFill>
        <p:spPr>
          <a:xfrm>
            <a:off x="5370323" y="3013674"/>
            <a:ext cx="2109292" cy="1404670"/>
          </a:xfrm>
          <a:prstGeom prst="rect">
            <a:avLst/>
          </a:prstGeom>
        </p:spPr>
      </p:pic>
      <p:sp>
        <p:nvSpPr>
          <p:cNvPr id="15" name="ZoneTexte 14">
            <a:extLst>
              <a:ext uri="{FF2B5EF4-FFF2-40B4-BE49-F238E27FC236}">
                <a16:creationId xmlns:a16="http://schemas.microsoft.com/office/drawing/2014/main" id="{7BF0E90F-EEDE-54AA-875B-5BD83C95BD75}"/>
              </a:ext>
            </a:extLst>
          </p:cNvPr>
          <p:cNvSpPr txBox="1"/>
          <p:nvPr/>
        </p:nvSpPr>
        <p:spPr>
          <a:xfrm>
            <a:off x="5364470" y="4418344"/>
            <a:ext cx="2266386" cy="338554"/>
          </a:xfrm>
          <a:prstGeom prst="rect">
            <a:avLst/>
          </a:prstGeom>
          <a:noFill/>
        </p:spPr>
        <p:txBody>
          <a:bodyPr wrap="square" rtlCol="0">
            <a:spAutoFit/>
          </a:bodyPr>
          <a:lstStyle/>
          <a:p>
            <a:r>
              <a:rPr lang="fr-FR" sz="1600" b="1" dirty="0"/>
              <a:t>Justin Trudeau, </a:t>
            </a:r>
            <a:r>
              <a:rPr lang="fr-FR" sz="1600" dirty="0"/>
              <a:t>Canada</a:t>
            </a:r>
          </a:p>
        </p:txBody>
      </p:sp>
      <p:pic>
        <p:nvPicPr>
          <p:cNvPr id="16" name="Image 15">
            <a:extLst>
              <a:ext uri="{FF2B5EF4-FFF2-40B4-BE49-F238E27FC236}">
                <a16:creationId xmlns:a16="http://schemas.microsoft.com/office/drawing/2014/main" id="{06049A4F-FD4B-9BC4-5D42-4BFF71D65AE7}"/>
              </a:ext>
            </a:extLst>
          </p:cNvPr>
          <p:cNvPicPr>
            <a:picLocks noChangeAspect="1"/>
          </p:cNvPicPr>
          <p:nvPr/>
        </p:nvPicPr>
        <p:blipFill>
          <a:blip r:embed="rId8"/>
          <a:stretch>
            <a:fillRect/>
          </a:stretch>
        </p:blipFill>
        <p:spPr>
          <a:xfrm>
            <a:off x="7755075" y="4301992"/>
            <a:ext cx="4399719" cy="2477115"/>
          </a:xfrm>
          <a:prstGeom prst="rect">
            <a:avLst/>
          </a:prstGeom>
        </p:spPr>
      </p:pic>
      <p:pic>
        <p:nvPicPr>
          <p:cNvPr id="17" name="Image 16">
            <a:extLst>
              <a:ext uri="{FF2B5EF4-FFF2-40B4-BE49-F238E27FC236}">
                <a16:creationId xmlns:a16="http://schemas.microsoft.com/office/drawing/2014/main" id="{E959766B-9C5F-B774-5666-CCAB7C1B33F1}"/>
              </a:ext>
            </a:extLst>
          </p:cNvPr>
          <p:cNvPicPr>
            <a:picLocks noChangeAspect="1"/>
          </p:cNvPicPr>
          <p:nvPr/>
        </p:nvPicPr>
        <p:blipFill>
          <a:blip r:embed="rId9"/>
          <a:stretch>
            <a:fillRect/>
          </a:stretch>
        </p:blipFill>
        <p:spPr>
          <a:xfrm>
            <a:off x="8621769" y="666753"/>
            <a:ext cx="3056858" cy="1711841"/>
          </a:xfrm>
          <a:prstGeom prst="rect">
            <a:avLst/>
          </a:prstGeom>
        </p:spPr>
      </p:pic>
      <p:sp>
        <p:nvSpPr>
          <p:cNvPr id="18" name="ZoneTexte 17">
            <a:extLst>
              <a:ext uri="{FF2B5EF4-FFF2-40B4-BE49-F238E27FC236}">
                <a16:creationId xmlns:a16="http://schemas.microsoft.com/office/drawing/2014/main" id="{4460659F-F3A0-6182-D70A-CCFBEC2315E0}"/>
              </a:ext>
            </a:extLst>
          </p:cNvPr>
          <p:cNvSpPr txBox="1"/>
          <p:nvPr/>
        </p:nvSpPr>
        <p:spPr>
          <a:xfrm>
            <a:off x="8621769" y="2406566"/>
            <a:ext cx="2266386" cy="338554"/>
          </a:xfrm>
          <a:prstGeom prst="rect">
            <a:avLst/>
          </a:prstGeom>
          <a:noFill/>
        </p:spPr>
        <p:txBody>
          <a:bodyPr wrap="square" rtlCol="0">
            <a:spAutoFit/>
          </a:bodyPr>
          <a:lstStyle/>
          <a:p>
            <a:r>
              <a:rPr lang="fr-FR" sz="1600" b="1" dirty="0"/>
              <a:t>MBS, </a:t>
            </a:r>
            <a:r>
              <a:rPr lang="fr-FR" sz="1600" dirty="0"/>
              <a:t>Arabie Saoudite</a:t>
            </a:r>
          </a:p>
        </p:txBody>
      </p:sp>
      <p:pic>
        <p:nvPicPr>
          <p:cNvPr id="19" name="Image 18">
            <a:extLst>
              <a:ext uri="{FF2B5EF4-FFF2-40B4-BE49-F238E27FC236}">
                <a16:creationId xmlns:a16="http://schemas.microsoft.com/office/drawing/2014/main" id="{45948EE3-03F4-0A4F-3A9F-F98586F04019}"/>
              </a:ext>
            </a:extLst>
          </p:cNvPr>
          <p:cNvPicPr>
            <a:picLocks noChangeAspect="1"/>
          </p:cNvPicPr>
          <p:nvPr/>
        </p:nvPicPr>
        <p:blipFill>
          <a:blip r:embed="rId10"/>
          <a:stretch>
            <a:fillRect/>
          </a:stretch>
        </p:blipFill>
        <p:spPr>
          <a:xfrm rot="761082">
            <a:off x="10462955" y="279622"/>
            <a:ext cx="1604963" cy="969665"/>
          </a:xfrm>
          <a:prstGeom prst="rect">
            <a:avLst/>
          </a:prstGeom>
        </p:spPr>
      </p:pic>
      <p:sp>
        <p:nvSpPr>
          <p:cNvPr id="21" name="ZoneTexte 20">
            <a:extLst>
              <a:ext uri="{FF2B5EF4-FFF2-40B4-BE49-F238E27FC236}">
                <a16:creationId xmlns:a16="http://schemas.microsoft.com/office/drawing/2014/main" id="{4553664E-3CE9-FA48-2237-CF6A2EF08BC5}"/>
              </a:ext>
            </a:extLst>
          </p:cNvPr>
          <p:cNvSpPr txBox="1"/>
          <p:nvPr/>
        </p:nvSpPr>
        <p:spPr>
          <a:xfrm>
            <a:off x="8029575" y="2788086"/>
            <a:ext cx="4125219" cy="1477328"/>
          </a:xfrm>
          <a:prstGeom prst="rect">
            <a:avLst/>
          </a:prstGeom>
          <a:noFill/>
        </p:spPr>
        <p:txBody>
          <a:bodyPr wrap="square">
            <a:spAutoFit/>
          </a:bodyPr>
          <a:lstStyle/>
          <a:p>
            <a:r>
              <a:rPr lang="fr-FR" dirty="0">
                <a:solidFill>
                  <a:srgbClr val="383F4E"/>
                </a:solidFill>
                <a:latin typeface="The Antiqua B"/>
              </a:rPr>
              <a:t>L</a:t>
            </a:r>
            <a:r>
              <a:rPr lang="fr-FR" b="0" i="0" u="none" strike="noStrike" dirty="0">
                <a:solidFill>
                  <a:srgbClr val="383F4E"/>
                </a:solidFill>
                <a:effectLst/>
                <a:latin typeface="The Antiqua B"/>
              </a:rPr>
              <a:t>a neutralité carbone est l’équilibre, à l’échelle mondiale, entre les émissions et les absorptions de CO</a:t>
            </a:r>
            <a:r>
              <a:rPr lang="fr-FR" b="0" i="0" u="none" strike="noStrike" baseline="-25000" dirty="0">
                <a:solidFill>
                  <a:srgbClr val="383F4E"/>
                </a:solidFill>
                <a:effectLst/>
                <a:latin typeface="The Antiqua B"/>
              </a:rPr>
              <a:t>2</a:t>
            </a:r>
            <a:r>
              <a:rPr lang="fr-FR" b="0" i="0" u="none" strike="noStrike" dirty="0">
                <a:solidFill>
                  <a:srgbClr val="383F4E"/>
                </a:solidFill>
                <a:effectLst/>
                <a:latin typeface="The Antiqua B"/>
              </a:rPr>
              <a:t>anthropiques sur une période donnée… </a:t>
            </a:r>
          </a:p>
          <a:p>
            <a:r>
              <a:rPr lang="fr-FR" dirty="0">
                <a:solidFill>
                  <a:srgbClr val="383F4E"/>
                </a:solidFill>
                <a:latin typeface="The Antiqua B"/>
              </a:rPr>
              <a:t>mais le chemin à parcourir est ardu…</a:t>
            </a:r>
            <a:endParaRPr lang="fr-FR" dirty="0"/>
          </a:p>
        </p:txBody>
      </p:sp>
      <p:pic>
        <p:nvPicPr>
          <p:cNvPr id="23" name="Image 22">
            <a:extLst>
              <a:ext uri="{FF2B5EF4-FFF2-40B4-BE49-F238E27FC236}">
                <a16:creationId xmlns:a16="http://schemas.microsoft.com/office/drawing/2014/main" id="{80236183-1B2B-1772-C466-F7F8BC494691}"/>
              </a:ext>
            </a:extLst>
          </p:cNvPr>
          <p:cNvPicPr>
            <a:picLocks noChangeAspect="1"/>
          </p:cNvPicPr>
          <p:nvPr/>
        </p:nvPicPr>
        <p:blipFill>
          <a:blip r:embed="rId11"/>
          <a:stretch>
            <a:fillRect/>
          </a:stretch>
        </p:blipFill>
        <p:spPr>
          <a:xfrm>
            <a:off x="5477773" y="4936665"/>
            <a:ext cx="2277301" cy="1278570"/>
          </a:xfrm>
          <a:prstGeom prst="rect">
            <a:avLst/>
          </a:prstGeom>
        </p:spPr>
      </p:pic>
      <p:sp>
        <p:nvSpPr>
          <p:cNvPr id="24" name="ZoneTexte 23">
            <a:extLst>
              <a:ext uri="{FF2B5EF4-FFF2-40B4-BE49-F238E27FC236}">
                <a16:creationId xmlns:a16="http://schemas.microsoft.com/office/drawing/2014/main" id="{5F08F6CE-685D-E4FF-53BA-F7BAD611E455}"/>
              </a:ext>
            </a:extLst>
          </p:cNvPr>
          <p:cNvSpPr txBox="1"/>
          <p:nvPr/>
        </p:nvSpPr>
        <p:spPr>
          <a:xfrm>
            <a:off x="5458943" y="6265133"/>
            <a:ext cx="2720528" cy="584775"/>
          </a:xfrm>
          <a:prstGeom prst="rect">
            <a:avLst/>
          </a:prstGeom>
          <a:noFill/>
        </p:spPr>
        <p:txBody>
          <a:bodyPr wrap="square" rtlCol="0">
            <a:spAutoFit/>
          </a:bodyPr>
          <a:lstStyle/>
          <a:p>
            <a:r>
              <a:rPr lang="fr-FR" sz="1600" b="1" dirty="0"/>
              <a:t>Modi, Inde</a:t>
            </a:r>
          </a:p>
          <a:p>
            <a:r>
              <a:rPr lang="fr-FR" sz="1600" dirty="0"/>
              <a:t>Neutralité carbone </a:t>
            </a:r>
            <a:r>
              <a:rPr lang="fr-FR" sz="1600" b="1" dirty="0"/>
              <a:t>2070</a:t>
            </a:r>
          </a:p>
        </p:txBody>
      </p:sp>
    </p:spTree>
    <p:extLst>
      <p:ext uri="{BB962C8B-B14F-4D97-AF65-F5344CB8AC3E}">
        <p14:creationId xmlns:p14="http://schemas.microsoft.com/office/powerpoint/2010/main" val="4248041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C03AA2-2B3A-7F43-9E8D-4DC0DC93BE10}"/>
              </a:ext>
            </a:extLst>
          </p:cNvPr>
          <p:cNvSpPr/>
          <p:nvPr/>
        </p:nvSpPr>
        <p:spPr>
          <a:xfrm>
            <a:off x="757989" y="3003430"/>
            <a:ext cx="7736305" cy="1815882"/>
          </a:xfrm>
          <a:prstGeom prst="rect">
            <a:avLst/>
          </a:prstGeom>
        </p:spPr>
        <p:txBody>
          <a:bodyPr wrap="square">
            <a:spAutoFit/>
          </a:bodyPr>
          <a:lstStyle/>
          <a:p>
            <a:r>
              <a:rPr lang="fr-FR" sz="2800" dirty="0">
                <a:solidFill>
                  <a:srgbClr val="202124"/>
                </a:solidFill>
                <a:latin typeface="arial" panose="020B0604020202020204" pitchFamily="34" charset="0"/>
              </a:rPr>
              <a:t>« Un pessimiste voit la difficulté dans chaque opportunité, un </a:t>
            </a:r>
            <a:r>
              <a:rPr lang="fr-FR" sz="2800" b="1" dirty="0">
                <a:solidFill>
                  <a:srgbClr val="202124"/>
                </a:solidFill>
                <a:latin typeface="arial" panose="020B0604020202020204" pitchFamily="34" charset="0"/>
              </a:rPr>
              <a:t>optimiste voit l'opportunité dans chaque difficulté</a:t>
            </a:r>
            <a:r>
              <a:rPr lang="fr-FR" sz="2800" dirty="0">
                <a:solidFill>
                  <a:srgbClr val="202124"/>
                </a:solidFill>
                <a:latin typeface="arial" panose="020B0604020202020204" pitchFamily="34" charset="0"/>
              </a:rPr>
              <a:t> » </a:t>
            </a:r>
          </a:p>
          <a:p>
            <a:pPr algn="r"/>
            <a:r>
              <a:rPr lang="fr-FR" sz="2800" dirty="0">
                <a:solidFill>
                  <a:srgbClr val="202124"/>
                </a:solidFill>
                <a:latin typeface="arial" panose="020B0604020202020204" pitchFamily="34" charset="0"/>
              </a:rPr>
              <a:t>Winston Churchill</a:t>
            </a:r>
            <a:endParaRPr lang="fr-FR" sz="2800" b="0" i="0" u="none" strike="noStrike" dirty="0">
              <a:solidFill>
                <a:srgbClr val="202124"/>
              </a:solidFill>
              <a:effectLst/>
              <a:latin typeface="arial" panose="020B0604020202020204" pitchFamily="34" charset="0"/>
            </a:endParaRPr>
          </a:p>
        </p:txBody>
      </p:sp>
      <p:pic>
        <p:nvPicPr>
          <p:cNvPr id="7" name="Image 6">
            <a:extLst>
              <a:ext uri="{FF2B5EF4-FFF2-40B4-BE49-F238E27FC236}">
                <a16:creationId xmlns:a16="http://schemas.microsoft.com/office/drawing/2014/main" id="{1506D382-D01F-DC47-B177-40D1B3717007}"/>
              </a:ext>
            </a:extLst>
          </p:cNvPr>
          <p:cNvPicPr>
            <a:picLocks noChangeAspect="1"/>
          </p:cNvPicPr>
          <p:nvPr/>
        </p:nvPicPr>
        <p:blipFill>
          <a:blip r:embed="rId3"/>
          <a:stretch>
            <a:fillRect/>
          </a:stretch>
        </p:blipFill>
        <p:spPr>
          <a:xfrm>
            <a:off x="8655463" y="2583323"/>
            <a:ext cx="3160300" cy="2099177"/>
          </a:xfrm>
          <a:prstGeom prst="rect">
            <a:avLst/>
          </a:prstGeom>
        </p:spPr>
      </p:pic>
    </p:spTree>
    <p:extLst>
      <p:ext uri="{BB962C8B-B14F-4D97-AF65-F5344CB8AC3E}">
        <p14:creationId xmlns:p14="http://schemas.microsoft.com/office/powerpoint/2010/main" val="1394887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13B39813-D3CF-3246-ACBA-B0DEB82A8906}"/>
              </a:ext>
            </a:extLst>
          </p:cNvPr>
          <p:cNvSpPr txBox="1"/>
          <p:nvPr/>
        </p:nvSpPr>
        <p:spPr>
          <a:xfrm>
            <a:off x="246238" y="288066"/>
            <a:ext cx="6224900"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De nouvelles règles et de nouveaux moyens</a:t>
            </a:r>
          </a:p>
        </p:txBody>
      </p:sp>
      <p:sp>
        <p:nvSpPr>
          <p:cNvPr id="6" name="ZoneTexte 5">
            <a:extLst>
              <a:ext uri="{FF2B5EF4-FFF2-40B4-BE49-F238E27FC236}">
                <a16:creationId xmlns:a16="http://schemas.microsoft.com/office/drawing/2014/main" id="{65156EDB-B5E8-6D41-BBB7-59C19AB33B2B}"/>
              </a:ext>
            </a:extLst>
          </p:cNvPr>
          <p:cNvSpPr txBox="1"/>
          <p:nvPr/>
        </p:nvSpPr>
        <p:spPr>
          <a:xfrm>
            <a:off x="2164292" y="1363362"/>
            <a:ext cx="5235729" cy="830997"/>
          </a:xfrm>
          <a:prstGeom prst="rect">
            <a:avLst/>
          </a:prstGeom>
          <a:solidFill>
            <a:srgbClr val="0C4C8A"/>
          </a:solidFill>
        </p:spPr>
        <p:txBody>
          <a:bodyPr wrap="none" rtlCol="0">
            <a:spAutoFit/>
          </a:bodyPr>
          <a:lstStyle/>
          <a:p>
            <a:r>
              <a:rPr lang="fr-FR" sz="2400" b="1" dirty="0">
                <a:solidFill>
                  <a:srgbClr val="FFFF00"/>
                </a:solidFill>
              </a:rPr>
              <a:t>FIT FOR 55</a:t>
            </a:r>
            <a:r>
              <a:rPr lang="fr-FR" sz="2400" dirty="0">
                <a:solidFill>
                  <a:srgbClr val="FFFF00"/>
                </a:solidFill>
              </a:rPr>
              <a:t>: La feuille de route post 3X20</a:t>
            </a:r>
          </a:p>
          <a:p>
            <a:r>
              <a:rPr lang="fr-FR" sz="2400" b="1" dirty="0">
                <a:solidFill>
                  <a:srgbClr val="FFFF00"/>
                </a:solidFill>
              </a:rPr>
              <a:t>Un paquet inédit pour le climat</a:t>
            </a:r>
          </a:p>
        </p:txBody>
      </p:sp>
      <p:sp>
        <p:nvSpPr>
          <p:cNvPr id="7" name="Rectangle 6">
            <a:extLst>
              <a:ext uri="{FF2B5EF4-FFF2-40B4-BE49-F238E27FC236}">
                <a16:creationId xmlns:a16="http://schemas.microsoft.com/office/drawing/2014/main" id="{A8030BB4-9B9C-7247-A671-C58EB3832511}"/>
              </a:ext>
            </a:extLst>
          </p:cNvPr>
          <p:cNvSpPr/>
          <p:nvPr/>
        </p:nvSpPr>
        <p:spPr>
          <a:xfrm>
            <a:off x="246238" y="2459410"/>
            <a:ext cx="7149284" cy="2585323"/>
          </a:xfrm>
          <a:prstGeom prst="rect">
            <a:avLst/>
          </a:prstGeom>
        </p:spPr>
        <p:txBody>
          <a:bodyPr wrap="square">
            <a:spAutoFit/>
          </a:bodyPr>
          <a:lstStyle/>
          <a:p>
            <a:pPr algn="just"/>
            <a:r>
              <a:rPr lang="fr-FR" dirty="0">
                <a:solidFill>
                  <a:srgbClr val="333333"/>
                </a:solidFill>
                <a:latin typeface="Roboto" panose="02000000000000000000" pitchFamily="2" charset="0"/>
              </a:rPr>
              <a:t>Le 14 Juillet 2021, la Commission européenne présentait un dispositif d’une ampleur inégalée : </a:t>
            </a:r>
          </a:p>
          <a:p>
            <a:pPr algn="just"/>
            <a:r>
              <a:rPr lang="fr-FR" dirty="0">
                <a:solidFill>
                  <a:srgbClr val="333333"/>
                </a:solidFill>
                <a:latin typeface="Roboto" panose="02000000000000000000" pitchFamily="2" charset="0"/>
              </a:rPr>
              <a:t>un </a:t>
            </a:r>
            <a:r>
              <a:rPr lang="fr-FR" b="1" dirty="0">
                <a:solidFill>
                  <a:srgbClr val="333333"/>
                </a:solidFill>
                <a:latin typeface="Roboto" panose="02000000000000000000" pitchFamily="2" charset="0"/>
              </a:rPr>
              <a:t>ensemble de 12 propositions </a:t>
            </a:r>
            <a:r>
              <a:rPr lang="fr-FR" dirty="0">
                <a:solidFill>
                  <a:srgbClr val="333333"/>
                </a:solidFill>
                <a:latin typeface="Roboto" panose="02000000000000000000" pitchFamily="2" charset="0"/>
              </a:rPr>
              <a:t>pour mettre l’Europe sur la </a:t>
            </a:r>
            <a:r>
              <a:rPr lang="fr-FR" b="1" dirty="0">
                <a:solidFill>
                  <a:srgbClr val="333333"/>
                </a:solidFill>
                <a:latin typeface="Roboto" panose="02000000000000000000" pitchFamily="2" charset="0"/>
              </a:rPr>
              <a:t>trajectoire d’une réduction de 55% des émissions de gaz à effet de serre en 2030 (par rapport à 1990)</a:t>
            </a:r>
            <a:r>
              <a:rPr lang="fr-FR" dirty="0">
                <a:solidFill>
                  <a:srgbClr val="333333"/>
                </a:solidFill>
                <a:latin typeface="Roboto" panose="02000000000000000000" pitchFamily="2" charset="0"/>
              </a:rPr>
              <a:t>. </a:t>
            </a:r>
          </a:p>
          <a:p>
            <a:pPr algn="just"/>
            <a:r>
              <a:rPr lang="fr-FR" dirty="0">
                <a:solidFill>
                  <a:srgbClr val="333333"/>
                </a:solidFill>
                <a:latin typeface="Roboto" panose="02000000000000000000" pitchFamily="2" charset="0"/>
              </a:rPr>
              <a:t>Cette démarche baptisée « Fit for 55 » s’inscrit dans le prolongement du vote de cet objectif par le Parlement européen (en décembre 2019), de son « Pacte vert » (ou Green deal) et de l’objectif d’une neutralité carbone en 2050.</a:t>
            </a:r>
          </a:p>
        </p:txBody>
      </p:sp>
      <p:sp>
        <p:nvSpPr>
          <p:cNvPr id="12" name="ZoneTexte 11">
            <a:extLst>
              <a:ext uri="{FF2B5EF4-FFF2-40B4-BE49-F238E27FC236}">
                <a16:creationId xmlns:a16="http://schemas.microsoft.com/office/drawing/2014/main" id="{364C53F0-A386-EB41-844E-69BFCC1322B2}"/>
              </a:ext>
            </a:extLst>
          </p:cNvPr>
          <p:cNvSpPr txBox="1"/>
          <p:nvPr/>
        </p:nvSpPr>
        <p:spPr>
          <a:xfrm>
            <a:off x="246238" y="5141005"/>
            <a:ext cx="3454401" cy="1200329"/>
          </a:xfrm>
          <a:prstGeom prst="rect">
            <a:avLst/>
          </a:prstGeom>
          <a:solidFill>
            <a:srgbClr val="FF0000"/>
          </a:solidFill>
        </p:spPr>
        <p:txBody>
          <a:bodyPr wrap="square" rtlCol="0">
            <a:spAutoFit/>
          </a:bodyPr>
          <a:lstStyle/>
          <a:p>
            <a:pPr algn="ctr"/>
            <a:r>
              <a:rPr lang="fr-FR" dirty="0"/>
              <a:t>Paquet de propositions très dense</a:t>
            </a:r>
          </a:p>
          <a:p>
            <a:pPr algn="ctr"/>
            <a:r>
              <a:rPr lang="fr-FR" dirty="0"/>
              <a:t>Textes de milliers de pages </a:t>
            </a:r>
          </a:p>
          <a:p>
            <a:pPr algn="ctr"/>
            <a:r>
              <a:rPr lang="fr-FR" dirty="0"/>
              <a:t>avec des études d’impact approfondies </a:t>
            </a:r>
          </a:p>
        </p:txBody>
      </p:sp>
      <p:sp>
        <p:nvSpPr>
          <p:cNvPr id="13" name="ZoneTexte 12">
            <a:extLst>
              <a:ext uri="{FF2B5EF4-FFF2-40B4-BE49-F238E27FC236}">
                <a16:creationId xmlns:a16="http://schemas.microsoft.com/office/drawing/2014/main" id="{FE6C2F60-9305-754E-B858-0ECA0C5A8C1A}"/>
              </a:ext>
            </a:extLst>
          </p:cNvPr>
          <p:cNvSpPr txBox="1"/>
          <p:nvPr/>
        </p:nvSpPr>
        <p:spPr>
          <a:xfrm>
            <a:off x="3777858" y="5121987"/>
            <a:ext cx="4651786" cy="1200329"/>
          </a:xfrm>
          <a:prstGeom prst="rect">
            <a:avLst/>
          </a:prstGeom>
          <a:solidFill>
            <a:srgbClr val="FF6600"/>
          </a:solidFill>
        </p:spPr>
        <p:txBody>
          <a:bodyPr wrap="none" rtlCol="0">
            <a:spAutoFit/>
          </a:bodyPr>
          <a:lstStyle/>
          <a:p>
            <a:pPr algn="ctr"/>
            <a:r>
              <a:rPr lang="fr-FR" dirty="0"/>
              <a:t>Analyse des propositions pas les Etats membres</a:t>
            </a:r>
          </a:p>
          <a:p>
            <a:pPr algn="ctr"/>
            <a:r>
              <a:rPr lang="fr-FR" dirty="0"/>
              <a:t>Validation de la trajectoire </a:t>
            </a:r>
          </a:p>
          <a:p>
            <a:pPr algn="ctr"/>
            <a:r>
              <a:rPr lang="fr-FR" dirty="0"/>
              <a:t>neutralité carbone réaliste et juste</a:t>
            </a:r>
          </a:p>
          <a:p>
            <a:pPr algn="ctr"/>
            <a:r>
              <a:rPr lang="fr-FR" dirty="0"/>
              <a:t>(Présidence slovène)</a:t>
            </a:r>
          </a:p>
        </p:txBody>
      </p:sp>
      <p:sp>
        <p:nvSpPr>
          <p:cNvPr id="24" name="ZoneTexte 23">
            <a:extLst>
              <a:ext uri="{FF2B5EF4-FFF2-40B4-BE49-F238E27FC236}">
                <a16:creationId xmlns:a16="http://schemas.microsoft.com/office/drawing/2014/main" id="{0941DAD5-3C99-4D4E-B86C-4C8AB15C8148}"/>
              </a:ext>
            </a:extLst>
          </p:cNvPr>
          <p:cNvSpPr txBox="1"/>
          <p:nvPr/>
        </p:nvSpPr>
        <p:spPr>
          <a:xfrm>
            <a:off x="8545283" y="5141003"/>
            <a:ext cx="3023054" cy="1200329"/>
          </a:xfrm>
          <a:prstGeom prst="rect">
            <a:avLst/>
          </a:prstGeom>
          <a:solidFill>
            <a:srgbClr val="00B050"/>
          </a:solidFill>
        </p:spPr>
        <p:txBody>
          <a:bodyPr wrap="square" rtlCol="0">
            <a:spAutoFit/>
          </a:bodyPr>
          <a:lstStyle/>
          <a:p>
            <a:pPr algn="ctr"/>
            <a:r>
              <a:rPr lang="fr-FR" dirty="0"/>
              <a:t>Mise en œuvre des plans d’actions à partir de </a:t>
            </a:r>
          </a:p>
          <a:p>
            <a:pPr algn="ctr"/>
            <a:r>
              <a:rPr lang="fr-FR" dirty="0"/>
              <a:t>S1 2022</a:t>
            </a:r>
          </a:p>
          <a:p>
            <a:pPr algn="ctr"/>
            <a:r>
              <a:rPr lang="fr-FR" dirty="0"/>
              <a:t>(Présidence Française de l’UE)</a:t>
            </a:r>
          </a:p>
        </p:txBody>
      </p:sp>
      <p:sp>
        <p:nvSpPr>
          <p:cNvPr id="14" name="ZoneTexte 13">
            <a:extLst>
              <a:ext uri="{FF2B5EF4-FFF2-40B4-BE49-F238E27FC236}">
                <a16:creationId xmlns:a16="http://schemas.microsoft.com/office/drawing/2014/main" id="{B7AD90F4-77A1-DD4E-BBF7-B9E2E69F9933}"/>
              </a:ext>
            </a:extLst>
          </p:cNvPr>
          <p:cNvSpPr txBox="1"/>
          <p:nvPr/>
        </p:nvSpPr>
        <p:spPr>
          <a:xfrm>
            <a:off x="7834903" y="2782669"/>
            <a:ext cx="4028915" cy="646331"/>
          </a:xfrm>
          <a:prstGeom prst="rect">
            <a:avLst/>
          </a:prstGeom>
          <a:solidFill>
            <a:srgbClr val="FFC000"/>
          </a:solidFill>
        </p:spPr>
        <p:txBody>
          <a:bodyPr wrap="square" rtlCol="0">
            <a:spAutoFit/>
          </a:bodyPr>
          <a:lstStyle/>
          <a:p>
            <a:pPr algn="ctr"/>
            <a:r>
              <a:rPr lang="fr-FR" b="1" dirty="0"/>
              <a:t>Réduire de 55% les émissions de GES en 2030 (vs 1990)</a:t>
            </a:r>
          </a:p>
        </p:txBody>
      </p:sp>
      <p:pic>
        <p:nvPicPr>
          <p:cNvPr id="20" name="Image 19">
            <a:extLst>
              <a:ext uri="{FF2B5EF4-FFF2-40B4-BE49-F238E27FC236}">
                <a16:creationId xmlns:a16="http://schemas.microsoft.com/office/drawing/2014/main" id="{5D42542A-FFC3-FE4F-B8C0-5F9ABE366D54}"/>
              </a:ext>
            </a:extLst>
          </p:cNvPr>
          <p:cNvPicPr>
            <a:picLocks noChangeAspect="1"/>
          </p:cNvPicPr>
          <p:nvPr/>
        </p:nvPicPr>
        <p:blipFill>
          <a:blip r:embed="rId3"/>
          <a:stretch>
            <a:fillRect/>
          </a:stretch>
        </p:blipFill>
        <p:spPr>
          <a:xfrm>
            <a:off x="7852229" y="298582"/>
            <a:ext cx="4093533" cy="2292379"/>
          </a:xfrm>
          <a:prstGeom prst="rect">
            <a:avLst/>
          </a:prstGeom>
        </p:spPr>
      </p:pic>
      <p:pic>
        <p:nvPicPr>
          <p:cNvPr id="22" name="Image 21">
            <a:extLst>
              <a:ext uri="{FF2B5EF4-FFF2-40B4-BE49-F238E27FC236}">
                <a16:creationId xmlns:a16="http://schemas.microsoft.com/office/drawing/2014/main" id="{5806B651-4C05-F44E-AE88-856DA17B109E}"/>
              </a:ext>
            </a:extLst>
          </p:cNvPr>
          <p:cNvPicPr>
            <a:picLocks noChangeAspect="1"/>
          </p:cNvPicPr>
          <p:nvPr/>
        </p:nvPicPr>
        <p:blipFill>
          <a:blip r:embed="rId4"/>
          <a:stretch>
            <a:fillRect/>
          </a:stretch>
        </p:blipFill>
        <p:spPr>
          <a:xfrm>
            <a:off x="138243" y="1036198"/>
            <a:ext cx="1930268" cy="1158161"/>
          </a:xfrm>
          <a:prstGeom prst="rect">
            <a:avLst/>
          </a:prstGeom>
        </p:spPr>
      </p:pic>
      <p:sp>
        <p:nvSpPr>
          <p:cNvPr id="28" name="ZoneTexte 27">
            <a:extLst>
              <a:ext uri="{FF2B5EF4-FFF2-40B4-BE49-F238E27FC236}">
                <a16:creationId xmlns:a16="http://schemas.microsoft.com/office/drawing/2014/main" id="{BC591A10-DF72-7747-9D82-47AE8244572A}"/>
              </a:ext>
            </a:extLst>
          </p:cNvPr>
          <p:cNvSpPr txBox="1"/>
          <p:nvPr/>
        </p:nvSpPr>
        <p:spPr>
          <a:xfrm>
            <a:off x="5985884" y="875447"/>
            <a:ext cx="1319657" cy="400110"/>
          </a:xfrm>
          <a:prstGeom prst="rect">
            <a:avLst/>
          </a:prstGeom>
          <a:solidFill>
            <a:schemeClr val="accent2"/>
          </a:solidFill>
        </p:spPr>
        <p:txBody>
          <a:bodyPr wrap="none" rtlCol="0">
            <a:spAutoFit/>
          </a:bodyPr>
          <a:lstStyle/>
          <a:p>
            <a:r>
              <a:rPr lang="fr-FR" sz="2000" b="1" dirty="0"/>
              <a:t>En Europe </a:t>
            </a:r>
          </a:p>
        </p:txBody>
      </p:sp>
      <p:sp>
        <p:nvSpPr>
          <p:cNvPr id="23" name="Flèche courbée vers la droite 22">
            <a:extLst>
              <a:ext uri="{FF2B5EF4-FFF2-40B4-BE49-F238E27FC236}">
                <a16:creationId xmlns:a16="http://schemas.microsoft.com/office/drawing/2014/main" id="{F9593687-9B55-5F4C-A707-86A4EA28EDF9}"/>
              </a:ext>
            </a:extLst>
          </p:cNvPr>
          <p:cNvSpPr/>
          <p:nvPr/>
        </p:nvSpPr>
        <p:spPr>
          <a:xfrm rot="16200000">
            <a:off x="3513568" y="5814780"/>
            <a:ext cx="528580" cy="1266321"/>
          </a:xfrm>
          <a:prstGeom prst="curvedRigh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0" name="Flèche courbée vers la droite 29">
            <a:extLst>
              <a:ext uri="{FF2B5EF4-FFF2-40B4-BE49-F238E27FC236}">
                <a16:creationId xmlns:a16="http://schemas.microsoft.com/office/drawing/2014/main" id="{A2F92F36-088D-6848-8692-C58EA889E8E1}"/>
              </a:ext>
            </a:extLst>
          </p:cNvPr>
          <p:cNvSpPr/>
          <p:nvPr/>
        </p:nvSpPr>
        <p:spPr>
          <a:xfrm rot="16200000">
            <a:off x="8203774" y="5870734"/>
            <a:ext cx="528580" cy="1266321"/>
          </a:xfrm>
          <a:prstGeom prst="curvedRightArrow">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029309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13B39813-D3CF-3246-ACBA-B0DEB82A8906}"/>
              </a:ext>
            </a:extLst>
          </p:cNvPr>
          <p:cNvSpPr txBox="1"/>
          <p:nvPr/>
        </p:nvSpPr>
        <p:spPr>
          <a:xfrm>
            <a:off x="246238" y="288066"/>
            <a:ext cx="6224900"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De nouvelles règles et de nouveaux moyens</a:t>
            </a:r>
          </a:p>
        </p:txBody>
      </p:sp>
      <p:pic>
        <p:nvPicPr>
          <p:cNvPr id="2" name="Image 1">
            <a:extLst>
              <a:ext uri="{FF2B5EF4-FFF2-40B4-BE49-F238E27FC236}">
                <a16:creationId xmlns:a16="http://schemas.microsoft.com/office/drawing/2014/main" id="{6F9A7885-0D50-0343-86AF-5D8F20F43F1C}"/>
              </a:ext>
            </a:extLst>
          </p:cNvPr>
          <p:cNvPicPr>
            <a:picLocks noChangeAspect="1"/>
          </p:cNvPicPr>
          <p:nvPr/>
        </p:nvPicPr>
        <p:blipFill>
          <a:blip r:embed="rId3"/>
          <a:stretch>
            <a:fillRect/>
          </a:stretch>
        </p:blipFill>
        <p:spPr>
          <a:xfrm>
            <a:off x="6210674" y="3732386"/>
            <a:ext cx="5735088" cy="3006825"/>
          </a:xfrm>
          <a:prstGeom prst="rect">
            <a:avLst/>
          </a:prstGeom>
        </p:spPr>
      </p:pic>
      <p:sp>
        <p:nvSpPr>
          <p:cNvPr id="5" name="Espace réservé du texte 4">
            <a:extLst>
              <a:ext uri="{FF2B5EF4-FFF2-40B4-BE49-F238E27FC236}">
                <a16:creationId xmlns:a16="http://schemas.microsoft.com/office/drawing/2014/main" id="{BA873845-93BC-864C-B8A2-4C1820769005}"/>
              </a:ext>
            </a:extLst>
          </p:cNvPr>
          <p:cNvSpPr>
            <a:spLocks noGrp="1"/>
          </p:cNvSpPr>
          <p:nvPr>
            <p:ph type="body" sz="half" idx="2"/>
          </p:nvPr>
        </p:nvSpPr>
        <p:spPr>
          <a:xfrm>
            <a:off x="246238" y="973060"/>
            <a:ext cx="5849762" cy="5394960"/>
          </a:xfrm>
          <a:solidFill>
            <a:schemeClr val="bg1">
              <a:lumMod val="85000"/>
            </a:schemeClr>
          </a:solidFill>
        </p:spPr>
        <p:txBody>
          <a:bodyPr>
            <a:normAutofit fontScale="92500" lnSpcReduction="20000"/>
          </a:bodyPr>
          <a:lstStyle/>
          <a:p>
            <a:pPr marL="342900" indent="-342900">
              <a:buFont typeface="+mj-lt"/>
              <a:buAutoNum type="arabicPeriod"/>
            </a:pPr>
            <a:endParaRPr lang="fr-FR" sz="1800" b="1" dirty="0"/>
          </a:p>
          <a:p>
            <a:pPr marL="342900" indent="-342900">
              <a:buFont typeface="+mj-lt"/>
              <a:buAutoNum type="arabicPeriod"/>
            </a:pPr>
            <a:r>
              <a:rPr lang="fr-FR" sz="1800" b="1" dirty="0"/>
              <a:t>Refonte du marché du carbone</a:t>
            </a:r>
          </a:p>
          <a:p>
            <a:pPr marL="342900" indent="-342900">
              <a:buFont typeface="+mj-lt"/>
              <a:buAutoNum type="arabicPeriod"/>
            </a:pPr>
            <a:r>
              <a:rPr lang="fr-FR" sz="1800" b="1" dirty="0"/>
              <a:t>Fin des quotas carbone gratuits pour l’aviation</a:t>
            </a:r>
          </a:p>
          <a:p>
            <a:pPr marL="342900" indent="-342900">
              <a:buFont typeface="+mj-lt"/>
              <a:buAutoNum type="arabicPeriod"/>
            </a:pPr>
            <a:r>
              <a:rPr lang="fr-FR" sz="1800" b="1" dirty="0"/>
              <a:t>Mécanisme d’ajustement carbone aux frontières</a:t>
            </a:r>
          </a:p>
          <a:p>
            <a:pPr marL="342900" indent="-342900">
              <a:buFont typeface="+mj-lt"/>
              <a:buAutoNum type="arabicPeriod"/>
            </a:pPr>
            <a:r>
              <a:rPr lang="fr-FR" sz="1800" b="1" dirty="0"/>
              <a:t>Fin des voitures thermiques en 2035</a:t>
            </a:r>
          </a:p>
          <a:p>
            <a:pPr marL="342900" indent="-342900">
              <a:buFont typeface="+mj-lt"/>
              <a:buAutoNum type="arabicPeriod"/>
            </a:pPr>
            <a:r>
              <a:rPr lang="fr-FR" sz="1800" b="1" dirty="0"/>
              <a:t>Déploiement d’infrastructures de distribution des carburants alternatifs</a:t>
            </a:r>
          </a:p>
          <a:p>
            <a:pPr marL="342900" indent="-342900">
              <a:buFont typeface="+mj-lt"/>
              <a:buAutoNum type="arabicPeriod"/>
            </a:pPr>
            <a:r>
              <a:rPr lang="fr-FR" sz="1800" b="1" dirty="0"/>
              <a:t>Augmentation de la part des carburants durables pour l’aviation</a:t>
            </a:r>
          </a:p>
          <a:p>
            <a:pPr marL="342900" indent="-342900">
              <a:buFont typeface="+mj-lt"/>
              <a:buAutoNum type="arabicPeriod"/>
            </a:pPr>
            <a:r>
              <a:rPr lang="fr-FR" sz="1800" b="1" dirty="0"/>
              <a:t>Incitation à l’utilisation des carburants durables dans le secteur maritime</a:t>
            </a:r>
          </a:p>
          <a:p>
            <a:pPr marL="342900" indent="-342900">
              <a:buFont typeface="+mj-lt"/>
              <a:buAutoNum type="arabicPeriod"/>
            </a:pPr>
            <a:r>
              <a:rPr lang="fr-FR" sz="1800" b="1" dirty="0"/>
              <a:t>Doublement de la part des énergies renouvelables </a:t>
            </a:r>
            <a:r>
              <a:rPr lang="fr-FR" sz="1800" dirty="0"/>
              <a:t>(de 32 à 40% du mix à horizon 2030)</a:t>
            </a:r>
          </a:p>
          <a:p>
            <a:pPr marL="342900" indent="-342900">
              <a:buFont typeface="+mj-lt"/>
              <a:buAutoNum type="arabicPeriod"/>
            </a:pPr>
            <a:r>
              <a:rPr lang="fr-FR" sz="1800" b="1" dirty="0"/>
              <a:t>Refonte de la fiscalité de l’énergie</a:t>
            </a:r>
          </a:p>
          <a:p>
            <a:pPr marL="342900" indent="-342900">
              <a:buFont typeface="+mj-lt"/>
              <a:buAutoNum type="arabicPeriod"/>
            </a:pPr>
            <a:r>
              <a:rPr lang="fr-FR" sz="1800" b="1" dirty="0"/>
              <a:t>Répartition des efforts climatiques entre Etats membres </a:t>
            </a:r>
            <a:r>
              <a:rPr lang="fr-FR" sz="1200" dirty="0"/>
              <a:t>en tenant compte du PIB/habitant</a:t>
            </a:r>
          </a:p>
          <a:p>
            <a:pPr marL="342900" indent="-342900">
              <a:buFont typeface="+mj-lt"/>
              <a:buAutoNum type="arabicPeriod"/>
            </a:pPr>
            <a:r>
              <a:rPr lang="fr-FR" sz="1800" b="1" dirty="0"/>
              <a:t>Réduction de la facture énergétique des bâtiments </a:t>
            </a:r>
            <a:r>
              <a:rPr lang="fr-FR" sz="1200" dirty="0"/>
              <a:t>(X2 des obligations en termes d’efficacité énergétique, lutte contre les passoires thermiques et rénovation des bâtiments publics à hauteur de 3%/an)</a:t>
            </a:r>
            <a:endParaRPr lang="fr-FR" sz="1200" b="1" dirty="0"/>
          </a:p>
          <a:p>
            <a:pPr marL="342900" indent="-342900">
              <a:buFont typeface="+mj-lt"/>
              <a:buAutoNum type="arabicPeriod"/>
            </a:pPr>
            <a:r>
              <a:rPr lang="fr-FR" sz="1800" b="1" dirty="0"/>
              <a:t>Création de puits de carbone </a:t>
            </a:r>
            <a:r>
              <a:rPr lang="fr-FR" sz="1200" dirty="0"/>
              <a:t>(310 mlns de tonnes de CO2 absorbées par les puits de carbone naturels d’ici à 2030 et rendre neutre les secteurs de l’agriculture et de la foresterie à 2050</a:t>
            </a:r>
            <a:endParaRPr lang="fr-FR" dirty="0"/>
          </a:p>
        </p:txBody>
      </p:sp>
      <p:sp>
        <p:nvSpPr>
          <p:cNvPr id="8" name="Rectangle 7">
            <a:extLst>
              <a:ext uri="{FF2B5EF4-FFF2-40B4-BE49-F238E27FC236}">
                <a16:creationId xmlns:a16="http://schemas.microsoft.com/office/drawing/2014/main" id="{A9F898BA-57DC-5646-8BC2-C28654EE0D61}"/>
              </a:ext>
            </a:extLst>
          </p:cNvPr>
          <p:cNvSpPr/>
          <p:nvPr/>
        </p:nvSpPr>
        <p:spPr>
          <a:xfrm>
            <a:off x="0" y="6569934"/>
            <a:ext cx="7360920" cy="338554"/>
          </a:xfrm>
          <a:prstGeom prst="rect">
            <a:avLst/>
          </a:prstGeom>
        </p:spPr>
        <p:txBody>
          <a:bodyPr wrap="square">
            <a:spAutoFit/>
          </a:bodyPr>
          <a:lstStyle/>
          <a:p>
            <a:r>
              <a:rPr lang="fr-FR" sz="800" dirty="0">
                <a:hlinkClick r:id="rId4"/>
              </a:rPr>
              <a:t>https://www.touteleurope.eu/environnement/pacte-vert-europeen-les-12-mesures-proposees-par-la-commission-pour-une-reduction-des-emissions-carbone/</a:t>
            </a:r>
            <a:endParaRPr lang="fr-FR" sz="800" dirty="0"/>
          </a:p>
          <a:p>
            <a:endParaRPr lang="fr-FR" sz="800" dirty="0"/>
          </a:p>
        </p:txBody>
      </p:sp>
      <p:sp>
        <p:nvSpPr>
          <p:cNvPr id="9" name="Rectangle 8">
            <a:extLst>
              <a:ext uri="{FF2B5EF4-FFF2-40B4-BE49-F238E27FC236}">
                <a16:creationId xmlns:a16="http://schemas.microsoft.com/office/drawing/2014/main" id="{178F9BBE-09B9-9E48-BE7C-8B97982DF97F}"/>
              </a:ext>
            </a:extLst>
          </p:cNvPr>
          <p:cNvSpPr/>
          <p:nvPr/>
        </p:nvSpPr>
        <p:spPr>
          <a:xfrm>
            <a:off x="8906762" y="180021"/>
            <a:ext cx="3072724" cy="3323987"/>
          </a:xfrm>
          <a:prstGeom prst="rect">
            <a:avLst/>
          </a:prstGeom>
        </p:spPr>
        <p:txBody>
          <a:bodyPr wrap="square">
            <a:spAutoFit/>
          </a:bodyPr>
          <a:lstStyle/>
          <a:p>
            <a:r>
              <a:rPr lang="fr-FR" sz="1400" dirty="0">
                <a:solidFill>
                  <a:srgbClr val="404040"/>
                </a:solidFill>
                <a:latin typeface="Arial" panose="020B0604020202020204" pitchFamily="34" charset="0"/>
              </a:rPr>
              <a:t>Le budget à long terme de l’UE, associé à </a:t>
            </a:r>
            <a:r>
              <a:rPr lang="fr-FR" sz="1400" b="1" dirty="0" err="1">
                <a:solidFill>
                  <a:srgbClr val="404040"/>
                </a:solidFill>
                <a:latin typeface="Arial" panose="020B0604020202020204" pitchFamily="34" charset="0"/>
              </a:rPr>
              <a:t>NextGenerationEU</a:t>
            </a:r>
            <a:r>
              <a:rPr lang="fr-FR" sz="1400" b="1" dirty="0">
                <a:solidFill>
                  <a:srgbClr val="404040"/>
                </a:solidFill>
                <a:latin typeface="Arial" panose="020B0604020202020204" pitchFamily="34" charset="0"/>
              </a:rPr>
              <a:t> (NGEU)</a:t>
            </a:r>
            <a:r>
              <a:rPr lang="fr-FR" sz="1400" dirty="0">
                <a:solidFill>
                  <a:srgbClr val="404040"/>
                </a:solidFill>
                <a:latin typeface="Arial" panose="020B0604020202020204" pitchFamily="34" charset="0"/>
              </a:rPr>
              <a:t> — l’instrument temporaire destiné à stimuler la reprise —, constituera le </a:t>
            </a:r>
            <a:r>
              <a:rPr lang="fr-FR" sz="1400" b="1" dirty="0">
                <a:solidFill>
                  <a:srgbClr val="404040"/>
                </a:solidFill>
                <a:latin typeface="Arial" panose="020B0604020202020204" pitchFamily="34" charset="0"/>
              </a:rPr>
              <a:t>plus vaste train de mesures de relance jamais financé en Europe</a:t>
            </a:r>
            <a:r>
              <a:rPr lang="fr-FR" sz="1400" dirty="0">
                <a:solidFill>
                  <a:srgbClr val="404040"/>
                </a:solidFill>
                <a:latin typeface="Arial" panose="020B0604020202020204" pitchFamily="34" charset="0"/>
              </a:rPr>
              <a:t>. </a:t>
            </a:r>
          </a:p>
          <a:p>
            <a:endParaRPr lang="fr-FR" sz="1400" dirty="0">
              <a:solidFill>
                <a:srgbClr val="404040"/>
              </a:solidFill>
              <a:latin typeface="Arial" panose="020B0604020202020204" pitchFamily="34" charset="0"/>
            </a:endParaRPr>
          </a:p>
          <a:p>
            <a:pPr algn="just"/>
            <a:r>
              <a:rPr lang="fr-FR" sz="1400" dirty="0">
                <a:solidFill>
                  <a:srgbClr val="404040"/>
                </a:solidFill>
                <a:latin typeface="Arial" panose="020B0604020202020204" pitchFamily="34" charset="0"/>
              </a:rPr>
              <a:t>Un montant total </a:t>
            </a:r>
            <a:r>
              <a:rPr lang="fr-FR" sz="1400" b="1" dirty="0">
                <a:solidFill>
                  <a:srgbClr val="404040"/>
                </a:solidFill>
                <a:latin typeface="Arial" panose="020B0604020202020204" pitchFamily="34" charset="0"/>
              </a:rPr>
              <a:t>de 2 018 milliards d’euros </a:t>
            </a:r>
            <a:r>
              <a:rPr lang="fr-FR" sz="1400" dirty="0">
                <a:solidFill>
                  <a:srgbClr val="404040"/>
                </a:solidFill>
                <a:latin typeface="Arial" panose="020B0604020202020204" pitchFamily="34" charset="0"/>
              </a:rPr>
              <a:t>en peux courants* contribuera à la reconstruction de l’Europe de l’après-COVID-19, une Europe plus verte, plus numérique et plus résiliente.</a:t>
            </a:r>
            <a:endParaRPr lang="fr-FR" sz="1400" dirty="0"/>
          </a:p>
        </p:txBody>
      </p:sp>
      <p:sp>
        <p:nvSpPr>
          <p:cNvPr id="10" name="Rectangle 9">
            <a:extLst>
              <a:ext uri="{FF2B5EF4-FFF2-40B4-BE49-F238E27FC236}">
                <a16:creationId xmlns:a16="http://schemas.microsoft.com/office/drawing/2014/main" id="{7D092542-7D15-8E4A-8717-7FF420CCFABE}"/>
              </a:ext>
            </a:extLst>
          </p:cNvPr>
          <p:cNvSpPr/>
          <p:nvPr/>
        </p:nvSpPr>
        <p:spPr>
          <a:xfrm>
            <a:off x="8906762" y="3436316"/>
            <a:ext cx="2714205" cy="338554"/>
          </a:xfrm>
          <a:prstGeom prst="rect">
            <a:avLst/>
          </a:prstGeom>
        </p:spPr>
        <p:txBody>
          <a:bodyPr wrap="none">
            <a:spAutoFit/>
          </a:bodyPr>
          <a:lstStyle/>
          <a:p>
            <a:r>
              <a:rPr lang="fr-FR" sz="800" dirty="0">
                <a:hlinkClick r:id="rId5"/>
              </a:rPr>
              <a:t>https://ec.europa.eu/info/strategy/recovery-plan-europe_fr</a:t>
            </a:r>
            <a:endParaRPr lang="fr-FR" sz="800" dirty="0"/>
          </a:p>
          <a:p>
            <a:endParaRPr lang="fr-FR" sz="800" dirty="0"/>
          </a:p>
        </p:txBody>
      </p:sp>
      <p:pic>
        <p:nvPicPr>
          <p:cNvPr id="11" name="Image 10">
            <a:extLst>
              <a:ext uri="{FF2B5EF4-FFF2-40B4-BE49-F238E27FC236}">
                <a16:creationId xmlns:a16="http://schemas.microsoft.com/office/drawing/2014/main" id="{0889C556-33F7-D647-BBA8-ECE1D9BB2CC7}"/>
              </a:ext>
            </a:extLst>
          </p:cNvPr>
          <p:cNvPicPr>
            <a:picLocks noChangeAspect="1"/>
          </p:cNvPicPr>
          <p:nvPr/>
        </p:nvPicPr>
        <p:blipFill>
          <a:blip r:embed="rId6"/>
          <a:stretch>
            <a:fillRect/>
          </a:stretch>
        </p:blipFill>
        <p:spPr>
          <a:xfrm>
            <a:off x="6269947" y="2174773"/>
            <a:ext cx="2577543" cy="1443424"/>
          </a:xfrm>
          <a:prstGeom prst="rect">
            <a:avLst/>
          </a:prstGeom>
        </p:spPr>
      </p:pic>
    </p:spTree>
    <p:extLst>
      <p:ext uri="{BB962C8B-B14F-4D97-AF65-F5344CB8AC3E}">
        <p14:creationId xmlns:p14="http://schemas.microsoft.com/office/powerpoint/2010/main" val="382446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A4D9C0-125E-5840-A783-2A88AC893AAC}"/>
              </a:ext>
            </a:extLst>
          </p:cNvPr>
          <p:cNvSpPr/>
          <p:nvPr/>
        </p:nvSpPr>
        <p:spPr>
          <a:xfrm>
            <a:off x="794084" y="4634403"/>
            <a:ext cx="7214689" cy="1938992"/>
          </a:xfrm>
          <a:prstGeom prst="rect">
            <a:avLst/>
          </a:prstGeom>
        </p:spPr>
        <p:txBody>
          <a:bodyPr wrap="square">
            <a:spAutoFit/>
          </a:bodyPr>
          <a:lstStyle/>
          <a:p>
            <a:pPr algn="just"/>
            <a:r>
              <a:rPr lang="fr-FR" sz="2400" dirty="0">
                <a:solidFill>
                  <a:srgbClr val="202122"/>
                </a:solidFill>
                <a:latin typeface="Arial" panose="020B0604020202020204" pitchFamily="34" charset="0"/>
              </a:rPr>
              <a:t>Depuis le </a:t>
            </a:r>
            <a:r>
              <a:rPr lang="fr-FR" sz="2400" b="1" dirty="0"/>
              <a:t>23 janvier 2020</a:t>
            </a:r>
            <a:r>
              <a:rPr lang="fr-FR" sz="2400" dirty="0">
                <a:solidFill>
                  <a:srgbClr val="202122"/>
                </a:solidFill>
                <a:latin typeface="Arial" panose="020B0604020202020204" pitchFamily="34" charset="0"/>
              </a:rPr>
              <a:t>, l'horloge affiche </a:t>
            </a:r>
            <a:r>
              <a:rPr lang="fr-FR" sz="2400" b="1" dirty="0">
                <a:solidFill>
                  <a:srgbClr val="202122"/>
                </a:solidFill>
                <a:latin typeface="Arial" panose="020B0604020202020204" pitchFamily="34" charset="0"/>
              </a:rPr>
              <a:t>minuit moins cent secondes (23 h 58 min 20 s) </a:t>
            </a:r>
            <a:r>
              <a:rPr lang="fr-FR" sz="2400" dirty="0">
                <a:solidFill>
                  <a:srgbClr val="202122"/>
                </a:solidFill>
                <a:latin typeface="Arial" panose="020B0604020202020204" pitchFamily="34" charset="0"/>
              </a:rPr>
              <a:t>en raison de l</a:t>
            </a:r>
            <a:r>
              <a:rPr lang="fr-FR" sz="2400" b="1" dirty="0">
                <a:solidFill>
                  <a:srgbClr val="202122"/>
                </a:solidFill>
                <a:latin typeface="Arial" panose="020B0604020202020204" pitchFamily="34" charset="0"/>
              </a:rPr>
              <a:t>'« incapacité des dirigeants mondiaux à faire face aux menaces imminentes d'une guerre nucléaire et du changement climatique ».</a:t>
            </a:r>
            <a:endParaRPr lang="fr-FR" sz="2400" b="1" dirty="0"/>
          </a:p>
        </p:txBody>
      </p:sp>
      <p:sp>
        <p:nvSpPr>
          <p:cNvPr id="6" name="Rectangle 5">
            <a:extLst>
              <a:ext uri="{FF2B5EF4-FFF2-40B4-BE49-F238E27FC236}">
                <a16:creationId xmlns:a16="http://schemas.microsoft.com/office/drawing/2014/main" id="{4D7DAF41-88CE-1949-9BD3-1B5796234C4A}"/>
              </a:ext>
            </a:extLst>
          </p:cNvPr>
          <p:cNvSpPr/>
          <p:nvPr/>
        </p:nvSpPr>
        <p:spPr>
          <a:xfrm>
            <a:off x="277886" y="505702"/>
            <a:ext cx="4699178" cy="2062103"/>
          </a:xfrm>
          <a:prstGeom prst="rect">
            <a:avLst/>
          </a:prstGeom>
        </p:spPr>
        <p:txBody>
          <a:bodyPr wrap="square">
            <a:spAutoFit/>
          </a:bodyPr>
          <a:lstStyle/>
          <a:p>
            <a:pPr algn="just"/>
            <a:r>
              <a:rPr lang="fr-FR" sz="1600" dirty="0">
                <a:latin typeface="Arial" panose="020B0604020202020204" pitchFamily="34" charset="0"/>
              </a:rPr>
              <a:t>L’</a:t>
            </a:r>
            <a:r>
              <a:rPr lang="fr-FR" sz="1600" b="1" dirty="0">
                <a:latin typeface="Arial" panose="020B0604020202020204" pitchFamily="34" charset="0"/>
              </a:rPr>
              <a:t>horloge de la fin du monde</a:t>
            </a:r>
            <a:r>
              <a:rPr lang="fr-FR" sz="1600" dirty="0">
                <a:latin typeface="Arial" panose="020B0604020202020204" pitchFamily="34" charset="0"/>
              </a:rPr>
              <a:t> ou </a:t>
            </a:r>
            <a:r>
              <a:rPr lang="fr-FR" sz="1600" b="1" dirty="0">
                <a:latin typeface="Arial" panose="020B0604020202020204" pitchFamily="34" charset="0"/>
              </a:rPr>
              <a:t>horloge de l'Apocalypse</a:t>
            </a:r>
            <a:r>
              <a:rPr lang="fr-FR" sz="1600" dirty="0">
                <a:latin typeface="Arial" panose="020B0604020202020204" pitchFamily="34" charset="0"/>
              </a:rPr>
              <a:t> (</a:t>
            </a:r>
            <a:r>
              <a:rPr lang="fr-FR" sz="1600" b="1" i="1" dirty="0" err="1">
                <a:latin typeface="Arial" panose="020B0604020202020204" pitchFamily="34" charset="0"/>
              </a:rPr>
              <a:t>Doomsday</a:t>
            </a:r>
            <a:r>
              <a:rPr lang="fr-FR" sz="1600" b="1" i="1" dirty="0">
                <a:latin typeface="Arial" panose="020B0604020202020204" pitchFamily="34" charset="0"/>
              </a:rPr>
              <a:t> </a:t>
            </a:r>
            <a:r>
              <a:rPr lang="fr-FR" sz="1600" b="1" i="1" dirty="0" err="1">
                <a:latin typeface="Arial" panose="020B0604020202020204" pitchFamily="34" charset="0"/>
              </a:rPr>
              <a:t>Clock</a:t>
            </a:r>
            <a:r>
              <a:rPr lang="fr-FR" sz="1600" dirty="0">
                <a:latin typeface="Arial" panose="020B0604020202020204" pitchFamily="34" charset="0"/>
              </a:rPr>
              <a:t>) est une horloge conceptuelle créée en 1947, peu de temps après le début de la guerre froide, et mise à jour régulièrement depuis, par les directeurs du </a:t>
            </a:r>
            <a:r>
              <a:rPr lang="fr-FR" sz="1600" i="1" dirty="0">
                <a:latin typeface="Arial" panose="020B0604020202020204" pitchFamily="34" charset="0"/>
                <a:hlinkClick r:id="rId3" tooltip="Bulletin of the Atomic Scientists">
                  <a:extLst>
                    <a:ext uri="{A12FA001-AC4F-418D-AE19-62706E023703}">
                      <ahyp:hlinkClr xmlns:ahyp="http://schemas.microsoft.com/office/drawing/2018/hyperlinkcolor" val="tx"/>
                    </a:ext>
                  </a:extLst>
                </a:hlinkClick>
              </a:rPr>
              <a:t>Bulletin of the Atomic Scientists</a:t>
            </a:r>
            <a:r>
              <a:rPr lang="fr-FR" sz="1600" dirty="0">
                <a:latin typeface="Arial" panose="020B0604020202020204" pitchFamily="34" charset="0"/>
              </a:rPr>
              <a:t> de l'</a:t>
            </a:r>
            <a:r>
              <a:rPr lang="fr-FR" sz="1600" dirty="0">
                <a:latin typeface="Arial" panose="020B0604020202020204" pitchFamily="34" charset="0"/>
                <a:hlinkClick r:id="rId4" tooltip="Université de Chicago">
                  <a:extLst>
                    <a:ext uri="{A12FA001-AC4F-418D-AE19-62706E023703}">
                      <ahyp:hlinkClr xmlns:ahyp="http://schemas.microsoft.com/office/drawing/2018/hyperlinkcolor" val="tx"/>
                    </a:ext>
                  </a:extLst>
                </a:hlinkClick>
              </a:rPr>
              <a:t>université de Chicago</a:t>
            </a:r>
            <a:r>
              <a:rPr lang="fr-FR" sz="1600" dirty="0">
                <a:latin typeface="Arial" panose="020B0604020202020204" pitchFamily="34" charset="0"/>
              </a:rPr>
              <a:t>, sur laquelle minuit représente la fin du monde, l’Apocalypse.</a:t>
            </a:r>
            <a:endParaRPr lang="fr-FR" sz="1600" u="sng" dirty="0"/>
          </a:p>
        </p:txBody>
      </p:sp>
      <p:pic>
        <p:nvPicPr>
          <p:cNvPr id="7" name="Image 6">
            <a:extLst>
              <a:ext uri="{FF2B5EF4-FFF2-40B4-BE49-F238E27FC236}">
                <a16:creationId xmlns:a16="http://schemas.microsoft.com/office/drawing/2014/main" id="{5E94ACB4-A655-3745-93D2-B48F7CE9B021}"/>
              </a:ext>
            </a:extLst>
          </p:cNvPr>
          <p:cNvPicPr>
            <a:picLocks noChangeAspect="1"/>
          </p:cNvPicPr>
          <p:nvPr/>
        </p:nvPicPr>
        <p:blipFill>
          <a:blip r:embed="rId5"/>
          <a:stretch>
            <a:fillRect/>
          </a:stretch>
        </p:blipFill>
        <p:spPr>
          <a:xfrm>
            <a:off x="4977064" y="505702"/>
            <a:ext cx="2624733" cy="1923468"/>
          </a:xfrm>
          <a:prstGeom prst="rect">
            <a:avLst/>
          </a:prstGeom>
        </p:spPr>
      </p:pic>
      <p:pic>
        <p:nvPicPr>
          <p:cNvPr id="8" name="Image 7">
            <a:extLst>
              <a:ext uri="{FF2B5EF4-FFF2-40B4-BE49-F238E27FC236}">
                <a16:creationId xmlns:a16="http://schemas.microsoft.com/office/drawing/2014/main" id="{7B222915-065B-4449-84C3-A170D8BC1CDD}"/>
              </a:ext>
            </a:extLst>
          </p:cNvPr>
          <p:cNvPicPr>
            <a:picLocks noChangeAspect="1"/>
          </p:cNvPicPr>
          <p:nvPr/>
        </p:nvPicPr>
        <p:blipFill>
          <a:blip r:embed="rId6"/>
          <a:stretch>
            <a:fillRect/>
          </a:stretch>
        </p:blipFill>
        <p:spPr>
          <a:xfrm>
            <a:off x="8216623" y="3769816"/>
            <a:ext cx="3750089" cy="2923298"/>
          </a:xfrm>
          <a:prstGeom prst="rect">
            <a:avLst/>
          </a:prstGeom>
        </p:spPr>
      </p:pic>
      <p:sp>
        <p:nvSpPr>
          <p:cNvPr id="2" name="ZoneTexte 1">
            <a:extLst>
              <a:ext uri="{FF2B5EF4-FFF2-40B4-BE49-F238E27FC236}">
                <a16:creationId xmlns:a16="http://schemas.microsoft.com/office/drawing/2014/main" id="{E1E93681-A32C-5C46-8772-C8F646D3A6A2}"/>
              </a:ext>
            </a:extLst>
          </p:cNvPr>
          <p:cNvSpPr txBox="1"/>
          <p:nvPr/>
        </p:nvSpPr>
        <p:spPr>
          <a:xfrm rot="21259696">
            <a:off x="4991304" y="2775374"/>
            <a:ext cx="4745017" cy="523220"/>
          </a:xfrm>
          <a:prstGeom prst="rect">
            <a:avLst/>
          </a:prstGeom>
          <a:solidFill>
            <a:srgbClr val="FF0000"/>
          </a:solidFill>
          <a:ln w="38100">
            <a:solidFill>
              <a:schemeClr val="tx1"/>
            </a:solidFill>
          </a:ln>
        </p:spPr>
        <p:txBody>
          <a:bodyPr wrap="none" rtlCol="0">
            <a:spAutoFit/>
          </a:bodyPr>
          <a:lstStyle/>
          <a:p>
            <a:r>
              <a:rPr lang="fr-FR" sz="2800" b="1" dirty="0">
                <a:solidFill>
                  <a:schemeClr val="bg1"/>
                </a:solidFill>
              </a:rPr>
              <a:t>A 100 SECONDES DE MINUIT… </a:t>
            </a:r>
          </a:p>
        </p:txBody>
      </p:sp>
    </p:spTree>
    <p:extLst>
      <p:ext uri="{BB962C8B-B14F-4D97-AF65-F5344CB8AC3E}">
        <p14:creationId xmlns:p14="http://schemas.microsoft.com/office/powerpoint/2010/main" val="1459810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BEC697B-579F-BC4B-BE73-08E143785AB0}"/>
              </a:ext>
            </a:extLst>
          </p:cNvPr>
          <p:cNvPicPr>
            <a:picLocks noChangeAspect="1"/>
          </p:cNvPicPr>
          <p:nvPr/>
        </p:nvPicPr>
        <p:blipFill>
          <a:blip r:embed="rId3"/>
          <a:stretch>
            <a:fillRect/>
          </a:stretch>
        </p:blipFill>
        <p:spPr>
          <a:xfrm>
            <a:off x="303054" y="399713"/>
            <a:ext cx="3810000" cy="2159000"/>
          </a:xfrm>
          <a:prstGeom prst="rect">
            <a:avLst/>
          </a:prstGeom>
        </p:spPr>
      </p:pic>
      <p:pic>
        <p:nvPicPr>
          <p:cNvPr id="8" name="Image 7">
            <a:extLst>
              <a:ext uri="{FF2B5EF4-FFF2-40B4-BE49-F238E27FC236}">
                <a16:creationId xmlns:a16="http://schemas.microsoft.com/office/drawing/2014/main" id="{77450D3B-6546-784B-AAB3-1C7E2038AAB1}"/>
              </a:ext>
            </a:extLst>
          </p:cNvPr>
          <p:cNvPicPr>
            <a:picLocks noChangeAspect="1"/>
          </p:cNvPicPr>
          <p:nvPr/>
        </p:nvPicPr>
        <p:blipFill>
          <a:blip r:embed="rId4"/>
          <a:stretch>
            <a:fillRect/>
          </a:stretch>
        </p:blipFill>
        <p:spPr>
          <a:xfrm>
            <a:off x="278452" y="2897536"/>
            <a:ext cx="3810000" cy="2025650"/>
          </a:xfrm>
          <a:prstGeom prst="rect">
            <a:avLst/>
          </a:prstGeom>
        </p:spPr>
      </p:pic>
      <p:pic>
        <p:nvPicPr>
          <p:cNvPr id="2" name="Image 1">
            <a:extLst>
              <a:ext uri="{FF2B5EF4-FFF2-40B4-BE49-F238E27FC236}">
                <a16:creationId xmlns:a16="http://schemas.microsoft.com/office/drawing/2014/main" id="{B13F7D46-EBBA-B141-9EAD-BE23E32C3530}"/>
              </a:ext>
            </a:extLst>
          </p:cNvPr>
          <p:cNvPicPr>
            <a:picLocks noChangeAspect="1"/>
          </p:cNvPicPr>
          <p:nvPr/>
        </p:nvPicPr>
        <p:blipFill>
          <a:blip r:embed="rId5"/>
          <a:stretch>
            <a:fillRect/>
          </a:stretch>
        </p:blipFill>
        <p:spPr>
          <a:xfrm>
            <a:off x="2378570" y="4682640"/>
            <a:ext cx="2510659" cy="1673773"/>
          </a:xfrm>
          <a:prstGeom prst="rect">
            <a:avLst/>
          </a:prstGeom>
        </p:spPr>
      </p:pic>
      <p:sp>
        <p:nvSpPr>
          <p:cNvPr id="3" name="Rectangle 2">
            <a:extLst>
              <a:ext uri="{FF2B5EF4-FFF2-40B4-BE49-F238E27FC236}">
                <a16:creationId xmlns:a16="http://schemas.microsoft.com/office/drawing/2014/main" id="{43C6F2B6-FA84-414A-A071-26E3BEB3A453}"/>
              </a:ext>
            </a:extLst>
          </p:cNvPr>
          <p:cNvSpPr/>
          <p:nvPr/>
        </p:nvSpPr>
        <p:spPr>
          <a:xfrm>
            <a:off x="4388086" y="501587"/>
            <a:ext cx="6278422" cy="1231106"/>
          </a:xfrm>
          <a:prstGeom prst="rect">
            <a:avLst/>
          </a:prstGeom>
        </p:spPr>
        <p:txBody>
          <a:bodyPr wrap="square">
            <a:spAutoFit/>
          </a:bodyPr>
          <a:lstStyle/>
          <a:p>
            <a:r>
              <a:rPr lang="fr-FR" dirty="0">
                <a:solidFill>
                  <a:srgbClr val="262729"/>
                </a:solidFill>
                <a:latin typeface="Roboto" panose="02000000000000000000" pitchFamily="2" charset="0"/>
              </a:rPr>
              <a:t>« La Cop 26 est notre dernier espoir pour que la température mondiale n'augmente pas de plus de 1,5 degré »</a:t>
            </a:r>
          </a:p>
          <a:p>
            <a:r>
              <a:rPr lang="fr-FR" sz="1000" dirty="0"/>
              <a:t>Une carte blanche de l’Ambassadeur d’Italie, M. Francesco </a:t>
            </a:r>
            <a:r>
              <a:rPr lang="fr-FR" sz="1000" dirty="0" err="1"/>
              <a:t>Genuardi</a:t>
            </a:r>
            <a:r>
              <a:rPr lang="fr-FR" sz="1000" dirty="0"/>
              <a:t> et de l’Ambassadeur britannique, M. Martin </a:t>
            </a:r>
            <a:r>
              <a:rPr lang="fr-FR" sz="1000" dirty="0" err="1"/>
              <a:t>Shearman</a:t>
            </a:r>
            <a:r>
              <a:rPr lang="fr-FR" sz="1000" dirty="0"/>
              <a:t>. (24/07/2021)</a:t>
            </a:r>
          </a:p>
          <a:p>
            <a:endParaRPr lang="fr-FR" b="0" i="0" u="none" strike="noStrike" dirty="0">
              <a:solidFill>
                <a:srgbClr val="262729"/>
              </a:solidFill>
              <a:effectLst/>
              <a:latin typeface="Roboto" panose="02000000000000000000" pitchFamily="2" charset="0"/>
            </a:endParaRPr>
          </a:p>
        </p:txBody>
      </p:sp>
      <p:pic>
        <p:nvPicPr>
          <p:cNvPr id="4" name="Image 3">
            <a:extLst>
              <a:ext uri="{FF2B5EF4-FFF2-40B4-BE49-F238E27FC236}">
                <a16:creationId xmlns:a16="http://schemas.microsoft.com/office/drawing/2014/main" id="{4C5C4763-F2D0-924A-05B5-DA5E1D76A09B}"/>
              </a:ext>
            </a:extLst>
          </p:cNvPr>
          <p:cNvPicPr>
            <a:picLocks noChangeAspect="1"/>
          </p:cNvPicPr>
          <p:nvPr/>
        </p:nvPicPr>
        <p:blipFill>
          <a:blip r:embed="rId6"/>
          <a:stretch>
            <a:fillRect/>
          </a:stretch>
        </p:blipFill>
        <p:spPr>
          <a:xfrm>
            <a:off x="8060669" y="1891752"/>
            <a:ext cx="3608614" cy="2020824"/>
          </a:xfrm>
          <a:prstGeom prst="rect">
            <a:avLst/>
          </a:prstGeom>
        </p:spPr>
      </p:pic>
      <p:pic>
        <p:nvPicPr>
          <p:cNvPr id="6" name="Image 5">
            <a:extLst>
              <a:ext uri="{FF2B5EF4-FFF2-40B4-BE49-F238E27FC236}">
                <a16:creationId xmlns:a16="http://schemas.microsoft.com/office/drawing/2014/main" id="{608FABF0-FE49-90C3-C343-F36C2D8FCAD4}"/>
              </a:ext>
            </a:extLst>
          </p:cNvPr>
          <p:cNvPicPr>
            <a:picLocks noChangeAspect="1"/>
          </p:cNvPicPr>
          <p:nvPr/>
        </p:nvPicPr>
        <p:blipFill>
          <a:blip r:embed="rId7"/>
          <a:stretch>
            <a:fillRect/>
          </a:stretch>
        </p:blipFill>
        <p:spPr>
          <a:xfrm>
            <a:off x="4652268" y="1884711"/>
            <a:ext cx="3268663" cy="2025650"/>
          </a:xfrm>
          <a:prstGeom prst="rect">
            <a:avLst/>
          </a:prstGeom>
        </p:spPr>
      </p:pic>
      <p:pic>
        <p:nvPicPr>
          <p:cNvPr id="10" name="Image 9">
            <a:extLst>
              <a:ext uri="{FF2B5EF4-FFF2-40B4-BE49-F238E27FC236}">
                <a16:creationId xmlns:a16="http://schemas.microsoft.com/office/drawing/2014/main" id="{94F0A3E2-D139-71ED-E31A-13ED99058C27}"/>
              </a:ext>
            </a:extLst>
          </p:cNvPr>
          <p:cNvPicPr>
            <a:picLocks noChangeAspect="1"/>
          </p:cNvPicPr>
          <p:nvPr/>
        </p:nvPicPr>
        <p:blipFill>
          <a:blip r:embed="rId8"/>
          <a:stretch>
            <a:fillRect/>
          </a:stretch>
        </p:blipFill>
        <p:spPr>
          <a:xfrm>
            <a:off x="5794840" y="4062379"/>
            <a:ext cx="3815250" cy="2136540"/>
          </a:xfrm>
          <a:prstGeom prst="rect">
            <a:avLst/>
          </a:prstGeom>
        </p:spPr>
      </p:pic>
      <p:pic>
        <p:nvPicPr>
          <p:cNvPr id="11" name="Image 10">
            <a:extLst>
              <a:ext uri="{FF2B5EF4-FFF2-40B4-BE49-F238E27FC236}">
                <a16:creationId xmlns:a16="http://schemas.microsoft.com/office/drawing/2014/main" id="{0CA0E5A1-C817-BFF4-688A-B2B1541C4917}"/>
              </a:ext>
            </a:extLst>
          </p:cNvPr>
          <p:cNvPicPr>
            <a:picLocks noChangeAspect="1"/>
          </p:cNvPicPr>
          <p:nvPr/>
        </p:nvPicPr>
        <p:blipFill>
          <a:blip r:embed="rId9"/>
          <a:stretch>
            <a:fillRect/>
          </a:stretch>
        </p:blipFill>
        <p:spPr>
          <a:xfrm>
            <a:off x="9813430" y="4083538"/>
            <a:ext cx="1857818" cy="1925375"/>
          </a:xfrm>
          <a:prstGeom prst="rect">
            <a:avLst/>
          </a:prstGeom>
        </p:spPr>
      </p:pic>
    </p:spTree>
    <p:extLst>
      <p:ext uri="{BB962C8B-B14F-4D97-AF65-F5344CB8AC3E}">
        <p14:creationId xmlns:p14="http://schemas.microsoft.com/office/powerpoint/2010/main" val="4090016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13B39813-D3CF-3246-ACBA-B0DEB82A8906}"/>
              </a:ext>
            </a:extLst>
          </p:cNvPr>
          <p:cNvSpPr txBox="1"/>
          <p:nvPr/>
        </p:nvSpPr>
        <p:spPr>
          <a:xfrm>
            <a:off x="252212" y="261041"/>
            <a:ext cx="8324229"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Un contexte d’urgence climatique en forte accélération</a:t>
            </a:r>
          </a:p>
        </p:txBody>
      </p:sp>
      <p:sp>
        <p:nvSpPr>
          <p:cNvPr id="16" name="ZoneTexte 15">
            <a:extLst>
              <a:ext uri="{FF2B5EF4-FFF2-40B4-BE49-F238E27FC236}">
                <a16:creationId xmlns:a16="http://schemas.microsoft.com/office/drawing/2014/main" id="{51CEF57F-D756-F047-A115-0DF04790AAC3}"/>
              </a:ext>
            </a:extLst>
          </p:cNvPr>
          <p:cNvSpPr txBox="1"/>
          <p:nvPr/>
        </p:nvSpPr>
        <p:spPr>
          <a:xfrm rot="21403149">
            <a:off x="136233" y="1050753"/>
            <a:ext cx="5515465" cy="461665"/>
          </a:xfrm>
          <a:prstGeom prst="rect">
            <a:avLst/>
          </a:prstGeom>
          <a:solidFill>
            <a:schemeClr val="accent4"/>
          </a:solidFill>
        </p:spPr>
        <p:txBody>
          <a:bodyPr wrap="square" rtlCol="0">
            <a:spAutoFit/>
          </a:bodyPr>
          <a:lstStyle/>
          <a:p>
            <a:r>
              <a:rPr lang="fr-FR" sz="2400" b="1" dirty="0"/>
              <a:t>Le dernier rapport du GIEC (9 Août 2021)</a:t>
            </a:r>
          </a:p>
        </p:txBody>
      </p:sp>
      <p:pic>
        <p:nvPicPr>
          <p:cNvPr id="2" name="Image 1">
            <a:extLst>
              <a:ext uri="{FF2B5EF4-FFF2-40B4-BE49-F238E27FC236}">
                <a16:creationId xmlns:a16="http://schemas.microsoft.com/office/drawing/2014/main" id="{91A1388F-82D8-C443-A70B-BD552970E3EC}"/>
              </a:ext>
            </a:extLst>
          </p:cNvPr>
          <p:cNvPicPr>
            <a:picLocks noChangeAspect="1"/>
          </p:cNvPicPr>
          <p:nvPr/>
        </p:nvPicPr>
        <p:blipFill>
          <a:blip r:embed="rId3"/>
          <a:stretch>
            <a:fillRect/>
          </a:stretch>
        </p:blipFill>
        <p:spPr>
          <a:xfrm>
            <a:off x="6447418" y="3392270"/>
            <a:ext cx="5050263" cy="2287726"/>
          </a:xfrm>
          <a:prstGeom prst="rect">
            <a:avLst/>
          </a:prstGeom>
        </p:spPr>
      </p:pic>
      <p:sp>
        <p:nvSpPr>
          <p:cNvPr id="3" name="Rectangle 2">
            <a:extLst>
              <a:ext uri="{FF2B5EF4-FFF2-40B4-BE49-F238E27FC236}">
                <a16:creationId xmlns:a16="http://schemas.microsoft.com/office/drawing/2014/main" id="{E17C5B02-1762-DD47-8A1D-BDBC43F71486}"/>
              </a:ext>
            </a:extLst>
          </p:cNvPr>
          <p:cNvSpPr/>
          <p:nvPr/>
        </p:nvSpPr>
        <p:spPr>
          <a:xfrm>
            <a:off x="6447418" y="5679996"/>
            <a:ext cx="5401681" cy="584775"/>
          </a:xfrm>
          <a:prstGeom prst="rect">
            <a:avLst/>
          </a:prstGeom>
        </p:spPr>
        <p:txBody>
          <a:bodyPr wrap="square">
            <a:spAutoFit/>
          </a:bodyPr>
          <a:lstStyle/>
          <a:p>
            <a:r>
              <a:rPr lang="fr-FR" sz="1600" b="1" dirty="0">
                <a:solidFill>
                  <a:srgbClr val="333333"/>
                </a:solidFill>
                <a:latin typeface="Merriweather"/>
              </a:rPr>
              <a:t>« Le réchauffement de la planète s’accélère à un rythme sans précédent et il est bien dû à l'activité humaine » (GIEC)</a:t>
            </a:r>
            <a:endParaRPr lang="fr-FR" sz="1600" b="1" i="0" u="none" strike="noStrike" dirty="0">
              <a:solidFill>
                <a:srgbClr val="333333"/>
              </a:solidFill>
              <a:effectLst/>
              <a:latin typeface="Merriweather"/>
            </a:endParaRPr>
          </a:p>
        </p:txBody>
      </p:sp>
      <p:sp>
        <p:nvSpPr>
          <p:cNvPr id="4" name="Rectangle 3">
            <a:extLst>
              <a:ext uri="{FF2B5EF4-FFF2-40B4-BE49-F238E27FC236}">
                <a16:creationId xmlns:a16="http://schemas.microsoft.com/office/drawing/2014/main" id="{C5465ACB-2777-234C-ADC3-282CE2CE3BE4}"/>
              </a:ext>
            </a:extLst>
          </p:cNvPr>
          <p:cNvSpPr/>
          <p:nvPr/>
        </p:nvSpPr>
        <p:spPr>
          <a:xfrm>
            <a:off x="120122" y="1819049"/>
            <a:ext cx="5909948" cy="4524315"/>
          </a:xfrm>
          <a:prstGeom prst="rect">
            <a:avLst/>
          </a:prstGeom>
        </p:spPr>
        <p:txBody>
          <a:bodyPr wrap="square">
            <a:spAutoFit/>
          </a:bodyPr>
          <a:lstStyle/>
          <a:p>
            <a:pPr algn="just"/>
            <a:r>
              <a:rPr lang="fr-FR" dirty="0">
                <a:solidFill>
                  <a:srgbClr val="333333"/>
                </a:solidFill>
                <a:latin typeface="Roboto" panose="02000000000000000000" pitchFamily="2" charset="0"/>
              </a:rPr>
              <a:t>A nouveau le GIEC confirme que le changement climatique induit par l'homme affecte déjà de nombreux phénomènes météorologiques et climatiques extrêmes dans toutes les régions du monde. </a:t>
            </a:r>
          </a:p>
          <a:p>
            <a:pPr algn="just"/>
            <a:endParaRPr lang="fr-FR" dirty="0">
              <a:solidFill>
                <a:srgbClr val="333333"/>
              </a:solidFill>
              <a:latin typeface="Roboto" panose="02000000000000000000" pitchFamily="2" charset="0"/>
            </a:endParaRPr>
          </a:p>
          <a:p>
            <a:pPr algn="just"/>
            <a:r>
              <a:rPr lang="fr-FR" dirty="0"/>
              <a:t>Le rapport, élaboré par 234 scientifiques de 66 pays, souligne que l'influence humaine </a:t>
            </a:r>
            <a:r>
              <a:rPr lang="fr-FR" b="1" dirty="0"/>
              <a:t>a réchauffé le climat à un rythme sans précédent depuis au moins 2.000 ans.</a:t>
            </a:r>
          </a:p>
          <a:p>
            <a:pPr algn="just"/>
            <a:br>
              <a:rPr lang="fr-FR" dirty="0"/>
            </a:br>
            <a:endParaRPr lang="fr-FR" dirty="0">
              <a:solidFill>
                <a:srgbClr val="333333"/>
              </a:solidFill>
              <a:latin typeface="Roboto" panose="02000000000000000000" pitchFamily="2" charset="0"/>
            </a:endParaRPr>
          </a:p>
          <a:p>
            <a:pPr algn="just"/>
            <a:r>
              <a:rPr lang="fr-FR" dirty="0">
                <a:solidFill>
                  <a:srgbClr val="333333"/>
                </a:solidFill>
                <a:latin typeface="Roboto" panose="02000000000000000000" pitchFamily="2" charset="0"/>
              </a:rPr>
              <a:t>Les scientifiques observent des changements dans l'ensemble du système climatique de la Terre:</a:t>
            </a:r>
          </a:p>
          <a:p>
            <a:pPr algn="just"/>
            <a:r>
              <a:rPr lang="fr-FR" dirty="0">
                <a:solidFill>
                  <a:srgbClr val="333333"/>
                </a:solidFill>
                <a:latin typeface="Roboto" panose="02000000000000000000" pitchFamily="2" charset="0"/>
              </a:rPr>
              <a:t>	dans l'atmosphère,</a:t>
            </a:r>
          </a:p>
          <a:p>
            <a:pPr algn="just"/>
            <a:r>
              <a:rPr lang="fr-FR" dirty="0">
                <a:solidFill>
                  <a:srgbClr val="333333"/>
                </a:solidFill>
                <a:latin typeface="Roboto" panose="02000000000000000000" pitchFamily="2" charset="0"/>
              </a:rPr>
              <a:t>	dans les océans »</a:t>
            </a:r>
          </a:p>
          <a:p>
            <a:pPr algn="just"/>
            <a:r>
              <a:rPr lang="fr-FR" dirty="0">
                <a:solidFill>
                  <a:srgbClr val="333333"/>
                </a:solidFill>
                <a:latin typeface="Roboto" panose="02000000000000000000" pitchFamily="2" charset="0"/>
              </a:rPr>
              <a:t>	sur la banquise </a:t>
            </a:r>
          </a:p>
          <a:p>
            <a:pPr algn="just"/>
            <a:r>
              <a:rPr lang="fr-FR" dirty="0">
                <a:solidFill>
                  <a:srgbClr val="333333"/>
                </a:solidFill>
                <a:latin typeface="Roboto" panose="02000000000000000000" pitchFamily="2" charset="0"/>
              </a:rPr>
              <a:t>	sur les continents.</a:t>
            </a:r>
            <a:endParaRPr lang="fr-FR" dirty="0"/>
          </a:p>
        </p:txBody>
      </p:sp>
      <p:sp>
        <p:nvSpPr>
          <p:cNvPr id="5" name="Rectangle 4">
            <a:extLst>
              <a:ext uri="{FF2B5EF4-FFF2-40B4-BE49-F238E27FC236}">
                <a16:creationId xmlns:a16="http://schemas.microsoft.com/office/drawing/2014/main" id="{F60240A6-CF20-F94A-AB7E-3105604290F6}"/>
              </a:ext>
            </a:extLst>
          </p:cNvPr>
          <p:cNvSpPr/>
          <p:nvPr/>
        </p:nvSpPr>
        <p:spPr>
          <a:xfrm>
            <a:off x="8576441" y="6249579"/>
            <a:ext cx="6096000" cy="461665"/>
          </a:xfrm>
          <a:prstGeom prst="rect">
            <a:avLst/>
          </a:prstGeom>
        </p:spPr>
        <p:txBody>
          <a:bodyPr>
            <a:spAutoFit/>
          </a:bodyPr>
          <a:lstStyle/>
          <a:p>
            <a:r>
              <a:rPr lang="fr-FR" sz="800" dirty="0">
                <a:hlinkClick r:id="rId4"/>
              </a:rPr>
              <a:t>https://christiandeperthuis.fr/2021/08/19/rapport-du-giec-1-les-futurs-possibles/</a:t>
            </a:r>
            <a:endParaRPr lang="fr-FR" sz="800" dirty="0"/>
          </a:p>
          <a:p>
            <a:r>
              <a:rPr lang="fr-FR" sz="800" dirty="0">
                <a:hlinkClick r:id="rId5"/>
              </a:rPr>
              <a:t>https://christiandeperthuis.fr/2021/08/22/rapport-du-giec-2-le-co2-et-les-autres/</a:t>
            </a:r>
            <a:endParaRPr lang="fr-FR" sz="800" dirty="0"/>
          </a:p>
          <a:p>
            <a:r>
              <a:rPr lang="fr-FR" sz="800" dirty="0">
                <a:hlinkClick r:id="rId5"/>
              </a:rPr>
              <a:t>https://christiandeperthuis.fr/2021/08/22/rapport-du-giec-2-le-co2-et-les-autres/</a:t>
            </a:r>
            <a:endParaRPr lang="fr-FR" sz="800" dirty="0"/>
          </a:p>
        </p:txBody>
      </p:sp>
      <p:pic>
        <p:nvPicPr>
          <p:cNvPr id="6" name="Image 5">
            <a:extLst>
              <a:ext uri="{FF2B5EF4-FFF2-40B4-BE49-F238E27FC236}">
                <a16:creationId xmlns:a16="http://schemas.microsoft.com/office/drawing/2014/main" id="{CD77B69A-54AB-0B4B-93A6-0AD5B4C855B3}"/>
              </a:ext>
            </a:extLst>
          </p:cNvPr>
          <p:cNvPicPr>
            <a:picLocks noChangeAspect="1"/>
          </p:cNvPicPr>
          <p:nvPr/>
        </p:nvPicPr>
        <p:blipFill>
          <a:blip r:embed="rId6"/>
          <a:stretch>
            <a:fillRect/>
          </a:stretch>
        </p:blipFill>
        <p:spPr>
          <a:xfrm>
            <a:off x="8982078" y="1041040"/>
            <a:ext cx="3082380" cy="2311785"/>
          </a:xfrm>
          <a:prstGeom prst="rect">
            <a:avLst/>
          </a:prstGeom>
        </p:spPr>
      </p:pic>
      <p:sp>
        <p:nvSpPr>
          <p:cNvPr id="7" name="ZoneTexte 6">
            <a:extLst>
              <a:ext uri="{FF2B5EF4-FFF2-40B4-BE49-F238E27FC236}">
                <a16:creationId xmlns:a16="http://schemas.microsoft.com/office/drawing/2014/main" id="{11C4D257-39EC-6841-A473-4C2641A11495}"/>
              </a:ext>
            </a:extLst>
          </p:cNvPr>
          <p:cNvSpPr txBox="1"/>
          <p:nvPr/>
        </p:nvSpPr>
        <p:spPr>
          <a:xfrm>
            <a:off x="6440759" y="1413833"/>
            <a:ext cx="2500312" cy="1938992"/>
          </a:xfrm>
          <a:prstGeom prst="rect">
            <a:avLst/>
          </a:prstGeom>
          <a:solidFill>
            <a:schemeClr val="accent1">
              <a:lumMod val="40000"/>
              <a:lumOff val="60000"/>
            </a:schemeClr>
          </a:solidFill>
        </p:spPr>
        <p:txBody>
          <a:bodyPr wrap="square" rtlCol="0">
            <a:spAutoFit/>
          </a:bodyPr>
          <a:lstStyle/>
          <a:p>
            <a:r>
              <a:rPr lang="fr-FR" sz="1200" dirty="0">
                <a:latin typeface="American Typewriter" panose="02090604020004020304" pitchFamily="18" charset="77"/>
              </a:rPr>
              <a:t>Pour un réchauffement de 1,5°C, un peu plus de 85% du budget carbone a déjà été consommé début 2020</a:t>
            </a:r>
          </a:p>
          <a:p>
            <a:r>
              <a:rPr lang="fr-FR" sz="1200" dirty="0">
                <a:latin typeface="American Typewriter" panose="02090604020004020304" pitchFamily="18" charset="77"/>
              </a:rPr>
              <a:t>Au niveau de 2019 en moins de 10 ans il sera totalement épuisé. </a:t>
            </a:r>
          </a:p>
          <a:p>
            <a:r>
              <a:rPr lang="fr-FR" sz="1200" dirty="0">
                <a:latin typeface="American Typewriter" panose="02090604020004020304" pitchFamily="18" charset="77"/>
              </a:rPr>
              <a:t>Pour 1,7°C on dispose d »encore » de 16 petites années et pour 2°C d’un quart de siècle</a:t>
            </a:r>
          </a:p>
        </p:txBody>
      </p:sp>
      <p:sp>
        <p:nvSpPr>
          <p:cNvPr id="9" name="ZoneTexte 8">
            <a:extLst>
              <a:ext uri="{FF2B5EF4-FFF2-40B4-BE49-F238E27FC236}">
                <a16:creationId xmlns:a16="http://schemas.microsoft.com/office/drawing/2014/main" id="{8034FD1B-07AC-2607-3360-68F0A2B0C480}"/>
              </a:ext>
            </a:extLst>
          </p:cNvPr>
          <p:cNvSpPr txBox="1"/>
          <p:nvPr/>
        </p:nvSpPr>
        <p:spPr>
          <a:xfrm>
            <a:off x="-32114" y="6596959"/>
            <a:ext cx="3647674" cy="338554"/>
          </a:xfrm>
          <a:prstGeom prst="rect">
            <a:avLst/>
          </a:prstGeom>
          <a:noFill/>
        </p:spPr>
        <p:txBody>
          <a:bodyPr wrap="square">
            <a:spAutoFit/>
          </a:bodyPr>
          <a:lstStyle/>
          <a:p>
            <a:r>
              <a:rPr lang="fr-FR" sz="800" dirty="0">
                <a:hlinkClick r:id="rId7"/>
              </a:rPr>
              <a:t>https://www.energiesdelamer.eu/2021/08/09/le-6-eme-rapport-giec-ippc/</a:t>
            </a:r>
            <a:endParaRPr lang="fr-FR" sz="800" dirty="0"/>
          </a:p>
          <a:p>
            <a:endParaRPr lang="fr-FR" sz="800" dirty="0"/>
          </a:p>
        </p:txBody>
      </p:sp>
    </p:spTree>
    <p:extLst>
      <p:ext uri="{BB962C8B-B14F-4D97-AF65-F5344CB8AC3E}">
        <p14:creationId xmlns:p14="http://schemas.microsoft.com/office/powerpoint/2010/main" val="157833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13B39813-D3CF-3246-ACBA-B0DEB82A8906}"/>
              </a:ext>
            </a:extLst>
          </p:cNvPr>
          <p:cNvSpPr txBox="1"/>
          <p:nvPr/>
        </p:nvSpPr>
        <p:spPr>
          <a:xfrm>
            <a:off x="131189" y="171437"/>
            <a:ext cx="7573976"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Un contexte d’urgence climatique en forte accélération</a:t>
            </a:r>
          </a:p>
        </p:txBody>
      </p:sp>
      <p:sp>
        <p:nvSpPr>
          <p:cNvPr id="16" name="ZoneTexte 15">
            <a:extLst>
              <a:ext uri="{FF2B5EF4-FFF2-40B4-BE49-F238E27FC236}">
                <a16:creationId xmlns:a16="http://schemas.microsoft.com/office/drawing/2014/main" id="{51CEF57F-D756-F047-A115-0DF04790AAC3}"/>
              </a:ext>
            </a:extLst>
          </p:cNvPr>
          <p:cNvSpPr txBox="1"/>
          <p:nvPr/>
        </p:nvSpPr>
        <p:spPr>
          <a:xfrm rot="21403149">
            <a:off x="137981" y="922369"/>
            <a:ext cx="7832251" cy="461665"/>
          </a:xfrm>
          <a:prstGeom prst="rect">
            <a:avLst/>
          </a:prstGeom>
          <a:solidFill>
            <a:schemeClr val="accent4"/>
          </a:solidFill>
        </p:spPr>
        <p:txBody>
          <a:bodyPr wrap="square" rtlCol="0">
            <a:spAutoFit/>
          </a:bodyPr>
          <a:lstStyle/>
          <a:p>
            <a:r>
              <a:rPr lang="fr-FR" sz="2400" b="1" dirty="0"/>
              <a:t>complété par le 6</a:t>
            </a:r>
            <a:r>
              <a:rPr lang="fr-FR" sz="2400" b="1" baseline="30000" dirty="0"/>
              <a:t>ème</a:t>
            </a:r>
            <a:r>
              <a:rPr lang="fr-FR" sz="2400" b="1" dirty="0"/>
              <a:t> rapport du GIEC publié en Avril 2022</a:t>
            </a:r>
          </a:p>
        </p:txBody>
      </p:sp>
      <p:sp>
        <p:nvSpPr>
          <p:cNvPr id="8" name="Rectangle 7">
            <a:extLst>
              <a:ext uri="{FF2B5EF4-FFF2-40B4-BE49-F238E27FC236}">
                <a16:creationId xmlns:a16="http://schemas.microsoft.com/office/drawing/2014/main" id="{9F666D02-3060-1844-9CD1-01EAA8A2BE5A}"/>
              </a:ext>
            </a:extLst>
          </p:cNvPr>
          <p:cNvSpPr/>
          <p:nvPr/>
        </p:nvSpPr>
        <p:spPr>
          <a:xfrm>
            <a:off x="252210" y="1795645"/>
            <a:ext cx="4623924" cy="4801314"/>
          </a:xfrm>
          <a:prstGeom prst="rect">
            <a:avLst/>
          </a:prstGeom>
        </p:spPr>
        <p:txBody>
          <a:bodyPr wrap="square">
            <a:spAutoFit/>
          </a:bodyPr>
          <a:lstStyle/>
          <a:p>
            <a:pPr algn="just"/>
            <a:r>
              <a:rPr lang="fr-FR" dirty="0">
                <a:solidFill>
                  <a:srgbClr val="2E302F"/>
                </a:solidFill>
                <a:latin typeface="American Typewriter" panose="02090604020004020304" pitchFamily="18" charset="77"/>
              </a:rPr>
              <a:t>Le dernier rapport du GIEC </a:t>
            </a:r>
            <a:r>
              <a:rPr lang="fr-FR" b="1" u="sng" dirty="0">
                <a:solidFill>
                  <a:srgbClr val="2E302F"/>
                </a:solidFill>
                <a:latin typeface="American Typewriter" panose="02090604020004020304" pitchFamily="18" charset="77"/>
              </a:rPr>
              <a:t>(« Atténuation du changement climatique »</a:t>
            </a:r>
            <a:r>
              <a:rPr lang="fr-FR" dirty="0">
                <a:solidFill>
                  <a:srgbClr val="2E302F"/>
                </a:solidFill>
                <a:latin typeface="American Typewriter" panose="02090604020004020304" pitchFamily="18" charset="77"/>
              </a:rPr>
              <a:t>) n’a rien épargné. Il y a une bonne et une mauvaise nouvelle:</a:t>
            </a:r>
          </a:p>
          <a:p>
            <a:pPr algn="just"/>
            <a:endParaRPr lang="fr-FR" dirty="0">
              <a:solidFill>
                <a:srgbClr val="2E302F"/>
              </a:solidFill>
              <a:latin typeface="American Typewriter" panose="02090604020004020304" pitchFamily="18" charset="77"/>
            </a:endParaRPr>
          </a:p>
          <a:p>
            <a:pPr algn="just"/>
            <a:r>
              <a:rPr lang="fr-FR" dirty="0">
                <a:solidFill>
                  <a:srgbClr val="2E302F"/>
                </a:solidFill>
                <a:latin typeface="American Typewriter" panose="02090604020004020304" pitchFamily="18" charset="77"/>
              </a:rPr>
              <a:t>La mauvaise, c’est que l’espèce humaine n’a jamais autant émis de gaz à effet de serre que </a:t>
            </a:r>
            <a:r>
              <a:rPr lang="fr-FR" b="1" dirty="0">
                <a:solidFill>
                  <a:srgbClr val="2E302F"/>
                </a:solidFill>
                <a:latin typeface="American Typewriter" panose="02090604020004020304" pitchFamily="18" charset="77"/>
              </a:rPr>
              <a:t>ces 10 dernières années. </a:t>
            </a:r>
          </a:p>
          <a:p>
            <a:pPr algn="just"/>
            <a:endParaRPr lang="fr-FR" b="1" dirty="0">
              <a:solidFill>
                <a:srgbClr val="2E302F"/>
              </a:solidFill>
              <a:latin typeface="American Typewriter" panose="02090604020004020304" pitchFamily="18" charset="77"/>
            </a:endParaRPr>
          </a:p>
          <a:p>
            <a:pPr algn="just"/>
            <a:r>
              <a:rPr lang="fr-FR" dirty="0">
                <a:solidFill>
                  <a:srgbClr val="2E302F"/>
                </a:solidFill>
                <a:latin typeface="American Typewriter" panose="02090604020004020304" pitchFamily="18" charset="77"/>
              </a:rPr>
              <a:t>La bonne nouvelle, c’est </a:t>
            </a:r>
            <a:r>
              <a:rPr lang="fr-FR" b="1" dirty="0">
                <a:solidFill>
                  <a:srgbClr val="2E302F"/>
                </a:solidFill>
                <a:latin typeface="American Typewriter" panose="02090604020004020304" pitchFamily="18" charset="77"/>
              </a:rPr>
              <a:t>qu’il existe des solutions </a:t>
            </a:r>
            <a:r>
              <a:rPr lang="fr-FR" dirty="0">
                <a:solidFill>
                  <a:srgbClr val="2E302F"/>
                </a:solidFill>
                <a:latin typeface="American Typewriter" panose="02090604020004020304" pitchFamily="18" charset="77"/>
              </a:rPr>
              <a:t>pour nous prémunir du pire, à condition qu'elles soient appliquées immédiatement et massivement.</a:t>
            </a:r>
          </a:p>
          <a:p>
            <a:pPr algn="just"/>
            <a:endParaRPr lang="fr-FR" dirty="0">
              <a:solidFill>
                <a:srgbClr val="2E302F"/>
              </a:solidFill>
              <a:latin typeface="American Typewriter" panose="02090604020004020304" pitchFamily="18" charset="77"/>
            </a:endParaRPr>
          </a:p>
          <a:p>
            <a:pPr algn="just"/>
            <a:r>
              <a:rPr lang="fr-FR" dirty="0">
                <a:latin typeface="American Typewriter" panose="02090604020004020304" pitchFamily="18" charset="77"/>
              </a:rPr>
              <a:t>Le </a:t>
            </a:r>
            <a:r>
              <a:rPr lang="fr-FR" b="1" dirty="0">
                <a:latin typeface="American Typewriter" panose="02090604020004020304" pitchFamily="18" charset="77"/>
              </a:rPr>
              <a:t>réchauffement de la planète pourrait atteindre le seuil de +1,5 °C autour de 2030</a:t>
            </a:r>
            <a:r>
              <a:rPr lang="fr-FR" dirty="0">
                <a:latin typeface="American Typewriter" panose="02090604020004020304" pitchFamily="18" charset="77"/>
              </a:rPr>
              <a:t>, </a:t>
            </a:r>
          </a:p>
        </p:txBody>
      </p:sp>
      <p:sp>
        <p:nvSpPr>
          <p:cNvPr id="9" name="Rectangle 8">
            <a:extLst>
              <a:ext uri="{FF2B5EF4-FFF2-40B4-BE49-F238E27FC236}">
                <a16:creationId xmlns:a16="http://schemas.microsoft.com/office/drawing/2014/main" id="{D1050F00-28DF-904B-9586-75F0CDB1191D}"/>
              </a:ext>
            </a:extLst>
          </p:cNvPr>
          <p:cNvSpPr/>
          <p:nvPr/>
        </p:nvSpPr>
        <p:spPr>
          <a:xfrm>
            <a:off x="5263402" y="5025975"/>
            <a:ext cx="3329751" cy="1600438"/>
          </a:xfrm>
          <a:prstGeom prst="rect">
            <a:avLst/>
          </a:prstGeom>
        </p:spPr>
        <p:txBody>
          <a:bodyPr wrap="square">
            <a:spAutoFit/>
          </a:bodyPr>
          <a:lstStyle/>
          <a:p>
            <a:pPr algn="just"/>
            <a:r>
              <a:rPr lang="fr-FR" sz="1400" b="1" cap="all" dirty="0">
                <a:solidFill>
                  <a:srgbClr val="2E302F"/>
                </a:solidFill>
                <a:latin typeface="GTWalsheimPro"/>
              </a:rPr>
              <a:t>“SANS DES RÉDUCTIONS IMMÉDIATES ET PROFONDES DES ÉMISSIONS DANS TOUS LES SECTEURS, LIMITER LE RÉCHAUFFEMENT CLIMATIQUE À 1,5 DEGRÉ SERA IMPOSSIBLE. C’EST MAINTENANT OU JAMAIS”, INDIQUE JIM SKEA, COPRÉSIDENT DU GROUPE GIEC.</a:t>
            </a:r>
            <a:endParaRPr lang="fr-FR" sz="1400" dirty="0"/>
          </a:p>
        </p:txBody>
      </p:sp>
      <p:pic>
        <p:nvPicPr>
          <p:cNvPr id="12" name="Image 11">
            <a:extLst>
              <a:ext uri="{FF2B5EF4-FFF2-40B4-BE49-F238E27FC236}">
                <a16:creationId xmlns:a16="http://schemas.microsoft.com/office/drawing/2014/main" id="{D0387E10-8010-BF4A-81C3-08FF80CF01F8}"/>
              </a:ext>
            </a:extLst>
          </p:cNvPr>
          <p:cNvPicPr>
            <a:picLocks noChangeAspect="1"/>
          </p:cNvPicPr>
          <p:nvPr/>
        </p:nvPicPr>
        <p:blipFill>
          <a:blip r:embed="rId3"/>
          <a:stretch>
            <a:fillRect/>
          </a:stretch>
        </p:blipFill>
        <p:spPr>
          <a:xfrm>
            <a:off x="8761399" y="5053200"/>
            <a:ext cx="2753058" cy="1541713"/>
          </a:xfrm>
          <a:prstGeom prst="rect">
            <a:avLst/>
          </a:prstGeom>
        </p:spPr>
      </p:pic>
      <p:sp>
        <p:nvSpPr>
          <p:cNvPr id="13" name="ZoneTexte 12">
            <a:extLst>
              <a:ext uri="{FF2B5EF4-FFF2-40B4-BE49-F238E27FC236}">
                <a16:creationId xmlns:a16="http://schemas.microsoft.com/office/drawing/2014/main" id="{F307854D-F0FB-5C49-AB60-1FA28363C3B3}"/>
              </a:ext>
            </a:extLst>
          </p:cNvPr>
          <p:cNvSpPr txBox="1"/>
          <p:nvPr/>
        </p:nvSpPr>
        <p:spPr>
          <a:xfrm>
            <a:off x="6986016" y="4937760"/>
            <a:ext cx="184731" cy="369332"/>
          </a:xfrm>
          <a:prstGeom prst="rect">
            <a:avLst/>
          </a:prstGeom>
          <a:noFill/>
        </p:spPr>
        <p:txBody>
          <a:bodyPr wrap="none" rtlCol="0">
            <a:spAutoFit/>
          </a:bodyPr>
          <a:lstStyle/>
          <a:p>
            <a:endParaRPr lang="fr-FR" dirty="0"/>
          </a:p>
        </p:txBody>
      </p:sp>
      <p:sp>
        <p:nvSpPr>
          <p:cNvPr id="17" name="Rectangle 16">
            <a:extLst>
              <a:ext uri="{FF2B5EF4-FFF2-40B4-BE49-F238E27FC236}">
                <a16:creationId xmlns:a16="http://schemas.microsoft.com/office/drawing/2014/main" id="{273023B4-9608-0943-9C8B-8682C800BF59}"/>
              </a:ext>
            </a:extLst>
          </p:cNvPr>
          <p:cNvSpPr/>
          <p:nvPr/>
        </p:nvSpPr>
        <p:spPr>
          <a:xfrm rot="5400000">
            <a:off x="9291582" y="3689402"/>
            <a:ext cx="5296412" cy="461665"/>
          </a:xfrm>
          <a:prstGeom prst="rect">
            <a:avLst/>
          </a:prstGeom>
        </p:spPr>
        <p:txBody>
          <a:bodyPr wrap="square">
            <a:spAutoFit/>
          </a:bodyPr>
          <a:lstStyle/>
          <a:p>
            <a:r>
              <a:rPr lang="fr-FR" sz="800" dirty="0">
                <a:hlinkClick r:id="rId4"/>
              </a:rPr>
              <a:t>https://www.gqmagazine.fr/lifestyle/article/rapport-du-giec-9-choses-que-chacun-doit-faire-immediatement-pour-sauver-notre-planete-car-dans-3-ans-il-sera-trop-tard</a:t>
            </a:r>
            <a:endParaRPr lang="fr-FR" sz="800" dirty="0"/>
          </a:p>
          <a:p>
            <a:endParaRPr lang="fr-FR" sz="800" dirty="0"/>
          </a:p>
        </p:txBody>
      </p:sp>
      <p:pic>
        <p:nvPicPr>
          <p:cNvPr id="2" name="Image 1">
            <a:extLst>
              <a:ext uri="{FF2B5EF4-FFF2-40B4-BE49-F238E27FC236}">
                <a16:creationId xmlns:a16="http://schemas.microsoft.com/office/drawing/2014/main" id="{43CA0B35-4710-B199-1B02-AC6F78D3A947}"/>
              </a:ext>
            </a:extLst>
          </p:cNvPr>
          <p:cNvPicPr>
            <a:picLocks noChangeAspect="1"/>
          </p:cNvPicPr>
          <p:nvPr/>
        </p:nvPicPr>
        <p:blipFill>
          <a:blip r:embed="rId5"/>
          <a:stretch>
            <a:fillRect/>
          </a:stretch>
        </p:blipFill>
        <p:spPr>
          <a:xfrm>
            <a:off x="5321896" y="1490758"/>
            <a:ext cx="6192561" cy="3491109"/>
          </a:xfrm>
          <a:prstGeom prst="rect">
            <a:avLst/>
          </a:prstGeom>
        </p:spPr>
      </p:pic>
    </p:spTree>
    <p:extLst>
      <p:ext uri="{BB962C8B-B14F-4D97-AF65-F5344CB8AC3E}">
        <p14:creationId xmlns:p14="http://schemas.microsoft.com/office/powerpoint/2010/main" val="1003211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13B39813-D3CF-3246-ACBA-B0DEB82A8906}"/>
              </a:ext>
            </a:extLst>
          </p:cNvPr>
          <p:cNvSpPr txBox="1"/>
          <p:nvPr/>
        </p:nvSpPr>
        <p:spPr>
          <a:xfrm>
            <a:off x="252212" y="261041"/>
            <a:ext cx="8324229"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dans un contexte d’urgence climatique en forte accélération</a:t>
            </a:r>
          </a:p>
        </p:txBody>
      </p:sp>
      <p:sp>
        <p:nvSpPr>
          <p:cNvPr id="16" name="ZoneTexte 15">
            <a:extLst>
              <a:ext uri="{FF2B5EF4-FFF2-40B4-BE49-F238E27FC236}">
                <a16:creationId xmlns:a16="http://schemas.microsoft.com/office/drawing/2014/main" id="{51CEF57F-D756-F047-A115-0DF04790AAC3}"/>
              </a:ext>
            </a:extLst>
          </p:cNvPr>
          <p:cNvSpPr txBox="1"/>
          <p:nvPr/>
        </p:nvSpPr>
        <p:spPr>
          <a:xfrm rot="21403149">
            <a:off x="257539" y="924572"/>
            <a:ext cx="9621172" cy="461665"/>
          </a:xfrm>
          <a:prstGeom prst="rect">
            <a:avLst/>
          </a:prstGeom>
          <a:solidFill>
            <a:schemeClr val="accent4"/>
          </a:solidFill>
        </p:spPr>
        <p:txBody>
          <a:bodyPr wrap="square" rtlCol="0">
            <a:spAutoFit/>
          </a:bodyPr>
          <a:lstStyle/>
          <a:p>
            <a:r>
              <a:rPr lang="fr-FR" sz="2400" b="1" dirty="0"/>
              <a:t>avec de fortes disparités entre les pays plus émetteurs et moins émetteurs</a:t>
            </a:r>
          </a:p>
        </p:txBody>
      </p:sp>
      <p:sp>
        <p:nvSpPr>
          <p:cNvPr id="10" name="Rectangle 9">
            <a:extLst>
              <a:ext uri="{FF2B5EF4-FFF2-40B4-BE49-F238E27FC236}">
                <a16:creationId xmlns:a16="http://schemas.microsoft.com/office/drawing/2014/main" id="{541007C8-F5E8-2C4E-B007-A591953F3097}"/>
              </a:ext>
            </a:extLst>
          </p:cNvPr>
          <p:cNvSpPr/>
          <p:nvPr/>
        </p:nvSpPr>
        <p:spPr>
          <a:xfrm>
            <a:off x="274620" y="1852533"/>
            <a:ext cx="4651141" cy="4708981"/>
          </a:xfrm>
          <a:prstGeom prst="rect">
            <a:avLst/>
          </a:prstGeom>
          <a:solidFill>
            <a:schemeClr val="bg2">
              <a:lumMod val="90000"/>
            </a:schemeClr>
          </a:solidFill>
        </p:spPr>
        <p:txBody>
          <a:bodyPr wrap="square">
            <a:spAutoFit/>
          </a:bodyPr>
          <a:lstStyle/>
          <a:p>
            <a:pPr algn="just"/>
            <a:r>
              <a:rPr lang="fr-FR" sz="2000" dirty="0">
                <a:solidFill>
                  <a:srgbClr val="2E302F"/>
                </a:solidFill>
                <a:latin typeface="Georgia" panose="02040502050405020303" pitchFamily="18" charset="0"/>
              </a:rPr>
              <a:t>Les émissions de CO2 dans dans le monde sont inégales.</a:t>
            </a:r>
          </a:p>
          <a:p>
            <a:pPr algn="just"/>
            <a:endParaRPr lang="fr-FR" sz="2000" dirty="0">
              <a:solidFill>
                <a:srgbClr val="2E302F"/>
              </a:solidFill>
              <a:latin typeface="Georgia" panose="02040502050405020303" pitchFamily="18" charset="0"/>
            </a:endParaRPr>
          </a:p>
          <a:p>
            <a:pPr algn="just"/>
            <a:r>
              <a:rPr lang="fr-FR" sz="2000" b="1" dirty="0">
                <a:solidFill>
                  <a:srgbClr val="2E302F"/>
                </a:solidFill>
                <a:latin typeface="Georgia" panose="02040502050405020303" pitchFamily="18" charset="0"/>
              </a:rPr>
              <a:t>43 %</a:t>
            </a:r>
            <a:r>
              <a:rPr lang="fr-FR" sz="2000" dirty="0">
                <a:solidFill>
                  <a:srgbClr val="2E302F"/>
                </a:solidFill>
                <a:latin typeface="Georgia" panose="02040502050405020303" pitchFamily="18" charset="0"/>
              </a:rPr>
              <a:t> des émissions proviennent de l’Amérique du Nord, de l’Europe, de l’Australie, du </a:t>
            </a:r>
            <a:r>
              <a:rPr lang="fr-FR" sz="2000" dirty="0">
                <a:solidFill>
                  <a:srgbClr val="077F9D"/>
                </a:solidFill>
                <a:latin typeface="Georgia" panose="02040502050405020303" pitchFamily="18" charset="0"/>
                <a:hlinkClick r:id="rId3"/>
              </a:rPr>
              <a:t>Japon</a:t>
            </a:r>
            <a:r>
              <a:rPr lang="fr-FR" sz="2000" dirty="0">
                <a:solidFill>
                  <a:srgbClr val="2E302F"/>
                </a:solidFill>
                <a:latin typeface="Georgia" panose="02040502050405020303" pitchFamily="18" charset="0"/>
              </a:rPr>
              <a:t>, et de la Nouvelle-Zélande alors que cette population ne compte que </a:t>
            </a:r>
            <a:r>
              <a:rPr lang="fr-FR" sz="2000" b="1" dirty="0">
                <a:solidFill>
                  <a:srgbClr val="2E302F"/>
                </a:solidFill>
                <a:latin typeface="Georgia" panose="02040502050405020303" pitchFamily="18" charset="0"/>
              </a:rPr>
              <a:t>22 % de la population mondiale (20,8 tonnes/an)</a:t>
            </a:r>
            <a:endParaRPr lang="fr-FR" sz="2000" dirty="0">
              <a:solidFill>
                <a:srgbClr val="2E302F"/>
              </a:solidFill>
              <a:latin typeface="Georgia" panose="02040502050405020303" pitchFamily="18" charset="0"/>
            </a:endParaRPr>
          </a:p>
          <a:p>
            <a:pPr algn="just"/>
            <a:endParaRPr lang="fr-FR" sz="2000" dirty="0">
              <a:solidFill>
                <a:srgbClr val="2E302F"/>
              </a:solidFill>
              <a:latin typeface="Georgia" panose="02040502050405020303" pitchFamily="18" charset="0"/>
            </a:endParaRPr>
          </a:p>
          <a:p>
            <a:pPr algn="just"/>
            <a:r>
              <a:rPr lang="fr-FR" sz="2000" dirty="0">
                <a:solidFill>
                  <a:srgbClr val="2E302F"/>
                </a:solidFill>
                <a:latin typeface="Georgia" panose="02040502050405020303" pitchFamily="18" charset="0"/>
              </a:rPr>
              <a:t>À l’inverse, </a:t>
            </a:r>
            <a:r>
              <a:rPr lang="fr-FR" sz="2000" dirty="0">
                <a:solidFill>
                  <a:srgbClr val="077F9D"/>
                </a:solidFill>
                <a:latin typeface="Georgia" panose="02040502050405020303" pitchFamily="18" charset="0"/>
                <a:hlinkClick r:id="rId4"/>
              </a:rPr>
              <a:t>l’Afrique</a:t>
            </a:r>
            <a:r>
              <a:rPr lang="fr-FR" sz="2000" dirty="0">
                <a:solidFill>
                  <a:srgbClr val="2E302F"/>
                </a:solidFill>
                <a:latin typeface="Georgia" panose="02040502050405020303" pitchFamily="18" charset="0"/>
              </a:rPr>
              <a:t> et l’Asie du Sud ne produisent que </a:t>
            </a:r>
            <a:r>
              <a:rPr lang="fr-FR" sz="2000" b="1" dirty="0">
                <a:solidFill>
                  <a:srgbClr val="2E302F"/>
                </a:solidFill>
                <a:latin typeface="Georgia" panose="02040502050405020303" pitchFamily="18" charset="0"/>
              </a:rPr>
              <a:t>11 % d’émissions alors qu’ils </a:t>
            </a:r>
            <a:r>
              <a:rPr lang="fr-FR" sz="2000" b="1" dirty="0" err="1">
                <a:solidFill>
                  <a:srgbClr val="2E302F"/>
                </a:solidFill>
                <a:latin typeface="Georgia" panose="02040502050405020303" pitchFamily="18" charset="0"/>
              </a:rPr>
              <a:t>réprésentent</a:t>
            </a:r>
            <a:r>
              <a:rPr lang="fr-FR" sz="2000" b="1" dirty="0">
                <a:solidFill>
                  <a:srgbClr val="2E302F"/>
                </a:solidFill>
                <a:latin typeface="Georgia" panose="02040502050405020303" pitchFamily="18" charset="0"/>
              </a:rPr>
              <a:t> 61 % de la population mondiale (1,6 tonne/an)</a:t>
            </a:r>
          </a:p>
        </p:txBody>
      </p:sp>
      <p:sp>
        <p:nvSpPr>
          <p:cNvPr id="13" name="ZoneTexte 12">
            <a:extLst>
              <a:ext uri="{FF2B5EF4-FFF2-40B4-BE49-F238E27FC236}">
                <a16:creationId xmlns:a16="http://schemas.microsoft.com/office/drawing/2014/main" id="{F307854D-F0FB-5C49-AB60-1FA28363C3B3}"/>
              </a:ext>
            </a:extLst>
          </p:cNvPr>
          <p:cNvSpPr txBox="1"/>
          <p:nvPr/>
        </p:nvSpPr>
        <p:spPr>
          <a:xfrm>
            <a:off x="6986016" y="4937760"/>
            <a:ext cx="184731" cy="369332"/>
          </a:xfrm>
          <a:prstGeom prst="rect">
            <a:avLst/>
          </a:prstGeom>
          <a:noFill/>
        </p:spPr>
        <p:txBody>
          <a:bodyPr wrap="none" rtlCol="0">
            <a:spAutoFit/>
          </a:bodyPr>
          <a:lstStyle/>
          <a:p>
            <a:endParaRPr lang="fr-FR" dirty="0"/>
          </a:p>
        </p:txBody>
      </p:sp>
      <p:sp>
        <p:nvSpPr>
          <p:cNvPr id="17" name="Rectangle 16">
            <a:extLst>
              <a:ext uri="{FF2B5EF4-FFF2-40B4-BE49-F238E27FC236}">
                <a16:creationId xmlns:a16="http://schemas.microsoft.com/office/drawing/2014/main" id="{273023B4-9608-0943-9C8B-8682C800BF59}"/>
              </a:ext>
            </a:extLst>
          </p:cNvPr>
          <p:cNvSpPr/>
          <p:nvPr/>
        </p:nvSpPr>
        <p:spPr>
          <a:xfrm rot="5400000">
            <a:off x="9291582" y="3689402"/>
            <a:ext cx="5296412" cy="461665"/>
          </a:xfrm>
          <a:prstGeom prst="rect">
            <a:avLst/>
          </a:prstGeom>
        </p:spPr>
        <p:txBody>
          <a:bodyPr wrap="square">
            <a:spAutoFit/>
          </a:bodyPr>
          <a:lstStyle/>
          <a:p>
            <a:r>
              <a:rPr lang="fr-FR" sz="800" dirty="0">
                <a:hlinkClick r:id="rId5"/>
              </a:rPr>
              <a:t>https://www.gqmagazine.fr/lifestyle/article/rapport-du-giec-9-choses-que-chacun-doit-faire-immediatement-pour-sauver-notre-planete-car-dans-3-ans-il-sera-trop-tard</a:t>
            </a:r>
            <a:endParaRPr lang="fr-FR" sz="800" dirty="0"/>
          </a:p>
          <a:p>
            <a:endParaRPr lang="fr-FR" sz="800" dirty="0"/>
          </a:p>
        </p:txBody>
      </p:sp>
      <p:pic>
        <p:nvPicPr>
          <p:cNvPr id="6" name="Image 5">
            <a:extLst>
              <a:ext uri="{FF2B5EF4-FFF2-40B4-BE49-F238E27FC236}">
                <a16:creationId xmlns:a16="http://schemas.microsoft.com/office/drawing/2014/main" id="{7B6203C4-D69E-03B7-88C3-706279FEED39}"/>
              </a:ext>
            </a:extLst>
          </p:cNvPr>
          <p:cNvPicPr>
            <a:picLocks noChangeAspect="1"/>
          </p:cNvPicPr>
          <p:nvPr/>
        </p:nvPicPr>
        <p:blipFill>
          <a:blip r:embed="rId6"/>
          <a:stretch>
            <a:fillRect/>
          </a:stretch>
        </p:blipFill>
        <p:spPr>
          <a:xfrm>
            <a:off x="5068125" y="1554648"/>
            <a:ext cx="3511100" cy="3511100"/>
          </a:xfrm>
          <a:prstGeom prst="rect">
            <a:avLst/>
          </a:prstGeom>
        </p:spPr>
      </p:pic>
      <p:pic>
        <p:nvPicPr>
          <p:cNvPr id="7" name="Image 6">
            <a:extLst>
              <a:ext uri="{FF2B5EF4-FFF2-40B4-BE49-F238E27FC236}">
                <a16:creationId xmlns:a16="http://schemas.microsoft.com/office/drawing/2014/main" id="{8A9D3E97-0D5A-AAF4-06B6-5E26B701EE6C}"/>
              </a:ext>
            </a:extLst>
          </p:cNvPr>
          <p:cNvPicPr>
            <a:picLocks noChangeAspect="1"/>
          </p:cNvPicPr>
          <p:nvPr/>
        </p:nvPicPr>
        <p:blipFill>
          <a:blip r:embed="rId7"/>
          <a:stretch>
            <a:fillRect/>
          </a:stretch>
        </p:blipFill>
        <p:spPr>
          <a:xfrm>
            <a:off x="5089061" y="5215199"/>
            <a:ext cx="2005018" cy="1322149"/>
          </a:xfrm>
          <a:prstGeom prst="rect">
            <a:avLst/>
          </a:prstGeom>
        </p:spPr>
      </p:pic>
      <p:pic>
        <p:nvPicPr>
          <p:cNvPr id="18" name="Image 17">
            <a:extLst>
              <a:ext uri="{FF2B5EF4-FFF2-40B4-BE49-F238E27FC236}">
                <a16:creationId xmlns:a16="http://schemas.microsoft.com/office/drawing/2014/main" id="{A1DAC6D6-8FB9-F8A0-5B47-39E0675ACA14}"/>
              </a:ext>
            </a:extLst>
          </p:cNvPr>
          <p:cNvPicPr>
            <a:picLocks noChangeAspect="1"/>
          </p:cNvPicPr>
          <p:nvPr/>
        </p:nvPicPr>
        <p:blipFill>
          <a:blip r:embed="rId8"/>
          <a:stretch>
            <a:fillRect/>
          </a:stretch>
        </p:blipFill>
        <p:spPr>
          <a:xfrm>
            <a:off x="8801815" y="1237502"/>
            <a:ext cx="2333447" cy="2333447"/>
          </a:xfrm>
          <a:prstGeom prst="rect">
            <a:avLst/>
          </a:prstGeom>
        </p:spPr>
      </p:pic>
      <p:pic>
        <p:nvPicPr>
          <p:cNvPr id="19" name="Image 18">
            <a:extLst>
              <a:ext uri="{FF2B5EF4-FFF2-40B4-BE49-F238E27FC236}">
                <a16:creationId xmlns:a16="http://schemas.microsoft.com/office/drawing/2014/main" id="{1E76B1DF-798C-7A2F-EF30-5043756F1A85}"/>
              </a:ext>
            </a:extLst>
          </p:cNvPr>
          <p:cNvPicPr>
            <a:picLocks noChangeAspect="1"/>
          </p:cNvPicPr>
          <p:nvPr/>
        </p:nvPicPr>
        <p:blipFill>
          <a:blip r:embed="rId9"/>
          <a:stretch>
            <a:fillRect/>
          </a:stretch>
        </p:blipFill>
        <p:spPr>
          <a:xfrm>
            <a:off x="8721588" y="2830058"/>
            <a:ext cx="2946018" cy="1649770"/>
          </a:xfrm>
          <a:prstGeom prst="rect">
            <a:avLst/>
          </a:prstGeom>
        </p:spPr>
      </p:pic>
      <p:pic>
        <p:nvPicPr>
          <p:cNvPr id="20" name="Image 19">
            <a:extLst>
              <a:ext uri="{FF2B5EF4-FFF2-40B4-BE49-F238E27FC236}">
                <a16:creationId xmlns:a16="http://schemas.microsoft.com/office/drawing/2014/main" id="{C06DE394-07EF-08CA-D20F-3BFFC69AF3CE}"/>
              </a:ext>
            </a:extLst>
          </p:cNvPr>
          <p:cNvPicPr>
            <a:picLocks noChangeAspect="1"/>
          </p:cNvPicPr>
          <p:nvPr/>
        </p:nvPicPr>
        <p:blipFill>
          <a:blip r:embed="rId10"/>
          <a:stretch>
            <a:fillRect/>
          </a:stretch>
        </p:blipFill>
        <p:spPr>
          <a:xfrm>
            <a:off x="10721588" y="4937760"/>
            <a:ext cx="987367" cy="1810174"/>
          </a:xfrm>
          <a:prstGeom prst="rect">
            <a:avLst/>
          </a:prstGeom>
        </p:spPr>
      </p:pic>
      <p:sp>
        <p:nvSpPr>
          <p:cNvPr id="21" name="ZoneTexte 20">
            <a:extLst>
              <a:ext uri="{FF2B5EF4-FFF2-40B4-BE49-F238E27FC236}">
                <a16:creationId xmlns:a16="http://schemas.microsoft.com/office/drawing/2014/main" id="{2DB37338-906A-94EE-3A19-0DCECBA3C461}"/>
              </a:ext>
            </a:extLst>
          </p:cNvPr>
          <p:cNvSpPr txBox="1"/>
          <p:nvPr/>
        </p:nvSpPr>
        <p:spPr>
          <a:xfrm>
            <a:off x="10013424" y="328623"/>
            <a:ext cx="1609125" cy="1200329"/>
          </a:xfrm>
          <a:prstGeom prst="rect">
            <a:avLst/>
          </a:prstGeom>
          <a:noFill/>
        </p:spPr>
        <p:txBody>
          <a:bodyPr wrap="square" rtlCol="0">
            <a:spAutoFit/>
          </a:bodyPr>
          <a:lstStyle/>
          <a:p>
            <a:r>
              <a:rPr lang="fr-FR" sz="1200" dirty="0"/>
              <a:t>100 Mds de $ destinés aux Fonds verts lors de la COP de Copenhague en 2009… dans la pratique moins de 10 Mds levés à date…</a:t>
            </a:r>
          </a:p>
        </p:txBody>
      </p:sp>
    </p:spTree>
    <p:extLst>
      <p:ext uri="{BB962C8B-B14F-4D97-AF65-F5344CB8AC3E}">
        <p14:creationId xmlns:p14="http://schemas.microsoft.com/office/powerpoint/2010/main" val="672091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FBD48C7-C1C1-0CA7-1379-CDF0919D8BA3}"/>
              </a:ext>
            </a:extLst>
          </p:cNvPr>
          <p:cNvPicPr>
            <a:picLocks noChangeAspect="1"/>
          </p:cNvPicPr>
          <p:nvPr/>
        </p:nvPicPr>
        <p:blipFill>
          <a:blip r:embed="rId2"/>
          <a:stretch>
            <a:fillRect/>
          </a:stretch>
        </p:blipFill>
        <p:spPr>
          <a:xfrm>
            <a:off x="9406598" y="5302237"/>
            <a:ext cx="2306514" cy="1253540"/>
          </a:xfrm>
          <a:prstGeom prst="rect">
            <a:avLst/>
          </a:prstGeom>
        </p:spPr>
      </p:pic>
      <p:sp>
        <p:nvSpPr>
          <p:cNvPr id="5" name="ZoneTexte 4">
            <a:extLst>
              <a:ext uri="{FF2B5EF4-FFF2-40B4-BE49-F238E27FC236}">
                <a16:creationId xmlns:a16="http://schemas.microsoft.com/office/drawing/2014/main" id="{B1AF405D-40F1-A1CE-EE8D-2035B180B4EC}"/>
              </a:ext>
            </a:extLst>
          </p:cNvPr>
          <p:cNvSpPr txBox="1"/>
          <p:nvPr/>
        </p:nvSpPr>
        <p:spPr>
          <a:xfrm>
            <a:off x="1085850" y="1171575"/>
            <a:ext cx="9188926" cy="2554545"/>
          </a:xfrm>
          <a:prstGeom prst="rect">
            <a:avLst/>
          </a:prstGeom>
          <a:noFill/>
        </p:spPr>
        <p:txBody>
          <a:bodyPr wrap="none" rtlCol="0">
            <a:spAutoFit/>
          </a:bodyPr>
          <a:lstStyle/>
          <a:p>
            <a:r>
              <a:rPr lang="fr-FR" sz="2000" b="1" dirty="0"/>
              <a:t>Quelques questions…</a:t>
            </a:r>
          </a:p>
          <a:p>
            <a:endParaRPr lang="fr-FR" sz="2000" dirty="0"/>
          </a:p>
          <a:p>
            <a:r>
              <a:rPr lang="fr-FR" sz="2000" dirty="0"/>
              <a:t>Pourquoi la question de l’Environnement (E de ESG) est-elle aussi importante?</a:t>
            </a:r>
          </a:p>
          <a:p>
            <a:r>
              <a:rPr lang="fr-FR" sz="2000" dirty="0"/>
              <a:t>Est-ce que la situation du changement climatique est vraiment si grave qu’on le dit?</a:t>
            </a:r>
          </a:p>
          <a:p>
            <a:r>
              <a:rPr lang="fr-FR" sz="2000" dirty="0"/>
              <a:t>Vous parlez de nouveau « paradigme </a:t>
            </a:r>
            <a:r>
              <a:rPr lang="fr-FR" sz="2000" dirty="0" err="1"/>
              <a:t>eco-énergétique</a:t>
            </a:r>
            <a:r>
              <a:rPr lang="fr-FR" sz="2000" dirty="0"/>
              <a:t> »… de quoi s’agit-il exactement?</a:t>
            </a:r>
          </a:p>
          <a:p>
            <a:r>
              <a:rPr lang="fr-FR" sz="2000" dirty="0"/>
              <a:t>Y-a-t-il des solutions?</a:t>
            </a:r>
          </a:p>
          <a:p>
            <a:r>
              <a:rPr lang="fr-FR" sz="2000" dirty="0"/>
              <a:t>Existe t-il un plan B?</a:t>
            </a:r>
          </a:p>
          <a:p>
            <a:endParaRPr lang="fr-FR" sz="2000" dirty="0"/>
          </a:p>
        </p:txBody>
      </p:sp>
    </p:spTree>
    <p:extLst>
      <p:ext uri="{BB962C8B-B14F-4D97-AF65-F5344CB8AC3E}">
        <p14:creationId xmlns:p14="http://schemas.microsoft.com/office/powerpoint/2010/main" val="2839344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13B39813-D3CF-3246-ACBA-B0DEB82A8906}"/>
              </a:ext>
            </a:extLst>
          </p:cNvPr>
          <p:cNvSpPr txBox="1"/>
          <p:nvPr/>
        </p:nvSpPr>
        <p:spPr>
          <a:xfrm>
            <a:off x="252212" y="261041"/>
            <a:ext cx="8324229"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Dans un contexte d’urgence climatique en forte accélération</a:t>
            </a:r>
          </a:p>
        </p:txBody>
      </p:sp>
      <p:sp>
        <p:nvSpPr>
          <p:cNvPr id="16" name="ZoneTexte 15">
            <a:extLst>
              <a:ext uri="{FF2B5EF4-FFF2-40B4-BE49-F238E27FC236}">
                <a16:creationId xmlns:a16="http://schemas.microsoft.com/office/drawing/2014/main" id="{51CEF57F-D756-F047-A115-0DF04790AAC3}"/>
              </a:ext>
            </a:extLst>
          </p:cNvPr>
          <p:cNvSpPr txBox="1"/>
          <p:nvPr/>
        </p:nvSpPr>
        <p:spPr>
          <a:xfrm rot="21403149">
            <a:off x="258846" y="1044987"/>
            <a:ext cx="8021435" cy="461665"/>
          </a:xfrm>
          <a:prstGeom prst="rect">
            <a:avLst/>
          </a:prstGeom>
          <a:solidFill>
            <a:schemeClr val="accent4"/>
          </a:solidFill>
        </p:spPr>
        <p:txBody>
          <a:bodyPr wrap="square" rtlCol="0">
            <a:spAutoFit/>
          </a:bodyPr>
          <a:lstStyle/>
          <a:p>
            <a:r>
              <a:rPr lang="fr-FR" sz="2400" b="1" dirty="0"/>
              <a:t>Concentration de CO2 dans l’atmosphère à des niveaux record</a:t>
            </a:r>
          </a:p>
        </p:txBody>
      </p:sp>
      <p:sp>
        <p:nvSpPr>
          <p:cNvPr id="2" name="ZoneTexte 1">
            <a:extLst>
              <a:ext uri="{FF2B5EF4-FFF2-40B4-BE49-F238E27FC236}">
                <a16:creationId xmlns:a16="http://schemas.microsoft.com/office/drawing/2014/main" id="{171ACB7A-3709-0B4B-B7B0-201307833A17}"/>
              </a:ext>
            </a:extLst>
          </p:cNvPr>
          <p:cNvSpPr txBox="1"/>
          <p:nvPr/>
        </p:nvSpPr>
        <p:spPr>
          <a:xfrm>
            <a:off x="202483" y="1779719"/>
            <a:ext cx="5843792" cy="5016758"/>
          </a:xfrm>
          <a:prstGeom prst="rect">
            <a:avLst/>
          </a:prstGeom>
          <a:noFill/>
        </p:spPr>
        <p:txBody>
          <a:bodyPr wrap="square" rtlCol="0">
            <a:spAutoFit/>
          </a:bodyPr>
          <a:lstStyle/>
          <a:p>
            <a:r>
              <a:rPr lang="fr-FR" dirty="0"/>
              <a:t>Les activités humaines ont émis dans l’atmosphère</a:t>
            </a:r>
          </a:p>
          <a:p>
            <a:endParaRPr lang="fr-FR" dirty="0"/>
          </a:p>
          <a:p>
            <a:endParaRPr lang="fr-FR" dirty="0"/>
          </a:p>
          <a:p>
            <a:r>
              <a:rPr lang="fr-FR" dirty="0"/>
              <a:t>On a démontré qu’à partir de </a:t>
            </a:r>
            <a:r>
              <a:rPr lang="fr-FR" sz="2800" b="1" dirty="0"/>
              <a:t>3.300 Gt</a:t>
            </a:r>
            <a:r>
              <a:rPr lang="fr-FR" dirty="0"/>
              <a:t>, un réchauffement de plus de 1,5°C en 2100 devient inéluctable</a:t>
            </a:r>
          </a:p>
          <a:p>
            <a:endParaRPr lang="fr-FR" dirty="0"/>
          </a:p>
          <a:p>
            <a:r>
              <a:rPr lang="fr-FR" dirty="0"/>
              <a:t>Nous émettons</a:t>
            </a:r>
          </a:p>
          <a:p>
            <a:endParaRPr lang="fr-FR" dirty="0"/>
          </a:p>
          <a:p>
            <a:endParaRPr lang="fr-FR" dirty="0"/>
          </a:p>
          <a:p>
            <a:endParaRPr lang="fr-FR" dirty="0"/>
          </a:p>
          <a:p>
            <a:r>
              <a:rPr lang="fr-FR" dirty="0"/>
              <a:t>Pour limiter le réchauffement à 1,5°C (cap fixé par les accords de Paris) en 2050 on doit ramener nos émissions de C02 </a:t>
            </a:r>
            <a:r>
              <a:rPr lang="fr-FR" b="1" dirty="0"/>
              <a:t>à </a:t>
            </a:r>
          </a:p>
          <a:p>
            <a:r>
              <a:rPr lang="fr-FR" sz="2000" b="1" dirty="0"/>
              <a:t>8 Mds de tonnes par an maximum</a:t>
            </a:r>
          </a:p>
          <a:p>
            <a:r>
              <a:rPr lang="fr-FR" sz="2000" b="1" dirty="0"/>
              <a:t>Il faut donc diviser par 5 nos émissions </a:t>
            </a:r>
          </a:p>
          <a:p>
            <a:r>
              <a:rPr lang="fr-FR" dirty="0"/>
              <a:t>C’était le cap fixé par les objectifs de Paris en 2015.</a:t>
            </a:r>
          </a:p>
          <a:p>
            <a:r>
              <a:rPr lang="fr-FR" dirty="0"/>
              <a:t> </a:t>
            </a:r>
          </a:p>
        </p:txBody>
      </p:sp>
      <p:sp>
        <p:nvSpPr>
          <p:cNvPr id="3" name="ZoneTexte 2">
            <a:extLst>
              <a:ext uri="{FF2B5EF4-FFF2-40B4-BE49-F238E27FC236}">
                <a16:creationId xmlns:a16="http://schemas.microsoft.com/office/drawing/2014/main" id="{E1F93E71-6BF7-B44C-BDF4-7F58CB7FEE31}"/>
              </a:ext>
            </a:extLst>
          </p:cNvPr>
          <p:cNvSpPr txBox="1"/>
          <p:nvPr/>
        </p:nvSpPr>
        <p:spPr>
          <a:xfrm>
            <a:off x="296418" y="2203295"/>
            <a:ext cx="7219412" cy="400110"/>
          </a:xfrm>
          <a:prstGeom prst="rect">
            <a:avLst/>
          </a:prstGeom>
          <a:solidFill>
            <a:srgbClr val="FF0000"/>
          </a:solidFill>
        </p:spPr>
        <p:txBody>
          <a:bodyPr wrap="none" rtlCol="0">
            <a:spAutoFit/>
          </a:bodyPr>
          <a:lstStyle/>
          <a:p>
            <a:r>
              <a:rPr lang="fr-FR" sz="2000" b="1" dirty="0">
                <a:solidFill>
                  <a:schemeClr val="bg1"/>
                </a:solidFill>
              </a:rPr>
              <a:t>2.430 milliards de tonnes (ou Gt) de CO2 depuis 1850 jusqu’à 2020</a:t>
            </a:r>
          </a:p>
        </p:txBody>
      </p:sp>
      <p:sp>
        <p:nvSpPr>
          <p:cNvPr id="18" name="ZoneTexte 17">
            <a:extLst>
              <a:ext uri="{FF2B5EF4-FFF2-40B4-BE49-F238E27FC236}">
                <a16:creationId xmlns:a16="http://schemas.microsoft.com/office/drawing/2014/main" id="{9750CDA5-BAE0-7D4C-91A7-3BA3EE67E18C}"/>
              </a:ext>
            </a:extLst>
          </p:cNvPr>
          <p:cNvSpPr txBox="1"/>
          <p:nvPr/>
        </p:nvSpPr>
        <p:spPr>
          <a:xfrm>
            <a:off x="252208" y="3952206"/>
            <a:ext cx="7788158" cy="400110"/>
          </a:xfrm>
          <a:prstGeom prst="rect">
            <a:avLst/>
          </a:prstGeom>
          <a:solidFill>
            <a:srgbClr val="FF0000"/>
          </a:solidFill>
        </p:spPr>
        <p:txBody>
          <a:bodyPr wrap="none" rtlCol="0">
            <a:spAutoFit/>
          </a:bodyPr>
          <a:lstStyle/>
          <a:p>
            <a:r>
              <a:rPr lang="fr-FR" b="1" dirty="0">
                <a:solidFill>
                  <a:schemeClr val="bg1"/>
                </a:solidFill>
              </a:rPr>
              <a:t>40 Gt/an… à ce rythme dans moins de 20 ans on aura </a:t>
            </a:r>
            <a:r>
              <a:rPr lang="fr-FR" sz="2000" b="1" dirty="0">
                <a:solidFill>
                  <a:schemeClr val="bg1"/>
                </a:solidFill>
              </a:rPr>
              <a:t>épuisé</a:t>
            </a:r>
            <a:r>
              <a:rPr lang="fr-FR" b="1" dirty="0">
                <a:solidFill>
                  <a:schemeClr val="bg1"/>
                </a:solidFill>
              </a:rPr>
              <a:t> le budget carbone</a:t>
            </a:r>
          </a:p>
        </p:txBody>
      </p:sp>
      <p:sp>
        <p:nvSpPr>
          <p:cNvPr id="11" name="Rectangle 10">
            <a:extLst>
              <a:ext uri="{FF2B5EF4-FFF2-40B4-BE49-F238E27FC236}">
                <a16:creationId xmlns:a16="http://schemas.microsoft.com/office/drawing/2014/main" id="{028A09B1-7D44-EA47-B4EF-819D2DFCD2D1}"/>
              </a:ext>
            </a:extLst>
          </p:cNvPr>
          <p:cNvSpPr/>
          <p:nvPr/>
        </p:nvSpPr>
        <p:spPr>
          <a:xfrm>
            <a:off x="9641541" y="1275820"/>
            <a:ext cx="2398362" cy="5047536"/>
          </a:xfrm>
          <a:prstGeom prst="rect">
            <a:avLst/>
          </a:prstGeom>
          <a:solidFill>
            <a:schemeClr val="bg1">
              <a:lumMod val="85000"/>
            </a:schemeClr>
          </a:solidFill>
        </p:spPr>
        <p:txBody>
          <a:bodyPr wrap="square">
            <a:spAutoFit/>
          </a:bodyPr>
          <a:lstStyle/>
          <a:p>
            <a:pPr algn="just"/>
            <a:r>
              <a:rPr lang="fr-FR" sz="1400" b="1" dirty="0">
                <a:latin typeface="American Typewriter" panose="02090604020004020304" pitchFamily="18" charset="77"/>
              </a:rPr>
              <a:t>L'objectif est de revenir au niveau d’ émissions de 1950 en  2050</a:t>
            </a:r>
            <a:r>
              <a:rPr lang="fr-FR" sz="1400" dirty="0">
                <a:latin typeface="American Typewriter" panose="02090604020004020304" pitchFamily="18" charset="77"/>
              </a:rPr>
              <a:t>, avec </a:t>
            </a:r>
            <a:r>
              <a:rPr lang="fr-FR" sz="1400" b="1" dirty="0">
                <a:latin typeface="American Typewriter" panose="02090604020004020304" pitchFamily="18" charset="77"/>
              </a:rPr>
              <a:t>un PIB multiplié  par 10</a:t>
            </a:r>
            <a:r>
              <a:rPr lang="fr-FR" sz="1400" dirty="0">
                <a:latin typeface="American Typewriter" panose="02090604020004020304" pitchFamily="18" charset="77"/>
              </a:rPr>
              <a:t> et </a:t>
            </a:r>
            <a:r>
              <a:rPr lang="fr-FR" sz="1400" b="1" dirty="0">
                <a:latin typeface="American Typewriter" panose="02090604020004020304" pitchFamily="18" charset="77"/>
              </a:rPr>
              <a:t>une population</a:t>
            </a:r>
          </a:p>
          <a:p>
            <a:pPr algn="just"/>
            <a:r>
              <a:rPr lang="fr-FR" sz="1400" b="1" dirty="0">
                <a:latin typeface="American Typewriter" panose="02090604020004020304" pitchFamily="18" charset="77"/>
              </a:rPr>
              <a:t>multipliée par 4 </a:t>
            </a:r>
            <a:r>
              <a:rPr lang="fr-FR" sz="1400" dirty="0">
                <a:latin typeface="American Typewriter" panose="02090604020004020304" pitchFamily="18" charset="77"/>
              </a:rPr>
              <a:t>entre ces deux dates.</a:t>
            </a:r>
          </a:p>
          <a:p>
            <a:pPr algn="just"/>
            <a:endParaRPr lang="fr-FR" sz="1400" dirty="0">
              <a:latin typeface="American Typewriter" panose="02090604020004020304" pitchFamily="18" charset="77"/>
            </a:endParaRPr>
          </a:p>
          <a:p>
            <a:pPr algn="just"/>
            <a:r>
              <a:rPr lang="fr-FR" sz="1400" dirty="0">
                <a:latin typeface="American Typewriter" panose="02090604020004020304" pitchFamily="18" charset="77"/>
              </a:rPr>
              <a:t>Fondamentalement, l'Accord de Paris implique l'invention d'un nouveau modèle macro économique (avec un « découplage" du PIB/CO2) qui nécessitera mécaniquement des ajustements drastiques des modèles économiques actuels des entreprises au cours de la présente décennie et qui aura des effets de répartition sensibles sur les ménages</a:t>
            </a:r>
          </a:p>
        </p:txBody>
      </p:sp>
      <p:pic>
        <p:nvPicPr>
          <p:cNvPr id="19" name="Espace réservé du contenu 3">
            <a:extLst>
              <a:ext uri="{FF2B5EF4-FFF2-40B4-BE49-F238E27FC236}">
                <a16:creationId xmlns:a16="http://schemas.microsoft.com/office/drawing/2014/main" id="{09B331BD-364A-C847-A4A9-1E6AEF9386EC}"/>
              </a:ext>
            </a:extLst>
          </p:cNvPr>
          <p:cNvPicPr>
            <a:picLocks noGrp="1" noChangeAspect="1"/>
          </p:cNvPicPr>
          <p:nvPr>
            <p:ph idx="1"/>
          </p:nvPr>
        </p:nvPicPr>
        <p:blipFill>
          <a:blip r:embed="rId3"/>
          <a:stretch>
            <a:fillRect/>
          </a:stretch>
        </p:blipFill>
        <p:spPr>
          <a:xfrm>
            <a:off x="5802679" y="4352316"/>
            <a:ext cx="3426303" cy="2316401"/>
          </a:xfrm>
          <a:prstGeom prst="rect">
            <a:avLst/>
          </a:prstGeom>
        </p:spPr>
      </p:pic>
    </p:spTree>
    <p:extLst>
      <p:ext uri="{BB962C8B-B14F-4D97-AF65-F5344CB8AC3E}">
        <p14:creationId xmlns:p14="http://schemas.microsoft.com/office/powerpoint/2010/main" val="267081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C96A068-DFFB-1A47-A7E3-8A9B474415ED}"/>
              </a:ext>
            </a:extLst>
          </p:cNvPr>
          <p:cNvPicPr>
            <a:picLocks noChangeAspect="1"/>
          </p:cNvPicPr>
          <p:nvPr/>
        </p:nvPicPr>
        <p:blipFill>
          <a:blip r:embed="rId3"/>
          <a:stretch>
            <a:fillRect/>
          </a:stretch>
        </p:blipFill>
        <p:spPr>
          <a:xfrm>
            <a:off x="2581082" y="1700428"/>
            <a:ext cx="5316491" cy="2190976"/>
          </a:xfrm>
          <a:prstGeom prst="rect">
            <a:avLst/>
          </a:prstGeom>
        </p:spPr>
      </p:pic>
      <p:pic>
        <p:nvPicPr>
          <p:cNvPr id="8" name="Image 7">
            <a:extLst>
              <a:ext uri="{FF2B5EF4-FFF2-40B4-BE49-F238E27FC236}">
                <a16:creationId xmlns:a16="http://schemas.microsoft.com/office/drawing/2014/main" id="{9F815A21-841F-7C4E-9594-44C25C135782}"/>
              </a:ext>
            </a:extLst>
          </p:cNvPr>
          <p:cNvPicPr>
            <a:picLocks noChangeAspect="1"/>
          </p:cNvPicPr>
          <p:nvPr/>
        </p:nvPicPr>
        <p:blipFill>
          <a:blip r:embed="rId4"/>
          <a:stretch>
            <a:fillRect/>
          </a:stretch>
        </p:blipFill>
        <p:spPr>
          <a:xfrm>
            <a:off x="7799755" y="1669572"/>
            <a:ext cx="4304530" cy="2582718"/>
          </a:xfrm>
          <a:prstGeom prst="rect">
            <a:avLst/>
          </a:prstGeom>
        </p:spPr>
      </p:pic>
      <p:sp>
        <p:nvSpPr>
          <p:cNvPr id="15" name="ZoneTexte 14">
            <a:extLst>
              <a:ext uri="{FF2B5EF4-FFF2-40B4-BE49-F238E27FC236}">
                <a16:creationId xmlns:a16="http://schemas.microsoft.com/office/drawing/2014/main" id="{13B39813-D3CF-3246-ACBA-B0DEB82A8906}"/>
              </a:ext>
            </a:extLst>
          </p:cNvPr>
          <p:cNvSpPr txBox="1"/>
          <p:nvPr/>
        </p:nvSpPr>
        <p:spPr>
          <a:xfrm>
            <a:off x="252212" y="261041"/>
            <a:ext cx="8324229"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Dans un contexte d’urgence climatique en forte accélération</a:t>
            </a:r>
          </a:p>
        </p:txBody>
      </p:sp>
      <p:sp>
        <p:nvSpPr>
          <p:cNvPr id="16" name="ZoneTexte 15">
            <a:extLst>
              <a:ext uri="{FF2B5EF4-FFF2-40B4-BE49-F238E27FC236}">
                <a16:creationId xmlns:a16="http://schemas.microsoft.com/office/drawing/2014/main" id="{51CEF57F-D756-F047-A115-0DF04790AAC3}"/>
              </a:ext>
            </a:extLst>
          </p:cNvPr>
          <p:cNvSpPr txBox="1"/>
          <p:nvPr/>
        </p:nvSpPr>
        <p:spPr>
          <a:xfrm rot="21403149">
            <a:off x="258734" y="854590"/>
            <a:ext cx="8161532" cy="461665"/>
          </a:xfrm>
          <a:prstGeom prst="rect">
            <a:avLst/>
          </a:prstGeom>
          <a:solidFill>
            <a:schemeClr val="accent4"/>
          </a:solidFill>
        </p:spPr>
        <p:txBody>
          <a:bodyPr wrap="square" rtlCol="0">
            <a:spAutoFit/>
          </a:bodyPr>
          <a:lstStyle/>
          <a:p>
            <a:r>
              <a:rPr lang="fr-FR" sz="2400" b="1" dirty="0"/>
              <a:t>Concentration de CO2 dans l’atmosphère à des niveaux record</a:t>
            </a:r>
          </a:p>
        </p:txBody>
      </p:sp>
      <p:sp>
        <p:nvSpPr>
          <p:cNvPr id="4" name="Rectangle 3">
            <a:extLst>
              <a:ext uri="{FF2B5EF4-FFF2-40B4-BE49-F238E27FC236}">
                <a16:creationId xmlns:a16="http://schemas.microsoft.com/office/drawing/2014/main" id="{C5465ACB-2777-234C-ADC3-282CE2CE3BE4}"/>
              </a:ext>
            </a:extLst>
          </p:cNvPr>
          <p:cNvSpPr/>
          <p:nvPr/>
        </p:nvSpPr>
        <p:spPr>
          <a:xfrm>
            <a:off x="252211" y="1645081"/>
            <a:ext cx="2837829" cy="5478423"/>
          </a:xfrm>
          <a:prstGeom prst="rect">
            <a:avLst/>
          </a:prstGeom>
        </p:spPr>
        <p:txBody>
          <a:bodyPr wrap="square">
            <a:spAutoFit/>
          </a:bodyPr>
          <a:lstStyle/>
          <a:p>
            <a:pPr algn="just"/>
            <a:r>
              <a:rPr lang="fr-FR" sz="1400" dirty="0">
                <a:latin typeface="American Typewriter" panose="02090604020004020304" pitchFamily="18" charset="77"/>
              </a:rPr>
              <a:t>En 2019, les </a:t>
            </a:r>
            <a:r>
              <a:rPr lang="fr-FR" sz="1400" b="1" dirty="0">
                <a:latin typeface="American Typewriter" panose="02090604020004020304" pitchFamily="18" charset="77"/>
              </a:rPr>
              <a:t>concentrations de CO2 atmosphérique étaient plus élevées que jamais depuis au moins 2 millions d'années</a:t>
            </a:r>
            <a:r>
              <a:rPr lang="fr-FR" sz="1400" dirty="0">
                <a:latin typeface="American Typewriter" panose="02090604020004020304" pitchFamily="18" charset="77"/>
              </a:rPr>
              <a:t>, alors que les </a:t>
            </a:r>
            <a:r>
              <a:rPr lang="fr-FR" sz="1400" b="1" dirty="0">
                <a:latin typeface="American Typewriter" panose="02090604020004020304" pitchFamily="18" charset="77"/>
              </a:rPr>
              <a:t>concentrations de méthane et d'oxyde nitreux étaient plus élevées que jamais au cours des 800.000 dernières années.</a:t>
            </a:r>
          </a:p>
          <a:p>
            <a:pPr algn="just"/>
            <a:endParaRPr lang="fr-FR" sz="1400" b="1" dirty="0">
              <a:latin typeface="American Typewriter" panose="02090604020004020304" pitchFamily="18" charset="77"/>
            </a:endParaRPr>
          </a:p>
          <a:p>
            <a:r>
              <a:rPr lang="fr-FR" sz="1400" dirty="0">
                <a:latin typeface="American Typewriter" panose="02090604020004020304" pitchFamily="18" charset="77"/>
              </a:rPr>
              <a:t>Il y a 56 millions d’années, lors du maximum thermique du Paléocène-Eocène (PETM), au moins </a:t>
            </a:r>
            <a:r>
              <a:rPr lang="fr-FR" sz="1400" b="1" dirty="0">
                <a:latin typeface="American Typewriter" panose="02090604020004020304" pitchFamily="18" charset="77"/>
              </a:rPr>
              <a:t>3.000 gigatonnes de carbone se sont accumulées dans l’atmosphère.</a:t>
            </a:r>
          </a:p>
          <a:p>
            <a:endParaRPr lang="fr-FR" sz="1400" dirty="0">
              <a:latin typeface="American Typewriter" panose="02090604020004020304" pitchFamily="18" charset="77"/>
            </a:endParaRPr>
          </a:p>
          <a:p>
            <a:r>
              <a:rPr lang="fr-FR" sz="1400" dirty="0">
                <a:latin typeface="American Typewriter" panose="02090604020004020304" pitchFamily="18" charset="77"/>
              </a:rPr>
              <a:t>Du fait des émissions anthropiques, </a:t>
            </a:r>
            <a:r>
              <a:rPr lang="fr-FR" sz="1400" b="1" dirty="0">
                <a:latin typeface="American Typewriter" panose="02090604020004020304" pitchFamily="18" charset="77"/>
              </a:rPr>
              <a:t>cette quantité de CO</a:t>
            </a:r>
            <a:r>
              <a:rPr lang="fr-FR" sz="1400" b="1" baseline="-25000" dirty="0">
                <a:latin typeface="American Typewriter" panose="02090604020004020304" pitchFamily="18" charset="77"/>
              </a:rPr>
              <a:t>2</a:t>
            </a:r>
            <a:r>
              <a:rPr lang="fr-FR" sz="1400" b="1" dirty="0">
                <a:latin typeface="American Typewriter" panose="02090604020004020304" pitchFamily="18" charset="77"/>
              </a:rPr>
              <a:t> pourrait être atteinte dans 140 ans seulement modifiant les conditions de vie sur la terre</a:t>
            </a:r>
          </a:p>
          <a:p>
            <a:pPr algn="just"/>
            <a:endParaRPr lang="fr-FR" sz="1400" b="1" dirty="0">
              <a:latin typeface="American Typewriter" panose="02090604020004020304" pitchFamily="18" charset="77"/>
            </a:endParaRPr>
          </a:p>
        </p:txBody>
      </p:sp>
      <p:pic>
        <p:nvPicPr>
          <p:cNvPr id="6" name="Image 5">
            <a:extLst>
              <a:ext uri="{FF2B5EF4-FFF2-40B4-BE49-F238E27FC236}">
                <a16:creationId xmlns:a16="http://schemas.microsoft.com/office/drawing/2014/main" id="{26406C59-DAF8-1847-9B66-A28445DC2F3D}"/>
              </a:ext>
            </a:extLst>
          </p:cNvPr>
          <p:cNvPicPr>
            <a:picLocks noChangeAspect="1"/>
          </p:cNvPicPr>
          <p:nvPr/>
        </p:nvPicPr>
        <p:blipFill>
          <a:blip r:embed="rId5"/>
          <a:stretch>
            <a:fillRect/>
          </a:stretch>
        </p:blipFill>
        <p:spPr>
          <a:xfrm>
            <a:off x="10886134" y="3108495"/>
            <a:ext cx="841454" cy="504872"/>
          </a:xfrm>
          <a:prstGeom prst="rect">
            <a:avLst/>
          </a:prstGeom>
        </p:spPr>
      </p:pic>
      <p:pic>
        <p:nvPicPr>
          <p:cNvPr id="7" name="Image 6">
            <a:extLst>
              <a:ext uri="{FF2B5EF4-FFF2-40B4-BE49-F238E27FC236}">
                <a16:creationId xmlns:a16="http://schemas.microsoft.com/office/drawing/2014/main" id="{F6673B86-839D-124C-AA7F-A9D8FA021D3E}"/>
              </a:ext>
            </a:extLst>
          </p:cNvPr>
          <p:cNvPicPr>
            <a:picLocks noChangeAspect="1"/>
          </p:cNvPicPr>
          <p:nvPr/>
        </p:nvPicPr>
        <p:blipFill>
          <a:blip r:embed="rId6"/>
          <a:stretch>
            <a:fillRect/>
          </a:stretch>
        </p:blipFill>
        <p:spPr>
          <a:xfrm>
            <a:off x="10020081" y="253396"/>
            <a:ext cx="1732107" cy="1133970"/>
          </a:xfrm>
          <a:prstGeom prst="rect">
            <a:avLst/>
          </a:prstGeom>
        </p:spPr>
      </p:pic>
      <p:sp>
        <p:nvSpPr>
          <p:cNvPr id="9" name="Rectangle 8">
            <a:extLst>
              <a:ext uri="{FF2B5EF4-FFF2-40B4-BE49-F238E27FC236}">
                <a16:creationId xmlns:a16="http://schemas.microsoft.com/office/drawing/2014/main" id="{0AD2A8AF-32C0-F24F-B9D3-4301FE570C3A}"/>
              </a:ext>
            </a:extLst>
          </p:cNvPr>
          <p:cNvSpPr/>
          <p:nvPr/>
        </p:nvSpPr>
        <p:spPr>
          <a:xfrm>
            <a:off x="8302765" y="4449764"/>
            <a:ext cx="3742647" cy="1477328"/>
          </a:xfrm>
          <a:prstGeom prst="rect">
            <a:avLst/>
          </a:prstGeom>
        </p:spPr>
        <p:txBody>
          <a:bodyPr wrap="square">
            <a:spAutoFit/>
          </a:bodyPr>
          <a:lstStyle/>
          <a:p>
            <a:r>
              <a:rPr lang="fr-FR" dirty="0">
                <a:solidFill>
                  <a:srgbClr val="444444"/>
                </a:solidFill>
                <a:latin typeface="Lucida Sans" panose="020B0602030504020204" pitchFamily="34" charset="77"/>
              </a:rPr>
              <a:t>Le CO2 à un niveau sans précédent sur les trois derniers millions d’années : </a:t>
            </a:r>
          </a:p>
          <a:p>
            <a:r>
              <a:rPr lang="fr-FR" b="1" dirty="0">
                <a:solidFill>
                  <a:srgbClr val="444444"/>
                </a:solidFill>
                <a:latin typeface="Lucida Sans" panose="020B0602030504020204" pitchFamily="34" charset="77"/>
              </a:rPr>
              <a:t>420 ppm de CO2 atteints sur une semaine (mai 2021)</a:t>
            </a:r>
            <a:endParaRPr lang="fr-FR" b="1" i="0" u="none" strike="noStrike" dirty="0">
              <a:solidFill>
                <a:srgbClr val="444444"/>
              </a:solidFill>
              <a:effectLst/>
              <a:latin typeface="Lucida Sans" panose="020B0602030504020204" pitchFamily="34" charset="77"/>
            </a:endParaRPr>
          </a:p>
        </p:txBody>
      </p:sp>
      <p:sp>
        <p:nvSpPr>
          <p:cNvPr id="10" name="Rectangle 9">
            <a:extLst>
              <a:ext uri="{FF2B5EF4-FFF2-40B4-BE49-F238E27FC236}">
                <a16:creationId xmlns:a16="http://schemas.microsoft.com/office/drawing/2014/main" id="{1C5C2347-06BA-114B-81C2-640627747612}"/>
              </a:ext>
            </a:extLst>
          </p:cNvPr>
          <p:cNvSpPr/>
          <p:nvPr/>
        </p:nvSpPr>
        <p:spPr>
          <a:xfrm>
            <a:off x="8243893" y="6008272"/>
            <a:ext cx="4043146" cy="830997"/>
          </a:xfrm>
          <a:prstGeom prst="rect">
            <a:avLst/>
          </a:prstGeom>
        </p:spPr>
        <p:txBody>
          <a:bodyPr wrap="square">
            <a:spAutoFit/>
          </a:bodyPr>
          <a:lstStyle/>
          <a:p>
            <a:r>
              <a:rPr lang="fr-FR" sz="1200" dirty="0">
                <a:hlinkClick r:id="rId7"/>
              </a:rPr>
              <a:t>https://atlantico.fr/article/decryptage/les-emissions-de-carbone-ont-connu-un-net-rebond-post-confinements-massifs-dus-au-covid-myriam-maestroni</a:t>
            </a:r>
            <a:endParaRPr lang="fr-FR" sz="1200" dirty="0"/>
          </a:p>
          <a:p>
            <a:endParaRPr lang="fr-FR" sz="1200" dirty="0"/>
          </a:p>
        </p:txBody>
      </p:sp>
      <p:sp>
        <p:nvSpPr>
          <p:cNvPr id="14" name="Rectangle 13">
            <a:extLst>
              <a:ext uri="{FF2B5EF4-FFF2-40B4-BE49-F238E27FC236}">
                <a16:creationId xmlns:a16="http://schemas.microsoft.com/office/drawing/2014/main" id="{5C6C4694-6C68-E747-9343-671129804FF6}"/>
              </a:ext>
            </a:extLst>
          </p:cNvPr>
          <p:cNvSpPr/>
          <p:nvPr/>
        </p:nvSpPr>
        <p:spPr>
          <a:xfrm>
            <a:off x="3184220" y="4065601"/>
            <a:ext cx="5024364" cy="2677656"/>
          </a:xfrm>
          <a:prstGeom prst="rect">
            <a:avLst/>
          </a:prstGeom>
          <a:solidFill>
            <a:schemeClr val="bg1">
              <a:lumMod val="85000"/>
            </a:schemeClr>
          </a:solidFill>
        </p:spPr>
        <p:txBody>
          <a:bodyPr wrap="square">
            <a:spAutoFit/>
          </a:bodyPr>
          <a:lstStyle/>
          <a:p>
            <a:pPr algn="just"/>
            <a:r>
              <a:rPr lang="fr-FR" sz="1200" u="sng" dirty="0">
                <a:solidFill>
                  <a:srgbClr val="111111"/>
                </a:solidFill>
                <a:latin typeface="Lato"/>
              </a:rPr>
              <a:t>Rappel: Effets sur la santé</a:t>
            </a:r>
          </a:p>
          <a:p>
            <a:pPr algn="just"/>
            <a:endParaRPr lang="fr-FR" sz="1200" dirty="0">
              <a:solidFill>
                <a:srgbClr val="111111"/>
              </a:solidFill>
              <a:latin typeface="Lato"/>
            </a:endParaRPr>
          </a:p>
          <a:p>
            <a:pPr algn="just"/>
            <a:r>
              <a:rPr lang="fr-FR" sz="1200" dirty="0">
                <a:solidFill>
                  <a:srgbClr val="111111"/>
                </a:solidFill>
                <a:latin typeface="Lato"/>
              </a:rPr>
              <a:t>L’air contient aujourd’hui environ </a:t>
            </a:r>
            <a:r>
              <a:rPr lang="fr-FR" sz="1200" b="1" dirty="0">
                <a:solidFill>
                  <a:srgbClr val="111111"/>
                </a:solidFill>
                <a:latin typeface="Lato"/>
              </a:rPr>
              <a:t>0,04 % de CO</a:t>
            </a:r>
            <a:r>
              <a:rPr lang="fr-FR" sz="1200" dirty="0">
                <a:solidFill>
                  <a:srgbClr val="111111"/>
                </a:solidFill>
                <a:latin typeface="Lato"/>
              </a:rPr>
              <a:t>2. </a:t>
            </a:r>
          </a:p>
          <a:p>
            <a:pPr algn="just"/>
            <a:r>
              <a:rPr lang="fr-FR" sz="1200" dirty="0">
                <a:solidFill>
                  <a:srgbClr val="111111"/>
                </a:solidFill>
                <a:latin typeface="Lato"/>
              </a:rPr>
              <a:t>À partir d’une certaine concentration dans l’air, ce gaz s’avère dangereux voire mortel. La valeur limite d’exposition est de 3 % sur une durée de 15 minutes. </a:t>
            </a:r>
          </a:p>
          <a:p>
            <a:pPr algn="just"/>
            <a:r>
              <a:rPr lang="fr-FR" sz="1200" dirty="0">
                <a:solidFill>
                  <a:srgbClr val="111111"/>
                </a:solidFill>
                <a:latin typeface="Lato"/>
              </a:rPr>
              <a:t>Cette valeur ne doit jamais être dépassée. Au-delà, les effets sur la santé sont d’autant plus graves que la teneur en CO2 augmente. </a:t>
            </a:r>
          </a:p>
          <a:p>
            <a:pPr algn="just"/>
            <a:r>
              <a:rPr lang="fr-FR" sz="1200" dirty="0">
                <a:solidFill>
                  <a:srgbClr val="111111"/>
                </a:solidFill>
                <a:latin typeface="Lato"/>
              </a:rPr>
              <a:t>Ainsi, à 2 % de CO2 dans l’air, l’amplitude respiratoire augmente. À 4 %, la fréquence respiratoire s’accélère. </a:t>
            </a:r>
          </a:p>
          <a:p>
            <a:pPr algn="just"/>
            <a:r>
              <a:rPr lang="fr-FR" sz="1200" dirty="0">
                <a:solidFill>
                  <a:srgbClr val="111111"/>
                </a:solidFill>
                <a:latin typeface="Lato"/>
              </a:rPr>
              <a:t>À 10 %, peuvent apparaître des troubles visuels, des tremblements et des sueurs. </a:t>
            </a:r>
          </a:p>
          <a:p>
            <a:pPr algn="just"/>
            <a:r>
              <a:rPr lang="fr-FR" sz="1200" dirty="0">
                <a:solidFill>
                  <a:srgbClr val="111111"/>
                </a:solidFill>
                <a:latin typeface="Lato"/>
              </a:rPr>
              <a:t>À 15 %, c’est la perte de connaissance brutale. </a:t>
            </a:r>
          </a:p>
          <a:p>
            <a:pPr algn="just"/>
            <a:r>
              <a:rPr lang="fr-FR" sz="1200" dirty="0">
                <a:solidFill>
                  <a:srgbClr val="111111"/>
                </a:solidFill>
                <a:latin typeface="Lato"/>
              </a:rPr>
              <a:t>À 25 %, un arrêt respiratoire entraîne le décès.</a:t>
            </a:r>
            <a:endParaRPr lang="fr-FR" sz="1200" dirty="0"/>
          </a:p>
        </p:txBody>
      </p:sp>
      <p:sp>
        <p:nvSpPr>
          <p:cNvPr id="17" name="ZoneTexte 16">
            <a:extLst>
              <a:ext uri="{FF2B5EF4-FFF2-40B4-BE49-F238E27FC236}">
                <a16:creationId xmlns:a16="http://schemas.microsoft.com/office/drawing/2014/main" id="{CF2BE96E-4EB1-E84F-B29F-CC4ECACE1105}"/>
              </a:ext>
            </a:extLst>
          </p:cNvPr>
          <p:cNvSpPr txBox="1"/>
          <p:nvPr/>
        </p:nvSpPr>
        <p:spPr>
          <a:xfrm rot="16200000">
            <a:off x="-603370" y="6002355"/>
            <a:ext cx="1422184" cy="215444"/>
          </a:xfrm>
          <a:prstGeom prst="rect">
            <a:avLst/>
          </a:prstGeom>
          <a:noFill/>
        </p:spPr>
        <p:txBody>
          <a:bodyPr wrap="none" rtlCol="0">
            <a:spAutoFit/>
          </a:bodyPr>
          <a:lstStyle/>
          <a:p>
            <a:r>
              <a:rPr lang="fr-FR" sz="800" dirty="0"/>
              <a:t>Sources: </a:t>
            </a:r>
            <a:r>
              <a:rPr lang="fr-FR" sz="800" dirty="0" err="1"/>
              <a:t>Futura</a:t>
            </a:r>
            <a:r>
              <a:rPr lang="fr-FR" sz="800" dirty="0"/>
              <a:t> </a:t>
            </a:r>
            <a:r>
              <a:rPr lang="fr-FR" sz="800" dirty="0" err="1"/>
              <a:t>Planet</a:t>
            </a:r>
            <a:r>
              <a:rPr lang="fr-FR" sz="800" dirty="0"/>
              <a:t>, divers</a:t>
            </a:r>
          </a:p>
        </p:txBody>
      </p:sp>
    </p:spTree>
    <p:extLst>
      <p:ext uri="{BB962C8B-B14F-4D97-AF65-F5344CB8AC3E}">
        <p14:creationId xmlns:p14="http://schemas.microsoft.com/office/powerpoint/2010/main" val="376806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13B39813-D3CF-3246-ACBA-B0DEB82A8906}"/>
              </a:ext>
            </a:extLst>
          </p:cNvPr>
          <p:cNvSpPr txBox="1"/>
          <p:nvPr/>
        </p:nvSpPr>
        <p:spPr>
          <a:xfrm>
            <a:off x="252212" y="261041"/>
            <a:ext cx="8324229"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Dans un contexte d’urgence climatique en forte accélération</a:t>
            </a:r>
          </a:p>
        </p:txBody>
      </p:sp>
      <p:sp>
        <p:nvSpPr>
          <p:cNvPr id="16" name="ZoneTexte 15">
            <a:extLst>
              <a:ext uri="{FF2B5EF4-FFF2-40B4-BE49-F238E27FC236}">
                <a16:creationId xmlns:a16="http://schemas.microsoft.com/office/drawing/2014/main" id="{51CEF57F-D756-F047-A115-0DF04790AAC3}"/>
              </a:ext>
            </a:extLst>
          </p:cNvPr>
          <p:cNvSpPr txBox="1"/>
          <p:nvPr/>
        </p:nvSpPr>
        <p:spPr>
          <a:xfrm rot="21403149">
            <a:off x="263370" y="917507"/>
            <a:ext cx="2502604" cy="461665"/>
          </a:xfrm>
          <a:prstGeom prst="rect">
            <a:avLst/>
          </a:prstGeom>
          <a:solidFill>
            <a:schemeClr val="accent4"/>
          </a:solidFill>
        </p:spPr>
        <p:txBody>
          <a:bodyPr wrap="square" rtlCol="0">
            <a:spAutoFit/>
          </a:bodyPr>
          <a:lstStyle/>
          <a:p>
            <a:r>
              <a:rPr lang="fr-FR" sz="2400" b="1" dirty="0"/>
              <a:t>ainsi que des GES</a:t>
            </a:r>
          </a:p>
        </p:txBody>
      </p:sp>
      <p:sp>
        <p:nvSpPr>
          <p:cNvPr id="2" name="ZoneTexte 1">
            <a:extLst>
              <a:ext uri="{FF2B5EF4-FFF2-40B4-BE49-F238E27FC236}">
                <a16:creationId xmlns:a16="http://schemas.microsoft.com/office/drawing/2014/main" id="{F7FBBD29-59ED-CC4B-A1F1-EECE8693AF5C}"/>
              </a:ext>
            </a:extLst>
          </p:cNvPr>
          <p:cNvSpPr txBox="1"/>
          <p:nvPr/>
        </p:nvSpPr>
        <p:spPr>
          <a:xfrm>
            <a:off x="252210" y="1757457"/>
            <a:ext cx="3164089" cy="4401205"/>
          </a:xfrm>
          <a:prstGeom prst="rect">
            <a:avLst/>
          </a:prstGeom>
          <a:noFill/>
        </p:spPr>
        <p:txBody>
          <a:bodyPr wrap="square" rtlCol="0">
            <a:spAutoFit/>
          </a:bodyPr>
          <a:lstStyle/>
          <a:p>
            <a:r>
              <a:rPr lang="fr-FR" sz="2000" b="1" dirty="0"/>
              <a:t>Au-delà du CO2 les émissions de GES  qui persistent à un niveau d’émissions trop élevée</a:t>
            </a:r>
          </a:p>
          <a:p>
            <a:endParaRPr lang="fr-FR" sz="2000" b="1" dirty="0"/>
          </a:p>
          <a:p>
            <a:r>
              <a:rPr lang="fr-FR" sz="2000" dirty="0"/>
              <a:t>Le </a:t>
            </a:r>
            <a:r>
              <a:rPr lang="fr-FR" sz="2000" b="1" dirty="0"/>
              <a:t>METHANE (CH4) </a:t>
            </a:r>
            <a:r>
              <a:rPr lang="fr-FR" sz="2000" dirty="0"/>
              <a:t>– surtout lié à l’extraction du gaz et du pétrole ainsi qu’à l’agriculture (élevages et rizières)</a:t>
            </a:r>
          </a:p>
          <a:p>
            <a:endParaRPr lang="fr-FR" sz="2000" dirty="0"/>
          </a:p>
          <a:p>
            <a:r>
              <a:rPr lang="fr-FR" sz="2000" dirty="0"/>
              <a:t>Le </a:t>
            </a:r>
            <a:r>
              <a:rPr lang="fr-FR" sz="2000" b="1" dirty="0"/>
              <a:t>PROTOXYDE D’AZOTE (N2O</a:t>
            </a:r>
            <a:r>
              <a:rPr lang="fr-FR" sz="2000" dirty="0"/>
              <a:t>) – principalement issu de l’utilisation de l’engrais</a:t>
            </a:r>
          </a:p>
        </p:txBody>
      </p:sp>
      <p:pic>
        <p:nvPicPr>
          <p:cNvPr id="18" name="Espace réservé du contenu 3">
            <a:extLst>
              <a:ext uri="{FF2B5EF4-FFF2-40B4-BE49-F238E27FC236}">
                <a16:creationId xmlns:a16="http://schemas.microsoft.com/office/drawing/2014/main" id="{E9717E86-641D-CC42-BE49-CE92EFD21333}"/>
              </a:ext>
            </a:extLst>
          </p:cNvPr>
          <p:cNvPicPr>
            <a:picLocks noGrp="1" noChangeAspect="1"/>
          </p:cNvPicPr>
          <p:nvPr>
            <p:ph idx="1"/>
          </p:nvPr>
        </p:nvPicPr>
        <p:blipFill>
          <a:blip r:embed="rId3"/>
          <a:stretch>
            <a:fillRect/>
          </a:stretch>
        </p:blipFill>
        <p:spPr>
          <a:xfrm>
            <a:off x="3376016" y="1552557"/>
            <a:ext cx="8815984" cy="4606105"/>
          </a:xfrm>
          <a:prstGeom prst="rect">
            <a:avLst/>
          </a:prstGeom>
        </p:spPr>
      </p:pic>
    </p:spTree>
    <p:extLst>
      <p:ext uri="{BB962C8B-B14F-4D97-AF65-F5344CB8AC3E}">
        <p14:creationId xmlns:p14="http://schemas.microsoft.com/office/powerpoint/2010/main" val="3764522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13B39813-D3CF-3246-ACBA-B0DEB82A8906}"/>
              </a:ext>
            </a:extLst>
          </p:cNvPr>
          <p:cNvSpPr txBox="1"/>
          <p:nvPr/>
        </p:nvSpPr>
        <p:spPr>
          <a:xfrm>
            <a:off x="252212" y="261041"/>
            <a:ext cx="8324229"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Dans un contexte d’urgence climatique en forte accélération</a:t>
            </a:r>
          </a:p>
        </p:txBody>
      </p:sp>
      <p:sp>
        <p:nvSpPr>
          <p:cNvPr id="16" name="ZoneTexte 15">
            <a:extLst>
              <a:ext uri="{FF2B5EF4-FFF2-40B4-BE49-F238E27FC236}">
                <a16:creationId xmlns:a16="http://schemas.microsoft.com/office/drawing/2014/main" id="{51CEF57F-D756-F047-A115-0DF04790AAC3}"/>
              </a:ext>
            </a:extLst>
          </p:cNvPr>
          <p:cNvSpPr txBox="1"/>
          <p:nvPr/>
        </p:nvSpPr>
        <p:spPr>
          <a:xfrm rot="21403149">
            <a:off x="260963" y="1120381"/>
            <a:ext cx="5442646" cy="461665"/>
          </a:xfrm>
          <a:prstGeom prst="rect">
            <a:avLst/>
          </a:prstGeom>
          <a:solidFill>
            <a:schemeClr val="accent4"/>
          </a:solidFill>
        </p:spPr>
        <p:txBody>
          <a:bodyPr wrap="square" rtlCol="0">
            <a:spAutoFit/>
          </a:bodyPr>
          <a:lstStyle/>
          <a:p>
            <a:r>
              <a:rPr lang="fr-FR" sz="2400" b="1" dirty="0"/>
              <a:t>Accroissement rapide des températures</a:t>
            </a:r>
          </a:p>
        </p:txBody>
      </p:sp>
      <p:sp>
        <p:nvSpPr>
          <p:cNvPr id="4" name="Rectangle 3">
            <a:extLst>
              <a:ext uri="{FF2B5EF4-FFF2-40B4-BE49-F238E27FC236}">
                <a16:creationId xmlns:a16="http://schemas.microsoft.com/office/drawing/2014/main" id="{C5465ACB-2777-234C-ADC3-282CE2CE3BE4}"/>
              </a:ext>
            </a:extLst>
          </p:cNvPr>
          <p:cNvSpPr/>
          <p:nvPr/>
        </p:nvSpPr>
        <p:spPr>
          <a:xfrm>
            <a:off x="252212" y="1958303"/>
            <a:ext cx="6096000" cy="2862322"/>
          </a:xfrm>
          <a:prstGeom prst="rect">
            <a:avLst/>
          </a:prstGeom>
        </p:spPr>
        <p:txBody>
          <a:bodyPr>
            <a:spAutoFit/>
          </a:bodyPr>
          <a:lstStyle/>
          <a:p>
            <a:pPr algn="just"/>
            <a:r>
              <a:rPr lang="fr-FR" dirty="0"/>
              <a:t>Aussi, la température à la surface du globe a augmenté plus rapidement depuis 1970 que pendant toute autre période de 50 ans au cours des 2.000 dernières années au moins. </a:t>
            </a:r>
          </a:p>
          <a:p>
            <a:pPr algn="just"/>
            <a:endParaRPr lang="fr-FR" dirty="0"/>
          </a:p>
          <a:p>
            <a:pPr algn="just"/>
            <a:r>
              <a:rPr lang="fr-FR" dirty="0"/>
              <a:t>Par exemple, les températures de la décennie la plus récente (2011-2020) dépassent celles de la période chaude pluriséculaire la plus récente, il y a environ 6.500 ans, indique le rapport.</a:t>
            </a:r>
          </a:p>
          <a:p>
            <a:pPr algn="just"/>
            <a:br>
              <a:rPr lang="fr-FR" dirty="0"/>
            </a:br>
            <a:endParaRPr lang="fr-FR" b="1" dirty="0"/>
          </a:p>
        </p:txBody>
      </p:sp>
      <p:sp>
        <p:nvSpPr>
          <p:cNvPr id="3" name="ZoneTexte 2">
            <a:extLst>
              <a:ext uri="{FF2B5EF4-FFF2-40B4-BE49-F238E27FC236}">
                <a16:creationId xmlns:a16="http://schemas.microsoft.com/office/drawing/2014/main" id="{9C155370-56CA-8545-B2B0-CB010980341A}"/>
              </a:ext>
            </a:extLst>
          </p:cNvPr>
          <p:cNvSpPr txBox="1"/>
          <p:nvPr/>
        </p:nvSpPr>
        <p:spPr>
          <a:xfrm>
            <a:off x="9048550" y="687649"/>
            <a:ext cx="2891238" cy="5909310"/>
          </a:xfrm>
          <a:prstGeom prst="rect">
            <a:avLst/>
          </a:prstGeom>
          <a:solidFill>
            <a:schemeClr val="bg2">
              <a:lumMod val="90000"/>
            </a:schemeClr>
          </a:solidFill>
        </p:spPr>
        <p:txBody>
          <a:bodyPr wrap="square" rtlCol="0">
            <a:spAutoFit/>
          </a:bodyPr>
          <a:lstStyle/>
          <a:p>
            <a:r>
              <a:rPr lang="fr-FR" dirty="0">
                <a:solidFill>
                  <a:srgbClr val="333333"/>
                </a:solidFill>
                <a:latin typeface="American Typewriter" panose="02090604020004020304" pitchFamily="18" charset="77"/>
              </a:rPr>
              <a:t>Selon ce dernier rapport du GIEC les émissions de gaz à effet de serre dues aux activités humaines sont responsables d'un réchauffement d'environ</a:t>
            </a:r>
          </a:p>
          <a:p>
            <a:endParaRPr lang="fr-FR" dirty="0">
              <a:solidFill>
                <a:srgbClr val="333333"/>
              </a:solidFill>
              <a:latin typeface="American Typewriter" panose="02090604020004020304" pitchFamily="18" charset="77"/>
            </a:endParaRPr>
          </a:p>
          <a:p>
            <a:r>
              <a:rPr lang="fr-FR" b="1" dirty="0">
                <a:solidFill>
                  <a:srgbClr val="333333"/>
                </a:solidFill>
                <a:latin typeface="American Typewriter" panose="02090604020004020304" pitchFamily="18" charset="77"/>
              </a:rPr>
              <a:t> </a:t>
            </a:r>
            <a:r>
              <a:rPr lang="fr-FR" b="1" dirty="0">
                <a:latin typeface="American Typewriter" panose="02090604020004020304" pitchFamily="18" charset="77"/>
              </a:rPr>
              <a:t>+1.1°C entre 1850 et 1900</a:t>
            </a:r>
          </a:p>
          <a:p>
            <a:endParaRPr lang="fr-FR" dirty="0">
              <a:latin typeface="American Typewriter" panose="02090604020004020304" pitchFamily="18" charset="77"/>
            </a:endParaRPr>
          </a:p>
          <a:p>
            <a:r>
              <a:rPr lang="fr-FR" dirty="0">
                <a:latin typeface="American Typewriter" panose="02090604020004020304" pitchFamily="18" charset="77"/>
              </a:rPr>
              <a:t>Sur les 20 prochaines années </a:t>
            </a:r>
            <a:r>
              <a:rPr lang="fr-FR" dirty="0">
                <a:solidFill>
                  <a:srgbClr val="333333"/>
                </a:solidFill>
                <a:latin typeface="American Typewriter" panose="02090604020004020304" pitchFamily="18" charset="77"/>
              </a:rPr>
              <a:t>la température mondiale devrait atteindre ou dépasser 1,5°C de réchauffement. </a:t>
            </a:r>
            <a:r>
              <a:rPr lang="fr-FR" dirty="0">
                <a:latin typeface="American Typewriter" panose="02090604020004020304" pitchFamily="18" charset="77"/>
              </a:rPr>
              <a:t> </a:t>
            </a:r>
          </a:p>
          <a:p>
            <a:endParaRPr lang="fr-FR" dirty="0">
              <a:latin typeface="American Typewriter" panose="02090604020004020304" pitchFamily="18" charset="77"/>
            </a:endParaRPr>
          </a:p>
          <a:p>
            <a:r>
              <a:rPr lang="fr-FR" b="1" dirty="0"/>
              <a:t>Les scientifiques du GIEC préviennent que le réchauffement planétaire de 2°C sera dépassé au cours du 21e siècle</a:t>
            </a:r>
          </a:p>
        </p:txBody>
      </p:sp>
      <p:pic>
        <p:nvPicPr>
          <p:cNvPr id="6" name="Image 5">
            <a:extLst>
              <a:ext uri="{FF2B5EF4-FFF2-40B4-BE49-F238E27FC236}">
                <a16:creationId xmlns:a16="http://schemas.microsoft.com/office/drawing/2014/main" id="{984AB5B6-20A2-7643-9A88-18415F312D4C}"/>
              </a:ext>
            </a:extLst>
          </p:cNvPr>
          <p:cNvPicPr>
            <a:picLocks noChangeAspect="1"/>
          </p:cNvPicPr>
          <p:nvPr/>
        </p:nvPicPr>
        <p:blipFill>
          <a:blip r:embed="rId3"/>
          <a:stretch>
            <a:fillRect/>
          </a:stretch>
        </p:blipFill>
        <p:spPr>
          <a:xfrm>
            <a:off x="1450391" y="4334658"/>
            <a:ext cx="7331002" cy="2262301"/>
          </a:xfrm>
          <a:prstGeom prst="rect">
            <a:avLst/>
          </a:prstGeom>
        </p:spPr>
      </p:pic>
    </p:spTree>
    <p:extLst>
      <p:ext uri="{BB962C8B-B14F-4D97-AF65-F5344CB8AC3E}">
        <p14:creationId xmlns:p14="http://schemas.microsoft.com/office/powerpoint/2010/main" val="804345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51CEF57F-D756-F047-A115-0DF04790AAC3}"/>
              </a:ext>
            </a:extLst>
          </p:cNvPr>
          <p:cNvSpPr txBox="1"/>
          <p:nvPr/>
        </p:nvSpPr>
        <p:spPr>
          <a:xfrm rot="21403149">
            <a:off x="261165" y="955770"/>
            <a:ext cx="5195398" cy="461665"/>
          </a:xfrm>
          <a:prstGeom prst="rect">
            <a:avLst/>
          </a:prstGeom>
          <a:solidFill>
            <a:schemeClr val="accent4"/>
          </a:solidFill>
        </p:spPr>
        <p:txBody>
          <a:bodyPr wrap="square" rtlCol="0">
            <a:spAutoFit/>
          </a:bodyPr>
          <a:lstStyle/>
          <a:p>
            <a:r>
              <a:rPr lang="fr-FR" sz="2400" b="1" dirty="0"/>
              <a:t>Augmentation  des niveaux des mers</a:t>
            </a:r>
          </a:p>
        </p:txBody>
      </p:sp>
      <p:sp>
        <p:nvSpPr>
          <p:cNvPr id="4" name="Rectangle 3">
            <a:extLst>
              <a:ext uri="{FF2B5EF4-FFF2-40B4-BE49-F238E27FC236}">
                <a16:creationId xmlns:a16="http://schemas.microsoft.com/office/drawing/2014/main" id="{C5465ACB-2777-234C-ADC3-282CE2CE3BE4}"/>
              </a:ext>
            </a:extLst>
          </p:cNvPr>
          <p:cNvSpPr/>
          <p:nvPr/>
        </p:nvSpPr>
        <p:spPr>
          <a:xfrm>
            <a:off x="220790" y="1740178"/>
            <a:ext cx="6786921" cy="2031325"/>
          </a:xfrm>
          <a:prstGeom prst="rect">
            <a:avLst/>
          </a:prstGeom>
        </p:spPr>
        <p:txBody>
          <a:bodyPr wrap="square">
            <a:spAutoFit/>
          </a:bodyPr>
          <a:lstStyle/>
          <a:p>
            <a:pPr algn="just"/>
            <a:r>
              <a:rPr lang="fr-FR" dirty="0"/>
              <a:t>Parallèlement, le niveau moyen mondial de la mer a augmenté plus rapidement depuis 1900 qu'au cours de tout autre siècle précédent, depuis au moins 3.000 ans.</a:t>
            </a:r>
          </a:p>
          <a:p>
            <a:pPr algn="just"/>
            <a:endParaRPr lang="fr-FR" dirty="0"/>
          </a:p>
          <a:p>
            <a:pPr algn="just"/>
            <a:r>
              <a:rPr lang="fr-FR" dirty="0"/>
              <a:t>Parmi les victimes, les océans, qui continueront à subir une </a:t>
            </a:r>
            <a:r>
              <a:rPr lang="fr-FR" b="1" dirty="0"/>
              <a:t>acidification</a:t>
            </a:r>
            <a:r>
              <a:rPr lang="fr-FR" dirty="0"/>
              <a:t>, une </a:t>
            </a:r>
            <a:r>
              <a:rPr lang="fr-FR" b="1" dirty="0"/>
              <a:t>désoxygénation</a:t>
            </a:r>
            <a:r>
              <a:rPr lang="fr-FR" dirty="0"/>
              <a:t> et une </a:t>
            </a:r>
            <a:r>
              <a:rPr lang="fr-FR" b="1" dirty="0"/>
              <a:t>variation globale de température</a:t>
            </a:r>
            <a:r>
              <a:rPr lang="fr-FR" dirty="0"/>
              <a:t>. </a:t>
            </a:r>
          </a:p>
        </p:txBody>
      </p:sp>
      <p:pic>
        <p:nvPicPr>
          <p:cNvPr id="2" name="Image 1">
            <a:extLst>
              <a:ext uri="{FF2B5EF4-FFF2-40B4-BE49-F238E27FC236}">
                <a16:creationId xmlns:a16="http://schemas.microsoft.com/office/drawing/2014/main" id="{B1982B54-9220-D747-A325-4A412B41E279}"/>
              </a:ext>
            </a:extLst>
          </p:cNvPr>
          <p:cNvPicPr>
            <a:picLocks noChangeAspect="1"/>
          </p:cNvPicPr>
          <p:nvPr/>
        </p:nvPicPr>
        <p:blipFill>
          <a:blip r:embed="rId3"/>
          <a:stretch>
            <a:fillRect/>
          </a:stretch>
        </p:blipFill>
        <p:spPr>
          <a:xfrm>
            <a:off x="9499797" y="261041"/>
            <a:ext cx="2213981" cy="3425774"/>
          </a:xfrm>
          <a:prstGeom prst="rect">
            <a:avLst/>
          </a:prstGeom>
        </p:spPr>
      </p:pic>
      <p:pic>
        <p:nvPicPr>
          <p:cNvPr id="7" name="Image 6">
            <a:extLst>
              <a:ext uri="{FF2B5EF4-FFF2-40B4-BE49-F238E27FC236}">
                <a16:creationId xmlns:a16="http://schemas.microsoft.com/office/drawing/2014/main" id="{A5F5D6C2-310E-D24F-913A-00BBA86E904F}"/>
              </a:ext>
            </a:extLst>
          </p:cNvPr>
          <p:cNvPicPr>
            <a:picLocks noChangeAspect="1"/>
          </p:cNvPicPr>
          <p:nvPr/>
        </p:nvPicPr>
        <p:blipFill>
          <a:blip r:embed="rId4"/>
          <a:stretch>
            <a:fillRect/>
          </a:stretch>
        </p:blipFill>
        <p:spPr>
          <a:xfrm>
            <a:off x="393223" y="4964757"/>
            <a:ext cx="3221028" cy="1815881"/>
          </a:xfrm>
          <a:prstGeom prst="rect">
            <a:avLst/>
          </a:prstGeom>
        </p:spPr>
      </p:pic>
      <p:sp>
        <p:nvSpPr>
          <p:cNvPr id="8" name="Rectangle 7">
            <a:extLst>
              <a:ext uri="{FF2B5EF4-FFF2-40B4-BE49-F238E27FC236}">
                <a16:creationId xmlns:a16="http://schemas.microsoft.com/office/drawing/2014/main" id="{C9E38897-93FB-7642-8C75-7F44C80A1168}"/>
              </a:ext>
            </a:extLst>
          </p:cNvPr>
          <p:cNvSpPr/>
          <p:nvPr/>
        </p:nvSpPr>
        <p:spPr>
          <a:xfrm>
            <a:off x="220791" y="4009906"/>
            <a:ext cx="6786921" cy="923330"/>
          </a:xfrm>
          <a:prstGeom prst="rect">
            <a:avLst/>
          </a:prstGeom>
        </p:spPr>
        <p:txBody>
          <a:bodyPr wrap="square">
            <a:spAutoFit/>
          </a:bodyPr>
          <a:lstStyle/>
          <a:p>
            <a:pPr algn="just"/>
            <a:r>
              <a:rPr lang="fr-FR" dirty="0"/>
              <a:t>Les glaciers  continueront inévitablement de fondre durant des dizaines ou des centaines d'années, le permafrost et les calottes glaciaires également</a:t>
            </a:r>
          </a:p>
        </p:txBody>
      </p:sp>
      <p:sp>
        <p:nvSpPr>
          <p:cNvPr id="10" name="Rectangle 9">
            <a:extLst>
              <a:ext uri="{FF2B5EF4-FFF2-40B4-BE49-F238E27FC236}">
                <a16:creationId xmlns:a16="http://schemas.microsoft.com/office/drawing/2014/main" id="{3B5D9D40-BCFD-0640-9AFE-12F851BE98AD}"/>
              </a:ext>
            </a:extLst>
          </p:cNvPr>
          <p:cNvSpPr/>
          <p:nvPr/>
        </p:nvSpPr>
        <p:spPr>
          <a:xfrm>
            <a:off x="3768056" y="4964756"/>
            <a:ext cx="7945722" cy="1815882"/>
          </a:xfrm>
          <a:prstGeom prst="rect">
            <a:avLst/>
          </a:prstGeom>
          <a:solidFill>
            <a:schemeClr val="bg1">
              <a:lumMod val="85000"/>
            </a:schemeClr>
          </a:solidFill>
        </p:spPr>
        <p:txBody>
          <a:bodyPr wrap="square">
            <a:spAutoFit/>
          </a:bodyPr>
          <a:lstStyle/>
          <a:p>
            <a:r>
              <a:rPr lang="fr-FR" sz="1400" dirty="0">
                <a:solidFill>
                  <a:srgbClr val="212121"/>
                </a:solidFill>
                <a:latin typeface="Georgia" panose="02040502050405020303" pitchFamily="18" charset="0"/>
              </a:rPr>
              <a:t>En Juillet 2021, il faisait donc plus chaud au Groenland qu’au Danemark. </a:t>
            </a:r>
          </a:p>
          <a:p>
            <a:r>
              <a:rPr lang="fr-FR" sz="1400" dirty="0">
                <a:solidFill>
                  <a:srgbClr val="212121"/>
                </a:solidFill>
                <a:latin typeface="Georgia" panose="02040502050405020303" pitchFamily="18" charset="0"/>
              </a:rPr>
              <a:t>Une vague de chaleur, avec des températures plus de dix degrés supérieures aux normales saisonnières, a provoqué un épisode de fonte « massive » de la calotte glaciaire groenlandaise, avertissent des glaciologues, qui déclarent</a:t>
            </a:r>
          </a:p>
          <a:p>
            <a:r>
              <a:rPr lang="fr-FR" sz="1400" dirty="0">
                <a:solidFill>
                  <a:srgbClr val="212121"/>
                </a:solidFill>
                <a:latin typeface="Georgia" panose="02040502050405020303" pitchFamily="18" charset="0"/>
              </a:rPr>
              <a:t>que </a:t>
            </a:r>
            <a:r>
              <a:rPr lang="fr-FR" sz="1400" b="1" dirty="0">
                <a:solidFill>
                  <a:srgbClr val="212121"/>
                </a:solidFill>
                <a:latin typeface="Georgia" panose="02040502050405020303" pitchFamily="18" charset="0"/>
              </a:rPr>
              <a:t>la calotte glaciaire de l’arctique a fondu d’environ 8 milliards de tonnes chaque jour, soit le double du rythme moyen lors de la période estival</a:t>
            </a:r>
            <a:r>
              <a:rPr lang="fr-FR" sz="1400" dirty="0">
                <a:solidFill>
                  <a:srgbClr val="212121"/>
                </a:solidFill>
                <a:latin typeface="Georgia" panose="02040502050405020303" pitchFamily="18" charset="0"/>
              </a:rPr>
              <a:t>e, selon les données du Polar Portal, un outil de modélisation géré par des instituts de recherche danois.</a:t>
            </a:r>
          </a:p>
          <a:p>
            <a:r>
              <a:rPr lang="fr-FR" sz="1400" dirty="0">
                <a:solidFill>
                  <a:srgbClr val="212121"/>
                </a:solidFill>
                <a:latin typeface="Georgia" panose="02040502050405020303" pitchFamily="18" charset="0"/>
              </a:rPr>
              <a:t>Le Parisien 31/07/2021</a:t>
            </a:r>
            <a:endParaRPr lang="fr-FR" sz="1400" dirty="0"/>
          </a:p>
        </p:txBody>
      </p:sp>
      <p:sp>
        <p:nvSpPr>
          <p:cNvPr id="6" name="Rectangle 5">
            <a:extLst>
              <a:ext uri="{FF2B5EF4-FFF2-40B4-BE49-F238E27FC236}">
                <a16:creationId xmlns:a16="http://schemas.microsoft.com/office/drawing/2014/main" id="{AE3502FA-2A81-D742-B1DF-3C794076A593}"/>
              </a:ext>
            </a:extLst>
          </p:cNvPr>
          <p:cNvSpPr/>
          <p:nvPr/>
        </p:nvSpPr>
        <p:spPr>
          <a:xfrm>
            <a:off x="8213242" y="3771503"/>
            <a:ext cx="3500536" cy="954107"/>
          </a:xfrm>
          <a:prstGeom prst="rect">
            <a:avLst/>
          </a:prstGeom>
          <a:solidFill>
            <a:schemeClr val="accent6">
              <a:lumMod val="60000"/>
              <a:lumOff val="40000"/>
            </a:schemeClr>
          </a:solidFill>
        </p:spPr>
        <p:txBody>
          <a:bodyPr wrap="square">
            <a:spAutoFit/>
          </a:bodyPr>
          <a:lstStyle/>
          <a:p>
            <a:r>
              <a:rPr lang="fr-FR" sz="1400" dirty="0"/>
              <a:t>La seule journée du 28 juillet, </a:t>
            </a:r>
            <a:r>
              <a:rPr lang="fr-FR" sz="1400" b="1" dirty="0"/>
              <a:t>22 gigatonnes de glace du Groenland</a:t>
            </a:r>
            <a:r>
              <a:rPr lang="fr-FR" sz="1400" dirty="0"/>
              <a:t> ont fondu dans la journée. En trois jours, cela suffirait pour recouvrir la </a:t>
            </a:r>
            <a:r>
              <a:rPr lang="fr-FR" sz="1400" b="1" dirty="0"/>
              <a:t>Floride </a:t>
            </a:r>
            <a:r>
              <a:rPr lang="fr-FR" sz="1400" dirty="0"/>
              <a:t>de 5 centimètres d’eau!</a:t>
            </a:r>
            <a:endParaRPr lang="fr-FR" sz="1400" dirty="0">
              <a:solidFill>
                <a:srgbClr val="212121"/>
              </a:solidFill>
              <a:latin typeface="Georgia" panose="02040502050405020303" pitchFamily="18" charset="0"/>
            </a:endParaRPr>
          </a:p>
        </p:txBody>
      </p:sp>
      <p:sp>
        <p:nvSpPr>
          <p:cNvPr id="15" name="ZoneTexte 14">
            <a:extLst>
              <a:ext uri="{FF2B5EF4-FFF2-40B4-BE49-F238E27FC236}">
                <a16:creationId xmlns:a16="http://schemas.microsoft.com/office/drawing/2014/main" id="{13B39813-D3CF-3246-ACBA-B0DEB82A8906}"/>
              </a:ext>
            </a:extLst>
          </p:cNvPr>
          <p:cNvSpPr txBox="1"/>
          <p:nvPr/>
        </p:nvSpPr>
        <p:spPr>
          <a:xfrm>
            <a:off x="252212" y="261041"/>
            <a:ext cx="8324229"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Dans un contexte d’urgence climatique en forte accélération</a:t>
            </a:r>
          </a:p>
        </p:txBody>
      </p:sp>
    </p:spTree>
    <p:extLst>
      <p:ext uri="{BB962C8B-B14F-4D97-AF65-F5344CB8AC3E}">
        <p14:creationId xmlns:p14="http://schemas.microsoft.com/office/powerpoint/2010/main" val="4021935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13B39813-D3CF-3246-ACBA-B0DEB82A8906}"/>
              </a:ext>
            </a:extLst>
          </p:cNvPr>
          <p:cNvSpPr txBox="1"/>
          <p:nvPr/>
        </p:nvSpPr>
        <p:spPr>
          <a:xfrm>
            <a:off x="252212" y="261041"/>
            <a:ext cx="8324229"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Dans un contexte d’urgence climatique en forte accélération</a:t>
            </a:r>
          </a:p>
        </p:txBody>
      </p:sp>
      <p:sp>
        <p:nvSpPr>
          <p:cNvPr id="16" name="ZoneTexte 15">
            <a:extLst>
              <a:ext uri="{FF2B5EF4-FFF2-40B4-BE49-F238E27FC236}">
                <a16:creationId xmlns:a16="http://schemas.microsoft.com/office/drawing/2014/main" id="{51CEF57F-D756-F047-A115-0DF04790AAC3}"/>
              </a:ext>
            </a:extLst>
          </p:cNvPr>
          <p:cNvSpPr txBox="1"/>
          <p:nvPr/>
        </p:nvSpPr>
        <p:spPr>
          <a:xfrm rot="21403149">
            <a:off x="260640" y="1109119"/>
            <a:ext cx="5836229" cy="461665"/>
          </a:xfrm>
          <a:prstGeom prst="rect">
            <a:avLst/>
          </a:prstGeom>
          <a:solidFill>
            <a:schemeClr val="accent4"/>
          </a:solidFill>
        </p:spPr>
        <p:txBody>
          <a:bodyPr wrap="square" rtlCol="0">
            <a:spAutoFit/>
          </a:bodyPr>
          <a:lstStyle/>
          <a:p>
            <a:r>
              <a:rPr lang="fr-FR" sz="2400" b="1" dirty="0"/>
              <a:t>Multiplication des ouragans et des typhons</a:t>
            </a:r>
          </a:p>
        </p:txBody>
      </p:sp>
      <p:sp>
        <p:nvSpPr>
          <p:cNvPr id="4" name="Rectangle 3">
            <a:extLst>
              <a:ext uri="{FF2B5EF4-FFF2-40B4-BE49-F238E27FC236}">
                <a16:creationId xmlns:a16="http://schemas.microsoft.com/office/drawing/2014/main" id="{C5465ACB-2777-234C-ADC3-282CE2CE3BE4}"/>
              </a:ext>
            </a:extLst>
          </p:cNvPr>
          <p:cNvSpPr/>
          <p:nvPr/>
        </p:nvSpPr>
        <p:spPr>
          <a:xfrm>
            <a:off x="252211" y="1958303"/>
            <a:ext cx="7031458" cy="646331"/>
          </a:xfrm>
          <a:prstGeom prst="rect">
            <a:avLst/>
          </a:prstGeom>
        </p:spPr>
        <p:txBody>
          <a:bodyPr wrap="square">
            <a:spAutoFit/>
          </a:bodyPr>
          <a:lstStyle/>
          <a:p>
            <a:r>
              <a:rPr lang="fr-FR" dirty="0"/>
              <a:t>Malgré une saison des ouragans 2021 un peu moins active que la normale, toujours des fortes perturbations et de violents orages.</a:t>
            </a:r>
          </a:p>
        </p:txBody>
      </p:sp>
      <p:pic>
        <p:nvPicPr>
          <p:cNvPr id="2" name="Image 1">
            <a:extLst>
              <a:ext uri="{FF2B5EF4-FFF2-40B4-BE49-F238E27FC236}">
                <a16:creationId xmlns:a16="http://schemas.microsoft.com/office/drawing/2014/main" id="{3A7E7AA7-0CCF-9F49-B690-08618118512A}"/>
              </a:ext>
            </a:extLst>
          </p:cNvPr>
          <p:cNvPicPr>
            <a:picLocks noChangeAspect="1"/>
          </p:cNvPicPr>
          <p:nvPr/>
        </p:nvPicPr>
        <p:blipFill>
          <a:blip r:embed="rId3"/>
          <a:stretch>
            <a:fillRect/>
          </a:stretch>
        </p:blipFill>
        <p:spPr>
          <a:xfrm>
            <a:off x="7162834" y="1860134"/>
            <a:ext cx="3350391" cy="2225442"/>
          </a:xfrm>
          <a:prstGeom prst="rect">
            <a:avLst/>
          </a:prstGeom>
        </p:spPr>
      </p:pic>
      <p:pic>
        <p:nvPicPr>
          <p:cNvPr id="3" name="Image 2">
            <a:extLst>
              <a:ext uri="{FF2B5EF4-FFF2-40B4-BE49-F238E27FC236}">
                <a16:creationId xmlns:a16="http://schemas.microsoft.com/office/drawing/2014/main" id="{EAC8A848-50A6-4041-8EFB-16D8AD0015D8}"/>
              </a:ext>
            </a:extLst>
          </p:cNvPr>
          <p:cNvPicPr>
            <a:picLocks noChangeAspect="1"/>
          </p:cNvPicPr>
          <p:nvPr/>
        </p:nvPicPr>
        <p:blipFill>
          <a:blip r:embed="rId4"/>
          <a:stretch>
            <a:fillRect/>
          </a:stretch>
        </p:blipFill>
        <p:spPr>
          <a:xfrm>
            <a:off x="9126483" y="146383"/>
            <a:ext cx="2935890" cy="1648969"/>
          </a:xfrm>
          <a:prstGeom prst="rect">
            <a:avLst/>
          </a:prstGeom>
        </p:spPr>
      </p:pic>
      <p:sp>
        <p:nvSpPr>
          <p:cNvPr id="5" name="Rectangle 4">
            <a:extLst>
              <a:ext uri="{FF2B5EF4-FFF2-40B4-BE49-F238E27FC236}">
                <a16:creationId xmlns:a16="http://schemas.microsoft.com/office/drawing/2014/main" id="{68BD1AC6-5A68-EE4B-96F9-92E432B308A8}"/>
              </a:ext>
            </a:extLst>
          </p:cNvPr>
          <p:cNvSpPr/>
          <p:nvPr/>
        </p:nvSpPr>
        <p:spPr>
          <a:xfrm>
            <a:off x="7115539" y="4249404"/>
            <a:ext cx="4824249" cy="2462213"/>
          </a:xfrm>
          <a:prstGeom prst="rect">
            <a:avLst/>
          </a:prstGeom>
        </p:spPr>
        <p:txBody>
          <a:bodyPr wrap="square">
            <a:spAutoFit/>
          </a:bodyPr>
          <a:lstStyle/>
          <a:p>
            <a:pPr algn="just"/>
            <a:r>
              <a:rPr lang="fr-FR" sz="1400" dirty="0">
                <a:solidFill>
                  <a:srgbClr val="383838"/>
                </a:solidFill>
                <a:latin typeface="American Typewriter" panose="02090604020004020304" pitchFamily="18" charset="77"/>
              </a:rPr>
              <a:t>Un typhon, attendu à Tokyo en début de semaine, perturbe l’organisation de certaines épreuves des </a:t>
            </a:r>
            <a:r>
              <a:rPr lang="fr-FR" sz="1400" u="sng" dirty="0">
                <a:solidFill>
                  <a:srgbClr val="FA3E60"/>
                </a:solidFill>
                <a:latin typeface="American Typewriter" panose="02090604020004020304" pitchFamily="18" charset="77"/>
                <a:hlinkClick r:id="rId5"/>
              </a:rPr>
              <a:t>Jeux olympiques</a:t>
            </a:r>
            <a:r>
              <a:rPr lang="fr-FR" sz="1400" dirty="0">
                <a:solidFill>
                  <a:srgbClr val="383838"/>
                </a:solidFill>
                <a:latin typeface="American Typewriter" panose="02090604020004020304" pitchFamily="18" charset="77"/>
              </a:rPr>
              <a:t>, dont notamment l’aviron qui a dû être reprogrammé par mesure de précaution ses compétitions prévues lundi. Selon l’Agence météorologique japonaise, le typhon </a:t>
            </a:r>
            <a:r>
              <a:rPr lang="fr-FR" sz="1400" dirty="0" err="1">
                <a:solidFill>
                  <a:srgbClr val="383838"/>
                </a:solidFill>
                <a:latin typeface="American Typewriter" panose="02090604020004020304" pitchFamily="18" charset="77"/>
              </a:rPr>
              <a:t>Nepartak</a:t>
            </a:r>
            <a:r>
              <a:rPr lang="fr-FR" sz="1400" dirty="0">
                <a:solidFill>
                  <a:srgbClr val="383838"/>
                </a:solidFill>
                <a:latin typeface="American Typewriter" panose="02090604020004020304" pitchFamily="18" charset="77"/>
              </a:rPr>
              <a:t>, dont les rafales peuvent atteindre 90 kilomètres par heure, se trouvait encore samedi à quelque 1 800 kilomètres au sud de Tokyo. Mais il est en passe d’arriver dans la ville hôte des Jeux olympiques d’ici mardi, a indiqué l’agence météorologique.</a:t>
            </a:r>
          </a:p>
        </p:txBody>
      </p:sp>
      <p:sp>
        <p:nvSpPr>
          <p:cNvPr id="7" name="Rectangle 6">
            <a:extLst>
              <a:ext uri="{FF2B5EF4-FFF2-40B4-BE49-F238E27FC236}">
                <a16:creationId xmlns:a16="http://schemas.microsoft.com/office/drawing/2014/main" id="{C8E1D31C-AD55-F642-AC06-E29B14FE60B6}"/>
              </a:ext>
            </a:extLst>
          </p:cNvPr>
          <p:cNvSpPr/>
          <p:nvPr/>
        </p:nvSpPr>
        <p:spPr>
          <a:xfrm>
            <a:off x="252211" y="3388353"/>
            <a:ext cx="6637320" cy="954107"/>
          </a:xfrm>
          <a:prstGeom prst="rect">
            <a:avLst/>
          </a:prstGeom>
        </p:spPr>
        <p:txBody>
          <a:bodyPr wrap="square">
            <a:spAutoFit/>
          </a:bodyPr>
          <a:lstStyle/>
          <a:p>
            <a:pPr algn="just"/>
            <a:r>
              <a:rPr lang="fr-FR" sz="1400" dirty="0">
                <a:solidFill>
                  <a:srgbClr val="333333"/>
                </a:solidFill>
                <a:latin typeface="Roboto" panose="02000000000000000000" pitchFamily="2" charset="0"/>
              </a:rPr>
              <a:t>Mardi 20 juillet, des </a:t>
            </a:r>
            <a:r>
              <a:rPr lang="fr-FR" sz="1400" b="1" dirty="0">
                <a:solidFill>
                  <a:srgbClr val="333333"/>
                </a:solidFill>
                <a:latin typeface="Roboto" panose="02000000000000000000" pitchFamily="2" charset="0"/>
              </a:rPr>
              <a:t>orages</a:t>
            </a:r>
            <a:r>
              <a:rPr lang="fr-FR" sz="1400" dirty="0">
                <a:solidFill>
                  <a:srgbClr val="333333"/>
                </a:solidFill>
                <a:latin typeface="Roboto" panose="02000000000000000000" pitchFamily="2" charset="0"/>
              </a:rPr>
              <a:t> extrêmement violents ont touché la province chinoise du Henan. Dans la ville de </a:t>
            </a:r>
            <a:r>
              <a:rPr lang="fr-FR" sz="1400" dirty="0" err="1">
                <a:solidFill>
                  <a:srgbClr val="333333"/>
                </a:solidFill>
                <a:latin typeface="Roboto" panose="02000000000000000000" pitchFamily="2" charset="0"/>
              </a:rPr>
              <a:t>ZhengZhou</a:t>
            </a:r>
            <a:r>
              <a:rPr lang="fr-FR" sz="1400" dirty="0">
                <a:solidFill>
                  <a:srgbClr val="333333"/>
                </a:solidFill>
                <a:latin typeface="Roboto" panose="02000000000000000000" pitchFamily="2" charset="0"/>
              </a:rPr>
              <a:t>, il est tombé plus de 600 mm de pluie dont </a:t>
            </a:r>
            <a:r>
              <a:rPr lang="fr-FR" sz="1400" b="1" dirty="0">
                <a:solidFill>
                  <a:srgbClr val="333333"/>
                </a:solidFill>
                <a:latin typeface="Roboto" panose="02000000000000000000" pitchFamily="2" charset="0"/>
              </a:rPr>
              <a:t>202 mm en 1 heure</a:t>
            </a:r>
            <a:r>
              <a:rPr lang="fr-FR" sz="1400" dirty="0">
                <a:solidFill>
                  <a:srgbClr val="333333"/>
                </a:solidFill>
                <a:latin typeface="Roboto" panose="02000000000000000000" pitchFamily="2" charset="0"/>
              </a:rPr>
              <a:t>! Cette dernière valeur constitue un record de précipitations en 1 heure pour les 2418 stations nationales de Chine continentale.</a:t>
            </a:r>
            <a:endParaRPr lang="fr-FR" sz="1400" dirty="0"/>
          </a:p>
        </p:txBody>
      </p:sp>
      <p:sp>
        <p:nvSpPr>
          <p:cNvPr id="8" name="ZoneTexte 7">
            <a:extLst>
              <a:ext uri="{FF2B5EF4-FFF2-40B4-BE49-F238E27FC236}">
                <a16:creationId xmlns:a16="http://schemas.microsoft.com/office/drawing/2014/main" id="{E02351BC-0D8E-7647-9AB1-913E2008608C}"/>
              </a:ext>
            </a:extLst>
          </p:cNvPr>
          <p:cNvSpPr txBox="1"/>
          <p:nvPr/>
        </p:nvSpPr>
        <p:spPr>
          <a:xfrm>
            <a:off x="319744" y="2887482"/>
            <a:ext cx="4094582" cy="369332"/>
          </a:xfrm>
          <a:prstGeom prst="rect">
            <a:avLst/>
          </a:prstGeom>
          <a:solidFill>
            <a:schemeClr val="accent2">
              <a:lumMod val="60000"/>
              <a:lumOff val="40000"/>
            </a:schemeClr>
          </a:solidFill>
        </p:spPr>
        <p:txBody>
          <a:bodyPr wrap="none" rtlCol="0">
            <a:spAutoFit/>
          </a:bodyPr>
          <a:lstStyle/>
          <a:p>
            <a:r>
              <a:rPr lang="fr-FR" dirty="0"/>
              <a:t>202 mm de pluie en 1 heure à </a:t>
            </a:r>
            <a:r>
              <a:rPr lang="fr-FR" dirty="0" err="1"/>
              <a:t>ZhengZhou</a:t>
            </a:r>
            <a:endParaRPr lang="fr-FR" dirty="0"/>
          </a:p>
        </p:txBody>
      </p:sp>
      <p:sp>
        <p:nvSpPr>
          <p:cNvPr id="9" name="Rectangle 8">
            <a:extLst>
              <a:ext uri="{FF2B5EF4-FFF2-40B4-BE49-F238E27FC236}">
                <a16:creationId xmlns:a16="http://schemas.microsoft.com/office/drawing/2014/main" id="{4D708503-A467-0849-B36B-CBAFB865F6CF}"/>
              </a:ext>
            </a:extLst>
          </p:cNvPr>
          <p:cNvSpPr/>
          <p:nvPr/>
        </p:nvSpPr>
        <p:spPr>
          <a:xfrm>
            <a:off x="252211" y="4781687"/>
            <a:ext cx="6511196" cy="2031325"/>
          </a:xfrm>
          <a:prstGeom prst="rect">
            <a:avLst/>
          </a:prstGeom>
        </p:spPr>
        <p:txBody>
          <a:bodyPr wrap="square">
            <a:spAutoFit/>
          </a:bodyPr>
          <a:lstStyle/>
          <a:p>
            <a:pPr algn="just" fontAlgn="base"/>
            <a:r>
              <a:rPr lang="fr-FR" sz="1400" dirty="0">
                <a:solidFill>
                  <a:srgbClr val="333333"/>
                </a:solidFill>
                <a:latin typeface="Roboto" panose="02000000000000000000" pitchFamily="2" charset="0"/>
              </a:rPr>
              <a:t>Ce mercredi matin, le typhon</a:t>
            </a:r>
            <a:r>
              <a:rPr lang="fr-FR" sz="1400" i="1" dirty="0">
                <a:solidFill>
                  <a:srgbClr val="333333"/>
                </a:solidFill>
                <a:latin typeface="Roboto" panose="02000000000000000000" pitchFamily="2" charset="0"/>
              </a:rPr>
              <a:t> </a:t>
            </a:r>
            <a:r>
              <a:rPr lang="fr-FR" sz="1400" b="1" i="1" dirty="0">
                <a:solidFill>
                  <a:srgbClr val="333333"/>
                </a:solidFill>
                <a:latin typeface="Roboto" panose="02000000000000000000" pitchFamily="2" charset="0"/>
              </a:rPr>
              <a:t>In-Fa</a:t>
            </a:r>
            <a:r>
              <a:rPr lang="fr-FR" sz="1400" dirty="0">
                <a:solidFill>
                  <a:srgbClr val="333333"/>
                </a:solidFill>
                <a:latin typeface="Roboto" panose="02000000000000000000" pitchFamily="2" charset="0"/>
              </a:rPr>
              <a:t> se situe au sud-est de l’archipel japonais des </a:t>
            </a:r>
            <a:r>
              <a:rPr lang="fr-FR" sz="1400" dirty="0" err="1">
                <a:solidFill>
                  <a:srgbClr val="333333"/>
                </a:solidFill>
                <a:latin typeface="Roboto" panose="02000000000000000000" pitchFamily="2" charset="0"/>
              </a:rPr>
              <a:t>RyuKyu</a:t>
            </a:r>
            <a:r>
              <a:rPr lang="fr-FR" sz="1400" dirty="0">
                <a:solidFill>
                  <a:srgbClr val="333333"/>
                </a:solidFill>
                <a:latin typeface="Roboto" panose="02000000000000000000" pitchFamily="2" charset="0"/>
              </a:rPr>
              <a:t> et à l’est de Taiwan. Le vent près du centre souffle jusqu’à 139 km/h avec des rafales jusqu’à 194 km/h, et </a:t>
            </a:r>
            <a:r>
              <a:rPr lang="fr-FR" sz="1400" i="1" dirty="0">
                <a:solidFill>
                  <a:srgbClr val="333333"/>
                </a:solidFill>
                <a:latin typeface="Roboto" panose="02000000000000000000" pitchFamily="2" charset="0"/>
              </a:rPr>
              <a:t>In-Fa</a:t>
            </a:r>
            <a:r>
              <a:rPr lang="fr-FR" sz="1400" dirty="0">
                <a:solidFill>
                  <a:srgbClr val="333333"/>
                </a:solidFill>
                <a:latin typeface="Roboto" panose="02000000000000000000" pitchFamily="2" charset="0"/>
              </a:rPr>
              <a:t> se dirige lentement vers l’ouest.</a:t>
            </a:r>
          </a:p>
          <a:p>
            <a:pPr algn="just" fontAlgn="base"/>
            <a:endParaRPr lang="fr-FR" sz="1400" dirty="0">
              <a:solidFill>
                <a:srgbClr val="333333"/>
              </a:solidFill>
              <a:latin typeface="Roboto" panose="02000000000000000000" pitchFamily="2" charset="0"/>
            </a:endParaRPr>
          </a:p>
          <a:p>
            <a:pPr algn="just" fontAlgn="base"/>
            <a:r>
              <a:rPr lang="fr-FR" sz="1400" dirty="0">
                <a:solidFill>
                  <a:srgbClr val="333333"/>
                </a:solidFill>
                <a:latin typeface="Roboto" panose="02000000000000000000" pitchFamily="2" charset="0"/>
              </a:rPr>
              <a:t>Il devrait se renforcer et atteindre l’île d’</a:t>
            </a:r>
            <a:r>
              <a:rPr lang="fr-FR" sz="1400" dirty="0" err="1">
                <a:solidFill>
                  <a:srgbClr val="333333"/>
                </a:solidFill>
                <a:latin typeface="Roboto" panose="02000000000000000000" pitchFamily="2" charset="0"/>
              </a:rPr>
              <a:t>Ishigaki</a:t>
            </a:r>
            <a:r>
              <a:rPr lang="fr-FR" sz="1400" dirty="0">
                <a:solidFill>
                  <a:srgbClr val="333333"/>
                </a:solidFill>
                <a:latin typeface="Roboto" panose="02000000000000000000" pitchFamily="2" charset="0"/>
              </a:rPr>
              <a:t> le vendredi 23 juillet. Il devrait ensuite prendre la direction du nord-ouest et atteindre les côtes chinoises samedi ou dimanche. Il pourrait atterrir au sud de la ville de Hangzhou. Certains modèles prévoient des cumuls de pluie très importants près des côtes chinoises.</a:t>
            </a:r>
            <a:endParaRPr lang="fr-FR" sz="1400" b="0" i="0" u="none" strike="noStrike" dirty="0">
              <a:solidFill>
                <a:srgbClr val="333333"/>
              </a:solidFill>
              <a:effectLst/>
              <a:latin typeface="Roboto" panose="02000000000000000000" pitchFamily="2" charset="0"/>
            </a:endParaRPr>
          </a:p>
        </p:txBody>
      </p:sp>
      <p:sp>
        <p:nvSpPr>
          <p:cNvPr id="12" name="ZoneTexte 11">
            <a:extLst>
              <a:ext uri="{FF2B5EF4-FFF2-40B4-BE49-F238E27FC236}">
                <a16:creationId xmlns:a16="http://schemas.microsoft.com/office/drawing/2014/main" id="{E35E5136-1F11-3949-A8E3-0CBFD862A28F}"/>
              </a:ext>
            </a:extLst>
          </p:cNvPr>
          <p:cNvSpPr txBox="1"/>
          <p:nvPr/>
        </p:nvSpPr>
        <p:spPr>
          <a:xfrm>
            <a:off x="319744" y="4385215"/>
            <a:ext cx="2166042" cy="369332"/>
          </a:xfrm>
          <a:prstGeom prst="rect">
            <a:avLst/>
          </a:prstGeom>
          <a:solidFill>
            <a:schemeClr val="accent2">
              <a:lumMod val="60000"/>
              <a:lumOff val="40000"/>
            </a:schemeClr>
          </a:solidFill>
        </p:spPr>
        <p:txBody>
          <a:bodyPr wrap="none" rtlCol="0">
            <a:spAutoFit/>
          </a:bodyPr>
          <a:lstStyle/>
          <a:p>
            <a:r>
              <a:rPr lang="fr-FR" dirty="0"/>
              <a:t>Fort typhon en Chine</a:t>
            </a:r>
          </a:p>
        </p:txBody>
      </p:sp>
    </p:spTree>
    <p:extLst>
      <p:ext uri="{BB962C8B-B14F-4D97-AF65-F5344CB8AC3E}">
        <p14:creationId xmlns:p14="http://schemas.microsoft.com/office/powerpoint/2010/main" val="624561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13B39813-D3CF-3246-ACBA-B0DEB82A8906}"/>
              </a:ext>
            </a:extLst>
          </p:cNvPr>
          <p:cNvSpPr txBox="1"/>
          <p:nvPr/>
        </p:nvSpPr>
        <p:spPr>
          <a:xfrm>
            <a:off x="252212" y="261041"/>
            <a:ext cx="8324229"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Dans un contexte d’urgence climatique en forte accélération</a:t>
            </a:r>
          </a:p>
        </p:txBody>
      </p:sp>
      <p:sp>
        <p:nvSpPr>
          <p:cNvPr id="16" name="ZoneTexte 15">
            <a:extLst>
              <a:ext uri="{FF2B5EF4-FFF2-40B4-BE49-F238E27FC236}">
                <a16:creationId xmlns:a16="http://schemas.microsoft.com/office/drawing/2014/main" id="{51CEF57F-D756-F047-A115-0DF04790AAC3}"/>
              </a:ext>
            </a:extLst>
          </p:cNvPr>
          <p:cNvSpPr txBox="1"/>
          <p:nvPr/>
        </p:nvSpPr>
        <p:spPr>
          <a:xfrm rot="21403149">
            <a:off x="261401" y="936927"/>
            <a:ext cx="4906123" cy="461665"/>
          </a:xfrm>
          <a:prstGeom prst="rect">
            <a:avLst/>
          </a:prstGeom>
          <a:solidFill>
            <a:schemeClr val="accent4"/>
          </a:solidFill>
        </p:spPr>
        <p:txBody>
          <a:bodyPr wrap="square" rtlCol="0">
            <a:spAutoFit/>
          </a:bodyPr>
          <a:lstStyle/>
          <a:p>
            <a:r>
              <a:rPr lang="fr-FR" sz="2400" b="1" dirty="0"/>
              <a:t>Crues violentes et fortes inondations</a:t>
            </a:r>
          </a:p>
        </p:txBody>
      </p:sp>
      <p:pic>
        <p:nvPicPr>
          <p:cNvPr id="6" name="Image 5">
            <a:extLst>
              <a:ext uri="{FF2B5EF4-FFF2-40B4-BE49-F238E27FC236}">
                <a16:creationId xmlns:a16="http://schemas.microsoft.com/office/drawing/2014/main" id="{1FF2295D-F756-6D46-8810-380E1969FA85}"/>
              </a:ext>
            </a:extLst>
          </p:cNvPr>
          <p:cNvPicPr>
            <a:picLocks noChangeAspect="1"/>
          </p:cNvPicPr>
          <p:nvPr/>
        </p:nvPicPr>
        <p:blipFill>
          <a:blip r:embed="rId3"/>
          <a:stretch>
            <a:fillRect/>
          </a:stretch>
        </p:blipFill>
        <p:spPr>
          <a:xfrm>
            <a:off x="252210" y="3055650"/>
            <a:ext cx="3895718" cy="2181602"/>
          </a:xfrm>
          <a:prstGeom prst="rect">
            <a:avLst/>
          </a:prstGeom>
        </p:spPr>
      </p:pic>
      <p:sp>
        <p:nvSpPr>
          <p:cNvPr id="10" name="Rectangle 9">
            <a:extLst>
              <a:ext uri="{FF2B5EF4-FFF2-40B4-BE49-F238E27FC236}">
                <a16:creationId xmlns:a16="http://schemas.microsoft.com/office/drawing/2014/main" id="{A2D0C298-41B9-1147-BB4D-4B679DEC44C7}"/>
              </a:ext>
            </a:extLst>
          </p:cNvPr>
          <p:cNvSpPr/>
          <p:nvPr/>
        </p:nvSpPr>
        <p:spPr>
          <a:xfrm>
            <a:off x="252210" y="1620748"/>
            <a:ext cx="5472729" cy="1384995"/>
          </a:xfrm>
          <a:prstGeom prst="rect">
            <a:avLst/>
          </a:prstGeom>
        </p:spPr>
        <p:txBody>
          <a:bodyPr wrap="square">
            <a:spAutoFit/>
          </a:bodyPr>
          <a:lstStyle/>
          <a:p>
            <a:r>
              <a:rPr lang="fr-FR" sz="2400" b="1" dirty="0">
                <a:solidFill>
                  <a:srgbClr val="000000"/>
                </a:solidFill>
                <a:latin typeface="Roboto" panose="02000000000000000000" pitchFamily="2" charset="0"/>
              </a:rPr>
              <a:t>Après les incendies, la Turquie face à des inondations d'une ampleur inédite</a:t>
            </a:r>
          </a:p>
          <a:p>
            <a:r>
              <a:rPr lang="fr-FR" dirty="0">
                <a:solidFill>
                  <a:srgbClr val="9A9A9A"/>
                </a:solidFill>
                <a:latin typeface="Roboto" panose="02000000000000000000" pitchFamily="2" charset="0"/>
              </a:rPr>
              <a:t>Publié le : 14/08/2021 - 07:55Modifié le : 14/08/2021 - 15:43</a:t>
            </a:r>
            <a:endParaRPr lang="fr-FR" b="0" i="0" u="none" strike="noStrike" dirty="0">
              <a:solidFill>
                <a:srgbClr val="9A9A9A"/>
              </a:solidFill>
              <a:effectLst/>
              <a:latin typeface="Roboto" panose="02000000000000000000" pitchFamily="2" charset="0"/>
            </a:endParaRPr>
          </a:p>
        </p:txBody>
      </p:sp>
      <p:pic>
        <p:nvPicPr>
          <p:cNvPr id="11" name="Image 10">
            <a:extLst>
              <a:ext uri="{FF2B5EF4-FFF2-40B4-BE49-F238E27FC236}">
                <a16:creationId xmlns:a16="http://schemas.microsoft.com/office/drawing/2014/main" id="{D40F1F3E-E4BB-2946-9ECE-B436CD76D43D}"/>
              </a:ext>
            </a:extLst>
          </p:cNvPr>
          <p:cNvPicPr>
            <a:picLocks noChangeAspect="1"/>
          </p:cNvPicPr>
          <p:nvPr/>
        </p:nvPicPr>
        <p:blipFill>
          <a:blip r:embed="rId4"/>
          <a:stretch>
            <a:fillRect/>
          </a:stretch>
        </p:blipFill>
        <p:spPr>
          <a:xfrm rot="313954">
            <a:off x="3543782" y="2991432"/>
            <a:ext cx="2563572" cy="1281786"/>
          </a:xfrm>
          <a:prstGeom prst="rect">
            <a:avLst/>
          </a:prstGeom>
        </p:spPr>
      </p:pic>
      <p:sp>
        <p:nvSpPr>
          <p:cNvPr id="13" name="Rectangle 12">
            <a:extLst>
              <a:ext uri="{FF2B5EF4-FFF2-40B4-BE49-F238E27FC236}">
                <a16:creationId xmlns:a16="http://schemas.microsoft.com/office/drawing/2014/main" id="{0885AE65-8DE9-7144-8090-B0729BE67A89}"/>
              </a:ext>
            </a:extLst>
          </p:cNvPr>
          <p:cNvSpPr/>
          <p:nvPr/>
        </p:nvSpPr>
        <p:spPr>
          <a:xfrm>
            <a:off x="6331786" y="752363"/>
            <a:ext cx="6027683" cy="3046988"/>
          </a:xfrm>
          <a:prstGeom prst="rect">
            <a:avLst/>
          </a:prstGeom>
        </p:spPr>
        <p:txBody>
          <a:bodyPr wrap="square">
            <a:spAutoFit/>
          </a:bodyPr>
          <a:lstStyle/>
          <a:p>
            <a:r>
              <a:rPr lang="fr-FR" sz="2400" b="1" dirty="0">
                <a:latin typeface="Bree Serif"/>
              </a:rPr>
              <a:t>Inondations : l'hiver 2021, "dans le top 3 des hivers les plus pluvieux" selon Météo France</a:t>
            </a:r>
          </a:p>
          <a:p>
            <a:r>
              <a:rPr lang="fr-FR" dirty="0">
                <a:solidFill>
                  <a:srgbClr val="88949D"/>
                </a:solidFill>
                <a:latin typeface="FranklinGothic-Med"/>
              </a:rPr>
              <a:t>Lundi 8 février 2021 à 16:17 -  </a:t>
            </a:r>
          </a:p>
          <a:p>
            <a:r>
              <a:rPr lang="fr-FR" dirty="0">
                <a:solidFill>
                  <a:srgbClr val="88949D"/>
                </a:solidFill>
                <a:latin typeface="FranklinGothic-Med"/>
              </a:rPr>
              <a:t>Par  </a:t>
            </a:r>
            <a:r>
              <a:rPr lang="fr-FR" dirty="0">
                <a:solidFill>
                  <a:srgbClr val="0078D7"/>
                </a:solidFill>
                <a:latin typeface="FranklinGothic-Med"/>
                <a:hlinkClick r:id="rId5"/>
              </a:rPr>
              <a:t>Viviane Le Guen</a:t>
            </a:r>
            <a:r>
              <a:rPr lang="fr-FR" dirty="0">
                <a:solidFill>
                  <a:srgbClr val="88949D"/>
                </a:solidFill>
                <a:latin typeface="FranklinGothic-Med"/>
              </a:rPr>
              <a:t>, </a:t>
            </a:r>
            <a:r>
              <a:rPr lang="fr-FR" dirty="0">
                <a:solidFill>
                  <a:srgbClr val="0078D7"/>
                </a:solidFill>
                <a:latin typeface="FranklinGothic-Med"/>
                <a:hlinkClick r:id="rId6"/>
              </a:rPr>
              <a:t>France Bleu</a:t>
            </a:r>
            <a:r>
              <a:rPr lang="fr-FR" dirty="0">
                <a:solidFill>
                  <a:srgbClr val="88949D"/>
                </a:solidFill>
                <a:latin typeface="FranklinGothic-Med"/>
              </a:rPr>
              <a:t>, </a:t>
            </a:r>
            <a:r>
              <a:rPr lang="fr-FR" dirty="0">
                <a:solidFill>
                  <a:srgbClr val="0078D7"/>
                </a:solidFill>
                <a:latin typeface="FranklinGothic-Med"/>
                <a:hlinkClick r:id="rId7"/>
              </a:rPr>
              <a:t>France Bleu Nord</a:t>
            </a:r>
            <a:endParaRPr lang="fr-FR" dirty="0">
              <a:solidFill>
                <a:srgbClr val="88949D"/>
              </a:solidFill>
              <a:latin typeface="FranklinGothic-Med"/>
            </a:endParaRPr>
          </a:p>
          <a:p>
            <a:endParaRPr lang="fr-FR" dirty="0">
              <a:solidFill>
                <a:srgbClr val="0060AC"/>
              </a:solidFill>
              <a:latin typeface="FranklinGothic-Med"/>
            </a:endParaRPr>
          </a:p>
          <a:p>
            <a:r>
              <a:rPr lang="fr-FR" dirty="0">
                <a:latin typeface="FranklinGothic-Med"/>
              </a:rPr>
              <a:t>En Aquitaine, dans le Nord et le Pas-de-Calais, dans l'Est ou encore en Ile-de-France, des centaines d'habitants ont été évacués et des communes inondées ces dix derniers jours. Dans le sud-ouest de la France cet hiver est déjà historiquement pluvieux.</a:t>
            </a:r>
          </a:p>
        </p:txBody>
      </p:sp>
      <p:pic>
        <p:nvPicPr>
          <p:cNvPr id="14" name="Image 13">
            <a:extLst>
              <a:ext uri="{FF2B5EF4-FFF2-40B4-BE49-F238E27FC236}">
                <a16:creationId xmlns:a16="http://schemas.microsoft.com/office/drawing/2014/main" id="{7AB984F7-0BF4-BD46-9B5C-265592CC7ECC}"/>
              </a:ext>
            </a:extLst>
          </p:cNvPr>
          <p:cNvPicPr>
            <a:picLocks noChangeAspect="1"/>
          </p:cNvPicPr>
          <p:nvPr/>
        </p:nvPicPr>
        <p:blipFill>
          <a:blip r:embed="rId8"/>
          <a:stretch>
            <a:fillRect/>
          </a:stretch>
        </p:blipFill>
        <p:spPr>
          <a:xfrm>
            <a:off x="7746163" y="3717119"/>
            <a:ext cx="4193627" cy="2352288"/>
          </a:xfrm>
          <a:prstGeom prst="rect">
            <a:avLst/>
          </a:prstGeom>
        </p:spPr>
      </p:pic>
      <p:sp>
        <p:nvSpPr>
          <p:cNvPr id="17" name="ZoneTexte 16">
            <a:extLst>
              <a:ext uri="{FF2B5EF4-FFF2-40B4-BE49-F238E27FC236}">
                <a16:creationId xmlns:a16="http://schemas.microsoft.com/office/drawing/2014/main" id="{431A1CEC-AD62-CF4B-A463-633851F0F30E}"/>
              </a:ext>
            </a:extLst>
          </p:cNvPr>
          <p:cNvSpPr txBox="1"/>
          <p:nvPr/>
        </p:nvSpPr>
        <p:spPr>
          <a:xfrm rot="398544">
            <a:off x="4951728" y="4318513"/>
            <a:ext cx="986167" cy="215444"/>
          </a:xfrm>
          <a:prstGeom prst="rect">
            <a:avLst/>
          </a:prstGeom>
          <a:noFill/>
        </p:spPr>
        <p:txBody>
          <a:bodyPr wrap="none" rtlCol="0">
            <a:spAutoFit/>
          </a:bodyPr>
          <a:lstStyle/>
          <a:p>
            <a:r>
              <a:rPr lang="fr-FR" sz="800" dirty="0"/>
              <a:t>Turquie, Août 2021</a:t>
            </a:r>
          </a:p>
        </p:txBody>
      </p:sp>
      <p:sp>
        <p:nvSpPr>
          <p:cNvPr id="18" name="Rectangle 17">
            <a:extLst>
              <a:ext uri="{FF2B5EF4-FFF2-40B4-BE49-F238E27FC236}">
                <a16:creationId xmlns:a16="http://schemas.microsoft.com/office/drawing/2014/main" id="{0E971FFA-5A5C-2D4F-A2FB-797037C5623F}"/>
              </a:ext>
            </a:extLst>
          </p:cNvPr>
          <p:cNvSpPr/>
          <p:nvPr/>
        </p:nvSpPr>
        <p:spPr>
          <a:xfrm>
            <a:off x="8165842" y="6053531"/>
            <a:ext cx="4193627" cy="338554"/>
          </a:xfrm>
          <a:prstGeom prst="rect">
            <a:avLst/>
          </a:prstGeom>
        </p:spPr>
        <p:txBody>
          <a:bodyPr wrap="square">
            <a:spAutoFit/>
          </a:bodyPr>
          <a:lstStyle/>
          <a:p>
            <a:r>
              <a:rPr lang="fr-FR" sz="800" dirty="0">
                <a:latin typeface="FranklinGothic-Book"/>
              </a:rPr>
              <a:t>Crue de la Loire aux Ponts-de-Cé (Maine-et-Loire ), le 8 février 2021. © </a:t>
            </a:r>
            <a:r>
              <a:rPr lang="fr-FR" sz="800" dirty="0" err="1">
                <a:latin typeface="FranklinGothic-Book"/>
              </a:rPr>
              <a:t>Maxppp</a:t>
            </a:r>
            <a:r>
              <a:rPr lang="fr-FR" sz="800" dirty="0">
                <a:latin typeface="FranklinGothic-Book"/>
              </a:rPr>
              <a:t> - PHOTOPQR/OUEST FRANCE/Franck </a:t>
            </a:r>
            <a:r>
              <a:rPr lang="fr-FR" sz="800" dirty="0" err="1">
                <a:latin typeface="FranklinGothic-Book"/>
              </a:rPr>
              <a:t>Dubray</a:t>
            </a:r>
            <a:endParaRPr lang="fr-FR" sz="800" dirty="0"/>
          </a:p>
        </p:txBody>
      </p:sp>
      <p:pic>
        <p:nvPicPr>
          <p:cNvPr id="19" name="Image 18">
            <a:extLst>
              <a:ext uri="{FF2B5EF4-FFF2-40B4-BE49-F238E27FC236}">
                <a16:creationId xmlns:a16="http://schemas.microsoft.com/office/drawing/2014/main" id="{66E38434-6A42-0040-8720-A58074C07C30}"/>
              </a:ext>
            </a:extLst>
          </p:cNvPr>
          <p:cNvPicPr>
            <a:picLocks noChangeAspect="1"/>
          </p:cNvPicPr>
          <p:nvPr/>
        </p:nvPicPr>
        <p:blipFill>
          <a:blip r:embed="rId9"/>
          <a:stretch>
            <a:fillRect/>
          </a:stretch>
        </p:blipFill>
        <p:spPr>
          <a:xfrm>
            <a:off x="4527070" y="4905271"/>
            <a:ext cx="3043277" cy="1711843"/>
          </a:xfrm>
          <a:prstGeom prst="rect">
            <a:avLst/>
          </a:prstGeom>
        </p:spPr>
      </p:pic>
      <p:sp>
        <p:nvSpPr>
          <p:cNvPr id="20" name="Rectangle 19">
            <a:extLst>
              <a:ext uri="{FF2B5EF4-FFF2-40B4-BE49-F238E27FC236}">
                <a16:creationId xmlns:a16="http://schemas.microsoft.com/office/drawing/2014/main" id="{7776FF08-1609-984A-925B-C9A6A2087871}"/>
              </a:ext>
            </a:extLst>
          </p:cNvPr>
          <p:cNvSpPr/>
          <p:nvPr/>
        </p:nvSpPr>
        <p:spPr>
          <a:xfrm>
            <a:off x="234755" y="5571259"/>
            <a:ext cx="4292315" cy="1107996"/>
          </a:xfrm>
          <a:prstGeom prst="rect">
            <a:avLst/>
          </a:prstGeom>
        </p:spPr>
        <p:txBody>
          <a:bodyPr wrap="square">
            <a:spAutoFit/>
          </a:bodyPr>
          <a:lstStyle/>
          <a:p>
            <a:r>
              <a:rPr lang="fr-FR" sz="2400" b="1" dirty="0">
                <a:latin typeface=""/>
              </a:rPr>
              <a:t>Les crues violentes en Allemagne et en Belgique </a:t>
            </a:r>
            <a:r>
              <a:rPr lang="fr-FR" dirty="0">
                <a:latin typeface=""/>
              </a:rPr>
              <a:t>au mois de juillet ont fait plus de 200 morts </a:t>
            </a:r>
          </a:p>
        </p:txBody>
      </p:sp>
      <p:sp>
        <p:nvSpPr>
          <p:cNvPr id="21" name="Rectangle 20">
            <a:extLst>
              <a:ext uri="{FF2B5EF4-FFF2-40B4-BE49-F238E27FC236}">
                <a16:creationId xmlns:a16="http://schemas.microsoft.com/office/drawing/2014/main" id="{3BF1BE71-0493-4145-89CC-1BE1E7A85374}"/>
              </a:ext>
            </a:extLst>
          </p:cNvPr>
          <p:cNvSpPr/>
          <p:nvPr/>
        </p:nvSpPr>
        <p:spPr>
          <a:xfrm>
            <a:off x="4942577" y="6617113"/>
            <a:ext cx="2722355" cy="215444"/>
          </a:xfrm>
          <a:prstGeom prst="rect">
            <a:avLst/>
          </a:prstGeom>
        </p:spPr>
        <p:txBody>
          <a:bodyPr wrap="square">
            <a:spAutoFit/>
          </a:bodyPr>
          <a:lstStyle/>
          <a:p>
            <a:r>
              <a:rPr lang="fr-FR" sz="800" dirty="0">
                <a:latin typeface="Source Sans Pro" panose="020B0503030403020204" pitchFamily="34" charset="0"/>
              </a:rPr>
              <a:t>Photo prise à </a:t>
            </a:r>
            <a:r>
              <a:rPr lang="fr-FR" sz="800" dirty="0" err="1">
                <a:latin typeface="Source Sans Pro" panose="020B0503030403020204" pitchFamily="34" charset="0"/>
              </a:rPr>
              <a:t>Erftstadt</a:t>
            </a:r>
            <a:r>
              <a:rPr lang="fr-FR" sz="800" dirty="0">
                <a:latin typeface="Source Sans Pro" panose="020B0503030403020204" pitchFamily="34" charset="0"/>
              </a:rPr>
              <a:t> (SEBASTIEN BOZON/AFP)</a:t>
            </a:r>
            <a:endParaRPr lang="fr-FR" sz="800" dirty="0"/>
          </a:p>
        </p:txBody>
      </p:sp>
    </p:spTree>
    <p:extLst>
      <p:ext uri="{BB962C8B-B14F-4D97-AF65-F5344CB8AC3E}">
        <p14:creationId xmlns:p14="http://schemas.microsoft.com/office/powerpoint/2010/main" val="1312557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13B39813-D3CF-3246-ACBA-B0DEB82A8906}"/>
              </a:ext>
            </a:extLst>
          </p:cNvPr>
          <p:cNvSpPr txBox="1"/>
          <p:nvPr/>
        </p:nvSpPr>
        <p:spPr>
          <a:xfrm>
            <a:off x="252212" y="261041"/>
            <a:ext cx="8324229"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Dans un contexte d’urgence climatique en forte accélération</a:t>
            </a:r>
          </a:p>
        </p:txBody>
      </p:sp>
      <p:sp>
        <p:nvSpPr>
          <p:cNvPr id="16" name="ZoneTexte 15">
            <a:extLst>
              <a:ext uri="{FF2B5EF4-FFF2-40B4-BE49-F238E27FC236}">
                <a16:creationId xmlns:a16="http://schemas.microsoft.com/office/drawing/2014/main" id="{51CEF57F-D756-F047-A115-0DF04790AAC3}"/>
              </a:ext>
            </a:extLst>
          </p:cNvPr>
          <p:cNvSpPr txBox="1"/>
          <p:nvPr/>
        </p:nvSpPr>
        <p:spPr>
          <a:xfrm rot="21403149">
            <a:off x="257775" y="810338"/>
            <a:ext cx="9330032" cy="461665"/>
          </a:xfrm>
          <a:prstGeom prst="rect">
            <a:avLst/>
          </a:prstGeom>
          <a:solidFill>
            <a:schemeClr val="accent4"/>
          </a:solidFill>
        </p:spPr>
        <p:txBody>
          <a:bodyPr wrap="square" rtlCol="0">
            <a:spAutoFit/>
          </a:bodyPr>
          <a:lstStyle/>
          <a:p>
            <a:r>
              <a:rPr lang="fr-FR" sz="2400" b="1" dirty="0"/>
              <a:t>Inondations historiques en Australie, Afrique du Sud et Pakistan en 2022</a:t>
            </a:r>
          </a:p>
        </p:txBody>
      </p:sp>
      <p:pic>
        <p:nvPicPr>
          <p:cNvPr id="2" name="Image 1">
            <a:extLst>
              <a:ext uri="{FF2B5EF4-FFF2-40B4-BE49-F238E27FC236}">
                <a16:creationId xmlns:a16="http://schemas.microsoft.com/office/drawing/2014/main" id="{38C7070E-D6B7-984B-A2B9-CBA8E269DD35}"/>
              </a:ext>
            </a:extLst>
          </p:cNvPr>
          <p:cNvPicPr>
            <a:picLocks noChangeAspect="1"/>
          </p:cNvPicPr>
          <p:nvPr/>
        </p:nvPicPr>
        <p:blipFill>
          <a:blip r:embed="rId3"/>
          <a:stretch>
            <a:fillRect/>
          </a:stretch>
        </p:blipFill>
        <p:spPr>
          <a:xfrm>
            <a:off x="2691177" y="1733755"/>
            <a:ext cx="2779704" cy="1556634"/>
          </a:xfrm>
          <a:prstGeom prst="rect">
            <a:avLst/>
          </a:prstGeom>
        </p:spPr>
      </p:pic>
      <p:pic>
        <p:nvPicPr>
          <p:cNvPr id="3" name="Image 2">
            <a:extLst>
              <a:ext uri="{FF2B5EF4-FFF2-40B4-BE49-F238E27FC236}">
                <a16:creationId xmlns:a16="http://schemas.microsoft.com/office/drawing/2014/main" id="{68128F2B-3A13-304E-B23F-9032432D4963}"/>
              </a:ext>
            </a:extLst>
          </p:cNvPr>
          <p:cNvPicPr>
            <a:picLocks noChangeAspect="1"/>
          </p:cNvPicPr>
          <p:nvPr/>
        </p:nvPicPr>
        <p:blipFill>
          <a:blip r:embed="rId4"/>
          <a:stretch>
            <a:fillRect/>
          </a:stretch>
        </p:blipFill>
        <p:spPr>
          <a:xfrm>
            <a:off x="252210" y="1713860"/>
            <a:ext cx="2343506" cy="1556635"/>
          </a:xfrm>
          <a:prstGeom prst="rect">
            <a:avLst/>
          </a:prstGeom>
        </p:spPr>
      </p:pic>
      <p:sp>
        <p:nvSpPr>
          <p:cNvPr id="4" name="Rectangle 3">
            <a:extLst>
              <a:ext uri="{FF2B5EF4-FFF2-40B4-BE49-F238E27FC236}">
                <a16:creationId xmlns:a16="http://schemas.microsoft.com/office/drawing/2014/main" id="{C8627444-ADA5-AA45-8F54-E9D01B13009A}"/>
              </a:ext>
            </a:extLst>
          </p:cNvPr>
          <p:cNvSpPr/>
          <p:nvPr/>
        </p:nvSpPr>
        <p:spPr>
          <a:xfrm>
            <a:off x="148563" y="3343845"/>
            <a:ext cx="5406900" cy="830997"/>
          </a:xfrm>
          <a:prstGeom prst="rect">
            <a:avLst/>
          </a:prstGeom>
        </p:spPr>
        <p:txBody>
          <a:bodyPr wrap="square">
            <a:spAutoFit/>
          </a:bodyPr>
          <a:lstStyle/>
          <a:p>
            <a:pPr algn="just" fontAlgn="base"/>
            <a:r>
              <a:rPr lang="fr-FR" sz="1600" dirty="0">
                <a:solidFill>
                  <a:srgbClr val="231F20"/>
                </a:solidFill>
                <a:latin typeface="American Typewriter" panose="02090604020004020304" pitchFamily="18" charset="77"/>
              </a:rPr>
              <a:t>«Nous avons vu des gens bloqués sur les toits pendant des heures, nous avons vu des enfants être sauvés, nous voyons des gens bloqués sur des ponts»</a:t>
            </a:r>
          </a:p>
        </p:txBody>
      </p:sp>
      <p:pic>
        <p:nvPicPr>
          <p:cNvPr id="5" name="Image 4">
            <a:extLst>
              <a:ext uri="{FF2B5EF4-FFF2-40B4-BE49-F238E27FC236}">
                <a16:creationId xmlns:a16="http://schemas.microsoft.com/office/drawing/2014/main" id="{3682E5EF-F57F-5E4F-A847-815A12054FA7}"/>
              </a:ext>
            </a:extLst>
          </p:cNvPr>
          <p:cNvPicPr>
            <a:picLocks noChangeAspect="1"/>
          </p:cNvPicPr>
          <p:nvPr/>
        </p:nvPicPr>
        <p:blipFill>
          <a:blip r:embed="rId5"/>
          <a:stretch>
            <a:fillRect/>
          </a:stretch>
        </p:blipFill>
        <p:spPr>
          <a:xfrm>
            <a:off x="2361519" y="4720564"/>
            <a:ext cx="2968109" cy="1976807"/>
          </a:xfrm>
          <a:prstGeom prst="rect">
            <a:avLst/>
          </a:prstGeom>
        </p:spPr>
      </p:pic>
      <p:sp>
        <p:nvSpPr>
          <p:cNvPr id="7" name="Rectangle 6">
            <a:extLst>
              <a:ext uri="{FF2B5EF4-FFF2-40B4-BE49-F238E27FC236}">
                <a16:creationId xmlns:a16="http://schemas.microsoft.com/office/drawing/2014/main" id="{8A3C6C0D-4987-0A42-88B4-A7A645015875}"/>
              </a:ext>
            </a:extLst>
          </p:cNvPr>
          <p:cNvSpPr/>
          <p:nvPr/>
        </p:nvSpPr>
        <p:spPr>
          <a:xfrm>
            <a:off x="119657" y="4696717"/>
            <a:ext cx="2241862" cy="2031325"/>
          </a:xfrm>
          <a:prstGeom prst="rect">
            <a:avLst/>
          </a:prstGeom>
        </p:spPr>
        <p:txBody>
          <a:bodyPr wrap="square">
            <a:spAutoFit/>
          </a:bodyPr>
          <a:lstStyle/>
          <a:p>
            <a:pPr algn="just"/>
            <a:r>
              <a:rPr lang="fr-FR" sz="1400" dirty="0">
                <a:solidFill>
                  <a:srgbClr val="000000"/>
                </a:solidFill>
                <a:latin typeface="TiemposTextRegular"/>
              </a:rPr>
              <a:t>Australie pluies diluviennes sur la côte est du pays. Les eaux de crue ont emporté des voitures et forcé des dizaines de milliers de personnes à évacuer leurs maisons dont les balcons et les toits ont été complètement submergés.</a:t>
            </a:r>
            <a:endParaRPr lang="fr-FR" sz="1400" b="0" i="0" u="none" strike="noStrike" dirty="0">
              <a:solidFill>
                <a:srgbClr val="000000"/>
              </a:solidFill>
              <a:effectLst/>
              <a:latin typeface="TiemposTextRegular"/>
            </a:endParaRPr>
          </a:p>
        </p:txBody>
      </p:sp>
      <p:sp>
        <p:nvSpPr>
          <p:cNvPr id="8" name="Rectangle 7">
            <a:extLst>
              <a:ext uri="{FF2B5EF4-FFF2-40B4-BE49-F238E27FC236}">
                <a16:creationId xmlns:a16="http://schemas.microsoft.com/office/drawing/2014/main" id="{DDD98BA9-6D42-6C4A-A0A8-C9B4D628AEA0}"/>
              </a:ext>
            </a:extLst>
          </p:cNvPr>
          <p:cNvSpPr/>
          <p:nvPr/>
        </p:nvSpPr>
        <p:spPr>
          <a:xfrm>
            <a:off x="5475796" y="1287064"/>
            <a:ext cx="3749945" cy="2308324"/>
          </a:xfrm>
          <a:prstGeom prst="rect">
            <a:avLst/>
          </a:prstGeom>
        </p:spPr>
        <p:txBody>
          <a:bodyPr wrap="square">
            <a:spAutoFit/>
          </a:bodyPr>
          <a:lstStyle/>
          <a:p>
            <a:r>
              <a:rPr lang="fr-FR" b="1" dirty="0">
                <a:solidFill>
                  <a:srgbClr val="2A303B"/>
                </a:solidFill>
                <a:latin typeface="The Antiqua B"/>
              </a:rPr>
              <a:t>En Afrique du Sud, les inondations ont tué près de 400 personnes</a:t>
            </a:r>
          </a:p>
          <a:p>
            <a:pPr algn="just"/>
            <a:r>
              <a:rPr lang="fr-FR" dirty="0">
                <a:solidFill>
                  <a:srgbClr val="2A303B"/>
                </a:solidFill>
                <a:latin typeface="Marr Sans"/>
              </a:rPr>
              <a:t>Après s’être rendu sur place, le président sud-africain, Cyril </a:t>
            </a:r>
            <a:r>
              <a:rPr lang="fr-FR" dirty="0" err="1">
                <a:solidFill>
                  <a:srgbClr val="2A303B"/>
                </a:solidFill>
                <a:latin typeface="Marr Sans"/>
              </a:rPr>
              <a:t>Ramaphosa</a:t>
            </a:r>
            <a:r>
              <a:rPr lang="fr-FR" dirty="0">
                <a:solidFill>
                  <a:srgbClr val="2A303B"/>
                </a:solidFill>
                <a:latin typeface="Marr Sans"/>
              </a:rPr>
              <a:t>, a déploré, vendredi, </a:t>
            </a:r>
            <a:r>
              <a:rPr lang="fr-FR" i="1" dirty="0">
                <a:solidFill>
                  <a:srgbClr val="2A303B"/>
                </a:solidFill>
                <a:latin typeface="Marr Sans"/>
              </a:rPr>
              <a:t>« une catastrophe aux proportions énormes, jamais vue auparavant dans le pays ».</a:t>
            </a:r>
            <a:endParaRPr lang="fr-FR" b="0" i="1" u="none" strike="noStrike" dirty="0">
              <a:solidFill>
                <a:srgbClr val="2A303B"/>
              </a:solidFill>
              <a:effectLst/>
              <a:latin typeface="Marr Sans"/>
            </a:endParaRPr>
          </a:p>
        </p:txBody>
      </p:sp>
      <p:pic>
        <p:nvPicPr>
          <p:cNvPr id="9" name="Image 8">
            <a:extLst>
              <a:ext uri="{FF2B5EF4-FFF2-40B4-BE49-F238E27FC236}">
                <a16:creationId xmlns:a16="http://schemas.microsoft.com/office/drawing/2014/main" id="{49617CC7-4C6C-024F-ADB9-9BED31107E09}"/>
              </a:ext>
            </a:extLst>
          </p:cNvPr>
          <p:cNvPicPr>
            <a:picLocks noChangeAspect="1"/>
          </p:cNvPicPr>
          <p:nvPr/>
        </p:nvPicPr>
        <p:blipFill>
          <a:blip r:embed="rId6"/>
          <a:stretch>
            <a:fillRect/>
          </a:stretch>
        </p:blipFill>
        <p:spPr>
          <a:xfrm>
            <a:off x="5568429" y="5298884"/>
            <a:ext cx="2252717" cy="1501811"/>
          </a:xfrm>
          <a:prstGeom prst="rect">
            <a:avLst/>
          </a:prstGeom>
        </p:spPr>
      </p:pic>
      <p:sp>
        <p:nvSpPr>
          <p:cNvPr id="12" name="Rectangle 11">
            <a:extLst>
              <a:ext uri="{FF2B5EF4-FFF2-40B4-BE49-F238E27FC236}">
                <a16:creationId xmlns:a16="http://schemas.microsoft.com/office/drawing/2014/main" id="{542299A4-096C-0741-9015-81F67A80A8F4}"/>
              </a:ext>
            </a:extLst>
          </p:cNvPr>
          <p:cNvSpPr/>
          <p:nvPr/>
        </p:nvSpPr>
        <p:spPr>
          <a:xfrm>
            <a:off x="7970434" y="3681984"/>
            <a:ext cx="1132207" cy="3231654"/>
          </a:xfrm>
          <a:prstGeom prst="rect">
            <a:avLst/>
          </a:prstGeom>
        </p:spPr>
        <p:txBody>
          <a:bodyPr wrap="square">
            <a:spAutoFit/>
          </a:bodyPr>
          <a:lstStyle/>
          <a:p>
            <a:pPr algn="just"/>
            <a:r>
              <a:rPr lang="fr-FR" sz="1200" dirty="0">
                <a:solidFill>
                  <a:srgbClr val="383F4E"/>
                </a:solidFill>
                <a:latin typeface="The Antiqua B"/>
              </a:rPr>
              <a:t>La plupart des victimes ont été enregistrées dans la région de Durban, ville portuaire du Kwazulu-Natal ouverte sur l’océan Indien et épicentre des fortes pluies qui ont commencé le week-end dernier.</a:t>
            </a:r>
          </a:p>
        </p:txBody>
      </p:sp>
      <p:pic>
        <p:nvPicPr>
          <p:cNvPr id="22" name="Image 21">
            <a:extLst>
              <a:ext uri="{FF2B5EF4-FFF2-40B4-BE49-F238E27FC236}">
                <a16:creationId xmlns:a16="http://schemas.microsoft.com/office/drawing/2014/main" id="{707754CE-55A4-6E43-8BC7-5BD90A12D4D7}"/>
              </a:ext>
            </a:extLst>
          </p:cNvPr>
          <p:cNvPicPr>
            <a:picLocks noChangeAspect="1"/>
          </p:cNvPicPr>
          <p:nvPr/>
        </p:nvPicPr>
        <p:blipFill>
          <a:blip r:embed="rId7"/>
          <a:stretch>
            <a:fillRect/>
          </a:stretch>
        </p:blipFill>
        <p:spPr>
          <a:xfrm>
            <a:off x="5573581" y="3759343"/>
            <a:ext cx="2252717" cy="1501812"/>
          </a:xfrm>
          <a:prstGeom prst="rect">
            <a:avLst/>
          </a:prstGeom>
        </p:spPr>
      </p:pic>
      <p:pic>
        <p:nvPicPr>
          <p:cNvPr id="6" name="Image 5">
            <a:extLst>
              <a:ext uri="{FF2B5EF4-FFF2-40B4-BE49-F238E27FC236}">
                <a16:creationId xmlns:a16="http://schemas.microsoft.com/office/drawing/2014/main" id="{530469FA-D758-8DF5-9A24-F48A8DF906B6}"/>
              </a:ext>
            </a:extLst>
          </p:cNvPr>
          <p:cNvPicPr>
            <a:picLocks noChangeAspect="1"/>
          </p:cNvPicPr>
          <p:nvPr/>
        </p:nvPicPr>
        <p:blipFill>
          <a:blip r:embed="rId8"/>
          <a:stretch>
            <a:fillRect/>
          </a:stretch>
        </p:blipFill>
        <p:spPr>
          <a:xfrm>
            <a:off x="9225741" y="1101495"/>
            <a:ext cx="2877547" cy="1897513"/>
          </a:xfrm>
          <a:prstGeom prst="rect">
            <a:avLst/>
          </a:prstGeom>
        </p:spPr>
      </p:pic>
      <p:sp>
        <p:nvSpPr>
          <p:cNvPr id="10" name="ZoneTexte 9">
            <a:extLst>
              <a:ext uri="{FF2B5EF4-FFF2-40B4-BE49-F238E27FC236}">
                <a16:creationId xmlns:a16="http://schemas.microsoft.com/office/drawing/2014/main" id="{7A6EEFE6-DF8F-0639-1625-EEE747CA6D10}"/>
              </a:ext>
            </a:extLst>
          </p:cNvPr>
          <p:cNvSpPr txBox="1"/>
          <p:nvPr/>
        </p:nvSpPr>
        <p:spPr>
          <a:xfrm>
            <a:off x="2003362" y="1597581"/>
            <a:ext cx="1669047" cy="369332"/>
          </a:xfrm>
          <a:prstGeom prst="rect">
            <a:avLst/>
          </a:prstGeom>
          <a:solidFill>
            <a:schemeClr val="accent2">
              <a:lumMod val="60000"/>
              <a:lumOff val="40000"/>
            </a:schemeClr>
          </a:solidFill>
        </p:spPr>
        <p:txBody>
          <a:bodyPr wrap="none" rtlCol="0">
            <a:spAutoFit/>
          </a:bodyPr>
          <a:lstStyle/>
          <a:p>
            <a:r>
              <a:rPr lang="fr-FR" b="1" dirty="0"/>
              <a:t>Nouvelle Galles</a:t>
            </a:r>
          </a:p>
        </p:txBody>
      </p:sp>
      <p:sp>
        <p:nvSpPr>
          <p:cNvPr id="11" name="ZoneTexte 10">
            <a:extLst>
              <a:ext uri="{FF2B5EF4-FFF2-40B4-BE49-F238E27FC236}">
                <a16:creationId xmlns:a16="http://schemas.microsoft.com/office/drawing/2014/main" id="{C198F4AB-1778-952E-8A45-FADDF991609F}"/>
              </a:ext>
            </a:extLst>
          </p:cNvPr>
          <p:cNvSpPr txBox="1"/>
          <p:nvPr/>
        </p:nvSpPr>
        <p:spPr>
          <a:xfrm>
            <a:off x="252210" y="4248192"/>
            <a:ext cx="1035861" cy="369332"/>
          </a:xfrm>
          <a:prstGeom prst="rect">
            <a:avLst/>
          </a:prstGeom>
          <a:solidFill>
            <a:schemeClr val="accent2">
              <a:lumMod val="60000"/>
              <a:lumOff val="40000"/>
            </a:schemeClr>
          </a:solidFill>
        </p:spPr>
        <p:txBody>
          <a:bodyPr wrap="none" rtlCol="0">
            <a:spAutoFit/>
          </a:bodyPr>
          <a:lstStyle/>
          <a:p>
            <a:r>
              <a:rPr lang="fr-FR" b="1" dirty="0"/>
              <a:t>Australie</a:t>
            </a:r>
          </a:p>
        </p:txBody>
      </p:sp>
      <p:sp>
        <p:nvSpPr>
          <p:cNvPr id="13" name="ZoneTexte 12">
            <a:extLst>
              <a:ext uri="{FF2B5EF4-FFF2-40B4-BE49-F238E27FC236}">
                <a16:creationId xmlns:a16="http://schemas.microsoft.com/office/drawing/2014/main" id="{A3BD952F-DC61-6022-763F-F6132236F3F6}"/>
              </a:ext>
            </a:extLst>
          </p:cNvPr>
          <p:cNvSpPr txBox="1"/>
          <p:nvPr/>
        </p:nvSpPr>
        <p:spPr>
          <a:xfrm>
            <a:off x="7104823" y="3343969"/>
            <a:ext cx="1606530" cy="369332"/>
          </a:xfrm>
          <a:prstGeom prst="rect">
            <a:avLst/>
          </a:prstGeom>
          <a:solidFill>
            <a:schemeClr val="accent2">
              <a:lumMod val="60000"/>
              <a:lumOff val="40000"/>
            </a:schemeClr>
          </a:solidFill>
        </p:spPr>
        <p:txBody>
          <a:bodyPr wrap="none" rtlCol="0">
            <a:spAutoFit/>
          </a:bodyPr>
          <a:lstStyle/>
          <a:p>
            <a:r>
              <a:rPr lang="fr-FR" b="1" dirty="0"/>
              <a:t>Afrique du Sud</a:t>
            </a:r>
          </a:p>
        </p:txBody>
      </p:sp>
      <p:sp>
        <p:nvSpPr>
          <p:cNvPr id="14" name="ZoneTexte 13">
            <a:extLst>
              <a:ext uri="{FF2B5EF4-FFF2-40B4-BE49-F238E27FC236}">
                <a16:creationId xmlns:a16="http://schemas.microsoft.com/office/drawing/2014/main" id="{7EC6EBA0-15D1-10FC-C71A-A997766DB4E8}"/>
              </a:ext>
            </a:extLst>
          </p:cNvPr>
          <p:cNvSpPr txBox="1"/>
          <p:nvPr/>
        </p:nvSpPr>
        <p:spPr>
          <a:xfrm>
            <a:off x="11113915" y="664429"/>
            <a:ext cx="989373" cy="369332"/>
          </a:xfrm>
          <a:prstGeom prst="rect">
            <a:avLst/>
          </a:prstGeom>
          <a:solidFill>
            <a:schemeClr val="accent2">
              <a:lumMod val="60000"/>
              <a:lumOff val="40000"/>
            </a:schemeClr>
          </a:solidFill>
        </p:spPr>
        <p:txBody>
          <a:bodyPr wrap="none" rtlCol="0">
            <a:spAutoFit/>
          </a:bodyPr>
          <a:lstStyle/>
          <a:p>
            <a:r>
              <a:rPr lang="fr-FR" b="1" dirty="0"/>
              <a:t>Pakistan</a:t>
            </a:r>
          </a:p>
        </p:txBody>
      </p:sp>
      <p:sp>
        <p:nvSpPr>
          <p:cNvPr id="24" name="Rectangle 23">
            <a:extLst>
              <a:ext uri="{FF2B5EF4-FFF2-40B4-BE49-F238E27FC236}">
                <a16:creationId xmlns:a16="http://schemas.microsoft.com/office/drawing/2014/main" id="{DE7A76AA-B653-D721-2E04-E8A9A28478CE}"/>
              </a:ext>
            </a:extLst>
          </p:cNvPr>
          <p:cNvSpPr/>
          <p:nvPr/>
        </p:nvSpPr>
        <p:spPr>
          <a:xfrm>
            <a:off x="9152925" y="2974513"/>
            <a:ext cx="2970164" cy="2400657"/>
          </a:xfrm>
          <a:prstGeom prst="rect">
            <a:avLst/>
          </a:prstGeom>
        </p:spPr>
        <p:txBody>
          <a:bodyPr wrap="square">
            <a:spAutoFit/>
          </a:bodyPr>
          <a:lstStyle/>
          <a:p>
            <a:r>
              <a:rPr lang="fr-FR" b="1" dirty="0">
                <a:solidFill>
                  <a:srgbClr val="2A303B"/>
                </a:solidFill>
                <a:latin typeface="The Antiqua B"/>
              </a:rPr>
              <a:t>Le Pakistan ravagé depuis 3 mois</a:t>
            </a:r>
          </a:p>
          <a:p>
            <a:pPr algn="just"/>
            <a:r>
              <a:rPr lang="fr-FR" dirty="0">
                <a:solidFill>
                  <a:srgbClr val="2A303B"/>
                </a:solidFill>
                <a:latin typeface="Marr Sans"/>
              </a:rPr>
              <a:t>« C’est l’apocalypse »…</a:t>
            </a:r>
          </a:p>
          <a:p>
            <a:pPr algn="just"/>
            <a:r>
              <a:rPr lang="fr-FR" sz="1600" dirty="0"/>
              <a:t>La moitié du pays de 220 millions d’habitants est sous les eaux en raison de la fonte des glaciers et d’une mousson totalement déréglée. Plus de 1130 personnes ont été tuées depuis juin</a:t>
            </a:r>
            <a:endParaRPr lang="fr-FR" sz="1600" b="0" i="1" u="none" strike="noStrike" dirty="0">
              <a:solidFill>
                <a:srgbClr val="2A303B"/>
              </a:solidFill>
              <a:effectLst/>
              <a:latin typeface="Marr Sans"/>
            </a:endParaRPr>
          </a:p>
        </p:txBody>
      </p:sp>
      <p:pic>
        <p:nvPicPr>
          <p:cNvPr id="26" name="Image 25">
            <a:extLst>
              <a:ext uri="{FF2B5EF4-FFF2-40B4-BE49-F238E27FC236}">
                <a16:creationId xmlns:a16="http://schemas.microsoft.com/office/drawing/2014/main" id="{C75B84A2-ED9F-68A7-6D87-6CAA7D37161A}"/>
              </a:ext>
            </a:extLst>
          </p:cNvPr>
          <p:cNvPicPr>
            <a:picLocks noChangeAspect="1"/>
          </p:cNvPicPr>
          <p:nvPr/>
        </p:nvPicPr>
        <p:blipFill>
          <a:blip r:embed="rId9"/>
          <a:stretch>
            <a:fillRect/>
          </a:stretch>
        </p:blipFill>
        <p:spPr>
          <a:xfrm>
            <a:off x="9195965" y="5411680"/>
            <a:ext cx="1172015" cy="772850"/>
          </a:xfrm>
          <a:prstGeom prst="rect">
            <a:avLst/>
          </a:prstGeom>
        </p:spPr>
      </p:pic>
      <p:pic>
        <p:nvPicPr>
          <p:cNvPr id="27" name="Image 26">
            <a:extLst>
              <a:ext uri="{FF2B5EF4-FFF2-40B4-BE49-F238E27FC236}">
                <a16:creationId xmlns:a16="http://schemas.microsoft.com/office/drawing/2014/main" id="{5D40FF8E-F468-DFA5-FE89-4DFF792E7F3D}"/>
              </a:ext>
            </a:extLst>
          </p:cNvPr>
          <p:cNvPicPr>
            <a:picLocks noChangeAspect="1"/>
          </p:cNvPicPr>
          <p:nvPr/>
        </p:nvPicPr>
        <p:blipFill>
          <a:blip r:embed="rId10"/>
          <a:stretch>
            <a:fillRect/>
          </a:stretch>
        </p:blipFill>
        <p:spPr>
          <a:xfrm>
            <a:off x="10461304" y="5798105"/>
            <a:ext cx="1641984" cy="919511"/>
          </a:xfrm>
          <a:prstGeom prst="rect">
            <a:avLst/>
          </a:prstGeom>
        </p:spPr>
      </p:pic>
    </p:spTree>
    <p:extLst>
      <p:ext uri="{BB962C8B-B14F-4D97-AF65-F5344CB8AC3E}">
        <p14:creationId xmlns:p14="http://schemas.microsoft.com/office/powerpoint/2010/main" val="3019327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13B39813-D3CF-3246-ACBA-B0DEB82A8906}"/>
              </a:ext>
            </a:extLst>
          </p:cNvPr>
          <p:cNvSpPr txBox="1"/>
          <p:nvPr/>
        </p:nvSpPr>
        <p:spPr>
          <a:xfrm>
            <a:off x="94626" y="134612"/>
            <a:ext cx="9489612"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avec des conséquences de plus en plus visibles dans notre quotidien</a:t>
            </a:r>
          </a:p>
        </p:txBody>
      </p:sp>
      <p:pic>
        <p:nvPicPr>
          <p:cNvPr id="2" name="Image 1">
            <a:extLst>
              <a:ext uri="{FF2B5EF4-FFF2-40B4-BE49-F238E27FC236}">
                <a16:creationId xmlns:a16="http://schemas.microsoft.com/office/drawing/2014/main" id="{38C8CDF7-B996-B84B-9E14-6CFB4E636F85}"/>
              </a:ext>
            </a:extLst>
          </p:cNvPr>
          <p:cNvPicPr>
            <a:picLocks noChangeAspect="1"/>
          </p:cNvPicPr>
          <p:nvPr/>
        </p:nvPicPr>
        <p:blipFill>
          <a:blip r:embed="rId3"/>
          <a:stretch>
            <a:fillRect/>
          </a:stretch>
        </p:blipFill>
        <p:spPr>
          <a:xfrm>
            <a:off x="151472" y="1651708"/>
            <a:ext cx="4083237" cy="2758310"/>
          </a:xfrm>
          <a:prstGeom prst="rect">
            <a:avLst/>
          </a:prstGeom>
        </p:spPr>
      </p:pic>
      <p:sp>
        <p:nvSpPr>
          <p:cNvPr id="3" name="ZoneTexte 2">
            <a:extLst>
              <a:ext uri="{FF2B5EF4-FFF2-40B4-BE49-F238E27FC236}">
                <a16:creationId xmlns:a16="http://schemas.microsoft.com/office/drawing/2014/main" id="{AD872421-7D5E-9D49-AFD2-FADC63A87F47}"/>
              </a:ext>
            </a:extLst>
          </p:cNvPr>
          <p:cNvSpPr txBox="1"/>
          <p:nvPr/>
        </p:nvSpPr>
        <p:spPr>
          <a:xfrm>
            <a:off x="94625" y="4549676"/>
            <a:ext cx="4196932" cy="2308324"/>
          </a:xfrm>
          <a:prstGeom prst="rect">
            <a:avLst/>
          </a:prstGeom>
          <a:noFill/>
        </p:spPr>
        <p:txBody>
          <a:bodyPr wrap="square" rtlCol="0">
            <a:spAutoFit/>
          </a:bodyPr>
          <a:lstStyle/>
          <a:p>
            <a:r>
              <a:rPr lang="fr-FR" b="1" dirty="0"/>
              <a:t>Espagne: 47,4° en Août 2021 à </a:t>
            </a:r>
            <a:r>
              <a:rPr lang="fr-FR" b="1" dirty="0" err="1"/>
              <a:t>Montoro</a:t>
            </a:r>
            <a:r>
              <a:rPr lang="fr-FR" dirty="0"/>
              <a:t>, dans la province de Cordoue (AEMET)</a:t>
            </a:r>
          </a:p>
          <a:p>
            <a:endParaRPr lang="fr-FR" dirty="0"/>
          </a:p>
          <a:p>
            <a:r>
              <a:rPr lang="fr-FR" dirty="0"/>
              <a:t>Entre 2011 et 2020, l’Espagne a enregistré deux fois plus de vagues de chaleur que durant chacune des trois décennies précédentes. </a:t>
            </a:r>
          </a:p>
          <a:p>
            <a:endParaRPr lang="fr-FR" dirty="0"/>
          </a:p>
        </p:txBody>
      </p:sp>
      <p:sp>
        <p:nvSpPr>
          <p:cNvPr id="9" name="ZoneTexte 8">
            <a:extLst>
              <a:ext uri="{FF2B5EF4-FFF2-40B4-BE49-F238E27FC236}">
                <a16:creationId xmlns:a16="http://schemas.microsoft.com/office/drawing/2014/main" id="{C44C5FE0-FE62-1845-98BB-D59E9615E7D4}"/>
              </a:ext>
            </a:extLst>
          </p:cNvPr>
          <p:cNvSpPr txBox="1"/>
          <p:nvPr/>
        </p:nvSpPr>
        <p:spPr>
          <a:xfrm>
            <a:off x="6034663" y="9198353"/>
            <a:ext cx="3376886" cy="1138773"/>
          </a:xfrm>
          <a:prstGeom prst="rect">
            <a:avLst/>
          </a:prstGeom>
          <a:noFill/>
        </p:spPr>
        <p:txBody>
          <a:bodyPr wrap="square" rtlCol="0">
            <a:spAutoFit/>
          </a:bodyPr>
          <a:lstStyle/>
          <a:p>
            <a:r>
              <a:rPr lang="fr-FR" sz="1600" b="1" dirty="0"/>
              <a:t>Incendies plus nombreux, fréquents et difficiles à maîtriser </a:t>
            </a:r>
          </a:p>
          <a:p>
            <a:endParaRPr lang="fr-FR" sz="1200" dirty="0"/>
          </a:p>
          <a:p>
            <a:r>
              <a:rPr lang="fr-FR" sz="1200" dirty="0"/>
              <a:t>Sicile: L’anticyclone Lucifer  provoque une vague de chaleur  avec un record de température à 48,8°C</a:t>
            </a:r>
          </a:p>
        </p:txBody>
      </p:sp>
      <p:sp>
        <p:nvSpPr>
          <p:cNvPr id="18" name="ZoneTexte 17">
            <a:extLst>
              <a:ext uri="{FF2B5EF4-FFF2-40B4-BE49-F238E27FC236}">
                <a16:creationId xmlns:a16="http://schemas.microsoft.com/office/drawing/2014/main" id="{05796B40-438B-A34B-B880-5061DC7048A4}"/>
              </a:ext>
            </a:extLst>
          </p:cNvPr>
          <p:cNvSpPr txBox="1"/>
          <p:nvPr/>
        </p:nvSpPr>
        <p:spPr>
          <a:xfrm rot="21403149">
            <a:off x="111816" y="891350"/>
            <a:ext cx="5570940" cy="461665"/>
          </a:xfrm>
          <a:prstGeom prst="rect">
            <a:avLst/>
          </a:prstGeom>
          <a:solidFill>
            <a:schemeClr val="accent4"/>
          </a:solidFill>
        </p:spPr>
        <p:txBody>
          <a:bodyPr wrap="square" rtlCol="0">
            <a:spAutoFit/>
          </a:bodyPr>
          <a:lstStyle/>
          <a:p>
            <a:r>
              <a:rPr lang="fr-FR" sz="2400" b="1" dirty="0"/>
              <a:t>Vagues de chaleur partout dans le monde</a:t>
            </a:r>
          </a:p>
        </p:txBody>
      </p:sp>
      <p:sp>
        <p:nvSpPr>
          <p:cNvPr id="4" name="Rectangle 3">
            <a:extLst>
              <a:ext uri="{FF2B5EF4-FFF2-40B4-BE49-F238E27FC236}">
                <a16:creationId xmlns:a16="http://schemas.microsoft.com/office/drawing/2014/main" id="{4C09A7F1-CD8F-E141-8A9B-B8614944330B}"/>
              </a:ext>
            </a:extLst>
          </p:cNvPr>
          <p:cNvSpPr/>
          <p:nvPr/>
        </p:nvSpPr>
        <p:spPr>
          <a:xfrm>
            <a:off x="4367700" y="1384884"/>
            <a:ext cx="7729675" cy="3693319"/>
          </a:xfrm>
          <a:prstGeom prst="rect">
            <a:avLst/>
          </a:prstGeom>
        </p:spPr>
        <p:txBody>
          <a:bodyPr wrap="square">
            <a:spAutoFit/>
          </a:bodyPr>
          <a:lstStyle/>
          <a:p>
            <a:pPr algn="just"/>
            <a:r>
              <a:rPr lang="fr-FR" b="1" dirty="0"/>
              <a:t>Les pics de chaleur se multiplient en France et en Europe</a:t>
            </a:r>
          </a:p>
          <a:p>
            <a:pPr algn="just"/>
            <a:endParaRPr lang="fr-FR" b="1" dirty="0"/>
          </a:p>
          <a:p>
            <a:pPr algn="just"/>
            <a:endParaRPr lang="fr-FR" b="1" dirty="0"/>
          </a:p>
          <a:p>
            <a:pPr algn="just"/>
            <a:endParaRPr lang="fr-FR" b="1" dirty="0"/>
          </a:p>
          <a:p>
            <a:pPr algn="just"/>
            <a:endParaRPr lang="fr-FR" b="1" dirty="0"/>
          </a:p>
          <a:p>
            <a:pPr algn="just"/>
            <a:r>
              <a:rPr lang="fr-FR" dirty="0"/>
              <a:t>Du jamais-vu depuis plus de 150 ans. </a:t>
            </a:r>
          </a:p>
          <a:p>
            <a:pPr algn="just"/>
            <a:r>
              <a:rPr lang="fr-FR" dirty="0"/>
              <a:t>Ce phénomène météorologique n'est pas surprenant à cette saison. Il est à l'origine de ces chaleurs. </a:t>
            </a:r>
          </a:p>
          <a:p>
            <a:pPr algn="just"/>
            <a:r>
              <a:rPr lang="fr-FR" dirty="0"/>
              <a:t>Mais cette année 2021, il est aggravé par le changement climatique. </a:t>
            </a:r>
          </a:p>
          <a:p>
            <a:pPr algn="just"/>
            <a:endParaRPr lang="fr-FR" dirty="0"/>
          </a:p>
          <a:p>
            <a:pPr algn="just"/>
            <a:r>
              <a:rPr lang="fr-FR" dirty="0"/>
              <a:t>… mais on continuer à battre de nouveaux records</a:t>
            </a:r>
          </a:p>
          <a:p>
            <a:pPr algn="just"/>
            <a:r>
              <a:rPr lang="fr-FR" dirty="0"/>
              <a:t>avec des vagues de canicules successives l’été 2022</a:t>
            </a:r>
          </a:p>
          <a:p>
            <a:pPr algn="just"/>
            <a:r>
              <a:rPr lang="fr-FR" dirty="0"/>
              <a:t>responsables d’une </a:t>
            </a:r>
            <a:r>
              <a:rPr lang="fr-FR" dirty="0" err="1"/>
              <a:t>sur-mortalité</a:t>
            </a:r>
            <a:endParaRPr lang="fr-FR" dirty="0"/>
          </a:p>
        </p:txBody>
      </p:sp>
      <p:pic>
        <p:nvPicPr>
          <p:cNvPr id="5" name="Image 4">
            <a:extLst>
              <a:ext uri="{FF2B5EF4-FFF2-40B4-BE49-F238E27FC236}">
                <a16:creationId xmlns:a16="http://schemas.microsoft.com/office/drawing/2014/main" id="{4B40740F-82B2-2D45-9385-C81390796866}"/>
              </a:ext>
            </a:extLst>
          </p:cNvPr>
          <p:cNvPicPr>
            <a:picLocks noChangeAspect="1"/>
          </p:cNvPicPr>
          <p:nvPr/>
        </p:nvPicPr>
        <p:blipFill>
          <a:blip r:embed="rId4"/>
          <a:stretch>
            <a:fillRect/>
          </a:stretch>
        </p:blipFill>
        <p:spPr>
          <a:xfrm>
            <a:off x="9661286" y="125861"/>
            <a:ext cx="2237314" cy="1303935"/>
          </a:xfrm>
          <a:prstGeom prst="rect">
            <a:avLst/>
          </a:prstGeom>
        </p:spPr>
      </p:pic>
      <p:sp>
        <p:nvSpPr>
          <p:cNvPr id="7" name="ZoneTexte 6">
            <a:extLst>
              <a:ext uri="{FF2B5EF4-FFF2-40B4-BE49-F238E27FC236}">
                <a16:creationId xmlns:a16="http://schemas.microsoft.com/office/drawing/2014/main" id="{06788678-40A6-824B-B574-46819F51C32F}"/>
              </a:ext>
            </a:extLst>
          </p:cNvPr>
          <p:cNvSpPr txBox="1"/>
          <p:nvPr/>
        </p:nvSpPr>
        <p:spPr>
          <a:xfrm>
            <a:off x="4379725" y="1754438"/>
            <a:ext cx="1374415" cy="923330"/>
          </a:xfrm>
          <a:prstGeom prst="rect">
            <a:avLst/>
          </a:prstGeom>
          <a:solidFill>
            <a:srgbClr val="FF0000"/>
          </a:solidFill>
        </p:spPr>
        <p:txBody>
          <a:bodyPr wrap="none" rtlCol="0">
            <a:spAutoFit/>
          </a:bodyPr>
          <a:lstStyle/>
          <a:p>
            <a:pPr algn="ctr"/>
            <a:r>
              <a:rPr lang="fr-FR" b="1" dirty="0"/>
              <a:t>ROME, Italie</a:t>
            </a:r>
          </a:p>
          <a:p>
            <a:pPr algn="ctr"/>
            <a:r>
              <a:rPr lang="fr-FR" b="1" dirty="0"/>
              <a:t>47°C</a:t>
            </a:r>
          </a:p>
          <a:p>
            <a:pPr algn="ctr"/>
            <a:r>
              <a:rPr lang="fr-FR" dirty="0"/>
              <a:t>Août 2021</a:t>
            </a:r>
          </a:p>
        </p:txBody>
      </p:sp>
      <p:sp>
        <p:nvSpPr>
          <p:cNvPr id="13" name="ZoneTexte 12">
            <a:extLst>
              <a:ext uri="{FF2B5EF4-FFF2-40B4-BE49-F238E27FC236}">
                <a16:creationId xmlns:a16="http://schemas.microsoft.com/office/drawing/2014/main" id="{26390C1E-DEDE-5244-8644-7CA5A3D25EA3}"/>
              </a:ext>
            </a:extLst>
          </p:cNvPr>
          <p:cNvSpPr txBox="1"/>
          <p:nvPr/>
        </p:nvSpPr>
        <p:spPr>
          <a:xfrm>
            <a:off x="8348802" y="1754438"/>
            <a:ext cx="1159292" cy="923330"/>
          </a:xfrm>
          <a:prstGeom prst="rect">
            <a:avLst/>
          </a:prstGeom>
          <a:solidFill>
            <a:srgbClr val="FF0000"/>
          </a:solidFill>
        </p:spPr>
        <p:txBody>
          <a:bodyPr wrap="none" rtlCol="0">
            <a:spAutoFit/>
          </a:bodyPr>
          <a:lstStyle/>
          <a:p>
            <a:pPr algn="ctr"/>
            <a:r>
              <a:rPr lang="fr-FR" b="1" dirty="0"/>
              <a:t>CORDOUE</a:t>
            </a:r>
          </a:p>
          <a:p>
            <a:pPr algn="ctr"/>
            <a:r>
              <a:rPr lang="fr-FR" b="1" dirty="0"/>
              <a:t>46°C</a:t>
            </a:r>
          </a:p>
          <a:p>
            <a:pPr algn="ctr"/>
            <a:r>
              <a:rPr lang="fr-FR" dirty="0"/>
              <a:t>Août 2021</a:t>
            </a:r>
          </a:p>
        </p:txBody>
      </p:sp>
      <p:sp>
        <p:nvSpPr>
          <p:cNvPr id="14" name="ZoneTexte 13">
            <a:extLst>
              <a:ext uri="{FF2B5EF4-FFF2-40B4-BE49-F238E27FC236}">
                <a16:creationId xmlns:a16="http://schemas.microsoft.com/office/drawing/2014/main" id="{0645C215-A3D8-1C4A-AF3D-514A7FEC2955}"/>
              </a:ext>
            </a:extLst>
          </p:cNvPr>
          <p:cNvSpPr txBox="1"/>
          <p:nvPr/>
        </p:nvSpPr>
        <p:spPr>
          <a:xfrm>
            <a:off x="5816683" y="1754438"/>
            <a:ext cx="1172116" cy="923330"/>
          </a:xfrm>
          <a:prstGeom prst="rect">
            <a:avLst/>
          </a:prstGeom>
          <a:solidFill>
            <a:srgbClr val="FF0000"/>
          </a:solidFill>
        </p:spPr>
        <p:txBody>
          <a:bodyPr wrap="none" rtlCol="0">
            <a:spAutoFit/>
          </a:bodyPr>
          <a:lstStyle/>
          <a:p>
            <a:pPr algn="ctr"/>
            <a:r>
              <a:rPr lang="fr-FR" b="1" dirty="0"/>
              <a:t>ROME</a:t>
            </a:r>
          </a:p>
          <a:p>
            <a:pPr algn="ctr"/>
            <a:r>
              <a:rPr lang="fr-FR" b="1" dirty="0"/>
              <a:t>47°C</a:t>
            </a:r>
          </a:p>
          <a:p>
            <a:pPr algn="ctr"/>
            <a:r>
              <a:rPr lang="fr-FR" dirty="0"/>
              <a:t>Août 2021</a:t>
            </a:r>
          </a:p>
        </p:txBody>
      </p:sp>
      <p:sp>
        <p:nvSpPr>
          <p:cNvPr id="16" name="ZoneTexte 15">
            <a:extLst>
              <a:ext uri="{FF2B5EF4-FFF2-40B4-BE49-F238E27FC236}">
                <a16:creationId xmlns:a16="http://schemas.microsoft.com/office/drawing/2014/main" id="{8776512B-014D-7644-8037-0B145E944226}"/>
              </a:ext>
            </a:extLst>
          </p:cNvPr>
          <p:cNvSpPr txBox="1"/>
          <p:nvPr/>
        </p:nvSpPr>
        <p:spPr>
          <a:xfrm>
            <a:off x="9584237" y="1754438"/>
            <a:ext cx="1159292" cy="923330"/>
          </a:xfrm>
          <a:prstGeom prst="rect">
            <a:avLst/>
          </a:prstGeom>
          <a:solidFill>
            <a:srgbClr val="FF0000"/>
          </a:solidFill>
        </p:spPr>
        <p:txBody>
          <a:bodyPr wrap="none" rtlCol="0">
            <a:spAutoFit/>
          </a:bodyPr>
          <a:lstStyle/>
          <a:p>
            <a:pPr algn="ctr"/>
            <a:r>
              <a:rPr lang="fr-FR" b="1" dirty="0"/>
              <a:t>TUNIS</a:t>
            </a:r>
          </a:p>
          <a:p>
            <a:pPr algn="ctr"/>
            <a:r>
              <a:rPr lang="fr-FR" b="1" dirty="0"/>
              <a:t>49°C</a:t>
            </a:r>
          </a:p>
          <a:p>
            <a:pPr algn="ctr"/>
            <a:r>
              <a:rPr lang="fr-FR" dirty="0"/>
              <a:t>Août 2021</a:t>
            </a:r>
          </a:p>
        </p:txBody>
      </p:sp>
      <p:sp>
        <p:nvSpPr>
          <p:cNvPr id="17" name="ZoneTexte 16">
            <a:extLst>
              <a:ext uri="{FF2B5EF4-FFF2-40B4-BE49-F238E27FC236}">
                <a16:creationId xmlns:a16="http://schemas.microsoft.com/office/drawing/2014/main" id="{5D680D04-545C-AC48-A13F-F8EECDB5C978}"/>
              </a:ext>
            </a:extLst>
          </p:cNvPr>
          <p:cNvSpPr txBox="1"/>
          <p:nvPr/>
        </p:nvSpPr>
        <p:spPr>
          <a:xfrm>
            <a:off x="7083897" y="1754438"/>
            <a:ext cx="1169807" cy="923330"/>
          </a:xfrm>
          <a:prstGeom prst="rect">
            <a:avLst/>
          </a:prstGeom>
          <a:solidFill>
            <a:srgbClr val="FF0000"/>
          </a:solidFill>
        </p:spPr>
        <p:txBody>
          <a:bodyPr wrap="none" rtlCol="0">
            <a:spAutoFit/>
          </a:bodyPr>
          <a:lstStyle/>
          <a:p>
            <a:pPr algn="ctr"/>
            <a:r>
              <a:rPr lang="fr-FR" b="1" dirty="0"/>
              <a:t>SYRACUSE</a:t>
            </a:r>
          </a:p>
          <a:p>
            <a:pPr algn="ctr"/>
            <a:r>
              <a:rPr lang="fr-FR" b="1" dirty="0"/>
              <a:t>48°C</a:t>
            </a:r>
          </a:p>
          <a:p>
            <a:pPr algn="ctr"/>
            <a:r>
              <a:rPr lang="fr-FR" dirty="0"/>
              <a:t>Août 2021</a:t>
            </a:r>
          </a:p>
        </p:txBody>
      </p:sp>
      <p:sp>
        <p:nvSpPr>
          <p:cNvPr id="19" name="ZoneTexte 18">
            <a:extLst>
              <a:ext uri="{FF2B5EF4-FFF2-40B4-BE49-F238E27FC236}">
                <a16:creationId xmlns:a16="http://schemas.microsoft.com/office/drawing/2014/main" id="{0727E30B-D847-4A43-A4DD-58D70AEA484F}"/>
              </a:ext>
            </a:extLst>
          </p:cNvPr>
          <p:cNvSpPr txBox="1"/>
          <p:nvPr/>
        </p:nvSpPr>
        <p:spPr>
          <a:xfrm>
            <a:off x="10819672" y="1754438"/>
            <a:ext cx="1159292" cy="923330"/>
          </a:xfrm>
          <a:prstGeom prst="rect">
            <a:avLst/>
          </a:prstGeom>
          <a:solidFill>
            <a:srgbClr val="FF0000"/>
          </a:solidFill>
        </p:spPr>
        <p:txBody>
          <a:bodyPr wrap="none" rtlCol="0">
            <a:spAutoFit/>
          </a:bodyPr>
          <a:lstStyle/>
          <a:p>
            <a:pPr algn="ctr"/>
            <a:r>
              <a:rPr lang="fr-FR" b="1" dirty="0"/>
              <a:t>MADRID</a:t>
            </a:r>
          </a:p>
          <a:p>
            <a:pPr algn="ctr"/>
            <a:r>
              <a:rPr lang="fr-FR" b="1" dirty="0"/>
              <a:t>53°C</a:t>
            </a:r>
          </a:p>
          <a:p>
            <a:pPr algn="ctr"/>
            <a:r>
              <a:rPr lang="fr-FR" dirty="0"/>
              <a:t>Août 2021</a:t>
            </a:r>
          </a:p>
        </p:txBody>
      </p:sp>
      <p:pic>
        <p:nvPicPr>
          <p:cNvPr id="8" name="Image 7">
            <a:extLst>
              <a:ext uri="{FF2B5EF4-FFF2-40B4-BE49-F238E27FC236}">
                <a16:creationId xmlns:a16="http://schemas.microsoft.com/office/drawing/2014/main" id="{672F2887-5EE8-B1E3-C1D3-0CE42A0BE988}"/>
              </a:ext>
            </a:extLst>
          </p:cNvPr>
          <p:cNvPicPr>
            <a:picLocks noChangeAspect="1"/>
          </p:cNvPicPr>
          <p:nvPr/>
        </p:nvPicPr>
        <p:blipFill>
          <a:blip r:embed="rId5"/>
          <a:stretch>
            <a:fillRect/>
          </a:stretch>
        </p:blipFill>
        <p:spPr>
          <a:xfrm>
            <a:off x="9442630" y="4208817"/>
            <a:ext cx="2580196" cy="2580196"/>
          </a:xfrm>
          <a:prstGeom prst="rect">
            <a:avLst/>
          </a:prstGeom>
        </p:spPr>
      </p:pic>
      <p:pic>
        <p:nvPicPr>
          <p:cNvPr id="10" name="Image 9">
            <a:extLst>
              <a:ext uri="{FF2B5EF4-FFF2-40B4-BE49-F238E27FC236}">
                <a16:creationId xmlns:a16="http://schemas.microsoft.com/office/drawing/2014/main" id="{AD3A0F84-C717-DB66-32B4-2B7FC9F21C15}"/>
              </a:ext>
            </a:extLst>
          </p:cNvPr>
          <p:cNvPicPr>
            <a:picLocks noChangeAspect="1"/>
          </p:cNvPicPr>
          <p:nvPr/>
        </p:nvPicPr>
        <p:blipFill>
          <a:blip r:embed="rId6"/>
          <a:stretch>
            <a:fillRect/>
          </a:stretch>
        </p:blipFill>
        <p:spPr>
          <a:xfrm>
            <a:off x="4345792" y="5087213"/>
            <a:ext cx="1193800" cy="1701800"/>
          </a:xfrm>
          <a:prstGeom prst="rect">
            <a:avLst/>
          </a:prstGeom>
        </p:spPr>
      </p:pic>
      <p:pic>
        <p:nvPicPr>
          <p:cNvPr id="20" name="Image 19">
            <a:extLst>
              <a:ext uri="{FF2B5EF4-FFF2-40B4-BE49-F238E27FC236}">
                <a16:creationId xmlns:a16="http://schemas.microsoft.com/office/drawing/2014/main" id="{4A396C38-A520-B349-CEB7-1E4B0A50E82F}"/>
              </a:ext>
            </a:extLst>
          </p:cNvPr>
          <p:cNvPicPr>
            <a:picLocks noChangeAspect="1"/>
          </p:cNvPicPr>
          <p:nvPr/>
        </p:nvPicPr>
        <p:blipFill>
          <a:blip r:embed="rId7"/>
          <a:stretch>
            <a:fillRect/>
          </a:stretch>
        </p:blipFill>
        <p:spPr>
          <a:xfrm>
            <a:off x="5615735" y="5042362"/>
            <a:ext cx="1168400" cy="1739900"/>
          </a:xfrm>
          <a:prstGeom prst="rect">
            <a:avLst/>
          </a:prstGeom>
        </p:spPr>
      </p:pic>
      <p:sp>
        <p:nvSpPr>
          <p:cNvPr id="22" name="ZoneTexte 21">
            <a:extLst>
              <a:ext uri="{FF2B5EF4-FFF2-40B4-BE49-F238E27FC236}">
                <a16:creationId xmlns:a16="http://schemas.microsoft.com/office/drawing/2014/main" id="{534D368C-B5BF-5F43-2382-543171F67F7A}"/>
              </a:ext>
            </a:extLst>
          </p:cNvPr>
          <p:cNvSpPr txBox="1"/>
          <p:nvPr/>
        </p:nvSpPr>
        <p:spPr>
          <a:xfrm>
            <a:off x="6844109" y="5112827"/>
            <a:ext cx="2817177" cy="1631216"/>
          </a:xfrm>
          <a:prstGeom prst="rect">
            <a:avLst/>
          </a:prstGeom>
          <a:noFill/>
        </p:spPr>
        <p:txBody>
          <a:bodyPr wrap="square">
            <a:spAutoFit/>
          </a:bodyPr>
          <a:lstStyle/>
          <a:p>
            <a:pPr algn="l"/>
            <a:r>
              <a:rPr lang="fr-FR" sz="1000" b="1" i="0" u="none" strike="noStrike" cap="all" dirty="0">
                <a:solidFill>
                  <a:srgbClr val="5F6062"/>
                </a:solidFill>
                <a:effectLst/>
                <a:latin typeface="Oswald" panose="020F0502020204030204" pitchFamily="34" charset="0"/>
              </a:rPr>
              <a:t>LA CHALEUR TUE : LES CANICULES DE CET ÉTÉ AURAIENT PROVOQUÉ 11 000 DÉCÈS EN FRANCE</a:t>
            </a:r>
          </a:p>
          <a:p>
            <a:pPr algn="just"/>
            <a:r>
              <a:rPr lang="fr-FR" sz="1000" b="0" i="0" u="none" strike="noStrike" dirty="0">
                <a:solidFill>
                  <a:srgbClr val="000000"/>
                </a:solidFill>
                <a:effectLst/>
                <a:latin typeface="Oswald" pitchFamily="2" charset="77"/>
              </a:rPr>
              <a:t>Près de </a:t>
            </a:r>
            <a:r>
              <a:rPr lang="fr-FR" sz="1000" dirty="0">
                <a:solidFill>
                  <a:srgbClr val="000000"/>
                </a:solidFill>
                <a:latin typeface="Oswald" pitchFamily="2" charset="77"/>
              </a:rPr>
              <a:t>10</a:t>
            </a:r>
            <a:r>
              <a:rPr lang="fr-FR" sz="1000" b="0" i="0" u="none" strike="noStrike" dirty="0">
                <a:solidFill>
                  <a:srgbClr val="000000"/>
                </a:solidFill>
                <a:effectLst/>
                <a:latin typeface="Oswald" pitchFamily="2" charset="77"/>
              </a:rPr>
              <a:t> ans après la canicule très meurtrière de 2003, la France a connu un été particulièrement chaud et sec. Selon les premières estimations de l’Insee, les trois épisodes de canicules de juin, juillet et août auraient provoqué 11 000 décès supplémentaires par rapport à la période d’avant Covid, en 2019. Si ces chiffres sont encore incertains, le bilan pourrait s’alourdir selon la géographe Magali </a:t>
            </a:r>
            <a:r>
              <a:rPr lang="fr-FR" sz="1000" b="0" i="0" u="none" strike="noStrike" dirty="0" err="1">
                <a:solidFill>
                  <a:srgbClr val="000000"/>
                </a:solidFill>
                <a:effectLst/>
                <a:latin typeface="Oswald" pitchFamily="2" charset="77"/>
              </a:rPr>
              <a:t>Reghezza</a:t>
            </a:r>
            <a:r>
              <a:rPr lang="fr-FR" sz="1000" b="0" i="0" u="none" strike="noStrike" dirty="0">
                <a:solidFill>
                  <a:srgbClr val="000000"/>
                </a:solidFill>
                <a:effectLst/>
                <a:latin typeface="Oswald" pitchFamily="2" charset="77"/>
              </a:rPr>
              <a:t>.  </a:t>
            </a:r>
          </a:p>
        </p:txBody>
      </p:sp>
      <p:sp>
        <p:nvSpPr>
          <p:cNvPr id="25" name="ZoneTexte 24">
            <a:extLst>
              <a:ext uri="{FF2B5EF4-FFF2-40B4-BE49-F238E27FC236}">
                <a16:creationId xmlns:a16="http://schemas.microsoft.com/office/drawing/2014/main" id="{B4D9009B-7322-C523-FDC9-6B98461FFEAF}"/>
              </a:ext>
            </a:extLst>
          </p:cNvPr>
          <p:cNvSpPr txBox="1"/>
          <p:nvPr/>
        </p:nvSpPr>
        <p:spPr>
          <a:xfrm rot="16200000">
            <a:off x="8712581" y="3263067"/>
            <a:ext cx="6864689" cy="338554"/>
          </a:xfrm>
          <a:prstGeom prst="rect">
            <a:avLst/>
          </a:prstGeom>
          <a:noFill/>
        </p:spPr>
        <p:txBody>
          <a:bodyPr wrap="square">
            <a:spAutoFit/>
          </a:bodyPr>
          <a:lstStyle/>
          <a:p>
            <a:r>
              <a:rPr lang="fr-FR" sz="800" dirty="0">
                <a:hlinkClick r:id="rId8"/>
              </a:rPr>
              <a:t>https://www.novethic.fr/actualite/environnement/climat/isr-rse/les-canicules-de-cet-ete-auraient-provoque-11-000-deces-en-france-151031.html</a:t>
            </a:r>
            <a:endParaRPr lang="fr-FR" sz="800" dirty="0"/>
          </a:p>
          <a:p>
            <a:endParaRPr lang="fr-FR" sz="800" dirty="0"/>
          </a:p>
        </p:txBody>
      </p:sp>
    </p:spTree>
    <p:extLst>
      <p:ext uri="{BB962C8B-B14F-4D97-AF65-F5344CB8AC3E}">
        <p14:creationId xmlns:p14="http://schemas.microsoft.com/office/powerpoint/2010/main" val="955967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a:extLst>
              <a:ext uri="{FF2B5EF4-FFF2-40B4-BE49-F238E27FC236}">
                <a16:creationId xmlns:a16="http://schemas.microsoft.com/office/drawing/2014/main" id="{AB0849BD-1B85-4B9F-BC2B-1CD9A143427E}"/>
              </a:ext>
            </a:extLst>
          </p:cNvPr>
          <p:cNvPicPr>
            <a:picLocks noChangeAspect="1"/>
          </p:cNvPicPr>
          <p:nvPr/>
        </p:nvPicPr>
        <p:blipFill>
          <a:blip r:embed="rId3"/>
          <a:stretch>
            <a:fillRect/>
          </a:stretch>
        </p:blipFill>
        <p:spPr>
          <a:xfrm rot="21345023">
            <a:off x="3367162" y="1277362"/>
            <a:ext cx="3478388" cy="1947897"/>
          </a:xfrm>
          <a:prstGeom prst="rect">
            <a:avLst/>
          </a:prstGeom>
        </p:spPr>
      </p:pic>
      <p:pic>
        <p:nvPicPr>
          <p:cNvPr id="31" name="Image 30">
            <a:extLst>
              <a:ext uri="{FF2B5EF4-FFF2-40B4-BE49-F238E27FC236}">
                <a16:creationId xmlns:a16="http://schemas.microsoft.com/office/drawing/2014/main" id="{438AE2B5-A458-51BB-DCD9-F1A97683F8FF}"/>
              </a:ext>
            </a:extLst>
          </p:cNvPr>
          <p:cNvPicPr>
            <a:picLocks noChangeAspect="1"/>
          </p:cNvPicPr>
          <p:nvPr/>
        </p:nvPicPr>
        <p:blipFill>
          <a:blip r:embed="rId4"/>
          <a:stretch>
            <a:fillRect/>
          </a:stretch>
        </p:blipFill>
        <p:spPr>
          <a:xfrm rot="527895">
            <a:off x="3127168" y="3186761"/>
            <a:ext cx="4394055" cy="2183210"/>
          </a:xfrm>
          <a:prstGeom prst="rect">
            <a:avLst/>
          </a:prstGeom>
        </p:spPr>
      </p:pic>
      <p:pic>
        <p:nvPicPr>
          <p:cNvPr id="32" name="Image 31">
            <a:extLst>
              <a:ext uri="{FF2B5EF4-FFF2-40B4-BE49-F238E27FC236}">
                <a16:creationId xmlns:a16="http://schemas.microsoft.com/office/drawing/2014/main" id="{EB8F113F-CDAE-03FF-7821-ACF99B754685}"/>
              </a:ext>
            </a:extLst>
          </p:cNvPr>
          <p:cNvPicPr>
            <a:picLocks noChangeAspect="1"/>
          </p:cNvPicPr>
          <p:nvPr/>
        </p:nvPicPr>
        <p:blipFill>
          <a:blip r:embed="rId5"/>
          <a:stretch>
            <a:fillRect/>
          </a:stretch>
        </p:blipFill>
        <p:spPr>
          <a:xfrm rot="21090380">
            <a:off x="1454384" y="2925438"/>
            <a:ext cx="3458963" cy="2297559"/>
          </a:xfrm>
          <a:prstGeom prst="rect">
            <a:avLst/>
          </a:prstGeom>
        </p:spPr>
      </p:pic>
      <p:sp>
        <p:nvSpPr>
          <p:cNvPr id="15" name="ZoneTexte 14">
            <a:extLst>
              <a:ext uri="{FF2B5EF4-FFF2-40B4-BE49-F238E27FC236}">
                <a16:creationId xmlns:a16="http://schemas.microsoft.com/office/drawing/2014/main" id="{13B39813-D3CF-3246-ACBA-B0DEB82A8906}"/>
              </a:ext>
            </a:extLst>
          </p:cNvPr>
          <p:cNvSpPr txBox="1"/>
          <p:nvPr/>
        </p:nvSpPr>
        <p:spPr>
          <a:xfrm>
            <a:off x="94625" y="134612"/>
            <a:ext cx="8324229"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Dans un contexte d’urgence climatique en forte accélération</a:t>
            </a:r>
          </a:p>
        </p:txBody>
      </p:sp>
      <p:sp>
        <p:nvSpPr>
          <p:cNvPr id="16" name="ZoneTexte 15">
            <a:extLst>
              <a:ext uri="{FF2B5EF4-FFF2-40B4-BE49-F238E27FC236}">
                <a16:creationId xmlns:a16="http://schemas.microsoft.com/office/drawing/2014/main" id="{51CEF57F-D756-F047-A115-0DF04790AAC3}"/>
              </a:ext>
            </a:extLst>
          </p:cNvPr>
          <p:cNvSpPr txBox="1"/>
          <p:nvPr/>
        </p:nvSpPr>
        <p:spPr>
          <a:xfrm rot="21403149">
            <a:off x="118521" y="866038"/>
            <a:ext cx="8850292" cy="461665"/>
          </a:xfrm>
          <a:prstGeom prst="rect">
            <a:avLst/>
          </a:prstGeom>
          <a:solidFill>
            <a:schemeClr val="accent4"/>
          </a:solidFill>
        </p:spPr>
        <p:txBody>
          <a:bodyPr wrap="square" rtlCol="0">
            <a:spAutoFit/>
          </a:bodyPr>
          <a:lstStyle/>
          <a:p>
            <a:r>
              <a:rPr lang="fr-FR" sz="2400" b="1" dirty="0"/>
              <a:t>Incendies plus nombreux, plus fréquents, moins faciles à maîtriser</a:t>
            </a:r>
          </a:p>
        </p:txBody>
      </p:sp>
      <p:pic>
        <p:nvPicPr>
          <p:cNvPr id="6" name="Image 5">
            <a:extLst>
              <a:ext uri="{FF2B5EF4-FFF2-40B4-BE49-F238E27FC236}">
                <a16:creationId xmlns:a16="http://schemas.microsoft.com/office/drawing/2014/main" id="{2052DB73-AEF6-4349-B0FD-2D42578A76F7}"/>
              </a:ext>
            </a:extLst>
          </p:cNvPr>
          <p:cNvPicPr>
            <a:picLocks noChangeAspect="1"/>
          </p:cNvPicPr>
          <p:nvPr/>
        </p:nvPicPr>
        <p:blipFill>
          <a:blip r:embed="rId6"/>
          <a:stretch>
            <a:fillRect/>
          </a:stretch>
        </p:blipFill>
        <p:spPr>
          <a:xfrm>
            <a:off x="112562" y="1745807"/>
            <a:ext cx="3254599" cy="1416668"/>
          </a:xfrm>
          <a:prstGeom prst="rect">
            <a:avLst/>
          </a:prstGeom>
        </p:spPr>
      </p:pic>
      <p:sp>
        <p:nvSpPr>
          <p:cNvPr id="9" name="ZoneTexte 8">
            <a:extLst>
              <a:ext uri="{FF2B5EF4-FFF2-40B4-BE49-F238E27FC236}">
                <a16:creationId xmlns:a16="http://schemas.microsoft.com/office/drawing/2014/main" id="{C44C5FE0-FE62-1845-98BB-D59E9615E7D4}"/>
              </a:ext>
            </a:extLst>
          </p:cNvPr>
          <p:cNvSpPr txBox="1"/>
          <p:nvPr/>
        </p:nvSpPr>
        <p:spPr>
          <a:xfrm>
            <a:off x="6034663" y="9198353"/>
            <a:ext cx="3376886" cy="1138773"/>
          </a:xfrm>
          <a:prstGeom prst="rect">
            <a:avLst/>
          </a:prstGeom>
          <a:noFill/>
        </p:spPr>
        <p:txBody>
          <a:bodyPr wrap="square" rtlCol="0">
            <a:spAutoFit/>
          </a:bodyPr>
          <a:lstStyle/>
          <a:p>
            <a:r>
              <a:rPr lang="fr-FR" sz="1600" b="1" dirty="0"/>
              <a:t>Incendies plus nombreux, fréquents et difficiles à maîtriser </a:t>
            </a:r>
          </a:p>
          <a:p>
            <a:endParaRPr lang="fr-FR" sz="1200" dirty="0"/>
          </a:p>
          <a:p>
            <a:r>
              <a:rPr lang="fr-FR" sz="1200" dirty="0"/>
              <a:t>Sicile: L’anticyclone Lucifer  provoque une vague de chaleur  avec un record de température à 48,8°C</a:t>
            </a:r>
          </a:p>
        </p:txBody>
      </p:sp>
      <p:sp>
        <p:nvSpPr>
          <p:cNvPr id="7" name="ZoneTexte 6">
            <a:extLst>
              <a:ext uri="{FF2B5EF4-FFF2-40B4-BE49-F238E27FC236}">
                <a16:creationId xmlns:a16="http://schemas.microsoft.com/office/drawing/2014/main" id="{92AA1086-2629-8B41-8A8E-62D3BC87C995}"/>
              </a:ext>
            </a:extLst>
          </p:cNvPr>
          <p:cNvSpPr txBox="1"/>
          <p:nvPr/>
        </p:nvSpPr>
        <p:spPr>
          <a:xfrm rot="179690">
            <a:off x="2116759" y="2813191"/>
            <a:ext cx="1410964" cy="369332"/>
          </a:xfrm>
          <a:prstGeom prst="rect">
            <a:avLst/>
          </a:prstGeom>
          <a:solidFill>
            <a:srgbClr val="FFC000"/>
          </a:solidFill>
        </p:spPr>
        <p:txBody>
          <a:bodyPr wrap="none" rtlCol="0">
            <a:spAutoFit/>
          </a:bodyPr>
          <a:lstStyle/>
          <a:p>
            <a:r>
              <a:rPr lang="fr-FR" b="1" dirty="0"/>
              <a:t>SICILE 48,8°C</a:t>
            </a:r>
          </a:p>
        </p:txBody>
      </p:sp>
      <p:sp>
        <p:nvSpPr>
          <p:cNvPr id="8" name="Rectangle 1">
            <a:extLst>
              <a:ext uri="{FF2B5EF4-FFF2-40B4-BE49-F238E27FC236}">
                <a16:creationId xmlns:a16="http://schemas.microsoft.com/office/drawing/2014/main" id="{A93FFAB9-7EBE-1748-999B-3CE44D8794CB}"/>
              </a:ext>
            </a:extLst>
          </p:cNvPr>
          <p:cNvSpPr>
            <a:spLocks noChangeArrowheads="1"/>
          </p:cNvSpPr>
          <p:nvPr/>
        </p:nvSpPr>
        <p:spPr bwMode="auto">
          <a:xfrm>
            <a:off x="214457" y="4888851"/>
            <a:ext cx="2529765" cy="1661993"/>
          </a:xfrm>
          <a:prstGeom prst="rect">
            <a:avLst/>
          </a:prstGeom>
          <a:solidFill>
            <a:schemeClr val="bg1">
              <a:lumMod val="85000"/>
            </a:schemeClr>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dirty="0">
                <a:ln>
                  <a:noFill/>
                </a:ln>
                <a:solidFill>
                  <a:srgbClr val="0F1419"/>
                </a:solidFill>
                <a:effectLst/>
                <a:latin typeface="inherit"/>
              </a:rPr>
              <a:t>Tweet</a:t>
            </a:r>
            <a:endParaRPr kumimoji="0" lang="fr-FR" altLang="fr-FR" sz="1200" b="0" i="0" u="none" strike="noStrike" cap="none" normalizeH="0" baseline="0" dirty="0">
              <a:ln>
                <a:noFill/>
              </a:ln>
              <a:solidFill>
                <a:srgbClr val="000000"/>
              </a:solidFill>
              <a:effectLst/>
              <a:latin typeface="inherit"/>
              <a:hlinkClick r:id="rId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dirty="0">
                <a:ln>
                  <a:noFill/>
                </a:ln>
                <a:solidFill>
                  <a:srgbClr val="0F1419"/>
                </a:solidFill>
                <a:effectLst/>
                <a:latin typeface="inherit"/>
                <a:hlinkClick r:id="rId7"/>
              </a:rPr>
              <a:t>La Plume Libre</a:t>
            </a:r>
            <a:endParaRPr kumimoji="0" lang="fr-FR" altLang="fr-FR" sz="1200" b="0" i="0" u="none" strike="noStrike" cap="none" normalizeH="0" baseline="0" dirty="0">
              <a:ln>
                <a:noFill/>
              </a:ln>
              <a:solidFill>
                <a:srgbClr val="000000"/>
              </a:solidFill>
              <a:effectLst/>
              <a:latin typeface="inherit"/>
              <a:hlinkClick r:id="rId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536471"/>
                </a:solidFill>
                <a:effectLst/>
                <a:latin typeface="inherit"/>
                <a:hlinkClick r:id="rId7"/>
              </a:rPr>
              <a:t>@LPLdirect</a:t>
            </a:r>
            <a:endParaRPr kumimoji="0" lang="fr-FR" altLang="fr-FR" sz="1200" b="0" i="0" u="none" strike="noStrike" cap="none" normalizeH="0" baseline="0" dirty="0">
              <a:ln>
                <a:noFill/>
              </a:ln>
              <a:solidFill>
                <a:srgbClr val="000000"/>
              </a:solidFill>
              <a:effectLst/>
              <a:latin typeface="-webkit-standard"/>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F1419"/>
                </a:solidFill>
                <a:effectLst/>
                <a:latin typeface="-apple-system"/>
              </a:rPr>
              <a:t> </a:t>
            </a:r>
            <a:r>
              <a:rPr kumimoji="0" lang="fr-FR" altLang="fr-FR" sz="1200" b="0" i="0" u="none" strike="noStrike" cap="none" normalizeH="0" baseline="0" dirty="0">
                <a:ln>
                  <a:noFill/>
                </a:ln>
                <a:solidFill>
                  <a:srgbClr val="0F1419"/>
                </a:solidFill>
                <a:effectLst/>
                <a:latin typeface="inherit"/>
              </a:rPr>
              <a:t>[FLASH] Des </a:t>
            </a:r>
            <a:r>
              <a:rPr kumimoji="0" lang="fr-FR" altLang="fr-FR" sz="1200" b="0" i="0" u="none" strike="noStrike" cap="none" normalizeH="0" baseline="0" dirty="0">
                <a:ln>
                  <a:noFill/>
                </a:ln>
                <a:solidFill>
                  <a:srgbClr val="1B95E0"/>
                </a:solidFill>
                <a:effectLst/>
                <a:latin typeface="inherit"/>
                <a:hlinkClick r:id="rId8"/>
              </a:rPr>
              <a:t>#incendies</a:t>
            </a:r>
            <a:r>
              <a:rPr kumimoji="0" lang="fr-FR" altLang="fr-FR" sz="1200" b="0" i="0" u="none" strike="noStrike" cap="none" normalizeH="0" baseline="0" dirty="0">
                <a:ln>
                  <a:noFill/>
                </a:ln>
                <a:solidFill>
                  <a:srgbClr val="0F1419"/>
                </a:solidFill>
                <a:effectLst/>
                <a:latin typeface="inherit"/>
              </a:rPr>
              <a:t> sont en cours en </a:t>
            </a:r>
            <a:r>
              <a:rPr kumimoji="0" lang="fr-FR" altLang="fr-FR" sz="1200" b="0" i="0" u="none" strike="noStrike" cap="none" normalizeH="0" baseline="0" dirty="0">
                <a:ln>
                  <a:noFill/>
                </a:ln>
                <a:solidFill>
                  <a:srgbClr val="1B95E0"/>
                </a:solidFill>
                <a:effectLst/>
                <a:latin typeface="inherit"/>
                <a:hlinkClick r:id="rId9"/>
              </a:rPr>
              <a:t>#Sicile</a:t>
            </a:r>
            <a:r>
              <a:rPr kumimoji="0" lang="fr-FR" altLang="fr-FR" sz="1200" b="0" i="0" u="none" strike="noStrike" cap="none" normalizeH="0" baseline="0" dirty="0">
                <a:ln>
                  <a:noFill/>
                </a:ln>
                <a:solidFill>
                  <a:srgbClr val="0F1419"/>
                </a:solidFill>
                <a:effectLst/>
                <a:latin typeface="inherit"/>
              </a:rPr>
              <a:t>, tout près d'un parc classé à l'</a:t>
            </a:r>
            <a:r>
              <a:rPr kumimoji="0" lang="fr-FR" altLang="fr-FR" sz="1200" b="0" i="0" u="none" strike="noStrike" cap="none" normalizeH="0" baseline="0" dirty="0">
                <a:ln>
                  <a:noFill/>
                </a:ln>
                <a:solidFill>
                  <a:srgbClr val="1B95E0"/>
                </a:solidFill>
                <a:effectLst/>
                <a:latin typeface="inherit"/>
                <a:hlinkClick r:id="rId10"/>
              </a:rPr>
              <a:t>#UNESCO</a:t>
            </a:r>
            <a:r>
              <a:rPr kumimoji="0" lang="fr-FR" altLang="fr-FR" sz="1200" b="0" i="0" u="none" strike="noStrike" cap="none" normalizeH="0" baseline="0" dirty="0">
                <a:ln>
                  <a:noFill/>
                </a:ln>
                <a:solidFill>
                  <a:srgbClr val="0F1419"/>
                </a:solidFill>
                <a:effectLst/>
                <a:latin typeface="inheri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F1419"/>
                </a:solidFill>
                <a:effectLst/>
                <a:latin typeface="inherit"/>
              </a:rPr>
              <a:t>Plus de 300 </a:t>
            </a:r>
            <a:r>
              <a:rPr kumimoji="0" lang="fr-FR" altLang="fr-FR" sz="1200" b="0" i="0" u="none" strike="noStrike" cap="none" normalizeH="0" baseline="0" dirty="0">
                <a:ln>
                  <a:noFill/>
                </a:ln>
                <a:solidFill>
                  <a:srgbClr val="1B95E0"/>
                </a:solidFill>
                <a:effectLst/>
                <a:latin typeface="inherit"/>
                <a:hlinkClick r:id="rId11"/>
              </a:rPr>
              <a:t>#pompiers</a:t>
            </a:r>
            <a:r>
              <a:rPr kumimoji="0" lang="fr-FR" altLang="fr-FR" sz="1200" b="0" i="0" u="none" strike="noStrike" cap="none" normalizeH="0" baseline="0" dirty="0">
                <a:ln>
                  <a:noFill/>
                </a:ln>
                <a:solidFill>
                  <a:srgbClr val="0F1419"/>
                </a:solidFill>
                <a:effectLst/>
                <a:latin typeface="inherit"/>
              </a:rPr>
              <a:t> et 7 Canadair sont engagés dans la lutte contre les flammes. (</a:t>
            </a:r>
            <a:r>
              <a:rPr kumimoji="0" lang="fr-FR" altLang="fr-FR" sz="1200" b="0" i="0" u="none" strike="noStrike" cap="none" normalizeH="0" baseline="0" dirty="0" err="1">
                <a:ln>
                  <a:noFill/>
                </a:ln>
                <a:solidFill>
                  <a:srgbClr val="0F1419"/>
                </a:solidFill>
                <a:effectLst/>
                <a:latin typeface="inherit"/>
              </a:rPr>
              <a:t>Vig</a:t>
            </a:r>
            <a:endParaRPr kumimoji="0" lang="fr-FR" altLang="fr-FR" sz="1200" b="0" i="0" u="none" strike="noStrike" cap="none" normalizeH="0" baseline="0" dirty="0">
              <a:ln>
                <a:noFill/>
              </a:ln>
              <a:solidFill>
                <a:schemeClr val="tx1"/>
              </a:solidFill>
              <a:effectLst/>
            </a:endParaRPr>
          </a:p>
        </p:txBody>
      </p:sp>
      <p:pic>
        <p:nvPicPr>
          <p:cNvPr id="2050" name="Picture 2">
            <a:hlinkClick r:id="rId7"/>
            <a:extLst>
              <a:ext uri="{FF2B5EF4-FFF2-40B4-BE49-F238E27FC236}">
                <a16:creationId xmlns:a16="http://schemas.microsoft.com/office/drawing/2014/main" id="{7018938C-87C4-4845-A1AE-899D527C0B6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97587" y="4805239"/>
            <a:ext cx="541598" cy="468761"/>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 descr="🇮🇹">
            <a:extLst>
              <a:ext uri="{FF2B5EF4-FFF2-40B4-BE49-F238E27FC236}">
                <a16:creationId xmlns:a16="http://schemas.microsoft.com/office/drawing/2014/main" id="{231F85CE-FB26-E64B-98BD-C9FDEC298049}"/>
              </a:ext>
            </a:extLst>
          </p:cNvPr>
          <p:cNvSpPr>
            <a:spLocks noChangeAspect="1" noChangeArrowheads="1"/>
          </p:cNvSpPr>
          <p:nvPr/>
        </p:nvSpPr>
        <p:spPr bwMode="auto">
          <a:xfrm>
            <a:off x="3663156" y="61399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 name="Rectangle 1">
            <a:extLst>
              <a:ext uri="{FF2B5EF4-FFF2-40B4-BE49-F238E27FC236}">
                <a16:creationId xmlns:a16="http://schemas.microsoft.com/office/drawing/2014/main" id="{CACA0F77-B9D8-A646-ACBD-198B7BEED162}"/>
              </a:ext>
            </a:extLst>
          </p:cNvPr>
          <p:cNvSpPr/>
          <p:nvPr/>
        </p:nvSpPr>
        <p:spPr>
          <a:xfrm>
            <a:off x="9614975" y="613163"/>
            <a:ext cx="2468015" cy="6001643"/>
          </a:xfrm>
          <a:prstGeom prst="rect">
            <a:avLst/>
          </a:prstGeom>
          <a:solidFill>
            <a:schemeClr val="bg2">
              <a:lumMod val="90000"/>
            </a:schemeClr>
          </a:solidFill>
        </p:spPr>
        <p:txBody>
          <a:bodyPr wrap="square">
            <a:spAutoFit/>
          </a:bodyPr>
          <a:lstStyle/>
          <a:p>
            <a:r>
              <a:rPr lang="fr-FR" dirty="0">
                <a:latin typeface="American Typewriter" panose="02090604020004020304" pitchFamily="18" charset="77"/>
              </a:rPr>
              <a:t>Après l’Australie et la Sibérie, c’est en 2021 le bassin méditerranéen -Grèce, Turquie, Italie, Espagne, Liban-qui brûlent, à l’instar de la Californie (où 6 des plus gros incendies enregistrés se sont produits en 2020)</a:t>
            </a:r>
          </a:p>
          <a:p>
            <a:r>
              <a:rPr lang="fr-FR" dirty="0">
                <a:latin typeface="American Typewriter" panose="02090604020004020304" pitchFamily="18" charset="77"/>
              </a:rPr>
              <a:t>Les feux de forêt ont globalement libérés </a:t>
            </a:r>
            <a:r>
              <a:rPr lang="fr-FR" b="1" dirty="0">
                <a:latin typeface="American Typewriter" panose="02090604020004020304" pitchFamily="18" charset="77"/>
              </a:rPr>
              <a:t>343 mégatonnes de carbone en Juillet 2021.</a:t>
            </a:r>
          </a:p>
          <a:p>
            <a:r>
              <a:rPr lang="fr-FR" dirty="0">
                <a:latin typeface="American Typewriter" panose="02090604020004020304" pitchFamily="18" charset="77"/>
              </a:rPr>
              <a:t>Un record depuis le début des mesures en 2003</a:t>
            </a:r>
          </a:p>
          <a:p>
            <a:r>
              <a:rPr lang="fr-FR" sz="800" dirty="0">
                <a:latin typeface="American Typewriter" panose="02090604020004020304" pitchFamily="18" charset="77"/>
              </a:rPr>
              <a:t>Données du programme européen d’observation </a:t>
            </a:r>
            <a:r>
              <a:rPr lang="fr-FR" sz="800" dirty="0" err="1">
                <a:latin typeface="American Typewriter" panose="02090604020004020304" pitchFamily="18" charset="77"/>
              </a:rPr>
              <a:t>Copernicus</a:t>
            </a:r>
            <a:r>
              <a:rPr lang="fr-FR" sz="800" dirty="0">
                <a:latin typeface="American Typewriter" panose="02090604020004020304" pitchFamily="18" charset="77"/>
              </a:rPr>
              <a:t> cité par The Guardian</a:t>
            </a:r>
          </a:p>
        </p:txBody>
      </p:sp>
      <p:pic>
        <p:nvPicPr>
          <p:cNvPr id="3" name="Image 2">
            <a:extLst>
              <a:ext uri="{FF2B5EF4-FFF2-40B4-BE49-F238E27FC236}">
                <a16:creationId xmlns:a16="http://schemas.microsoft.com/office/drawing/2014/main" id="{4388A80F-19E0-5D5D-D1B3-EE6BC9E36E22}"/>
              </a:ext>
            </a:extLst>
          </p:cNvPr>
          <p:cNvPicPr>
            <a:picLocks noChangeAspect="1"/>
          </p:cNvPicPr>
          <p:nvPr/>
        </p:nvPicPr>
        <p:blipFill>
          <a:blip r:embed="rId13"/>
          <a:stretch>
            <a:fillRect/>
          </a:stretch>
        </p:blipFill>
        <p:spPr>
          <a:xfrm>
            <a:off x="135762" y="3219129"/>
            <a:ext cx="2529764" cy="1416668"/>
          </a:xfrm>
          <a:prstGeom prst="rect">
            <a:avLst/>
          </a:prstGeom>
        </p:spPr>
      </p:pic>
      <p:sp>
        <p:nvSpPr>
          <p:cNvPr id="4" name="ZoneTexte 3">
            <a:extLst>
              <a:ext uri="{FF2B5EF4-FFF2-40B4-BE49-F238E27FC236}">
                <a16:creationId xmlns:a16="http://schemas.microsoft.com/office/drawing/2014/main" id="{2C1A4DCB-72DC-5261-3532-5592BC48E2AE}"/>
              </a:ext>
            </a:extLst>
          </p:cNvPr>
          <p:cNvSpPr txBox="1"/>
          <p:nvPr/>
        </p:nvSpPr>
        <p:spPr>
          <a:xfrm rot="179690">
            <a:off x="1725971" y="4359607"/>
            <a:ext cx="1055097" cy="369332"/>
          </a:xfrm>
          <a:prstGeom prst="rect">
            <a:avLst/>
          </a:prstGeom>
          <a:solidFill>
            <a:srgbClr val="FFC000"/>
          </a:solidFill>
        </p:spPr>
        <p:txBody>
          <a:bodyPr wrap="none" rtlCol="0">
            <a:spAutoFit/>
          </a:bodyPr>
          <a:lstStyle/>
          <a:p>
            <a:r>
              <a:rPr lang="fr-FR" b="1" dirty="0"/>
              <a:t>CALABRE</a:t>
            </a:r>
          </a:p>
        </p:txBody>
      </p:sp>
      <p:pic>
        <p:nvPicPr>
          <p:cNvPr id="5" name="Image 4">
            <a:extLst>
              <a:ext uri="{FF2B5EF4-FFF2-40B4-BE49-F238E27FC236}">
                <a16:creationId xmlns:a16="http://schemas.microsoft.com/office/drawing/2014/main" id="{4B9BA3B1-2BFD-BB6F-BF0F-F601C5F8E8A9}"/>
              </a:ext>
            </a:extLst>
          </p:cNvPr>
          <p:cNvPicPr>
            <a:picLocks noChangeAspect="1"/>
          </p:cNvPicPr>
          <p:nvPr/>
        </p:nvPicPr>
        <p:blipFill>
          <a:blip r:embed="rId14"/>
          <a:stretch>
            <a:fillRect/>
          </a:stretch>
        </p:blipFill>
        <p:spPr>
          <a:xfrm>
            <a:off x="2974859" y="4793580"/>
            <a:ext cx="3059804" cy="1676072"/>
          </a:xfrm>
          <a:prstGeom prst="rect">
            <a:avLst/>
          </a:prstGeom>
        </p:spPr>
      </p:pic>
      <p:sp>
        <p:nvSpPr>
          <p:cNvPr id="14" name="ZoneTexte 13">
            <a:extLst>
              <a:ext uri="{FF2B5EF4-FFF2-40B4-BE49-F238E27FC236}">
                <a16:creationId xmlns:a16="http://schemas.microsoft.com/office/drawing/2014/main" id="{D6CEADD8-09D1-ED1E-7B6D-8C495B15A8FB}"/>
              </a:ext>
            </a:extLst>
          </p:cNvPr>
          <p:cNvSpPr txBox="1"/>
          <p:nvPr/>
        </p:nvSpPr>
        <p:spPr>
          <a:xfrm rot="179690">
            <a:off x="2947320" y="6130181"/>
            <a:ext cx="2216504" cy="369332"/>
          </a:xfrm>
          <a:prstGeom prst="rect">
            <a:avLst/>
          </a:prstGeom>
          <a:solidFill>
            <a:srgbClr val="FFC000"/>
          </a:solidFill>
        </p:spPr>
        <p:txBody>
          <a:bodyPr wrap="none" rtlCol="0">
            <a:spAutoFit/>
          </a:bodyPr>
          <a:lstStyle/>
          <a:p>
            <a:r>
              <a:rPr lang="fr-FR" b="1" dirty="0"/>
              <a:t>BASSIN D’ARCACHON</a:t>
            </a:r>
          </a:p>
        </p:txBody>
      </p:sp>
      <p:sp>
        <p:nvSpPr>
          <p:cNvPr id="19" name="ZoneTexte 18">
            <a:extLst>
              <a:ext uri="{FF2B5EF4-FFF2-40B4-BE49-F238E27FC236}">
                <a16:creationId xmlns:a16="http://schemas.microsoft.com/office/drawing/2014/main" id="{29FC5D88-2191-2103-884C-5FE6CAB353A3}"/>
              </a:ext>
            </a:extLst>
          </p:cNvPr>
          <p:cNvSpPr txBox="1"/>
          <p:nvPr/>
        </p:nvSpPr>
        <p:spPr>
          <a:xfrm>
            <a:off x="3463978" y="2597793"/>
            <a:ext cx="3428594" cy="1323439"/>
          </a:xfrm>
          <a:prstGeom prst="rect">
            <a:avLst/>
          </a:prstGeom>
          <a:solidFill>
            <a:srgbClr val="FD9101"/>
          </a:solidFill>
        </p:spPr>
        <p:txBody>
          <a:bodyPr wrap="square" rtlCol="0">
            <a:spAutoFit/>
          </a:bodyPr>
          <a:lstStyle/>
          <a:p>
            <a:r>
              <a:rPr lang="fr-FR" sz="1600" dirty="0">
                <a:solidFill>
                  <a:srgbClr val="202124"/>
                </a:solidFill>
                <a:latin typeface="arial" panose="020B0604020202020204" pitchFamily="34" charset="0"/>
              </a:rPr>
              <a:t>P</a:t>
            </a:r>
            <a:r>
              <a:rPr lang="fr-FR" sz="1600" b="0" i="0" u="none" strike="noStrike" dirty="0">
                <a:solidFill>
                  <a:srgbClr val="202124"/>
                </a:solidFill>
                <a:effectLst/>
                <a:latin typeface="arial" panose="020B0604020202020204" pitchFamily="34" charset="0"/>
              </a:rPr>
              <a:t>lusieurs incendies ont surpris par leur ampleur, cet été en France. Depuis le début de l'année, </a:t>
            </a:r>
            <a:r>
              <a:rPr lang="fr-FR" sz="1600" b="1" i="0" u="none" strike="noStrike" dirty="0">
                <a:solidFill>
                  <a:srgbClr val="202124"/>
                </a:solidFill>
                <a:effectLst/>
                <a:latin typeface="arial" panose="020B0604020202020204" pitchFamily="34" charset="0"/>
              </a:rPr>
              <a:t>ces feux ont détruit plus de 62.000 hectares de végétation</a:t>
            </a:r>
            <a:r>
              <a:rPr lang="fr-FR" sz="1600" b="0" i="0" u="none" strike="noStrike" dirty="0">
                <a:solidFill>
                  <a:srgbClr val="202124"/>
                </a:solidFill>
                <a:effectLst/>
                <a:latin typeface="arial" panose="020B0604020202020204" pitchFamily="34" charset="0"/>
              </a:rPr>
              <a:t>.</a:t>
            </a:r>
            <a:endParaRPr lang="fr-FR" sz="1600" dirty="0"/>
          </a:p>
        </p:txBody>
      </p:sp>
      <p:sp>
        <p:nvSpPr>
          <p:cNvPr id="17" name="ZoneTexte 16">
            <a:extLst>
              <a:ext uri="{FF2B5EF4-FFF2-40B4-BE49-F238E27FC236}">
                <a16:creationId xmlns:a16="http://schemas.microsoft.com/office/drawing/2014/main" id="{64DA2222-49AC-9AEF-842F-15E9BA4B0E1F}"/>
              </a:ext>
            </a:extLst>
          </p:cNvPr>
          <p:cNvSpPr txBox="1"/>
          <p:nvPr/>
        </p:nvSpPr>
        <p:spPr>
          <a:xfrm rot="21152959">
            <a:off x="4174865" y="1611657"/>
            <a:ext cx="2205412" cy="369332"/>
          </a:xfrm>
          <a:prstGeom prst="rect">
            <a:avLst/>
          </a:prstGeom>
          <a:solidFill>
            <a:srgbClr val="FFC000"/>
          </a:solidFill>
        </p:spPr>
        <p:txBody>
          <a:bodyPr wrap="none" rtlCol="0">
            <a:spAutoFit/>
          </a:bodyPr>
          <a:lstStyle/>
          <a:p>
            <a:r>
              <a:rPr lang="fr-FR" b="1" dirty="0"/>
              <a:t>BOUCHES DU RHONE</a:t>
            </a:r>
          </a:p>
        </p:txBody>
      </p:sp>
      <p:sp>
        <p:nvSpPr>
          <p:cNvPr id="18" name="ZoneTexte 17">
            <a:extLst>
              <a:ext uri="{FF2B5EF4-FFF2-40B4-BE49-F238E27FC236}">
                <a16:creationId xmlns:a16="http://schemas.microsoft.com/office/drawing/2014/main" id="{D0FFE652-5745-5C43-6695-C5B533A5966D}"/>
              </a:ext>
            </a:extLst>
          </p:cNvPr>
          <p:cNvSpPr txBox="1"/>
          <p:nvPr/>
        </p:nvSpPr>
        <p:spPr>
          <a:xfrm rot="179690">
            <a:off x="5662098" y="2231812"/>
            <a:ext cx="1200842" cy="369332"/>
          </a:xfrm>
          <a:prstGeom prst="rect">
            <a:avLst/>
          </a:prstGeom>
          <a:solidFill>
            <a:srgbClr val="FFC000"/>
          </a:solidFill>
        </p:spPr>
        <p:txBody>
          <a:bodyPr wrap="none" rtlCol="0">
            <a:spAutoFit/>
          </a:bodyPr>
          <a:lstStyle/>
          <a:p>
            <a:r>
              <a:rPr lang="fr-FR" b="1" dirty="0"/>
              <a:t>BRETAGNE</a:t>
            </a:r>
          </a:p>
        </p:txBody>
      </p:sp>
      <p:sp>
        <p:nvSpPr>
          <p:cNvPr id="13" name="ZoneTexte 12">
            <a:extLst>
              <a:ext uri="{FF2B5EF4-FFF2-40B4-BE49-F238E27FC236}">
                <a16:creationId xmlns:a16="http://schemas.microsoft.com/office/drawing/2014/main" id="{75E4D00C-1EEF-5CF1-B838-49D0B0FEE850}"/>
              </a:ext>
            </a:extLst>
          </p:cNvPr>
          <p:cNvSpPr txBox="1"/>
          <p:nvPr/>
        </p:nvSpPr>
        <p:spPr>
          <a:xfrm rot="179690">
            <a:off x="4636458" y="3955594"/>
            <a:ext cx="1086516" cy="369332"/>
          </a:xfrm>
          <a:prstGeom prst="rect">
            <a:avLst/>
          </a:prstGeom>
          <a:solidFill>
            <a:srgbClr val="FFC000"/>
          </a:solidFill>
        </p:spPr>
        <p:txBody>
          <a:bodyPr wrap="none" rtlCol="0">
            <a:spAutoFit/>
          </a:bodyPr>
          <a:lstStyle/>
          <a:p>
            <a:r>
              <a:rPr lang="fr-FR" b="1" dirty="0"/>
              <a:t>GIRONDE</a:t>
            </a:r>
          </a:p>
        </p:txBody>
      </p:sp>
      <p:pic>
        <p:nvPicPr>
          <p:cNvPr id="20" name="Image 19">
            <a:extLst>
              <a:ext uri="{FF2B5EF4-FFF2-40B4-BE49-F238E27FC236}">
                <a16:creationId xmlns:a16="http://schemas.microsoft.com/office/drawing/2014/main" id="{D1A1EB10-AADE-3655-461E-628039D20581}"/>
              </a:ext>
            </a:extLst>
          </p:cNvPr>
          <p:cNvPicPr>
            <a:picLocks noChangeAspect="1"/>
          </p:cNvPicPr>
          <p:nvPr/>
        </p:nvPicPr>
        <p:blipFill>
          <a:blip r:embed="rId15"/>
          <a:stretch>
            <a:fillRect/>
          </a:stretch>
        </p:blipFill>
        <p:spPr>
          <a:xfrm>
            <a:off x="6857324" y="1717020"/>
            <a:ext cx="2723106" cy="1815403"/>
          </a:xfrm>
          <a:prstGeom prst="rect">
            <a:avLst/>
          </a:prstGeom>
        </p:spPr>
      </p:pic>
      <p:sp>
        <p:nvSpPr>
          <p:cNvPr id="24" name="ZoneTexte 23">
            <a:extLst>
              <a:ext uri="{FF2B5EF4-FFF2-40B4-BE49-F238E27FC236}">
                <a16:creationId xmlns:a16="http://schemas.microsoft.com/office/drawing/2014/main" id="{258272FD-E0C4-B77D-B521-3EAA81BD2A6D}"/>
              </a:ext>
            </a:extLst>
          </p:cNvPr>
          <p:cNvSpPr txBox="1"/>
          <p:nvPr/>
        </p:nvSpPr>
        <p:spPr>
          <a:xfrm>
            <a:off x="6871769" y="1333795"/>
            <a:ext cx="2666560" cy="400110"/>
          </a:xfrm>
          <a:prstGeom prst="rect">
            <a:avLst/>
          </a:prstGeom>
          <a:noFill/>
        </p:spPr>
        <p:txBody>
          <a:bodyPr wrap="square">
            <a:spAutoFit/>
          </a:bodyPr>
          <a:lstStyle/>
          <a:p>
            <a:r>
              <a:rPr lang="fr-FR" sz="1000" b="0" i="0" u="none" strike="noStrike" dirty="0">
                <a:solidFill>
                  <a:srgbClr val="717B8E"/>
                </a:solidFill>
                <a:effectLst/>
                <a:latin typeface="Marr Sans"/>
              </a:rPr>
              <a:t>Près de la côté de </a:t>
            </a:r>
            <a:r>
              <a:rPr lang="fr-FR" sz="1000" b="0" i="0" u="none" strike="noStrike" dirty="0" err="1">
                <a:solidFill>
                  <a:srgbClr val="717B8E"/>
                </a:solidFill>
                <a:effectLst/>
                <a:latin typeface="Marr Sans"/>
              </a:rPr>
              <a:t>Vatera</a:t>
            </a:r>
            <a:r>
              <a:rPr lang="fr-FR" sz="1000" b="0" i="0" u="none" strike="noStrike" dirty="0">
                <a:solidFill>
                  <a:srgbClr val="717B8E"/>
                </a:solidFill>
                <a:effectLst/>
                <a:latin typeface="Marr Sans"/>
              </a:rPr>
              <a:t>, sur l’île de Lesbos, le 23 juillet 2022.  </a:t>
            </a:r>
            <a:r>
              <a:rPr lang="fr-FR" sz="1000" b="0" i="0" u="none" strike="noStrike" dirty="0">
                <a:solidFill>
                  <a:srgbClr val="A2A9AE"/>
                </a:solidFill>
                <a:effectLst/>
                <a:latin typeface="Marr Sans"/>
              </a:rPr>
              <a:t>MANOLIS LAGOUTARIS / AFP</a:t>
            </a:r>
            <a:endParaRPr lang="fr-FR" sz="1000" dirty="0"/>
          </a:p>
        </p:txBody>
      </p:sp>
      <p:pic>
        <p:nvPicPr>
          <p:cNvPr id="25" name="Image 24">
            <a:extLst>
              <a:ext uri="{FF2B5EF4-FFF2-40B4-BE49-F238E27FC236}">
                <a16:creationId xmlns:a16="http://schemas.microsoft.com/office/drawing/2014/main" id="{6E135F6D-740A-BEE4-2251-6F9B853ABFC9}"/>
              </a:ext>
            </a:extLst>
          </p:cNvPr>
          <p:cNvPicPr>
            <a:picLocks noChangeAspect="1"/>
          </p:cNvPicPr>
          <p:nvPr/>
        </p:nvPicPr>
        <p:blipFill>
          <a:blip r:embed="rId16"/>
          <a:stretch>
            <a:fillRect/>
          </a:stretch>
        </p:blipFill>
        <p:spPr>
          <a:xfrm>
            <a:off x="6851033" y="3476453"/>
            <a:ext cx="2763941" cy="2807170"/>
          </a:xfrm>
          <a:prstGeom prst="rect">
            <a:avLst/>
          </a:prstGeom>
        </p:spPr>
      </p:pic>
      <p:sp>
        <p:nvSpPr>
          <p:cNvPr id="28" name="ZoneTexte 27">
            <a:extLst>
              <a:ext uri="{FF2B5EF4-FFF2-40B4-BE49-F238E27FC236}">
                <a16:creationId xmlns:a16="http://schemas.microsoft.com/office/drawing/2014/main" id="{291C568E-BA03-AE2D-D5DA-78CEFCD04356}"/>
              </a:ext>
            </a:extLst>
          </p:cNvPr>
          <p:cNvSpPr txBox="1"/>
          <p:nvPr/>
        </p:nvSpPr>
        <p:spPr>
          <a:xfrm rot="179690">
            <a:off x="8375351" y="3372230"/>
            <a:ext cx="804836" cy="369332"/>
          </a:xfrm>
          <a:prstGeom prst="rect">
            <a:avLst/>
          </a:prstGeom>
          <a:solidFill>
            <a:srgbClr val="FFC000"/>
          </a:solidFill>
        </p:spPr>
        <p:txBody>
          <a:bodyPr wrap="none" rtlCol="0">
            <a:spAutoFit/>
          </a:bodyPr>
          <a:lstStyle/>
          <a:p>
            <a:r>
              <a:rPr lang="fr-FR" b="1" dirty="0"/>
              <a:t>GRECE</a:t>
            </a:r>
          </a:p>
        </p:txBody>
      </p:sp>
      <p:pic>
        <p:nvPicPr>
          <p:cNvPr id="29" name="Image 28">
            <a:extLst>
              <a:ext uri="{FF2B5EF4-FFF2-40B4-BE49-F238E27FC236}">
                <a16:creationId xmlns:a16="http://schemas.microsoft.com/office/drawing/2014/main" id="{F3BC4905-688B-8234-0CAB-79116782BFF8}"/>
              </a:ext>
            </a:extLst>
          </p:cNvPr>
          <p:cNvPicPr>
            <a:picLocks noChangeAspect="1"/>
          </p:cNvPicPr>
          <p:nvPr/>
        </p:nvPicPr>
        <p:blipFill>
          <a:blip r:embed="rId17"/>
          <a:stretch>
            <a:fillRect/>
          </a:stretch>
        </p:blipFill>
        <p:spPr>
          <a:xfrm rot="627211">
            <a:off x="7345485" y="5930418"/>
            <a:ext cx="1043928" cy="693412"/>
          </a:xfrm>
          <a:prstGeom prst="rect">
            <a:avLst/>
          </a:prstGeom>
        </p:spPr>
      </p:pic>
      <p:pic>
        <p:nvPicPr>
          <p:cNvPr id="30" name="Image 29">
            <a:extLst>
              <a:ext uri="{FF2B5EF4-FFF2-40B4-BE49-F238E27FC236}">
                <a16:creationId xmlns:a16="http://schemas.microsoft.com/office/drawing/2014/main" id="{CFA5E345-0884-CE2D-5C23-E7250CFDA0E3}"/>
              </a:ext>
            </a:extLst>
          </p:cNvPr>
          <p:cNvPicPr>
            <a:picLocks noChangeAspect="1"/>
          </p:cNvPicPr>
          <p:nvPr/>
        </p:nvPicPr>
        <p:blipFill>
          <a:blip r:embed="rId18"/>
          <a:stretch>
            <a:fillRect/>
          </a:stretch>
        </p:blipFill>
        <p:spPr>
          <a:xfrm rot="21185807">
            <a:off x="6172645" y="5752389"/>
            <a:ext cx="769611" cy="863247"/>
          </a:xfrm>
          <a:prstGeom prst="rect">
            <a:avLst/>
          </a:prstGeom>
        </p:spPr>
      </p:pic>
    </p:spTree>
    <p:extLst>
      <p:ext uri="{BB962C8B-B14F-4D97-AF65-F5344CB8AC3E}">
        <p14:creationId xmlns:p14="http://schemas.microsoft.com/office/powerpoint/2010/main" val="987029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CE3FAD7-4154-A629-F6C7-E46FA239CF26}"/>
              </a:ext>
            </a:extLst>
          </p:cNvPr>
          <p:cNvSpPr/>
          <p:nvPr/>
        </p:nvSpPr>
        <p:spPr>
          <a:xfrm>
            <a:off x="5518029" y="6147582"/>
            <a:ext cx="1895010" cy="39389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7165F24C-351D-AB04-34CF-212083EABFE7}"/>
              </a:ext>
            </a:extLst>
          </p:cNvPr>
          <p:cNvSpPr/>
          <p:nvPr/>
        </p:nvSpPr>
        <p:spPr>
          <a:xfrm>
            <a:off x="240197" y="4851888"/>
            <a:ext cx="3573774" cy="44698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EF7E0F8E-6851-9983-63F5-3EC17F7E193F}"/>
              </a:ext>
            </a:extLst>
          </p:cNvPr>
          <p:cNvSpPr/>
          <p:nvPr/>
        </p:nvSpPr>
        <p:spPr>
          <a:xfrm>
            <a:off x="291414" y="2906203"/>
            <a:ext cx="3681849" cy="44698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3FC6506E-173B-6779-F387-1F137F9A5E7A}"/>
              </a:ext>
            </a:extLst>
          </p:cNvPr>
          <p:cNvSpPr>
            <a:spLocks noGrp="1"/>
          </p:cNvSpPr>
          <p:nvPr>
            <p:ph type="title"/>
          </p:nvPr>
        </p:nvSpPr>
        <p:spPr>
          <a:xfrm>
            <a:off x="204223" y="161072"/>
            <a:ext cx="10515600" cy="842573"/>
          </a:xfrm>
        </p:spPr>
        <p:txBody>
          <a:bodyPr/>
          <a:lstStyle/>
          <a:p>
            <a:r>
              <a:rPr lang="fr-FR" b="1" dirty="0"/>
              <a:t>E</a:t>
            </a:r>
            <a:r>
              <a:rPr lang="fr-FR" dirty="0"/>
              <a:t> comme </a:t>
            </a:r>
            <a:r>
              <a:rPr lang="fr-FR" b="1" dirty="0"/>
              <a:t>E</a:t>
            </a:r>
            <a:r>
              <a:rPr lang="fr-FR" dirty="0"/>
              <a:t>nvironnement</a:t>
            </a:r>
          </a:p>
        </p:txBody>
      </p:sp>
      <p:sp>
        <p:nvSpPr>
          <p:cNvPr id="5" name="ZoneTexte 4">
            <a:extLst>
              <a:ext uri="{FF2B5EF4-FFF2-40B4-BE49-F238E27FC236}">
                <a16:creationId xmlns:a16="http://schemas.microsoft.com/office/drawing/2014/main" id="{58100384-0FC8-7F7C-8E76-EAC1FC91F7EF}"/>
              </a:ext>
            </a:extLst>
          </p:cNvPr>
          <p:cNvSpPr txBox="1"/>
          <p:nvPr/>
        </p:nvSpPr>
        <p:spPr>
          <a:xfrm>
            <a:off x="214829" y="1082901"/>
            <a:ext cx="6880153" cy="769441"/>
          </a:xfrm>
          <a:prstGeom prst="rect">
            <a:avLst/>
          </a:prstGeom>
          <a:noFill/>
        </p:spPr>
        <p:txBody>
          <a:bodyPr wrap="none" rtlCol="0">
            <a:spAutoFit/>
          </a:bodyPr>
          <a:lstStyle/>
          <a:p>
            <a:r>
              <a:rPr lang="fr-FR" sz="2400" b="1" dirty="0"/>
              <a:t>Un bout de réflexion philosophique </a:t>
            </a:r>
          </a:p>
          <a:p>
            <a:r>
              <a:rPr lang="fr-FR" sz="2000" b="1" dirty="0"/>
              <a:t>(on a du mal à résister lorsqu’on a la chance d’</a:t>
            </a:r>
            <a:r>
              <a:rPr lang="fr-FR" sz="2000" b="1" dirty="0" err="1"/>
              <a:t>ëtre</a:t>
            </a:r>
            <a:r>
              <a:rPr lang="fr-FR" sz="2000" b="1" dirty="0"/>
              <a:t> en Grèce!...)</a:t>
            </a:r>
          </a:p>
        </p:txBody>
      </p:sp>
      <p:pic>
        <p:nvPicPr>
          <p:cNvPr id="8" name="Image 7">
            <a:extLst>
              <a:ext uri="{FF2B5EF4-FFF2-40B4-BE49-F238E27FC236}">
                <a16:creationId xmlns:a16="http://schemas.microsoft.com/office/drawing/2014/main" id="{79756FE5-B1A2-5047-E380-38C9120D08D2}"/>
              </a:ext>
            </a:extLst>
          </p:cNvPr>
          <p:cNvPicPr>
            <a:picLocks noChangeAspect="1"/>
          </p:cNvPicPr>
          <p:nvPr/>
        </p:nvPicPr>
        <p:blipFill>
          <a:blip r:embed="rId3"/>
          <a:stretch>
            <a:fillRect/>
          </a:stretch>
        </p:blipFill>
        <p:spPr>
          <a:xfrm>
            <a:off x="7514880" y="5100638"/>
            <a:ext cx="4520671" cy="1679813"/>
          </a:xfrm>
          <a:prstGeom prst="rect">
            <a:avLst/>
          </a:prstGeom>
        </p:spPr>
      </p:pic>
      <p:pic>
        <p:nvPicPr>
          <p:cNvPr id="6" name="Image 5">
            <a:extLst>
              <a:ext uri="{FF2B5EF4-FFF2-40B4-BE49-F238E27FC236}">
                <a16:creationId xmlns:a16="http://schemas.microsoft.com/office/drawing/2014/main" id="{DF9730EB-F783-9B0C-4375-83A30EC221FC}"/>
              </a:ext>
            </a:extLst>
          </p:cNvPr>
          <p:cNvPicPr>
            <a:picLocks noChangeAspect="1"/>
          </p:cNvPicPr>
          <p:nvPr/>
        </p:nvPicPr>
        <p:blipFill>
          <a:blip r:embed="rId4"/>
          <a:stretch>
            <a:fillRect/>
          </a:stretch>
        </p:blipFill>
        <p:spPr>
          <a:xfrm>
            <a:off x="4304394" y="2066525"/>
            <a:ext cx="1392313" cy="1918676"/>
          </a:xfrm>
          <a:prstGeom prst="rect">
            <a:avLst/>
          </a:prstGeom>
        </p:spPr>
      </p:pic>
      <p:pic>
        <p:nvPicPr>
          <p:cNvPr id="15" name="Image 14">
            <a:extLst>
              <a:ext uri="{FF2B5EF4-FFF2-40B4-BE49-F238E27FC236}">
                <a16:creationId xmlns:a16="http://schemas.microsoft.com/office/drawing/2014/main" id="{C3BEC081-6F07-0FFC-0A3C-06B55AAF7A91}"/>
              </a:ext>
            </a:extLst>
          </p:cNvPr>
          <p:cNvPicPr>
            <a:picLocks noChangeAspect="1"/>
          </p:cNvPicPr>
          <p:nvPr/>
        </p:nvPicPr>
        <p:blipFill>
          <a:blip r:embed="rId5"/>
          <a:stretch>
            <a:fillRect/>
          </a:stretch>
        </p:blipFill>
        <p:spPr>
          <a:xfrm>
            <a:off x="9155625" y="1003645"/>
            <a:ext cx="2658112" cy="2658112"/>
          </a:xfrm>
          <a:prstGeom prst="rect">
            <a:avLst/>
          </a:prstGeom>
        </p:spPr>
      </p:pic>
      <p:pic>
        <p:nvPicPr>
          <p:cNvPr id="7" name="Image 6">
            <a:extLst>
              <a:ext uri="{FF2B5EF4-FFF2-40B4-BE49-F238E27FC236}">
                <a16:creationId xmlns:a16="http://schemas.microsoft.com/office/drawing/2014/main" id="{2D5FF7C1-E491-2734-6413-E93D92F85C0F}"/>
              </a:ext>
            </a:extLst>
          </p:cNvPr>
          <p:cNvPicPr>
            <a:picLocks noChangeAspect="1"/>
          </p:cNvPicPr>
          <p:nvPr/>
        </p:nvPicPr>
        <p:blipFill>
          <a:blip r:embed="rId6"/>
          <a:stretch>
            <a:fillRect/>
          </a:stretch>
        </p:blipFill>
        <p:spPr>
          <a:xfrm>
            <a:off x="5368208" y="4280214"/>
            <a:ext cx="1895010" cy="1359779"/>
          </a:xfrm>
          <a:prstGeom prst="rect">
            <a:avLst/>
          </a:prstGeom>
        </p:spPr>
      </p:pic>
      <p:sp>
        <p:nvSpPr>
          <p:cNvPr id="3" name="Espace réservé du contenu 2">
            <a:extLst>
              <a:ext uri="{FF2B5EF4-FFF2-40B4-BE49-F238E27FC236}">
                <a16:creationId xmlns:a16="http://schemas.microsoft.com/office/drawing/2014/main" id="{B03B34D8-EF35-152F-097F-1FF507BA84C8}"/>
              </a:ext>
            </a:extLst>
          </p:cNvPr>
          <p:cNvSpPr>
            <a:spLocks noGrp="1"/>
          </p:cNvSpPr>
          <p:nvPr>
            <p:ph idx="1"/>
          </p:nvPr>
        </p:nvSpPr>
        <p:spPr>
          <a:xfrm>
            <a:off x="214829" y="2487706"/>
            <a:ext cx="8446517" cy="4351338"/>
          </a:xfrm>
        </p:spPr>
        <p:txBody>
          <a:bodyPr>
            <a:normAutofit lnSpcReduction="10000"/>
          </a:bodyPr>
          <a:lstStyle/>
          <a:p>
            <a:pPr marL="0" indent="0">
              <a:buNone/>
            </a:pPr>
            <a:r>
              <a:rPr lang="fr-FR" dirty="0"/>
              <a:t>L’Univers a </a:t>
            </a:r>
          </a:p>
          <a:p>
            <a:pPr marL="0" indent="0">
              <a:buNone/>
            </a:pPr>
            <a:r>
              <a:rPr lang="fr-FR" b="1" dirty="0"/>
              <a:t>13,7 Milliards d’années</a:t>
            </a:r>
          </a:p>
          <a:p>
            <a:pPr marL="0" indent="0">
              <a:buNone/>
            </a:pPr>
            <a:endParaRPr lang="fr-FR" dirty="0"/>
          </a:p>
          <a:p>
            <a:pPr marL="0" indent="0">
              <a:buNone/>
            </a:pPr>
            <a:endParaRPr lang="fr-FR" dirty="0"/>
          </a:p>
          <a:p>
            <a:pPr marL="0" indent="0">
              <a:buNone/>
            </a:pPr>
            <a:r>
              <a:rPr lang="fr-FR" dirty="0"/>
              <a:t>Notre planète Terre est vieille de </a:t>
            </a:r>
          </a:p>
          <a:p>
            <a:pPr marL="0" indent="0">
              <a:buNone/>
            </a:pPr>
            <a:r>
              <a:rPr lang="fr-FR" b="1" dirty="0"/>
              <a:t>4,5 Milliards d’années</a:t>
            </a:r>
          </a:p>
          <a:p>
            <a:pPr marL="0" indent="0">
              <a:buNone/>
            </a:pPr>
            <a:endParaRPr lang="fr-FR" dirty="0"/>
          </a:p>
          <a:p>
            <a:pPr marL="0" indent="0">
              <a:buNone/>
            </a:pPr>
            <a:r>
              <a:rPr lang="fr-FR" dirty="0"/>
              <a:t>Elle accueille la vie humaine telle que nous la connaissons (homo sapiens) depuis </a:t>
            </a:r>
            <a:r>
              <a:rPr lang="fr-FR" b="1" dirty="0"/>
              <a:t>200.000 ans  </a:t>
            </a:r>
          </a:p>
          <a:p>
            <a:pPr marL="0" indent="0">
              <a:buNone/>
            </a:pPr>
            <a:endParaRPr lang="fr-FR" dirty="0"/>
          </a:p>
        </p:txBody>
      </p:sp>
      <p:sp>
        <p:nvSpPr>
          <p:cNvPr id="27" name="ZoneTexte 26">
            <a:extLst>
              <a:ext uri="{FF2B5EF4-FFF2-40B4-BE49-F238E27FC236}">
                <a16:creationId xmlns:a16="http://schemas.microsoft.com/office/drawing/2014/main" id="{DFACAC53-2876-3585-48FA-98FF64C2C621}"/>
              </a:ext>
            </a:extLst>
          </p:cNvPr>
          <p:cNvSpPr txBox="1"/>
          <p:nvPr/>
        </p:nvSpPr>
        <p:spPr>
          <a:xfrm>
            <a:off x="8039883" y="239057"/>
            <a:ext cx="3773854" cy="369332"/>
          </a:xfrm>
          <a:prstGeom prst="rect">
            <a:avLst/>
          </a:prstGeom>
          <a:noFill/>
        </p:spPr>
        <p:txBody>
          <a:bodyPr wrap="none" rtlCol="0">
            <a:spAutoFit/>
          </a:bodyPr>
          <a:lstStyle/>
          <a:p>
            <a:r>
              <a:rPr lang="fr-FR" i="1" dirty="0"/>
              <a:t>Détruire la planète ou la vie humaine?</a:t>
            </a:r>
          </a:p>
        </p:txBody>
      </p:sp>
      <p:sp>
        <p:nvSpPr>
          <p:cNvPr id="29" name="ZoneTexte 28">
            <a:extLst>
              <a:ext uri="{FF2B5EF4-FFF2-40B4-BE49-F238E27FC236}">
                <a16:creationId xmlns:a16="http://schemas.microsoft.com/office/drawing/2014/main" id="{4EB6ECD7-C44F-EF15-5E72-FFDCC4B0A6E9}"/>
              </a:ext>
            </a:extLst>
          </p:cNvPr>
          <p:cNvSpPr txBox="1"/>
          <p:nvPr/>
        </p:nvSpPr>
        <p:spPr>
          <a:xfrm>
            <a:off x="6948652" y="1936707"/>
            <a:ext cx="1959834" cy="1938992"/>
          </a:xfrm>
          <a:prstGeom prst="rect">
            <a:avLst/>
          </a:prstGeom>
          <a:solidFill>
            <a:schemeClr val="bg1">
              <a:lumMod val="85000"/>
            </a:schemeClr>
          </a:solidFill>
        </p:spPr>
        <p:txBody>
          <a:bodyPr wrap="square">
            <a:spAutoFit/>
          </a:bodyPr>
          <a:lstStyle/>
          <a:p>
            <a:pPr algn="just"/>
            <a:r>
              <a:rPr lang="fr-FR" sz="1200" dirty="0">
                <a:solidFill>
                  <a:srgbClr val="000000"/>
                </a:solidFill>
                <a:latin typeface="Georgia" panose="02040502050405020303" pitchFamily="18" charset="0"/>
              </a:rPr>
              <a:t>L</a:t>
            </a:r>
            <a:r>
              <a:rPr lang="fr-FR" sz="1200" b="0" i="0" u="none" strike="noStrike" dirty="0">
                <a:solidFill>
                  <a:srgbClr val="000000"/>
                </a:solidFill>
                <a:effectLst/>
                <a:latin typeface="Georgia" panose="02040502050405020303" pitchFamily="18" charset="0"/>
              </a:rPr>
              <a:t>es Grecs bâtirent, entre les 6ème et 3ème siècles avant notre ère, des conceptions de l’Univers pleines de géométrie et de logique, de raisonnements et d’intuitions, parmi lesquelles se trouvait un modèle assez proche de la réalité.</a:t>
            </a:r>
            <a:endParaRPr lang="fr-FR" sz="1200" dirty="0"/>
          </a:p>
        </p:txBody>
      </p:sp>
      <p:pic>
        <p:nvPicPr>
          <p:cNvPr id="30" name="Image 29">
            <a:extLst>
              <a:ext uri="{FF2B5EF4-FFF2-40B4-BE49-F238E27FC236}">
                <a16:creationId xmlns:a16="http://schemas.microsoft.com/office/drawing/2014/main" id="{D74A3BAD-A5D0-D295-EE74-4891B70B7434}"/>
              </a:ext>
            </a:extLst>
          </p:cNvPr>
          <p:cNvPicPr>
            <a:picLocks noChangeAspect="1"/>
          </p:cNvPicPr>
          <p:nvPr/>
        </p:nvPicPr>
        <p:blipFill>
          <a:blip r:embed="rId7"/>
          <a:stretch>
            <a:fillRect/>
          </a:stretch>
        </p:blipFill>
        <p:spPr>
          <a:xfrm>
            <a:off x="6315713" y="1960690"/>
            <a:ext cx="536016" cy="744022"/>
          </a:xfrm>
          <a:prstGeom prst="rect">
            <a:avLst/>
          </a:prstGeom>
        </p:spPr>
      </p:pic>
      <p:sp>
        <p:nvSpPr>
          <p:cNvPr id="31" name="ZoneTexte 30">
            <a:extLst>
              <a:ext uri="{FF2B5EF4-FFF2-40B4-BE49-F238E27FC236}">
                <a16:creationId xmlns:a16="http://schemas.microsoft.com/office/drawing/2014/main" id="{BF686EDB-4CCF-53CA-DF11-D138BB58D584}"/>
              </a:ext>
            </a:extLst>
          </p:cNvPr>
          <p:cNvSpPr txBox="1"/>
          <p:nvPr/>
        </p:nvSpPr>
        <p:spPr>
          <a:xfrm>
            <a:off x="6237443" y="2705338"/>
            <a:ext cx="639919" cy="215444"/>
          </a:xfrm>
          <a:prstGeom prst="rect">
            <a:avLst/>
          </a:prstGeom>
          <a:noFill/>
        </p:spPr>
        <p:txBody>
          <a:bodyPr wrap="none" rtlCol="0">
            <a:spAutoFit/>
          </a:bodyPr>
          <a:lstStyle/>
          <a:p>
            <a:r>
              <a:rPr lang="fr-FR" sz="800" dirty="0"/>
              <a:t>Parménide</a:t>
            </a:r>
          </a:p>
        </p:txBody>
      </p:sp>
      <p:pic>
        <p:nvPicPr>
          <p:cNvPr id="32" name="Image 31">
            <a:extLst>
              <a:ext uri="{FF2B5EF4-FFF2-40B4-BE49-F238E27FC236}">
                <a16:creationId xmlns:a16="http://schemas.microsoft.com/office/drawing/2014/main" id="{8D6D6C0F-D7FF-E344-C7FA-D26276BE2D45}"/>
              </a:ext>
            </a:extLst>
          </p:cNvPr>
          <p:cNvPicPr>
            <a:picLocks noChangeAspect="1"/>
          </p:cNvPicPr>
          <p:nvPr/>
        </p:nvPicPr>
        <p:blipFill>
          <a:blip r:embed="rId8"/>
          <a:stretch>
            <a:fillRect/>
          </a:stretch>
        </p:blipFill>
        <p:spPr>
          <a:xfrm>
            <a:off x="6361601" y="2954553"/>
            <a:ext cx="444239" cy="666359"/>
          </a:xfrm>
          <a:prstGeom prst="rect">
            <a:avLst/>
          </a:prstGeom>
        </p:spPr>
      </p:pic>
      <p:sp>
        <p:nvSpPr>
          <p:cNvPr id="33" name="ZoneTexte 32">
            <a:extLst>
              <a:ext uri="{FF2B5EF4-FFF2-40B4-BE49-F238E27FC236}">
                <a16:creationId xmlns:a16="http://schemas.microsoft.com/office/drawing/2014/main" id="{3D678FAB-F76F-8386-8962-FFC848E2AE1F}"/>
              </a:ext>
            </a:extLst>
          </p:cNvPr>
          <p:cNvSpPr txBox="1"/>
          <p:nvPr/>
        </p:nvSpPr>
        <p:spPr>
          <a:xfrm>
            <a:off x="6260271" y="3652902"/>
            <a:ext cx="611065" cy="215444"/>
          </a:xfrm>
          <a:prstGeom prst="rect">
            <a:avLst/>
          </a:prstGeom>
          <a:noFill/>
        </p:spPr>
        <p:txBody>
          <a:bodyPr wrap="none" rtlCol="0">
            <a:spAutoFit/>
          </a:bodyPr>
          <a:lstStyle/>
          <a:p>
            <a:r>
              <a:rPr lang="fr-FR" sz="800" dirty="0"/>
              <a:t>Pythagore</a:t>
            </a:r>
          </a:p>
        </p:txBody>
      </p:sp>
    </p:spTree>
    <p:extLst>
      <p:ext uri="{BB962C8B-B14F-4D97-AF65-F5344CB8AC3E}">
        <p14:creationId xmlns:p14="http://schemas.microsoft.com/office/powerpoint/2010/main" val="1075683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13B39813-D3CF-3246-ACBA-B0DEB82A8906}"/>
              </a:ext>
            </a:extLst>
          </p:cNvPr>
          <p:cNvSpPr txBox="1"/>
          <p:nvPr/>
        </p:nvSpPr>
        <p:spPr>
          <a:xfrm>
            <a:off x="94625" y="134612"/>
            <a:ext cx="8324229"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Dans un contexte d’urgence climatique en forte accélération</a:t>
            </a:r>
          </a:p>
        </p:txBody>
      </p:sp>
      <p:sp>
        <p:nvSpPr>
          <p:cNvPr id="16" name="ZoneTexte 15">
            <a:extLst>
              <a:ext uri="{FF2B5EF4-FFF2-40B4-BE49-F238E27FC236}">
                <a16:creationId xmlns:a16="http://schemas.microsoft.com/office/drawing/2014/main" id="{51CEF57F-D756-F047-A115-0DF04790AAC3}"/>
              </a:ext>
            </a:extLst>
          </p:cNvPr>
          <p:cNvSpPr txBox="1"/>
          <p:nvPr/>
        </p:nvSpPr>
        <p:spPr>
          <a:xfrm rot="21403149">
            <a:off x="139339" y="917809"/>
            <a:ext cx="2652467" cy="461665"/>
          </a:xfrm>
          <a:prstGeom prst="rect">
            <a:avLst/>
          </a:prstGeom>
          <a:solidFill>
            <a:schemeClr val="accent4"/>
          </a:solidFill>
        </p:spPr>
        <p:txBody>
          <a:bodyPr wrap="square" rtlCol="0">
            <a:spAutoFit/>
          </a:bodyPr>
          <a:lstStyle/>
          <a:p>
            <a:r>
              <a:rPr lang="fr-FR" sz="2400" b="1" dirty="0"/>
              <a:t>Montée des eaux</a:t>
            </a:r>
          </a:p>
        </p:txBody>
      </p:sp>
      <p:pic>
        <p:nvPicPr>
          <p:cNvPr id="4" name="Image 3">
            <a:extLst>
              <a:ext uri="{FF2B5EF4-FFF2-40B4-BE49-F238E27FC236}">
                <a16:creationId xmlns:a16="http://schemas.microsoft.com/office/drawing/2014/main" id="{1D7F2526-7053-C44E-B175-026FC342A33C}"/>
              </a:ext>
            </a:extLst>
          </p:cNvPr>
          <p:cNvPicPr>
            <a:picLocks noChangeAspect="1"/>
          </p:cNvPicPr>
          <p:nvPr/>
        </p:nvPicPr>
        <p:blipFill>
          <a:blip r:embed="rId3"/>
          <a:stretch>
            <a:fillRect/>
          </a:stretch>
        </p:blipFill>
        <p:spPr>
          <a:xfrm>
            <a:off x="167006" y="1572620"/>
            <a:ext cx="3837322" cy="2558214"/>
          </a:xfrm>
          <a:prstGeom prst="rect">
            <a:avLst/>
          </a:prstGeom>
        </p:spPr>
      </p:pic>
      <p:sp>
        <p:nvSpPr>
          <p:cNvPr id="5" name="Rectangle 4">
            <a:extLst>
              <a:ext uri="{FF2B5EF4-FFF2-40B4-BE49-F238E27FC236}">
                <a16:creationId xmlns:a16="http://schemas.microsoft.com/office/drawing/2014/main" id="{AC316F0B-64FA-594D-8CC5-92372521BAB3}"/>
              </a:ext>
            </a:extLst>
          </p:cNvPr>
          <p:cNvSpPr/>
          <p:nvPr/>
        </p:nvSpPr>
        <p:spPr>
          <a:xfrm>
            <a:off x="147654" y="4234367"/>
            <a:ext cx="3876026" cy="2554545"/>
          </a:xfrm>
          <a:prstGeom prst="rect">
            <a:avLst/>
          </a:prstGeom>
          <a:solidFill>
            <a:schemeClr val="bg1">
              <a:lumMod val="85000"/>
            </a:schemeClr>
          </a:solidFill>
        </p:spPr>
        <p:txBody>
          <a:bodyPr wrap="square">
            <a:spAutoFit/>
          </a:bodyPr>
          <a:lstStyle/>
          <a:p>
            <a:pPr algn="just"/>
            <a:r>
              <a:rPr lang="fr-FR" sz="1600" dirty="0">
                <a:solidFill>
                  <a:srgbClr val="141414"/>
                </a:solidFill>
                <a:latin typeface="American Typewriter" panose="02090604020004020304" pitchFamily="18" charset="77"/>
              </a:rPr>
              <a:t>La montée du niveau de la mer risque d’être plus importante qu’anticipé il y a dix ans, avec des répercussions pour les littoraux du monde entier, dont ceux de la France. Les scientifiques prévoient différents scénarios, comme une érosion et des submersions plus fréquentes et des conséquences jusque dans l’intérieur des terres.</a:t>
            </a:r>
            <a:endParaRPr lang="fr-FR" sz="1600" dirty="0">
              <a:latin typeface="American Typewriter" panose="02090604020004020304" pitchFamily="18" charset="77"/>
            </a:endParaRPr>
          </a:p>
        </p:txBody>
      </p:sp>
      <p:sp>
        <p:nvSpPr>
          <p:cNvPr id="21" name="Rectangle 20">
            <a:extLst>
              <a:ext uri="{FF2B5EF4-FFF2-40B4-BE49-F238E27FC236}">
                <a16:creationId xmlns:a16="http://schemas.microsoft.com/office/drawing/2014/main" id="{C8AD5A6D-4DD1-D942-868A-83FB16B02B94}"/>
              </a:ext>
            </a:extLst>
          </p:cNvPr>
          <p:cNvSpPr/>
          <p:nvPr/>
        </p:nvSpPr>
        <p:spPr>
          <a:xfrm>
            <a:off x="4114484" y="842286"/>
            <a:ext cx="2806578" cy="5909310"/>
          </a:xfrm>
          <a:prstGeom prst="rect">
            <a:avLst/>
          </a:prstGeom>
        </p:spPr>
        <p:txBody>
          <a:bodyPr wrap="square">
            <a:spAutoFit/>
          </a:bodyPr>
          <a:lstStyle/>
          <a:p>
            <a:pPr algn="just"/>
            <a:r>
              <a:rPr lang="fr-FR" dirty="0">
                <a:solidFill>
                  <a:srgbClr val="141414"/>
                </a:solidFill>
                <a:latin typeface="dadagrotesk"/>
              </a:rPr>
              <a:t>Partout sur la planète, </a:t>
            </a:r>
            <a:r>
              <a:rPr lang="fr-FR" b="1" dirty="0">
                <a:solidFill>
                  <a:srgbClr val="141414"/>
                </a:solidFill>
                <a:latin typeface="dadagrotesk"/>
              </a:rPr>
              <a:t>le niveau de la mer a augmenté plus rapidement ces 100 dernières années que pendant les 6 000 années précédentes</a:t>
            </a:r>
            <a:r>
              <a:rPr lang="fr-FR" dirty="0">
                <a:solidFill>
                  <a:srgbClr val="141414"/>
                </a:solidFill>
                <a:latin typeface="dadagrotesk"/>
              </a:rPr>
              <a:t>, à </a:t>
            </a:r>
            <a:r>
              <a:rPr lang="fr-FR" i="1" dirty="0">
                <a:solidFill>
                  <a:srgbClr val="141414"/>
                </a:solidFill>
                <a:latin typeface="dadagrotesk"/>
              </a:rPr>
              <a:t>« un rythme accéléré »</a:t>
            </a:r>
          </a:p>
          <a:p>
            <a:pPr algn="just"/>
            <a:r>
              <a:rPr lang="fr-FR" i="1" dirty="0">
                <a:solidFill>
                  <a:srgbClr val="141414"/>
                </a:solidFill>
                <a:latin typeface="dadagrotesk"/>
              </a:rPr>
              <a:t>Rapport du</a:t>
            </a:r>
            <a:r>
              <a:rPr lang="fr-FR" dirty="0">
                <a:solidFill>
                  <a:srgbClr val="141414"/>
                </a:solidFill>
                <a:latin typeface="dadagrotesk"/>
              </a:rPr>
              <a:t> </a:t>
            </a:r>
            <a:r>
              <a:rPr lang="fr-FR" b="1" dirty="0" err="1">
                <a:solidFill>
                  <a:srgbClr val="141414"/>
                </a:solidFill>
                <a:latin typeface="dadagrotesk"/>
              </a:rPr>
              <a:t>Copernicus</a:t>
            </a:r>
            <a:r>
              <a:rPr lang="fr-FR" b="1" dirty="0">
                <a:solidFill>
                  <a:srgbClr val="141414"/>
                </a:solidFill>
                <a:latin typeface="dadagrotesk"/>
              </a:rPr>
              <a:t> Marine Service (CMEMS) publié le 7 juin 2021 </a:t>
            </a:r>
          </a:p>
          <a:p>
            <a:pPr algn="just"/>
            <a:r>
              <a:rPr lang="fr-FR" dirty="0">
                <a:solidFill>
                  <a:srgbClr val="141414"/>
                </a:solidFill>
                <a:latin typeface="dadagrotesk"/>
              </a:rPr>
              <a:t>Près de 40</a:t>
            </a:r>
            <a:r>
              <a:rPr lang="fr-FR" dirty="0"/>
              <a:t> </a:t>
            </a:r>
            <a:r>
              <a:rPr lang="fr-FR" dirty="0">
                <a:solidFill>
                  <a:srgbClr val="141414"/>
                </a:solidFill>
                <a:latin typeface="dadagrotesk"/>
              </a:rPr>
              <a:t>% de cette élévation contemporaine </a:t>
            </a:r>
            <a:r>
              <a:rPr lang="fr-FR" i="1" dirty="0">
                <a:solidFill>
                  <a:srgbClr val="141414"/>
                </a:solidFill>
                <a:latin typeface="dadagrotesk"/>
              </a:rPr>
              <a:t>« peut être attribuée à l’augmentation de la température de l’océan »</a:t>
            </a:r>
            <a:r>
              <a:rPr lang="fr-FR" dirty="0">
                <a:solidFill>
                  <a:srgbClr val="141414"/>
                </a:solidFill>
                <a:latin typeface="dadagrotesk"/>
              </a:rPr>
              <a:t>. </a:t>
            </a:r>
          </a:p>
          <a:p>
            <a:pPr algn="just"/>
            <a:endParaRPr lang="fr-FR" dirty="0">
              <a:solidFill>
                <a:srgbClr val="141414"/>
              </a:solidFill>
              <a:latin typeface="dadagrotesk"/>
            </a:endParaRPr>
          </a:p>
          <a:p>
            <a:pPr algn="just"/>
            <a:r>
              <a:rPr lang="fr-FR" dirty="0">
                <a:solidFill>
                  <a:srgbClr val="141414"/>
                </a:solidFill>
                <a:latin typeface="dadagrotesk"/>
              </a:rPr>
              <a:t>Le niveau continuera donc d’augmenter au cours du XXI</a:t>
            </a:r>
            <a:r>
              <a:rPr lang="fr-FR" baseline="30000" dirty="0">
                <a:solidFill>
                  <a:srgbClr val="141414"/>
                </a:solidFill>
                <a:latin typeface="dadagrotesk"/>
              </a:rPr>
              <a:t>e</a:t>
            </a:r>
            <a:r>
              <a:rPr lang="fr-FR" dirty="0">
                <a:solidFill>
                  <a:srgbClr val="141414"/>
                </a:solidFill>
                <a:latin typeface="dadagrotesk"/>
              </a:rPr>
              <a:t> siècle, quoi qu’il arrive.</a:t>
            </a:r>
            <a:endParaRPr lang="fr-FR" dirty="0"/>
          </a:p>
        </p:txBody>
      </p:sp>
      <p:sp>
        <p:nvSpPr>
          <p:cNvPr id="22" name="Rectangle 21">
            <a:extLst>
              <a:ext uri="{FF2B5EF4-FFF2-40B4-BE49-F238E27FC236}">
                <a16:creationId xmlns:a16="http://schemas.microsoft.com/office/drawing/2014/main" id="{A6B4A2E8-381F-974F-A8F3-ECF8CEA1AC76}"/>
              </a:ext>
            </a:extLst>
          </p:cNvPr>
          <p:cNvSpPr/>
          <p:nvPr/>
        </p:nvSpPr>
        <p:spPr>
          <a:xfrm>
            <a:off x="8560234" y="102476"/>
            <a:ext cx="3503465" cy="2400657"/>
          </a:xfrm>
          <a:prstGeom prst="rect">
            <a:avLst/>
          </a:prstGeom>
        </p:spPr>
        <p:txBody>
          <a:bodyPr wrap="square">
            <a:spAutoFit/>
          </a:bodyPr>
          <a:lstStyle/>
          <a:p>
            <a:pPr algn="just"/>
            <a:r>
              <a:rPr lang="fr-FR" i="1" dirty="0">
                <a:solidFill>
                  <a:srgbClr val="141414"/>
                </a:solidFill>
                <a:latin typeface="dadagrotesk"/>
              </a:rPr>
              <a:t>« Si on réduit drastiquement les émissions de gaz à effet de serre, le niveau de la mer augmentera d’environ 40 centimètres d’ici à 2100 »</a:t>
            </a:r>
            <a:endParaRPr lang="fr-FR" dirty="0">
              <a:solidFill>
                <a:srgbClr val="141414"/>
              </a:solidFill>
              <a:latin typeface="dadagrotesk"/>
            </a:endParaRPr>
          </a:p>
          <a:p>
            <a:pPr algn="just"/>
            <a:r>
              <a:rPr lang="fr-FR" sz="1200" dirty="0">
                <a:solidFill>
                  <a:srgbClr val="141414"/>
                </a:solidFill>
                <a:latin typeface="dadagrotesk"/>
              </a:rPr>
              <a:t>Benoit </a:t>
            </a:r>
            <a:r>
              <a:rPr lang="fr-FR" sz="1200" dirty="0" err="1">
                <a:solidFill>
                  <a:srgbClr val="141414"/>
                </a:solidFill>
                <a:latin typeface="dadagrotesk"/>
              </a:rPr>
              <a:t>Meyssignac</a:t>
            </a:r>
            <a:r>
              <a:rPr lang="fr-FR" sz="1200" dirty="0">
                <a:solidFill>
                  <a:srgbClr val="141414"/>
                </a:solidFill>
                <a:latin typeface="dadagrotesk"/>
              </a:rPr>
              <a:t>, chercheur au Laboratoire d’études en géophysique et océanographie spatiales (</a:t>
            </a:r>
            <a:r>
              <a:rPr lang="fr-FR" sz="1200" dirty="0" err="1">
                <a:solidFill>
                  <a:srgbClr val="141414"/>
                </a:solidFill>
                <a:latin typeface="dadagrotesk"/>
              </a:rPr>
              <a:t>Legos</a:t>
            </a:r>
            <a:r>
              <a:rPr lang="fr-FR" sz="1200" dirty="0">
                <a:solidFill>
                  <a:srgbClr val="141414"/>
                </a:solidFill>
                <a:latin typeface="dadagrotesk"/>
              </a:rPr>
              <a:t>) de Toulouse, et coauteur du rapport spécial océan et </a:t>
            </a:r>
            <a:r>
              <a:rPr lang="fr-FR" sz="1200" dirty="0" err="1">
                <a:solidFill>
                  <a:srgbClr val="141414"/>
                </a:solidFill>
                <a:latin typeface="dadagrotesk"/>
              </a:rPr>
              <a:t>cryosphère</a:t>
            </a:r>
            <a:r>
              <a:rPr lang="fr-FR" sz="1200" dirty="0">
                <a:solidFill>
                  <a:srgbClr val="141414"/>
                </a:solidFill>
                <a:latin typeface="dadagrotesk"/>
              </a:rPr>
              <a:t>  du Groupe d’experts intergouvernemental sur l’évolution du climat (</a:t>
            </a:r>
            <a:r>
              <a:rPr lang="fr-FR" sz="1200" dirty="0" err="1">
                <a:solidFill>
                  <a:srgbClr val="141414"/>
                </a:solidFill>
                <a:latin typeface="dadagrotesk"/>
              </a:rPr>
              <a:t>Giec</a:t>
            </a:r>
            <a:r>
              <a:rPr lang="fr-FR" sz="1200" dirty="0">
                <a:solidFill>
                  <a:srgbClr val="141414"/>
                </a:solidFill>
                <a:latin typeface="dadagrotesk"/>
              </a:rPr>
              <a:t>)</a:t>
            </a:r>
            <a:endParaRPr lang="fr-FR" sz="1200" dirty="0"/>
          </a:p>
        </p:txBody>
      </p:sp>
      <p:pic>
        <p:nvPicPr>
          <p:cNvPr id="23" name="Image 22">
            <a:extLst>
              <a:ext uri="{FF2B5EF4-FFF2-40B4-BE49-F238E27FC236}">
                <a16:creationId xmlns:a16="http://schemas.microsoft.com/office/drawing/2014/main" id="{090BB8EA-DCC4-CA42-AC84-5012FBB1C0D0}"/>
              </a:ext>
            </a:extLst>
          </p:cNvPr>
          <p:cNvPicPr>
            <a:picLocks noChangeAspect="1"/>
          </p:cNvPicPr>
          <p:nvPr/>
        </p:nvPicPr>
        <p:blipFill>
          <a:blip r:embed="rId4"/>
          <a:stretch>
            <a:fillRect/>
          </a:stretch>
        </p:blipFill>
        <p:spPr>
          <a:xfrm>
            <a:off x="7238300" y="1229976"/>
            <a:ext cx="1180554" cy="1180554"/>
          </a:xfrm>
          <a:prstGeom prst="rect">
            <a:avLst/>
          </a:prstGeom>
        </p:spPr>
      </p:pic>
      <p:pic>
        <p:nvPicPr>
          <p:cNvPr id="24" name="Image 23">
            <a:extLst>
              <a:ext uri="{FF2B5EF4-FFF2-40B4-BE49-F238E27FC236}">
                <a16:creationId xmlns:a16="http://schemas.microsoft.com/office/drawing/2014/main" id="{E495E199-351E-8647-92B1-B747ECA0CE1B}"/>
              </a:ext>
            </a:extLst>
          </p:cNvPr>
          <p:cNvPicPr>
            <a:picLocks noChangeAspect="1"/>
          </p:cNvPicPr>
          <p:nvPr/>
        </p:nvPicPr>
        <p:blipFill>
          <a:blip r:embed="rId5"/>
          <a:stretch>
            <a:fillRect/>
          </a:stretch>
        </p:blipFill>
        <p:spPr>
          <a:xfrm>
            <a:off x="7171664" y="3351530"/>
            <a:ext cx="2479369" cy="1403417"/>
          </a:xfrm>
          <a:prstGeom prst="rect">
            <a:avLst/>
          </a:prstGeom>
        </p:spPr>
      </p:pic>
      <p:sp>
        <p:nvSpPr>
          <p:cNvPr id="25" name="ZoneTexte 24">
            <a:extLst>
              <a:ext uri="{FF2B5EF4-FFF2-40B4-BE49-F238E27FC236}">
                <a16:creationId xmlns:a16="http://schemas.microsoft.com/office/drawing/2014/main" id="{F81773A4-884E-7F4C-9164-04385918DBF5}"/>
              </a:ext>
            </a:extLst>
          </p:cNvPr>
          <p:cNvSpPr txBox="1"/>
          <p:nvPr/>
        </p:nvSpPr>
        <p:spPr>
          <a:xfrm>
            <a:off x="8096243" y="3356312"/>
            <a:ext cx="1591718" cy="276999"/>
          </a:xfrm>
          <a:prstGeom prst="rect">
            <a:avLst/>
          </a:prstGeom>
          <a:solidFill>
            <a:schemeClr val="bg1">
              <a:lumMod val="85000"/>
            </a:schemeClr>
          </a:solidFill>
        </p:spPr>
        <p:txBody>
          <a:bodyPr wrap="none" rtlCol="0">
            <a:spAutoFit/>
          </a:bodyPr>
          <a:lstStyle/>
          <a:p>
            <a:r>
              <a:rPr lang="fr-FR" sz="1200" dirty="0"/>
              <a:t>Littoral méditerranéen</a:t>
            </a:r>
          </a:p>
        </p:txBody>
      </p:sp>
      <p:pic>
        <p:nvPicPr>
          <p:cNvPr id="26" name="Image 25">
            <a:extLst>
              <a:ext uri="{FF2B5EF4-FFF2-40B4-BE49-F238E27FC236}">
                <a16:creationId xmlns:a16="http://schemas.microsoft.com/office/drawing/2014/main" id="{9FD88E45-C57C-B648-BA68-CA813AE6B1BB}"/>
              </a:ext>
            </a:extLst>
          </p:cNvPr>
          <p:cNvPicPr>
            <a:picLocks noChangeAspect="1"/>
          </p:cNvPicPr>
          <p:nvPr/>
        </p:nvPicPr>
        <p:blipFill>
          <a:blip r:embed="rId6"/>
          <a:stretch>
            <a:fillRect/>
          </a:stretch>
        </p:blipFill>
        <p:spPr>
          <a:xfrm>
            <a:off x="7175306" y="4823464"/>
            <a:ext cx="2479369" cy="1295670"/>
          </a:xfrm>
          <a:prstGeom prst="rect">
            <a:avLst/>
          </a:prstGeom>
        </p:spPr>
      </p:pic>
      <p:sp>
        <p:nvSpPr>
          <p:cNvPr id="49" name="ZoneTexte 48">
            <a:extLst>
              <a:ext uri="{FF2B5EF4-FFF2-40B4-BE49-F238E27FC236}">
                <a16:creationId xmlns:a16="http://schemas.microsoft.com/office/drawing/2014/main" id="{61A0CC4F-DD2B-9A4D-BC67-ED5BA9F3FD23}"/>
              </a:ext>
            </a:extLst>
          </p:cNvPr>
          <p:cNvSpPr txBox="1"/>
          <p:nvPr/>
        </p:nvSpPr>
        <p:spPr>
          <a:xfrm rot="21403149">
            <a:off x="7182701" y="2675764"/>
            <a:ext cx="2652467" cy="461665"/>
          </a:xfrm>
          <a:prstGeom prst="rect">
            <a:avLst/>
          </a:prstGeom>
          <a:solidFill>
            <a:schemeClr val="accent4"/>
          </a:solidFill>
        </p:spPr>
        <p:txBody>
          <a:bodyPr wrap="square" rtlCol="0">
            <a:spAutoFit/>
          </a:bodyPr>
          <a:lstStyle/>
          <a:p>
            <a:r>
              <a:rPr lang="fr-FR" sz="2400" b="1" dirty="0"/>
              <a:t>Erosion du littoral</a:t>
            </a:r>
          </a:p>
        </p:txBody>
      </p:sp>
      <p:pic>
        <p:nvPicPr>
          <p:cNvPr id="27" name="Image 26">
            <a:extLst>
              <a:ext uri="{FF2B5EF4-FFF2-40B4-BE49-F238E27FC236}">
                <a16:creationId xmlns:a16="http://schemas.microsoft.com/office/drawing/2014/main" id="{E7D59F87-3EA9-2143-A25B-ED8C5028904C}"/>
              </a:ext>
            </a:extLst>
          </p:cNvPr>
          <p:cNvPicPr>
            <a:picLocks noChangeAspect="1"/>
          </p:cNvPicPr>
          <p:nvPr/>
        </p:nvPicPr>
        <p:blipFill>
          <a:blip r:embed="rId7"/>
          <a:stretch>
            <a:fillRect/>
          </a:stretch>
        </p:blipFill>
        <p:spPr>
          <a:xfrm>
            <a:off x="9798256" y="4547698"/>
            <a:ext cx="2304467" cy="1536311"/>
          </a:xfrm>
          <a:prstGeom prst="rect">
            <a:avLst/>
          </a:prstGeom>
        </p:spPr>
      </p:pic>
      <p:pic>
        <p:nvPicPr>
          <p:cNvPr id="28" name="Image 27">
            <a:extLst>
              <a:ext uri="{FF2B5EF4-FFF2-40B4-BE49-F238E27FC236}">
                <a16:creationId xmlns:a16="http://schemas.microsoft.com/office/drawing/2014/main" id="{4DF8FD2A-58AD-5F48-B2A0-1F62B75CA2CB}"/>
              </a:ext>
            </a:extLst>
          </p:cNvPr>
          <p:cNvPicPr>
            <a:picLocks noChangeAspect="1"/>
          </p:cNvPicPr>
          <p:nvPr/>
        </p:nvPicPr>
        <p:blipFill>
          <a:blip r:embed="rId8"/>
          <a:stretch>
            <a:fillRect/>
          </a:stretch>
        </p:blipFill>
        <p:spPr>
          <a:xfrm>
            <a:off x="9798256" y="3310060"/>
            <a:ext cx="2300462" cy="1142997"/>
          </a:xfrm>
          <a:prstGeom prst="rect">
            <a:avLst/>
          </a:prstGeom>
        </p:spPr>
      </p:pic>
      <p:sp>
        <p:nvSpPr>
          <p:cNvPr id="29" name="Rectangle 28">
            <a:extLst>
              <a:ext uri="{FF2B5EF4-FFF2-40B4-BE49-F238E27FC236}">
                <a16:creationId xmlns:a16="http://schemas.microsoft.com/office/drawing/2014/main" id="{ED0617A3-A774-7C4C-8D54-B32BAF3DCCD7}"/>
              </a:ext>
            </a:extLst>
          </p:cNvPr>
          <p:cNvSpPr/>
          <p:nvPr/>
        </p:nvSpPr>
        <p:spPr>
          <a:xfrm>
            <a:off x="7171664" y="6313164"/>
            <a:ext cx="5032595" cy="646331"/>
          </a:xfrm>
          <a:prstGeom prst="rect">
            <a:avLst/>
          </a:prstGeom>
        </p:spPr>
        <p:txBody>
          <a:bodyPr wrap="square">
            <a:spAutoFit/>
          </a:bodyPr>
          <a:lstStyle/>
          <a:p>
            <a:r>
              <a:rPr lang="fr-FR" sz="1200" dirty="0">
                <a:hlinkClick r:id="rId9"/>
              </a:rPr>
              <a:t>http://www.geolittoral.developpement-durable.gouv.fr/indicateur-national-de-l-erosion-cotiere-r473.html</a:t>
            </a:r>
            <a:endParaRPr lang="fr-FR" sz="1200" dirty="0"/>
          </a:p>
          <a:p>
            <a:endParaRPr lang="fr-FR" sz="1200" dirty="0"/>
          </a:p>
        </p:txBody>
      </p:sp>
    </p:spTree>
    <p:extLst>
      <p:ext uri="{BB962C8B-B14F-4D97-AF65-F5344CB8AC3E}">
        <p14:creationId xmlns:p14="http://schemas.microsoft.com/office/powerpoint/2010/main" val="1720816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13B39813-D3CF-3246-ACBA-B0DEB82A8906}"/>
              </a:ext>
            </a:extLst>
          </p:cNvPr>
          <p:cNvSpPr txBox="1"/>
          <p:nvPr/>
        </p:nvSpPr>
        <p:spPr>
          <a:xfrm>
            <a:off x="94625" y="134612"/>
            <a:ext cx="8324229"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Dans un contexte d’urgence climatique en forte accélération</a:t>
            </a:r>
          </a:p>
        </p:txBody>
      </p:sp>
      <p:sp>
        <p:nvSpPr>
          <p:cNvPr id="16" name="ZoneTexte 15">
            <a:extLst>
              <a:ext uri="{FF2B5EF4-FFF2-40B4-BE49-F238E27FC236}">
                <a16:creationId xmlns:a16="http://schemas.microsoft.com/office/drawing/2014/main" id="{51CEF57F-D756-F047-A115-0DF04790AAC3}"/>
              </a:ext>
            </a:extLst>
          </p:cNvPr>
          <p:cNvSpPr txBox="1"/>
          <p:nvPr/>
        </p:nvSpPr>
        <p:spPr>
          <a:xfrm rot="21403149">
            <a:off x="105952" y="916832"/>
            <a:ext cx="2298642" cy="461665"/>
          </a:xfrm>
          <a:prstGeom prst="rect">
            <a:avLst/>
          </a:prstGeom>
          <a:solidFill>
            <a:schemeClr val="accent4"/>
          </a:solidFill>
        </p:spPr>
        <p:txBody>
          <a:bodyPr wrap="square" rtlCol="0">
            <a:spAutoFit/>
          </a:bodyPr>
          <a:lstStyle/>
          <a:p>
            <a:r>
              <a:rPr lang="fr-FR" sz="2400" b="1" dirty="0"/>
              <a:t>Stress hydrique</a:t>
            </a:r>
          </a:p>
        </p:txBody>
      </p:sp>
      <p:sp>
        <p:nvSpPr>
          <p:cNvPr id="2" name="ZoneTexte 1">
            <a:extLst>
              <a:ext uri="{FF2B5EF4-FFF2-40B4-BE49-F238E27FC236}">
                <a16:creationId xmlns:a16="http://schemas.microsoft.com/office/drawing/2014/main" id="{F651E8D0-99D1-054E-814F-6537FF03D589}"/>
              </a:ext>
            </a:extLst>
          </p:cNvPr>
          <p:cNvSpPr txBox="1"/>
          <p:nvPr/>
        </p:nvSpPr>
        <p:spPr>
          <a:xfrm>
            <a:off x="3742349" y="797564"/>
            <a:ext cx="8131788" cy="646331"/>
          </a:xfrm>
          <a:prstGeom prst="rect">
            <a:avLst/>
          </a:prstGeom>
          <a:solidFill>
            <a:schemeClr val="accent4">
              <a:lumMod val="40000"/>
              <a:lumOff val="60000"/>
            </a:schemeClr>
          </a:solidFill>
        </p:spPr>
        <p:txBody>
          <a:bodyPr wrap="square" rtlCol="0">
            <a:spAutoFit/>
          </a:bodyPr>
          <a:lstStyle/>
          <a:p>
            <a:r>
              <a:rPr lang="fr-FR" dirty="0"/>
              <a:t>L’eau, indispensable à la vie, recouvre </a:t>
            </a:r>
            <a:r>
              <a:rPr lang="fr-FR" b="1" dirty="0"/>
              <a:t>2/3 de notre planète</a:t>
            </a:r>
            <a:r>
              <a:rPr lang="fr-FR" dirty="0"/>
              <a:t> et représente </a:t>
            </a:r>
            <a:r>
              <a:rPr lang="fr-FR" b="1" dirty="0"/>
              <a:t>60% de la composition de notre corps  </a:t>
            </a:r>
            <a:r>
              <a:rPr lang="fr-FR" dirty="0"/>
              <a:t>mais commence à manquer partout dans le monde</a:t>
            </a:r>
          </a:p>
        </p:txBody>
      </p:sp>
      <p:sp>
        <p:nvSpPr>
          <p:cNvPr id="3" name="ZoneTexte 2">
            <a:extLst>
              <a:ext uri="{FF2B5EF4-FFF2-40B4-BE49-F238E27FC236}">
                <a16:creationId xmlns:a16="http://schemas.microsoft.com/office/drawing/2014/main" id="{C312F3B9-266B-4F42-BF86-F145C5A4809B}"/>
              </a:ext>
            </a:extLst>
          </p:cNvPr>
          <p:cNvSpPr txBox="1"/>
          <p:nvPr/>
        </p:nvSpPr>
        <p:spPr>
          <a:xfrm>
            <a:off x="8766345" y="3893627"/>
            <a:ext cx="3331029" cy="2862322"/>
          </a:xfrm>
          <a:prstGeom prst="rect">
            <a:avLst/>
          </a:prstGeom>
          <a:solidFill>
            <a:srgbClr val="F3D0D5"/>
          </a:solidFill>
        </p:spPr>
        <p:txBody>
          <a:bodyPr wrap="square" rtlCol="0">
            <a:spAutoFit/>
          </a:bodyPr>
          <a:lstStyle/>
          <a:p>
            <a:r>
              <a:rPr lang="fr-FR" sz="1200" b="1" dirty="0"/>
              <a:t>AFRIQUE DU SUD</a:t>
            </a:r>
          </a:p>
          <a:p>
            <a:r>
              <a:rPr lang="fr-FR" sz="1200" dirty="0"/>
              <a:t>Le Cap en Afrique du Sud: une des premières villes à frôler la pénurie d’eau</a:t>
            </a:r>
          </a:p>
          <a:p>
            <a:r>
              <a:rPr lang="fr-FR" sz="1200" dirty="0"/>
              <a:t>En 2018 on parle pour la 1</a:t>
            </a:r>
            <a:r>
              <a:rPr lang="fr-FR" sz="1200" baseline="30000" dirty="0"/>
              <a:t>ère</a:t>
            </a:r>
            <a:r>
              <a:rPr lang="fr-FR" sz="1200" dirty="0"/>
              <a:t> fois du « Day </a:t>
            </a:r>
            <a:r>
              <a:rPr lang="fr-FR" sz="1200" dirty="0" err="1"/>
              <a:t>zero</a:t>
            </a:r>
            <a:r>
              <a:rPr lang="fr-FR" sz="1200" dirty="0"/>
              <a:t> »</a:t>
            </a:r>
          </a:p>
          <a:p>
            <a:r>
              <a:rPr lang="fr-FR" sz="1200" dirty="0"/>
              <a:t>En ce jour prévu en Avril, les réservoirs d’eau de la ville ne seraient plus capables de répondre aux besoins de ses 4,5 mlns d’habitants</a:t>
            </a:r>
          </a:p>
          <a:p>
            <a:r>
              <a:rPr lang="fr-FR" sz="1200" dirty="0"/>
              <a:t>Pour gérer le problème les autorités ont multiplié les restrictions</a:t>
            </a:r>
          </a:p>
          <a:p>
            <a:r>
              <a:rPr lang="fr-FR" sz="1200" dirty="0"/>
              <a:t>Une douche/jour et pas plus d’1 minute</a:t>
            </a:r>
          </a:p>
          <a:p>
            <a:r>
              <a:rPr lang="fr-FR" sz="1200" dirty="0"/>
              <a:t>… depuis, traumatisés les </a:t>
            </a:r>
            <a:r>
              <a:rPr lang="fr-FR" sz="1200" dirty="0" err="1"/>
              <a:t>Captoniens</a:t>
            </a:r>
            <a:r>
              <a:rPr lang="fr-FR" sz="1200" dirty="0"/>
              <a:t> consomment désormais environ moitié moins d’eau qu’en 2014.</a:t>
            </a:r>
          </a:p>
          <a:p>
            <a:r>
              <a:rPr lang="fr-FR" sz="1200" dirty="0"/>
              <a:t>A la clé des changements d’habitudes de la part des citoyens et pour le moment le problème est résolu (Rapport publié en octobre 2020 par la ville)</a:t>
            </a:r>
          </a:p>
        </p:txBody>
      </p:sp>
      <p:sp>
        <p:nvSpPr>
          <p:cNvPr id="17" name="ZoneTexte 16">
            <a:extLst>
              <a:ext uri="{FF2B5EF4-FFF2-40B4-BE49-F238E27FC236}">
                <a16:creationId xmlns:a16="http://schemas.microsoft.com/office/drawing/2014/main" id="{C59E9694-9909-1546-A3A9-E8D5805C2225}"/>
              </a:ext>
            </a:extLst>
          </p:cNvPr>
          <p:cNvSpPr txBox="1"/>
          <p:nvPr/>
        </p:nvSpPr>
        <p:spPr>
          <a:xfrm>
            <a:off x="94626" y="1677636"/>
            <a:ext cx="2321296" cy="5078313"/>
          </a:xfrm>
          <a:prstGeom prst="rect">
            <a:avLst/>
          </a:prstGeom>
          <a:solidFill>
            <a:schemeClr val="accent2">
              <a:lumMod val="20000"/>
              <a:lumOff val="80000"/>
            </a:schemeClr>
          </a:solidFill>
        </p:spPr>
        <p:txBody>
          <a:bodyPr wrap="square" rtlCol="0">
            <a:spAutoFit/>
          </a:bodyPr>
          <a:lstStyle/>
          <a:p>
            <a:r>
              <a:rPr lang="fr-FR" sz="1200" b="1" dirty="0"/>
              <a:t>HIMALAYA</a:t>
            </a:r>
          </a:p>
          <a:p>
            <a:r>
              <a:rPr lang="fr-FR" sz="1200" dirty="0"/>
              <a:t>La </a:t>
            </a:r>
            <a:r>
              <a:rPr lang="fr-FR" sz="1200" i="1" dirty="0"/>
              <a:t>source de l’Indus </a:t>
            </a:r>
            <a:r>
              <a:rPr lang="fr-FR" sz="1200" dirty="0"/>
              <a:t>et ses affluents (alimentée par la fonte des 2500 Km2 de glaciers –qui fournissent 60% de l’eau en aval de l’Indus- en recul, la pluie des moussons) se tarit, bousculant un équilibre ancestral, et mettant en péril les 250 millions de personnes qui vivent du Tibet, au Pakistan, en passant par le Nord de l’Inde, le Népal ou le Bangladesh.</a:t>
            </a:r>
          </a:p>
          <a:p>
            <a:r>
              <a:rPr lang="fr-FR" sz="1200" dirty="0"/>
              <a:t>Selon une étude publiée dans Nature (dont Arthur Luts, chercheur en géographie physique à Future Water aux Pays Bas est co-auteur) en 2019 l’Indus subit un stress hydrique important en raison des activités humaines notamment liées à l’agriculture en aval du fleuve, ou on retrouve les plus grands systèmes d’irrigation du monde</a:t>
            </a:r>
          </a:p>
          <a:p>
            <a:r>
              <a:rPr lang="fr-FR" sz="1200" dirty="0"/>
              <a:t>D’ici à 2080-2100 les glaciers et la neige viendront à manquer, face à un population qui aura d’ici là doublé.</a:t>
            </a:r>
          </a:p>
        </p:txBody>
      </p:sp>
      <p:sp>
        <p:nvSpPr>
          <p:cNvPr id="18" name="ZoneTexte 17">
            <a:extLst>
              <a:ext uri="{FF2B5EF4-FFF2-40B4-BE49-F238E27FC236}">
                <a16:creationId xmlns:a16="http://schemas.microsoft.com/office/drawing/2014/main" id="{9C0F77DF-015D-B24A-9ECC-79EFED52E0E4}"/>
              </a:ext>
            </a:extLst>
          </p:cNvPr>
          <p:cNvSpPr txBox="1"/>
          <p:nvPr/>
        </p:nvSpPr>
        <p:spPr>
          <a:xfrm>
            <a:off x="2503573" y="2271996"/>
            <a:ext cx="2640524" cy="4339650"/>
          </a:xfrm>
          <a:prstGeom prst="rect">
            <a:avLst/>
          </a:prstGeom>
          <a:solidFill>
            <a:schemeClr val="accent1">
              <a:lumMod val="40000"/>
              <a:lumOff val="60000"/>
            </a:schemeClr>
          </a:solidFill>
        </p:spPr>
        <p:txBody>
          <a:bodyPr wrap="square" rtlCol="0">
            <a:spAutoFit/>
          </a:bodyPr>
          <a:lstStyle/>
          <a:p>
            <a:r>
              <a:rPr lang="fr-FR" sz="1200" b="1" dirty="0"/>
              <a:t>CALIFORNIE</a:t>
            </a:r>
          </a:p>
          <a:p>
            <a:r>
              <a:rPr lang="fr-FR" sz="1200" dirty="0"/>
              <a:t>Les sécheresses successives (et immenses incendies) provoquent l’évaporation de toutes les ressources en eau de surface. Le lit des rivières se vide, </a:t>
            </a:r>
            <a:r>
              <a:rPr lang="fr-FR" sz="1200" dirty="0" err="1"/>
              <a:t>tandi</a:t>
            </a:r>
            <a:r>
              <a:rPr lang="fr-FR" sz="1200" dirty="0"/>
              <a:t> </a:t>
            </a:r>
            <a:r>
              <a:rPr lang="fr-FR" sz="1200" dirty="0" err="1"/>
              <a:t>sque</a:t>
            </a:r>
            <a:r>
              <a:rPr lang="fr-FR" sz="1200" dirty="0"/>
              <a:t> pendant l’été 2021 , le lac artificiel d’</a:t>
            </a:r>
            <a:r>
              <a:rPr lang="fr-FR" sz="1200" dirty="0" err="1"/>
              <a:t>Oroville</a:t>
            </a:r>
            <a:r>
              <a:rPr lang="fr-FR" sz="1200" dirty="0"/>
              <a:t> n’était plus rempli qu’à 24% de sa capacité.</a:t>
            </a:r>
          </a:p>
          <a:p>
            <a:r>
              <a:rPr lang="fr-FR" sz="1200" dirty="0"/>
              <a:t>Certains puits de la Vallée centrale présentent des taux très élevés en nitrates pendant les </a:t>
            </a:r>
            <a:r>
              <a:rPr lang="fr-FR" sz="1200" dirty="0" err="1"/>
              <a:t>péridoes</a:t>
            </a:r>
            <a:r>
              <a:rPr lang="fr-FR" sz="1200" dirty="0"/>
              <a:t> de fortes chaleurs (liés aux activités agricoles de la région et aux fertilisants)</a:t>
            </a:r>
          </a:p>
          <a:p>
            <a:r>
              <a:rPr lang="fr-FR" sz="1200" dirty="0"/>
              <a:t>A mesure que la sécheresse s’intensifie la qualité des eaux profondes se détériore… mettant en risque son utilisation courante pour subvenir aux besoins en eaux potables des populations (85% de l’approvisionnement des Californiens selon un rapport de l’Institut de politique publique de Californie en 2017)</a:t>
            </a:r>
          </a:p>
        </p:txBody>
      </p:sp>
      <p:sp>
        <p:nvSpPr>
          <p:cNvPr id="19" name="ZoneTexte 18">
            <a:extLst>
              <a:ext uri="{FF2B5EF4-FFF2-40B4-BE49-F238E27FC236}">
                <a16:creationId xmlns:a16="http://schemas.microsoft.com/office/drawing/2014/main" id="{867BE572-BD92-6A4C-99E3-54FA73094F81}"/>
              </a:ext>
            </a:extLst>
          </p:cNvPr>
          <p:cNvSpPr txBox="1"/>
          <p:nvPr/>
        </p:nvSpPr>
        <p:spPr>
          <a:xfrm>
            <a:off x="5231748" y="5555620"/>
            <a:ext cx="3331029" cy="1200329"/>
          </a:xfrm>
          <a:prstGeom prst="rect">
            <a:avLst/>
          </a:prstGeom>
          <a:solidFill>
            <a:srgbClr val="FFFF00"/>
          </a:solidFill>
        </p:spPr>
        <p:txBody>
          <a:bodyPr wrap="square" rtlCol="0">
            <a:spAutoFit/>
          </a:bodyPr>
          <a:lstStyle/>
          <a:p>
            <a:r>
              <a:rPr lang="fr-FR" sz="1200" b="1" dirty="0"/>
              <a:t>ALLEMAGNE</a:t>
            </a:r>
          </a:p>
          <a:p>
            <a:r>
              <a:rPr lang="fr-FR" sz="1200" dirty="0"/>
              <a:t>Les inondations mortelles de Juillet 2021 ont rasé des stations d’épuration et les eaux souillées ne peuvent plus être traitées. des citoyens et pour le moment le problème est résolu (Rapport publié en octobre 2020 par la ville)</a:t>
            </a:r>
          </a:p>
        </p:txBody>
      </p:sp>
      <p:pic>
        <p:nvPicPr>
          <p:cNvPr id="4" name="Image 3">
            <a:extLst>
              <a:ext uri="{FF2B5EF4-FFF2-40B4-BE49-F238E27FC236}">
                <a16:creationId xmlns:a16="http://schemas.microsoft.com/office/drawing/2014/main" id="{6D3516F8-19CC-3386-7975-A95B5E6AE653}"/>
              </a:ext>
            </a:extLst>
          </p:cNvPr>
          <p:cNvPicPr>
            <a:picLocks noChangeAspect="1"/>
          </p:cNvPicPr>
          <p:nvPr/>
        </p:nvPicPr>
        <p:blipFill>
          <a:blip r:embed="rId3"/>
          <a:stretch>
            <a:fillRect/>
          </a:stretch>
        </p:blipFill>
        <p:spPr>
          <a:xfrm>
            <a:off x="5231748" y="1488902"/>
            <a:ext cx="3534597" cy="2359717"/>
          </a:xfrm>
          <a:prstGeom prst="rect">
            <a:avLst/>
          </a:prstGeom>
        </p:spPr>
      </p:pic>
      <p:sp>
        <p:nvSpPr>
          <p:cNvPr id="6" name="ZoneTexte 5">
            <a:extLst>
              <a:ext uri="{FF2B5EF4-FFF2-40B4-BE49-F238E27FC236}">
                <a16:creationId xmlns:a16="http://schemas.microsoft.com/office/drawing/2014/main" id="{C49242F1-7C2E-1523-69A5-CA4C92C130BA}"/>
              </a:ext>
            </a:extLst>
          </p:cNvPr>
          <p:cNvSpPr txBox="1"/>
          <p:nvPr/>
        </p:nvSpPr>
        <p:spPr>
          <a:xfrm>
            <a:off x="8966614" y="1430540"/>
            <a:ext cx="3081269" cy="2154436"/>
          </a:xfrm>
          <a:prstGeom prst="rect">
            <a:avLst/>
          </a:prstGeom>
          <a:noFill/>
        </p:spPr>
        <p:txBody>
          <a:bodyPr wrap="square">
            <a:spAutoFit/>
          </a:bodyPr>
          <a:lstStyle/>
          <a:p>
            <a:pPr algn="l"/>
            <a:r>
              <a:rPr lang="fr-FR" b="1" i="0" u="none" strike="noStrike" dirty="0">
                <a:solidFill>
                  <a:srgbClr val="000000"/>
                </a:solidFill>
                <a:effectLst/>
                <a:latin typeface="GeoEditBold"/>
              </a:rPr>
              <a:t>Stress hydrique : les nappes phréatiques françaises ont soif</a:t>
            </a:r>
          </a:p>
          <a:p>
            <a:pPr algn="l"/>
            <a:endParaRPr lang="fr-FR" sz="1400" b="1" i="0" u="none" strike="noStrike" dirty="0">
              <a:solidFill>
                <a:srgbClr val="000000"/>
              </a:solidFill>
              <a:effectLst/>
              <a:latin typeface="GeoEditBold"/>
            </a:endParaRPr>
          </a:p>
          <a:p>
            <a:pPr algn="l"/>
            <a:r>
              <a:rPr lang="fr-FR" sz="1400" b="0" i="0" u="none" strike="noStrike" dirty="0">
                <a:solidFill>
                  <a:srgbClr val="000000"/>
                </a:solidFill>
                <a:effectLst/>
                <a:latin typeface="GeoEditRegular"/>
              </a:rPr>
              <a:t>Les experts alertent sur l’état préoccupant des nappes phréatiques françaises. Depuis février, leur dégradation est rapide et au 1er mai 2022, leurs niveaux étaient déjà bas, voire très bas, selon les régions.</a:t>
            </a:r>
          </a:p>
        </p:txBody>
      </p:sp>
      <p:pic>
        <p:nvPicPr>
          <p:cNvPr id="5" name="Image 4">
            <a:extLst>
              <a:ext uri="{FF2B5EF4-FFF2-40B4-BE49-F238E27FC236}">
                <a16:creationId xmlns:a16="http://schemas.microsoft.com/office/drawing/2014/main" id="{F235AA68-378B-925B-E8ED-345C2F53C51B}"/>
              </a:ext>
            </a:extLst>
          </p:cNvPr>
          <p:cNvPicPr>
            <a:picLocks noChangeAspect="1"/>
          </p:cNvPicPr>
          <p:nvPr/>
        </p:nvPicPr>
        <p:blipFill>
          <a:blip r:embed="rId4"/>
          <a:stretch>
            <a:fillRect/>
          </a:stretch>
        </p:blipFill>
        <p:spPr>
          <a:xfrm>
            <a:off x="5231748" y="4016800"/>
            <a:ext cx="2404086" cy="1352298"/>
          </a:xfrm>
          <a:prstGeom prst="rect">
            <a:avLst/>
          </a:prstGeom>
        </p:spPr>
      </p:pic>
      <p:sp>
        <p:nvSpPr>
          <p:cNvPr id="7" name="ZoneTexte 6">
            <a:extLst>
              <a:ext uri="{FF2B5EF4-FFF2-40B4-BE49-F238E27FC236}">
                <a16:creationId xmlns:a16="http://schemas.microsoft.com/office/drawing/2014/main" id="{B496040E-D455-9FF2-1C6C-79250C245951}"/>
              </a:ext>
            </a:extLst>
          </p:cNvPr>
          <p:cNvSpPr txBox="1"/>
          <p:nvPr/>
        </p:nvSpPr>
        <p:spPr>
          <a:xfrm rot="21403149">
            <a:off x="6663621" y="3544905"/>
            <a:ext cx="1944426" cy="461665"/>
          </a:xfrm>
          <a:prstGeom prst="rect">
            <a:avLst/>
          </a:prstGeom>
          <a:solidFill>
            <a:schemeClr val="accent4"/>
          </a:solidFill>
        </p:spPr>
        <p:txBody>
          <a:bodyPr wrap="square" rtlCol="0">
            <a:spAutoFit/>
          </a:bodyPr>
          <a:lstStyle/>
          <a:p>
            <a:r>
              <a:rPr lang="fr-FR" sz="2400" b="1" dirty="0"/>
              <a:t>Pénurie d’eau</a:t>
            </a:r>
          </a:p>
        </p:txBody>
      </p:sp>
    </p:spTree>
    <p:extLst>
      <p:ext uri="{BB962C8B-B14F-4D97-AF65-F5344CB8AC3E}">
        <p14:creationId xmlns:p14="http://schemas.microsoft.com/office/powerpoint/2010/main" val="1371137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 42">
            <a:extLst>
              <a:ext uri="{FF2B5EF4-FFF2-40B4-BE49-F238E27FC236}">
                <a16:creationId xmlns:a16="http://schemas.microsoft.com/office/drawing/2014/main" id="{6725750C-F14A-4B44-BF93-3352CA28600B}"/>
              </a:ext>
            </a:extLst>
          </p:cNvPr>
          <p:cNvPicPr>
            <a:picLocks noChangeAspect="1"/>
          </p:cNvPicPr>
          <p:nvPr/>
        </p:nvPicPr>
        <p:blipFill>
          <a:blip r:embed="rId3"/>
          <a:stretch>
            <a:fillRect/>
          </a:stretch>
        </p:blipFill>
        <p:spPr>
          <a:xfrm>
            <a:off x="8807483" y="206863"/>
            <a:ext cx="3152451" cy="1765372"/>
          </a:xfrm>
          <a:prstGeom prst="rect">
            <a:avLst/>
          </a:prstGeom>
        </p:spPr>
      </p:pic>
      <p:sp>
        <p:nvSpPr>
          <p:cNvPr id="51" name="Rectangle : avec coin arrondi 50">
            <a:extLst>
              <a:ext uri="{FF2B5EF4-FFF2-40B4-BE49-F238E27FC236}">
                <a16:creationId xmlns:a16="http://schemas.microsoft.com/office/drawing/2014/main" id="{DA598BE8-A84D-0D47-AD01-9FE110F94735}"/>
              </a:ext>
            </a:extLst>
          </p:cNvPr>
          <p:cNvSpPr/>
          <p:nvPr/>
        </p:nvSpPr>
        <p:spPr>
          <a:xfrm>
            <a:off x="1255273" y="5818656"/>
            <a:ext cx="4522072" cy="370017"/>
          </a:xfrm>
          <a:prstGeom prst="round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avec coin arrondi 46">
            <a:extLst>
              <a:ext uri="{FF2B5EF4-FFF2-40B4-BE49-F238E27FC236}">
                <a16:creationId xmlns:a16="http://schemas.microsoft.com/office/drawing/2014/main" id="{57B58B8E-E884-8142-AAA1-FB1C5A10A479}"/>
              </a:ext>
            </a:extLst>
          </p:cNvPr>
          <p:cNvSpPr/>
          <p:nvPr/>
        </p:nvSpPr>
        <p:spPr>
          <a:xfrm>
            <a:off x="1093779" y="5256954"/>
            <a:ext cx="3007166" cy="381846"/>
          </a:xfrm>
          <a:prstGeom prst="round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 avec coin arrondi 45">
            <a:extLst>
              <a:ext uri="{FF2B5EF4-FFF2-40B4-BE49-F238E27FC236}">
                <a16:creationId xmlns:a16="http://schemas.microsoft.com/office/drawing/2014/main" id="{55E66C4A-CE64-8140-9E80-EA954351CDC7}"/>
              </a:ext>
            </a:extLst>
          </p:cNvPr>
          <p:cNvSpPr/>
          <p:nvPr/>
        </p:nvSpPr>
        <p:spPr>
          <a:xfrm>
            <a:off x="1288473" y="4702427"/>
            <a:ext cx="3820295" cy="370017"/>
          </a:xfrm>
          <a:prstGeom prst="round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13B39813-D3CF-3246-ACBA-B0DEB82A8906}"/>
              </a:ext>
            </a:extLst>
          </p:cNvPr>
          <p:cNvSpPr txBox="1"/>
          <p:nvPr/>
        </p:nvSpPr>
        <p:spPr>
          <a:xfrm>
            <a:off x="94625" y="134612"/>
            <a:ext cx="8324229"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Dans un contexte d’urgence climatique en forte accélération</a:t>
            </a:r>
          </a:p>
        </p:txBody>
      </p:sp>
      <p:sp>
        <p:nvSpPr>
          <p:cNvPr id="16" name="ZoneTexte 15">
            <a:extLst>
              <a:ext uri="{FF2B5EF4-FFF2-40B4-BE49-F238E27FC236}">
                <a16:creationId xmlns:a16="http://schemas.microsoft.com/office/drawing/2014/main" id="{51CEF57F-D756-F047-A115-0DF04790AAC3}"/>
              </a:ext>
            </a:extLst>
          </p:cNvPr>
          <p:cNvSpPr txBox="1"/>
          <p:nvPr/>
        </p:nvSpPr>
        <p:spPr>
          <a:xfrm rot="21403149">
            <a:off x="105952" y="916832"/>
            <a:ext cx="2298642" cy="461665"/>
          </a:xfrm>
          <a:prstGeom prst="rect">
            <a:avLst/>
          </a:prstGeom>
          <a:solidFill>
            <a:schemeClr val="accent4"/>
          </a:solidFill>
        </p:spPr>
        <p:txBody>
          <a:bodyPr wrap="square" rtlCol="0">
            <a:spAutoFit/>
          </a:bodyPr>
          <a:lstStyle/>
          <a:p>
            <a:r>
              <a:rPr lang="fr-FR" sz="2400" b="1" dirty="0"/>
              <a:t>Stress hydrique</a:t>
            </a:r>
          </a:p>
        </p:txBody>
      </p:sp>
      <p:sp>
        <p:nvSpPr>
          <p:cNvPr id="41" name="Rectangle 40">
            <a:extLst>
              <a:ext uri="{FF2B5EF4-FFF2-40B4-BE49-F238E27FC236}">
                <a16:creationId xmlns:a16="http://schemas.microsoft.com/office/drawing/2014/main" id="{48CAEF68-9A85-224B-AA82-F6592A99455D}"/>
              </a:ext>
            </a:extLst>
          </p:cNvPr>
          <p:cNvSpPr/>
          <p:nvPr/>
        </p:nvSpPr>
        <p:spPr>
          <a:xfrm>
            <a:off x="8903361" y="2262118"/>
            <a:ext cx="2993570" cy="4247317"/>
          </a:xfrm>
          <a:prstGeom prst="rect">
            <a:avLst/>
          </a:prstGeom>
        </p:spPr>
        <p:txBody>
          <a:bodyPr wrap="square">
            <a:spAutoFit/>
          </a:bodyPr>
          <a:lstStyle/>
          <a:p>
            <a:r>
              <a:rPr lang="fr-FR" dirty="0">
                <a:solidFill>
                  <a:srgbClr val="222222"/>
                </a:solidFill>
                <a:latin typeface="American Typewriter" panose="02090604020004020304" pitchFamily="18" charset="77"/>
              </a:rPr>
              <a:t>Au cours des 100 dernières années, </a:t>
            </a:r>
            <a:r>
              <a:rPr lang="fr-FR" b="1" dirty="0">
                <a:solidFill>
                  <a:srgbClr val="222222"/>
                </a:solidFill>
                <a:latin typeface="American Typewriter" panose="02090604020004020304" pitchFamily="18" charset="77"/>
              </a:rPr>
              <a:t>l’utilisation mondiale d’eau a été multipliée par six </a:t>
            </a:r>
            <a:r>
              <a:rPr lang="fr-FR" dirty="0">
                <a:solidFill>
                  <a:srgbClr val="222222"/>
                </a:solidFill>
                <a:latin typeface="American Typewriter" panose="02090604020004020304" pitchFamily="18" charset="77"/>
              </a:rPr>
              <a:t>et continue </a:t>
            </a:r>
            <a:r>
              <a:rPr lang="fr-FR" b="1" dirty="0">
                <a:solidFill>
                  <a:srgbClr val="222222"/>
                </a:solidFill>
                <a:latin typeface="American Typewriter" panose="02090604020004020304" pitchFamily="18" charset="77"/>
              </a:rPr>
              <a:t>d'augmenter d'1% chaque année.</a:t>
            </a:r>
          </a:p>
          <a:p>
            <a:endParaRPr lang="fr-FR" b="1" dirty="0">
              <a:solidFill>
                <a:srgbClr val="222222"/>
              </a:solidFill>
              <a:latin typeface="American Typewriter" panose="02090604020004020304" pitchFamily="18" charset="77"/>
            </a:endParaRPr>
          </a:p>
          <a:p>
            <a:r>
              <a:rPr lang="fr-FR" dirty="0">
                <a:solidFill>
                  <a:srgbClr val="222222"/>
                </a:solidFill>
                <a:latin typeface="American Typewriter" panose="02090604020004020304" pitchFamily="18" charset="77"/>
              </a:rPr>
              <a:t>L'</a:t>
            </a:r>
            <a:r>
              <a:rPr lang="fr-FR" b="1" dirty="0">
                <a:solidFill>
                  <a:srgbClr val="222222"/>
                </a:solidFill>
                <a:latin typeface="American Typewriter" panose="02090604020004020304" pitchFamily="18" charset="77"/>
              </a:rPr>
              <a:t>industrie</a:t>
            </a:r>
            <a:r>
              <a:rPr lang="fr-FR" dirty="0">
                <a:solidFill>
                  <a:srgbClr val="222222"/>
                </a:solidFill>
                <a:latin typeface="American Typewriter" panose="02090604020004020304" pitchFamily="18" charset="77"/>
              </a:rPr>
              <a:t> (en particulier le secteur de la production d'énergie) et l'</a:t>
            </a:r>
            <a:r>
              <a:rPr lang="fr-FR" b="1" dirty="0">
                <a:solidFill>
                  <a:srgbClr val="222222"/>
                </a:solidFill>
                <a:latin typeface="American Typewriter" panose="02090604020004020304" pitchFamily="18" charset="77"/>
              </a:rPr>
              <a:t>agriculture</a:t>
            </a:r>
            <a:r>
              <a:rPr lang="fr-FR" dirty="0">
                <a:solidFill>
                  <a:srgbClr val="222222"/>
                </a:solidFill>
                <a:latin typeface="American Typewriter" panose="02090604020004020304" pitchFamily="18" charset="77"/>
              </a:rPr>
              <a:t> puisent à elles seules </a:t>
            </a:r>
            <a:r>
              <a:rPr lang="fr-FR" b="1" dirty="0">
                <a:solidFill>
                  <a:srgbClr val="222222"/>
                </a:solidFill>
                <a:latin typeface="American Typewriter" panose="02090604020004020304" pitchFamily="18" charset="77"/>
              </a:rPr>
              <a:t>88% des ressources mondiales en eau douce.</a:t>
            </a:r>
            <a:endParaRPr lang="fr-FR" b="1" dirty="0">
              <a:latin typeface="American Typewriter" panose="02090604020004020304" pitchFamily="18" charset="77"/>
            </a:endParaRPr>
          </a:p>
        </p:txBody>
      </p:sp>
      <p:sp>
        <p:nvSpPr>
          <p:cNvPr id="42" name="ZoneTexte 41">
            <a:extLst>
              <a:ext uri="{FF2B5EF4-FFF2-40B4-BE49-F238E27FC236}">
                <a16:creationId xmlns:a16="http://schemas.microsoft.com/office/drawing/2014/main" id="{00B16C1B-7466-9843-9D3E-B25374500AD5}"/>
              </a:ext>
            </a:extLst>
          </p:cNvPr>
          <p:cNvSpPr txBox="1"/>
          <p:nvPr/>
        </p:nvSpPr>
        <p:spPr>
          <a:xfrm>
            <a:off x="5922348" y="1198365"/>
            <a:ext cx="2885452" cy="5355312"/>
          </a:xfrm>
          <a:prstGeom prst="rect">
            <a:avLst/>
          </a:prstGeom>
          <a:solidFill>
            <a:schemeClr val="accent1">
              <a:lumMod val="75000"/>
            </a:schemeClr>
          </a:solidFill>
        </p:spPr>
        <p:txBody>
          <a:bodyPr wrap="square" rtlCol="0">
            <a:spAutoFit/>
          </a:bodyPr>
          <a:lstStyle/>
          <a:p>
            <a:r>
              <a:rPr lang="fr-FR" dirty="0">
                <a:solidFill>
                  <a:schemeClr val="bg1"/>
                </a:solidFill>
              </a:rPr>
              <a:t>A </a:t>
            </a:r>
            <a:r>
              <a:rPr lang="fr-FR" b="1" dirty="0">
                <a:solidFill>
                  <a:schemeClr val="bg1"/>
                </a:solidFill>
              </a:rPr>
              <a:t>l’horizon 2025, l’ONU prévoit que si la situation actuelle n’évolue pas favorablement, 1/3 de la population mondiale sera concernée par </a:t>
            </a:r>
            <a:r>
              <a:rPr lang="fr-FR" dirty="0">
                <a:solidFill>
                  <a:schemeClr val="bg1"/>
                </a:solidFill>
              </a:rPr>
              <a:t>le stress hydrique.</a:t>
            </a:r>
          </a:p>
          <a:p>
            <a:endParaRPr lang="fr-FR" dirty="0">
              <a:solidFill>
                <a:schemeClr val="bg1"/>
              </a:solidFill>
            </a:endParaRPr>
          </a:p>
          <a:p>
            <a:r>
              <a:rPr lang="fr-FR" b="1" dirty="0">
                <a:solidFill>
                  <a:schemeClr val="bg1"/>
                </a:solidFill>
              </a:rPr>
              <a:t>En 2050, 3,9 milliards d'êtres humains souffriront en 2050 d'un accès difficile à l’eau</a:t>
            </a:r>
          </a:p>
          <a:p>
            <a:endParaRPr lang="fr-FR" dirty="0">
              <a:solidFill>
                <a:schemeClr val="bg1"/>
              </a:solidFill>
            </a:endParaRPr>
          </a:p>
          <a:p>
            <a:r>
              <a:rPr lang="fr-FR" dirty="0">
                <a:solidFill>
                  <a:schemeClr val="bg1"/>
                </a:solidFill>
              </a:rPr>
              <a:t>Cette pénurie annoncée qui toucherait dans 30 ans </a:t>
            </a:r>
            <a:r>
              <a:rPr lang="fr-FR" b="1" dirty="0">
                <a:solidFill>
                  <a:schemeClr val="bg1"/>
                </a:solidFill>
              </a:rPr>
              <a:t>40% de la population mondiale </a:t>
            </a:r>
            <a:r>
              <a:rPr lang="fr-FR" dirty="0">
                <a:solidFill>
                  <a:schemeClr val="bg1"/>
                </a:solidFill>
              </a:rPr>
              <a:t>est la résultante de multiples facteurs, humains et naturels.</a:t>
            </a:r>
          </a:p>
        </p:txBody>
      </p:sp>
      <p:sp>
        <p:nvSpPr>
          <p:cNvPr id="44" name="ZoneTexte 43">
            <a:extLst>
              <a:ext uri="{FF2B5EF4-FFF2-40B4-BE49-F238E27FC236}">
                <a16:creationId xmlns:a16="http://schemas.microsoft.com/office/drawing/2014/main" id="{EB69D199-89FE-1A4C-A137-7277F5F99726}"/>
              </a:ext>
            </a:extLst>
          </p:cNvPr>
          <p:cNvSpPr txBox="1"/>
          <p:nvPr/>
        </p:nvSpPr>
        <p:spPr>
          <a:xfrm rot="16200000">
            <a:off x="9425747" y="2668800"/>
            <a:ext cx="5283819" cy="215444"/>
          </a:xfrm>
          <a:prstGeom prst="rect">
            <a:avLst/>
          </a:prstGeom>
          <a:noFill/>
        </p:spPr>
        <p:txBody>
          <a:bodyPr wrap="none" rtlCol="0">
            <a:spAutoFit/>
          </a:bodyPr>
          <a:lstStyle/>
          <a:p>
            <a:r>
              <a:rPr lang="fr-FR" sz="800" dirty="0"/>
              <a:t>Rapport mondial des Nations Unies (projection publiées par l’Agence néerlandaise d’évaluation environnementale en 2014</a:t>
            </a:r>
          </a:p>
        </p:txBody>
      </p:sp>
      <p:sp>
        <p:nvSpPr>
          <p:cNvPr id="45" name="Rectangle 44">
            <a:extLst>
              <a:ext uri="{FF2B5EF4-FFF2-40B4-BE49-F238E27FC236}">
                <a16:creationId xmlns:a16="http://schemas.microsoft.com/office/drawing/2014/main" id="{C08BED2E-6F13-914A-8602-D6DBEA242E3F}"/>
              </a:ext>
            </a:extLst>
          </p:cNvPr>
          <p:cNvSpPr/>
          <p:nvPr/>
        </p:nvSpPr>
        <p:spPr>
          <a:xfrm>
            <a:off x="277475" y="3584067"/>
            <a:ext cx="5469327" cy="3139321"/>
          </a:xfrm>
          <a:prstGeom prst="rect">
            <a:avLst/>
          </a:prstGeom>
        </p:spPr>
        <p:txBody>
          <a:bodyPr wrap="square">
            <a:spAutoFit/>
          </a:bodyPr>
          <a:lstStyle/>
          <a:p>
            <a:r>
              <a:rPr lang="fr-FR" dirty="0">
                <a:solidFill>
                  <a:srgbClr val="222222"/>
                </a:solidFill>
                <a:latin typeface="Muli"/>
              </a:rPr>
              <a:t>Tempêtes, sécheresse, vagues de chaleur... les aléas climatiques successifs en forte augmentation ces dernières années ont un impact direct sur les ressources en eau :</a:t>
            </a:r>
          </a:p>
          <a:p>
            <a:r>
              <a:rPr lang="fr-FR" dirty="0">
                <a:solidFill>
                  <a:srgbClr val="222222"/>
                </a:solidFill>
                <a:latin typeface="Muli"/>
              </a:rPr>
              <a:t>	</a:t>
            </a:r>
            <a:r>
              <a:rPr lang="fr-FR" b="1" dirty="0">
                <a:solidFill>
                  <a:srgbClr val="222222"/>
                </a:solidFill>
                <a:latin typeface="Muli"/>
              </a:rPr>
              <a:t>Réduction des réserves d'eau naturelles </a:t>
            </a:r>
            <a:r>
              <a:rPr lang="fr-FR" dirty="0">
                <a:solidFill>
                  <a:srgbClr val="222222"/>
                </a:solidFill>
                <a:latin typeface="Muli"/>
              </a:rPr>
              <a:t>par l'effet de l'évaporation liée aux fortes chaleurs </a:t>
            </a:r>
          </a:p>
          <a:p>
            <a:r>
              <a:rPr lang="fr-FR" dirty="0">
                <a:solidFill>
                  <a:srgbClr val="222222"/>
                </a:solidFill>
                <a:latin typeface="Muli"/>
              </a:rPr>
              <a:t>	</a:t>
            </a:r>
            <a:r>
              <a:rPr lang="fr-FR" b="1" dirty="0">
                <a:solidFill>
                  <a:srgbClr val="222222"/>
                </a:solidFill>
                <a:latin typeface="Muli"/>
              </a:rPr>
              <a:t>Contamination et salinisation </a:t>
            </a:r>
            <a:r>
              <a:rPr lang="fr-FR" dirty="0">
                <a:solidFill>
                  <a:srgbClr val="222222"/>
                </a:solidFill>
                <a:latin typeface="Muli"/>
              </a:rPr>
              <a:t>des zones humides, sources de filtrage naturelles </a:t>
            </a:r>
          </a:p>
          <a:p>
            <a:r>
              <a:rPr lang="fr-FR" dirty="0">
                <a:solidFill>
                  <a:srgbClr val="222222"/>
                </a:solidFill>
                <a:latin typeface="Muli"/>
              </a:rPr>
              <a:t>	</a:t>
            </a:r>
            <a:r>
              <a:rPr lang="fr-FR" b="1" dirty="0">
                <a:solidFill>
                  <a:srgbClr val="222222"/>
                </a:solidFill>
                <a:latin typeface="Muli"/>
              </a:rPr>
              <a:t>Détérioration des équipements de traitement </a:t>
            </a:r>
            <a:r>
              <a:rPr lang="fr-FR" dirty="0">
                <a:solidFill>
                  <a:srgbClr val="222222"/>
                </a:solidFill>
                <a:latin typeface="Muli"/>
              </a:rPr>
              <a:t>(bassins d'assainissement, usines de désalinisation) ou d'acheminement de l'eau (canalisations, aqueducs...)</a:t>
            </a:r>
            <a:endParaRPr lang="fr-FR" b="0" i="0" u="none" strike="noStrike" dirty="0">
              <a:solidFill>
                <a:srgbClr val="222222"/>
              </a:solidFill>
              <a:effectLst/>
              <a:latin typeface="Muli"/>
            </a:endParaRPr>
          </a:p>
        </p:txBody>
      </p:sp>
      <p:pic>
        <p:nvPicPr>
          <p:cNvPr id="52" name="Image 51">
            <a:extLst>
              <a:ext uri="{FF2B5EF4-FFF2-40B4-BE49-F238E27FC236}">
                <a16:creationId xmlns:a16="http://schemas.microsoft.com/office/drawing/2014/main" id="{8C267E38-E91B-7D4E-985E-F3E3B7CF60E9}"/>
              </a:ext>
            </a:extLst>
          </p:cNvPr>
          <p:cNvPicPr>
            <a:picLocks noChangeAspect="1"/>
          </p:cNvPicPr>
          <p:nvPr/>
        </p:nvPicPr>
        <p:blipFill>
          <a:blip r:embed="rId4"/>
          <a:stretch>
            <a:fillRect/>
          </a:stretch>
        </p:blipFill>
        <p:spPr>
          <a:xfrm>
            <a:off x="2883921" y="851434"/>
            <a:ext cx="2451879" cy="2451879"/>
          </a:xfrm>
          <a:prstGeom prst="rect">
            <a:avLst/>
          </a:prstGeom>
        </p:spPr>
      </p:pic>
      <p:sp>
        <p:nvSpPr>
          <p:cNvPr id="55" name="Rectangle 54">
            <a:extLst>
              <a:ext uri="{FF2B5EF4-FFF2-40B4-BE49-F238E27FC236}">
                <a16:creationId xmlns:a16="http://schemas.microsoft.com/office/drawing/2014/main" id="{E22F1A6F-E6CF-A54A-AD27-F8D3E540E4E6}"/>
              </a:ext>
            </a:extLst>
          </p:cNvPr>
          <p:cNvSpPr/>
          <p:nvPr/>
        </p:nvSpPr>
        <p:spPr>
          <a:xfrm rot="16200000">
            <a:off x="-2296833" y="4052304"/>
            <a:ext cx="5003614" cy="338554"/>
          </a:xfrm>
          <a:prstGeom prst="rect">
            <a:avLst/>
          </a:prstGeom>
        </p:spPr>
        <p:txBody>
          <a:bodyPr wrap="square">
            <a:spAutoFit/>
          </a:bodyPr>
          <a:lstStyle/>
          <a:p>
            <a:r>
              <a:rPr lang="fr-FR" sz="800" dirty="0">
                <a:hlinkClick r:id="rId5"/>
              </a:rPr>
              <a:t>https://www.cieau.com/eau-transition-ecologique/enjeux/quest-ce-que-le-stress-hydrique-comment-y-repondre/</a:t>
            </a:r>
            <a:endParaRPr lang="fr-FR" sz="800" dirty="0"/>
          </a:p>
          <a:p>
            <a:endParaRPr lang="fr-FR" sz="800" dirty="0"/>
          </a:p>
        </p:txBody>
      </p:sp>
      <p:pic>
        <p:nvPicPr>
          <p:cNvPr id="56" name="Image 55">
            <a:extLst>
              <a:ext uri="{FF2B5EF4-FFF2-40B4-BE49-F238E27FC236}">
                <a16:creationId xmlns:a16="http://schemas.microsoft.com/office/drawing/2014/main" id="{3DFEAB43-3F69-2246-9EFD-FA039CF93E2F}"/>
              </a:ext>
            </a:extLst>
          </p:cNvPr>
          <p:cNvPicPr>
            <a:picLocks noChangeAspect="1"/>
          </p:cNvPicPr>
          <p:nvPr/>
        </p:nvPicPr>
        <p:blipFill>
          <a:blip r:embed="rId6"/>
          <a:stretch>
            <a:fillRect/>
          </a:stretch>
        </p:blipFill>
        <p:spPr>
          <a:xfrm rot="21421320">
            <a:off x="742951" y="1777868"/>
            <a:ext cx="1778144" cy="1528322"/>
          </a:xfrm>
          <a:prstGeom prst="rect">
            <a:avLst/>
          </a:prstGeom>
        </p:spPr>
      </p:pic>
    </p:spTree>
    <p:extLst>
      <p:ext uri="{BB962C8B-B14F-4D97-AF65-F5344CB8AC3E}">
        <p14:creationId xmlns:p14="http://schemas.microsoft.com/office/powerpoint/2010/main" val="1022197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13B39813-D3CF-3246-ACBA-B0DEB82A8906}"/>
              </a:ext>
            </a:extLst>
          </p:cNvPr>
          <p:cNvSpPr txBox="1"/>
          <p:nvPr/>
        </p:nvSpPr>
        <p:spPr>
          <a:xfrm>
            <a:off x="94625" y="134612"/>
            <a:ext cx="8324229"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Dans un contexte d’urgence climatique en forte accélération</a:t>
            </a:r>
          </a:p>
        </p:txBody>
      </p:sp>
      <p:sp>
        <p:nvSpPr>
          <p:cNvPr id="16" name="ZoneTexte 15">
            <a:extLst>
              <a:ext uri="{FF2B5EF4-FFF2-40B4-BE49-F238E27FC236}">
                <a16:creationId xmlns:a16="http://schemas.microsoft.com/office/drawing/2014/main" id="{51CEF57F-D756-F047-A115-0DF04790AAC3}"/>
              </a:ext>
            </a:extLst>
          </p:cNvPr>
          <p:cNvSpPr txBox="1"/>
          <p:nvPr/>
        </p:nvSpPr>
        <p:spPr>
          <a:xfrm rot="21403149">
            <a:off x="130631" y="746791"/>
            <a:ext cx="3648019" cy="461665"/>
          </a:xfrm>
          <a:prstGeom prst="rect">
            <a:avLst/>
          </a:prstGeom>
          <a:solidFill>
            <a:schemeClr val="accent4"/>
          </a:solidFill>
        </p:spPr>
        <p:txBody>
          <a:bodyPr wrap="square" rtlCol="0">
            <a:spAutoFit/>
          </a:bodyPr>
          <a:lstStyle/>
          <a:p>
            <a:r>
              <a:rPr lang="fr-FR" sz="2400" b="1" dirty="0"/>
              <a:t>Menace sur la biodiversité</a:t>
            </a:r>
          </a:p>
        </p:txBody>
      </p:sp>
      <p:sp>
        <p:nvSpPr>
          <p:cNvPr id="2" name="Rectangle 1">
            <a:extLst>
              <a:ext uri="{FF2B5EF4-FFF2-40B4-BE49-F238E27FC236}">
                <a16:creationId xmlns:a16="http://schemas.microsoft.com/office/drawing/2014/main" id="{DA512B57-2B5D-5E42-AE5B-105744805262}"/>
              </a:ext>
            </a:extLst>
          </p:cNvPr>
          <p:cNvSpPr/>
          <p:nvPr/>
        </p:nvSpPr>
        <p:spPr>
          <a:xfrm>
            <a:off x="201440" y="1945434"/>
            <a:ext cx="5902423" cy="4801314"/>
          </a:xfrm>
          <a:prstGeom prst="rect">
            <a:avLst/>
          </a:prstGeom>
        </p:spPr>
        <p:txBody>
          <a:bodyPr wrap="square">
            <a:spAutoFit/>
          </a:bodyPr>
          <a:lstStyle/>
          <a:p>
            <a:pPr fontAlgn="base"/>
            <a:r>
              <a:rPr lang="fr-FR" dirty="0">
                <a:solidFill>
                  <a:srgbClr val="444444"/>
                </a:solidFill>
                <a:latin typeface="Bentonsans"/>
              </a:rPr>
              <a:t>« </a:t>
            </a:r>
            <a:r>
              <a:rPr lang="fr-FR" i="1" dirty="0">
                <a:solidFill>
                  <a:srgbClr val="444444"/>
                </a:solidFill>
                <a:latin typeface="Bentonsans"/>
              </a:rPr>
              <a:t>Avec </a:t>
            </a:r>
            <a:r>
              <a:rPr lang="fr-FR" b="1" i="1" dirty="0">
                <a:solidFill>
                  <a:srgbClr val="444444"/>
                </a:solidFill>
                <a:latin typeface="Bentonsans"/>
              </a:rPr>
              <a:t>1 048 espèces mondialement menacées présentes sur son territoire, la France a une responsabilité majeure dans la lutte contre l’érosion de la biodiversité qui frappe la</a:t>
            </a:r>
            <a:br>
              <a:rPr lang="fr-FR" b="1" dirty="0">
                <a:solidFill>
                  <a:srgbClr val="444444"/>
                </a:solidFill>
                <a:latin typeface="Bentonsans"/>
              </a:rPr>
            </a:br>
            <a:r>
              <a:rPr lang="fr-FR" b="1" i="1" dirty="0">
                <a:solidFill>
                  <a:srgbClr val="444444"/>
                </a:solidFill>
                <a:latin typeface="Bentonsans"/>
              </a:rPr>
              <a:t>planète</a:t>
            </a:r>
            <a:r>
              <a:rPr lang="fr-FR" b="1" dirty="0">
                <a:solidFill>
                  <a:srgbClr val="444444"/>
                </a:solidFill>
                <a:latin typeface="Bentonsans"/>
              </a:rPr>
              <a:t> »</a:t>
            </a:r>
            <a:r>
              <a:rPr lang="fr-FR" dirty="0">
                <a:solidFill>
                  <a:srgbClr val="444444"/>
                </a:solidFill>
                <a:latin typeface="Bentonsans"/>
              </a:rPr>
              <a:t>, avertit l’IUCN. </a:t>
            </a:r>
          </a:p>
          <a:p>
            <a:pPr algn="just" fontAlgn="base"/>
            <a:endParaRPr lang="fr-FR" dirty="0">
              <a:solidFill>
                <a:srgbClr val="444444"/>
              </a:solidFill>
              <a:latin typeface="Bentonsans"/>
            </a:endParaRPr>
          </a:p>
          <a:p>
            <a:pPr algn="just" fontAlgn="base"/>
            <a:r>
              <a:rPr lang="fr-FR" dirty="0">
                <a:solidFill>
                  <a:srgbClr val="444444"/>
                </a:solidFill>
                <a:latin typeface="Bentonsans"/>
              </a:rPr>
              <a:t>D’après l’organisme, </a:t>
            </a:r>
            <a:r>
              <a:rPr lang="fr-FR" b="1" dirty="0">
                <a:solidFill>
                  <a:srgbClr val="444444"/>
                </a:solidFill>
                <a:latin typeface="Bentonsans"/>
              </a:rPr>
              <a:t>la France se situe parmi les 10 pays où les enjeux sont les plus élevés, aux côtés des États-Unis, de la Chine, de l’Équateur ou encore de l’Australie.</a:t>
            </a:r>
            <a:r>
              <a:rPr lang="fr-FR" dirty="0">
                <a:solidFill>
                  <a:srgbClr val="444444"/>
                </a:solidFill>
                <a:latin typeface="Bentonsans"/>
              </a:rPr>
              <a:t> </a:t>
            </a:r>
          </a:p>
          <a:p>
            <a:pPr algn="just" fontAlgn="base"/>
            <a:r>
              <a:rPr lang="fr-FR" dirty="0">
                <a:solidFill>
                  <a:srgbClr val="444444"/>
                </a:solidFill>
                <a:latin typeface="Bentonsans"/>
              </a:rPr>
              <a:t>Les causes sont notamment à trouver dans des pressions anthropiques, c’est-à-dire le stress environnemental que les activités humaines font subir à la biodiversité.</a:t>
            </a:r>
          </a:p>
          <a:p>
            <a:pPr algn="just" fontAlgn="base"/>
            <a:endParaRPr lang="fr-FR" dirty="0">
              <a:solidFill>
                <a:srgbClr val="444444"/>
              </a:solidFill>
              <a:latin typeface="Bentonsans"/>
            </a:endParaRPr>
          </a:p>
          <a:p>
            <a:pPr algn="just" fontAlgn="base"/>
            <a:r>
              <a:rPr lang="fr-FR" dirty="0">
                <a:solidFill>
                  <a:srgbClr val="444444"/>
                </a:solidFill>
                <a:latin typeface="Bentonsans"/>
              </a:rPr>
              <a:t>« </a:t>
            </a:r>
            <a:r>
              <a:rPr lang="fr-FR" i="1" dirty="0">
                <a:solidFill>
                  <a:srgbClr val="444444"/>
                </a:solidFill>
                <a:latin typeface="Bentonsans"/>
              </a:rPr>
              <a:t>Les principales menaces pesant sur les espèces sont la destruction et la dégradation des milieux naturels, le braconnage et la surexploitation, l’introduction d’espèces envahissantes, les pollutions et le </a:t>
            </a:r>
            <a:r>
              <a:rPr lang="fr-FR" b="1" i="1" dirty="0">
                <a:solidFill>
                  <a:srgbClr val="444444"/>
                </a:solidFill>
                <a:latin typeface="Bentonsans"/>
              </a:rPr>
              <a:t>changement climatique</a:t>
            </a:r>
            <a:r>
              <a:rPr lang="fr-FR" b="1" dirty="0">
                <a:solidFill>
                  <a:srgbClr val="444444"/>
                </a:solidFill>
                <a:latin typeface="Bentonsans"/>
              </a:rPr>
              <a:t> </a:t>
            </a:r>
            <a:r>
              <a:rPr lang="fr-FR" dirty="0">
                <a:solidFill>
                  <a:srgbClr val="444444"/>
                </a:solidFill>
                <a:latin typeface="Bentonsans"/>
              </a:rPr>
              <a:t>», relève l’IUCN.</a:t>
            </a:r>
            <a:endParaRPr lang="fr-FR" b="0" i="0" u="none" strike="noStrike" dirty="0">
              <a:solidFill>
                <a:srgbClr val="444444"/>
              </a:solidFill>
              <a:effectLst/>
              <a:latin typeface="Bentonsans"/>
            </a:endParaRPr>
          </a:p>
        </p:txBody>
      </p:sp>
      <p:sp>
        <p:nvSpPr>
          <p:cNvPr id="3" name="Rectangle 2">
            <a:extLst>
              <a:ext uri="{FF2B5EF4-FFF2-40B4-BE49-F238E27FC236}">
                <a16:creationId xmlns:a16="http://schemas.microsoft.com/office/drawing/2014/main" id="{E10950F6-FAF2-5548-8A76-3363A326B956}"/>
              </a:ext>
            </a:extLst>
          </p:cNvPr>
          <p:cNvSpPr/>
          <p:nvPr/>
        </p:nvSpPr>
        <p:spPr>
          <a:xfrm>
            <a:off x="9680718" y="610136"/>
            <a:ext cx="2304050" cy="6247864"/>
          </a:xfrm>
          <a:prstGeom prst="rect">
            <a:avLst/>
          </a:prstGeom>
        </p:spPr>
        <p:txBody>
          <a:bodyPr wrap="square">
            <a:spAutoFit/>
          </a:bodyPr>
          <a:lstStyle/>
          <a:p>
            <a:pPr algn="just"/>
            <a:r>
              <a:rPr lang="fr-FR" sz="1600" dirty="0"/>
              <a:t>Le </a:t>
            </a:r>
            <a:r>
              <a:rPr lang="fr-FR" sz="1600" b="1" dirty="0"/>
              <a:t>taux d’extinction a bondi ces dernières décennies.  </a:t>
            </a:r>
            <a:r>
              <a:rPr lang="fr-FR" sz="1600" dirty="0"/>
              <a:t>À titre de comparaison, </a:t>
            </a:r>
            <a:r>
              <a:rPr lang="fr-FR" sz="1600" b="1" dirty="0"/>
              <a:t>ce taux est aujourd’hui 1 700 fois plus élevé que lors du Pléistocène supérieur, il y a 126 000 ans. </a:t>
            </a:r>
          </a:p>
          <a:p>
            <a:pPr algn="just"/>
            <a:endParaRPr lang="fr-FR" sz="1600" b="1" dirty="0"/>
          </a:p>
          <a:p>
            <a:pPr algn="just"/>
            <a:r>
              <a:rPr lang="fr-FR" sz="1600" dirty="0"/>
              <a:t>Depuis cette époque lointaine (pas si éloignée à l’échelle terrestre), </a:t>
            </a:r>
            <a:r>
              <a:rPr lang="fr-FR" sz="1600" b="1" dirty="0"/>
              <a:t>351 espèces de mammifères se sont éteintes, mais 80 d’entre elles se sont éteintes depuis l’an 1500 de notre ère (en 500 ans, donc). </a:t>
            </a:r>
          </a:p>
          <a:p>
            <a:pPr algn="just"/>
            <a:r>
              <a:rPr lang="fr-FR" sz="1600" dirty="0"/>
              <a:t>C’est exponentiel.</a:t>
            </a:r>
          </a:p>
          <a:p>
            <a:pPr algn="just"/>
            <a:r>
              <a:rPr lang="fr-FR" sz="1600" b="1" dirty="0">
                <a:solidFill>
                  <a:srgbClr val="444444"/>
                </a:solidFill>
                <a:latin typeface="FuturaLT"/>
              </a:rPr>
              <a:t>Les populations d'animaux sauvages ont chuté de 68 % depuis 1970, </a:t>
            </a:r>
            <a:r>
              <a:rPr lang="fr-FR" sz="1600" dirty="0">
                <a:solidFill>
                  <a:srgbClr val="444444"/>
                </a:solidFill>
                <a:latin typeface="FuturaLT"/>
              </a:rPr>
              <a:t>et cette disparition n'est pas prête de s'arrêter.</a:t>
            </a:r>
            <a:endParaRPr lang="fr-FR" sz="1600" dirty="0"/>
          </a:p>
        </p:txBody>
      </p:sp>
      <p:sp>
        <p:nvSpPr>
          <p:cNvPr id="6" name="ZoneTexte 5">
            <a:extLst>
              <a:ext uri="{FF2B5EF4-FFF2-40B4-BE49-F238E27FC236}">
                <a16:creationId xmlns:a16="http://schemas.microsoft.com/office/drawing/2014/main" id="{97E956CC-9337-5842-970E-8A40C48B3869}"/>
              </a:ext>
            </a:extLst>
          </p:cNvPr>
          <p:cNvSpPr txBox="1"/>
          <p:nvPr/>
        </p:nvSpPr>
        <p:spPr>
          <a:xfrm rot="16200000">
            <a:off x="-1012475" y="5307673"/>
            <a:ext cx="2398413" cy="338554"/>
          </a:xfrm>
          <a:prstGeom prst="rect">
            <a:avLst/>
          </a:prstGeom>
          <a:noFill/>
        </p:spPr>
        <p:txBody>
          <a:bodyPr wrap="none" rtlCol="0">
            <a:spAutoFit/>
          </a:bodyPr>
          <a:lstStyle/>
          <a:p>
            <a:r>
              <a:rPr lang="fr-FR" sz="800" dirty="0">
                <a:hlinkClick r:id="rId3"/>
              </a:rPr>
              <a:t>https://www.nature.com/articles/s41586-020-2705-y</a:t>
            </a:r>
            <a:endParaRPr lang="fr-FR" sz="800" dirty="0"/>
          </a:p>
          <a:p>
            <a:endParaRPr lang="fr-FR" sz="800" dirty="0"/>
          </a:p>
        </p:txBody>
      </p:sp>
      <p:sp>
        <p:nvSpPr>
          <p:cNvPr id="5" name="ZoneTexte 4">
            <a:extLst>
              <a:ext uri="{FF2B5EF4-FFF2-40B4-BE49-F238E27FC236}">
                <a16:creationId xmlns:a16="http://schemas.microsoft.com/office/drawing/2014/main" id="{2BECDF40-D287-C044-90B6-29EE3F8BC9DB}"/>
              </a:ext>
            </a:extLst>
          </p:cNvPr>
          <p:cNvSpPr txBox="1"/>
          <p:nvPr/>
        </p:nvSpPr>
        <p:spPr>
          <a:xfrm>
            <a:off x="120409" y="1399232"/>
            <a:ext cx="6215163" cy="369332"/>
          </a:xfrm>
          <a:prstGeom prst="rect">
            <a:avLst/>
          </a:prstGeom>
          <a:noFill/>
        </p:spPr>
        <p:txBody>
          <a:bodyPr wrap="none" rtlCol="0">
            <a:spAutoFit/>
          </a:bodyPr>
          <a:lstStyle/>
          <a:p>
            <a:r>
              <a:rPr lang="fr-FR" b="1" cap="all" dirty="0">
                <a:latin typeface="FuturaLT"/>
              </a:rPr>
              <a:t>LA FRANCE FAIT PARTIE DES PAYS LES PLUS CONCERNÉS</a:t>
            </a:r>
          </a:p>
        </p:txBody>
      </p:sp>
      <p:pic>
        <p:nvPicPr>
          <p:cNvPr id="12" name="Image 11">
            <a:extLst>
              <a:ext uri="{FF2B5EF4-FFF2-40B4-BE49-F238E27FC236}">
                <a16:creationId xmlns:a16="http://schemas.microsoft.com/office/drawing/2014/main" id="{FF6581BE-3688-A049-A9D8-DF6592E9E75F}"/>
              </a:ext>
            </a:extLst>
          </p:cNvPr>
          <p:cNvPicPr>
            <a:picLocks noChangeAspect="1"/>
          </p:cNvPicPr>
          <p:nvPr/>
        </p:nvPicPr>
        <p:blipFill>
          <a:blip r:embed="rId4"/>
          <a:stretch>
            <a:fillRect/>
          </a:stretch>
        </p:blipFill>
        <p:spPr>
          <a:xfrm>
            <a:off x="6228382" y="1042943"/>
            <a:ext cx="3327816" cy="2809549"/>
          </a:xfrm>
          <a:prstGeom prst="rect">
            <a:avLst/>
          </a:prstGeom>
        </p:spPr>
      </p:pic>
      <p:sp>
        <p:nvSpPr>
          <p:cNvPr id="13" name="Rectangle 12">
            <a:extLst>
              <a:ext uri="{FF2B5EF4-FFF2-40B4-BE49-F238E27FC236}">
                <a16:creationId xmlns:a16="http://schemas.microsoft.com/office/drawing/2014/main" id="{35542DD5-1209-C94A-8789-F014E1DD8453}"/>
              </a:ext>
            </a:extLst>
          </p:cNvPr>
          <p:cNvSpPr/>
          <p:nvPr/>
        </p:nvSpPr>
        <p:spPr>
          <a:xfrm>
            <a:off x="6287849" y="4073774"/>
            <a:ext cx="3327816" cy="2031325"/>
          </a:xfrm>
          <a:prstGeom prst="rect">
            <a:avLst/>
          </a:prstGeom>
          <a:solidFill>
            <a:schemeClr val="bg2"/>
          </a:solidFill>
        </p:spPr>
        <p:txBody>
          <a:bodyPr wrap="square">
            <a:spAutoFit/>
          </a:bodyPr>
          <a:lstStyle/>
          <a:p>
            <a:r>
              <a:rPr lang="fr-FR" sz="1400" b="1" dirty="0">
                <a:solidFill>
                  <a:srgbClr val="000000"/>
                </a:solidFill>
                <a:latin typeface="American Typewriter" panose="02090604020004020304" pitchFamily="18" charset="77"/>
              </a:rPr>
              <a:t>Un réchauffement atteignant les 4,5°C conduit à ce que près de 50% des espèces qui peuplent actuellement les écorégions prioritaires soient menacées d’extinction au niveau local</a:t>
            </a:r>
            <a:r>
              <a:rPr lang="fr-FR" sz="1400" dirty="0">
                <a:solidFill>
                  <a:srgbClr val="000000"/>
                </a:solidFill>
                <a:latin typeface="American Typewriter" panose="02090604020004020304" pitchFamily="18" charset="77"/>
              </a:rPr>
              <a:t> - alors que ce risque serait réduit de moitié si le plafond des 2°C de l'Accord de Paris était respecté.</a:t>
            </a:r>
            <a:endParaRPr lang="fr-FR" sz="1400" dirty="0">
              <a:latin typeface="American Typewriter" panose="02090604020004020304" pitchFamily="18" charset="77"/>
            </a:endParaRPr>
          </a:p>
        </p:txBody>
      </p:sp>
    </p:spTree>
    <p:extLst>
      <p:ext uri="{BB962C8B-B14F-4D97-AF65-F5344CB8AC3E}">
        <p14:creationId xmlns:p14="http://schemas.microsoft.com/office/powerpoint/2010/main" val="376077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4D8652C-1ED6-8E48-BA4E-88539CEACE7C}"/>
              </a:ext>
            </a:extLst>
          </p:cNvPr>
          <p:cNvSpPr/>
          <p:nvPr/>
        </p:nvSpPr>
        <p:spPr>
          <a:xfrm>
            <a:off x="120409" y="3429000"/>
            <a:ext cx="2153868" cy="178317"/>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13B39813-D3CF-3246-ACBA-B0DEB82A8906}"/>
              </a:ext>
            </a:extLst>
          </p:cNvPr>
          <p:cNvSpPr txBox="1"/>
          <p:nvPr/>
        </p:nvSpPr>
        <p:spPr>
          <a:xfrm>
            <a:off x="94625" y="134612"/>
            <a:ext cx="8324229"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Dans un contexte d’urgence climatique en forte accélération</a:t>
            </a:r>
          </a:p>
        </p:txBody>
      </p:sp>
      <p:sp>
        <p:nvSpPr>
          <p:cNvPr id="16" name="ZoneTexte 15">
            <a:extLst>
              <a:ext uri="{FF2B5EF4-FFF2-40B4-BE49-F238E27FC236}">
                <a16:creationId xmlns:a16="http://schemas.microsoft.com/office/drawing/2014/main" id="{51CEF57F-D756-F047-A115-0DF04790AAC3}"/>
              </a:ext>
            </a:extLst>
          </p:cNvPr>
          <p:cNvSpPr txBox="1"/>
          <p:nvPr/>
        </p:nvSpPr>
        <p:spPr>
          <a:xfrm rot="21403149">
            <a:off x="130631" y="746791"/>
            <a:ext cx="3648019" cy="461665"/>
          </a:xfrm>
          <a:prstGeom prst="rect">
            <a:avLst/>
          </a:prstGeom>
          <a:solidFill>
            <a:schemeClr val="accent4"/>
          </a:solidFill>
        </p:spPr>
        <p:txBody>
          <a:bodyPr wrap="square" rtlCol="0">
            <a:spAutoFit/>
          </a:bodyPr>
          <a:lstStyle/>
          <a:p>
            <a:r>
              <a:rPr lang="fr-FR" sz="2400" b="1" dirty="0"/>
              <a:t>Menace sur la biodiversité</a:t>
            </a:r>
          </a:p>
        </p:txBody>
      </p:sp>
      <p:pic>
        <p:nvPicPr>
          <p:cNvPr id="11" name="Image 10">
            <a:extLst>
              <a:ext uri="{FF2B5EF4-FFF2-40B4-BE49-F238E27FC236}">
                <a16:creationId xmlns:a16="http://schemas.microsoft.com/office/drawing/2014/main" id="{66D68755-11A5-CE47-9216-028FE16BF43E}"/>
              </a:ext>
            </a:extLst>
          </p:cNvPr>
          <p:cNvPicPr>
            <a:picLocks noChangeAspect="1"/>
          </p:cNvPicPr>
          <p:nvPr/>
        </p:nvPicPr>
        <p:blipFill>
          <a:blip r:embed="rId3"/>
          <a:stretch>
            <a:fillRect/>
          </a:stretch>
        </p:blipFill>
        <p:spPr>
          <a:xfrm>
            <a:off x="0" y="1623052"/>
            <a:ext cx="2713220" cy="1055141"/>
          </a:xfrm>
          <a:prstGeom prst="rect">
            <a:avLst/>
          </a:prstGeom>
        </p:spPr>
      </p:pic>
      <p:pic>
        <p:nvPicPr>
          <p:cNvPr id="12" name="Image 11">
            <a:extLst>
              <a:ext uri="{FF2B5EF4-FFF2-40B4-BE49-F238E27FC236}">
                <a16:creationId xmlns:a16="http://schemas.microsoft.com/office/drawing/2014/main" id="{45138A0D-A9A8-7046-8FC2-32885A9B9DC9}"/>
              </a:ext>
            </a:extLst>
          </p:cNvPr>
          <p:cNvPicPr>
            <a:picLocks noChangeAspect="1"/>
          </p:cNvPicPr>
          <p:nvPr/>
        </p:nvPicPr>
        <p:blipFill>
          <a:blip r:embed="rId4"/>
          <a:stretch>
            <a:fillRect/>
          </a:stretch>
        </p:blipFill>
        <p:spPr>
          <a:xfrm>
            <a:off x="120409" y="5191658"/>
            <a:ext cx="2348772" cy="1618043"/>
          </a:xfrm>
          <a:prstGeom prst="rect">
            <a:avLst/>
          </a:prstGeom>
        </p:spPr>
      </p:pic>
      <p:sp>
        <p:nvSpPr>
          <p:cNvPr id="13" name="ZoneTexte 12">
            <a:extLst>
              <a:ext uri="{FF2B5EF4-FFF2-40B4-BE49-F238E27FC236}">
                <a16:creationId xmlns:a16="http://schemas.microsoft.com/office/drawing/2014/main" id="{DE2EC2A8-E4E9-8544-B639-D60F1100A4F3}"/>
              </a:ext>
            </a:extLst>
          </p:cNvPr>
          <p:cNvSpPr txBox="1"/>
          <p:nvPr/>
        </p:nvSpPr>
        <p:spPr>
          <a:xfrm>
            <a:off x="81293" y="2729445"/>
            <a:ext cx="2469738" cy="2462213"/>
          </a:xfrm>
          <a:prstGeom prst="rect">
            <a:avLst/>
          </a:prstGeom>
          <a:noFill/>
        </p:spPr>
        <p:txBody>
          <a:bodyPr wrap="square" rtlCol="0">
            <a:spAutoFit/>
          </a:bodyPr>
          <a:lstStyle/>
          <a:p>
            <a:pPr algn="just"/>
            <a:r>
              <a:rPr lang="fr-FR" sz="1400" dirty="0"/>
              <a:t>L'Union internationale pour la conservation de la nature (UICN) organise son congrès du 3 au 11 septembre 2021 à Marseille. Son ambition est de créer "le plus grand événement mondial jamais organisé sur la biodiversité". Retour en sept questions sur cette autorité mondiale et son action en faveur de la biodiversité.</a:t>
            </a:r>
          </a:p>
        </p:txBody>
      </p:sp>
      <p:sp>
        <p:nvSpPr>
          <p:cNvPr id="14" name="Rectangle 13">
            <a:extLst>
              <a:ext uri="{FF2B5EF4-FFF2-40B4-BE49-F238E27FC236}">
                <a16:creationId xmlns:a16="http://schemas.microsoft.com/office/drawing/2014/main" id="{8F2BF926-955B-6548-A5FF-EBD5FF61167F}"/>
              </a:ext>
            </a:extLst>
          </p:cNvPr>
          <p:cNvSpPr/>
          <p:nvPr/>
        </p:nvSpPr>
        <p:spPr>
          <a:xfrm>
            <a:off x="2485139" y="1219359"/>
            <a:ext cx="3132494" cy="2031325"/>
          </a:xfrm>
          <a:prstGeom prst="rect">
            <a:avLst/>
          </a:prstGeom>
        </p:spPr>
        <p:txBody>
          <a:bodyPr wrap="square">
            <a:spAutoFit/>
          </a:bodyPr>
          <a:lstStyle/>
          <a:p>
            <a:pPr algn="just"/>
            <a:r>
              <a:rPr lang="fr-FR" sz="1400" dirty="0">
                <a:solidFill>
                  <a:srgbClr val="222222"/>
                </a:solidFill>
                <a:latin typeface="Muli"/>
              </a:rPr>
              <a:t>Le Parlement européen a adopté, </a:t>
            </a:r>
            <a:r>
              <a:rPr lang="fr-FR" sz="1400" b="1" dirty="0">
                <a:solidFill>
                  <a:srgbClr val="222222"/>
                </a:solidFill>
                <a:latin typeface="Muli"/>
              </a:rPr>
              <a:t>le 8 juin 2021, la stratégie de l’Union européenne (UE) pour la biodiversité à l’horizon 2030</a:t>
            </a:r>
            <a:r>
              <a:rPr lang="fr-FR" sz="1400" dirty="0">
                <a:solidFill>
                  <a:srgbClr val="222222"/>
                </a:solidFill>
                <a:latin typeface="Muli"/>
              </a:rPr>
              <a:t>. Face à la détérioration des écosystèmes, les députés demandent des mesures contraignantes pour les États. Pour mener des actions adaptées, 20 milliards d’euros par an seraient nécessaires.</a:t>
            </a:r>
            <a:endParaRPr lang="fr-FR" sz="1400" dirty="0"/>
          </a:p>
        </p:txBody>
      </p:sp>
      <p:sp>
        <p:nvSpPr>
          <p:cNvPr id="22" name="ZoneTexte 21">
            <a:extLst>
              <a:ext uri="{FF2B5EF4-FFF2-40B4-BE49-F238E27FC236}">
                <a16:creationId xmlns:a16="http://schemas.microsoft.com/office/drawing/2014/main" id="{659C5A62-5C05-6242-A657-BA3837C7FAC4}"/>
              </a:ext>
            </a:extLst>
          </p:cNvPr>
          <p:cNvSpPr txBox="1"/>
          <p:nvPr/>
        </p:nvSpPr>
        <p:spPr>
          <a:xfrm>
            <a:off x="5657831" y="642780"/>
            <a:ext cx="6452876" cy="6186309"/>
          </a:xfrm>
          <a:prstGeom prst="rect">
            <a:avLst/>
          </a:prstGeom>
          <a:solidFill>
            <a:schemeClr val="bg2"/>
          </a:solidFill>
        </p:spPr>
        <p:txBody>
          <a:bodyPr wrap="square" rtlCol="0">
            <a:spAutoFit/>
          </a:bodyPr>
          <a:lstStyle/>
          <a:p>
            <a:r>
              <a:rPr lang="fr-FR" b="1" dirty="0"/>
              <a:t>Les priorités pour 2030</a:t>
            </a:r>
          </a:p>
          <a:p>
            <a:r>
              <a:rPr lang="fr-FR" dirty="0"/>
              <a:t>La résolution </a:t>
            </a:r>
            <a:r>
              <a:rPr lang="fr-FR" dirty="0" err="1"/>
              <a:t>adoptéé</a:t>
            </a:r>
            <a:r>
              <a:rPr lang="fr-FR" dirty="0"/>
              <a:t> au Parlement Européen prévoit des mesures phares :</a:t>
            </a:r>
          </a:p>
          <a:p>
            <a:r>
              <a:rPr lang="fr-FR" dirty="0"/>
              <a:t>1. protéger au moins </a:t>
            </a:r>
            <a:r>
              <a:rPr lang="fr-FR" b="1" dirty="0"/>
              <a:t>30% des zones marines et terrestres de l'UE</a:t>
            </a:r>
            <a:r>
              <a:rPr lang="fr-FR" dirty="0"/>
              <a:t> (forêts, zones humides, tourbières, prairies et écosystèmes côtiers), contre 15% aujourd'hui ;</a:t>
            </a:r>
          </a:p>
          <a:p>
            <a:r>
              <a:rPr lang="fr-FR" dirty="0"/>
              <a:t>2. laisser intacts </a:t>
            </a:r>
            <a:r>
              <a:rPr lang="fr-FR" b="1" dirty="0"/>
              <a:t>10% des océans et des terres de l'UE,</a:t>
            </a:r>
            <a:r>
              <a:rPr lang="fr-FR" dirty="0"/>
              <a:t> y compris les forêts primaires et anciennes et les autres écosystèmes riches en carbone ;</a:t>
            </a:r>
          </a:p>
          <a:p>
            <a:r>
              <a:rPr lang="fr-FR" b="1" dirty="0"/>
              <a:t>3. réviser en urgence l'</a:t>
            </a:r>
            <a:r>
              <a:rPr lang="fr-FR" b="1" dirty="0">
                <a:hlinkClick r:id="rId5" tooltip="Pollinisateurs de l’UE - Commission européenne - Nouvelle fenêtre"/>
              </a:rPr>
              <a:t>initiative de l'UE sur les pollinisateurs(nouvelle fenêtre)</a:t>
            </a:r>
            <a:r>
              <a:rPr lang="fr-FR" dirty="0"/>
              <a:t> afin de mettre en place un nouveau cadre de surveillance des abeilles et autres pollinisateurs dans toute l’Union ;</a:t>
            </a:r>
          </a:p>
          <a:p>
            <a:r>
              <a:rPr lang="fr-FR" dirty="0"/>
              <a:t>4. créer une</a:t>
            </a:r>
            <a:r>
              <a:rPr lang="fr-FR" b="1" dirty="0"/>
              <a:t> plateforme européenne pour le verdissement urbain</a:t>
            </a:r>
            <a:r>
              <a:rPr lang="fr-FR" dirty="0"/>
              <a:t> avec des objectifs contraignants : quota minimal de toitures végétalisées, soutien à l'agriculture urbaine, interdiction des pesticides chimiques, par exemple ;</a:t>
            </a:r>
          </a:p>
          <a:p>
            <a:r>
              <a:rPr lang="fr-FR" dirty="0"/>
              <a:t>	-affecter au moins </a:t>
            </a:r>
            <a:r>
              <a:rPr lang="fr-FR" b="1" dirty="0"/>
              <a:t>25% des terres agricoles à l’</a:t>
            </a:r>
            <a:r>
              <a:rPr lang="fr-FR" b="1" dirty="0">
                <a:hlinkClick r:id="rId6" tooltip="Agriculture biologique dans l’UE : des règles plus strictes (infographie) - Parlement européen - Nouvelle fenêtre"/>
              </a:rPr>
              <a:t>agriculture biologique(nouvelle fenêtre)</a:t>
            </a:r>
            <a:r>
              <a:rPr lang="fr-FR" b="1" dirty="0"/>
              <a:t> ;</a:t>
            </a:r>
            <a:endParaRPr lang="fr-FR" dirty="0"/>
          </a:p>
          <a:p>
            <a:r>
              <a:rPr lang="fr-FR" dirty="0"/>
              <a:t>	-réduire de 50% l'utilisation des pesticides plus dangereux et chimiques, et </a:t>
            </a:r>
            <a:r>
              <a:rPr lang="fr-FR" b="1" dirty="0"/>
              <a:t>interdire celle des herbicides à base de glyphosate après décembre 2022.</a:t>
            </a:r>
            <a:endParaRPr lang="fr-FR" dirty="0"/>
          </a:p>
        </p:txBody>
      </p:sp>
      <p:sp>
        <p:nvSpPr>
          <p:cNvPr id="23" name="Rectangle 22">
            <a:extLst>
              <a:ext uri="{FF2B5EF4-FFF2-40B4-BE49-F238E27FC236}">
                <a16:creationId xmlns:a16="http://schemas.microsoft.com/office/drawing/2014/main" id="{DB69C7B1-28B5-BF4B-B831-5141E1D6DE27}"/>
              </a:ext>
            </a:extLst>
          </p:cNvPr>
          <p:cNvSpPr/>
          <p:nvPr/>
        </p:nvSpPr>
        <p:spPr>
          <a:xfrm>
            <a:off x="2508297" y="3257236"/>
            <a:ext cx="3067684" cy="3170099"/>
          </a:xfrm>
          <a:prstGeom prst="rect">
            <a:avLst/>
          </a:prstGeom>
        </p:spPr>
        <p:txBody>
          <a:bodyPr wrap="square">
            <a:spAutoFit/>
          </a:bodyPr>
          <a:lstStyle/>
          <a:p>
            <a:r>
              <a:rPr lang="fr-FR" sz="1000" b="1" dirty="0">
                <a:solidFill>
                  <a:srgbClr val="222222"/>
                </a:solidFill>
                <a:latin typeface="Muli"/>
              </a:rPr>
              <a:t>L'urgence environnementale</a:t>
            </a:r>
          </a:p>
          <a:p>
            <a:r>
              <a:rPr lang="fr-FR" sz="1000" dirty="0">
                <a:solidFill>
                  <a:srgbClr val="222222"/>
                </a:solidFill>
                <a:latin typeface="Muli"/>
              </a:rPr>
              <a:t>Un million d’espèces sont en voie de disparition sur environ huit millions. La menace qui pèse sur la nature et ses habitants est sans précédent dans l'histoire, selon le rapport de la Commission de l'environnement, de la santé publique et de la sécurité alimentaire.</a:t>
            </a:r>
            <a:r>
              <a:rPr lang="fr-FR" sz="1000" i="1" dirty="0">
                <a:solidFill>
                  <a:srgbClr val="222222"/>
                </a:solidFill>
                <a:latin typeface="Muli"/>
              </a:rPr>
              <a:t> "Seuls 23% des espèces et 16% des habitats sont dans un état de conservation favorable"</a:t>
            </a:r>
            <a:r>
              <a:rPr lang="fr-FR" sz="1000" dirty="0">
                <a:solidFill>
                  <a:srgbClr val="222222"/>
                </a:solidFill>
                <a:latin typeface="Muli"/>
              </a:rPr>
              <a:t>, souligne le document.</a:t>
            </a:r>
          </a:p>
          <a:p>
            <a:r>
              <a:rPr lang="fr-FR" sz="1000" dirty="0">
                <a:solidFill>
                  <a:srgbClr val="222222"/>
                </a:solidFill>
                <a:latin typeface="Muli"/>
              </a:rPr>
              <a:t>Le rapport rappelle que </a:t>
            </a:r>
            <a:r>
              <a:rPr lang="fr-FR" sz="1000" i="1" dirty="0">
                <a:solidFill>
                  <a:srgbClr val="222222"/>
                </a:solidFill>
                <a:latin typeface="Muli"/>
              </a:rPr>
              <a:t>"l'extinction des espèces est un phénomène définitif [...] qui met en péril le bien-être et la survie des humains".</a:t>
            </a:r>
            <a:r>
              <a:rPr lang="fr-FR" sz="1000" dirty="0">
                <a:solidFill>
                  <a:srgbClr val="222222"/>
                </a:solidFill>
                <a:latin typeface="Muli"/>
              </a:rPr>
              <a:t> Ainsi, la baisse du nombre de pollinisateurs met en danger la biodiversité mais représente aussi </a:t>
            </a:r>
            <a:r>
              <a:rPr lang="fr-FR" sz="1000" i="1" dirty="0">
                <a:solidFill>
                  <a:srgbClr val="222222"/>
                </a:solidFill>
                <a:latin typeface="Muli"/>
              </a:rPr>
              <a:t>"une menace pour la sécurité alimentaire".</a:t>
            </a:r>
            <a:r>
              <a:rPr lang="fr-FR" sz="1000" dirty="0">
                <a:solidFill>
                  <a:srgbClr val="222222"/>
                </a:solidFill>
                <a:latin typeface="Muli"/>
              </a:rPr>
              <a:t>.</a:t>
            </a:r>
          </a:p>
          <a:p>
            <a:r>
              <a:rPr lang="fr-FR" sz="1000" dirty="0">
                <a:solidFill>
                  <a:srgbClr val="222222"/>
                </a:solidFill>
                <a:latin typeface="Muli"/>
              </a:rPr>
              <a:t>Par ailleurs, 90% des terres devraient subir des modifications significatives d’ici à 2050 et devront être protégées. 87% des zones humides sont déjà </a:t>
            </a:r>
            <a:r>
              <a:rPr lang="fr-FR" sz="1000" i="1" dirty="0">
                <a:solidFill>
                  <a:srgbClr val="222222"/>
                </a:solidFill>
                <a:latin typeface="Muli"/>
              </a:rPr>
              <a:t>"perdues".</a:t>
            </a:r>
            <a:endParaRPr lang="fr-FR" sz="1000" dirty="0">
              <a:solidFill>
                <a:srgbClr val="222222"/>
              </a:solidFill>
              <a:latin typeface="Muli"/>
            </a:endParaRPr>
          </a:p>
          <a:p>
            <a:r>
              <a:rPr lang="fr-FR" sz="1000" dirty="0">
                <a:solidFill>
                  <a:srgbClr val="222222"/>
                </a:solidFill>
                <a:latin typeface="Muli"/>
              </a:rPr>
              <a:t>La biodiversité et le changement climatique sont </a:t>
            </a:r>
            <a:r>
              <a:rPr lang="fr-FR" sz="1000" i="1" dirty="0">
                <a:solidFill>
                  <a:srgbClr val="222222"/>
                </a:solidFill>
                <a:latin typeface="Muli"/>
              </a:rPr>
              <a:t>"interconnectés"</a:t>
            </a:r>
            <a:r>
              <a:rPr lang="fr-FR" sz="1000" dirty="0">
                <a:solidFill>
                  <a:srgbClr val="222222"/>
                </a:solidFill>
                <a:latin typeface="Muli"/>
              </a:rPr>
              <a:t> et doivent être traités ensemble et d'urgence, insiste le rapporteur.</a:t>
            </a:r>
            <a:endParaRPr lang="fr-FR" sz="1000" b="0" i="0" u="none" strike="noStrike" dirty="0">
              <a:solidFill>
                <a:srgbClr val="222222"/>
              </a:solidFill>
              <a:effectLst/>
              <a:latin typeface="Muli"/>
            </a:endParaRPr>
          </a:p>
        </p:txBody>
      </p:sp>
    </p:spTree>
    <p:extLst>
      <p:ext uri="{BB962C8B-B14F-4D97-AF65-F5344CB8AC3E}">
        <p14:creationId xmlns:p14="http://schemas.microsoft.com/office/powerpoint/2010/main" val="1683855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13B39813-D3CF-3246-ACBA-B0DEB82A8906}"/>
              </a:ext>
            </a:extLst>
          </p:cNvPr>
          <p:cNvSpPr txBox="1"/>
          <p:nvPr/>
        </p:nvSpPr>
        <p:spPr>
          <a:xfrm>
            <a:off x="94625" y="134612"/>
            <a:ext cx="8324229"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Dans un contexte d’urgence climatique en forte accélération</a:t>
            </a:r>
          </a:p>
        </p:txBody>
      </p:sp>
      <p:sp>
        <p:nvSpPr>
          <p:cNvPr id="16" name="ZoneTexte 15">
            <a:extLst>
              <a:ext uri="{FF2B5EF4-FFF2-40B4-BE49-F238E27FC236}">
                <a16:creationId xmlns:a16="http://schemas.microsoft.com/office/drawing/2014/main" id="{51CEF57F-D756-F047-A115-0DF04790AAC3}"/>
              </a:ext>
            </a:extLst>
          </p:cNvPr>
          <p:cNvSpPr txBox="1"/>
          <p:nvPr/>
        </p:nvSpPr>
        <p:spPr>
          <a:xfrm rot="21403149">
            <a:off x="130631" y="746791"/>
            <a:ext cx="3648019" cy="461665"/>
          </a:xfrm>
          <a:prstGeom prst="rect">
            <a:avLst/>
          </a:prstGeom>
          <a:solidFill>
            <a:schemeClr val="accent4"/>
          </a:solidFill>
        </p:spPr>
        <p:txBody>
          <a:bodyPr wrap="square" rtlCol="0">
            <a:spAutoFit/>
          </a:bodyPr>
          <a:lstStyle/>
          <a:p>
            <a:r>
              <a:rPr lang="fr-FR" sz="2400" b="1" dirty="0"/>
              <a:t>Menace sur la biodiversité</a:t>
            </a:r>
          </a:p>
        </p:txBody>
      </p:sp>
      <p:pic>
        <p:nvPicPr>
          <p:cNvPr id="18" name="Image 17">
            <a:extLst>
              <a:ext uri="{FF2B5EF4-FFF2-40B4-BE49-F238E27FC236}">
                <a16:creationId xmlns:a16="http://schemas.microsoft.com/office/drawing/2014/main" id="{61AE0BDD-959B-6D4C-9CAC-BF7045009693}"/>
              </a:ext>
            </a:extLst>
          </p:cNvPr>
          <p:cNvPicPr>
            <a:picLocks noChangeAspect="1"/>
          </p:cNvPicPr>
          <p:nvPr/>
        </p:nvPicPr>
        <p:blipFill>
          <a:blip r:embed="rId3"/>
          <a:stretch>
            <a:fillRect/>
          </a:stretch>
        </p:blipFill>
        <p:spPr>
          <a:xfrm>
            <a:off x="4682568" y="4707948"/>
            <a:ext cx="2869660" cy="1913105"/>
          </a:xfrm>
          <a:prstGeom prst="rect">
            <a:avLst/>
          </a:prstGeom>
        </p:spPr>
      </p:pic>
      <p:sp>
        <p:nvSpPr>
          <p:cNvPr id="19" name="Rectangle 18">
            <a:extLst>
              <a:ext uri="{FF2B5EF4-FFF2-40B4-BE49-F238E27FC236}">
                <a16:creationId xmlns:a16="http://schemas.microsoft.com/office/drawing/2014/main" id="{36097E4E-5AD2-DC47-85C2-FF007E3309FA}"/>
              </a:ext>
            </a:extLst>
          </p:cNvPr>
          <p:cNvSpPr/>
          <p:nvPr/>
        </p:nvSpPr>
        <p:spPr>
          <a:xfrm>
            <a:off x="7609393" y="5769281"/>
            <a:ext cx="4220151" cy="954107"/>
          </a:xfrm>
          <a:prstGeom prst="rect">
            <a:avLst/>
          </a:prstGeom>
        </p:spPr>
        <p:txBody>
          <a:bodyPr wrap="square">
            <a:spAutoFit/>
          </a:bodyPr>
          <a:lstStyle/>
          <a:p>
            <a:pPr algn="just"/>
            <a:r>
              <a:rPr lang="fr-FR" sz="1400" dirty="0">
                <a:solidFill>
                  <a:srgbClr val="333333"/>
                </a:solidFill>
                <a:latin typeface="Noto Sans" panose="020B0502040504020204" pitchFamily="34" charset="0"/>
              </a:rPr>
              <a:t>L’acidification des océans réduit la disponibilité des ions carbonate (un élément constitutif important du squelette et de la coquille de nombreux organismes marins).</a:t>
            </a:r>
            <a:endParaRPr lang="fr-FR" sz="1400" dirty="0"/>
          </a:p>
        </p:txBody>
      </p:sp>
      <p:pic>
        <p:nvPicPr>
          <p:cNvPr id="20" name="Image 19">
            <a:extLst>
              <a:ext uri="{FF2B5EF4-FFF2-40B4-BE49-F238E27FC236}">
                <a16:creationId xmlns:a16="http://schemas.microsoft.com/office/drawing/2014/main" id="{912340AF-CE37-264D-9CC5-CB379EC43B38}"/>
              </a:ext>
            </a:extLst>
          </p:cNvPr>
          <p:cNvPicPr>
            <a:picLocks noChangeAspect="1"/>
          </p:cNvPicPr>
          <p:nvPr/>
        </p:nvPicPr>
        <p:blipFill>
          <a:blip r:embed="rId4"/>
          <a:stretch>
            <a:fillRect/>
          </a:stretch>
        </p:blipFill>
        <p:spPr>
          <a:xfrm>
            <a:off x="8418854" y="1229840"/>
            <a:ext cx="3414748" cy="2063078"/>
          </a:xfrm>
          <a:prstGeom prst="rect">
            <a:avLst/>
          </a:prstGeom>
        </p:spPr>
      </p:pic>
      <p:sp>
        <p:nvSpPr>
          <p:cNvPr id="21" name="Rectangle 20">
            <a:extLst>
              <a:ext uri="{FF2B5EF4-FFF2-40B4-BE49-F238E27FC236}">
                <a16:creationId xmlns:a16="http://schemas.microsoft.com/office/drawing/2014/main" id="{8AB18E22-52FE-6F49-A219-EDF0DA7E70E8}"/>
              </a:ext>
            </a:extLst>
          </p:cNvPr>
          <p:cNvSpPr/>
          <p:nvPr/>
        </p:nvSpPr>
        <p:spPr>
          <a:xfrm>
            <a:off x="8378827" y="3379825"/>
            <a:ext cx="3550705" cy="1384995"/>
          </a:xfrm>
          <a:prstGeom prst="rect">
            <a:avLst/>
          </a:prstGeom>
        </p:spPr>
        <p:txBody>
          <a:bodyPr wrap="square">
            <a:spAutoFit/>
          </a:bodyPr>
          <a:lstStyle/>
          <a:p>
            <a:r>
              <a:rPr lang="fr-FR" sz="1400" dirty="0">
                <a:solidFill>
                  <a:srgbClr val="202124"/>
                </a:solidFill>
                <a:latin typeface="arial" panose="020B0604020202020204" pitchFamily="34" charset="0"/>
              </a:rPr>
              <a:t>L'ours polaire, est classé sur la liste rouge des </a:t>
            </a:r>
            <a:r>
              <a:rPr lang="fr-FR" sz="1400" b="1" dirty="0">
                <a:solidFill>
                  <a:srgbClr val="202124"/>
                </a:solidFill>
                <a:latin typeface="arial" panose="020B0604020202020204" pitchFamily="34" charset="0"/>
              </a:rPr>
              <a:t>espèces menacées</a:t>
            </a:r>
            <a:r>
              <a:rPr lang="fr-FR" sz="1400" dirty="0">
                <a:solidFill>
                  <a:srgbClr val="202124"/>
                </a:solidFill>
                <a:latin typeface="arial" panose="020B0604020202020204" pitchFamily="34" charset="0"/>
              </a:rPr>
              <a:t> de l'UICN (Union Internationale pour la Conservation de la Nature). Victime des la dégradation des écosystèmes il pourrait disparaître avant la fin du siècle selon les experts.</a:t>
            </a:r>
            <a:endParaRPr lang="fr-FR" sz="1400" dirty="0"/>
          </a:p>
        </p:txBody>
      </p:sp>
      <p:sp>
        <p:nvSpPr>
          <p:cNvPr id="2" name="Rectangle 1">
            <a:extLst>
              <a:ext uri="{FF2B5EF4-FFF2-40B4-BE49-F238E27FC236}">
                <a16:creationId xmlns:a16="http://schemas.microsoft.com/office/drawing/2014/main" id="{ED93F896-991D-0441-B323-C6EE14F540AD}"/>
              </a:ext>
            </a:extLst>
          </p:cNvPr>
          <p:cNvSpPr/>
          <p:nvPr/>
        </p:nvSpPr>
        <p:spPr>
          <a:xfrm>
            <a:off x="301773" y="1693986"/>
            <a:ext cx="3511400" cy="2246769"/>
          </a:xfrm>
          <a:prstGeom prst="rect">
            <a:avLst/>
          </a:prstGeom>
        </p:spPr>
        <p:txBody>
          <a:bodyPr wrap="square">
            <a:spAutoFit/>
          </a:bodyPr>
          <a:lstStyle/>
          <a:p>
            <a:pPr algn="just"/>
            <a:r>
              <a:rPr lang="fr-FR" sz="1400" dirty="0">
                <a:solidFill>
                  <a:srgbClr val="111111"/>
                </a:solidFill>
                <a:latin typeface="Open Sans" panose="020B0606030504020204" pitchFamily="34" charset="0"/>
              </a:rPr>
              <a:t>La température d'incubation va définir le futur sexe des animaux. Ainsi entre 25 et 29 degrés, l'incubation des </a:t>
            </a:r>
            <a:r>
              <a:rPr lang="fr-FR" sz="1400" dirty="0" err="1">
                <a:solidFill>
                  <a:srgbClr val="111111"/>
                </a:solidFill>
                <a:latin typeface="Open Sans" panose="020B0606030504020204" pitchFamily="34" charset="0"/>
              </a:rPr>
              <a:t>oeufs</a:t>
            </a:r>
            <a:r>
              <a:rPr lang="fr-FR" sz="1400" dirty="0">
                <a:solidFill>
                  <a:srgbClr val="111111"/>
                </a:solidFill>
                <a:latin typeface="Open Sans" panose="020B0606030504020204" pitchFamily="34" charset="0"/>
              </a:rPr>
              <a:t> donnera naissances en majorité à des mâles. Quand la température est située en 29 et 32°C la proportion de mâles et de femelles est relativement équilibrée. Au delà de 32°C d'incubation les bébés seront exclusivement des femelles.</a:t>
            </a:r>
            <a:br>
              <a:rPr lang="fr-FR" sz="1400" dirty="0"/>
            </a:br>
            <a:endParaRPr lang="fr-FR" sz="1400" dirty="0"/>
          </a:p>
        </p:txBody>
      </p:sp>
      <p:pic>
        <p:nvPicPr>
          <p:cNvPr id="3" name="Image 2">
            <a:extLst>
              <a:ext uri="{FF2B5EF4-FFF2-40B4-BE49-F238E27FC236}">
                <a16:creationId xmlns:a16="http://schemas.microsoft.com/office/drawing/2014/main" id="{ABAF1F47-F07F-924C-9CE3-C9BABE98D690}"/>
              </a:ext>
            </a:extLst>
          </p:cNvPr>
          <p:cNvPicPr>
            <a:picLocks noChangeAspect="1"/>
          </p:cNvPicPr>
          <p:nvPr/>
        </p:nvPicPr>
        <p:blipFill>
          <a:blip r:embed="rId5"/>
          <a:stretch>
            <a:fillRect/>
          </a:stretch>
        </p:blipFill>
        <p:spPr>
          <a:xfrm>
            <a:off x="349289" y="3940755"/>
            <a:ext cx="3439583" cy="2293055"/>
          </a:xfrm>
          <a:prstGeom prst="rect">
            <a:avLst/>
          </a:prstGeom>
        </p:spPr>
      </p:pic>
      <p:pic>
        <p:nvPicPr>
          <p:cNvPr id="5" name="Image 4">
            <a:extLst>
              <a:ext uri="{FF2B5EF4-FFF2-40B4-BE49-F238E27FC236}">
                <a16:creationId xmlns:a16="http://schemas.microsoft.com/office/drawing/2014/main" id="{31ABB9FE-0885-6844-BADD-F662034F473B}"/>
              </a:ext>
            </a:extLst>
          </p:cNvPr>
          <p:cNvPicPr>
            <a:picLocks noChangeAspect="1"/>
          </p:cNvPicPr>
          <p:nvPr/>
        </p:nvPicPr>
        <p:blipFill>
          <a:blip r:embed="rId6"/>
          <a:stretch>
            <a:fillRect/>
          </a:stretch>
        </p:blipFill>
        <p:spPr>
          <a:xfrm>
            <a:off x="4682568" y="944071"/>
            <a:ext cx="2998660" cy="2063078"/>
          </a:xfrm>
          <a:prstGeom prst="rect">
            <a:avLst/>
          </a:prstGeom>
        </p:spPr>
      </p:pic>
      <p:sp>
        <p:nvSpPr>
          <p:cNvPr id="23" name="Rectangle 22">
            <a:extLst>
              <a:ext uri="{FF2B5EF4-FFF2-40B4-BE49-F238E27FC236}">
                <a16:creationId xmlns:a16="http://schemas.microsoft.com/office/drawing/2014/main" id="{37B3DA70-7A25-354A-8046-6591C4A722C4}"/>
              </a:ext>
            </a:extLst>
          </p:cNvPr>
          <p:cNvSpPr/>
          <p:nvPr/>
        </p:nvSpPr>
        <p:spPr>
          <a:xfrm>
            <a:off x="4550487" y="3062707"/>
            <a:ext cx="3091026" cy="954107"/>
          </a:xfrm>
          <a:prstGeom prst="rect">
            <a:avLst/>
          </a:prstGeom>
        </p:spPr>
        <p:txBody>
          <a:bodyPr wrap="square">
            <a:spAutoFit/>
          </a:bodyPr>
          <a:lstStyle/>
          <a:p>
            <a:pPr algn="just"/>
            <a:r>
              <a:rPr lang="fr-FR" sz="1400" dirty="0">
                <a:solidFill>
                  <a:srgbClr val="333333"/>
                </a:solidFill>
                <a:latin typeface="Noto Sans" panose="020B0502040504020204" pitchFamily="34" charset="0"/>
              </a:rPr>
              <a:t>Nouveaux comportements migratoires (oies cendrées, en 20211 28.342 oies cendrées ont hiverné en France vs 10 en 1968) ,</a:t>
            </a:r>
            <a:endParaRPr lang="fr-FR" sz="1400" dirty="0"/>
          </a:p>
        </p:txBody>
      </p:sp>
    </p:spTree>
    <p:extLst>
      <p:ext uri="{BB962C8B-B14F-4D97-AF65-F5344CB8AC3E}">
        <p14:creationId xmlns:p14="http://schemas.microsoft.com/office/powerpoint/2010/main" val="3567893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AA219F-26E5-C14E-A088-F6AA14BAF48F}"/>
              </a:ext>
            </a:extLst>
          </p:cNvPr>
          <p:cNvSpPr/>
          <p:nvPr/>
        </p:nvSpPr>
        <p:spPr>
          <a:xfrm>
            <a:off x="9103982" y="5790251"/>
            <a:ext cx="2242617" cy="2522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10A4D28B-C32B-F54E-8F45-D9CE67A5EAA7}"/>
              </a:ext>
            </a:extLst>
          </p:cNvPr>
          <p:cNvSpPr/>
          <p:nvPr/>
        </p:nvSpPr>
        <p:spPr>
          <a:xfrm>
            <a:off x="9103982" y="3012554"/>
            <a:ext cx="2135454" cy="2522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13B39813-D3CF-3246-ACBA-B0DEB82A8906}"/>
              </a:ext>
            </a:extLst>
          </p:cNvPr>
          <p:cNvSpPr txBox="1"/>
          <p:nvPr/>
        </p:nvSpPr>
        <p:spPr>
          <a:xfrm>
            <a:off x="94625" y="134612"/>
            <a:ext cx="8324229"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Dans un contexte d’urgence climatique en forte accélération</a:t>
            </a:r>
          </a:p>
        </p:txBody>
      </p:sp>
      <p:sp>
        <p:nvSpPr>
          <p:cNvPr id="16" name="ZoneTexte 15">
            <a:extLst>
              <a:ext uri="{FF2B5EF4-FFF2-40B4-BE49-F238E27FC236}">
                <a16:creationId xmlns:a16="http://schemas.microsoft.com/office/drawing/2014/main" id="{51CEF57F-D756-F047-A115-0DF04790AAC3}"/>
              </a:ext>
            </a:extLst>
          </p:cNvPr>
          <p:cNvSpPr txBox="1"/>
          <p:nvPr/>
        </p:nvSpPr>
        <p:spPr>
          <a:xfrm rot="21380733">
            <a:off x="321429" y="761773"/>
            <a:ext cx="11312336" cy="461665"/>
          </a:xfrm>
          <a:prstGeom prst="rect">
            <a:avLst/>
          </a:prstGeom>
          <a:solidFill>
            <a:schemeClr val="accent4"/>
          </a:solidFill>
        </p:spPr>
        <p:txBody>
          <a:bodyPr wrap="square" rtlCol="0">
            <a:spAutoFit/>
          </a:bodyPr>
          <a:lstStyle/>
          <a:p>
            <a:r>
              <a:rPr lang="fr-FR" sz="2400" b="1" dirty="0"/>
              <a:t>Une équation coût-bénéfice en pleine évolution favorable à la transition énergétique</a:t>
            </a:r>
          </a:p>
        </p:txBody>
      </p:sp>
      <p:sp>
        <p:nvSpPr>
          <p:cNvPr id="2" name="Rectangle 1">
            <a:extLst>
              <a:ext uri="{FF2B5EF4-FFF2-40B4-BE49-F238E27FC236}">
                <a16:creationId xmlns:a16="http://schemas.microsoft.com/office/drawing/2014/main" id="{2799CA6D-37EB-9341-9A51-5686E5E73970}"/>
              </a:ext>
            </a:extLst>
          </p:cNvPr>
          <p:cNvSpPr/>
          <p:nvPr/>
        </p:nvSpPr>
        <p:spPr>
          <a:xfrm>
            <a:off x="121839" y="1595021"/>
            <a:ext cx="5763550" cy="5262979"/>
          </a:xfrm>
          <a:prstGeom prst="rect">
            <a:avLst/>
          </a:prstGeom>
        </p:spPr>
        <p:txBody>
          <a:bodyPr wrap="square">
            <a:spAutoFit/>
          </a:bodyPr>
          <a:lstStyle/>
          <a:p>
            <a:pPr algn="just"/>
            <a:r>
              <a:rPr lang="fr-FR" b="1" dirty="0">
                <a:solidFill>
                  <a:srgbClr val="212121"/>
                </a:solidFill>
                <a:latin typeface="Merriweather"/>
              </a:rPr>
              <a:t>Enfin un consensus se dégage avec des coûts de l'inaction supérieurs à la mise en œuvre de mesures fortes</a:t>
            </a:r>
          </a:p>
          <a:p>
            <a:pPr algn="just"/>
            <a:endParaRPr lang="fr-FR" b="1" dirty="0">
              <a:solidFill>
                <a:srgbClr val="212121"/>
              </a:solidFill>
              <a:latin typeface="Merriweather"/>
            </a:endParaRPr>
          </a:p>
          <a:p>
            <a:pPr algn="just"/>
            <a:r>
              <a:rPr lang="fr-FR" dirty="0">
                <a:solidFill>
                  <a:srgbClr val="212121"/>
                </a:solidFill>
                <a:latin typeface="Merriweather"/>
              </a:rPr>
              <a:t>2/3 des 738 économistes spécialistes du dérèglement climatique interrogés par </a:t>
            </a:r>
            <a:r>
              <a:rPr lang="fr-FR" b="1" dirty="0">
                <a:solidFill>
                  <a:srgbClr val="212121"/>
                </a:solidFill>
                <a:latin typeface="Merriweather"/>
              </a:rPr>
              <a:t>l'Institute for Policy </a:t>
            </a:r>
            <a:r>
              <a:rPr lang="fr-FR" b="1" dirty="0" err="1">
                <a:solidFill>
                  <a:srgbClr val="212121"/>
                </a:solidFill>
                <a:latin typeface="Merriweather"/>
              </a:rPr>
              <a:t>Integrity</a:t>
            </a:r>
            <a:r>
              <a:rPr lang="fr-FR" b="1" dirty="0">
                <a:solidFill>
                  <a:srgbClr val="212121"/>
                </a:solidFill>
                <a:latin typeface="Merriweather"/>
              </a:rPr>
              <a:t> de l'université de New York s’accordent à dire que les avantages d’une réduction nette des émissions d’ici à 2050 l’emporteraient sur les coûts </a:t>
            </a:r>
            <a:r>
              <a:rPr lang="fr-FR" dirty="0">
                <a:solidFill>
                  <a:srgbClr val="212121"/>
                </a:solidFill>
                <a:latin typeface="Merriweather"/>
              </a:rPr>
              <a:t>et relativisent ainsi les coût de la transition écologique face aux conséquences à venir du réchauffement de la planète. </a:t>
            </a:r>
            <a:r>
              <a:rPr lang="fr-FR" b="1" dirty="0">
                <a:solidFill>
                  <a:srgbClr val="212121"/>
                </a:solidFill>
                <a:latin typeface="Merriweather"/>
              </a:rPr>
              <a:t>Ils n'étaient que 50 % en 2015.</a:t>
            </a:r>
          </a:p>
          <a:p>
            <a:pPr algn="just"/>
            <a:endParaRPr lang="fr-FR" b="1" dirty="0">
              <a:solidFill>
                <a:srgbClr val="212121"/>
              </a:solidFill>
              <a:latin typeface="Merriweather"/>
            </a:endParaRPr>
          </a:p>
          <a:p>
            <a:pPr algn="just"/>
            <a:r>
              <a:rPr lang="fr-FR" sz="1400" dirty="0"/>
              <a:t>Près de 9 chercheurs sur 10 (89 %) affirment par ailleurs que les conséquences économiques de l'inaction climatique viendraient exacerber les inégalités de revenus entre les pays riches et les pays pauvres. </a:t>
            </a:r>
          </a:p>
          <a:p>
            <a:pPr algn="just"/>
            <a:r>
              <a:rPr lang="fr-FR" sz="1400" dirty="0"/>
              <a:t>Et au sein même des pays, environ 70 % de ces économistes estiment que le changement climatique viendrait accroître les inégalités entre les classes populaires et les plus aisées.</a:t>
            </a:r>
          </a:p>
        </p:txBody>
      </p:sp>
      <p:sp>
        <p:nvSpPr>
          <p:cNvPr id="3" name="Rectangle 2">
            <a:extLst>
              <a:ext uri="{FF2B5EF4-FFF2-40B4-BE49-F238E27FC236}">
                <a16:creationId xmlns:a16="http://schemas.microsoft.com/office/drawing/2014/main" id="{4176A8F7-1522-0847-A3CA-7EEA1801E93A}"/>
              </a:ext>
            </a:extLst>
          </p:cNvPr>
          <p:cNvSpPr/>
          <p:nvPr/>
        </p:nvSpPr>
        <p:spPr>
          <a:xfrm>
            <a:off x="9103982" y="1420240"/>
            <a:ext cx="2981700" cy="5324535"/>
          </a:xfrm>
          <a:prstGeom prst="rect">
            <a:avLst/>
          </a:prstGeom>
          <a:ln w="28575">
            <a:solidFill>
              <a:srgbClr val="0070C0"/>
            </a:solidFill>
          </a:ln>
        </p:spPr>
        <p:txBody>
          <a:bodyPr wrap="square">
            <a:spAutoFit/>
          </a:bodyPr>
          <a:lstStyle/>
          <a:p>
            <a:r>
              <a:rPr lang="fr-FR" sz="2000" dirty="0">
                <a:solidFill>
                  <a:srgbClr val="212121"/>
                </a:solidFill>
                <a:latin typeface="American Typewriter" panose="02090604020004020304" pitchFamily="18" charset="77"/>
              </a:rPr>
              <a:t>Au rythme actuel du réchauffement climatique, les économistes interrogés estiment à </a:t>
            </a:r>
            <a:r>
              <a:rPr lang="fr-FR" sz="2000" b="1" dirty="0">
                <a:solidFill>
                  <a:srgbClr val="212121"/>
                </a:solidFill>
                <a:latin typeface="American Typewriter" panose="02090604020004020304" pitchFamily="18" charset="77"/>
              </a:rPr>
              <a:t>1.700 milliards de dollars par an d'ici à 2025 </a:t>
            </a:r>
            <a:r>
              <a:rPr lang="fr-FR" sz="2000" dirty="0">
                <a:solidFill>
                  <a:srgbClr val="212121"/>
                </a:solidFill>
                <a:latin typeface="American Typewriter" panose="02090604020004020304" pitchFamily="18" charset="77"/>
              </a:rPr>
              <a:t>le  coût des dommages économiques selon la médiane de leurs projections. </a:t>
            </a:r>
          </a:p>
          <a:p>
            <a:endParaRPr lang="fr-FR" sz="2000" dirty="0">
              <a:solidFill>
                <a:srgbClr val="212121"/>
              </a:solidFill>
              <a:latin typeface="American Typewriter" panose="02090604020004020304" pitchFamily="18" charset="77"/>
            </a:endParaRPr>
          </a:p>
          <a:p>
            <a:r>
              <a:rPr lang="fr-FR" sz="2000" dirty="0">
                <a:solidFill>
                  <a:srgbClr val="212121"/>
                </a:solidFill>
                <a:latin typeface="American Typewriter" panose="02090604020004020304" pitchFamily="18" charset="77"/>
              </a:rPr>
              <a:t>Elle atteint même </a:t>
            </a:r>
            <a:r>
              <a:rPr lang="fr-FR" sz="2000" b="1" dirty="0">
                <a:solidFill>
                  <a:srgbClr val="212121"/>
                </a:solidFill>
                <a:latin typeface="American Typewriter" panose="02090604020004020304" pitchFamily="18" charset="77"/>
              </a:rPr>
              <a:t>30.000 milliards de dollars par an à l'horizon 2075.</a:t>
            </a:r>
            <a:endParaRPr lang="fr-FR" sz="2000" b="1" dirty="0">
              <a:latin typeface="American Typewriter" panose="02090604020004020304" pitchFamily="18" charset="77"/>
            </a:endParaRPr>
          </a:p>
        </p:txBody>
      </p:sp>
      <p:sp>
        <p:nvSpPr>
          <p:cNvPr id="6" name="Rectangle 5">
            <a:extLst>
              <a:ext uri="{FF2B5EF4-FFF2-40B4-BE49-F238E27FC236}">
                <a16:creationId xmlns:a16="http://schemas.microsoft.com/office/drawing/2014/main" id="{9255EFBF-2965-674E-B692-D9A893F8BA1C}"/>
              </a:ext>
            </a:extLst>
          </p:cNvPr>
          <p:cNvSpPr/>
          <p:nvPr/>
        </p:nvSpPr>
        <p:spPr>
          <a:xfrm>
            <a:off x="6120983" y="2903687"/>
            <a:ext cx="2902764" cy="2554545"/>
          </a:xfrm>
          <a:prstGeom prst="rect">
            <a:avLst/>
          </a:prstGeom>
          <a:solidFill>
            <a:schemeClr val="bg1">
              <a:lumMod val="85000"/>
            </a:schemeClr>
          </a:solidFill>
        </p:spPr>
        <p:txBody>
          <a:bodyPr wrap="square">
            <a:spAutoFit/>
          </a:bodyPr>
          <a:lstStyle/>
          <a:p>
            <a:pPr algn="just"/>
            <a:r>
              <a:rPr lang="fr-FR" sz="1600" dirty="0">
                <a:solidFill>
                  <a:srgbClr val="212121"/>
                </a:solidFill>
                <a:latin typeface="Source Sans Pro" panose="020B0503030403020204" pitchFamily="34" charset="0"/>
              </a:rPr>
              <a:t>« Des gens qui ont passé leur carrière à étudier l'économie sont largement d'accord pour dire que le changement climatique coûtera cher et sera potentiellement dévastateur », </a:t>
            </a:r>
          </a:p>
          <a:p>
            <a:endParaRPr lang="fr-FR" sz="1600" dirty="0">
              <a:solidFill>
                <a:srgbClr val="212121"/>
              </a:solidFill>
              <a:latin typeface="Source Sans Pro" panose="020B0503030403020204" pitchFamily="34" charset="0"/>
            </a:endParaRPr>
          </a:p>
          <a:p>
            <a:r>
              <a:rPr lang="fr-FR" sz="1600" b="1" dirty="0">
                <a:solidFill>
                  <a:srgbClr val="212121"/>
                </a:solidFill>
                <a:latin typeface="Source Sans Pro" panose="020B0503030403020204" pitchFamily="34" charset="0"/>
              </a:rPr>
              <a:t>Peter Howard, directeur de l’Institut for Policy </a:t>
            </a:r>
            <a:r>
              <a:rPr lang="fr-FR" sz="1600" b="1" dirty="0" err="1">
                <a:solidFill>
                  <a:srgbClr val="212121"/>
                </a:solidFill>
                <a:latin typeface="Source Sans Pro" panose="020B0503030403020204" pitchFamily="34" charset="0"/>
              </a:rPr>
              <a:t>Integrity</a:t>
            </a:r>
            <a:r>
              <a:rPr lang="fr-FR" sz="1600" b="1" dirty="0">
                <a:solidFill>
                  <a:srgbClr val="212121"/>
                </a:solidFill>
                <a:latin typeface="Source Sans Pro" panose="020B0503030403020204" pitchFamily="34" charset="0"/>
              </a:rPr>
              <a:t> Université de NY</a:t>
            </a:r>
            <a:endParaRPr lang="fr-FR" sz="1600" dirty="0"/>
          </a:p>
        </p:txBody>
      </p:sp>
      <p:pic>
        <p:nvPicPr>
          <p:cNvPr id="7" name="Image 6">
            <a:extLst>
              <a:ext uri="{FF2B5EF4-FFF2-40B4-BE49-F238E27FC236}">
                <a16:creationId xmlns:a16="http://schemas.microsoft.com/office/drawing/2014/main" id="{DC9EECB8-BBDD-4B42-87AC-1DB3A71C3218}"/>
              </a:ext>
            </a:extLst>
          </p:cNvPr>
          <p:cNvPicPr>
            <a:picLocks noChangeAspect="1"/>
          </p:cNvPicPr>
          <p:nvPr/>
        </p:nvPicPr>
        <p:blipFill>
          <a:blip r:embed="rId3"/>
          <a:stretch>
            <a:fillRect/>
          </a:stretch>
        </p:blipFill>
        <p:spPr>
          <a:xfrm>
            <a:off x="7990669" y="1439865"/>
            <a:ext cx="994149" cy="1346243"/>
          </a:xfrm>
          <a:prstGeom prst="rect">
            <a:avLst/>
          </a:prstGeom>
        </p:spPr>
      </p:pic>
      <p:sp>
        <p:nvSpPr>
          <p:cNvPr id="10" name="Rectangle 9">
            <a:extLst>
              <a:ext uri="{FF2B5EF4-FFF2-40B4-BE49-F238E27FC236}">
                <a16:creationId xmlns:a16="http://schemas.microsoft.com/office/drawing/2014/main" id="{997AD923-91C3-1246-AB6A-64C1637C4D15}"/>
              </a:ext>
            </a:extLst>
          </p:cNvPr>
          <p:cNvSpPr/>
          <p:nvPr/>
        </p:nvSpPr>
        <p:spPr>
          <a:xfrm>
            <a:off x="5486194" y="5270044"/>
            <a:ext cx="6096000" cy="646331"/>
          </a:xfrm>
          <a:prstGeom prst="rect">
            <a:avLst/>
          </a:prstGeom>
        </p:spPr>
        <p:txBody>
          <a:bodyPr>
            <a:spAutoFit/>
          </a:bodyPr>
          <a:lstStyle/>
          <a:p>
            <a:br>
              <a:rPr lang="fr-FR" dirty="0"/>
            </a:br>
            <a:endParaRPr lang="fr-FR" dirty="0"/>
          </a:p>
        </p:txBody>
      </p:sp>
    </p:spTree>
    <p:extLst>
      <p:ext uri="{BB962C8B-B14F-4D97-AF65-F5344CB8AC3E}">
        <p14:creationId xmlns:p14="http://schemas.microsoft.com/office/powerpoint/2010/main" val="1235896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13B39813-D3CF-3246-ACBA-B0DEB82A8906}"/>
              </a:ext>
            </a:extLst>
          </p:cNvPr>
          <p:cNvSpPr txBox="1"/>
          <p:nvPr/>
        </p:nvSpPr>
        <p:spPr>
          <a:xfrm>
            <a:off x="94625" y="134612"/>
            <a:ext cx="8324229"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Dans un contexte d’urgence climatique en forte accélération</a:t>
            </a:r>
          </a:p>
        </p:txBody>
      </p:sp>
      <p:sp>
        <p:nvSpPr>
          <p:cNvPr id="16" name="ZoneTexte 15">
            <a:extLst>
              <a:ext uri="{FF2B5EF4-FFF2-40B4-BE49-F238E27FC236}">
                <a16:creationId xmlns:a16="http://schemas.microsoft.com/office/drawing/2014/main" id="{51CEF57F-D756-F047-A115-0DF04790AAC3}"/>
              </a:ext>
            </a:extLst>
          </p:cNvPr>
          <p:cNvSpPr txBox="1"/>
          <p:nvPr/>
        </p:nvSpPr>
        <p:spPr>
          <a:xfrm rot="21380733">
            <a:off x="204135" y="863234"/>
            <a:ext cx="9717948" cy="461665"/>
          </a:xfrm>
          <a:prstGeom prst="rect">
            <a:avLst/>
          </a:prstGeom>
          <a:solidFill>
            <a:schemeClr val="accent4"/>
          </a:solidFill>
        </p:spPr>
        <p:txBody>
          <a:bodyPr wrap="square" rtlCol="0">
            <a:spAutoFit/>
          </a:bodyPr>
          <a:lstStyle/>
          <a:p>
            <a:r>
              <a:rPr lang="fr-FR" sz="2400" b="1" dirty="0"/>
              <a:t>avec des coûts records conséquences des catastrophes naturelles en 2020</a:t>
            </a:r>
          </a:p>
        </p:txBody>
      </p:sp>
      <p:sp>
        <p:nvSpPr>
          <p:cNvPr id="8" name="Rectangle 7">
            <a:extLst>
              <a:ext uri="{FF2B5EF4-FFF2-40B4-BE49-F238E27FC236}">
                <a16:creationId xmlns:a16="http://schemas.microsoft.com/office/drawing/2014/main" id="{4A327673-163F-234F-8FDE-9149C9494793}"/>
              </a:ext>
            </a:extLst>
          </p:cNvPr>
          <p:cNvSpPr/>
          <p:nvPr/>
        </p:nvSpPr>
        <p:spPr>
          <a:xfrm>
            <a:off x="94625" y="2360301"/>
            <a:ext cx="11855637" cy="1200329"/>
          </a:xfrm>
          <a:prstGeom prst="rect">
            <a:avLst/>
          </a:prstGeom>
        </p:spPr>
        <p:txBody>
          <a:bodyPr wrap="square">
            <a:spAutoFit/>
          </a:bodyPr>
          <a:lstStyle/>
          <a:p>
            <a:pPr algn="just"/>
            <a:r>
              <a:rPr lang="fr-FR" dirty="0">
                <a:solidFill>
                  <a:srgbClr val="212121"/>
                </a:solidFill>
                <a:latin typeface="Merriweather"/>
              </a:rPr>
              <a:t>Selon une estimation de l’ONG Britannique Christian </a:t>
            </a:r>
            <a:r>
              <a:rPr lang="fr-FR" dirty="0" err="1">
                <a:solidFill>
                  <a:srgbClr val="212121"/>
                </a:solidFill>
                <a:latin typeface="Merriweather"/>
              </a:rPr>
              <a:t>Aid</a:t>
            </a:r>
            <a:r>
              <a:rPr lang="fr-FR" dirty="0">
                <a:solidFill>
                  <a:srgbClr val="212121"/>
                </a:solidFill>
                <a:latin typeface="Merriweather"/>
              </a:rPr>
              <a:t>, basé sur les chiffres des assureurs, les </a:t>
            </a:r>
            <a:r>
              <a:rPr lang="fr-FR" b="1" dirty="0">
                <a:solidFill>
                  <a:srgbClr val="212121"/>
                </a:solidFill>
                <a:latin typeface="Merriweather"/>
              </a:rPr>
              <a:t>10 catastrophes naturelles les plus coûteuses ont entraîné au moins 150 milliards de dollars de dégâts</a:t>
            </a:r>
            <a:r>
              <a:rPr lang="fr-FR" dirty="0">
                <a:solidFill>
                  <a:srgbClr val="212121"/>
                </a:solidFill>
                <a:latin typeface="Merriweather"/>
              </a:rPr>
              <a:t>, dépassant le chiffre de 2019 et reflétant l'impact à long terme du réchauffement climatique. </a:t>
            </a:r>
          </a:p>
          <a:p>
            <a:pPr algn="just"/>
            <a:r>
              <a:rPr lang="fr-FR" b="1" dirty="0"/>
              <a:t>9 des événements climatiques les plus dévastateurs ont coûté plus de 5 milliards d'euros chacun</a:t>
            </a:r>
            <a:r>
              <a:rPr lang="fr-FR" dirty="0"/>
              <a:t>, précise l'association. </a:t>
            </a:r>
          </a:p>
        </p:txBody>
      </p:sp>
      <p:sp>
        <p:nvSpPr>
          <p:cNvPr id="13" name="Rectangle 12">
            <a:extLst>
              <a:ext uri="{FF2B5EF4-FFF2-40B4-BE49-F238E27FC236}">
                <a16:creationId xmlns:a16="http://schemas.microsoft.com/office/drawing/2014/main" id="{CB882E88-5E01-E840-A993-23AF6CBBAF20}"/>
              </a:ext>
            </a:extLst>
          </p:cNvPr>
          <p:cNvSpPr/>
          <p:nvPr/>
        </p:nvSpPr>
        <p:spPr>
          <a:xfrm>
            <a:off x="9424335" y="4332823"/>
            <a:ext cx="2115572" cy="1200329"/>
          </a:xfrm>
          <a:prstGeom prst="rect">
            <a:avLst/>
          </a:prstGeom>
        </p:spPr>
        <p:txBody>
          <a:bodyPr wrap="square">
            <a:spAutoFit/>
          </a:bodyPr>
          <a:lstStyle/>
          <a:p>
            <a:pPr algn="just"/>
            <a:r>
              <a:rPr lang="fr-FR" dirty="0"/>
              <a:t>Aux États-Unis saison d’ ouragans record et des incendies inédits, </a:t>
            </a:r>
            <a:endParaRPr lang="fr-FR" sz="1600" dirty="0"/>
          </a:p>
        </p:txBody>
      </p:sp>
      <p:sp>
        <p:nvSpPr>
          <p:cNvPr id="14" name="ZoneTexte 13">
            <a:extLst>
              <a:ext uri="{FF2B5EF4-FFF2-40B4-BE49-F238E27FC236}">
                <a16:creationId xmlns:a16="http://schemas.microsoft.com/office/drawing/2014/main" id="{646357BF-3241-F545-9885-D85BAF96D0A2}"/>
              </a:ext>
            </a:extLst>
          </p:cNvPr>
          <p:cNvSpPr txBox="1"/>
          <p:nvPr/>
        </p:nvSpPr>
        <p:spPr>
          <a:xfrm>
            <a:off x="222235" y="3711799"/>
            <a:ext cx="606256" cy="369332"/>
          </a:xfrm>
          <a:prstGeom prst="rect">
            <a:avLst/>
          </a:prstGeom>
          <a:solidFill>
            <a:srgbClr val="00B050"/>
          </a:solidFill>
        </p:spPr>
        <p:txBody>
          <a:bodyPr wrap="none" rtlCol="0">
            <a:spAutoFit/>
          </a:bodyPr>
          <a:lstStyle/>
          <a:p>
            <a:r>
              <a:rPr lang="fr-FR" b="1" dirty="0"/>
              <a:t>ASIE</a:t>
            </a:r>
          </a:p>
        </p:txBody>
      </p:sp>
      <p:sp>
        <p:nvSpPr>
          <p:cNvPr id="17" name="Rectangle 16">
            <a:extLst>
              <a:ext uri="{FF2B5EF4-FFF2-40B4-BE49-F238E27FC236}">
                <a16:creationId xmlns:a16="http://schemas.microsoft.com/office/drawing/2014/main" id="{01FCF724-F70A-5C4B-9174-B477D54F6A29}"/>
              </a:ext>
            </a:extLst>
          </p:cNvPr>
          <p:cNvSpPr/>
          <p:nvPr/>
        </p:nvSpPr>
        <p:spPr>
          <a:xfrm>
            <a:off x="199303" y="4299466"/>
            <a:ext cx="2575428" cy="2031325"/>
          </a:xfrm>
          <a:prstGeom prst="rect">
            <a:avLst/>
          </a:prstGeom>
        </p:spPr>
        <p:txBody>
          <a:bodyPr wrap="square">
            <a:spAutoFit/>
          </a:bodyPr>
          <a:lstStyle/>
          <a:p>
            <a:pPr algn="just"/>
            <a:r>
              <a:rPr lang="fr-FR" dirty="0"/>
              <a:t>6 d'entre eux ont eu lieu en Asie dont cinq sont associés à une mousson anormalement pluvieuse. </a:t>
            </a:r>
          </a:p>
          <a:p>
            <a:pPr algn="just"/>
            <a:r>
              <a:rPr lang="fr-FR" dirty="0"/>
              <a:t>Les inondations qui se sont produites entre juin et octobre en Chine</a:t>
            </a:r>
          </a:p>
        </p:txBody>
      </p:sp>
      <p:sp>
        <p:nvSpPr>
          <p:cNvPr id="18" name="ZoneTexte 17">
            <a:extLst>
              <a:ext uri="{FF2B5EF4-FFF2-40B4-BE49-F238E27FC236}">
                <a16:creationId xmlns:a16="http://schemas.microsoft.com/office/drawing/2014/main" id="{53B575B9-2893-2E41-839D-E08BA0ECC69C}"/>
              </a:ext>
            </a:extLst>
          </p:cNvPr>
          <p:cNvSpPr txBox="1"/>
          <p:nvPr/>
        </p:nvSpPr>
        <p:spPr>
          <a:xfrm>
            <a:off x="199303" y="6420296"/>
            <a:ext cx="2318648" cy="369332"/>
          </a:xfrm>
          <a:prstGeom prst="rect">
            <a:avLst/>
          </a:prstGeom>
          <a:solidFill>
            <a:srgbClr val="FFFF00"/>
          </a:solidFill>
        </p:spPr>
        <p:txBody>
          <a:bodyPr wrap="none" rtlCol="0">
            <a:spAutoFit/>
          </a:bodyPr>
          <a:lstStyle/>
          <a:p>
            <a:r>
              <a:rPr lang="fr-FR" b="1" dirty="0"/>
              <a:t>Coût: 32 milliards de $</a:t>
            </a:r>
          </a:p>
        </p:txBody>
      </p:sp>
      <p:sp>
        <p:nvSpPr>
          <p:cNvPr id="20" name="ZoneTexte 19">
            <a:extLst>
              <a:ext uri="{FF2B5EF4-FFF2-40B4-BE49-F238E27FC236}">
                <a16:creationId xmlns:a16="http://schemas.microsoft.com/office/drawing/2014/main" id="{0C586714-F839-5A4B-8F8C-1831347588FB}"/>
              </a:ext>
            </a:extLst>
          </p:cNvPr>
          <p:cNvSpPr txBox="1"/>
          <p:nvPr/>
        </p:nvSpPr>
        <p:spPr>
          <a:xfrm>
            <a:off x="3048628" y="3711799"/>
            <a:ext cx="1042273" cy="369332"/>
          </a:xfrm>
          <a:prstGeom prst="rect">
            <a:avLst/>
          </a:prstGeom>
          <a:solidFill>
            <a:srgbClr val="00B050"/>
          </a:solidFill>
        </p:spPr>
        <p:txBody>
          <a:bodyPr wrap="none" rtlCol="0">
            <a:spAutoFit/>
          </a:bodyPr>
          <a:lstStyle/>
          <a:p>
            <a:r>
              <a:rPr lang="fr-FR" b="1" dirty="0"/>
              <a:t>AFRIQUE</a:t>
            </a:r>
          </a:p>
        </p:txBody>
      </p:sp>
      <p:sp>
        <p:nvSpPr>
          <p:cNvPr id="21" name="Rectangle 20">
            <a:extLst>
              <a:ext uri="{FF2B5EF4-FFF2-40B4-BE49-F238E27FC236}">
                <a16:creationId xmlns:a16="http://schemas.microsoft.com/office/drawing/2014/main" id="{97ABC67F-2509-5644-A74D-E892A6AAFE83}"/>
              </a:ext>
            </a:extLst>
          </p:cNvPr>
          <p:cNvSpPr/>
          <p:nvPr/>
        </p:nvSpPr>
        <p:spPr>
          <a:xfrm>
            <a:off x="2902860" y="4272677"/>
            <a:ext cx="3639829" cy="2031325"/>
          </a:xfrm>
          <a:prstGeom prst="rect">
            <a:avLst/>
          </a:prstGeom>
        </p:spPr>
        <p:txBody>
          <a:bodyPr wrap="square">
            <a:spAutoFit/>
          </a:bodyPr>
          <a:lstStyle/>
          <a:p>
            <a:pPr algn="just"/>
            <a:r>
              <a:rPr lang="fr-FR" dirty="0"/>
              <a:t>D'énormes essaims de criquets ont ravagé les cultures et la végétation dans plusieurs pays, «</a:t>
            </a:r>
            <a:r>
              <a:rPr lang="fr-FR" i="1" dirty="0"/>
              <a:t>La catastrophe est liée à des conditions humides provoquées par des pluies inhabituelles alimentées par le changement climatique</a:t>
            </a:r>
            <a:r>
              <a:rPr lang="fr-FR" dirty="0"/>
              <a:t>»</a:t>
            </a:r>
          </a:p>
        </p:txBody>
      </p:sp>
      <p:sp>
        <p:nvSpPr>
          <p:cNvPr id="23" name="ZoneTexte 22">
            <a:extLst>
              <a:ext uri="{FF2B5EF4-FFF2-40B4-BE49-F238E27FC236}">
                <a16:creationId xmlns:a16="http://schemas.microsoft.com/office/drawing/2014/main" id="{012CEAEE-A19A-A647-AC10-5992EE78661D}"/>
              </a:ext>
            </a:extLst>
          </p:cNvPr>
          <p:cNvSpPr txBox="1"/>
          <p:nvPr/>
        </p:nvSpPr>
        <p:spPr>
          <a:xfrm>
            <a:off x="2931577" y="6420296"/>
            <a:ext cx="2377959" cy="369332"/>
          </a:xfrm>
          <a:prstGeom prst="rect">
            <a:avLst/>
          </a:prstGeom>
          <a:solidFill>
            <a:srgbClr val="FFFF00"/>
          </a:solidFill>
        </p:spPr>
        <p:txBody>
          <a:bodyPr wrap="none" rtlCol="0">
            <a:spAutoFit/>
          </a:bodyPr>
          <a:lstStyle/>
          <a:p>
            <a:r>
              <a:rPr lang="fr-FR" b="1" dirty="0"/>
              <a:t>Coût: 8,5 milliards de $</a:t>
            </a:r>
          </a:p>
        </p:txBody>
      </p:sp>
      <p:sp>
        <p:nvSpPr>
          <p:cNvPr id="24" name="ZoneTexte 23">
            <a:extLst>
              <a:ext uri="{FF2B5EF4-FFF2-40B4-BE49-F238E27FC236}">
                <a16:creationId xmlns:a16="http://schemas.microsoft.com/office/drawing/2014/main" id="{C8EBD28D-B77B-A342-8B38-EEC4387D0E5A}"/>
              </a:ext>
            </a:extLst>
          </p:cNvPr>
          <p:cNvSpPr txBox="1"/>
          <p:nvPr/>
        </p:nvSpPr>
        <p:spPr>
          <a:xfrm>
            <a:off x="6900530" y="3728633"/>
            <a:ext cx="966290" cy="369332"/>
          </a:xfrm>
          <a:prstGeom prst="rect">
            <a:avLst/>
          </a:prstGeom>
          <a:solidFill>
            <a:srgbClr val="00B050"/>
          </a:solidFill>
        </p:spPr>
        <p:txBody>
          <a:bodyPr wrap="none" rtlCol="0">
            <a:spAutoFit/>
          </a:bodyPr>
          <a:lstStyle/>
          <a:p>
            <a:r>
              <a:rPr lang="fr-FR" b="1" dirty="0"/>
              <a:t>EUROPE</a:t>
            </a:r>
          </a:p>
        </p:txBody>
      </p:sp>
      <p:sp>
        <p:nvSpPr>
          <p:cNvPr id="25" name="Rectangle 24">
            <a:extLst>
              <a:ext uri="{FF2B5EF4-FFF2-40B4-BE49-F238E27FC236}">
                <a16:creationId xmlns:a16="http://schemas.microsoft.com/office/drawing/2014/main" id="{7A1CC145-596E-C04A-ACEF-F21D22795AE0}"/>
              </a:ext>
            </a:extLst>
          </p:cNvPr>
          <p:cNvSpPr/>
          <p:nvPr/>
        </p:nvSpPr>
        <p:spPr>
          <a:xfrm>
            <a:off x="6809034" y="4332823"/>
            <a:ext cx="2115572" cy="1477328"/>
          </a:xfrm>
          <a:prstGeom prst="rect">
            <a:avLst/>
          </a:prstGeom>
        </p:spPr>
        <p:txBody>
          <a:bodyPr wrap="square">
            <a:spAutoFit/>
          </a:bodyPr>
          <a:lstStyle/>
          <a:p>
            <a:pPr algn="just"/>
            <a:r>
              <a:rPr lang="fr-FR" dirty="0"/>
              <a:t>En Europe, deux cyclones </a:t>
            </a:r>
            <a:r>
              <a:rPr lang="fr-FR" dirty="0" err="1"/>
              <a:t>extra-tropicaux</a:t>
            </a:r>
            <a:r>
              <a:rPr lang="fr-FR" dirty="0"/>
              <a:t>, </a:t>
            </a:r>
            <a:r>
              <a:rPr lang="fr-FR" dirty="0" err="1"/>
              <a:t>Ciara</a:t>
            </a:r>
            <a:r>
              <a:rPr lang="fr-FR" dirty="0"/>
              <a:t> et Alex, ont été les plus lourdes. </a:t>
            </a:r>
          </a:p>
        </p:txBody>
      </p:sp>
      <p:sp>
        <p:nvSpPr>
          <p:cNvPr id="27" name="ZoneTexte 26">
            <a:extLst>
              <a:ext uri="{FF2B5EF4-FFF2-40B4-BE49-F238E27FC236}">
                <a16:creationId xmlns:a16="http://schemas.microsoft.com/office/drawing/2014/main" id="{4CAC5643-1750-5F4E-9E7C-D392B932BA6B}"/>
              </a:ext>
            </a:extLst>
          </p:cNvPr>
          <p:cNvSpPr txBox="1"/>
          <p:nvPr/>
        </p:nvSpPr>
        <p:spPr>
          <a:xfrm>
            <a:off x="6882466" y="6420296"/>
            <a:ext cx="2201628" cy="369332"/>
          </a:xfrm>
          <a:prstGeom prst="rect">
            <a:avLst/>
          </a:prstGeom>
          <a:solidFill>
            <a:srgbClr val="FFFF00"/>
          </a:solidFill>
        </p:spPr>
        <p:txBody>
          <a:bodyPr wrap="none" rtlCol="0">
            <a:spAutoFit/>
          </a:bodyPr>
          <a:lstStyle/>
          <a:p>
            <a:r>
              <a:rPr lang="fr-FR" b="1" dirty="0"/>
              <a:t>Coût: 6 milliards de $</a:t>
            </a:r>
          </a:p>
        </p:txBody>
      </p:sp>
      <p:sp>
        <p:nvSpPr>
          <p:cNvPr id="28" name="ZoneTexte 27">
            <a:extLst>
              <a:ext uri="{FF2B5EF4-FFF2-40B4-BE49-F238E27FC236}">
                <a16:creationId xmlns:a16="http://schemas.microsoft.com/office/drawing/2014/main" id="{16FE70EA-95B4-014F-B9F2-71CF50293225}"/>
              </a:ext>
            </a:extLst>
          </p:cNvPr>
          <p:cNvSpPr txBox="1"/>
          <p:nvPr/>
        </p:nvSpPr>
        <p:spPr>
          <a:xfrm>
            <a:off x="9515831" y="3711798"/>
            <a:ext cx="1278170" cy="369332"/>
          </a:xfrm>
          <a:prstGeom prst="rect">
            <a:avLst/>
          </a:prstGeom>
          <a:solidFill>
            <a:srgbClr val="00B050"/>
          </a:solidFill>
        </p:spPr>
        <p:txBody>
          <a:bodyPr wrap="none" rtlCol="0">
            <a:spAutoFit/>
          </a:bodyPr>
          <a:lstStyle/>
          <a:p>
            <a:r>
              <a:rPr lang="fr-FR" b="1" dirty="0"/>
              <a:t>ETATS-UNIS</a:t>
            </a:r>
          </a:p>
        </p:txBody>
      </p:sp>
      <p:sp>
        <p:nvSpPr>
          <p:cNvPr id="29" name="ZoneTexte 28">
            <a:extLst>
              <a:ext uri="{FF2B5EF4-FFF2-40B4-BE49-F238E27FC236}">
                <a16:creationId xmlns:a16="http://schemas.microsoft.com/office/drawing/2014/main" id="{833F5E1E-E7E7-DA4E-86D0-E713A079751F}"/>
              </a:ext>
            </a:extLst>
          </p:cNvPr>
          <p:cNvSpPr txBox="1"/>
          <p:nvPr/>
        </p:nvSpPr>
        <p:spPr>
          <a:xfrm>
            <a:off x="9515831" y="6420296"/>
            <a:ext cx="2318648" cy="369332"/>
          </a:xfrm>
          <a:prstGeom prst="rect">
            <a:avLst/>
          </a:prstGeom>
          <a:solidFill>
            <a:srgbClr val="FFFF00"/>
          </a:solidFill>
        </p:spPr>
        <p:txBody>
          <a:bodyPr wrap="none" rtlCol="0">
            <a:spAutoFit/>
          </a:bodyPr>
          <a:lstStyle/>
          <a:p>
            <a:r>
              <a:rPr lang="fr-FR" b="1" dirty="0"/>
              <a:t>Coût: 60 milliards de $</a:t>
            </a:r>
          </a:p>
        </p:txBody>
      </p:sp>
      <p:sp>
        <p:nvSpPr>
          <p:cNvPr id="30" name="Rectangle 29">
            <a:extLst>
              <a:ext uri="{FF2B5EF4-FFF2-40B4-BE49-F238E27FC236}">
                <a16:creationId xmlns:a16="http://schemas.microsoft.com/office/drawing/2014/main" id="{972F68CD-04FC-E241-8397-63AC9662F4DA}"/>
              </a:ext>
            </a:extLst>
          </p:cNvPr>
          <p:cNvSpPr/>
          <p:nvPr/>
        </p:nvSpPr>
        <p:spPr>
          <a:xfrm>
            <a:off x="6549587" y="1324848"/>
            <a:ext cx="5284892" cy="923330"/>
          </a:xfrm>
          <a:prstGeom prst="rect">
            <a:avLst/>
          </a:prstGeom>
          <a:solidFill>
            <a:schemeClr val="bg1">
              <a:lumMod val="85000"/>
            </a:schemeClr>
          </a:solidFill>
        </p:spPr>
        <p:txBody>
          <a:bodyPr wrap="square">
            <a:spAutoFit/>
          </a:bodyPr>
          <a:lstStyle/>
          <a:p>
            <a:pPr fontAlgn="base"/>
            <a:r>
              <a:rPr lang="fr-FR" dirty="0">
                <a:latin typeface="American Typewriter" panose="02090604020004020304" pitchFamily="18" charset="77"/>
              </a:rPr>
              <a:t>Les coûts des catastrophes naturelles sont évalués à au moins près de </a:t>
            </a:r>
            <a:r>
              <a:rPr lang="fr-FR" b="1" dirty="0">
                <a:latin typeface="American Typewriter" panose="02090604020004020304" pitchFamily="18" charset="77"/>
              </a:rPr>
              <a:t>3.000 milliards de dollars depuis 2000 </a:t>
            </a:r>
          </a:p>
        </p:txBody>
      </p:sp>
    </p:spTree>
    <p:extLst>
      <p:ext uri="{BB962C8B-B14F-4D97-AF65-F5344CB8AC3E}">
        <p14:creationId xmlns:p14="http://schemas.microsoft.com/office/powerpoint/2010/main" val="1688332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13B39813-D3CF-3246-ACBA-B0DEB82A8906}"/>
              </a:ext>
            </a:extLst>
          </p:cNvPr>
          <p:cNvSpPr txBox="1"/>
          <p:nvPr/>
        </p:nvSpPr>
        <p:spPr>
          <a:xfrm>
            <a:off x="94626" y="134612"/>
            <a:ext cx="11858633" cy="873829"/>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et une démographie qui s’accélère de façon exponentielle en redessinant la dynamique de croissance mondiale à venir </a:t>
            </a:r>
          </a:p>
        </p:txBody>
      </p:sp>
      <p:sp>
        <p:nvSpPr>
          <p:cNvPr id="16" name="ZoneTexte 15">
            <a:extLst>
              <a:ext uri="{FF2B5EF4-FFF2-40B4-BE49-F238E27FC236}">
                <a16:creationId xmlns:a16="http://schemas.microsoft.com/office/drawing/2014/main" id="{51CEF57F-D756-F047-A115-0DF04790AAC3}"/>
              </a:ext>
            </a:extLst>
          </p:cNvPr>
          <p:cNvSpPr txBox="1"/>
          <p:nvPr/>
        </p:nvSpPr>
        <p:spPr>
          <a:xfrm rot="21380733">
            <a:off x="102331" y="1116474"/>
            <a:ext cx="6892157" cy="461665"/>
          </a:xfrm>
          <a:prstGeom prst="rect">
            <a:avLst/>
          </a:prstGeom>
          <a:solidFill>
            <a:schemeClr val="accent4"/>
          </a:solidFill>
        </p:spPr>
        <p:txBody>
          <a:bodyPr wrap="square" rtlCol="0">
            <a:spAutoFit/>
          </a:bodyPr>
          <a:lstStyle/>
          <a:p>
            <a:r>
              <a:rPr lang="fr-FR" sz="2400" b="1" dirty="0"/>
              <a:t>Evolution de la population mondiale et perspectives</a:t>
            </a:r>
          </a:p>
        </p:txBody>
      </p:sp>
      <p:sp>
        <p:nvSpPr>
          <p:cNvPr id="2" name="ZoneTexte 1">
            <a:extLst>
              <a:ext uri="{FF2B5EF4-FFF2-40B4-BE49-F238E27FC236}">
                <a16:creationId xmlns:a16="http://schemas.microsoft.com/office/drawing/2014/main" id="{E916AA71-0C77-7E4B-ACDA-3CB253EF8024}"/>
              </a:ext>
            </a:extLst>
          </p:cNvPr>
          <p:cNvSpPr txBox="1"/>
          <p:nvPr/>
        </p:nvSpPr>
        <p:spPr>
          <a:xfrm>
            <a:off x="1919809" y="1678920"/>
            <a:ext cx="5394959" cy="646331"/>
          </a:xfrm>
          <a:prstGeom prst="rect">
            <a:avLst/>
          </a:prstGeom>
          <a:noFill/>
        </p:spPr>
        <p:txBody>
          <a:bodyPr wrap="square" rtlCol="0">
            <a:spAutoFit/>
          </a:bodyPr>
          <a:lstStyle/>
          <a:p>
            <a:r>
              <a:rPr lang="fr-FR" dirty="0"/>
              <a:t>En 20 ans la population mondiale devrait s’accroitre de </a:t>
            </a:r>
            <a:r>
              <a:rPr lang="fr-FR" b="1" dirty="0"/>
              <a:t>+ 1,4 Mds en 20 ans </a:t>
            </a:r>
            <a:r>
              <a:rPr lang="fr-FR" dirty="0"/>
              <a:t>pour atteindre </a:t>
            </a:r>
          </a:p>
        </p:txBody>
      </p:sp>
      <p:sp>
        <p:nvSpPr>
          <p:cNvPr id="3" name="ZoneTexte 2">
            <a:extLst>
              <a:ext uri="{FF2B5EF4-FFF2-40B4-BE49-F238E27FC236}">
                <a16:creationId xmlns:a16="http://schemas.microsoft.com/office/drawing/2014/main" id="{48756875-9ED8-3E49-8207-57FF378B3EAA}"/>
              </a:ext>
            </a:extLst>
          </p:cNvPr>
          <p:cNvSpPr txBox="1"/>
          <p:nvPr/>
        </p:nvSpPr>
        <p:spPr>
          <a:xfrm>
            <a:off x="5335840" y="1996514"/>
            <a:ext cx="3332707" cy="369332"/>
          </a:xfrm>
          <a:prstGeom prst="rect">
            <a:avLst/>
          </a:prstGeom>
          <a:solidFill>
            <a:srgbClr val="FF6600"/>
          </a:solidFill>
        </p:spPr>
        <p:txBody>
          <a:bodyPr wrap="none" rtlCol="0">
            <a:spAutoFit/>
          </a:bodyPr>
          <a:lstStyle/>
          <a:p>
            <a:r>
              <a:rPr lang="fr-FR" b="1" dirty="0"/>
              <a:t>9,2 Mds d’êtres humains en 2040</a:t>
            </a:r>
          </a:p>
        </p:txBody>
      </p:sp>
      <p:sp>
        <p:nvSpPr>
          <p:cNvPr id="4" name="ZoneTexte 3">
            <a:extLst>
              <a:ext uri="{FF2B5EF4-FFF2-40B4-BE49-F238E27FC236}">
                <a16:creationId xmlns:a16="http://schemas.microsoft.com/office/drawing/2014/main" id="{3ADEF240-353B-2E43-B59F-FFD51321B1D2}"/>
              </a:ext>
            </a:extLst>
          </p:cNvPr>
          <p:cNvSpPr txBox="1"/>
          <p:nvPr/>
        </p:nvSpPr>
        <p:spPr>
          <a:xfrm>
            <a:off x="5036619" y="2822466"/>
            <a:ext cx="2543036" cy="3293209"/>
          </a:xfrm>
          <a:prstGeom prst="rect">
            <a:avLst/>
          </a:prstGeom>
          <a:noFill/>
        </p:spPr>
        <p:txBody>
          <a:bodyPr wrap="square" rtlCol="0">
            <a:spAutoFit/>
          </a:bodyPr>
          <a:lstStyle/>
          <a:p>
            <a:pPr algn="just"/>
            <a:r>
              <a:rPr lang="fr-FR" sz="1600" dirty="0">
                <a:latin typeface="American Typewriter" panose="02090604020004020304" pitchFamily="18" charset="77"/>
              </a:rPr>
              <a:t>Dès 2027 l’Inde sera le pays le plus peuplé devant la Chine, mais la plus forte croissance sera relevée en Afrique Subsaharienne qui représentera les 2/3 du total </a:t>
            </a:r>
          </a:p>
          <a:p>
            <a:pPr algn="just"/>
            <a:endParaRPr lang="fr-FR" sz="1600" dirty="0">
              <a:latin typeface="American Typewriter" panose="02090604020004020304" pitchFamily="18" charset="77"/>
            </a:endParaRPr>
          </a:p>
          <a:p>
            <a:pPr algn="just"/>
            <a:r>
              <a:rPr lang="fr-FR" sz="1600" dirty="0">
                <a:latin typeface="American Typewriter" panose="02090604020004020304" pitchFamily="18" charset="77"/>
              </a:rPr>
              <a:t>En Europe, la part des personnes de plus de 65 ans pourrait atteindre 25% contre 15% e 2010</a:t>
            </a:r>
          </a:p>
        </p:txBody>
      </p:sp>
      <p:sp>
        <p:nvSpPr>
          <p:cNvPr id="5" name="ZoneTexte 4">
            <a:extLst>
              <a:ext uri="{FF2B5EF4-FFF2-40B4-BE49-F238E27FC236}">
                <a16:creationId xmlns:a16="http://schemas.microsoft.com/office/drawing/2014/main" id="{DED9B19F-44A8-054A-AB42-C4F5931F8DBB}"/>
              </a:ext>
            </a:extLst>
          </p:cNvPr>
          <p:cNvSpPr txBox="1"/>
          <p:nvPr/>
        </p:nvSpPr>
        <p:spPr>
          <a:xfrm rot="16200000">
            <a:off x="9046374" y="3735671"/>
            <a:ext cx="6029215" cy="215444"/>
          </a:xfrm>
          <a:prstGeom prst="rect">
            <a:avLst/>
          </a:prstGeom>
          <a:noFill/>
        </p:spPr>
        <p:txBody>
          <a:bodyPr wrap="none" rtlCol="0">
            <a:spAutoFit/>
          </a:bodyPr>
          <a:lstStyle/>
          <a:p>
            <a:r>
              <a:rPr lang="fr-FR" sz="800" dirty="0"/>
              <a:t>Source: 7</a:t>
            </a:r>
            <a:r>
              <a:rPr lang="fr-FR" sz="800" baseline="30000" dirty="0"/>
              <a:t>ème</a:t>
            </a:r>
            <a:r>
              <a:rPr lang="fr-FR" sz="800" dirty="0"/>
              <a:t> édition du Rapport sur les tendances mondiales du Conseil National du Renseignement –CIA-(publié tous les 4 ans depuis 1997)</a:t>
            </a:r>
          </a:p>
        </p:txBody>
      </p:sp>
      <p:pic>
        <p:nvPicPr>
          <p:cNvPr id="6" name="Image 5">
            <a:extLst>
              <a:ext uri="{FF2B5EF4-FFF2-40B4-BE49-F238E27FC236}">
                <a16:creationId xmlns:a16="http://schemas.microsoft.com/office/drawing/2014/main" id="{693F352F-C5CA-BC44-981D-59EF10DC9446}"/>
              </a:ext>
            </a:extLst>
          </p:cNvPr>
          <p:cNvPicPr>
            <a:picLocks noChangeAspect="1"/>
          </p:cNvPicPr>
          <p:nvPr/>
        </p:nvPicPr>
        <p:blipFill>
          <a:blip r:embed="rId3"/>
          <a:stretch>
            <a:fillRect/>
          </a:stretch>
        </p:blipFill>
        <p:spPr>
          <a:xfrm>
            <a:off x="7702338" y="2365846"/>
            <a:ext cx="4088530" cy="3875215"/>
          </a:xfrm>
          <a:prstGeom prst="rect">
            <a:avLst/>
          </a:prstGeom>
        </p:spPr>
      </p:pic>
      <p:pic>
        <p:nvPicPr>
          <p:cNvPr id="9" name="Image 8">
            <a:extLst>
              <a:ext uri="{FF2B5EF4-FFF2-40B4-BE49-F238E27FC236}">
                <a16:creationId xmlns:a16="http://schemas.microsoft.com/office/drawing/2014/main" id="{FE7BACC0-2465-6C49-B2C6-B5460E25DA71}"/>
              </a:ext>
            </a:extLst>
          </p:cNvPr>
          <p:cNvPicPr>
            <a:picLocks noChangeAspect="1"/>
          </p:cNvPicPr>
          <p:nvPr/>
        </p:nvPicPr>
        <p:blipFill>
          <a:blip r:embed="rId4"/>
          <a:stretch>
            <a:fillRect/>
          </a:stretch>
        </p:blipFill>
        <p:spPr>
          <a:xfrm>
            <a:off x="354777" y="3340614"/>
            <a:ext cx="4491765" cy="2775061"/>
          </a:xfrm>
          <a:prstGeom prst="rect">
            <a:avLst/>
          </a:prstGeom>
        </p:spPr>
      </p:pic>
      <p:sp>
        <p:nvSpPr>
          <p:cNvPr id="10" name="Rectangle 9">
            <a:extLst>
              <a:ext uri="{FF2B5EF4-FFF2-40B4-BE49-F238E27FC236}">
                <a16:creationId xmlns:a16="http://schemas.microsoft.com/office/drawing/2014/main" id="{C6A68351-F8C1-1141-A66E-292F4C2E61BD}"/>
              </a:ext>
            </a:extLst>
          </p:cNvPr>
          <p:cNvSpPr/>
          <p:nvPr/>
        </p:nvSpPr>
        <p:spPr>
          <a:xfrm>
            <a:off x="1482062" y="3140897"/>
            <a:ext cx="2073063" cy="1754326"/>
          </a:xfrm>
          <a:prstGeom prst="rect">
            <a:avLst/>
          </a:prstGeom>
          <a:solidFill>
            <a:schemeClr val="bg1"/>
          </a:solidFill>
          <a:ln>
            <a:solidFill>
              <a:schemeClr val="accent4">
                <a:lumMod val="75000"/>
              </a:schemeClr>
            </a:solidFill>
          </a:ln>
        </p:spPr>
        <p:txBody>
          <a:bodyPr wrap="square">
            <a:spAutoFit/>
          </a:bodyPr>
          <a:lstStyle/>
          <a:p>
            <a:r>
              <a:rPr lang="fr-FR" sz="1200" dirty="0">
                <a:solidFill>
                  <a:srgbClr val="3B3B3B"/>
                </a:solidFill>
                <a:latin typeface="Lato" panose="020F0502020204030203" pitchFamily="34" charset="0"/>
              </a:rPr>
              <a:t>Il a fallu à l'humanité près de 300 000 ans pour atteindre le million d'individus au Paléolithique supérieur. Et il lui a suffi de 35 000 ans supplémentaires pour frôler les dix milliards (10 000 fois plus) !</a:t>
            </a:r>
            <a:endParaRPr lang="fr-FR" sz="1200" dirty="0"/>
          </a:p>
        </p:txBody>
      </p:sp>
      <p:sp>
        <p:nvSpPr>
          <p:cNvPr id="11" name="Rectangle 10">
            <a:extLst>
              <a:ext uri="{FF2B5EF4-FFF2-40B4-BE49-F238E27FC236}">
                <a16:creationId xmlns:a16="http://schemas.microsoft.com/office/drawing/2014/main" id="{FAD392A1-95C6-5E42-BEB6-93F5DAD5E417}"/>
              </a:ext>
            </a:extLst>
          </p:cNvPr>
          <p:cNvSpPr/>
          <p:nvPr/>
        </p:nvSpPr>
        <p:spPr>
          <a:xfrm rot="16200000">
            <a:off x="-911182" y="4558868"/>
            <a:ext cx="2523448" cy="338554"/>
          </a:xfrm>
          <a:prstGeom prst="rect">
            <a:avLst/>
          </a:prstGeom>
        </p:spPr>
        <p:txBody>
          <a:bodyPr wrap="none">
            <a:spAutoFit/>
          </a:bodyPr>
          <a:lstStyle/>
          <a:p>
            <a:r>
              <a:rPr lang="fr-FR" sz="800" dirty="0">
                <a:hlinkClick r:id="rId5"/>
              </a:rPr>
              <a:t>https://www.herodote.net/Textes/population-2015.pdf</a:t>
            </a:r>
            <a:endParaRPr lang="fr-FR" sz="800" dirty="0"/>
          </a:p>
          <a:p>
            <a:endParaRPr lang="fr-FR" sz="800" dirty="0"/>
          </a:p>
        </p:txBody>
      </p:sp>
      <p:sp>
        <p:nvSpPr>
          <p:cNvPr id="19" name="Rectangle 1">
            <a:extLst>
              <a:ext uri="{FF2B5EF4-FFF2-40B4-BE49-F238E27FC236}">
                <a16:creationId xmlns:a16="http://schemas.microsoft.com/office/drawing/2014/main" id="{08E3836A-52AA-F441-9F28-773964FEC644}"/>
              </a:ext>
            </a:extLst>
          </p:cNvPr>
          <p:cNvSpPr>
            <a:spLocks noChangeArrowheads="1"/>
          </p:cNvSpPr>
          <p:nvPr/>
        </p:nvSpPr>
        <p:spPr bwMode="auto">
          <a:xfrm>
            <a:off x="7455964" y="1230159"/>
            <a:ext cx="4356100" cy="278907"/>
          </a:xfrm>
          <a:prstGeom prst="rect">
            <a:avLst/>
          </a:prstGeom>
          <a:solidFill>
            <a:srgbClr val="E6E6E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761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dirty="0">
                <a:ln>
                  <a:noFill/>
                </a:ln>
                <a:solidFill>
                  <a:srgbClr val="3B3B3B"/>
                </a:solidFill>
                <a:effectLst/>
                <a:latin typeface="Lato" panose="020F0502020204030203" pitchFamily="34" charset="0"/>
              </a:rPr>
              <a:t>La population des grandes régions du monde au fil des âges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22" name="ZoneTexte 21">
            <a:extLst>
              <a:ext uri="{FF2B5EF4-FFF2-40B4-BE49-F238E27FC236}">
                <a16:creationId xmlns:a16="http://schemas.microsoft.com/office/drawing/2014/main" id="{2A3ECCA8-848D-0F47-A24B-6936112190CF}"/>
              </a:ext>
            </a:extLst>
          </p:cNvPr>
          <p:cNvSpPr txBox="1"/>
          <p:nvPr/>
        </p:nvSpPr>
        <p:spPr>
          <a:xfrm>
            <a:off x="3480888" y="5820592"/>
            <a:ext cx="561372" cy="338554"/>
          </a:xfrm>
          <a:prstGeom prst="rect">
            <a:avLst/>
          </a:prstGeom>
          <a:solidFill>
            <a:srgbClr val="92D050"/>
          </a:solidFill>
        </p:spPr>
        <p:txBody>
          <a:bodyPr wrap="square" rtlCol="0">
            <a:spAutoFit/>
          </a:bodyPr>
          <a:lstStyle/>
          <a:p>
            <a:pPr algn="ctr"/>
            <a:r>
              <a:rPr lang="fr-FR" sz="800" dirty="0"/>
              <a:t>1650</a:t>
            </a:r>
          </a:p>
          <a:p>
            <a:pPr algn="ctr"/>
            <a:r>
              <a:rPr lang="fr-FR" sz="800" dirty="0"/>
              <a:t>500 mlns</a:t>
            </a:r>
          </a:p>
        </p:txBody>
      </p:sp>
      <p:sp>
        <p:nvSpPr>
          <p:cNvPr id="33" name="ZoneTexte 32">
            <a:extLst>
              <a:ext uri="{FF2B5EF4-FFF2-40B4-BE49-F238E27FC236}">
                <a16:creationId xmlns:a16="http://schemas.microsoft.com/office/drawing/2014/main" id="{249BE130-0C42-8946-809B-0FBBD65CA46A}"/>
              </a:ext>
            </a:extLst>
          </p:cNvPr>
          <p:cNvSpPr txBox="1"/>
          <p:nvPr/>
        </p:nvSpPr>
        <p:spPr>
          <a:xfrm>
            <a:off x="3816076" y="4925953"/>
            <a:ext cx="452368" cy="338554"/>
          </a:xfrm>
          <a:prstGeom prst="rect">
            <a:avLst/>
          </a:prstGeom>
          <a:solidFill>
            <a:srgbClr val="92D050"/>
          </a:solidFill>
        </p:spPr>
        <p:txBody>
          <a:bodyPr wrap="square" rtlCol="0">
            <a:spAutoFit/>
          </a:bodyPr>
          <a:lstStyle/>
          <a:p>
            <a:pPr algn="ctr"/>
            <a:r>
              <a:rPr lang="fr-FR" sz="800" dirty="0"/>
              <a:t>1800</a:t>
            </a:r>
          </a:p>
          <a:p>
            <a:pPr algn="ctr"/>
            <a:r>
              <a:rPr lang="fr-FR" sz="800" dirty="0"/>
              <a:t>&gt;1 Md</a:t>
            </a:r>
          </a:p>
        </p:txBody>
      </p:sp>
      <p:sp>
        <p:nvSpPr>
          <p:cNvPr id="34" name="ZoneTexte 33">
            <a:extLst>
              <a:ext uri="{FF2B5EF4-FFF2-40B4-BE49-F238E27FC236}">
                <a16:creationId xmlns:a16="http://schemas.microsoft.com/office/drawing/2014/main" id="{88694380-EE2D-C045-91FA-96CDED36E683}"/>
              </a:ext>
            </a:extLst>
          </p:cNvPr>
          <p:cNvSpPr txBox="1"/>
          <p:nvPr/>
        </p:nvSpPr>
        <p:spPr>
          <a:xfrm>
            <a:off x="4042260" y="4558867"/>
            <a:ext cx="452368" cy="338554"/>
          </a:xfrm>
          <a:prstGeom prst="rect">
            <a:avLst/>
          </a:prstGeom>
          <a:solidFill>
            <a:srgbClr val="92D050"/>
          </a:solidFill>
        </p:spPr>
        <p:txBody>
          <a:bodyPr wrap="square" rtlCol="0">
            <a:spAutoFit/>
          </a:bodyPr>
          <a:lstStyle/>
          <a:p>
            <a:pPr algn="ctr"/>
            <a:r>
              <a:rPr lang="fr-FR" sz="800" dirty="0"/>
              <a:t>1930</a:t>
            </a:r>
          </a:p>
          <a:p>
            <a:pPr algn="ctr"/>
            <a:r>
              <a:rPr lang="fr-FR" sz="800" dirty="0"/>
              <a:t>&gt;2 Md</a:t>
            </a:r>
          </a:p>
        </p:txBody>
      </p:sp>
      <p:sp>
        <p:nvSpPr>
          <p:cNvPr id="35" name="ZoneTexte 34">
            <a:extLst>
              <a:ext uri="{FF2B5EF4-FFF2-40B4-BE49-F238E27FC236}">
                <a16:creationId xmlns:a16="http://schemas.microsoft.com/office/drawing/2014/main" id="{3C4C86FE-1429-6D4E-AFED-AC93C88DD6EA}"/>
              </a:ext>
            </a:extLst>
          </p:cNvPr>
          <p:cNvSpPr txBox="1"/>
          <p:nvPr/>
        </p:nvSpPr>
        <p:spPr>
          <a:xfrm>
            <a:off x="3925255" y="3926906"/>
            <a:ext cx="452368" cy="338554"/>
          </a:xfrm>
          <a:prstGeom prst="rect">
            <a:avLst/>
          </a:prstGeom>
          <a:solidFill>
            <a:srgbClr val="92D050"/>
          </a:solidFill>
        </p:spPr>
        <p:txBody>
          <a:bodyPr wrap="square" rtlCol="0">
            <a:spAutoFit/>
          </a:bodyPr>
          <a:lstStyle/>
          <a:p>
            <a:pPr algn="ctr"/>
            <a:r>
              <a:rPr lang="fr-FR" sz="800" dirty="0"/>
              <a:t>1987</a:t>
            </a:r>
          </a:p>
          <a:p>
            <a:pPr algn="ctr"/>
            <a:r>
              <a:rPr lang="fr-FR" sz="800" dirty="0"/>
              <a:t>&gt;5 Md</a:t>
            </a:r>
          </a:p>
        </p:txBody>
      </p:sp>
      <p:sp>
        <p:nvSpPr>
          <p:cNvPr id="36" name="ZoneTexte 35">
            <a:extLst>
              <a:ext uri="{FF2B5EF4-FFF2-40B4-BE49-F238E27FC236}">
                <a16:creationId xmlns:a16="http://schemas.microsoft.com/office/drawing/2014/main" id="{80579155-CB9F-D144-8212-03127BCC5869}"/>
              </a:ext>
            </a:extLst>
          </p:cNvPr>
          <p:cNvSpPr txBox="1"/>
          <p:nvPr/>
        </p:nvSpPr>
        <p:spPr>
          <a:xfrm>
            <a:off x="4042260" y="3559820"/>
            <a:ext cx="452368" cy="338554"/>
          </a:xfrm>
          <a:prstGeom prst="rect">
            <a:avLst/>
          </a:prstGeom>
          <a:solidFill>
            <a:srgbClr val="92D050"/>
          </a:solidFill>
        </p:spPr>
        <p:txBody>
          <a:bodyPr wrap="square" rtlCol="0">
            <a:spAutoFit/>
          </a:bodyPr>
          <a:lstStyle/>
          <a:p>
            <a:pPr algn="ctr"/>
            <a:r>
              <a:rPr lang="fr-FR" sz="800" dirty="0"/>
              <a:t>1999</a:t>
            </a:r>
          </a:p>
          <a:p>
            <a:pPr algn="ctr"/>
            <a:r>
              <a:rPr lang="fr-FR" sz="800" dirty="0"/>
              <a:t>&gt;6 Md</a:t>
            </a:r>
          </a:p>
        </p:txBody>
      </p:sp>
    </p:spTree>
    <p:extLst>
      <p:ext uri="{BB962C8B-B14F-4D97-AF65-F5344CB8AC3E}">
        <p14:creationId xmlns:p14="http://schemas.microsoft.com/office/powerpoint/2010/main" val="1743326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1D9027A1-05CC-6D4B-BC68-37F911766F18}"/>
              </a:ext>
            </a:extLst>
          </p:cNvPr>
          <p:cNvPicPr>
            <a:picLocks noChangeAspect="1"/>
          </p:cNvPicPr>
          <p:nvPr/>
        </p:nvPicPr>
        <p:blipFill>
          <a:blip r:embed="rId3"/>
          <a:stretch>
            <a:fillRect/>
          </a:stretch>
        </p:blipFill>
        <p:spPr>
          <a:xfrm>
            <a:off x="1809614" y="828069"/>
            <a:ext cx="2240668" cy="1556963"/>
          </a:xfrm>
          <a:prstGeom prst="rect">
            <a:avLst/>
          </a:prstGeom>
        </p:spPr>
      </p:pic>
      <p:sp>
        <p:nvSpPr>
          <p:cNvPr id="14338" name="AutoShape 2" descr="Exemple de grille d'évaluation des acquis de la formation: le QCM | Eval&amp;GO"/>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dirty="0"/>
          </a:p>
        </p:txBody>
      </p:sp>
      <p:sp>
        <p:nvSpPr>
          <p:cNvPr id="14340" name="AutoShape 4" descr="Exemple de grille d'évaluation des acquis de la formation: le QCM | Eval&amp;GO"/>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dirty="0"/>
          </a:p>
        </p:txBody>
      </p:sp>
      <p:sp>
        <p:nvSpPr>
          <p:cNvPr id="14342" name="AutoShape 6" descr="Exemple de grille d'évaluation des acquis de la formation: le QCM | Eval&amp;GO"/>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dirty="0"/>
          </a:p>
        </p:txBody>
      </p:sp>
      <p:sp>
        <p:nvSpPr>
          <p:cNvPr id="14344" name="AutoShape 8" descr="Feuille d'émargement : récolter les signatures des participants à une  formation même à distance - Templates | Klaxoo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dirty="0"/>
          </a:p>
        </p:txBody>
      </p:sp>
      <p:sp>
        <p:nvSpPr>
          <p:cNvPr id="14346" name="AutoShape 10" descr="Feuille d'émargement : récolter les signatures des participants à une  formation même à distance - Templates | Klaxoo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dirty="0"/>
          </a:p>
        </p:txBody>
      </p:sp>
      <p:sp>
        <p:nvSpPr>
          <p:cNvPr id="14348" name="AutoShape 12" descr="Feuille d'émargement : récolter les signatures des participants à une  formation même à distance - Templates | Klaxoo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dirty="0"/>
          </a:p>
        </p:txBody>
      </p:sp>
      <p:pic>
        <p:nvPicPr>
          <p:cNvPr id="3" name="Image 2">
            <a:extLst>
              <a:ext uri="{FF2B5EF4-FFF2-40B4-BE49-F238E27FC236}">
                <a16:creationId xmlns:a16="http://schemas.microsoft.com/office/drawing/2014/main" id="{5F31CC19-AC3B-C190-4226-BF761F0AB527}"/>
              </a:ext>
            </a:extLst>
          </p:cNvPr>
          <p:cNvPicPr>
            <a:picLocks noChangeAspect="1"/>
          </p:cNvPicPr>
          <p:nvPr/>
        </p:nvPicPr>
        <p:blipFill>
          <a:blip r:embed="rId4"/>
          <a:stretch>
            <a:fillRect/>
          </a:stretch>
        </p:blipFill>
        <p:spPr>
          <a:xfrm rot="20947579">
            <a:off x="2707767" y="1749607"/>
            <a:ext cx="2462784" cy="1388415"/>
          </a:xfrm>
          <a:prstGeom prst="rect">
            <a:avLst/>
          </a:prstGeom>
        </p:spPr>
      </p:pic>
      <p:pic>
        <p:nvPicPr>
          <p:cNvPr id="4" name="Image 3">
            <a:extLst>
              <a:ext uri="{FF2B5EF4-FFF2-40B4-BE49-F238E27FC236}">
                <a16:creationId xmlns:a16="http://schemas.microsoft.com/office/drawing/2014/main" id="{2A070D7A-8D22-3DBC-6660-A54AABE0B2BE}"/>
              </a:ext>
            </a:extLst>
          </p:cNvPr>
          <p:cNvPicPr>
            <a:picLocks noChangeAspect="1"/>
          </p:cNvPicPr>
          <p:nvPr/>
        </p:nvPicPr>
        <p:blipFill>
          <a:blip r:embed="rId5"/>
          <a:stretch>
            <a:fillRect/>
          </a:stretch>
        </p:blipFill>
        <p:spPr>
          <a:xfrm>
            <a:off x="923001" y="1923420"/>
            <a:ext cx="1803400" cy="1117600"/>
          </a:xfrm>
          <a:prstGeom prst="rect">
            <a:avLst/>
          </a:prstGeom>
        </p:spPr>
      </p:pic>
      <p:pic>
        <p:nvPicPr>
          <p:cNvPr id="5" name="Image 4">
            <a:extLst>
              <a:ext uri="{FF2B5EF4-FFF2-40B4-BE49-F238E27FC236}">
                <a16:creationId xmlns:a16="http://schemas.microsoft.com/office/drawing/2014/main" id="{C280EE20-5C2F-A0AF-D633-A6A3D3BF0C3E}"/>
              </a:ext>
            </a:extLst>
          </p:cNvPr>
          <p:cNvPicPr>
            <a:picLocks noChangeAspect="1"/>
          </p:cNvPicPr>
          <p:nvPr/>
        </p:nvPicPr>
        <p:blipFill>
          <a:blip r:embed="rId6"/>
          <a:stretch>
            <a:fillRect/>
          </a:stretch>
        </p:blipFill>
        <p:spPr>
          <a:xfrm rot="20938071">
            <a:off x="293133" y="984216"/>
            <a:ext cx="1739900" cy="1155700"/>
          </a:xfrm>
          <a:prstGeom prst="rect">
            <a:avLst/>
          </a:prstGeom>
        </p:spPr>
      </p:pic>
      <p:pic>
        <p:nvPicPr>
          <p:cNvPr id="8" name="Image 7">
            <a:extLst>
              <a:ext uri="{FF2B5EF4-FFF2-40B4-BE49-F238E27FC236}">
                <a16:creationId xmlns:a16="http://schemas.microsoft.com/office/drawing/2014/main" id="{99F5D439-1F55-BADB-35B6-CF0CA07CA2A9}"/>
              </a:ext>
            </a:extLst>
          </p:cNvPr>
          <p:cNvPicPr>
            <a:picLocks noChangeAspect="1"/>
          </p:cNvPicPr>
          <p:nvPr/>
        </p:nvPicPr>
        <p:blipFill>
          <a:blip r:embed="rId7"/>
          <a:stretch>
            <a:fillRect/>
          </a:stretch>
        </p:blipFill>
        <p:spPr>
          <a:xfrm rot="622042">
            <a:off x="3644380" y="914782"/>
            <a:ext cx="2031130" cy="1352764"/>
          </a:xfrm>
          <a:prstGeom prst="rect">
            <a:avLst/>
          </a:prstGeom>
        </p:spPr>
      </p:pic>
      <p:sp>
        <p:nvSpPr>
          <p:cNvPr id="9" name="ZoneTexte 8">
            <a:extLst>
              <a:ext uri="{FF2B5EF4-FFF2-40B4-BE49-F238E27FC236}">
                <a16:creationId xmlns:a16="http://schemas.microsoft.com/office/drawing/2014/main" id="{B127FAB4-239B-1D6E-8A9A-A37D577728BB}"/>
              </a:ext>
            </a:extLst>
          </p:cNvPr>
          <p:cNvSpPr txBox="1"/>
          <p:nvPr/>
        </p:nvSpPr>
        <p:spPr>
          <a:xfrm>
            <a:off x="771247" y="3098876"/>
            <a:ext cx="2631170" cy="1569660"/>
          </a:xfrm>
          <a:prstGeom prst="rect">
            <a:avLst/>
          </a:prstGeom>
          <a:noFill/>
        </p:spPr>
        <p:txBody>
          <a:bodyPr wrap="none" rtlCol="0">
            <a:spAutoFit/>
          </a:bodyPr>
          <a:lstStyle/>
          <a:p>
            <a:r>
              <a:rPr lang="fr-FR" sz="1200" dirty="0"/>
              <a:t>Corée su Sud, Aout 2022</a:t>
            </a:r>
          </a:p>
          <a:p>
            <a:r>
              <a:rPr lang="fr-FR" sz="1200" dirty="0"/>
              <a:t>Australie, Mars 2022</a:t>
            </a:r>
          </a:p>
          <a:p>
            <a:r>
              <a:rPr lang="fr-FR" sz="1200" dirty="0"/>
              <a:t>Pakistan, Aout 2022</a:t>
            </a:r>
          </a:p>
          <a:p>
            <a:r>
              <a:rPr lang="fr-FR" sz="1200" dirty="0"/>
              <a:t>Etats Unis, Kentucky, Texas, Juillet 2022</a:t>
            </a:r>
          </a:p>
          <a:p>
            <a:r>
              <a:rPr lang="fr-FR" sz="1200" dirty="0"/>
              <a:t>Inde, Gujarat, Août 2022</a:t>
            </a:r>
          </a:p>
          <a:p>
            <a:r>
              <a:rPr lang="fr-FR" sz="1200" dirty="0"/>
              <a:t>Andorre, Aout 2022</a:t>
            </a:r>
          </a:p>
          <a:p>
            <a:r>
              <a:rPr lang="fr-FR" sz="1200" dirty="0"/>
              <a:t>Italie, Calabre, Août 2022</a:t>
            </a:r>
          </a:p>
          <a:p>
            <a:r>
              <a:rPr lang="fr-FR" sz="1200" dirty="0"/>
              <a:t>Afghanistan, Août 2022….</a:t>
            </a:r>
          </a:p>
        </p:txBody>
      </p:sp>
      <p:sp>
        <p:nvSpPr>
          <p:cNvPr id="10" name="ZoneTexte 9">
            <a:extLst>
              <a:ext uri="{FF2B5EF4-FFF2-40B4-BE49-F238E27FC236}">
                <a16:creationId xmlns:a16="http://schemas.microsoft.com/office/drawing/2014/main" id="{EE5CD430-9A2B-F5C4-080E-8E9C52D8E1C7}"/>
              </a:ext>
            </a:extLst>
          </p:cNvPr>
          <p:cNvSpPr txBox="1"/>
          <p:nvPr/>
        </p:nvSpPr>
        <p:spPr>
          <a:xfrm>
            <a:off x="221869" y="146378"/>
            <a:ext cx="4973597" cy="646331"/>
          </a:xfrm>
          <a:prstGeom prst="rect">
            <a:avLst/>
          </a:prstGeom>
          <a:noFill/>
        </p:spPr>
        <p:txBody>
          <a:bodyPr wrap="square" rtlCol="0">
            <a:spAutoFit/>
          </a:bodyPr>
          <a:lstStyle/>
          <a:p>
            <a:r>
              <a:rPr lang="fr-FR" b="1" dirty="0"/>
              <a:t>Pluies diluviennes, déluges, torrents de boue, rivières en crues, averses de grêle, inondations</a:t>
            </a:r>
          </a:p>
        </p:txBody>
      </p:sp>
      <p:sp>
        <p:nvSpPr>
          <p:cNvPr id="15" name="ZoneTexte 14">
            <a:extLst>
              <a:ext uri="{FF2B5EF4-FFF2-40B4-BE49-F238E27FC236}">
                <a16:creationId xmlns:a16="http://schemas.microsoft.com/office/drawing/2014/main" id="{85AFF2C4-147B-018D-7813-19D37C6A7179}"/>
              </a:ext>
            </a:extLst>
          </p:cNvPr>
          <p:cNvSpPr txBox="1"/>
          <p:nvPr/>
        </p:nvSpPr>
        <p:spPr>
          <a:xfrm>
            <a:off x="259005" y="4686561"/>
            <a:ext cx="5999948" cy="369332"/>
          </a:xfrm>
          <a:prstGeom prst="rect">
            <a:avLst/>
          </a:prstGeom>
          <a:noFill/>
        </p:spPr>
        <p:txBody>
          <a:bodyPr wrap="square" rtlCol="0">
            <a:spAutoFit/>
          </a:bodyPr>
          <a:lstStyle/>
          <a:p>
            <a:r>
              <a:rPr lang="fr-FR" b="1" dirty="0"/>
              <a:t>Canicules à répétition, Sécheresses records, pénurie d’eau</a:t>
            </a:r>
          </a:p>
        </p:txBody>
      </p:sp>
      <p:pic>
        <p:nvPicPr>
          <p:cNvPr id="17" name="Image 16">
            <a:extLst>
              <a:ext uri="{FF2B5EF4-FFF2-40B4-BE49-F238E27FC236}">
                <a16:creationId xmlns:a16="http://schemas.microsoft.com/office/drawing/2014/main" id="{A6495282-3067-2DBB-21B3-DBB05CF2A19E}"/>
              </a:ext>
            </a:extLst>
          </p:cNvPr>
          <p:cNvPicPr>
            <a:picLocks noChangeAspect="1"/>
          </p:cNvPicPr>
          <p:nvPr/>
        </p:nvPicPr>
        <p:blipFill>
          <a:blip r:embed="rId8"/>
          <a:stretch>
            <a:fillRect/>
          </a:stretch>
        </p:blipFill>
        <p:spPr>
          <a:xfrm>
            <a:off x="297971" y="5187232"/>
            <a:ext cx="2261952" cy="1507968"/>
          </a:xfrm>
          <a:prstGeom prst="rect">
            <a:avLst/>
          </a:prstGeom>
        </p:spPr>
      </p:pic>
      <p:pic>
        <p:nvPicPr>
          <p:cNvPr id="18" name="Image 17">
            <a:extLst>
              <a:ext uri="{FF2B5EF4-FFF2-40B4-BE49-F238E27FC236}">
                <a16:creationId xmlns:a16="http://schemas.microsoft.com/office/drawing/2014/main" id="{84B57159-6F0D-9213-1C32-CD1634D6C0C3}"/>
              </a:ext>
            </a:extLst>
          </p:cNvPr>
          <p:cNvPicPr>
            <a:picLocks noChangeAspect="1"/>
          </p:cNvPicPr>
          <p:nvPr/>
        </p:nvPicPr>
        <p:blipFill>
          <a:blip r:embed="rId9"/>
          <a:stretch>
            <a:fillRect/>
          </a:stretch>
        </p:blipFill>
        <p:spPr>
          <a:xfrm>
            <a:off x="2932783" y="5206262"/>
            <a:ext cx="1548379" cy="1520974"/>
          </a:xfrm>
          <a:prstGeom prst="rect">
            <a:avLst/>
          </a:prstGeom>
        </p:spPr>
      </p:pic>
      <p:sp>
        <p:nvSpPr>
          <p:cNvPr id="19" name="ZoneTexte 18">
            <a:extLst>
              <a:ext uri="{FF2B5EF4-FFF2-40B4-BE49-F238E27FC236}">
                <a16:creationId xmlns:a16="http://schemas.microsoft.com/office/drawing/2014/main" id="{21AABBB4-C944-DC5D-61F0-EC4474D1E838}"/>
              </a:ext>
            </a:extLst>
          </p:cNvPr>
          <p:cNvSpPr txBox="1"/>
          <p:nvPr/>
        </p:nvSpPr>
        <p:spPr>
          <a:xfrm>
            <a:off x="4575407" y="5026125"/>
            <a:ext cx="1440202" cy="646331"/>
          </a:xfrm>
          <a:prstGeom prst="rect">
            <a:avLst/>
          </a:prstGeom>
          <a:noFill/>
        </p:spPr>
        <p:txBody>
          <a:bodyPr wrap="none" rtlCol="0">
            <a:spAutoFit/>
          </a:bodyPr>
          <a:lstStyle/>
          <a:p>
            <a:r>
              <a:rPr lang="fr-FR" sz="1200" dirty="0"/>
              <a:t>Pays Bas, Aout 2022</a:t>
            </a:r>
          </a:p>
          <a:p>
            <a:r>
              <a:rPr lang="fr-FR" sz="1200" dirty="0"/>
              <a:t>Belgique</a:t>
            </a:r>
          </a:p>
          <a:p>
            <a:r>
              <a:rPr lang="fr-FR" sz="1200" dirty="0"/>
              <a:t>Europe</a:t>
            </a:r>
          </a:p>
        </p:txBody>
      </p:sp>
      <p:pic>
        <p:nvPicPr>
          <p:cNvPr id="20" name="Image 19">
            <a:extLst>
              <a:ext uri="{FF2B5EF4-FFF2-40B4-BE49-F238E27FC236}">
                <a16:creationId xmlns:a16="http://schemas.microsoft.com/office/drawing/2014/main" id="{2397F9AF-7699-52C7-C1A0-62F5D7E3FA14}"/>
              </a:ext>
            </a:extLst>
          </p:cNvPr>
          <p:cNvPicPr>
            <a:picLocks noChangeAspect="1"/>
          </p:cNvPicPr>
          <p:nvPr/>
        </p:nvPicPr>
        <p:blipFill>
          <a:blip r:embed="rId10"/>
          <a:stretch>
            <a:fillRect/>
          </a:stretch>
        </p:blipFill>
        <p:spPr>
          <a:xfrm rot="309058">
            <a:off x="4117830" y="5706434"/>
            <a:ext cx="1968500" cy="1028700"/>
          </a:xfrm>
          <a:prstGeom prst="rect">
            <a:avLst/>
          </a:prstGeom>
        </p:spPr>
      </p:pic>
      <p:pic>
        <p:nvPicPr>
          <p:cNvPr id="21" name="Image 20">
            <a:extLst>
              <a:ext uri="{FF2B5EF4-FFF2-40B4-BE49-F238E27FC236}">
                <a16:creationId xmlns:a16="http://schemas.microsoft.com/office/drawing/2014/main" id="{1489852C-F6A8-AF6B-2308-831EA1D6A0F6}"/>
              </a:ext>
            </a:extLst>
          </p:cNvPr>
          <p:cNvPicPr>
            <a:picLocks noChangeAspect="1"/>
          </p:cNvPicPr>
          <p:nvPr/>
        </p:nvPicPr>
        <p:blipFill>
          <a:blip r:embed="rId11"/>
          <a:stretch>
            <a:fillRect/>
          </a:stretch>
        </p:blipFill>
        <p:spPr>
          <a:xfrm rot="21401150">
            <a:off x="5401911" y="5675052"/>
            <a:ext cx="1138231" cy="641687"/>
          </a:xfrm>
          <a:prstGeom prst="rect">
            <a:avLst/>
          </a:prstGeom>
        </p:spPr>
      </p:pic>
      <p:pic>
        <p:nvPicPr>
          <p:cNvPr id="22" name="Image 21">
            <a:extLst>
              <a:ext uri="{FF2B5EF4-FFF2-40B4-BE49-F238E27FC236}">
                <a16:creationId xmlns:a16="http://schemas.microsoft.com/office/drawing/2014/main" id="{259A3A4E-47A1-10D5-61E3-6BF7AA98F3EA}"/>
              </a:ext>
            </a:extLst>
          </p:cNvPr>
          <p:cNvPicPr>
            <a:picLocks noChangeAspect="1"/>
          </p:cNvPicPr>
          <p:nvPr/>
        </p:nvPicPr>
        <p:blipFill>
          <a:blip r:embed="rId12"/>
          <a:stretch>
            <a:fillRect/>
          </a:stretch>
        </p:blipFill>
        <p:spPr>
          <a:xfrm rot="21228807">
            <a:off x="2126102" y="5810798"/>
            <a:ext cx="1198131" cy="846799"/>
          </a:xfrm>
          <a:prstGeom prst="rect">
            <a:avLst/>
          </a:prstGeom>
        </p:spPr>
      </p:pic>
      <p:pic>
        <p:nvPicPr>
          <p:cNvPr id="23" name="Image 22">
            <a:extLst>
              <a:ext uri="{FF2B5EF4-FFF2-40B4-BE49-F238E27FC236}">
                <a16:creationId xmlns:a16="http://schemas.microsoft.com/office/drawing/2014/main" id="{C7F678E3-CD06-C321-E98A-4555242B2806}"/>
              </a:ext>
            </a:extLst>
          </p:cNvPr>
          <p:cNvPicPr>
            <a:picLocks noChangeAspect="1"/>
          </p:cNvPicPr>
          <p:nvPr/>
        </p:nvPicPr>
        <p:blipFill>
          <a:blip r:embed="rId13"/>
          <a:stretch>
            <a:fillRect/>
          </a:stretch>
        </p:blipFill>
        <p:spPr>
          <a:xfrm rot="502035">
            <a:off x="2327447" y="5163891"/>
            <a:ext cx="1076752" cy="728391"/>
          </a:xfrm>
          <a:prstGeom prst="rect">
            <a:avLst/>
          </a:prstGeom>
        </p:spPr>
      </p:pic>
      <p:pic>
        <p:nvPicPr>
          <p:cNvPr id="24" name="Image 23">
            <a:extLst>
              <a:ext uri="{FF2B5EF4-FFF2-40B4-BE49-F238E27FC236}">
                <a16:creationId xmlns:a16="http://schemas.microsoft.com/office/drawing/2014/main" id="{4A25DBAA-3FBD-72AB-F800-4E727BDFAD08}"/>
              </a:ext>
            </a:extLst>
          </p:cNvPr>
          <p:cNvPicPr>
            <a:picLocks noChangeAspect="1"/>
          </p:cNvPicPr>
          <p:nvPr/>
        </p:nvPicPr>
        <p:blipFill>
          <a:blip r:embed="rId14"/>
          <a:stretch>
            <a:fillRect/>
          </a:stretch>
        </p:blipFill>
        <p:spPr>
          <a:xfrm>
            <a:off x="3768958" y="6330096"/>
            <a:ext cx="1305818" cy="444388"/>
          </a:xfrm>
          <a:prstGeom prst="rect">
            <a:avLst/>
          </a:prstGeom>
        </p:spPr>
      </p:pic>
      <p:pic>
        <p:nvPicPr>
          <p:cNvPr id="25" name="Image 24">
            <a:extLst>
              <a:ext uri="{FF2B5EF4-FFF2-40B4-BE49-F238E27FC236}">
                <a16:creationId xmlns:a16="http://schemas.microsoft.com/office/drawing/2014/main" id="{B66CF36C-386A-2105-56C8-10060FA225BB}"/>
              </a:ext>
            </a:extLst>
          </p:cNvPr>
          <p:cNvPicPr>
            <a:picLocks noChangeAspect="1"/>
          </p:cNvPicPr>
          <p:nvPr/>
        </p:nvPicPr>
        <p:blipFill>
          <a:blip r:embed="rId15"/>
          <a:stretch>
            <a:fillRect/>
          </a:stretch>
        </p:blipFill>
        <p:spPr>
          <a:xfrm>
            <a:off x="6290817" y="826415"/>
            <a:ext cx="2488939" cy="1397954"/>
          </a:xfrm>
          <a:prstGeom prst="rect">
            <a:avLst/>
          </a:prstGeom>
        </p:spPr>
      </p:pic>
      <p:sp>
        <p:nvSpPr>
          <p:cNvPr id="26" name="ZoneTexte 25">
            <a:extLst>
              <a:ext uri="{FF2B5EF4-FFF2-40B4-BE49-F238E27FC236}">
                <a16:creationId xmlns:a16="http://schemas.microsoft.com/office/drawing/2014/main" id="{91995539-C9D3-3492-AD8C-DF4810C49A32}"/>
              </a:ext>
            </a:extLst>
          </p:cNvPr>
          <p:cNvSpPr txBox="1"/>
          <p:nvPr/>
        </p:nvSpPr>
        <p:spPr>
          <a:xfrm>
            <a:off x="6192981" y="381499"/>
            <a:ext cx="1158692" cy="369332"/>
          </a:xfrm>
          <a:prstGeom prst="rect">
            <a:avLst/>
          </a:prstGeom>
          <a:noFill/>
        </p:spPr>
        <p:txBody>
          <a:bodyPr wrap="square" rtlCol="0">
            <a:spAutoFit/>
          </a:bodyPr>
          <a:lstStyle/>
          <a:p>
            <a:r>
              <a:rPr lang="fr-FR" b="1" dirty="0"/>
              <a:t>Tornades</a:t>
            </a:r>
          </a:p>
        </p:txBody>
      </p:sp>
      <p:pic>
        <p:nvPicPr>
          <p:cNvPr id="27" name="Image 26">
            <a:extLst>
              <a:ext uri="{FF2B5EF4-FFF2-40B4-BE49-F238E27FC236}">
                <a16:creationId xmlns:a16="http://schemas.microsoft.com/office/drawing/2014/main" id="{E490B20C-191E-EBB8-C8EA-C24859AAB579}"/>
              </a:ext>
            </a:extLst>
          </p:cNvPr>
          <p:cNvPicPr>
            <a:picLocks noChangeAspect="1"/>
          </p:cNvPicPr>
          <p:nvPr/>
        </p:nvPicPr>
        <p:blipFill>
          <a:blip r:embed="rId16"/>
          <a:stretch>
            <a:fillRect/>
          </a:stretch>
        </p:blipFill>
        <p:spPr>
          <a:xfrm rot="21255108">
            <a:off x="5851449" y="1612002"/>
            <a:ext cx="1583455" cy="886735"/>
          </a:xfrm>
          <a:prstGeom prst="rect">
            <a:avLst/>
          </a:prstGeom>
        </p:spPr>
      </p:pic>
      <p:pic>
        <p:nvPicPr>
          <p:cNvPr id="28" name="Image 27">
            <a:extLst>
              <a:ext uri="{FF2B5EF4-FFF2-40B4-BE49-F238E27FC236}">
                <a16:creationId xmlns:a16="http://schemas.microsoft.com/office/drawing/2014/main" id="{06E4B87B-F2AC-A7FF-D9EE-2D9E318CD569}"/>
              </a:ext>
            </a:extLst>
          </p:cNvPr>
          <p:cNvPicPr>
            <a:picLocks noChangeAspect="1"/>
          </p:cNvPicPr>
          <p:nvPr/>
        </p:nvPicPr>
        <p:blipFill>
          <a:blip r:embed="rId17"/>
          <a:stretch>
            <a:fillRect/>
          </a:stretch>
        </p:blipFill>
        <p:spPr>
          <a:xfrm rot="346350">
            <a:off x="7210509" y="1545100"/>
            <a:ext cx="1905000" cy="1066800"/>
          </a:xfrm>
          <a:prstGeom prst="rect">
            <a:avLst/>
          </a:prstGeom>
        </p:spPr>
      </p:pic>
      <p:sp>
        <p:nvSpPr>
          <p:cNvPr id="29" name="ZoneTexte 28">
            <a:extLst>
              <a:ext uri="{FF2B5EF4-FFF2-40B4-BE49-F238E27FC236}">
                <a16:creationId xmlns:a16="http://schemas.microsoft.com/office/drawing/2014/main" id="{BFA2C214-B6CF-45C6-EB53-7F207FA02451}"/>
              </a:ext>
            </a:extLst>
          </p:cNvPr>
          <p:cNvSpPr txBox="1"/>
          <p:nvPr/>
        </p:nvSpPr>
        <p:spPr>
          <a:xfrm>
            <a:off x="5822344" y="2634812"/>
            <a:ext cx="1529329" cy="461665"/>
          </a:xfrm>
          <a:prstGeom prst="rect">
            <a:avLst/>
          </a:prstGeom>
          <a:noFill/>
        </p:spPr>
        <p:txBody>
          <a:bodyPr wrap="none" rtlCol="0">
            <a:spAutoFit/>
          </a:bodyPr>
          <a:lstStyle/>
          <a:p>
            <a:r>
              <a:rPr lang="fr-FR" sz="1200" dirty="0"/>
              <a:t>Etats Unis, Aout 2022</a:t>
            </a:r>
          </a:p>
          <a:p>
            <a:r>
              <a:rPr lang="fr-FR" sz="1200" dirty="0"/>
              <a:t>France….</a:t>
            </a:r>
          </a:p>
        </p:txBody>
      </p:sp>
      <p:sp>
        <p:nvSpPr>
          <p:cNvPr id="30" name="ZoneTexte 29">
            <a:extLst>
              <a:ext uri="{FF2B5EF4-FFF2-40B4-BE49-F238E27FC236}">
                <a16:creationId xmlns:a16="http://schemas.microsoft.com/office/drawing/2014/main" id="{E18909C7-FCDD-EA71-C02D-B2A04F397537}"/>
              </a:ext>
            </a:extLst>
          </p:cNvPr>
          <p:cNvSpPr txBox="1"/>
          <p:nvPr/>
        </p:nvSpPr>
        <p:spPr>
          <a:xfrm>
            <a:off x="9899942" y="3802003"/>
            <a:ext cx="2358266" cy="1938992"/>
          </a:xfrm>
          <a:prstGeom prst="rect">
            <a:avLst/>
          </a:prstGeom>
          <a:noFill/>
        </p:spPr>
        <p:txBody>
          <a:bodyPr wrap="square" rtlCol="0">
            <a:spAutoFit/>
          </a:bodyPr>
          <a:lstStyle/>
          <a:p>
            <a:r>
              <a:rPr lang="fr-FR" sz="1200" dirty="0"/>
              <a:t>Portugal 1% du territoire  détruit</a:t>
            </a:r>
          </a:p>
          <a:p>
            <a:r>
              <a:rPr lang="fr-FR" sz="1200" dirty="0"/>
              <a:t>Californie</a:t>
            </a:r>
          </a:p>
          <a:p>
            <a:r>
              <a:rPr lang="fr-FR" sz="1200" dirty="0"/>
              <a:t>Sibérie (mai 2002): </a:t>
            </a:r>
            <a:r>
              <a:rPr lang="fr-FR" sz="800" dirty="0"/>
              <a:t>3 mlns HA détruits 2022</a:t>
            </a:r>
          </a:p>
          <a:p>
            <a:r>
              <a:rPr lang="fr-FR" sz="800" dirty="0"/>
              <a:t>Brésil, Amazonie 3</a:t>
            </a:r>
            <a:r>
              <a:rPr lang="fr-FR" sz="800" i="1" dirty="0"/>
              <a:t> 358 feux qui ont été détectés le 22 août dans la plus grande forêt tropicale du monde, signe d’une aggravation de la déforestation</a:t>
            </a:r>
          </a:p>
          <a:p>
            <a:r>
              <a:rPr lang="fr-FR" sz="1200" dirty="0"/>
              <a:t>Europe</a:t>
            </a:r>
          </a:p>
          <a:p>
            <a:r>
              <a:rPr lang="fr-FR" sz="1200" dirty="0"/>
              <a:t>France</a:t>
            </a:r>
          </a:p>
          <a:p>
            <a:r>
              <a:rPr lang="fr-FR" sz="1200" dirty="0"/>
              <a:t>2022 </a:t>
            </a:r>
            <a:r>
              <a:rPr lang="fr-FR" sz="800" dirty="0"/>
              <a:t>est une année record, avec </a:t>
            </a:r>
            <a:r>
              <a:rPr lang="fr-FR" sz="800" i="1" dirty="0"/>
              <a:t>256 départs de feux et 50 599 hectares de végétation brûlés depuis janvier dernier </a:t>
            </a:r>
          </a:p>
        </p:txBody>
      </p:sp>
      <p:pic>
        <p:nvPicPr>
          <p:cNvPr id="31" name="Image 30">
            <a:extLst>
              <a:ext uri="{FF2B5EF4-FFF2-40B4-BE49-F238E27FC236}">
                <a16:creationId xmlns:a16="http://schemas.microsoft.com/office/drawing/2014/main" id="{F3644E75-4AA9-CAB6-5784-8EA317C1CF6B}"/>
              </a:ext>
            </a:extLst>
          </p:cNvPr>
          <p:cNvPicPr>
            <a:picLocks noChangeAspect="1"/>
          </p:cNvPicPr>
          <p:nvPr/>
        </p:nvPicPr>
        <p:blipFill>
          <a:blip r:embed="rId18"/>
          <a:stretch>
            <a:fillRect/>
          </a:stretch>
        </p:blipFill>
        <p:spPr>
          <a:xfrm rot="21249005">
            <a:off x="9232074" y="1560731"/>
            <a:ext cx="1843132" cy="1154489"/>
          </a:xfrm>
          <a:prstGeom prst="rect">
            <a:avLst/>
          </a:prstGeom>
        </p:spPr>
      </p:pic>
      <p:sp>
        <p:nvSpPr>
          <p:cNvPr id="33" name="ZoneTexte 32">
            <a:extLst>
              <a:ext uri="{FF2B5EF4-FFF2-40B4-BE49-F238E27FC236}">
                <a16:creationId xmlns:a16="http://schemas.microsoft.com/office/drawing/2014/main" id="{CB81145D-298F-3DBF-F5B2-D4994DCFACA4}"/>
              </a:ext>
            </a:extLst>
          </p:cNvPr>
          <p:cNvSpPr txBox="1"/>
          <p:nvPr/>
        </p:nvSpPr>
        <p:spPr>
          <a:xfrm>
            <a:off x="9331522" y="850183"/>
            <a:ext cx="2844545" cy="369332"/>
          </a:xfrm>
          <a:prstGeom prst="rect">
            <a:avLst/>
          </a:prstGeom>
          <a:noFill/>
        </p:spPr>
        <p:txBody>
          <a:bodyPr wrap="square" rtlCol="0">
            <a:spAutoFit/>
          </a:bodyPr>
          <a:lstStyle/>
          <a:p>
            <a:r>
              <a:rPr lang="fr-FR" b="1" dirty="0"/>
              <a:t>Incendies, tornades de feu…</a:t>
            </a:r>
          </a:p>
        </p:txBody>
      </p:sp>
      <p:pic>
        <p:nvPicPr>
          <p:cNvPr id="34" name="Image 33">
            <a:extLst>
              <a:ext uri="{FF2B5EF4-FFF2-40B4-BE49-F238E27FC236}">
                <a16:creationId xmlns:a16="http://schemas.microsoft.com/office/drawing/2014/main" id="{0D68DC60-F94D-E4CC-99F1-38F9FB8599EA}"/>
              </a:ext>
            </a:extLst>
          </p:cNvPr>
          <p:cNvPicPr>
            <a:picLocks noChangeAspect="1"/>
          </p:cNvPicPr>
          <p:nvPr/>
        </p:nvPicPr>
        <p:blipFill>
          <a:blip r:embed="rId19"/>
          <a:stretch>
            <a:fillRect/>
          </a:stretch>
        </p:blipFill>
        <p:spPr>
          <a:xfrm rot="212344">
            <a:off x="10360822" y="1828316"/>
            <a:ext cx="1664343" cy="1161900"/>
          </a:xfrm>
          <a:prstGeom prst="rect">
            <a:avLst/>
          </a:prstGeom>
        </p:spPr>
      </p:pic>
      <p:pic>
        <p:nvPicPr>
          <p:cNvPr id="35" name="Image 34">
            <a:extLst>
              <a:ext uri="{FF2B5EF4-FFF2-40B4-BE49-F238E27FC236}">
                <a16:creationId xmlns:a16="http://schemas.microsoft.com/office/drawing/2014/main" id="{DE52FB37-6F9D-886F-4D51-4CBEDE69DA83}"/>
              </a:ext>
            </a:extLst>
          </p:cNvPr>
          <p:cNvPicPr>
            <a:picLocks noChangeAspect="1"/>
          </p:cNvPicPr>
          <p:nvPr/>
        </p:nvPicPr>
        <p:blipFill>
          <a:blip r:embed="rId20"/>
          <a:stretch>
            <a:fillRect/>
          </a:stretch>
        </p:blipFill>
        <p:spPr>
          <a:xfrm rot="21283389">
            <a:off x="9456597" y="2474204"/>
            <a:ext cx="1739900" cy="1155700"/>
          </a:xfrm>
          <a:prstGeom prst="rect">
            <a:avLst/>
          </a:prstGeom>
        </p:spPr>
      </p:pic>
      <p:sp>
        <p:nvSpPr>
          <p:cNvPr id="36" name="ZoneTexte 35">
            <a:extLst>
              <a:ext uri="{FF2B5EF4-FFF2-40B4-BE49-F238E27FC236}">
                <a16:creationId xmlns:a16="http://schemas.microsoft.com/office/drawing/2014/main" id="{70E159E4-50A9-437E-5FB2-17AB572461EF}"/>
              </a:ext>
            </a:extLst>
          </p:cNvPr>
          <p:cNvSpPr txBox="1"/>
          <p:nvPr/>
        </p:nvSpPr>
        <p:spPr>
          <a:xfrm>
            <a:off x="4578874" y="3186263"/>
            <a:ext cx="2751889" cy="738664"/>
          </a:xfrm>
          <a:prstGeom prst="rect">
            <a:avLst/>
          </a:prstGeom>
          <a:noFill/>
        </p:spPr>
        <p:txBody>
          <a:bodyPr wrap="square" rtlCol="0">
            <a:spAutoFit/>
          </a:bodyPr>
          <a:lstStyle/>
          <a:p>
            <a:r>
              <a:rPr lang="fr-FR" b="1" dirty="0"/>
              <a:t>Fontes des glaces</a:t>
            </a:r>
          </a:p>
          <a:p>
            <a:r>
              <a:rPr lang="fr-FR" sz="1200" dirty="0"/>
              <a:t>Nouveau record en 2022 en Antarctique</a:t>
            </a:r>
          </a:p>
          <a:p>
            <a:r>
              <a:rPr lang="fr-FR" sz="1200" dirty="0"/>
              <a:t>30% de surfaces en moins</a:t>
            </a:r>
          </a:p>
        </p:txBody>
      </p:sp>
      <p:pic>
        <p:nvPicPr>
          <p:cNvPr id="37" name="Image 36">
            <a:extLst>
              <a:ext uri="{FF2B5EF4-FFF2-40B4-BE49-F238E27FC236}">
                <a16:creationId xmlns:a16="http://schemas.microsoft.com/office/drawing/2014/main" id="{0E488DCF-EEA2-467B-CC60-5CDC9C1398EC}"/>
              </a:ext>
            </a:extLst>
          </p:cNvPr>
          <p:cNvPicPr>
            <a:picLocks noChangeAspect="1"/>
          </p:cNvPicPr>
          <p:nvPr/>
        </p:nvPicPr>
        <p:blipFill>
          <a:blip r:embed="rId21"/>
          <a:stretch>
            <a:fillRect/>
          </a:stretch>
        </p:blipFill>
        <p:spPr>
          <a:xfrm>
            <a:off x="4701079" y="3887633"/>
            <a:ext cx="1401186" cy="788167"/>
          </a:xfrm>
          <a:prstGeom prst="rect">
            <a:avLst/>
          </a:prstGeom>
        </p:spPr>
      </p:pic>
      <p:pic>
        <p:nvPicPr>
          <p:cNvPr id="38" name="Image 37">
            <a:extLst>
              <a:ext uri="{FF2B5EF4-FFF2-40B4-BE49-F238E27FC236}">
                <a16:creationId xmlns:a16="http://schemas.microsoft.com/office/drawing/2014/main" id="{9A337527-FA16-599F-C623-26B5A7A84133}"/>
              </a:ext>
            </a:extLst>
          </p:cNvPr>
          <p:cNvPicPr>
            <a:picLocks noChangeAspect="1"/>
          </p:cNvPicPr>
          <p:nvPr/>
        </p:nvPicPr>
        <p:blipFill>
          <a:blip r:embed="rId22"/>
          <a:stretch>
            <a:fillRect/>
          </a:stretch>
        </p:blipFill>
        <p:spPr>
          <a:xfrm>
            <a:off x="6069326" y="3893032"/>
            <a:ext cx="1406003" cy="790877"/>
          </a:xfrm>
          <a:prstGeom prst="rect">
            <a:avLst/>
          </a:prstGeom>
        </p:spPr>
      </p:pic>
      <p:pic>
        <p:nvPicPr>
          <p:cNvPr id="40" name="Image 39">
            <a:extLst>
              <a:ext uri="{FF2B5EF4-FFF2-40B4-BE49-F238E27FC236}">
                <a16:creationId xmlns:a16="http://schemas.microsoft.com/office/drawing/2014/main" id="{7D90C8C8-74D6-E7A2-CE9A-37C12CBBD26A}"/>
              </a:ext>
            </a:extLst>
          </p:cNvPr>
          <p:cNvPicPr>
            <a:picLocks noChangeAspect="1"/>
          </p:cNvPicPr>
          <p:nvPr/>
        </p:nvPicPr>
        <p:blipFill>
          <a:blip r:embed="rId23"/>
          <a:stretch>
            <a:fillRect/>
          </a:stretch>
        </p:blipFill>
        <p:spPr>
          <a:xfrm>
            <a:off x="10937608" y="2723713"/>
            <a:ext cx="1241180" cy="887819"/>
          </a:xfrm>
          <a:prstGeom prst="rect">
            <a:avLst/>
          </a:prstGeom>
        </p:spPr>
      </p:pic>
      <p:sp>
        <p:nvSpPr>
          <p:cNvPr id="41" name="ZoneTexte 40">
            <a:extLst>
              <a:ext uri="{FF2B5EF4-FFF2-40B4-BE49-F238E27FC236}">
                <a16:creationId xmlns:a16="http://schemas.microsoft.com/office/drawing/2014/main" id="{0D611EC0-8C35-DCF5-17E3-73A5AF802784}"/>
              </a:ext>
            </a:extLst>
          </p:cNvPr>
          <p:cNvSpPr txBox="1"/>
          <p:nvPr/>
        </p:nvSpPr>
        <p:spPr>
          <a:xfrm>
            <a:off x="6427062" y="4747277"/>
            <a:ext cx="3164177" cy="615553"/>
          </a:xfrm>
          <a:prstGeom prst="rect">
            <a:avLst/>
          </a:prstGeom>
          <a:noFill/>
        </p:spPr>
        <p:txBody>
          <a:bodyPr wrap="square" rtlCol="0">
            <a:spAutoFit/>
          </a:bodyPr>
          <a:lstStyle/>
          <a:p>
            <a:r>
              <a:rPr lang="fr-FR" b="1" dirty="0"/>
              <a:t>Acidification des océans</a:t>
            </a:r>
          </a:p>
          <a:p>
            <a:r>
              <a:rPr lang="fr-FR" sz="800" dirty="0"/>
              <a:t>2022 a été décrétée Année internationale de la pêche et de l’aquaculture artisanales</a:t>
            </a:r>
            <a:endParaRPr lang="fr-FR" sz="800" b="1" dirty="0"/>
          </a:p>
        </p:txBody>
      </p:sp>
      <p:pic>
        <p:nvPicPr>
          <p:cNvPr id="42" name="Image 41">
            <a:extLst>
              <a:ext uri="{FF2B5EF4-FFF2-40B4-BE49-F238E27FC236}">
                <a16:creationId xmlns:a16="http://schemas.microsoft.com/office/drawing/2014/main" id="{B690D350-2291-AAAF-A00A-2F8E9E6ACA1D}"/>
              </a:ext>
            </a:extLst>
          </p:cNvPr>
          <p:cNvPicPr>
            <a:picLocks noChangeAspect="1"/>
          </p:cNvPicPr>
          <p:nvPr/>
        </p:nvPicPr>
        <p:blipFill>
          <a:blip r:embed="rId24"/>
          <a:stretch>
            <a:fillRect/>
          </a:stretch>
        </p:blipFill>
        <p:spPr>
          <a:xfrm>
            <a:off x="6684987" y="5343590"/>
            <a:ext cx="1285411" cy="724661"/>
          </a:xfrm>
          <a:prstGeom prst="rect">
            <a:avLst/>
          </a:prstGeom>
        </p:spPr>
      </p:pic>
      <p:pic>
        <p:nvPicPr>
          <p:cNvPr id="43" name="Image 42">
            <a:extLst>
              <a:ext uri="{FF2B5EF4-FFF2-40B4-BE49-F238E27FC236}">
                <a16:creationId xmlns:a16="http://schemas.microsoft.com/office/drawing/2014/main" id="{9191B5C3-0FE5-CF05-5B97-82F7149A04E5}"/>
              </a:ext>
            </a:extLst>
          </p:cNvPr>
          <p:cNvPicPr>
            <a:picLocks noChangeAspect="1"/>
          </p:cNvPicPr>
          <p:nvPr/>
        </p:nvPicPr>
        <p:blipFill>
          <a:blip r:embed="rId25"/>
          <a:stretch>
            <a:fillRect/>
          </a:stretch>
        </p:blipFill>
        <p:spPr>
          <a:xfrm rot="194485">
            <a:off x="7369621" y="5788535"/>
            <a:ext cx="1374263" cy="984515"/>
          </a:xfrm>
          <a:prstGeom prst="rect">
            <a:avLst/>
          </a:prstGeom>
        </p:spPr>
      </p:pic>
      <p:sp>
        <p:nvSpPr>
          <p:cNvPr id="44" name="ZoneTexte 43">
            <a:extLst>
              <a:ext uri="{FF2B5EF4-FFF2-40B4-BE49-F238E27FC236}">
                <a16:creationId xmlns:a16="http://schemas.microsoft.com/office/drawing/2014/main" id="{9586F146-F572-EC6B-C505-A852424C4EA4}"/>
              </a:ext>
            </a:extLst>
          </p:cNvPr>
          <p:cNvSpPr txBox="1"/>
          <p:nvPr/>
        </p:nvSpPr>
        <p:spPr>
          <a:xfrm>
            <a:off x="9813587" y="5707594"/>
            <a:ext cx="2358265" cy="1107996"/>
          </a:xfrm>
          <a:prstGeom prst="rect">
            <a:avLst/>
          </a:prstGeom>
          <a:noFill/>
        </p:spPr>
        <p:txBody>
          <a:bodyPr wrap="square" rtlCol="0">
            <a:spAutoFit/>
          </a:bodyPr>
          <a:lstStyle/>
          <a:p>
            <a:r>
              <a:rPr lang="fr-FR" b="1" dirty="0"/>
              <a:t>Migrations climatiques</a:t>
            </a:r>
          </a:p>
          <a:p>
            <a:r>
              <a:rPr lang="fr-FR" sz="1200" dirty="0"/>
              <a:t>Famines </a:t>
            </a:r>
            <a:r>
              <a:rPr lang="fr-FR" sz="800" dirty="0"/>
              <a:t>(après 3 saisons de sécheresse)</a:t>
            </a:r>
          </a:p>
          <a:p>
            <a:r>
              <a:rPr lang="fr-FR" sz="1200" dirty="0"/>
              <a:t>Somalie, Philippines,</a:t>
            </a:r>
          </a:p>
          <a:p>
            <a:r>
              <a:rPr lang="fr-FR" sz="800" dirty="0"/>
              <a:t>2020: 30 mlns de déplacements dans le monde liés au changement climatique </a:t>
            </a:r>
          </a:p>
          <a:p>
            <a:r>
              <a:rPr lang="fr-FR" sz="800" dirty="0"/>
              <a:t>&gt;216 mlns de personnes concernées d’ici à 2050</a:t>
            </a:r>
          </a:p>
        </p:txBody>
      </p:sp>
      <p:sp>
        <p:nvSpPr>
          <p:cNvPr id="45" name="ZoneTexte 44">
            <a:extLst>
              <a:ext uri="{FF2B5EF4-FFF2-40B4-BE49-F238E27FC236}">
                <a16:creationId xmlns:a16="http://schemas.microsoft.com/office/drawing/2014/main" id="{EC2AAAD5-2931-4FF9-51B7-2C5F4FF40595}"/>
              </a:ext>
            </a:extLst>
          </p:cNvPr>
          <p:cNvSpPr txBox="1"/>
          <p:nvPr/>
        </p:nvSpPr>
        <p:spPr>
          <a:xfrm>
            <a:off x="7538312" y="3114456"/>
            <a:ext cx="2025412" cy="954107"/>
          </a:xfrm>
          <a:prstGeom prst="rect">
            <a:avLst/>
          </a:prstGeom>
          <a:noFill/>
        </p:spPr>
        <p:txBody>
          <a:bodyPr wrap="square" rtlCol="0">
            <a:spAutoFit/>
          </a:bodyPr>
          <a:lstStyle/>
          <a:p>
            <a:r>
              <a:rPr lang="fr-FR" b="1" dirty="0"/>
              <a:t>Elévation niveau des océans</a:t>
            </a:r>
          </a:p>
          <a:p>
            <a:r>
              <a:rPr lang="fr-FR" sz="1200" b="1" dirty="0"/>
              <a:t>Indonésie </a:t>
            </a:r>
            <a:r>
              <a:rPr lang="fr-FR" sz="800" dirty="0"/>
              <a:t>(changement de capitale de java vers </a:t>
            </a:r>
            <a:r>
              <a:rPr lang="fr-FR" sz="800" dirty="0" err="1"/>
              <a:t>Borneo</a:t>
            </a:r>
            <a:r>
              <a:rPr lang="fr-FR" sz="800" dirty="0"/>
              <a:t>)</a:t>
            </a:r>
          </a:p>
        </p:txBody>
      </p:sp>
      <p:pic>
        <p:nvPicPr>
          <p:cNvPr id="46" name="Image 45">
            <a:extLst>
              <a:ext uri="{FF2B5EF4-FFF2-40B4-BE49-F238E27FC236}">
                <a16:creationId xmlns:a16="http://schemas.microsoft.com/office/drawing/2014/main" id="{56C495E9-6079-7676-D5DE-7E4B8F694E33}"/>
              </a:ext>
            </a:extLst>
          </p:cNvPr>
          <p:cNvPicPr>
            <a:picLocks noChangeAspect="1"/>
          </p:cNvPicPr>
          <p:nvPr/>
        </p:nvPicPr>
        <p:blipFill>
          <a:blip r:embed="rId26"/>
          <a:stretch>
            <a:fillRect/>
          </a:stretch>
        </p:blipFill>
        <p:spPr>
          <a:xfrm rot="435416">
            <a:off x="7009648" y="4093966"/>
            <a:ext cx="715136" cy="715136"/>
          </a:xfrm>
          <a:prstGeom prst="rect">
            <a:avLst/>
          </a:prstGeom>
        </p:spPr>
      </p:pic>
      <p:pic>
        <p:nvPicPr>
          <p:cNvPr id="47" name="Image 46">
            <a:extLst>
              <a:ext uri="{FF2B5EF4-FFF2-40B4-BE49-F238E27FC236}">
                <a16:creationId xmlns:a16="http://schemas.microsoft.com/office/drawing/2014/main" id="{FEE827E6-59E2-13F4-BFAC-C0245136B814}"/>
              </a:ext>
            </a:extLst>
          </p:cNvPr>
          <p:cNvPicPr>
            <a:picLocks noChangeAspect="1"/>
          </p:cNvPicPr>
          <p:nvPr/>
        </p:nvPicPr>
        <p:blipFill>
          <a:blip r:embed="rId27"/>
          <a:stretch>
            <a:fillRect/>
          </a:stretch>
        </p:blipFill>
        <p:spPr>
          <a:xfrm>
            <a:off x="8885970" y="3886776"/>
            <a:ext cx="891104" cy="891104"/>
          </a:xfrm>
          <a:prstGeom prst="rect">
            <a:avLst/>
          </a:prstGeom>
        </p:spPr>
      </p:pic>
      <p:pic>
        <p:nvPicPr>
          <p:cNvPr id="48" name="Image 47">
            <a:extLst>
              <a:ext uri="{FF2B5EF4-FFF2-40B4-BE49-F238E27FC236}">
                <a16:creationId xmlns:a16="http://schemas.microsoft.com/office/drawing/2014/main" id="{00257B05-23A6-FF82-5556-F6650C617792}"/>
              </a:ext>
            </a:extLst>
          </p:cNvPr>
          <p:cNvPicPr>
            <a:picLocks noChangeAspect="1"/>
          </p:cNvPicPr>
          <p:nvPr/>
        </p:nvPicPr>
        <p:blipFill>
          <a:blip r:embed="rId28"/>
          <a:stretch>
            <a:fillRect/>
          </a:stretch>
        </p:blipFill>
        <p:spPr>
          <a:xfrm>
            <a:off x="7889353" y="4068563"/>
            <a:ext cx="874352" cy="491823"/>
          </a:xfrm>
          <a:prstGeom prst="rect">
            <a:avLst/>
          </a:prstGeom>
        </p:spPr>
      </p:pic>
      <p:pic>
        <p:nvPicPr>
          <p:cNvPr id="49" name="Image 48">
            <a:extLst>
              <a:ext uri="{FF2B5EF4-FFF2-40B4-BE49-F238E27FC236}">
                <a16:creationId xmlns:a16="http://schemas.microsoft.com/office/drawing/2014/main" id="{3E996514-D07F-414D-9D52-385D0982BDA5}"/>
              </a:ext>
            </a:extLst>
          </p:cNvPr>
          <p:cNvPicPr>
            <a:picLocks noChangeAspect="1"/>
          </p:cNvPicPr>
          <p:nvPr/>
        </p:nvPicPr>
        <p:blipFill>
          <a:blip r:embed="rId29"/>
          <a:stretch>
            <a:fillRect/>
          </a:stretch>
        </p:blipFill>
        <p:spPr>
          <a:xfrm>
            <a:off x="8924402" y="6068510"/>
            <a:ext cx="855707" cy="574635"/>
          </a:xfrm>
          <a:prstGeom prst="rect">
            <a:avLst/>
          </a:prstGeom>
        </p:spPr>
      </p:pic>
      <p:sp>
        <p:nvSpPr>
          <p:cNvPr id="7" name="ZoneTexte 6">
            <a:extLst>
              <a:ext uri="{FF2B5EF4-FFF2-40B4-BE49-F238E27FC236}">
                <a16:creationId xmlns:a16="http://schemas.microsoft.com/office/drawing/2014/main" id="{41412340-F1F8-E300-08D5-2BCCF95CD2EB}"/>
              </a:ext>
            </a:extLst>
          </p:cNvPr>
          <p:cNvSpPr txBox="1"/>
          <p:nvPr/>
        </p:nvSpPr>
        <p:spPr>
          <a:xfrm>
            <a:off x="9815922" y="132825"/>
            <a:ext cx="2243371" cy="400110"/>
          </a:xfrm>
          <a:prstGeom prst="rect">
            <a:avLst/>
          </a:prstGeom>
          <a:solidFill>
            <a:schemeClr val="bg1">
              <a:lumMod val="65000"/>
            </a:schemeClr>
          </a:solidFill>
        </p:spPr>
        <p:txBody>
          <a:bodyPr wrap="none" rtlCol="0">
            <a:spAutoFit/>
          </a:bodyPr>
          <a:lstStyle/>
          <a:p>
            <a:r>
              <a:rPr lang="fr-FR" sz="2000" b="1" dirty="0">
                <a:solidFill>
                  <a:schemeClr val="bg1"/>
                </a:solidFill>
              </a:rPr>
              <a:t>2022… ca empire….</a:t>
            </a:r>
          </a:p>
        </p:txBody>
      </p:sp>
    </p:spTree>
    <p:extLst>
      <p:ext uri="{BB962C8B-B14F-4D97-AF65-F5344CB8AC3E}">
        <p14:creationId xmlns:p14="http://schemas.microsoft.com/office/powerpoint/2010/main" val="2898296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8100384-0FC8-7F7C-8E76-EAC1FC91F7EF}"/>
              </a:ext>
            </a:extLst>
          </p:cNvPr>
          <p:cNvSpPr txBox="1"/>
          <p:nvPr/>
        </p:nvSpPr>
        <p:spPr>
          <a:xfrm>
            <a:off x="107123" y="83692"/>
            <a:ext cx="8051040" cy="830997"/>
          </a:xfrm>
          <a:prstGeom prst="rect">
            <a:avLst/>
          </a:prstGeom>
          <a:noFill/>
        </p:spPr>
        <p:txBody>
          <a:bodyPr wrap="square" rtlCol="0">
            <a:spAutoFit/>
          </a:bodyPr>
          <a:lstStyle/>
          <a:p>
            <a:r>
              <a:rPr lang="fr-FR" sz="2400" b="1" dirty="0"/>
              <a:t>Depuis une vingtaine d’années on tente de chercher d’autres lieux qui pourraient accueillir la vie humaine…</a:t>
            </a:r>
          </a:p>
        </p:txBody>
      </p:sp>
      <p:pic>
        <p:nvPicPr>
          <p:cNvPr id="9" name="Image 8">
            <a:extLst>
              <a:ext uri="{FF2B5EF4-FFF2-40B4-BE49-F238E27FC236}">
                <a16:creationId xmlns:a16="http://schemas.microsoft.com/office/drawing/2014/main" id="{253CD172-ADD6-2F84-ACBA-B501C4C67241}"/>
              </a:ext>
            </a:extLst>
          </p:cNvPr>
          <p:cNvPicPr>
            <a:picLocks noChangeAspect="1"/>
          </p:cNvPicPr>
          <p:nvPr/>
        </p:nvPicPr>
        <p:blipFill>
          <a:blip r:embed="rId3"/>
          <a:stretch>
            <a:fillRect/>
          </a:stretch>
        </p:blipFill>
        <p:spPr>
          <a:xfrm>
            <a:off x="6559847" y="836484"/>
            <a:ext cx="5223408" cy="2031325"/>
          </a:xfrm>
          <a:prstGeom prst="rect">
            <a:avLst/>
          </a:prstGeom>
        </p:spPr>
      </p:pic>
      <p:sp>
        <p:nvSpPr>
          <p:cNvPr id="10" name="ZoneTexte 9">
            <a:extLst>
              <a:ext uri="{FF2B5EF4-FFF2-40B4-BE49-F238E27FC236}">
                <a16:creationId xmlns:a16="http://schemas.microsoft.com/office/drawing/2014/main" id="{70BE75BE-2628-E8F0-6521-E1FC5C149F0B}"/>
              </a:ext>
            </a:extLst>
          </p:cNvPr>
          <p:cNvSpPr txBox="1"/>
          <p:nvPr/>
        </p:nvSpPr>
        <p:spPr>
          <a:xfrm>
            <a:off x="7913634" y="2857747"/>
            <a:ext cx="3918060" cy="369332"/>
          </a:xfrm>
          <a:prstGeom prst="rect">
            <a:avLst/>
          </a:prstGeom>
          <a:noFill/>
        </p:spPr>
        <p:txBody>
          <a:bodyPr wrap="none" rtlCol="0">
            <a:spAutoFit/>
          </a:bodyPr>
          <a:lstStyle/>
          <a:p>
            <a:r>
              <a:rPr lang="fr-FR" dirty="0"/>
              <a:t>Images du </a:t>
            </a:r>
            <a:r>
              <a:rPr lang="fr-FR" dirty="0" err="1"/>
              <a:t>téléscope</a:t>
            </a:r>
            <a:r>
              <a:rPr lang="fr-FR" dirty="0"/>
              <a:t> James Webb, 2022</a:t>
            </a:r>
          </a:p>
        </p:txBody>
      </p:sp>
      <p:pic>
        <p:nvPicPr>
          <p:cNvPr id="11" name="Image 10">
            <a:extLst>
              <a:ext uri="{FF2B5EF4-FFF2-40B4-BE49-F238E27FC236}">
                <a16:creationId xmlns:a16="http://schemas.microsoft.com/office/drawing/2014/main" id="{5502D39A-E93F-828C-479A-96A507E04AC3}"/>
              </a:ext>
            </a:extLst>
          </p:cNvPr>
          <p:cNvPicPr>
            <a:picLocks noChangeAspect="1"/>
          </p:cNvPicPr>
          <p:nvPr/>
        </p:nvPicPr>
        <p:blipFill>
          <a:blip r:embed="rId4"/>
          <a:stretch>
            <a:fillRect/>
          </a:stretch>
        </p:blipFill>
        <p:spPr>
          <a:xfrm rot="752019">
            <a:off x="10065716" y="429040"/>
            <a:ext cx="1967186" cy="971298"/>
          </a:xfrm>
          <a:prstGeom prst="rect">
            <a:avLst/>
          </a:prstGeom>
        </p:spPr>
      </p:pic>
      <p:sp>
        <p:nvSpPr>
          <p:cNvPr id="13" name="ZoneTexte 12">
            <a:extLst>
              <a:ext uri="{FF2B5EF4-FFF2-40B4-BE49-F238E27FC236}">
                <a16:creationId xmlns:a16="http://schemas.microsoft.com/office/drawing/2014/main" id="{96A16650-5E22-BB51-83F2-9378F4523FAE}"/>
              </a:ext>
            </a:extLst>
          </p:cNvPr>
          <p:cNvSpPr txBox="1"/>
          <p:nvPr/>
        </p:nvSpPr>
        <p:spPr>
          <a:xfrm rot="5400000">
            <a:off x="10750685" y="5644414"/>
            <a:ext cx="2610749" cy="338554"/>
          </a:xfrm>
          <a:prstGeom prst="rect">
            <a:avLst/>
          </a:prstGeom>
          <a:noFill/>
        </p:spPr>
        <p:txBody>
          <a:bodyPr wrap="square">
            <a:spAutoFit/>
          </a:bodyPr>
          <a:lstStyle/>
          <a:p>
            <a:r>
              <a:rPr lang="fr-FR" sz="800" dirty="0">
                <a:hlinkClick r:id="rId5"/>
              </a:rPr>
              <a:t>https://www.youtube.com/watch?v=DpoclEowf-k</a:t>
            </a:r>
            <a:endParaRPr lang="fr-FR" sz="800" dirty="0"/>
          </a:p>
          <a:p>
            <a:endParaRPr lang="fr-FR" sz="800" dirty="0"/>
          </a:p>
        </p:txBody>
      </p:sp>
      <p:pic>
        <p:nvPicPr>
          <p:cNvPr id="16" name="Image 15">
            <a:extLst>
              <a:ext uri="{FF2B5EF4-FFF2-40B4-BE49-F238E27FC236}">
                <a16:creationId xmlns:a16="http://schemas.microsoft.com/office/drawing/2014/main" id="{EF369A77-A3E2-5B58-1018-A9823EB5380F}"/>
              </a:ext>
            </a:extLst>
          </p:cNvPr>
          <p:cNvPicPr>
            <a:picLocks noChangeAspect="1"/>
          </p:cNvPicPr>
          <p:nvPr/>
        </p:nvPicPr>
        <p:blipFill>
          <a:blip r:embed="rId6"/>
          <a:stretch>
            <a:fillRect/>
          </a:stretch>
        </p:blipFill>
        <p:spPr>
          <a:xfrm>
            <a:off x="9835333" y="3216547"/>
            <a:ext cx="1947922" cy="1813584"/>
          </a:xfrm>
          <a:prstGeom prst="rect">
            <a:avLst/>
          </a:prstGeom>
        </p:spPr>
      </p:pic>
      <p:pic>
        <p:nvPicPr>
          <p:cNvPr id="17" name="Image 16">
            <a:extLst>
              <a:ext uri="{FF2B5EF4-FFF2-40B4-BE49-F238E27FC236}">
                <a16:creationId xmlns:a16="http://schemas.microsoft.com/office/drawing/2014/main" id="{973654F4-6A50-0214-A5A0-8F3242CE59BA}"/>
              </a:ext>
            </a:extLst>
          </p:cNvPr>
          <p:cNvPicPr>
            <a:picLocks noChangeAspect="1"/>
          </p:cNvPicPr>
          <p:nvPr/>
        </p:nvPicPr>
        <p:blipFill>
          <a:blip r:embed="rId7"/>
          <a:stretch>
            <a:fillRect/>
          </a:stretch>
        </p:blipFill>
        <p:spPr>
          <a:xfrm>
            <a:off x="185054" y="1757043"/>
            <a:ext cx="4645867" cy="2308323"/>
          </a:xfrm>
          <a:prstGeom prst="rect">
            <a:avLst/>
          </a:prstGeom>
        </p:spPr>
      </p:pic>
      <p:sp>
        <p:nvSpPr>
          <p:cNvPr id="19" name="ZoneTexte 18">
            <a:extLst>
              <a:ext uri="{FF2B5EF4-FFF2-40B4-BE49-F238E27FC236}">
                <a16:creationId xmlns:a16="http://schemas.microsoft.com/office/drawing/2014/main" id="{056B8266-6E66-0247-2C7B-6BE2DD90CEEE}"/>
              </a:ext>
            </a:extLst>
          </p:cNvPr>
          <p:cNvSpPr txBox="1"/>
          <p:nvPr/>
        </p:nvSpPr>
        <p:spPr>
          <a:xfrm>
            <a:off x="169278" y="914689"/>
            <a:ext cx="6098344" cy="1200329"/>
          </a:xfrm>
          <a:prstGeom prst="rect">
            <a:avLst/>
          </a:prstGeom>
          <a:noFill/>
        </p:spPr>
        <p:txBody>
          <a:bodyPr wrap="square">
            <a:spAutoFit/>
          </a:bodyPr>
          <a:lstStyle/>
          <a:p>
            <a:pPr algn="l" fontAlgn="base"/>
            <a:r>
              <a:rPr lang="fr-FR" b="0" i="1" u="none" strike="noStrike" dirty="0">
                <a:solidFill>
                  <a:srgbClr val="000000"/>
                </a:solidFill>
                <a:effectLst/>
                <a:latin typeface="Halcom"/>
              </a:rPr>
              <a:t>Il est temps d'explorer d'autres </a:t>
            </a:r>
            <a:r>
              <a:rPr lang="fr-FR" b="0" i="1" u="sng" strike="noStrike" dirty="0">
                <a:solidFill>
                  <a:srgbClr val="C082FF"/>
                </a:solidFill>
                <a:effectLst/>
                <a:latin typeface="Halcom"/>
                <a:hlinkClick r:id="rId8"/>
              </a:rPr>
              <a:t>systèmes solaires</a:t>
            </a:r>
            <a:r>
              <a:rPr lang="fr-FR" b="0" i="1" u="none" strike="noStrike" dirty="0">
                <a:solidFill>
                  <a:srgbClr val="000000"/>
                </a:solidFill>
                <a:effectLst/>
                <a:latin typeface="Halcom"/>
              </a:rPr>
              <a:t>. S'étendre peut être la seule chose qui nous sauve de nous-mêmes »</a:t>
            </a:r>
            <a:r>
              <a:rPr lang="fr-FR" b="0" i="0" u="none" strike="noStrike" dirty="0">
                <a:solidFill>
                  <a:srgbClr val="000000"/>
                </a:solidFill>
                <a:effectLst/>
                <a:latin typeface="Halcom"/>
              </a:rPr>
              <a:t>.</a:t>
            </a:r>
          </a:p>
          <a:p>
            <a:br>
              <a:rPr lang="fr-FR" dirty="0"/>
            </a:br>
            <a:endParaRPr lang="fr-FR" dirty="0"/>
          </a:p>
        </p:txBody>
      </p:sp>
      <p:sp>
        <p:nvSpPr>
          <p:cNvPr id="21" name="ZoneTexte 20">
            <a:extLst>
              <a:ext uri="{FF2B5EF4-FFF2-40B4-BE49-F238E27FC236}">
                <a16:creationId xmlns:a16="http://schemas.microsoft.com/office/drawing/2014/main" id="{E6349CEC-E25C-CE6A-4C85-62F859AC2E8B}"/>
              </a:ext>
            </a:extLst>
          </p:cNvPr>
          <p:cNvSpPr txBox="1"/>
          <p:nvPr/>
        </p:nvSpPr>
        <p:spPr>
          <a:xfrm>
            <a:off x="4861999" y="1577964"/>
            <a:ext cx="1610053" cy="3231654"/>
          </a:xfrm>
          <a:prstGeom prst="rect">
            <a:avLst/>
          </a:prstGeom>
          <a:solidFill>
            <a:schemeClr val="bg1">
              <a:lumMod val="95000"/>
            </a:schemeClr>
          </a:solidFill>
        </p:spPr>
        <p:txBody>
          <a:bodyPr wrap="square">
            <a:spAutoFit/>
          </a:bodyPr>
          <a:lstStyle/>
          <a:p>
            <a:pPr algn="just"/>
            <a:r>
              <a:rPr lang="fr-FR" sz="1200" b="0" i="0" u="none" strike="noStrike" dirty="0">
                <a:solidFill>
                  <a:srgbClr val="000000"/>
                </a:solidFill>
                <a:effectLst/>
                <a:latin typeface="PT Serif" panose="020A0603040505020204" pitchFamily="18" charset="77"/>
              </a:rPr>
              <a:t>« Le </a:t>
            </a:r>
            <a:r>
              <a:rPr lang="fr-FR" sz="1200" b="1" i="0" u="none" strike="noStrike" dirty="0">
                <a:solidFill>
                  <a:srgbClr val="000000"/>
                </a:solidFill>
                <a:effectLst/>
                <a:latin typeface="PT Serif" panose="020A0603040505020204" pitchFamily="18" charset="77"/>
              </a:rPr>
              <a:t>changement climatique</a:t>
            </a:r>
            <a:r>
              <a:rPr lang="fr-FR" sz="1200" b="0" i="0" u="none" strike="noStrike" dirty="0">
                <a:solidFill>
                  <a:srgbClr val="000000"/>
                </a:solidFill>
                <a:effectLst/>
                <a:latin typeface="PT Serif" panose="020A0603040505020204" pitchFamily="18" charset="77"/>
              </a:rPr>
              <a:t>, l'explosion de la démographie mondiale et une </a:t>
            </a:r>
            <a:r>
              <a:rPr lang="fr-FR" sz="1200" b="1" i="0" u="none" strike="noStrike" dirty="0">
                <a:solidFill>
                  <a:srgbClr val="000000"/>
                </a:solidFill>
                <a:effectLst/>
                <a:latin typeface="PT Serif" panose="020A0603040505020204" pitchFamily="18" charset="77"/>
              </a:rPr>
              <a:t>crise énergétique majeure à venir </a:t>
            </a:r>
            <a:r>
              <a:rPr lang="fr-FR" sz="1200" b="0" i="0" u="none" strike="noStrike" dirty="0">
                <a:solidFill>
                  <a:srgbClr val="000000"/>
                </a:solidFill>
                <a:effectLst/>
                <a:latin typeface="PT Serif" panose="020A0603040505020204" pitchFamily="18" charset="77"/>
              </a:rPr>
              <a:t>sont, selon Stephen Hawking, les signes avant-coureurs d'une fin du monde. D'après le scientifique, elle devrait arriver bien plus tôt que ce que l'on pouvait craindre. </a:t>
            </a:r>
            <a:endParaRPr lang="fr-FR" sz="1200" dirty="0"/>
          </a:p>
        </p:txBody>
      </p:sp>
      <p:sp>
        <p:nvSpPr>
          <p:cNvPr id="23" name="ZoneTexte 22">
            <a:extLst>
              <a:ext uri="{FF2B5EF4-FFF2-40B4-BE49-F238E27FC236}">
                <a16:creationId xmlns:a16="http://schemas.microsoft.com/office/drawing/2014/main" id="{914580EF-7A42-370A-54AC-837ED034A58D}"/>
              </a:ext>
            </a:extLst>
          </p:cNvPr>
          <p:cNvSpPr txBox="1"/>
          <p:nvPr/>
        </p:nvSpPr>
        <p:spPr>
          <a:xfrm>
            <a:off x="169278" y="4086054"/>
            <a:ext cx="3251139" cy="553998"/>
          </a:xfrm>
          <a:prstGeom prst="rect">
            <a:avLst/>
          </a:prstGeom>
          <a:noFill/>
        </p:spPr>
        <p:txBody>
          <a:bodyPr wrap="square">
            <a:spAutoFit/>
          </a:bodyPr>
          <a:lstStyle/>
          <a:p>
            <a:pPr latinLnBrk="0"/>
            <a:r>
              <a:rPr lang="fr-FR" b="0" i="0" u="none" strike="noStrike" dirty="0">
                <a:solidFill>
                  <a:srgbClr val="000000"/>
                </a:solidFill>
                <a:effectLst/>
              </a:rPr>
              <a:t>Stephen </a:t>
            </a:r>
            <a:r>
              <a:rPr lang="fr-FR" b="0" i="0" u="none" strike="noStrike" dirty="0" err="1">
                <a:solidFill>
                  <a:srgbClr val="000000"/>
                </a:solidFill>
                <a:effectLst/>
              </a:rPr>
              <a:t>Hawkin</a:t>
            </a:r>
            <a:r>
              <a:rPr lang="fr-FR" b="0" i="0" u="none" strike="noStrike" dirty="0">
                <a:solidFill>
                  <a:srgbClr val="000000"/>
                </a:solidFill>
                <a:effectLst/>
              </a:rPr>
              <a:t>, astrophysicien</a:t>
            </a:r>
          </a:p>
          <a:p>
            <a:r>
              <a:rPr lang="fr-FR" sz="1200" dirty="0" err="1"/>
              <a:t>Tencent</a:t>
            </a:r>
            <a:r>
              <a:rPr lang="fr-FR" sz="1200" dirty="0"/>
              <a:t> Web </a:t>
            </a:r>
            <a:r>
              <a:rPr lang="fr-FR" sz="1200" dirty="0" err="1"/>
              <a:t>Summit</a:t>
            </a:r>
            <a:r>
              <a:rPr lang="fr-FR" sz="1200" dirty="0"/>
              <a:t> de Pékin, 5 novembre 2017</a:t>
            </a:r>
            <a:endParaRPr lang="fr-FR" sz="1200" b="0" i="0" u="none" strike="noStrike" dirty="0">
              <a:solidFill>
                <a:srgbClr val="000000"/>
              </a:solidFill>
              <a:effectLst/>
            </a:endParaRPr>
          </a:p>
        </p:txBody>
      </p:sp>
      <p:sp>
        <p:nvSpPr>
          <p:cNvPr id="2" name="Rectangle 1">
            <a:extLst>
              <a:ext uri="{FF2B5EF4-FFF2-40B4-BE49-F238E27FC236}">
                <a16:creationId xmlns:a16="http://schemas.microsoft.com/office/drawing/2014/main" id="{1E9692AE-B514-ACED-31A5-B516DE2C36E9}"/>
              </a:ext>
            </a:extLst>
          </p:cNvPr>
          <p:cNvSpPr/>
          <p:nvPr/>
        </p:nvSpPr>
        <p:spPr>
          <a:xfrm>
            <a:off x="107123" y="4798028"/>
            <a:ext cx="6452724" cy="2031325"/>
          </a:xfrm>
          <a:prstGeom prst="rect">
            <a:avLst/>
          </a:prstGeom>
        </p:spPr>
        <p:txBody>
          <a:bodyPr wrap="square">
            <a:spAutoFit/>
          </a:bodyPr>
          <a:lstStyle/>
          <a:p>
            <a:pPr algn="just"/>
            <a:r>
              <a:rPr lang="fr-FR" sz="1600" dirty="0">
                <a:solidFill>
                  <a:srgbClr val="333333"/>
                </a:solidFill>
                <a:latin typeface="American Typewriter" panose="02090604020004020304" pitchFamily="18" charset="77"/>
              </a:rPr>
              <a:t>"Si l'humanité veut vivre encore un million d'années, notre futur repose sur le fait d'aller là où personne n'est encore allé", Et comme le temps presse, il faudrait que nous nous reposions sur la Lune dans les années 2020, puis que nous nous lancions dans la construction d'une base lunaire dans les 30 années suivantes, sans oublier de visiter de Mars, à partir de 2025 »</a:t>
            </a:r>
          </a:p>
          <a:p>
            <a:pPr algn="r"/>
            <a:r>
              <a:rPr lang="fr-FR" sz="1600" dirty="0">
                <a:solidFill>
                  <a:srgbClr val="333333"/>
                </a:solidFill>
                <a:latin typeface="American Typewriter" panose="02090604020004020304" pitchFamily="18" charset="77"/>
              </a:rPr>
              <a:t>Stephen </a:t>
            </a:r>
            <a:r>
              <a:rPr lang="fr-FR" sz="1600" dirty="0" err="1">
                <a:solidFill>
                  <a:srgbClr val="333333"/>
                </a:solidFill>
                <a:latin typeface="American Typewriter" panose="02090604020004020304" pitchFamily="18" charset="77"/>
              </a:rPr>
              <a:t>Hawking</a:t>
            </a:r>
            <a:r>
              <a:rPr lang="fr-FR" sz="1600" dirty="0">
                <a:solidFill>
                  <a:srgbClr val="333333"/>
                </a:solidFill>
                <a:latin typeface="American Typewriter" panose="02090604020004020304" pitchFamily="18" charset="77"/>
              </a:rPr>
              <a:t>, </a:t>
            </a:r>
          </a:p>
          <a:p>
            <a:pPr algn="r"/>
            <a:r>
              <a:rPr lang="fr-FR" sz="1400" dirty="0">
                <a:hlinkClick r:id="rId9">
                  <a:extLst>
                    <a:ext uri="{A12FA001-AC4F-418D-AE19-62706E023703}">
                      <ahyp:hlinkClr xmlns:ahyp="http://schemas.microsoft.com/office/drawing/2018/hyperlinkcolor" val="tx"/>
                    </a:ext>
                  </a:extLst>
                </a:hlinkClick>
              </a:rPr>
              <a:t>Starmus Festival</a:t>
            </a:r>
            <a:r>
              <a:rPr lang="fr-FR" sz="1400" dirty="0"/>
              <a:t> à Trondheim, en Norvège</a:t>
            </a:r>
            <a:endParaRPr lang="fr-FR" sz="1400" dirty="0">
              <a:latin typeface="American Typewriter" panose="02090604020004020304" pitchFamily="18" charset="77"/>
            </a:endParaRPr>
          </a:p>
        </p:txBody>
      </p:sp>
      <p:pic>
        <p:nvPicPr>
          <p:cNvPr id="3" name="Image 2">
            <a:extLst>
              <a:ext uri="{FF2B5EF4-FFF2-40B4-BE49-F238E27FC236}">
                <a16:creationId xmlns:a16="http://schemas.microsoft.com/office/drawing/2014/main" id="{3282AA43-6405-B58B-FCBF-1B71AC629C65}"/>
              </a:ext>
            </a:extLst>
          </p:cNvPr>
          <p:cNvPicPr>
            <a:picLocks noChangeAspect="1"/>
          </p:cNvPicPr>
          <p:nvPr/>
        </p:nvPicPr>
        <p:blipFill>
          <a:blip r:embed="rId10"/>
          <a:stretch>
            <a:fillRect/>
          </a:stretch>
        </p:blipFill>
        <p:spPr>
          <a:xfrm>
            <a:off x="9253305" y="5110333"/>
            <a:ext cx="1213212" cy="1655529"/>
          </a:xfrm>
          <a:prstGeom prst="rect">
            <a:avLst/>
          </a:prstGeom>
        </p:spPr>
      </p:pic>
      <p:pic>
        <p:nvPicPr>
          <p:cNvPr id="4" name="Image 3">
            <a:extLst>
              <a:ext uri="{FF2B5EF4-FFF2-40B4-BE49-F238E27FC236}">
                <a16:creationId xmlns:a16="http://schemas.microsoft.com/office/drawing/2014/main" id="{32179C19-3715-8311-A629-AEE70C349FB0}"/>
              </a:ext>
            </a:extLst>
          </p:cNvPr>
          <p:cNvPicPr>
            <a:picLocks noChangeAspect="1"/>
          </p:cNvPicPr>
          <p:nvPr/>
        </p:nvPicPr>
        <p:blipFill>
          <a:blip r:embed="rId11"/>
          <a:stretch>
            <a:fillRect/>
          </a:stretch>
        </p:blipFill>
        <p:spPr>
          <a:xfrm>
            <a:off x="10570043" y="5111750"/>
            <a:ext cx="1213212" cy="1613446"/>
          </a:xfrm>
          <a:prstGeom prst="rect">
            <a:avLst/>
          </a:prstGeom>
        </p:spPr>
      </p:pic>
      <p:pic>
        <p:nvPicPr>
          <p:cNvPr id="6" name="Image 5">
            <a:extLst>
              <a:ext uri="{FF2B5EF4-FFF2-40B4-BE49-F238E27FC236}">
                <a16:creationId xmlns:a16="http://schemas.microsoft.com/office/drawing/2014/main" id="{92AF57C9-E27B-0D2C-D893-2E111B99BDDF}"/>
              </a:ext>
            </a:extLst>
          </p:cNvPr>
          <p:cNvPicPr>
            <a:picLocks noChangeAspect="1"/>
          </p:cNvPicPr>
          <p:nvPr/>
        </p:nvPicPr>
        <p:blipFill>
          <a:blip r:embed="rId12"/>
          <a:stretch>
            <a:fillRect/>
          </a:stretch>
        </p:blipFill>
        <p:spPr>
          <a:xfrm>
            <a:off x="6615605" y="3280650"/>
            <a:ext cx="2562296" cy="1438577"/>
          </a:xfrm>
          <a:prstGeom prst="rect">
            <a:avLst/>
          </a:prstGeom>
        </p:spPr>
      </p:pic>
      <p:sp>
        <p:nvSpPr>
          <p:cNvPr id="8" name="ZoneTexte 7">
            <a:extLst>
              <a:ext uri="{FF2B5EF4-FFF2-40B4-BE49-F238E27FC236}">
                <a16:creationId xmlns:a16="http://schemas.microsoft.com/office/drawing/2014/main" id="{DA799644-D5EA-DB62-C359-17A274CF4D3C}"/>
              </a:ext>
            </a:extLst>
          </p:cNvPr>
          <p:cNvSpPr txBox="1"/>
          <p:nvPr/>
        </p:nvSpPr>
        <p:spPr>
          <a:xfrm>
            <a:off x="6559847" y="4752533"/>
            <a:ext cx="2589931" cy="1384995"/>
          </a:xfrm>
          <a:prstGeom prst="rect">
            <a:avLst/>
          </a:prstGeom>
          <a:noFill/>
        </p:spPr>
        <p:txBody>
          <a:bodyPr wrap="square">
            <a:spAutoFit/>
          </a:bodyPr>
          <a:lstStyle/>
          <a:p>
            <a:pPr algn="just"/>
            <a:r>
              <a:rPr lang="fr-FR" sz="1200" b="1" i="1" u="none" strike="noStrike" dirty="0">
                <a:solidFill>
                  <a:srgbClr val="48484D"/>
                </a:solidFill>
                <a:effectLst/>
                <a:latin typeface="-apple-system"/>
              </a:rPr>
              <a:t>"On va remarcher sur la Lune."</a:t>
            </a:r>
            <a:r>
              <a:rPr lang="fr-FR" sz="1200" b="1" i="0" u="none" strike="noStrike" dirty="0">
                <a:solidFill>
                  <a:srgbClr val="48484D"/>
                </a:solidFill>
                <a:effectLst/>
                <a:latin typeface="-apple-system"/>
              </a:rPr>
              <a:t>.  </a:t>
            </a:r>
            <a:r>
              <a:rPr lang="fr-FR" sz="1200" dirty="0">
                <a:solidFill>
                  <a:srgbClr val="48484D"/>
                </a:solidFill>
                <a:latin typeface="-apple-system"/>
              </a:rPr>
              <a:t>Nouvel objectif</a:t>
            </a:r>
            <a:r>
              <a:rPr lang="fr-FR" sz="1200" b="0" i="0" u="none" strike="noStrike" dirty="0">
                <a:solidFill>
                  <a:srgbClr val="48484D"/>
                </a:solidFill>
                <a:effectLst/>
                <a:latin typeface="-apple-system"/>
              </a:rPr>
              <a:t> affiché par la Nasa, l'agence spatiale américaine, qui voit son nouveau programme lunaire entrer dans une nouvelle phase avec le lancement d'</a:t>
            </a:r>
            <a:r>
              <a:rPr lang="fr-FR" sz="1200" b="0" i="0" u="none" strike="noStrike" dirty="0" err="1">
                <a:solidFill>
                  <a:srgbClr val="48484D"/>
                </a:solidFill>
                <a:effectLst/>
                <a:latin typeface="-apple-system"/>
              </a:rPr>
              <a:t>Artemis</a:t>
            </a:r>
            <a:r>
              <a:rPr lang="fr-FR" sz="1200" b="0" i="0" u="none" strike="noStrike" dirty="0">
                <a:solidFill>
                  <a:srgbClr val="48484D"/>
                </a:solidFill>
                <a:effectLst/>
                <a:latin typeface="-apple-system"/>
              </a:rPr>
              <a:t>, samedi 3 septembre.</a:t>
            </a:r>
            <a:endParaRPr lang="fr-FR" sz="1200" dirty="0"/>
          </a:p>
        </p:txBody>
      </p:sp>
      <p:sp>
        <p:nvSpPr>
          <p:cNvPr id="14" name="ZoneTexte 13">
            <a:extLst>
              <a:ext uri="{FF2B5EF4-FFF2-40B4-BE49-F238E27FC236}">
                <a16:creationId xmlns:a16="http://schemas.microsoft.com/office/drawing/2014/main" id="{2C2FAEE4-CF15-9453-F4FE-3FB230234F66}"/>
              </a:ext>
            </a:extLst>
          </p:cNvPr>
          <p:cNvSpPr txBox="1"/>
          <p:nvPr/>
        </p:nvSpPr>
        <p:spPr>
          <a:xfrm>
            <a:off x="6652286" y="6170833"/>
            <a:ext cx="2508580" cy="707886"/>
          </a:xfrm>
          <a:prstGeom prst="rect">
            <a:avLst/>
          </a:prstGeom>
          <a:noFill/>
        </p:spPr>
        <p:txBody>
          <a:bodyPr wrap="square">
            <a:spAutoFit/>
          </a:bodyPr>
          <a:lstStyle/>
          <a:p>
            <a:r>
              <a:rPr lang="fr-FR" sz="800" dirty="0">
                <a:hlinkClick r:id="rId13"/>
              </a:rPr>
              <a:t>https://www.francetvinfo.fr/sciences/espace/espace-l-article-a-lire-pour-tout-savoir-de-la-mission-artemis-qui-vise-le-retour-de-l-etre-humain-sur-la-lune_5067814.html</a:t>
            </a:r>
            <a:endParaRPr lang="fr-FR" sz="800" dirty="0"/>
          </a:p>
          <a:p>
            <a:endParaRPr lang="fr-FR" sz="800" dirty="0"/>
          </a:p>
        </p:txBody>
      </p:sp>
      <p:pic>
        <p:nvPicPr>
          <p:cNvPr id="20" name="Image 19">
            <a:extLst>
              <a:ext uri="{FF2B5EF4-FFF2-40B4-BE49-F238E27FC236}">
                <a16:creationId xmlns:a16="http://schemas.microsoft.com/office/drawing/2014/main" id="{D0C13ECB-25A6-15DF-2B3A-4E62828F2A1A}"/>
              </a:ext>
            </a:extLst>
          </p:cNvPr>
          <p:cNvPicPr>
            <a:picLocks noChangeAspect="1"/>
          </p:cNvPicPr>
          <p:nvPr/>
        </p:nvPicPr>
        <p:blipFill>
          <a:blip r:embed="rId14"/>
          <a:stretch>
            <a:fillRect/>
          </a:stretch>
        </p:blipFill>
        <p:spPr>
          <a:xfrm rot="340091" flipH="1">
            <a:off x="8921000" y="3420720"/>
            <a:ext cx="808014" cy="1212021"/>
          </a:xfrm>
          <a:prstGeom prst="rect">
            <a:avLst/>
          </a:prstGeom>
          <a:ln>
            <a:solidFill>
              <a:srgbClr val="FFC000"/>
            </a:solidFill>
          </a:ln>
        </p:spPr>
      </p:pic>
    </p:spTree>
    <p:extLst>
      <p:ext uri="{BB962C8B-B14F-4D97-AF65-F5344CB8AC3E}">
        <p14:creationId xmlns:p14="http://schemas.microsoft.com/office/powerpoint/2010/main" val="1728951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C29B7115-D819-55CE-754C-CD3A24134460}"/>
              </a:ext>
            </a:extLst>
          </p:cNvPr>
          <p:cNvPicPr>
            <a:picLocks noChangeAspect="1"/>
          </p:cNvPicPr>
          <p:nvPr/>
        </p:nvPicPr>
        <p:blipFill>
          <a:blip r:embed="rId3"/>
          <a:stretch>
            <a:fillRect/>
          </a:stretch>
        </p:blipFill>
        <p:spPr>
          <a:xfrm>
            <a:off x="9634438" y="3331292"/>
            <a:ext cx="2173673" cy="2173673"/>
          </a:xfrm>
          <a:prstGeom prst="rect">
            <a:avLst/>
          </a:prstGeom>
        </p:spPr>
      </p:pic>
      <p:sp>
        <p:nvSpPr>
          <p:cNvPr id="14338" name="AutoShape 2" descr="Exemple de grille d'évaluation des acquis de la formation: le QCM | Eval&amp;GO"/>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dirty="0"/>
          </a:p>
        </p:txBody>
      </p:sp>
      <p:sp>
        <p:nvSpPr>
          <p:cNvPr id="11" name="ZoneTexte 10"/>
          <p:cNvSpPr txBox="1"/>
          <p:nvPr/>
        </p:nvSpPr>
        <p:spPr>
          <a:xfrm>
            <a:off x="-228478" y="994084"/>
            <a:ext cx="11525326" cy="5878532"/>
          </a:xfrm>
          <a:prstGeom prst="rect">
            <a:avLst/>
          </a:prstGeom>
          <a:noFill/>
        </p:spPr>
        <p:txBody>
          <a:bodyPr wrap="square" rtlCol="0">
            <a:spAutoFit/>
          </a:bodyPr>
          <a:lstStyle/>
          <a:p>
            <a:endParaRPr lang="fr-FR" dirty="0">
              <a:latin typeface="Arial" panose="020B0604020202020204" pitchFamily="34" charset="0"/>
              <a:cs typeface="Arial" panose="020B0604020202020204" pitchFamily="34" charset="0"/>
            </a:endParaRPr>
          </a:p>
          <a:p>
            <a:pPr lvl="1"/>
            <a:r>
              <a:rPr lang="fr-FR" sz="1600" b="1" dirty="0">
                <a:latin typeface="Arial" panose="020B0604020202020204" pitchFamily="34" charset="0"/>
                <a:cs typeface="Arial" panose="020B0604020202020204" pitchFamily="34" charset="0"/>
              </a:rPr>
              <a:t>	1. </a:t>
            </a:r>
            <a:r>
              <a:rPr lang="fr-FR" sz="1600" dirty="0">
                <a:latin typeface="Arial" panose="020B0604020202020204" pitchFamily="34" charset="0"/>
                <a:cs typeface="Arial" panose="020B0604020202020204" pitchFamily="34" charset="0"/>
              </a:rPr>
              <a:t>5</a:t>
            </a:r>
            <a:r>
              <a:rPr lang="fr-FR" sz="1600" baseline="30000" dirty="0">
                <a:latin typeface="Arial" panose="020B0604020202020204" pitchFamily="34" charset="0"/>
                <a:cs typeface="Arial" panose="020B0604020202020204" pitchFamily="34" charset="0"/>
              </a:rPr>
              <a:t>ème</a:t>
            </a:r>
            <a:r>
              <a:rPr lang="fr-FR" sz="1600" dirty="0">
                <a:latin typeface="Arial" panose="020B0604020202020204" pitchFamily="34" charset="0"/>
                <a:cs typeface="Arial" panose="020B0604020202020204" pitchFamily="34" charset="0"/>
              </a:rPr>
              <a:t> Cinquième Conférence des Nations Unies sur les </a:t>
            </a:r>
            <a:r>
              <a:rPr lang="fr-FR" sz="1600" b="1" dirty="0">
                <a:latin typeface="Arial" panose="020B0604020202020204" pitchFamily="34" charset="0"/>
                <a:cs typeface="Arial" panose="020B0604020202020204" pitchFamily="34" charset="0"/>
              </a:rPr>
              <a:t>pays les moins avancés (LDC5) </a:t>
            </a:r>
            <a:r>
              <a:rPr lang="fr-FR" sz="1600" dirty="0">
                <a:latin typeface="Arial" panose="020B0604020202020204" pitchFamily="34" charset="0"/>
                <a:cs typeface="Arial" panose="020B0604020202020204" pitchFamily="34" charset="0"/>
              </a:rPr>
              <a:t>à</a:t>
            </a:r>
            <a:r>
              <a:rPr lang="fr-FR" sz="1600" b="1" dirty="0">
                <a:latin typeface="Arial" panose="020B0604020202020204" pitchFamily="34" charset="0"/>
                <a:cs typeface="Arial" panose="020B0604020202020204" pitchFamily="34" charset="0"/>
              </a:rPr>
              <a:t> Doha au Qatar</a:t>
            </a:r>
          </a:p>
          <a:p>
            <a:pPr lvl="1"/>
            <a:endParaRPr lang="fr-FR" sz="1600" b="1" dirty="0">
              <a:latin typeface="Arial" panose="020B0604020202020204" pitchFamily="34" charset="0"/>
              <a:cs typeface="Arial" panose="020B0604020202020204" pitchFamily="34" charset="0"/>
            </a:endParaRPr>
          </a:p>
          <a:p>
            <a:pPr algn="just"/>
            <a:r>
              <a:rPr lang="fr-FR" b="1" dirty="0">
                <a:latin typeface="Arial" panose="020B0604020202020204" pitchFamily="34" charset="0"/>
                <a:cs typeface="Arial" panose="020B0604020202020204" pitchFamily="34" charset="0"/>
              </a:rPr>
              <a:t>	</a:t>
            </a:r>
            <a:r>
              <a:rPr lang="fr-FR" sz="1600" b="1" dirty="0">
                <a:latin typeface="Arial" panose="020B0604020202020204" pitchFamily="34" charset="0"/>
                <a:cs typeface="Arial" panose="020B0604020202020204" pitchFamily="34" charset="0"/>
              </a:rPr>
              <a:t>2. </a:t>
            </a:r>
            <a:r>
              <a:rPr lang="fr-FR" sz="1600" dirty="0">
                <a:latin typeface="Arial" panose="020B0604020202020204" pitchFamily="34" charset="0"/>
                <a:cs typeface="Arial" panose="020B0604020202020204" pitchFamily="34" charset="0"/>
              </a:rPr>
              <a:t>Publication des </a:t>
            </a:r>
            <a:r>
              <a:rPr lang="fr-FR" sz="1600" b="1" dirty="0">
                <a:latin typeface="Arial" panose="020B0604020202020204" pitchFamily="34" charset="0"/>
                <a:cs typeface="Arial" panose="020B0604020202020204" pitchFamily="34" charset="0"/>
              </a:rPr>
              <a:t>Rapports d’évaluation du GIEC: </a:t>
            </a:r>
            <a:r>
              <a:rPr lang="fr-FR" sz="1600" dirty="0">
                <a:latin typeface="Arial" panose="020B0604020202020204" pitchFamily="34" charset="0"/>
                <a:cs typeface="Arial" panose="020B0604020202020204" pitchFamily="34" charset="0"/>
              </a:rPr>
              <a:t>Mondial (Février/Octobre)</a:t>
            </a:r>
          </a:p>
          <a:p>
            <a:pPr algn="just"/>
            <a:endParaRPr lang="fr-FR" sz="1600" b="1" dirty="0">
              <a:latin typeface="Arial" panose="020B0604020202020204" pitchFamily="34" charset="0"/>
              <a:cs typeface="Arial" panose="020B0604020202020204" pitchFamily="34" charset="0"/>
            </a:endParaRPr>
          </a:p>
          <a:p>
            <a:pPr lvl="0" algn="just"/>
            <a:r>
              <a:rPr lang="fr-FR" sz="1600" b="1" dirty="0">
                <a:latin typeface="Arial" panose="020B0604020202020204" pitchFamily="34" charset="0"/>
                <a:cs typeface="Arial" panose="020B0604020202020204" pitchFamily="34" charset="0"/>
              </a:rPr>
              <a:t>	3. Semaine du climat du Moyen-Orient et d’Afrique du Nord, </a:t>
            </a:r>
            <a:r>
              <a:rPr lang="fr-FR" sz="1600" dirty="0">
                <a:latin typeface="Arial" panose="020B0604020202020204" pitchFamily="34" charset="0"/>
                <a:cs typeface="Arial" panose="020B0604020202020204" pitchFamily="34" charset="0"/>
              </a:rPr>
              <a:t>Dubaï, Émirats arabes unis (28/2-3/3)</a:t>
            </a:r>
          </a:p>
          <a:p>
            <a:pPr lvl="0" algn="just"/>
            <a:endParaRPr lang="fr-FR" sz="1600" b="1" dirty="0">
              <a:latin typeface="Arial" panose="020B0604020202020204" pitchFamily="34" charset="0"/>
              <a:cs typeface="Arial" panose="020B0604020202020204" pitchFamily="34" charset="0"/>
            </a:endParaRPr>
          </a:p>
          <a:p>
            <a:r>
              <a:rPr lang="fr-FR" b="1" dirty="0">
                <a:latin typeface="Arial" panose="020B0604020202020204" pitchFamily="34" charset="0"/>
                <a:cs typeface="Arial" panose="020B0604020202020204" pitchFamily="34" charset="0"/>
              </a:rPr>
              <a:t>	</a:t>
            </a:r>
            <a:r>
              <a:rPr lang="fr-FR" sz="1600" b="1" dirty="0">
                <a:latin typeface="Arial" panose="020B0604020202020204" pitchFamily="34" charset="0"/>
                <a:cs typeface="Arial" panose="020B0604020202020204" pitchFamily="34" charset="0"/>
              </a:rPr>
              <a:t>4. Conférence des Nations Unies sur la biodiversité </a:t>
            </a:r>
            <a:r>
              <a:rPr lang="fr-FR" sz="1600" dirty="0">
                <a:latin typeface="Arial" panose="020B0604020202020204" pitchFamily="34" charset="0"/>
                <a:cs typeface="Arial" panose="020B0604020202020204" pitchFamily="34" charset="0"/>
              </a:rPr>
              <a:t>(2</a:t>
            </a:r>
            <a:r>
              <a:rPr lang="fr-FR" sz="1600" baseline="30000" dirty="0">
                <a:latin typeface="Arial" panose="020B0604020202020204" pitchFamily="34" charset="0"/>
                <a:cs typeface="Arial" panose="020B0604020202020204" pitchFamily="34" charset="0"/>
              </a:rPr>
              <a:t>ème</a:t>
            </a:r>
            <a:r>
              <a:rPr lang="fr-FR" sz="1600" dirty="0">
                <a:latin typeface="Arial" panose="020B0604020202020204" pitchFamily="34" charset="0"/>
                <a:cs typeface="Arial" panose="020B0604020202020204" pitchFamily="34" charset="0"/>
              </a:rPr>
              <a:t> partie) | Kunming, Chine (25/4-8/5)</a:t>
            </a:r>
          </a:p>
          <a:p>
            <a:endParaRPr lang="fr-FR" sz="1600" b="1" dirty="0">
              <a:latin typeface="Arial" panose="020B0604020202020204" pitchFamily="34" charset="0"/>
              <a:cs typeface="Arial" panose="020B0604020202020204" pitchFamily="34" charset="0"/>
            </a:endParaRPr>
          </a:p>
          <a:p>
            <a:pPr lvl="1"/>
            <a:r>
              <a:rPr lang="fr-FR" b="1" dirty="0">
                <a:latin typeface="Arial" panose="020B0604020202020204" pitchFamily="34" charset="0"/>
                <a:cs typeface="Arial" panose="020B0604020202020204" pitchFamily="34" charset="0"/>
              </a:rPr>
              <a:t>	5. XVe Congrès forestier mondial,</a:t>
            </a:r>
            <a:r>
              <a:rPr lang="fr-FR" dirty="0">
                <a:latin typeface="Arial" panose="020B0604020202020204" pitchFamily="34" charset="0"/>
                <a:cs typeface="Arial" panose="020B0604020202020204" pitchFamily="34" charset="0"/>
              </a:rPr>
              <a:t>| Séoul, République de Corée (2-6/5)</a:t>
            </a:r>
          </a:p>
          <a:p>
            <a:pPr algn="just"/>
            <a:r>
              <a:rPr lang="fr-FR" sz="1000" dirty="0">
                <a:latin typeface="Arial" panose="020B0604020202020204" pitchFamily="34" charset="0"/>
                <a:cs typeface="Arial" panose="020B0604020202020204" pitchFamily="34" charset="0"/>
              </a:rPr>
              <a:t>c</a:t>
            </a:r>
          </a:p>
          <a:p>
            <a:pPr lvl="1"/>
            <a:r>
              <a:rPr lang="fr-FR" b="1" dirty="0">
                <a:latin typeface="Arial" panose="020B0604020202020204" pitchFamily="34" charset="0"/>
                <a:cs typeface="Arial" panose="020B0604020202020204" pitchFamily="34" charset="0"/>
              </a:rPr>
              <a:t>	6.</a:t>
            </a:r>
            <a:r>
              <a:rPr lang="fr-FR" dirty="0">
                <a:latin typeface="Arial" panose="020B0604020202020204" pitchFamily="34" charset="0"/>
                <a:cs typeface="Arial" panose="020B0604020202020204" pitchFamily="34" charset="0"/>
              </a:rPr>
              <a:t> 15e Conférence des Nations Unies sur la </a:t>
            </a:r>
            <a:r>
              <a:rPr lang="fr-FR" b="1" dirty="0">
                <a:latin typeface="Arial" panose="020B0604020202020204" pitchFamily="34" charset="0"/>
                <a:cs typeface="Arial" panose="020B0604020202020204" pitchFamily="34" charset="0"/>
              </a:rPr>
              <a:t>désertification en Côte d’Ivoire (9-21/5)</a:t>
            </a:r>
          </a:p>
          <a:p>
            <a:pPr lvl="1"/>
            <a:endParaRPr lang="fr-FR" b="1" dirty="0">
              <a:latin typeface="Arial" panose="020B0604020202020204" pitchFamily="34" charset="0"/>
              <a:cs typeface="Arial" panose="020B0604020202020204" pitchFamily="34" charset="0"/>
            </a:endParaRPr>
          </a:p>
          <a:p>
            <a:pPr lvl="1"/>
            <a:r>
              <a:rPr lang="fr-FR" b="1" dirty="0">
                <a:latin typeface="Arial" panose="020B0604020202020204" pitchFamily="34" charset="0"/>
                <a:cs typeface="Arial" panose="020B0604020202020204" pitchFamily="34" charset="0"/>
              </a:rPr>
              <a:t>	7. Stockholm+50, Suède (</a:t>
            </a:r>
            <a:r>
              <a:rPr lang="fr-FR" dirty="0">
                <a:latin typeface="Arial" panose="020B0604020202020204" pitchFamily="34" charset="0"/>
                <a:cs typeface="Arial" panose="020B0604020202020204" pitchFamily="34" charset="0"/>
              </a:rPr>
              <a:t>2-3/6) en collaboration avec l</a:t>
            </a:r>
            <a:r>
              <a:rPr lang="fr-FR" b="1" dirty="0">
                <a:latin typeface="Arial" panose="020B0604020202020204" pitchFamily="34" charset="0"/>
                <a:cs typeface="Arial" panose="020B0604020202020204" pitchFamily="34" charset="0"/>
              </a:rPr>
              <a:t>e Kenya</a:t>
            </a:r>
          </a:p>
          <a:p>
            <a:pPr lvl="1"/>
            <a:endParaRPr lang="fr-FR" b="1" dirty="0">
              <a:latin typeface="Arial" panose="020B0604020202020204" pitchFamily="34" charset="0"/>
              <a:cs typeface="Arial" panose="020B0604020202020204" pitchFamily="34" charset="0"/>
            </a:endParaRPr>
          </a:p>
          <a:p>
            <a:r>
              <a:rPr lang="fr-FR" b="1" dirty="0">
                <a:latin typeface="Arial" panose="020B0604020202020204" pitchFamily="34" charset="0"/>
                <a:cs typeface="Arial" panose="020B0604020202020204" pitchFamily="34" charset="0"/>
              </a:rPr>
              <a:t>	8. 11e Forum urbain mondial (WUF11) , </a:t>
            </a:r>
            <a:r>
              <a:rPr lang="fr-FR" dirty="0">
                <a:latin typeface="Arial" panose="020B0604020202020204" pitchFamily="34" charset="0"/>
                <a:cs typeface="Arial" panose="020B0604020202020204" pitchFamily="34" charset="0"/>
              </a:rPr>
              <a:t>Katowice, Pologne (26-30/6)</a:t>
            </a:r>
          </a:p>
          <a:p>
            <a:endParaRPr lang="fr-FR" b="1" dirty="0">
              <a:latin typeface="Arial" panose="020B0604020202020204" pitchFamily="34" charset="0"/>
              <a:cs typeface="Arial" panose="020B0604020202020204" pitchFamily="34" charset="0"/>
            </a:endParaRPr>
          </a:p>
          <a:p>
            <a:r>
              <a:rPr lang="fr-FR" b="1" dirty="0">
                <a:latin typeface="Arial" panose="020B0604020202020204" pitchFamily="34" charset="0"/>
                <a:cs typeface="Arial" panose="020B0604020202020204" pitchFamily="34" charset="0"/>
              </a:rPr>
              <a:t>	9.Conférence des Nations Unies sur les océans, </a:t>
            </a:r>
            <a:r>
              <a:rPr lang="fr-FR" dirty="0">
                <a:latin typeface="Arial" panose="020B0604020202020204" pitchFamily="34" charset="0"/>
                <a:cs typeface="Arial" panose="020B0604020202020204" pitchFamily="34" charset="0"/>
              </a:rPr>
              <a:t>Lisbonne, Portugal (27/6 -1/7)</a:t>
            </a:r>
          </a:p>
          <a:p>
            <a:endParaRPr lang="fr-FR" b="1" dirty="0">
              <a:latin typeface="Arial" panose="020B0604020202020204" pitchFamily="34" charset="0"/>
              <a:cs typeface="Arial" panose="020B0604020202020204" pitchFamily="34" charset="0"/>
            </a:endParaRPr>
          </a:p>
          <a:p>
            <a:r>
              <a:rPr lang="fr-FR" b="1" dirty="0">
                <a:latin typeface="Arial" panose="020B0604020202020204" pitchFamily="34" charset="0"/>
                <a:cs typeface="Arial" panose="020B0604020202020204" pitchFamily="34" charset="0"/>
              </a:rPr>
              <a:t>	10. </a:t>
            </a:r>
            <a:r>
              <a:rPr lang="fr-FR" dirty="0">
                <a:latin typeface="Arial" panose="020B0604020202020204" pitchFamily="34" charset="0"/>
                <a:cs typeface="Arial" panose="020B0604020202020204" pitchFamily="34" charset="0"/>
              </a:rPr>
              <a:t>Conférence des Nations Unies sur les changements climatiques </a:t>
            </a:r>
            <a:r>
              <a:rPr lang="fr-FR" b="1" dirty="0">
                <a:latin typeface="Arial" panose="020B0604020202020204" pitchFamily="34" charset="0"/>
                <a:cs typeface="Arial" panose="020B0604020202020204" pitchFamily="34" charset="0"/>
              </a:rPr>
              <a:t>(COP27),</a:t>
            </a:r>
          </a:p>
          <a:p>
            <a:r>
              <a:rPr lang="fr-FR" b="1"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Charm</a:t>
            </a:r>
            <a:r>
              <a:rPr lang="fr-FR" dirty="0">
                <a:latin typeface="Arial" panose="020B0604020202020204" pitchFamily="34" charset="0"/>
                <a:cs typeface="Arial" panose="020B0604020202020204" pitchFamily="34" charset="0"/>
              </a:rPr>
              <a:t> el-Cheikh, Égypte (7-18/11)</a:t>
            </a:r>
          </a:p>
          <a:p>
            <a:endParaRPr lang="fr-FR" dirty="0">
              <a:latin typeface="Arial" panose="020B0604020202020204" pitchFamily="34" charset="0"/>
              <a:cs typeface="Arial" panose="020B0604020202020204" pitchFamily="34" charset="0"/>
            </a:endParaRPr>
          </a:p>
        </p:txBody>
      </p:sp>
      <p:sp>
        <p:nvSpPr>
          <p:cNvPr id="14340" name="AutoShape 4" descr="Exemple de grille d'évaluation des acquis de la formation: le QCM | Eval&amp;GO"/>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dirty="0"/>
          </a:p>
        </p:txBody>
      </p:sp>
      <p:sp>
        <p:nvSpPr>
          <p:cNvPr id="14342" name="AutoShape 6" descr="Exemple de grille d'évaluation des acquis de la formation: le QCM | Eval&amp;GO"/>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dirty="0"/>
          </a:p>
        </p:txBody>
      </p:sp>
      <p:sp>
        <p:nvSpPr>
          <p:cNvPr id="14344" name="AutoShape 8" descr="Feuille d'émargement : récolter les signatures des participants à une  formation même à distance - Templates | Klaxoo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dirty="0"/>
          </a:p>
        </p:txBody>
      </p:sp>
      <p:sp>
        <p:nvSpPr>
          <p:cNvPr id="14346" name="AutoShape 10" descr="Feuille d'émargement : récolter les signatures des participants à une  formation même à distance - Templates | Klaxoo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dirty="0"/>
          </a:p>
        </p:txBody>
      </p:sp>
      <p:sp>
        <p:nvSpPr>
          <p:cNvPr id="14348" name="AutoShape 12" descr="Feuille d'émargement : récolter les signatures des participants à une  formation même à distance - Templates | Klaxoo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dirty="0"/>
          </a:p>
        </p:txBody>
      </p:sp>
      <p:sp>
        <p:nvSpPr>
          <p:cNvPr id="4" name="ZoneTexte 3">
            <a:extLst>
              <a:ext uri="{FF2B5EF4-FFF2-40B4-BE49-F238E27FC236}">
                <a16:creationId xmlns:a16="http://schemas.microsoft.com/office/drawing/2014/main" id="{324B08E1-9D6F-A3B9-FBC4-DEEBFE591524}"/>
              </a:ext>
            </a:extLst>
          </p:cNvPr>
          <p:cNvSpPr txBox="1"/>
          <p:nvPr/>
        </p:nvSpPr>
        <p:spPr>
          <a:xfrm>
            <a:off x="65704" y="200606"/>
            <a:ext cx="8470112" cy="707886"/>
          </a:xfrm>
          <a:prstGeom prst="rect">
            <a:avLst/>
          </a:prstGeom>
          <a:noFill/>
        </p:spPr>
        <p:txBody>
          <a:bodyPr wrap="square" rtlCol="0">
            <a:spAutoFit/>
          </a:bodyPr>
          <a:lstStyle/>
          <a:p>
            <a:r>
              <a:rPr lang="fr-FR" sz="2000" b="1" dirty="0">
                <a:latin typeface="Arial" panose="020B0604020202020204" pitchFamily="34" charset="0"/>
                <a:cs typeface="Arial" panose="020B0604020202020204" pitchFamily="34" charset="0"/>
              </a:rPr>
              <a:t>2022: Une année importante pour l’action climatique avec 10 événements clés prévus sur le plan mondial</a:t>
            </a:r>
          </a:p>
        </p:txBody>
      </p:sp>
      <p:pic>
        <p:nvPicPr>
          <p:cNvPr id="5" name="Image 4">
            <a:extLst>
              <a:ext uri="{FF2B5EF4-FFF2-40B4-BE49-F238E27FC236}">
                <a16:creationId xmlns:a16="http://schemas.microsoft.com/office/drawing/2014/main" id="{87CCA07E-5030-C456-969B-DF86D82AE141}"/>
              </a:ext>
            </a:extLst>
          </p:cNvPr>
          <p:cNvPicPr>
            <a:picLocks noChangeAspect="1"/>
          </p:cNvPicPr>
          <p:nvPr/>
        </p:nvPicPr>
        <p:blipFill>
          <a:blip r:embed="rId4"/>
          <a:stretch>
            <a:fillRect/>
          </a:stretch>
        </p:blipFill>
        <p:spPr>
          <a:xfrm>
            <a:off x="10444512" y="5834058"/>
            <a:ext cx="1620197" cy="907310"/>
          </a:xfrm>
          <a:prstGeom prst="rect">
            <a:avLst/>
          </a:prstGeom>
        </p:spPr>
      </p:pic>
      <p:pic>
        <p:nvPicPr>
          <p:cNvPr id="7" name="Image 6">
            <a:extLst>
              <a:ext uri="{FF2B5EF4-FFF2-40B4-BE49-F238E27FC236}">
                <a16:creationId xmlns:a16="http://schemas.microsoft.com/office/drawing/2014/main" id="{3C9B8F09-CFC3-6470-87F5-AE5AB178C24C}"/>
              </a:ext>
            </a:extLst>
          </p:cNvPr>
          <p:cNvPicPr>
            <a:picLocks noChangeAspect="1"/>
          </p:cNvPicPr>
          <p:nvPr/>
        </p:nvPicPr>
        <p:blipFill>
          <a:blip r:embed="rId5"/>
          <a:stretch>
            <a:fillRect/>
          </a:stretch>
        </p:blipFill>
        <p:spPr>
          <a:xfrm>
            <a:off x="9444305" y="6245178"/>
            <a:ext cx="918871" cy="496190"/>
          </a:xfrm>
          <a:prstGeom prst="rect">
            <a:avLst/>
          </a:prstGeom>
        </p:spPr>
      </p:pic>
      <p:pic>
        <p:nvPicPr>
          <p:cNvPr id="8" name="Image 7">
            <a:extLst>
              <a:ext uri="{FF2B5EF4-FFF2-40B4-BE49-F238E27FC236}">
                <a16:creationId xmlns:a16="http://schemas.microsoft.com/office/drawing/2014/main" id="{692DED85-A884-D2E3-E4EA-A8E76A462AC7}"/>
              </a:ext>
            </a:extLst>
          </p:cNvPr>
          <p:cNvPicPr>
            <a:picLocks noChangeAspect="1"/>
          </p:cNvPicPr>
          <p:nvPr/>
        </p:nvPicPr>
        <p:blipFill>
          <a:blip r:embed="rId6"/>
          <a:stretch>
            <a:fillRect/>
          </a:stretch>
        </p:blipFill>
        <p:spPr>
          <a:xfrm>
            <a:off x="8688288" y="4653136"/>
            <a:ext cx="946150" cy="533400"/>
          </a:xfrm>
          <a:prstGeom prst="rect">
            <a:avLst/>
          </a:prstGeom>
        </p:spPr>
      </p:pic>
      <p:pic>
        <p:nvPicPr>
          <p:cNvPr id="9" name="Image 8">
            <a:extLst>
              <a:ext uri="{FF2B5EF4-FFF2-40B4-BE49-F238E27FC236}">
                <a16:creationId xmlns:a16="http://schemas.microsoft.com/office/drawing/2014/main" id="{AA8B3BEC-ADCB-900E-5897-59A970D0D620}"/>
              </a:ext>
            </a:extLst>
          </p:cNvPr>
          <p:cNvPicPr>
            <a:picLocks noChangeAspect="1"/>
          </p:cNvPicPr>
          <p:nvPr/>
        </p:nvPicPr>
        <p:blipFill>
          <a:blip r:embed="rId7"/>
          <a:stretch>
            <a:fillRect/>
          </a:stretch>
        </p:blipFill>
        <p:spPr>
          <a:xfrm>
            <a:off x="9974523" y="4947449"/>
            <a:ext cx="635000" cy="793750"/>
          </a:xfrm>
          <a:prstGeom prst="rect">
            <a:avLst/>
          </a:prstGeom>
        </p:spPr>
      </p:pic>
      <p:pic>
        <p:nvPicPr>
          <p:cNvPr id="12" name="Image 11">
            <a:extLst>
              <a:ext uri="{FF2B5EF4-FFF2-40B4-BE49-F238E27FC236}">
                <a16:creationId xmlns:a16="http://schemas.microsoft.com/office/drawing/2014/main" id="{7793B611-F23D-2331-4A49-EC88E37D6833}"/>
              </a:ext>
            </a:extLst>
          </p:cNvPr>
          <p:cNvPicPr>
            <a:picLocks noChangeAspect="1"/>
          </p:cNvPicPr>
          <p:nvPr/>
        </p:nvPicPr>
        <p:blipFill>
          <a:blip r:embed="rId8"/>
          <a:stretch>
            <a:fillRect/>
          </a:stretch>
        </p:blipFill>
        <p:spPr>
          <a:xfrm>
            <a:off x="10350318" y="3514459"/>
            <a:ext cx="1180702" cy="621018"/>
          </a:xfrm>
          <a:prstGeom prst="rect">
            <a:avLst/>
          </a:prstGeom>
        </p:spPr>
      </p:pic>
      <p:pic>
        <p:nvPicPr>
          <p:cNvPr id="15" name="Image 14">
            <a:extLst>
              <a:ext uri="{FF2B5EF4-FFF2-40B4-BE49-F238E27FC236}">
                <a16:creationId xmlns:a16="http://schemas.microsoft.com/office/drawing/2014/main" id="{AB28AFB1-3015-998E-C97E-782896EBA52A}"/>
              </a:ext>
            </a:extLst>
          </p:cNvPr>
          <p:cNvPicPr>
            <a:picLocks noChangeAspect="1"/>
          </p:cNvPicPr>
          <p:nvPr/>
        </p:nvPicPr>
        <p:blipFill>
          <a:blip r:embed="rId9"/>
          <a:stretch>
            <a:fillRect/>
          </a:stretch>
        </p:blipFill>
        <p:spPr>
          <a:xfrm>
            <a:off x="9090216" y="3144082"/>
            <a:ext cx="952498" cy="533399"/>
          </a:xfrm>
          <a:prstGeom prst="rect">
            <a:avLst/>
          </a:prstGeom>
        </p:spPr>
      </p:pic>
      <p:pic>
        <p:nvPicPr>
          <p:cNvPr id="18" name="Image 17">
            <a:extLst>
              <a:ext uri="{FF2B5EF4-FFF2-40B4-BE49-F238E27FC236}">
                <a16:creationId xmlns:a16="http://schemas.microsoft.com/office/drawing/2014/main" id="{8E330230-73F5-FBC8-44B4-E01C7FFDA134}"/>
              </a:ext>
            </a:extLst>
          </p:cNvPr>
          <p:cNvPicPr>
            <a:picLocks noChangeAspect="1"/>
          </p:cNvPicPr>
          <p:nvPr/>
        </p:nvPicPr>
        <p:blipFill>
          <a:blip r:embed="rId10"/>
          <a:stretch>
            <a:fillRect/>
          </a:stretch>
        </p:blipFill>
        <p:spPr>
          <a:xfrm>
            <a:off x="10341050" y="2760703"/>
            <a:ext cx="1467061" cy="766005"/>
          </a:xfrm>
          <a:prstGeom prst="rect">
            <a:avLst/>
          </a:prstGeom>
        </p:spPr>
      </p:pic>
      <p:pic>
        <p:nvPicPr>
          <p:cNvPr id="19" name="Image 18">
            <a:extLst>
              <a:ext uri="{FF2B5EF4-FFF2-40B4-BE49-F238E27FC236}">
                <a16:creationId xmlns:a16="http://schemas.microsoft.com/office/drawing/2014/main" id="{6CB6B0E1-02C5-F67A-751F-99EDAA61EA12}"/>
              </a:ext>
            </a:extLst>
          </p:cNvPr>
          <p:cNvPicPr>
            <a:picLocks noChangeAspect="1"/>
          </p:cNvPicPr>
          <p:nvPr/>
        </p:nvPicPr>
        <p:blipFill>
          <a:blip r:embed="rId11"/>
          <a:stretch>
            <a:fillRect/>
          </a:stretch>
        </p:blipFill>
        <p:spPr>
          <a:xfrm>
            <a:off x="10323734" y="1727662"/>
            <a:ext cx="1484378" cy="852514"/>
          </a:xfrm>
          <a:prstGeom prst="rect">
            <a:avLst/>
          </a:prstGeom>
        </p:spPr>
      </p:pic>
      <p:pic>
        <p:nvPicPr>
          <p:cNvPr id="20" name="Image 19">
            <a:extLst>
              <a:ext uri="{FF2B5EF4-FFF2-40B4-BE49-F238E27FC236}">
                <a16:creationId xmlns:a16="http://schemas.microsoft.com/office/drawing/2014/main" id="{A1ED2924-0E95-0239-76C0-51FFB6B17F65}"/>
              </a:ext>
            </a:extLst>
          </p:cNvPr>
          <p:cNvPicPr>
            <a:picLocks noChangeAspect="1"/>
          </p:cNvPicPr>
          <p:nvPr/>
        </p:nvPicPr>
        <p:blipFill>
          <a:blip r:embed="rId12"/>
          <a:stretch>
            <a:fillRect/>
          </a:stretch>
        </p:blipFill>
        <p:spPr>
          <a:xfrm>
            <a:off x="8844463" y="1613755"/>
            <a:ext cx="1199684" cy="606306"/>
          </a:xfrm>
          <a:prstGeom prst="rect">
            <a:avLst/>
          </a:prstGeom>
        </p:spPr>
      </p:pic>
      <p:pic>
        <p:nvPicPr>
          <p:cNvPr id="21" name="Image 20">
            <a:extLst>
              <a:ext uri="{FF2B5EF4-FFF2-40B4-BE49-F238E27FC236}">
                <a16:creationId xmlns:a16="http://schemas.microsoft.com/office/drawing/2014/main" id="{7F88E63B-DF1C-2152-7982-AD7A194F4D70}"/>
              </a:ext>
            </a:extLst>
          </p:cNvPr>
          <p:cNvPicPr>
            <a:picLocks noChangeAspect="1"/>
          </p:cNvPicPr>
          <p:nvPr/>
        </p:nvPicPr>
        <p:blipFill>
          <a:blip r:embed="rId13"/>
          <a:stretch>
            <a:fillRect/>
          </a:stretch>
        </p:blipFill>
        <p:spPr>
          <a:xfrm>
            <a:off x="10454738" y="160338"/>
            <a:ext cx="1471701" cy="827110"/>
          </a:xfrm>
          <a:prstGeom prst="rect">
            <a:avLst/>
          </a:prstGeom>
        </p:spPr>
      </p:pic>
    </p:spTree>
    <p:extLst>
      <p:ext uri="{BB962C8B-B14F-4D97-AF65-F5344CB8AC3E}">
        <p14:creationId xmlns:p14="http://schemas.microsoft.com/office/powerpoint/2010/main" val="1256700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58E01347-ED4F-894E-B913-B2ECB67EE634}"/>
              </a:ext>
            </a:extLst>
          </p:cNvPr>
          <p:cNvSpPr txBox="1"/>
          <p:nvPr/>
        </p:nvSpPr>
        <p:spPr>
          <a:xfrm>
            <a:off x="216549" y="199919"/>
            <a:ext cx="8413101" cy="461665"/>
          </a:xfrm>
          <a:prstGeom prst="rect">
            <a:avLst/>
          </a:prstGeom>
          <a:solidFill>
            <a:srgbClr val="2F3A5A"/>
          </a:solidFill>
          <a:ln>
            <a:solidFill>
              <a:schemeClr val="accent5">
                <a:lumMod val="50000"/>
              </a:schemeClr>
            </a:solidFill>
          </a:ln>
        </p:spPr>
        <p:txBody>
          <a:bodyPr wrap="square" rtlCol="0">
            <a:spAutoFit/>
          </a:bodyPr>
          <a:lstStyle/>
          <a:p>
            <a:r>
              <a:rPr lang="fr-FR" sz="2400" b="1" dirty="0">
                <a:solidFill>
                  <a:schemeClr val="bg1"/>
                </a:solidFill>
              </a:rPr>
              <a:t>Croire que relever le défi de la neutralité carbone est possible…</a:t>
            </a:r>
          </a:p>
        </p:txBody>
      </p:sp>
      <p:sp>
        <p:nvSpPr>
          <p:cNvPr id="10" name="Rectangle 9">
            <a:extLst>
              <a:ext uri="{FF2B5EF4-FFF2-40B4-BE49-F238E27FC236}">
                <a16:creationId xmlns:a16="http://schemas.microsoft.com/office/drawing/2014/main" id="{409307F2-A51E-FC43-8680-CDB5F227D6F5}"/>
              </a:ext>
            </a:extLst>
          </p:cNvPr>
          <p:cNvSpPr/>
          <p:nvPr/>
        </p:nvSpPr>
        <p:spPr>
          <a:xfrm>
            <a:off x="842211" y="3917830"/>
            <a:ext cx="8566484" cy="1661993"/>
          </a:xfrm>
          <a:prstGeom prst="rect">
            <a:avLst/>
          </a:prstGeom>
        </p:spPr>
        <p:txBody>
          <a:bodyPr wrap="square">
            <a:spAutoFit/>
          </a:bodyPr>
          <a:lstStyle/>
          <a:p>
            <a:r>
              <a:rPr lang="fr-FR" sz="2800" dirty="0">
                <a:solidFill>
                  <a:srgbClr val="202124"/>
                </a:solidFill>
                <a:latin typeface="arial" panose="020B0604020202020204" pitchFamily="34" charset="0"/>
              </a:rPr>
              <a:t>« La lucidité est le point de départ de la sagesse »</a:t>
            </a:r>
          </a:p>
          <a:p>
            <a:endParaRPr lang="fr-FR" sz="2800" dirty="0">
              <a:solidFill>
                <a:srgbClr val="202124"/>
              </a:solidFill>
              <a:latin typeface="arial" panose="020B0604020202020204" pitchFamily="34" charset="0"/>
            </a:endParaRPr>
          </a:p>
          <a:p>
            <a:pPr algn="r"/>
            <a:r>
              <a:rPr lang="fr-FR" sz="2800" b="0" i="0" u="none" strike="noStrike" dirty="0">
                <a:solidFill>
                  <a:srgbClr val="202124"/>
                </a:solidFill>
                <a:effectLst/>
                <a:latin typeface="arial" panose="020B0604020202020204" pitchFamily="34" charset="0"/>
              </a:rPr>
              <a:t>Albert Jacquard</a:t>
            </a:r>
          </a:p>
          <a:p>
            <a:pPr algn="r"/>
            <a:r>
              <a:rPr lang="fr-FR" i="1" dirty="0"/>
              <a:t>Biologiste, Généticien, Scientifique (1925 - 2013)</a:t>
            </a:r>
            <a:endParaRPr lang="fr-FR" sz="2800" b="0" i="0" u="none" strike="noStrike" dirty="0">
              <a:solidFill>
                <a:srgbClr val="202124"/>
              </a:solidFill>
              <a:effectLst/>
              <a:latin typeface="arial" panose="020B0604020202020204" pitchFamily="34" charset="0"/>
            </a:endParaRPr>
          </a:p>
        </p:txBody>
      </p:sp>
      <p:pic>
        <p:nvPicPr>
          <p:cNvPr id="4" name="Image 3">
            <a:extLst>
              <a:ext uri="{FF2B5EF4-FFF2-40B4-BE49-F238E27FC236}">
                <a16:creationId xmlns:a16="http://schemas.microsoft.com/office/drawing/2014/main" id="{4F60C619-E981-0049-BD1D-1C81610B29BF}"/>
              </a:ext>
            </a:extLst>
          </p:cNvPr>
          <p:cNvPicPr>
            <a:picLocks noChangeAspect="1"/>
          </p:cNvPicPr>
          <p:nvPr/>
        </p:nvPicPr>
        <p:blipFill>
          <a:blip r:embed="rId3"/>
          <a:stretch>
            <a:fillRect/>
          </a:stretch>
        </p:blipFill>
        <p:spPr>
          <a:xfrm>
            <a:off x="9591841" y="2527450"/>
            <a:ext cx="1878383" cy="3052373"/>
          </a:xfrm>
          <a:prstGeom prst="rect">
            <a:avLst/>
          </a:prstGeom>
        </p:spPr>
      </p:pic>
    </p:spTree>
    <p:extLst>
      <p:ext uri="{BB962C8B-B14F-4D97-AF65-F5344CB8AC3E}">
        <p14:creationId xmlns:p14="http://schemas.microsoft.com/office/powerpoint/2010/main" val="2019556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BCDB6D-25EA-BE40-AA3C-848B9C42B574}"/>
              </a:ext>
            </a:extLst>
          </p:cNvPr>
          <p:cNvSpPr txBox="1"/>
          <p:nvPr/>
        </p:nvSpPr>
        <p:spPr>
          <a:xfrm>
            <a:off x="216549" y="199919"/>
            <a:ext cx="8413101" cy="461665"/>
          </a:xfrm>
          <a:prstGeom prst="rect">
            <a:avLst/>
          </a:prstGeom>
          <a:solidFill>
            <a:srgbClr val="2F3A5A"/>
          </a:solidFill>
          <a:ln>
            <a:solidFill>
              <a:schemeClr val="accent5">
                <a:lumMod val="50000"/>
              </a:schemeClr>
            </a:solidFill>
          </a:ln>
        </p:spPr>
        <p:txBody>
          <a:bodyPr wrap="square" rtlCol="0">
            <a:spAutoFit/>
          </a:bodyPr>
          <a:lstStyle/>
          <a:p>
            <a:r>
              <a:rPr lang="fr-FR" sz="2400" b="1" dirty="0">
                <a:solidFill>
                  <a:schemeClr val="bg1"/>
                </a:solidFill>
              </a:rPr>
              <a:t>Croire que relever le défi de la neutralité carbone est possible…</a:t>
            </a:r>
          </a:p>
        </p:txBody>
      </p:sp>
      <p:sp>
        <p:nvSpPr>
          <p:cNvPr id="9" name="Rectangle 8">
            <a:extLst>
              <a:ext uri="{FF2B5EF4-FFF2-40B4-BE49-F238E27FC236}">
                <a16:creationId xmlns:a16="http://schemas.microsoft.com/office/drawing/2014/main" id="{9767BF5C-D83E-3248-B2E5-184A4483D332}"/>
              </a:ext>
            </a:extLst>
          </p:cNvPr>
          <p:cNvSpPr/>
          <p:nvPr/>
        </p:nvSpPr>
        <p:spPr>
          <a:xfrm>
            <a:off x="8415195" y="3332358"/>
            <a:ext cx="3812920" cy="2862322"/>
          </a:xfrm>
          <a:prstGeom prst="rect">
            <a:avLst/>
          </a:prstGeom>
        </p:spPr>
        <p:txBody>
          <a:bodyPr wrap="square">
            <a:spAutoFit/>
          </a:bodyPr>
          <a:lstStyle/>
          <a:p>
            <a:r>
              <a:rPr lang="fr-FR" dirty="0">
                <a:solidFill>
                  <a:srgbClr val="333333"/>
                </a:solidFill>
                <a:latin typeface="Amazon Ember"/>
              </a:rPr>
              <a:t>Même Bill Gates y croit!</a:t>
            </a:r>
          </a:p>
          <a:p>
            <a:pPr algn="just"/>
            <a:r>
              <a:rPr lang="fr-FR" dirty="0">
                <a:solidFill>
                  <a:srgbClr val="333333"/>
                </a:solidFill>
                <a:latin typeface="Amazon Ember"/>
              </a:rPr>
              <a:t>Dans son dernier livre il explique pourquoi nous devons aller vers un monde ZEN, mais il évoque également des pistes pour y parvenir, en insistant notamment sir l’innovation et la mise en œuvre de solutions technologiques permettant de réduire les émissions, pour certaines matures, pour d’autres encore à inventer.</a:t>
            </a:r>
          </a:p>
        </p:txBody>
      </p:sp>
      <p:pic>
        <p:nvPicPr>
          <p:cNvPr id="11" name="Image 10">
            <a:extLst>
              <a:ext uri="{FF2B5EF4-FFF2-40B4-BE49-F238E27FC236}">
                <a16:creationId xmlns:a16="http://schemas.microsoft.com/office/drawing/2014/main" id="{DA8357A5-EAA8-6346-B880-EDD2CCF3A400}"/>
              </a:ext>
            </a:extLst>
          </p:cNvPr>
          <p:cNvPicPr>
            <a:picLocks noChangeAspect="1"/>
          </p:cNvPicPr>
          <p:nvPr/>
        </p:nvPicPr>
        <p:blipFill>
          <a:blip r:embed="rId3"/>
          <a:stretch>
            <a:fillRect/>
          </a:stretch>
        </p:blipFill>
        <p:spPr>
          <a:xfrm>
            <a:off x="10847866" y="1738346"/>
            <a:ext cx="1194431" cy="1835885"/>
          </a:xfrm>
          <a:prstGeom prst="rect">
            <a:avLst/>
          </a:prstGeom>
        </p:spPr>
      </p:pic>
      <p:pic>
        <p:nvPicPr>
          <p:cNvPr id="13" name="Image 12">
            <a:extLst>
              <a:ext uri="{FF2B5EF4-FFF2-40B4-BE49-F238E27FC236}">
                <a16:creationId xmlns:a16="http://schemas.microsoft.com/office/drawing/2014/main" id="{FFD04AE3-8B7B-3047-B15F-39173E679AF2}"/>
              </a:ext>
            </a:extLst>
          </p:cNvPr>
          <p:cNvPicPr>
            <a:picLocks noChangeAspect="1"/>
          </p:cNvPicPr>
          <p:nvPr/>
        </p:nvPicPr>
        <p:blipFill>
          <a:blip r:embed="rId4"/>
          <a:stretch>
            <a:fillRect/>
          </a:stretch>
        </p:blipFill>
        <p:spPr>
          <a:xfrm>
            <a:off x="8479554" y="1738346"/>
            <a:ext cx="2331388" cy="1434700"/>
          </a:xfrm>
          <a:prstGeom prst="rect">
            <a:avLst/>
          </a:prstGeom>
        </p:spPr>
      </p:pic>
      <p:sp>
        <p:nvSpPr>
          <p:cNvPr id="15" name="ZoneTexte 14">
            <a:extLst>
              <a:ext uri="{FF2B5EF4-FFF2-40B4-BE49-F238E27FC236}">
                <a16:creationId xmlns:a16="http://schemas.microsoft.com/office/drawing/2014/main" id="{B5F04A3C-D7F0-7E45-9073-2520377D33A5}"/>
              </a:ext>
            </a:extLst>
          </p:cNvPr>
          <p:cNvSpPr txBox="1"/>
          <p:nvPr/>
        </p:nvSpPr>
        <p:spPr>
          <a:xfrm>
            <a:off x="10767525" y="5984660"/>
            <a:ext cx="1355115" cy="369332"/>
          </a:xfrm>
          <a:prstGeom prst="rect">
            <a:avLst/>
          </a:prstGeom>
          <a:noFill/>
        </p:spPr>
        <p:txBody>
          <a:bodyPr wrap="none" rtlCol="0">
            <a:spAutoFit/>
          </a:bodyPr>
          <a:lstStyle/>
          <a:p>
            <a:r>
              <a:rPr lang="fr-FR" i="1" dirty="0"/>
              <a:t>Février 2021</a:t>
            </a:r>
          </a:p>
        </p:txBody>
      </p:sp>
      <p:sp>
        <p:nvSpPr>
          <p:cNvPr id="19" name="ZoneTexte 18">
            <a:extLst>
              <a:ext uri="{FF2B5EF4-FFF2-40B4-BE49-F238E27FC236}">
                <a16:creationId xmlns:a16="http://schemas.microsoft.com/office/drawing/2014/main" id="{5215EFD5-44A6-F342-8766-39D7A7E30062}"/>
              </a:ext>
            </a:extLst>
          </p:cNvPr>
          <p:cNvSpPr txBox="1"/>
          <p:nvPr/>
        </p:nvSpPr>
        <p:spPr>
          <a:xfrm>
            <a:off x="162422" y="1552678"/>
            <a:ext cx="3440576" cy="4801314"/>
          </a:xfrm>
          <a:prstGeom prst="rect">
            <a:avLst/>
          </a:prstGeom>
          <a:solidFill>
            <a:schemeClr val="bg1">
              <a:lumMod val="50000"/>
            </a:schemeClr>
          </a:solidFill>
        </p:spPr>
        <p:txBody>
          <a:bodyPr wrap="square" rtlCol="0">
            <a:spAutoFit/>
          </a:bodyPr>
          <a:lstStyle/>
          <a:p>
            <a:pPr algn="just"/>
            <a:r>
              <a:rPr lang="fr-FR" b="1" dirty="0">
                <a:solidFill>
                  <a:schemeClr val="bg1"/>
                </a:solidFill>
              </a:rPr>
              <a:t>Article 4 de l’Accord de Paris</a:t>
            </a:r>
          </a:p>
          <a:p>
            <a:pPr algn="just"/>
            <a:endParaRPr lang="fr-FR" b="1" dirty="0">
              <a:solidFill>
                <a:schemeClr val="bg1"/>
              </a:solidFill>
            </a:endParaRPr>
          </a:p>
          <a:p>
            <a:pPr algn="just"/>
            <a:r>
              <a:rPr lang="fr-FR" dirty="0">
                <a:solidFill>
                  <a:schemeClr val="bg1"/>
                </a:solidFill>
              </a:rPr>
              <a:t>« En vue d’atteindre l’objectif de température à long terme (…), les Parties cherchent à parvenir au plafonnement mondial des émissions de gaz à effet de serre (…) et à opérer des réductions rapidement par la suite conformément aux meilleures données scientifiques disponibles de façon à parvenir à un équilibre entre les émissions anthropiques par les sources et les absorptions anthropiques par les puits de gaz à effet de serre au cours de la deuxième moitié du siècle(…) </a:t>
            </a:r>
          </a:p>
        </p:txBody>
      </p:sp>
      <p:sp>
        <p:nvSpPr>
          <p:cNvPr id="20" name="Rectangle 19">
            <a:extLst>
              <a:ext uri="{FF2B5EF4-FFF2-40B4-BE49-F238E27FC236}">
                <a16:creationId xmlns:a16="http://schemas.microsoft.com/office/drawing/2014/main" id="{22300CD6-78EB-3C49-A6CE-3198573999D2}"/>
              </a:ext>
            </a:extLst>
          </p:cNvPr>
          <p:cNvSpPr/>
          <p:nvPr/>
        </p:nvSpPr>
        <p:spPr>
          <a:xfrm>
            <a:off x="82015" y="6381082"/>
            <a:ext cx="5091112" cy="553998"/>
          </a:xfrm>
          <a:prstGeom prst="rect">
            <a:avLst/>
          </a:prstGeom>
        </p:spPr>
        <p:txBody>
          <a:bodyPr wrap="square">
            <a:spAutoFit/>
          </a:bodyPr>
          <a:lstStyle/>
          <a:p>
            <a:r>
              <a:rPr lang="fr-FR" sz="1000" dirty="0">
                <a:hlinkClick r:id="rId5"/>
              </a:rPr>
              <a:t>https://www.europarl.europa.eu/news/fr/headlines/society/20190926STO62270/qu-est-ce-que-la-neutralite-carbone-et-comment-l-atteindre-d-ici-2050</a:t>
            </a:r>
            <a:endParaRPr lang="fr-FR" sz="1000" dirty="0"/>
          </a:p>
          <a:p>
            <a:endParaRPr lang="fr-FR" sz="1000" dirty="0"/>
          </a:p>
        </p:txBody>
      </p:sp>
      <p:pic>
        <p:nvPicPr>
          <p:cNvPr id="22" name="Image 21">
            <a:extLst>
              <a:ext uri="{FF2B5EF4-FFF2-40B4-BE49-F238E27FC236}">
                <a16:creationId xmlns:a16="http://schemas.microsoft.com/office/drawing/2014/main" id="{EBB1CBB2-9055-E640-B4E2-3A46A849BD6C}"/>
              </a:ext>
            </a:extLst>
          </p:cNvPr>
          <p:cNvPicPr>
            <a:picLocks noChangeAspect="1"/>
          </p:cNvPicPr>
          <p:nvPr/>
        </p:nvPicPr>
        <p:blipFill>
          <a:blip r:embed="rId6"/>
          <a:stretch>
            <a:fillRect/>
          </a:stretch>
        </p:blipFill>
        <p:spPr>
          <a:xfrm>
            <a:off x="182077" y="798458"/>
            <a:ext cx="1611376" cy="683898"/>
          </a:xfrm>
          <a:prstGeom prst="rect">
            <a:avLst/>
          </a:prstGeom>
        </p:spPr>
      </p:pic>
      <p:sp>
        <p:nvSpPr>
          <p:cNvPr id="24" name="Rectangle 23">
            <a:extLst>
              <a:ext uri="{FF2B5EF4-FFF2-40B4-BE49-F238E27FC236}">
                <a16:creationId xmlns:a16="http://schemas.microsoft.com/office/drawing/2014/main" id="{40282C57-F228-D341-B648-CC4F78BB7B1A}"/>
              </a:ext>
            </a:extLst>
          </p:cNvPr>
          <p:cNvSpPr/>
          <p:nvPr/>
        </p:nvSpPr>
        <p:spPr>
          <a:xfrm>
            <a:off x="3671907" y="806371"/>
            <a:ext cx="4608493" cy="4647426"/>
          </a:xfrm>
          <a:prstGeom prst="rect">
            <a:avLst/>
          </a:prstGeom>
        </p:spPr>
        <p:txBody>
          <a:bodyPr wrap="square">
            <a:spAutoFit/>
          </a:bodyPr>
          <a:lstStyle/>
          <a:p>
            <a:pPr algn="just"/>
            <a:r>
              <a:rPr lang="fr-FR" sz="1600" b="1" dirty="0">
                <a:solidFill>
                  <a:srgbClr val="171717"/>
                </a:solidFill>
                <a:latin typeface="montserrat"/>
              </a:rPr>
              <a:t>"Il est minuit moins cinq, mais il n’est pas trop tard"</a:t>
            </a:r>
          </a:p>
          <a:p>
            <a:pPr algn="just"/>
            <a:r>
              <a:rPr lang="fr-FR" sz="1400" dirty="0">
                <a:solidFill>
                  <a:srgbClr val="171717"/>
                </a:solidFill>
                <a:latin typeface="montserrat"/>
              </a:rPr>
              <a:t>Ursula </a:t>
            </a:r>
            <a:r>
              <a:rPr lang="fr-FR" sz="1400" dirty="0" err="1">
                <a:solidFill>
                  <a:srgbClr val="171717"/>
                </a:solidFill>
                <a:latin typeface="montserrat"/>
              </a:rPr>
              <a:t>von</a:t>
            </a:r>
            <a:r>
              <a:rPr lang="fr-FR" sz="1400" dirty="0">
                <a:solidFill>
                  <a:srgbClr val="171717"/>
                </a:solidFill>
                <a:latin typeface="montserrat"/>
              </a:rPr>
              <a:t> der </a:t>
            </a:r>
            <a:r>
              <a:rPr lang="fr-FR" sz="1400" dirty="0" err="1">
                <a:solidFill>
                  <a:srgbClr val="171717"/>
                </a:solidFill>
                <a:latin typeface="montserrat"/>
              </a:rPr>
              <a:t>Leyen</a:t>
            </a:r>
            <a:r>
              <a:rPr lang="fr-FR" sz="1400" dirty="0">
                <a:solidFill>
                  <a:srgbClr val="171717"/>
                </a:solidFill>
                <a:latin typeface="montserrat"/>
              </a:rPr>
              <a:t> lors de la présentation au Parlement européen de son "pacte vert". </a:t>
            </a:r>
          </a:p>
          <a:p>
            <a:pPr algn="just"/>
            <a:r>
              <a:rPr lang="fr-FR" sz="1400" dirty="0">
                <a:solidFill>
                  <a:srgbClr val="171717"/>
                </a:solidFill>
                <a:latin typeface="montserrat"/>
              </a:rPr>
              <a:t>Le pacte vert constitue selon sa promotrice à la fois une </a:t>
            </a:r>
            <a:r>
              <a:rPr lang="fr-FR" sz="1400" b="1" dirty="0">
                <a:solidFill>
                  <a:srgbClr val="171717"/>
                </a:solidFill>
                <a:latin typeface="montserrat"/>
              </a:rPr>
              <a:t>"une vision" </a:t>
            </a:r>
            <a:r>
              <a:rPr lang="fr-FR" sz="1400" dirty="0">
                <a:solidFill>
                  <a:srgbClr val="171717"/>
                </a:solidFill>
                <a:latin typeface="montserrat"/>
              </a:rPr>
              <a:t>– celle d’être </a:t>
            </a:r>
            <a:r>
              <a:rPr lang="fr-FR" sz="1400" b="1" dirty="0">
                <a:solidFill>
                  <a:srgbClr val="171717"/>
                </a:solidFill>
                <a:latin typeface="montserrat"/>
              </a:rPr>
              <a:t>"le premier continent climatiquement neutre d'ici à 2050" </a:t>
            </a:r>
            <a:r>
              <a:rPr lang="fr-FR" sz="1400" dirty="0">
                <a:solidFill>
                  <a:srgbClr val="171717"/>
                </a:solidFill>
                <a:latin typeface="montserrat"/>
              </a:rPr>
              <a:t>– et "</a:t>
            </a:r>
            <a:r>
              <a:rPr lang="fr-FR" sz="1400" b="1" dirty="0">
                <a:solidFill>
                  <a:srgbClr val="171717"/>
                </a:solidFill>
                <a:latin typeface="montserrat"/>
              </a:rPr>
              <a:t>une feuille de route" pour atteindre cet objectif</a:t>
            </a:r>
            <a:r>
              <a:rPr lang="fr-FR" sz="1400" dirty="0">
                <a:solidFill>
                  <a:srgbClr val="171717"/>
                </a:solidFill>
                <a:latin typeface="montserrat"/>
              </a:rPr>
              <a:t>.</a:t>
            </a:r>
          </a:p>
          <a:p>
            <a:pPr algn="just"/>
            <a:r>
              <a:rPr lang="fr-FR" sz="1400" dirty="0">
                <a:solidFill>
                  <a:srgbClr val="171717"/>
                </a:solidFill>
                <a:latin typeface="montserrat"/>
              </a:rPr>
              <a:t>Il constitue également </a:t>
            </a:r>
            <a:r>
              <a:rPr lang="fr-FR" sz="1400" b="1" dirty="0">
                <a:solidFill>
                  <a:srgbClr val="171717"/>
                </a:solidFill>
                <a:latin typeface="montserrat"/>
              </a:rPr>
              <a:t>"la nouvelle stratégie de croissance"</a:t>
            </a:r>
            <a:r>
              <a:rPr lang="fr-FR" sz="1400" dirty="0">
                <a:solidFill>
                  <a:srgbClr val="171717"/>
                </a:solidFill>
                <a:latin typeface="montserrat"/>
              </a:rPr>
              <a:t> de l’Union, qui </a:t>
            </a:r>
            <a:r>
              <a:rPr lang="fr-FR" sz="1400" b="1" dirty="0">
                <a:solidFill>
                  <a:srgbClr val="171717"/>
                </a:solidFill>
                <a:latin typeface="montserrat"/>
              </a:rPr>
              <a:t>"rapporte davantage qu’elle ne retire", </a:t>
            </a:r>
            <a:r>
              <a:rPr lang="fr-FR" sz="1400" dirty="0">
                <a:solidFill>
                  <a:srgbClr val="171717"/>
                </a:solidFill>
                <a:latin typeface="montserrat"/>
              </a:rPr>
              <a:t>mais ambitionne </a:t>
            </a:r>
            <a:r>
              <a:rPr lang="fr-FR" sz="1400" b="1" dirty="0">
                <a:solidFill>
                  <a:srgbClr val="171717"/>
                </a:solidFill>
                <a:latin typeface="montserrat"/>
              </a:rPr>
              <a:t>"d’un côté de réduire les émissions"</a:t>
            </a:r>
            <a:r>
              <a:rPr lang="fr-FR" sz="1400" dirty="0">
                <a:solidFill>
                  <a:srgbClr val="171717"/>
                </a:solidFill>
                <a:latin typeface="montserrat"/>
              </a:rPr>
              <a:t> et de l’autre </a:t>
            </a:r>
            <a:r>
              <a:rPr lang="fr-FR" sz="1400" b="1" dirty="0">
                <a:solidFill>
                  <a:srgbClr val="171717"/>
                </a:solidFill>
                <a:latin typeface="montserrat"/>
              </a:rPr>
              <a:t>"de stimuler les emplois et l’innovation".</a:t>
            </a:r>
            <a:r>
              <a:rPr lang="fr-FR" sz="1400" dirty="0">
                <a:solidFill>
                  <a:srgbClr val="171717"/>
                </a:solidFill>
                <a:latin typeface="montserrat"/>
              </a:rPr>
              <a:t> Si la présidente de la Commission se dit </a:t>
            </a:r>
            <a:r>
              <a:rPr lang="fr-FR" sz="1400" i="1" dirty="0">
                <a:solidFill>
                  <a:srgbClr val="171717"/>
                </a:solidFill>
                <a:latin typeface="montserrat"/>
              </a:rPr>
              <a:t>"convaincue que les anciens modèles de croissance fondés sur les énergies fossiles et la pollution sont dépassés et déconnectés de notre planète", </a:t>
            </a:r>
            <a:r>
              <a:rPr lang="fr-FR" sz="1400" dirty="0">
                <a:solidFill>
                  <a:srgbClr val="171717"/>
                </a:solidFill>
                <a:latin typeface="montserrat"/>
              </a:rPr>
              <a:t>elle n’entend pas pour autant sacrifier à une politique de décroissance, désireuse au contraire de </a:t>
            </a:r>
            <a:r>
              <a:rPr lang="fr-FR" sz="1400" b="1" dirty="0">
                <a:solidFill>
                  <a:srgbClr val="171717"/>
                </a:solidFill>
                <a:latin typeface="montserrat"/>
              </a:rPr>
              <a:t>"réconcilier l’économie – la façon de produire, de consommer – avec la planète".</a:t>
            </a:r>
          </a:p>
          <a:p>
            <a:pPr algn="just"/>
            <a:r>
              <a:rPr lang="fr-FR" sz="1400" dirty="0">
                <a:solidFill>
                  <a:srgbClr val="171717"/>
                </a:solidFill>
                <a:latin typeface="montserrat"/>
              </a:rPr>
              <a:t>ce jour marquant seulement </a:t>
            </a:r>
            <a:r>
              <a:rPr lang="fr-FR" sz="1400" b="1" dirty="0">
                <a:solidFill>
                  <a:srgbClr val="171717"/>
                </a:solidFill>
                <a:latin typeface="montserrat"/>
              </a:rPr>
              <a:t>"le début du voyage"</a:t>
            </a:r>
            <a:r>
              <a:rPr lang="fr-FR" sz="1400" dirty="0">
                <a:solidFill>
                  <a:srgbClr val="171717"/>
                </a:solidFill>
                <a:latin typeface="montserrat"/>
              </a:rPr>
              <a:t>, moment qu’elle a comparé au </a:t>
            </a:r>
            <a:r>
              <a:rPr lang="fr-FR" sz="1400" b="1" dirty="0">
                <a:solidFill>
                  <a:srgbClr val="171717"/>
                </a:solidFill>
                <a:latin typeface="montserrat"/>
              </a:rPr>
              <a:t>"premier homme sur la Lune"</a:t>
            </a:r>
            <a:r>
              <a:rPr lang="fr-FR" sz="1400" dirty="0">
                <a:solidFill>
                  <a:srgbClr val="171717"/>
                </a:solidFill>
                <a:latin typeface="montserrat"/>
              </a:rPr>
              <a:t> américain.</a:t>
            </a:r>
            <a:endParaRPr lang="fr-FR" sz="1400" b="0" i="0" u="none" strike="noStrike" dirty="0">
              <a:solidFill>
                <a:srgbClr val="171717"/>
              </a:solidFill>
              <a:effectLst/>
              <a:latin typeface="montserrat"/>
            </a:endParaRPr>
          </a:p>
        </p:txBody>
      </p:sp>
      <p:pic>
        <p:nvPicPr>
          <p:cNvPr id="26" name="Image 25">
            <a:extLst>
              <a:ext uri="{FF2B5EF4-FFF2-40B4-BE49-F238E27FC236}">
                <a16:creationId xmlns:a16="http://schemas.microsoft.com/office/drawing/2014/main" id="{CE9BFABB-D05A-B846-9E73-F2DB02B4202F}"/>
              </a:ext>
            </a:extLst>
          </p:cNvPr>
          <p:cNvPicPr>
            <a:picLocks noChangeAspect="1"/>
          </p:cNvPicPr>
          <p:nvPr/>
        </p:nvPicPr>
        <p:blipFill>
          <a:blip r:embed="rId7"/>
          <a:stretch>
            <a:fillRect/>
          </a:stretch>
        </p:blipFill>
        <p:spPr>
          <a:xfrm>
            <a:off x="6009760" y="5236100"/>
            <a:ext cx="2235166" cy="1260094"/>
          </a:xfrm>
          <a:prstGeom prst="rect">
            <a:avLst/>
          </a:prstGeom>
        </p:spPr>
      </p:pic>
      <p:pic>
        <p:nvPicPr>
          <p:cNvPr id="27" name="Image 26">
            <a:extLst>
              <a:ext uri="{FF2B5EF4-FFF2-40B4-BE49-F238E27FC236}">
                <a16:creationId xmlns:a16="http://schemas.microsoft.com/office/drawing/2014/main" id="{54C807C2-E3E6-6447-B53E-B7BA57EE4720}"/>
              </a:ext>
            </a:extLst>
          </p:cNvPr>
          <p:cNvPicPr>
            <a:picLocks noChangeAspect="1"/>
          </p:cNvPicPr>
          <p:nvPr/>
        </p:nvPicPr>
        <p:blipFill>
          <a:blip r:embed="rId8"/>
          <a:stretch>
            <a:fillRect/>
          </a:stretch>
        </p:blipFill>
        <p:spPr>
          <a:xfrm rot="20669411">
            <a:off x="5370048" y="5275706"/>
            <a:ext cx="938886" cy="525776"/>
          </a:xfrm>
          <a:prstGeom prst="rect">
            <a:avLst/>
          </a:prstGeom>
        </p:spPr>
      </p:pic>
    </p:spTree>
    <p:extLst>
      <p:ext uri="{BB962C8B-B14F-4D97-AF65-F5344CB8AC3E}">
        <p14:creationId xmlns:p14="http://schemas.microsoft.com/office/powerpoint/2010/main" val="590869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BCDB6D-25EA-BE40-AA3C-848B9C42B574}"/>
              </a:ext>
            </a:extLst>
          </p:cNvPr>
          <p:cNvSpPr txBox="1"/>
          <p:nvPr/>
        </p:nvSpPr>
        <p:spPr>
          <a:xfrm>
            <a:off x="216549" y="199919"/>
            <a:ext cx="8413101" cy="461665"/>
          </a:xfrm>
          <a:prstGeom prst="rect">
            <a:avLst/>
          </a:prstGeom>
          <a:solidFill>
            <a:srgbClr val="2F3A5A"/>
          </a:solidFill>
          <a:ln>
            <a:solidFill>
              <a:schemeClr val="accent5">
                <a:lumMod val="50000"/>
              </a:schemeClr>
            </a:solidFill>
          </a:ln>
        </p:spPr>
        <p:txBody>
          <a:bodyPr wrap="square" rtlCol="0">
            <a:spAutoFit/>
          </a:bodyPr>
          <a:lstStyle/>
          <a:p>
            <a:r>
              <a:rPr lang="fr-FR" sz="2400" b="1" dirty="0">
                <a:solidFill>
                  <a:schemeClr val="bg1"/>
                </a:solidFill>
              </a:rPr>
              <a:t>Croire que relever le défi de la neutralité carbone est possible…</a:t>
            </a:r>
          </a:p>
        </p:txBody>
      </p:sp>
      <p:sp>
        <p:nvSpPr>
          <p:cNvPr id="2" name="ZoneTexte 1">
            <a:extLst>
              <a:ext uri="{FF2B5EF4-FFF2-40B4-BE49-F238E27FC236}">
                <a16:creationId xmlns:a16="http://schemas.microsoft.com/office/drawing/2014/main" id="{652BBA7F-08BD-5E4B-A1E9-F40112708B4F}"/>
              </a:ext>
            </a:extLst>
          </p:cNvPr>
          <p:cNvSpPr txBox="1"/>
          <p:nvPr/>
        </p:nvSpPr>
        <p:spPr>
          <a:xfrm>
            <a:off x="838200" y="4635500"/>
            <a:ext cx="10578922" cy="892552"/>
          </a:xfrm>
          <a:prstGeom prst="rect">
            <a:avLst/>
          </a:prstGeom>
          <a:noFill/>
        </p:spPr>
        <p:txBody>
          <a:bodyPr wrap="none" rtlCol="0">
            <a:spAutoFit/>
          </a:bodyPr>
          <a:lstStyle/>
          <a:p>
            <a:r>
              <a:rPr lang="fr-FR" sz="3200" b="1" dirty="0"/>
              <a:t>« Ils ne savaient pas que c’était impossible alors ils l’ont fait »</a:t>
            </a:r>
          </a:p>
          <a:p>
            <a:pPr algn="r"/>
            <a:r>
              <a:rPr lang="fr-FR" sz="2000" dirty="0"/>
              <a:t>Mark Twain</a:t>
            </a:r>
          </a:p>
        </p:txBody>
      </p:sp>
      <p:pic>
        <p:nvPicPr>
          <p:cNvPr id="3" name="Image 2">
            <a:extLst>
              <a:ext uri="{FF2B5EF4-FFF2-40B4-BE49-F238E27FC236}">
                <a16:creationId xmlns:a16="http://schemas.microsoft.com/office/drawing/2014/main" id="{E70935EA-8917-0941-905D-C1034586843B}"/>
              </a:ext>
            </a:extLst>
          </p:cNvPr>
          <p:cNvPicPr>
            <a:picLocks noChangeAspect="1"/>
          </p:cNvPicPr>
          <p:nvPr/>
        </p:nvPicPr>
        <p:blipFill>
          <a:blip r:embed="rId3"/>
          <a:stretch>
            <a:fillRect/>
          </a:stretch>
        </p:blipFill>
        <p:spPr>
          <a:xfrm>
            <a:off x="838200" y="2059234"/>
            <a:ext cx="3536950" cy="2436566"/>
          </a:xfrm>
          <a:prstGeom prst="rect">
            <a:avLst/>
          </a:prstGeom>
        </p:spPr>
      </p:pic>
      <p:pic>
        <p:nvPicPr>
          <p:cNvPr id="4" name="Image 3">
            <a:extLst>
              <a:ext uri="{FF2B5EF4-FFF2-40B4-BE49-F238E27FC236}">
                <a16:creationId xmlns:a16="http://schemas.microsoft.com/office/drawing/2014/main" id="{F63DD3B3-2D5F-8047-B72B-3E730E905749}"/>
              </a:ext>
            </a:extLst>
          </p:cNvPr>
          <p:cNvPicPr>
            <a:picLocks noChangeAspect="1"/>
          </p:cNvPicPr>
          <p:nvPr/>
        </p:nvPicPr>
        <p:blipFill>
          <a:blip r:embed="rId4"/>
          <a:stretch>
            <a:fillRect/>
          </a:stretch>
        </p:blipFill>
        <p:spPr>
          <a:xfrm>
            <a:off x="4575344" y="2059234"/>
            <a:ext cx="3241508" cy="2437413"/>
          </a:xfrm>
          <a:prstGeom prst="rect">
            <a:avLst/>
          </a:prstGeom>
        </p:spPr>
      </p:pic>
    </p:spTree>
    <p:extLst>
      <p:ext uri="{BB962C8B-B14F-4D97-AF65-F5344CB8AC3E}">
        <p14:creationId xmlns:p14="http://schemas.microsoft.com/office/powerpoint/2010/main" val="3275129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51CEF57F-D756-F047-A115-0DF04790AAC3}"/>
              </a:ext>
            </a:extLst>
          </p:cNvPr>
          <p:cNvSpPr txBox="1"/>
          <p:nvPr/>
        </p:nvSpPr>
        <p:spPr>
          <a:xfrm rot="21403149">
            <a:off x="226925" y="977184"/>
            <a:ext cx="3460025" cy="461665"/>
          </a:xfrm>
          <a:prstGeom prst="rect">
            <a:avLst/>
          </a:prstGeom>
          <a:solidFill>
            <a:schemeClr val="accent4"/>
          </a:solidFill>
        </p:spPr>
        <p:txBody>
          <a:bodyPr wrap="square" rtlCol="0">
            <a:spAutoFit/>
          </a:bodyPr>
          <a:lstStyle/>
          <a:p>
            <a:r>
              <a:rPr lang="fr-FR" sz="2400" b="1" dirty="0"/>
              <a:t>Il existe des solutions! </a:t>
            </a:r>
          </a:p>
        </p:txBody>
      </p:sp>
      <p:sp>
        <p:nvSpPr>
          <p:cNvPr id="9" name="ZoneTexte 8">
            <a:extLst>
              <a:ext uri="{FF2B5EF4-FFF2-40B4-BE49-F238E27FC236}">
                <a16:creationId xmlns:a16="http://schemas.microsoft.com/office/drawing/2014/main" id="{58E01347-ED4F-894E-B913-B2ECB67EE634}"/>
              </a:ext>
            </a:extLst>
          </p:cNvPr>
          <p:cNvSpPr txBox="1"/>
          <p:nvPr/>
        </p:nvSpPr>
        <p:spPr>
          <a:xfrm>
            <a:off x="216549" y="199919"/>
            <a:ext cx="8413101" cy="461665"/>
          </a:xfrm>
          <a:prstGeom prst="rect">
            <a:avLst/>
          </a:prstGeom>
          <a:solidFill>
            <a:srgbClr val="2F3A5A"/>
          </a:solidFill>
          <a:ln>
            <a:solidFill>
              <a:schemeClr val="accent5">
                <a:lumMod val="50000"/>
              </a:schemeClr>
            </a:solidFill>
          </a:ln>
        </p:spPr>
        <p:txBody>
          <a:bodyPr wrap="square" rtlCol="0">
            <a:spAutoFit/>
          </a:bodyPr>
          <a:lstStyle/>
          <a:p>
            <a:r>
              <a:rPr lang="fr-FR" sz="2400" b="1" dirty="0">
                <a:solidFill>
                  <a:schemeClr val="bg1"/>
                </a:solidFill>
              </a:rPr>
              <a:t>Croire que relever le défi de la neutralité carbone est possible…</a:t>
            </a:r>
          </a:p>
        </p:txBody>
      </p:sp>
      <p:sp>
        <p:nvSpPr>
          <p:cNvPr id="4" name="Rectangle 3">
            <a:extLst>
              <a:ext uri="{FF2B5EF4-FFF2-40B4-BE49-F238E27FC236}">
                <a16:creationId xmlns:a16="http://schemas.microsoft.com/office/drawing/2014/main" id="{567A902D-0C3F-F913-42D9-91D18BD07424}"/>
              </a:ext>
            </a:extLst>
          </p:cNvPr>
          <p:cNvSpPr/>
          <p:nvPr/>
        </p:nvSpPr>
        <p:spPr>
          <a:xfrm>
            <a:off x="216549" y="1745615"/>
            <a:ext cx="3156043" cy="4616648"/>
          </a:xfrm>
          <a:prstGeom prst="rect">
            <a:avLst/>
          </a:prstGeom>
        </p:spPr>
        <p:txBody>
          <a:bodyPr wrap="square">
            <a:spAutoFit/>
          </a:bodyPr>
          <a:lstStyle/>
          <a:p>
            <a:pPr algn="just"/>
            <a:r>
              <a:rPr lang="fr-FR" sz="1400" dirty="0">
                <a:latin typeface="American Typewriter" panose="02090604020004020304" pitchFamily="18" charset="77"/>
              </a:rPr>
              <a:t>À l’échelle individuelle, le rapport du GIEC incite les consommateurs à recycler et à végétaliser leur </a:t>
            </a:r>
            <a:r>
              <a:rPr lang="fr-FR" sz="1400" dirty="0">
                <a:latin typeface="American Typewriter" panose="02090604020004020304" pitchFamily="18" charset="77"/>
                <a:hlinkClick r:id="rId3"/>
              </a:rPr>
              <a:t>alimentation</a:t>
            </a:r>
            <a:r>
              <a:rPr lang="fr-FR" sz="1400" dirty="0">
                <a:latin typeface="American Typewriter" panose="02090604020004020304" pitchFamily="18" charset="77"/>
              </a:rPr>
              <a:t>. En France, l’élevage est à l’origine de 80 % des gaz à effet de serre du secteur agricole. Il faut alors manger moins de viande. De plus, les scientifiques préconisent d’éviter les vols </a:t>
            </a:r>
            <a:r>
              <a:rPr lang="fr-FR" sz="1400" dirty="0" err="1">
                <a:latin typeface="American Typewriter" panose="02090604020004020304" pitchFamily="18" charset="77"/>
              </a:rPr>
              <a:t>longs-courriers</a:t>
            </a:r>
            <a:r>
              <a:rPr lang="fr-FR" sz="1400" dirty="0">
                <a:latin typeface="American Typewriter" panose="02090604020004020304" pitchFamily="18" charset="77"/>
              </a:rPr>
              <a:t>, et de prendre le train, les transports en commun, mais aussi d’utiliser les véhicules électriques, voire d’abandonner la voiture individuelle. Il faut aussi privilégier la marche et le vélo quand cela est possible. Pour finir, on peut lire que le rapport veut que les entreprises privilégient le télétravail, car cela permet de réduire les trajets. </a:t>
            </a:r>
          </a:p>
        </p:txBody>
      </p:sp>
      <p:pic>
        <p:nvPicPr>
          <p:cNvPr id="6" name="Image 5">
            <a:extLst>
              <a:ext uri="{FF2B5EF4-FFF2-40B4-BE49-F238E27FC236}">
                <a16:creationId xmlns:a16="http://schemas.microsoft.com/office/drawing/2014/main" id="{FE02861D-83C4-D66F-00F4-4D3D9D815C53}"/>
              </a:ext>
            </a:extLst>
          </p:cNvPr>
          <p:cNvPicPr>
            <a:picLocks noChangeAspect="1"/>
          </p:cNvPicPr>
          <p:nvPr/>
        </p:nvPicPr>
        <p:blipFill>
          <a:blip r:embed="rId4"/>
          <a:stretch>
            <a:fillRect/>
          </a:stretch>
        </p:blipFill>
        <p:spPr>
          <a:xfrm>
            <a:off x="9635662" y="3429000"/>
            <a:ext cx="2161554" cy="1249878"/>
          </a:xfrm>
          <a:prstGeom prst="rect">
            <a:avLst/>
          </a:prstGeom>
        </p:spPr>
      </p:pic>
      <p:pic>
        <p:nvPicPr>
          <p:cNvPr id="10" name="Image 9">
            <a:extLst>
              <a:ext uri="{FF2B5EF4-FFF2-40B4-BE49-F238E27FC236}">
                <a16:creationId xmlns:a16="http://schemas.microsoft.com/office/drawing/2014/main" id="{11293D60-1F54-9DC5-63F0-7126F74A941B}"/>
              </a:ext>
            </a:extLst>
          </p:cNvPr>
          <p:cNvPicPr>
            <a:picLocks noChangeAspect="1"/>
          </p:cNvPicPr>
          <p:nvPr/>
        </p:nvPicPr>
        <p:blipFill>
          <a:blip r:embed="rId5"/>
          <a:stretch>
            <a:fillRect/>
          </a:stretch>
        </p:blipFill>
        <p:spPr>
          <a:xfrm>
            <a:off x="5700156" y="2310695"/>
            <a:ext cx="3757708" cy="3757708"/>
          </a:xfrm>
          <a:prstGeom prst="rect">
            <a:avLst/>
          </a:prstGeom>
        </p:spPr>
      </p:pic>
      <p:pic>
        <p:nvPicPr>
          <p:cNvPr id="11" name="Image 10">
            <a:extLst>
              <a:ext uri="{FF2B5EF4-FFF2-40B4-BE49-F238E27FC236}">
                <a16:creationId xmlns:a16="http://schemas.microsoft.com/office/drawing/2014/main" id="{0A8D33EA-17A2-E5D8-31C4-B21A16A9F3F3}"/>
              </a:ext>
            </a:extLst>
          </p:cNvPr>
          <p:cNvPicPr>
            <a:picLocks noChangeAspect="1"/>
          </p:cNvPicPr>
          <p:nvPr/>
        </p:nvPicPr>
        <p:blipFill>
          <a:blip r:embed="rId6"/>
          <a:stretch>
            <a:fillRect/>
          </a:stretch>
        </p:blipFill>
        <p:spPr>
          <a:xfrm>
            <a:off x="3965250" y="826280"/>
            <a:ext cx="1557108" cy="2070793"/>
          </a:xfrm>
          <a:prstGeom prst="rect">
            <a:avLst/>
          </a:prstGeom>
        </p:spPr>
      </p:pic>
      <p:pic>
        <p:nvPicPr>
          <p:cNvPr id="12" name="Image 11">
            <a:extLst>
              <a:ext uri="{FF2B5EF4-FFF2-40B4-BE49-F238E27FC236}">
                <a16:creationId xmlns:a16="http://schemas.microsoft.com/office/drawing/2014/main" id="{EE3C87D9-86E1-AEAC-F0AA-BFB98D497AEE}"/>
              </a:ext>
            </a:extLst>
          </p:cNvPr>
          <p:cNvPicPr>
            <a:picLocks noChangeAspect="1"/>
          </p:cNvPicPr>
          <p:nvPr/>
        </p:nvPicPr>
        <p:blipFill>
          <a:blip r:embed="rId7"/>
          <a:stretch>
            <a:fillRect/>
          </a:stretch>
        </p:blipFill>
        <p:spPr>
          <a:xfrm>
            <a:off x="9635662" y="222020"/>
            <a:ext cx="2162051" cy="3138461"/>
          </a:xfrm>
          <a:prstGeom prst="rect">
            <a:avLst/>
          </a:prstGeom>
        </p:spPr>
      </p:pic>
      <p:sp>
        <p:nvSpPr>
          <p:cNvPr id="14" name="ZoneTexte 13">
            <a:extLst>
              <a:ext uri="{FF2B5EF4-FFF2-40B4-BE49-F238E27FC236}">
                <a16:creationId xmlns:a16="http://schemas.microsoft.com/office/drawing/2014/main" id="{DB8CFD66-AB3D-156B-3B03-A0A88A6E00A8}"/>
              </a:ext>
            </a:extLst>
          </p:cNvPr>
          <p:cNvSpPr txBox="1"/>
          <p:nvPr/>
        </p:nvSpPr>
        <p:spPr>
          <a:xfrm>
            <a:off x="9502415" y="4747397"/>
            <a:ext cx="2473368" cy="2031325"/>
          </a:xfrm>
          <a:prstGeom prst="rect">
            <a:avLst/>
          </a:prstGeom>
          <a:noFill/>
        </p:spPr>
        <p:txBody>
          <a:bodyPr wrap="square">
            <a:spAutoFit/>
          </a:bodyPr>
          <a:lstStyle/>
          <a:p>
            <a:pPr algn="l"/>
            <a:r>
              <a:rPr lang="fr-FR" sz="1400" b="0" i="0" u="none" strike="noStrike" dirty="0">
                <a:solidFill>
                  <a:srgbClr val="0F1419"/>
                </a:solidFill>
                <a:effectLst/>
                <a:latin typeface="inherit"/>
              </a:rPr>
              <a:t>“L’énergie de changer consiste à réinventer notre monde et devenir </a:t>
            </a:r>
            <a:r>
              <a:rPr lang="fr-FR" sz="1400" b="0" i="0" u="none" strike="noStrike" dirty="0" err="1">
                <a:solidFill>
                  <a:srgbClr val="0F1419"/>
                </a:solidFill>
                <a:effectLst/>
                <a:latin typeface="inherit"/>
              </a:rPr>
              <a:t>co</a:t>
            </a:r>
            <a:r>
              <a:rPr lang="fr-FR" sz="1400" b="0" i="0" u="none" strike="noStrike" dirty="0">
                <a:solidFill>
                  <a:srgbClr val="0F1419"/>
                </a:solidFill>
                <a:effectLst/>
                <a:latin typeface="inherit"/>
              </a:rPr>
              <a:t>-constructeur du nouveau paradigme </a:t>
            </a:r>
            <a:r>
              <a:rPr lang="fr-FR" sz="1400" b="0" i="0" u="none" strike="noStrike" dirty="0" err="1">
                <a:solidFill>
                  <a:srgbClr val="0F1419"/>
                </a:solidFill>
                <a:effectLst/>
                <a:latin typeface="inherit"/>
              </a:rPr>
              <a:t>éco-énergétique</a:t>
            </a:r>
            <a:r>
              <a:rPr lang="fr-FR" sz="1400" b="0" i="0" u="none" strike="noStrike" dirty="0">
                <a:solidFill>
                  <a:srgbClr val="0F1419"/>
                </a:solidFill>
                <a:effectLst/>
                <a:latin typeface="inherit"/>
              </a:rPr>
              <a:t>. L’essence de la réussite, c’est la coopération !” </a:t>
            </a:r>
            <a:r>
              <a:rPr lang="fr-FR" sz="1400" b="0" i="0" u="none" strike="noStrike" dirty="0">
                <a:solidFill>
                  <a:srgbClr val="1D9BF0"/>
                </a:solidFill>
                <a:effectLst/>
                <a:latin typeface="inherit"/>
                <a:hlinkClick r:id="rId8"/>
              </a:rPr>
              <a:t>@FondsE5T</a:t>
            </a:r>
            <a:endParaRPr lang="fr-FR" sz="1400" b="0" i="0" u="none" strike="noStrike" dirty="0">
              <a:solidFill>
                <a:srgbClr val="0F1419"/>
              </a:solidFill>
              <a:effectLst/>
              <a:latin typeface="-apple-system"/>
            </a:endParaRPr>
          </a:p>
          <a:p>
            <a:pPr algn="l"/>
            <a:r>
              <a:rPr lang="fr-FR" sz="1400" b="0" i="0" u="none" strike="noStrike" dirty="0">
                <a:solidFill>
                  <a:srgbClr val="1D9BF0"/>
                </a:solidFill>
                <a:effectLst/>
                <a:latin typeface="inherit"/>
                <a:hlinkClick r:id="rId9"/>
              </a:rPr>
              <a:t>#UnivE5T</a:t>
            </a:r>
            <a:endParaRPr lang="fr-FR" sz="1400" b="0" i="0" u="none" strike="noStrike" dirty="0">
              <a:solidFill>
                <a:srgbClr val="0F1419"/>
              </a:solidFill>
              <a:effectLst/>
              <a:latin typeface="-apple-system"/>
            </a:endParaRPr>
          </a:p>
          <a:p>
            <a:pPr algn="l"/>
            <a:r>
              <a:rPr lang="fr-FR" sz="1400" b="0" i="0" u="none" strike="noStrike" dirty="0">
                <a:solidFill>
                  <a:srgbClr val="1D9BF0"/>
                </a:solidFill>
                <a:effectLst/>
                <a:latin typeface="inherit"/>
              </a:rPr>
              <a:t>Translate Tweet</a:t>
            </a:r>
            <a:endParaRPr lang="fr-FR" sz="1400" b="0" i="0" u="none" strike="noStrike" dirty="0">
              <a:solidFill>
                <a:srgbClr val="1D9BF0"/>
              </a:solidFill>
              <a:effectLst/>
              <a:latin typeface="-apple-system"/>
            </a:endParaRPr>
          </a:p>
        </p:txBody>
      </p:sp>
    </p:spTree>
    <p:extLst>
      <p:ext uri="{BB962C8B-B14F-4D97-AF65-F5344CB8AC3E}">
        <p14:creationId xmlns:p14="http://schemas.microsoft.com/office/powerpoint/2010/main" val="1910859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E18A413-F9B1-9145-BC5D-26B08B06D388}"/>
              </a:ext>
            </a:extLst>
          </p:cNvPr>
          <p:cNvSpPr txBox="1"/>
          <p:nvPr/>
        </p:nvSpPr>
        <p:spPr>
          <a:xfrm rot="21447465">
            <a:off x="311954" y="505594"/>
            <a:ext cx="9071378" cy="548163"/>
          </a:xfrm>
          <a:prstGeom prst="rect">
            <a:avLst/>
          </a:prstGeom>
          <a:solidFill>
            <a:srgbClr val="2F3A5A"/>
          </a:solidFill>
          <a:ln>
            <a:solidFill>
              <a:schemeClr val="accent5">
                <a:lumMod val="50000"/>
              </a:schemeClr>
            </a:solidFill>
          </a:ln>
        </p:spPr>
        <p:txBody>
          <a:bodyPr wrap="square" rtlCol="0">
            <a:spAutoFit/>
          </a:bodyPr>
          <a:lstStyle/>
          <a:p>
            <a:r>
              <a:rPr lang="fr-FR" sz="2962" b="1" dirty="0">
                <a:solidFill>
                  <a:schemeClr val="bg1"/>
                </a:solidFill>
              </a:rPr>
              <a:t>Les 4 piliers du nouveau paradigme </a:t>
            </a:r>
            <a:r>
              <a:rPr lang="fr-FR" sz="2962" b="1" dirty="0" err="1">
                <a:solidFill>
                  <a:schemeClr val="bg1"/>
                </a:solidFill>
              </a:rPr>
              <a:t>eco-énergétique</a:t>
            </a:r>
            <a:endParaRPr lang="fr-FR" sz="2962" b="1" dirty="0">
              <a:solidFill>
                <a:schemeClr val="bg1"/>
              </a:solidFill>
            </a:endParaRPr>
          </a:p>
        </p:txBody>
      </p:sp>
      <p:sp>
        <p:nvSpPr>
          <p:cNvPr id="2" name="ZoneTexte 1">
            <a:extLst>
              <a:ext uri="{FF2B5EF4-FFF2-40B4-BE49-F238E27FC236}">
                <a16:creationId xmlns:a16="http://schemas.microsoft.com/office/drawing/2014/main" id="{737F4CA3-E98D-914C-9CC9-D3A6248B5C51}"/>
              </a:ext>
            </a:extLst>
          </p:cNvPr>
          <p:cNvSpPr txBox="1"/>
          <p:nvPr/>
        </p:nvSpPr>
        <p:spPr>
          <a:xfrm>
            <a:off x="3474691" y="1788864"/>
            <a:ext cx="4877989" cy="830997"/>
          </a:xfrm>
          <a:prstGeom prst="rect">
            <a:avLst/>
          </a:prstGeom>
          <a:solidFill>
            <a:srgbClr val="00B050"/>
          </a:solidFill>
        </p:spPr>
        <p:txBody>
          <a:bodyPr wrap="square" rtlCol="0">
            <a:spAutoFit/>
          </a:bodyPr>
          <a:lstStyle/>
          <a:p>
            <a:pPr algn="ctr"/>
            <a:r>
              <a:rPr lang="fr-FR" sz="2400" b="1" dirty="0">
                <a:solidFill>
                  <a:schemeClr val="bg1"/>
                </a:solidFill>
              </a:rPr>
              <a:t>Découplage de la consommation d’énergie et de la croissance</a:t>
            </a:r>
          </a:p>
        </p:txBody>
      </p:sp>
      <p:sp>
        <p:nvSpPr>
          <p:cNvPr id="5" name="ZoneTexte 4">
            <a:extLst>
              <a:ext uri="{FF2B5EF4-FFF2-40B4-BE49-F238E27FC236}">
                <a16:creationId xmlns:a16="http://schemas.microsoft.com/office/drawing/2014/main" id="{29D1B641-D08E-1644-BE9E-305D00F22C7F}"/>
              </a:ext>
            </a:extLst>
          </p:cNvPr>
          <p:cNvSpPr txBox="1"/>
          <p:nvPr/>
        </p:nvSpPr>
        <p:spPr>
          <a:xfrm>
            <a:off x="7612457" y="3512635"/>
            <a:ext cx="3557138" cy="1200329"/>
          </a:xfrm>
          <a:prstGeom prst="rect">
            <a:avLst/>
          </a:prstGeom>
          <a:solidFill>
            <a:srgbClr val="FF6600"/>
          </a:solidFill>
        </p:spPr>
        <p:txBody>
          <a:bodyPr wrap="square" rtlCol="0">
            <a:spAutoFit/>
          </a:bodyPr>
          <a:lstStyle/>
          <a:p>
            <a:pPr algn="ctr"/>
            <a:r>
              <a:rPr lang="fr-FR" sz="2400" b="1" dirty="0"/>
              <a:t>Logique territoriale et d’écosystèmes locaux et inclusive</a:t>
            </a:r>
          </a:p>
        </p:txBody>
      </p:sp>
      <p:sp>
        <p:nvSpPr>
          <p:cNvPr id="6" name="ZoneTexte 5">
            <a:extLst>
              <a:ext uri="{FF2B5EF4-FFF2-40B4-BE49-F238E27FC236}">
                <a16:creationId xmlns:a16="http://schemas.microsoft.com/office/drawing/2014/main" id="{1B5D4FF8-5DD3-F342-A60A-2A370A44BE8B}"/>
              </a:ext>
            </a:extLst>
          </p:cNvPr>
          <p:cNvSpPr txBox="1"/>
          <p:nvPr/>
        </p:nvSpPr>
        <p:spPr>
          <a:xfrm>
            <a:off x="1022405" y="3468737"/>
            <a:ext cx="3101250" cy="830997"/>
          </a:xfrm>
          <a:prstGeom prst="rect">
            <a:avLst/>
          </a:prstGeom>
          <a:solidFill>
            <a:srgbClr val="FFFF00"/>
          </a:solidFill>
        </p:spPr>
        <p:txBody>
          <a:bodyPr wrap="square" rtlCol="0">
            <a:spAutoFit/>
          </a:bodyPr>
          <a:lstStyle/>
          <a:p>
            <a:pPr algn="ctr"/>
            <a:r>
              <a:rPr lang="fr-FR" sz="2400" b="1" dirty="0"/>
              <a:t>Economie circulaire et </a:t>
            </a:r>
          </a:p>
          <a:p>
            <a:pPr algn="ctr"/>
            <a:r>
              <a:rPr lang="fr-FR" sz="2400" b="1" dirty="0"/>
              <a:t>régénérative</a:t>
            </a:r>
          </a:p>
        </p:txBody>
      </p:sp>
      <p:sp>
        <p:nvSpPr>
          <p:cNvPr id="7" name="ZoneTexte 6">
            <a:extLst>
              <a:ext uri="{FF2B5EF4-FFF2-40B4-BE49-F238E27FC236}">
                <a16:creationId xmlns:a16="http://schemas.microsoft.com/office/drawing/2014/main" id="{63071E45-3034-AA40-8AC5-87517C402BF5}"/>
              </a:ext>
            </a:extLst>
          </p:cNvPr>
          <p:cNvSpPr txBox="1"/>
          <p:nvPr/>
        </p:nvSpPr>
        <p:spPr>
          <a:xfrm>
            <a:off x="3493810" y="5249424"/>
            <a:ext cx="4839753" cy="830997"/>
          </a:xfrm>
          <a:prstGeom prst="rect">
            <a:avLst/>
          </a:prstGeom>
          <a:solidFill>
            <a:srgbClr val="00B0F0"/>
          </a:solidFill>
        </p:spPr>
        <p:txBody>
          <a:bodyPr wrap="square" rtlCol="0">
            <a:spAutoFit/>
          </a:bodyPr>
          <a:lstStyle/>
          <a:p>
            <a:pPr algn="ctr"/>
            <a:r>
              <a:rPr lang="fr-FR" sz="2400" b="1" dirty="0"/>
              <a:t>Passage à l’échelle</a:t>
            </a:r>
          </a:p>
          <a:p>
            <a:pPr algn="ctr"/>
            <a:r>
              <a:rPr lang="fr-FR" sz="2400" b="1" dirty="0"/>
              <a:t>R&amp;D et innovation </a:t>
            </a:r>
          </a:p>
        </p:txBody>
      </p:sp>
      <p:sp>
        <p:nvSpPr>
          <p:cNvPr id="9" name="Double flèche horizontale 8">
            <a:extLst>
              <a:ext uri="{FF2B5EF4-FFF2-40B4-BE49-F238E27FC236}">
                <a16:creationId xmlns:a16="http://schemas.microsoft.com/office/drawing/2014/main" id="{1167FE01-86F6-7F4D-B48F-AB47CA74EB75}"/>
              </a:ext>
            </a:extLst>
          </p:cNvPr>
          <p:cNvSpPr/>
          <p:nvPr/>
        </p:nvSpPr>
        <p:spPr>
          <a:xfrm>
            <a:off x="4302440" y="3760290"/>
            <a:ext cx="3101250" cy="482388"/>
          </a:xfrm>
          <a:prstGeom prst="lef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Double flèche horizontale 9">
            <a:extLst>
              <a:ext uri="{FF2B5EF4-FFF2-40B4-BE49-F238E27FC236}">
                <a16:creationId xmlns:a16="http://schemas.microsoft.com/office/drawing/2014/main" id="{183BD0CC-47DA-D048-A443-20548611D1BE}"/>
              </a:ext>
            </a:extLst>
          </p:cNvPr>
          <p:cNvSpPr/>
          <p:nvPr/>
        </p:nvSpPr>
        <p:spPr>
          <a:xfrm rot="16200000">
            <a:off x="4741189" y="3686938"/>
            <a:ext cx="2344993" cy="482388"/>
          </a:xfrm>
          <a:prstGeom prst="lef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FC629612-EE69-0040-BEF4-FBD1607F31AD}"/>
              </a:ext>
            </a:extLst>
          </p:cNvPr>
          <p:cNvSpPr txBox="1"/>
          <p:nvPr/>
        </p:nvSpPr>
        <p:spPr>
          <a:xfrm>
            <a:off x="852326" y="4068901"/>
            <a:ext cx="340158" cy="461665"/>
          </a:xfrm>
          <a:prstGeom prst="rect">
            <a:avLst/>
          </a:prstGeom>
          <a:solidFill>
            <a:srgbClr val="FFFF00"/>
          </a:solidFill>
          <a:ln>
            <a:solidFill>
              <a:schemeClr val="tx1"/>
            </a:solidFill>
          </a:ln>
        </p:spPr>
        <p:txBody>
          <a:bodyPr wrap="square" rtlCol="0">
            <a:spAutoFit/>
          </a:bodyPr>
          <a:lstStyle/>
          <a:p>
            <a:r>
              <a:rPr lang="fr-FR" sz="2400" b="1" dirty="0"/>
              <a:t>2</a:t>
            </a:r>
          </a:p>
        </p:txBody>
      </p:sp>
      <p:sp>
        <p:nvSpPr>
          <p:cNvPr id="12" name="ZoneTexte 11">
            <a:extLst>
              <a:ext uri="{FF2B5EF4-FFF2-40B4-BE49-F238E27FC236}">
                <a16:creationId xmlns:a16="http://schemas.microsoft.com/office/drawing/2014/main" id="{71692E32-4C38-5841-BC97-98D923083345}"/>
              </a:ext>
            </a:extLst>
          </p:cNvPr>
          <p:cNvSpPr txBox="1"/>
          <p:nvPr/>
        </p:nvSpPr>
        <p:spPr>
          <a:xfrm>
            <a:off x="3323731" y="1669207"/>
            <a:ext cx="340158" cy="461665"/>
          </a:xfrm>
          <a:prstGeom prst="rect">
            <a:avLst/>
          </a:prstGeom>
          <a:solidFill>
            <a:srgbClr val="00B050"/>
          </a:solidFill>
          <a:ln>
            <a:solidFill>
              <a:schemeClr val="tx1"/>
            </a:solidFill>
          </a:ln>
        </p:spPr>
        <p:txBody>
          <a:bodyPr wrap="none" rtlCol="0">
            <a:spAutoFit/>
          </a:bodyPr>
          <a:lstStyle/>
          <a:p>
            <a:r>
              <a:rPr lang="fr-FR" sz="2400" b="1" dirty="0">
                <a:solidFill>
                  <a:schemeClr val="bg1"/>
                </a:solidFill>
              </a:rPr>
              <a:t>1</a:t>
            </a:r>
          </a:p>
        </p:txBody>
      </p:sp>
      <p:sp>
        <p:nvSpPr>
          <p:cNvPr id="13" name="ZoneTexte 12">
            <a:extLst>
              <a:ext uri="{FF2B5EF4-FFF2-40B4-BE49-F238E27FC236}">
                <a16:creationId xmlns:a16="http://schemas.microsoft.com/office/drawing/2014/main" id="{B6F6F5A8-0679-894E-9444-05E5E6CB8E0B}"/>
              </a:ext>
            </a:extLst>
          </p:cNvPr>
          <p:cNvSpPr txBox="1"/>
          <p:nvPr/>
        </p:nvSpPr>
        <p:spPr>
          <a:xfrm>
            <a:off x="3329075" y="5767551"/>
            <a:ext cx="340158" cy="461665"/>
          </a:xfrm>
          <a:prstGeom prst="rect">
            <a:avLst/>
          </a:prstGeom>
          <a:solidFill>
            <a:srgbClr val="00B0F0"/>
          </a:solidFill>
          <a:ln>
            <a:solidFill>
              <a:schemeClr val="tx1"/>
            </a:solidFill>
          </a:ln>
        </p:spPr>
        <p:txBody>
          <a:bodyPr wrap="none" rtlCol="0">
            <a:spAutoFit/>
          </a:bodyPr>
          <a:lstStyle/>
          <a:p>
            <a:r>
              <a:rPr lang="fr-FR" sz="2400" b="1" dirty="0"/>
              <a:t>4</a:t>
            </a:r>
          </a:p>
        </p:txBody>
      </p:sp>
      <p:sp>
        <p:nvSpPr>
          <p:cNvPr id="14" name="ZoneTexte 13">
            <a:extLst>
              <a:ext uri="{FF2B5EF4-FFF2-40B4-BE49-F238E27FC236}">
                <a16:creationId xmlns:a16="http://schemas.microsoft.com/office/drawing/2014/main" id="{806A6A18-46EA-5440-9687-C03A5CC1256C}"/>
              </a:ext>
            </a:extLst>
          </p:cNvPr>
          <p:cNvSpPr txBox="1"/>
          <p:nvPr/>
        </p:nvSpPr>
        <p:spPr>
          <a:xfrm>
            <a:off x="10999516" y="4121469"/>
            <a:ext cx="340158" cy="461665"/>
          </a:xfrm>
          <a:prstGeom prst="rect">
            <a:avLst/>
          </a:prstGeom>
          <a:solidFill>
            <a:srgbClr val="FF6600"/>
          </a:solidFill>
          <a:ln>
            <a:solidFill>
              <a:schemeClr val="tx1"/>
            </a:solidFill>
          </a:ln>
        </p:spPr>
        <p:txBody>
          <a:bodyPr wrap="none" rtlCol="0">
            <a:spAutoFit/>
          </a:bodyPr>
          <a:lstStyle/>
          <a:p>
            <a:r>
              <a:rPr lang="fr-FR" sz="2400" b="1" dirty="0"/>
              <a:t>3</a:t>
            </a:r>
          </a:p>
        </p:txBody>
      </p:sp>
      <p:pic>
        <p:nvPicPr>
          <p:cNvPr id="16" name="Image 15">
            <a:extLst>
              <a:ext uri="{FF2B5EF4-FFF2-40B4-BE49-F238E27FC236}">
                <a16:creationId xmlns:a16="http://schemas.microsoft.com/office/drawing/2014/main" id="{4653CE8A-D3FC-2E40-93E6-D34728C884B6}"/>
              </a:ext>
            </a:extLst>
          </p:cNvPr>
          <p:cNvPicPr>
            <a:picLocks noChangeAspect="1"/>
          </p:cNvPicPr>
          <p:nvPr/>
        </p:nvPicPr>
        <p:blipFill>
          <a:blip r:embed="rId3"/>
          <a:stretch>
            <a:fillRect/>
          </a:stretch>
        </p:blipFill>
        <p:spPr>
          <a:xfrm rot="21305602">
            <a:off x="304260" y="2191227"/>
            <a:ext cx="2335701" cy="1154961"/>
          </a:xfrm>
          <a:prstGeom prst="rect">
            <a:avLst/>
          </a:prstGeom>
        </p:spPr>
      </p:pic>
      <p:pic>
        <p:nvPicPr>
          <p:cNvPr id="17" name="Image 16">
            <a:extLst>
              <a:ext uri="{FF2B5EF4-FFF2-40B4-BE49-F238E27FC236}">
                <a16:creationId xmlns:a16="http://schemas.microsoft.com/office/drawing/2014/main" id="{D4E9A350-1A26-B54F-84CE-FA25D121099C}"/>
              </a:ext>
            </a:extLst>
          </p:cNvPr>
          <p:cNvPicPr>
            <a:picLocks noChangeAspect="1"/>
          </p:cNvPicPr>
          <p:nvPr/>
        </p:nvPicPr>
        <p:blipFill>
          <a:blip r:embed="rId4"/>
          <a:stretch>
            <a:fillRect/>
          </a:stretch>
        </p:blipFill>
        <p:spPr>
          <a:xfrm>
            <a:off x="8519490" y="1414463"/>
            <a:ext cx="3488752" cy="1496445"/>
          </a:xfrm>
          <a:prstGeom prst="rect">
            <a:avLst/>
          </a:prstGeom>
        </p:spPr>
      </p:pic>
      <p:pic>
        <p:nvPicPr>
          <p:cNvPr id="18" name="Image 17">
            <a:extLst>
              <a:ext uri="{FF2B5EF4-FFF2-40B4-BE49-F238E27FC236}">
                <a16:creationId xmlns:a16="http://schemas.microsoft.com/office/drawing/2014/main" id="{6197607D-9E35-5442-9826-B67908E95128}"/>
              </a:ext>
            </a:extLst>
          </p:cNvPr>
          <p:cNvPicPr>
            <a:picLocks noChangeAspect="1"/>
          </p:cNvPicPr>
          <p:nvPr/>
        </p:nvPicPr>
        <p:blipFill>
          <a:blip r:embed="rId5"/>
          <a:stretch>
            <a:fillRect/>
          </a:stretch>
        </p:blipFill>
        <p:spPr>
          <a:xfrm>
            <a:off x="1437826" y="5021964"/>
            <a:ext cx="1752600" cy="1155700"/>
          </a:xfrm>
          <a:prstGeom prst="rect">
            <a:avLst/>
          </a:prstGeom>
        </p:spPr>
      </p:pic>
      <p:pic>
        <p:nvPicPr>
          <p:cNvPr id="8" name="Image 7">
            <a:extLst>
              <a:ext uri="{FF2B5EF4-FFF2-40B4-BE49-F238E27FC236}">
                <a16:creationId xmlns:a16="http://schemas.microsoft.com/office/drawing/2014/main" id="{EC27FCFF-E899-CA4B-B1B5-2D5B22079632}"/>
              </a:ext>
            </a:extLst>
          </p:cNvPr>
          <p:cNvPicPr>
            <a:picLocks noChangeAspect="1"/>
          </p:cNvPicPr>
          <p:nvPr/>
        </p:nvPicPr>
        <p:blipFill>
          <a:blip r:embed="rId6"/>
          <a:stretch>
            <a:fillRect/>
          </a:stretch>
        </p:blipFill>
        <p:spPr>
          <a:xfrm>
            <a:off x="8435758" y="4960793"/>
            <a:ext cx="2733837" cy="1546225"/>
          </a:xfrm>
          <a:prstGeom prst="rect">
            <a:avLst/>
          </a:prstGeom>
        </p:spPr>
      </p:pic>
    </p:spTree>
    <p:extLst>
      <p:ext uri="{BB962C8B-B14F-4D97-AF65-F5344CB8AC3E}">
        <p14:creationId xmlns:p14="http://schemas.microsoft.com/office/powerpoint/2010/main" val="4059888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447E0E9C-0775-4A5C-B5B3-E4725DF6E530}" type="datetime1">
              <a:rPr lang="fr-FR" smtClean="0"/>
              <a:t>19/09/2022</a:t>
            </a:fld>
            <a:endParaRPr lang="fr-FR"/>
          </a:p>
        </p:txBody>
      </p:sp>
      <p:sp>
        <p:nvSpPr>
          <p:cNvPr id="5" name="Espace réservé du numéro de diapositive 4"/>
          <p:cNvSpPr>
            <a:spLocks noGrp="1"/>
          </p:cNvSpPr>
          <p:nvPr>
            <p:ph type="sldNum" sz="quarter" idx="12"/>
          </p:nvPr>
        </p:nvSpPr>
        <p:spPr/>
        <p:txBody>
          <a:bodyPr/>
          <a:lstStyle/>
          <a:p>
            <a:fld id="{F89993E3-FD8A-4BDF-BC6F-F2B31C331CF0}" type="slidenum">
              <a:rPr lang="fr-FR" smtClean="0"/>
              <a:t>46</a:t>
            </a:fld>
            <a:endParaRPr lang="fr-FR"/>
          </a:p>
        </p:txBody>
      </p:sp>
      <p:pic>
        <p:nvPicPr>
          <p:cNvPr id="6" name="Picture 2" descr="http://www.archimarketing.com/wp-content/uploads/2008/11/albert-einste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80" y="3811007"/>
            <a:ext cx="2329958" cy="2910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ZoneTexte 3"/>
          <p:cNvSpPr txBox="1">
            <a:spLocks noChangeArrowheads="1"/>
          </p:cNvSpPr>
          <p:nvPr/>
        </p:nvSpPr>
        <p:spPr bwMode="auto">
          <a:xfrm>
            <a:off x="2819636" y="5426017"/>
            <a:ext cx="6552728"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fr-FR" altLang="fr-FR" sz="2000" i="1" dirty="0">
                <a:latin typeface="Century Gothic" panose="020B0502020202020204" pitchFamily="34" charset="0"/>
              </a:rPr>
              <a:t>« Le monde que nous avons créé est le résultat </a:t>
            </a:r>
          </a:p>
          <a:p>
            <a:pPr algn="just" eaLnBrk="1" hangingPunct="1"/>
            <a:r>
              <a:rPr lang="fr-FR" altLang="fr-FR" sz="2000" i="1" dirty="0">
                <a:latin typeface="Century Gothic" panose="020B0502020202020204" pitchFamily="34" charset="0"/>
              </a:rPr>
              <a:t>de notre niveau de réflexion, mais les problèmes </a:t>
            </a:r>
          </a:p>
          <a:p>
            <a:pPr algn="just" eaLnBrk="1" hangingPunct="1"/>
            <a:r>
              <a:rPr lang="fr-FR" altLang="fr-FR" sz="2000" i="1" dirty="0">
                <a:latin typeface="Century Gothic" panose="020B0502020202020204" pitchFamily="34" charset="0"/>
              </a:rPr>
              <a:t>qu’il engendre ne sauraient être résolus</a:t>
            </a:r>
          </a:p>
          <a:p>
            <a:pPr algn="just" eaLnBrk="1" hangingPunct="1"/>
            <a:r>
              <a:rPr lang="fr-FR" altLang="fr-FR" sz="2000" i="1" dirty="0">
                <a:latin typeface="Century Gothic" panose="020B0502020202020204" pitchFamily="34" charset="0"/>
              </a:rPr>
              <a:t> à ce même niveau »…		Albert Einstein</a:t>
            </a:r>
          </a:p>
        </p:txBody>
      </p:sp>
      <p:pic>
        <p:nvPicPr>
          <p:cNvPr id="8" name="Image 4" descr="albert-einstein-195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8537" y="3763707"/>
            <a:ext cx="1859964" cy="235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937DEE38-8709-8EB8-E0EC-2732DFBC677E}"/>
              </a:ext>
            </a:extLst>
          </p:cNvPr>
          <p:cNvSpPr txBox="1"/>
          <p:nvPr/>
        </p:nvSpPr>
        <p:spPr>
          <a:xfrm>
            <a:off x="256080" y="472313"/>
            <a:ext cx="7620548" cy="400110"/>
          </a:xfrm>
          <a:prstGeom prst="rect">
            <a:avLst/>
          </a:prstGeom>
          <a:noFill/>
        </p:spPr>
        <p:txBody>
          <a:bodyPr wrap="none" rtlCol="0">
            <a:spAutoFit/>
          </a:bodyPr>
          <a:lstStyle/>
          <a:p>
            <a:r>
              <a:rPr lang="fr-FR" sz="2000" b="1" dirty="0"/>
              <a:t>Envie d’en savoir plus  				ou de contribuer?</a:t>
            </a:r>
          </a:p>
        </p:txBody>
      </p:sp>
      <p:pic>
        <p:nvPicPr>
          <p:cNvPr id="3" name="Image 2">
            <a:extLst>
              <a:ext uri="{FF2B5EF4-FFF2-40B4-BE49-F238E27FC236}">
                <a16:creationId xmlns:a16="http://schemas.microsoft.com/office/drawing/2014/main" id="{BC47F897-FCF3-2374-FF35-C6F833D3398C}"/>
              </a:ext>
            </a:extLst>
          </p:cNvPr>
          <p:cNvPicPr>
            <a:picLocks noChangeAspect="1"/>
          </p:cNvPicPr>
          <p:nvPr/>
        </p:nvPicPr>
        <p:blipFill>
          <a:blip r:embed="rId4"/>
          <a:stretch>
            <a:fillRect/>
          </a:stretch>
        </p:blipFill>
        <p:spPr>
          <a:xfrm>
            <a:off x="668337" y="1145525"/>
            <a:ext cx="339725" cy="339725"/>
          </a:xfrm>
          <a:prstGeom prst="rect">
            <a:avLst/>
          </a:prstGeom>
        </p:spPr>
      </p:pic>
      <p:sp>
        <p:nvSpPr>
          <p:cNvPr id="9" name="ZoneTexte 8">
            <a:extLst>
              <a:ext uri="{FF2B5EF4-FFF2-40B4-BE49-F238E27FC236}">
                <a16:creationId xmlns:a16="http://schemas.microsoft.com/office/drawing/2014/main" id="{EC0D0416-4FC3-513B-E372-8552979A01A5}"/>
              </a:ext>
            </a:extLst>
          </p:cNvPr>
          <p:cNvSpPr txBox="1"/>
          <p:nvPr/>
        </p:nvSpPr>
        <p:spPr>
          <a:xfrm>
            <a:off x="1008062" y="1130722"/>
            <a:ext cx="1763753" cy="369332"/>
          </a:xfrm>
          <a:prstGeom prst="rect">
            <a:avLst/>
          </a:prstGeom>
          <a:noFill/>
        </p:spPr>
        <p:txBody>
          <a:bodyPr wrap="none" rtlCol="0">
            <a:spAutoFit/>
          </a:bodyPr>
          <a:lstStyle/>
          <a:p>
            <a:r>
              <a:rPr lang="fr-FR" dirty="0"/>
              <a:t>@</a:t>
            </a:r>
            <a:r>
              <a:rPr lang="fr-FR" dirty="0" err="1"/>
              <a:t>MyMaaestroni</a:t>
            </a:r>
            <a:endParaRPr lang="fr-FR" dirty="0"/>
          </a:p>
        </p:txBody>
      </p:sp>
      <p:pic>
        <p:nvPicPr>
          <p:cNvPr id="12" name="Image 11">
            <a:extLst>
              <a:ext uri="{FF2B5EF4-FFF2-40B4-BE49-F238E27FC236}">
                <a16:creationId xmlns:a16="http://schemas.microsoft.com/office/drawing/2014/main" id="{2C0D93C6-B889-7F0A-EDE9-512E4A84D5CF}"/>
              </a:ext>
            </a:extLst>
          </p:cNvPr>
          <p:cNvPicPr>
            <a:picLocks noChangeAspect="1"/>
          </p:cNvPicPr>
          <p:nvPr/>
        </p:nvPicPr>
        <p:blipFill>
          <a:blip r:embed="rId5"/>
          <a:stretch>
            <a:fillRect/>
          </a:stretch>
        </p:blipFill>
        <p:spPr>
          <a:xfrm>
            <a:off x="713796" y="1659161"/>
            <a:ext cx="329193" cy="329193"/>
          </a:xfrm>
          <a:prstGeom prst="rect">
            <a:avLst/>
          </a:prstGeom>
        </p:spPr>
      </p:pic>
      <p:sp>
        <p:nvSpPr>
          <p:cNvPr id="13" name="ZoneTexte 12">
            <a:extLst>
              <a:ext uri="{FF2B5EF4-FFF2-40B4-BE49-F238E27FC236}">
                <a16:creationId xmlns:a16="http://schemas.microsoft.com/office/drawing/2014/main" id="{A2D4E67F-87D9-2863-5F31-A599DDEE1AF4}"/>
              </a:ext>
            </a:extLst>
          </p:cNvPr>
          <p:cNvSpPr txBox="1"/>
          <p:nvPr/>
        </p:nvSpPr>
        <p:spPr>
          <a:xfrm>
            <a:off x="1055883" y="1611986"/>
            <a:ext cx="2037866" cy="369332"/>
          </a:xfrm>
          <a:prstGeom prst="rect">
            <a:avLst/>
          </a:prstGeom>
          <a:noFill/>
        </p:spPr>
        <p:txBody>
          <a:bodyPr wrap="none" rtlCol="0">
            <a:spAutoFit/>
          </a:bodyPr>
          <a:lstStyle/>
          <a:p>
            <a:r>
              <a:rPr lang="fr-FR" dirty="0"/>
              <a:t>Myriam </a:t>
            </a:r>
            <a:r>
              <a:rPr lang="fr-FR" dirty="0" err="1"/>
              <a:t>Maaestroni</a:t>
            </a:r>
            <a:endParaRPr lang="fr-FR" dirty="0"/>
          </a:p>
        </p:txBody>
      </p:sp>
      <p:pic>
        <p:nvPicPr>
          <p:cNvPr id="14" name="Image 13">
            <a:extLst>
              <a:ext uri="{FF2B5EF4-FFF2-40B4-BE49-F238E27FC236}">
                <a16:creationId xmlns:a16="http://schemas.microsoft.com/office/drawing/2014/main" id="{ABA6FC08-CABC-0486-F13A-8A15168F2221}"/>
              </a:ext>
            </a:extLst>
          </p:cNvPr>
          <p:cNvPicPr>
            <a:picLocks noChangeAspect="1"/>
          </p:cNvPicPr>
          <p:nvPr/>
        </p:nvPicPr>
        <p:blipFill>
          <a:blip r:embed="rId6"/>
          <a:stretch>
            <a:fillRect/>
          </a:stretch>
        </p:blipFill>
        <p:spPr>
          <a:xfrm>
            <a:off x="3300296" y="553196"/>
            <a:ext cx="1206500" cy="1689100"/>
          </a:xfrm>
          <a:prstGeom prst="rect">
            <a:avLst/>
          </a:prstGeom>
        </p:spPr>
      </p:pic>
      <p:pic>
        <p:nvPicPr>
          <p:cNvPr id="15" name="Image 14">
            <a:extLst>
              <a:ext uri="{FF2B5EF4-FFF2-40B4-BE49-F238E27FC236}">
                <a16:creationId xmlns:a16="http://schemas.microsoft.com/office/drawing/2014/main" id="{60406CCC-2A26-D232-E3B8-31C3E3A47A62}"/>
              </a:ext>
            </a:extLst>
          </p:cNvPr>
          <p:cNvPicPr>
            <a:picLocks noChangeAspect="1"/>
          </p:cNvPicPr>
          <p:nvPr/>
        </p:nvPicPr>
        <p:blipFill>
          <a:blip r:embed="rId7"/>
          <a:stretch>
            <a:fillRect/>
          </a:stretch>
        </p:blipFill>
        <p:spPr>
          <a:xfrm>
            <a:off x="3300296" y="2414588"/>
            <a:ext cx="3002839" cy="1994587"/>
          </a:xfrm>
          <a:prstGeom prst="rect">
            <a:avLst/>
          </a:prstGeom>
        </p:spPr>
      </p:pic>
      <p:pic>
        <p:nvPicPr>
          <p:cNvPr id="16" name="Image 15">
            <a:extLst>
              <a:ext uri="{FF2B5EF4-FFF2-40B4-BE49-F238E27FC236}">
                <a16:creationId xmlns:a16="http://schemas.microsoft.com/office/drawing/2014/main" id="{74CB6192-50CC-0439-5BFA-1E5CABF4991E}"/>
              </a:ext>
            </a:extLst>
          </p:cNvPr>
          <p:cNvPicPr>
            <a:picLocks noChangeAspect="1"/>
          </p:cNvPicPr>
          <p:nvPr/>
        </p:nvPicPr>
        <p:blipFill>
          <a:blip r:embed="rId8"/>
          <a:stretch>
            <a:fillRect/>
          </a:stretch>
        </p:blipFill>
        <p:spPr>
          <a:xfrm>
            <a:off x="7889522" y="300605"/>
            <a:ext cx="4024703" cy="2772572"/>
          </a:xfrm>
          <a:prstGeom prst="rect">
            <a:avLst/>
          </a:prstGeom>
        </p:spPr>
      </p:pic>
      <p:sp>
        <p:nvSpPr>
          <p:cNvPr id="18" name="ZoneTexte 17">
            <a:extLst>
              <a:ext uri="{FF2B5EF4-FFF2-40B4-BE49-F238E27FC236}">
                <a16:creationId xmlns:a16="http://schemas.microsoft.com/office/drawing/2014/main" id="{BC03E0A1-35A5-A219-EEB8-865095825DC3}"/>
              </a:ext>
            </a:extLst>
          </p:cNvPr>
          <p:cNvSpPr txBox="1"/>
          <p:nvPr/>
        </p:nvSpPr>
        <p:spPr>
          <a:xfrm>
            <a:off x="8248087" y="3057336"/>
            <a:ext cx="3679032" cy="646331"/>
          </a:xfrm>
          <a:prstGeom prst="rect">
            <a:avLst/>
          </a:prstGeom>
          <a:noFill/>
        </p:spPr>
        <p:txBody>
          <a:bodyPr wrap="square">
            <a:spAutoFit/>
          </a:bodyPr>
          <a:lstStyle/>
          <a:p>
            <a:r>
              <a:rPr lang="fr-FR" dirty="0">
                <a:hlinkClick r:id="rId9"/>
              </a:rPr>
              <a:t>https://100leaderspourlaplanete.fr</a:t>
            </a:r>
            <a:endParaRPr lang="fr-FR" dirty="0"/>
          </a:p>
          <a:p>
            <a:endParaRPr lang="fr-FR" dirty="0"/>
          </a:p>
        </p:txBody>
      </p:sp>
      <p:sp>
        <p:nvSpPr>
          <p:cNvPr id="20" name="ZoneTexte 19">
            <a:extLst>
              <a:ext uri="{FF2B5EF4-FFF2-40B4-BE49-F238E27FC236}">
                <a16:creationId xmlns:a16="http://schemas.microsoft.com/office/drawing/2014/main" id="{9ACAECC6-E963-3133-55BD-4AB890589FC3}"/>
              </a:ext>
            </a:extLst>
          </p:cNvPr>
          <p:cNvSpPr txBox="1"/>
          <p:nvPr/>
        </p:nvSpPr>
        <p:spPr>
          <a:xfrm>
            <a:off x="4459171" y="4409175"/>
            <a:ext cx="2007942" cy="646331"/>
          </a:xfrm>
          <a:prstGeom prst="rect">
            <a:avLst/>
          </a:prstGeom>
          <a:noFill/>
        </p:spPr>
        <p:txBody>
          <a:bodyPr wrap="square">
            <a:spAutoFit/>
          </a:bodyPr>
          <a:lstStyle/>
          <a:p>
            <a:r>
              <a:rPr lang="fr-FR" dirty="0">
                <a:hlinkClick r:id="rId10"/>
              </a:rPr>
              <a:t>https://www.e5t.fr</a:t>
            </a:r>
            <a:endParaRPr lang="fr-FR" dirty="0"/>
          </a:p>
          <a:p>
            <a:endParaRPr lang="fr-FR" dirty="0"/>
          </a:p>
        </p:txBody>
      </p:sp>
    </p:spTree>
    <p:extLst>
      <p:ext uri="{BB962C8B-B14F-4D97-AF65-F5344CB8AC3E}">
        <p14:creationId xmlns:p14="http://schemas.microsoft.com/office/powerpoint/2010/main" val="3502172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3187505" y="6341789"/>
            <a:ext cx="2743200" cy="365125"/>
          </a:xfrm>
        </p:spPr>
        <p:txBody>
          <a:bodyPr/>
          <a:lstStyle/>
          <a:p>
            <a:fld id="{447E0E9C-0775-4A5C-B5B3-E4725DF6E530}" type="datetime1">
              <a:rPr lang="fr-FR" smtClean="0"/>
              <a:t>18/09/2022</a:t>
            </a:fld>
            <a:endParaRPr lang="fr-FR"/>
          </a:p>
        </p:txBody>
      </p:sp>
      <p:sp>
        <p:nvSpPr>
          <p:cNvPr id="5" name="Espace réservé du numéro de diapositive 4"/>
          <p:cNvSpPr>
            <a:spLocks noGrp="1"/>
          </p:cNvSpPr>
          <p:nvPr>
            <p:ph type="sldNum" sz="quarter" idx="12"/>
          </p:nvPr>
        </p:nvSpPr>
        <p:spPr/>
        <p:txBody>
          <a:bodyPr/>
          <a:lstStyle/>
          <a:p>
            <a:fld id="{F89993E3-FD8A-4BDF-BC6F-F2B31C331CF0}" type="slidenum">
              <a:rPr lang="fr-FR" smtClean="0"/>
              <a:t>5</a:t>
            </a:fld>
            <a:endParaRPr lang="fr-FR"/>
          </a:p>
        </p:txBody>
      </p:sp>
      <p:sp>
        <p:nvSpPr>
          <p:cNvPr id="7" name="ZoneTexte 6"/>
          <p:cNvSpPr txBox="1"/>
          <p:nvPr/>
        </p:nvSpPr>
        <p:spPr>
          <a:xfrm>
            <a:off x="4180280" y="3447546"/>
            <a:ext cx="757649" cy="369332"/>
          </a:xfrm>
          <a:prstGeom prst="rect">
            <a:avLst/>
          </a:prstGeom>
          <a:noFill/>
        </p:spPr>
        <p:txBody>
          <a:bodyPr wrap="square" rtlCol="0">
            <a:spAutoFit/>
          </a:bodyPr>
          <a:lstStyle/>
          <a:p>
            <a:r>
              <a:rPr lang="es-ES_tradnl" b="1" dirty="0">
                <a:latin typeface="Century Gothic" panose="020B0502020202020204" pitchFamily="34" charset="0"/>
              </a:rPr>
              <a:t>2016</a:t>
            </a:r>
          </a:p>
        </p:txBody>
      </p:sp>
      <p:pic>
        <p:nvPicPr>
          <p:cNvPr id="8" name="Image 7"/>
          <p:cNvPicPr>
            <a:picLocks noChangeAspect="1"/>
          </p:cNvPicPr>
          <p:nvPr/>
        </p:nvPicPr>
        <p:blipFill>
          <a:blip r:embed="rId3"/>
          <a:stretch>
            <a:fillRect/>
          </a:stretch>
        </p:blipFill>
        <p:spPr>
          <a:xfrm rot="232072">
            <a:off x="5137898" y="1183174"/>
            <a:ext cx="2153089" cy="1432782"/>
          </a:xfrm>
          <a:prstGeom prst="rect">
            <a:avLst/>
          </a:prstGeom>
        </p:spPr>
      </p:pic>
      <p:pic>
        <p:nvPicPr>
          <p:cNvPr id="12" name="Image 11">
            <a:extLst>
              <a:ext uri="{FF2B5EF4-FFF2-40B4-BE49-F238E27FC236}">
                <a16:creationId xmlns:a16="http://schemas.microsoft.com/office/drawing/2014/main" id="{FE82D418-FC7A-9143-A73C-0A4DE03B4959}"/>
              </a:ext>
            </a:extLst>
          </p:cNvPr>
          <p:cNvPicPr>
            <a:picLocks noChangeAspect="1"/>
          </p:cNvPicPr>
          <p:nvPr/>
        </p:nvPicPr>
        <p:blipFill>
          <a:blip r:embed="rId4"/>
          <a:stretch>
            <a:fillRect/>
          </a:stretch>
        </p:blipFill>
        <p:spPr>
          <a:xfrm>
            <a:off x="4983132" y="2550202"/>
            <a:ext cx="2462619" cy="1286917"/>
          </a:xfrm>
          <a:prstGeom prst="rect">
            <a:avLst/>
          </a:prstGeom>
        </p:spPr>
      </p:pic>
      <p:sp>
        <p:nvSpPr>
          <p:cNvPr id="3" name="ZoneTexte 2">
            <a:extLst>
              <a:ext uri="{FF2B5EF4-FFF2-40B4-BE49-F238E27FC236}">
                <a16:creationId xmlns:a16="http://schemas.microsoft.com/office/drawing/2014/main" id="{4AC2A9C2-7384-506B-0860-0624D21629D7}"/>
              </a:ext>
            </a:extLst>
          </p:cNvPr>
          <p:cNvSpPr txBox="1"/>
          <p:nvPr/>
        </p:nvSpPr>
        <p:spPr>
          <a:xfrm>
            <a:off x="182370" y="312511"/>
            <a:ext cx="3405099" cy="461665"/>
          </a:xfrm>
          <a:prstGeom prst="rect">
            <a:avLst/>
          </a:prstGeom>
          <a:noFill/>
        </p:spPr>
        <p:txBody>
          <a:bodyPr wrap="none" rtlCol="0">
            <a:spAutoFit/>
          </a:bodyPr>
          <a:lstStyle/>
          <a:p>
            <a:r>
              <a:rPr lang="fr-FR" sz="2400" b="1" dirty="0"/>
              <a:t>Un enjeu politique global</a:t>
            </a:r>
          </a:p>
        </p:txBody>
      </p:sp>
      <p:pic>
        <p:nvPicPr>
          <p:cNvPr id="9" name="Image 8">
            <a:extLst>
              <a:ext uri="{FF2B5EF4-FFF2-40B4-BE49-F238E27FC236}">
                <a16:creationId xmlns:a16="http://schemas.microsoft.com/office/drawing/2014/main" id="{95510283-46CD-5D29-BA4D-4372A5C0892F}"/>
              </a:ext>
            </a:extLst>
          </p:cNvPr>
          <p:cNvPicPr>
            <a:picLocks noChangeAspect="1"/>
          </p:cNvPicPr>
          <p:nvPr/>
        </p:nvPicPr>
        <p:blipFill>
          <a:blip r:embed="rId5"/>
          <a:stretch>
            <a:fillRect/>
          </a:stretch>
        </p:blipFill>
        <p:spPr>
          <a:xfrm>
            <a:off x="2526583" y="1726752"/>
            <a:ext cx="1372867" cy="2066844"/>
          </a:xfrm>
          <a:prstGeom prst="rect">
            <a:avLst/>
          </a:prstGeom>
        </p:spPr>
      </p:pic>
      <p:pic>
        <p:nvPicPr>
          <p:cNvPr id="10" name="Image 9">
            <a:extLst>
              <a:ext uri="{FF2B5EF4-FFF2-40B4-BE49-F238E27FC236}">
                <a16:creationId xmlns:a16="http://schemas.microsoft.com/office/drawing/2014/main" id="{D8178FC6-C707-318E-8667-EF8A6B0B7848}"/>
              </a:ext>
            </a:extLst>
          </p:cNvPr>
          <p:cNvPicPr>
            <a:picLocks noChangeAspect="1"/>
          </p:cNvPicPr>
          <p:nvPr/>
        </p:nvPicPr>
        <p:blipFill>
          <a:blip r:embed="rId6"/>
          <a:stretch>
            <a:fillRect/>
          </a:stretch>
        </p:blipFill>
        <p:spPr>
          <a:xfrm rot="21293528">
            <a:off x="3700089" y="1303792"/>
            <a:ext cx="1377684" cy="1832178"/>
          </a:xfrm>
          <a:prstGeom prst="rect">
            <a:avLst/>
          </a:prstGeom>
        </p:spPr>
      </p:pic>
      <p:pic>
        <p:nvPicPr>
          <p:cNvPr id="14" name="Image 13">
            <a:extLst>
              <a:ext uri="{FF2B5EF4-FFF2-40B4-BE49-F238E27FC236}">
                <a16:creationId xmlns:a16="http://schemas.microsoft.com/office/drawing/2014/main" id="{44E15675-2948-3CDE-4201-072A18E68C30}"/>
              </a:ext>
            </a:extLst>
          </p:cNvPr>
          <p:cNvPicPr>
            <a:picLocks noChangeAspect="1"/>
          </p:cNvPicPr>
          <p:nvPr/>
        </p:nvPicPr>
        <p:blipFill>
          <a:blip r:embed="rId7"/>
          <a:stretch>
            <a:fillRect/>
          </a:stretch>
        </p:blipFill>
        <p:spPr>
          <a:xfrm>
            <a:off x="4714592" y="47293"/>
            <a:ext cx="754865" cy="1408468"/>
          </a:xfrm>
          <a:prstGeom prst="rect">
            <a:avLst/>
          </a:prstGeom>
        </p:spPr>
      </p:pic>
      <p:pic>
        <p:nvPicPr>
          <p:cNvPr id="16" name="Image 15">
            <a:extLst>
              <a:ext uri="{FF2B5EF4-FFF2-40B4-BE49-F238E27FC236}">
                <a16:creationId xmlns:a16="http://schemas.microsoft.com/office/drawing/2014/main" id="{CD9C816E-E2A6-014D-377D-6F7665AA992C}"/>
              </a:ext>
            </a:extLst>
          </p:cNvPr>
          <p:cNvPicPr>
            <a:picLocks noChangeAspect="1"/>
          </p:cNvPicPr>
          <p:nvPr/>
        </p:nvPicPr>
        <p:blipFill>
          <a:blip r:embed="rId8"/>
          <a:stretch>
            <a:fillRect/>
          </a:stretch>
        </p:blipFill>
        <p:spPr>
          <a:xfrm>
            <a:off x="1830878" y="5093534"/>
            <a:ext cx="2981540" cy="1669662"/>
          </a:xfrm>
          <a:prstGeom prst="rect">
            <a:avLst/>
          </a:prstGeom>
        </p:spPr>
      </p:pic>
      <p:pic>
        <p:nvPicPr>
          <p:cNvPr id="17" name="Image 16">
            <a:extLst>
              <a:ext uri="{FF2B5EF4-FFF2-40B4-BE49-F238E27FC236}">
                <a16:creationId xmlns:a16="http://schemas.microsoft.com/office/drawing/2014/main" id="{EED6FC15-1BCF-3978-1669-7555F3514DCE}"/>
              </a:ext>
            </a:extLst>
          </p:cNvPr>
          <p:cNvPicPr>
            <a:picLocks noChangeAspect="1"/>
          </p:cNvPicPr>
          <p:nvPr/>
        </p:nvPicPr>
        <p:blipFill>
          <a:blip r:embed="rId9"/>
          <a:stretch>
            <a:fillRect/>
          </a:stretch>
        </p:blipFill>
        <p:spPr>
          <a:xfrm>
            <a:off x="4864858" y="5082214"/>
            <a:ext cx="2514726" cy="1674307"/>
          </a:xfrm>
          <a:prstGeom prst="rect">
            <a:avLst/>
          </a:prstGeom>
        </p:spPr>
      </p:pic>
      <p:sp>
        <p:nvSpPr>
          <p:cNvPr id="19" name="ZoneTexte 18">
            <a:extLst>
              <a:ext uri="{FF2B5EF4-FFF2-40B4-BE49-F238E27FC236}">
                <a16:creationId xmlns:a16="http://schemas.microsoft.com/office/drawing/2014/main" id="{8AA30869-16EB-B1DF-0A97-2E92D43B9385}"/>
              </a:ext>
            </a:extLst>
          </p:cNvPr>
          <p:cNvSpPr txBox="1"/>
          <p:nvPr/>
        </p:nvSpPr>
        <p:spPr>
          <a:xfrm rot="21403571">
            <a:off x="4010974" y="4134263"/>
            <a:ext cx="1732480" cy="1785104"/>
          </a:xfrm>
          <a:prstGeom prst="rect">
            <a:avLst/>
          </a:prstGeom>
          <a:solidFill>
            <a:srgbClr val="FFFF00"/>
          </a:solidFill>
        </p:spPr>
        <p:txBody>
          <a:bodyPr wrap="square">
            <a:spAutoFit/>
          </a:bodyPr>
          <a:lstStyle/>
          <a:p>
            <a:pPr algn="just"/>
            <a:r>
              <a:rPr lang="fr-FR" sz="1000" b="1" i="0" u="none" strike="noStrike" dirty="0">
                <a:solidFill>
                  <a:srgbClr val="000000"/>
                </a:solidFill>
                <a:effectLst/>
                <a:latin typeface="Roboto" panose="02000000000000000000" pitchFamily="2" charset="0"/>
              </a:rPr>
              <a:t>États-Unis : Joe Biden signe le retour du pays dans les Accords de Paris</a:t>
            </a:r>
          </a:p>
          <a:p>
            <a:pPr algn="just" fontAlgn="ctr"/>
            <a:r>
              <a:rPr lang="fr-FR" sz="1000" b="0" i="0" u="none" strike="noStrike" dirty="0">
                <a:solidFill>
                  <a:srgbClr val="000000"/>
                </a:solidFill>
                <a:effectLst/>
                <a:latin typeface="Roboto" panose="02000000000000000000" pitchFamily="2" charset="0"/>
              </a:rPr>
              <a:t>Quelques heures après avoir prêté serment, le 46e président des États-Unis a décidé le retour des États-Unis dans les Accords de Paris. L'importance de la décision de Joe Biden dépasse l</a:t>
            </a:r>
          </a:p>
        </p:txBody>
      </p:sp>
      <p:sp>
        <p:nvSpPr>
          <p:cNvPr id="20" name="ZoneTexte 19">
            <a:extLst>
              <a:ext uri="{FF2B5EF4-FFF2-40B4-BE49-F238E27FC236}">
                <a16:creationId xmlns:a16="http://schemas.microsoft.com/office/drawing/2014/main" id="{B8457BBB-8E2D-74DD-ABA7-2BFF930F0429}"/>
              </a:ext>
            </a:extLst>
          </p:cNvPr>
          <p:cNvSpPr txBox="1"/>
          <p:nvPr/>
        </p:nvSpPr>
        <p:spPr>
          <a:xfrm>
            <a:off x="6621935" y="4691250"/>
            <a:ext cx="757649" cy="369332"/>
          </a:xfrm>
          <a:prstGeom prst="rect">
            <a:avLst/>
          </a:prstGeom>
          <a:noFill/>
        </p:spPr>
        <p:txBody>
          <a:bodyPr wrap="square" rtlCol="0">
            <a:spAutoFit/>
          </a:bodyPr>
          <a:lstStyle/>
          <a:p>
            <a:r>
              <a:rPr lang="es-ES_tradnl" b="1" dirty="0">
                <a:latin typeface="Century Gothic" panose="020B0502020202020204" pitchFamily="34" charset="0"/>
              </a:rPr>
              <a:t>2020</a:t>
            </a:r>
          </a:p>
        </p:txBody>
      </p:sp>
      <p:pic>
        <p:nvPicPr>
          <p:cNvPr id="21" name="Image 20">
            <a:extLst>
              <a:ext uri="{FF2B5EF4-FFF2-40B4-BE49-F238E27FC236}">
                <a16:creationId xmlns:a16="http://schemas.microsoft.com/office/drawing/2014/main" id="{BF7B5D3B-FEDE-2C82-B6E0-7D9BC59E9120}"/>
              </a:ext>
            </a:extLst>
          </p:cNvPr>
          <p:cNvPicPr>
            <a:picLocks noChangeAspect="1"/>
          </p:cNvPicPr>
          <p:nvPr/>
        </p:nvPicPr>
        <p:blipFill>
          <a:blip r:embed="rId10"/>
          <a:stretch>
            <a:fillRect/>
          </a:stretch>
        </p:blipFill>
        <p:spPr>
          <a:xfrm>
            <a:off x="275122" y="929635"/>
            <a:ext cx="2180095" cy="1226303"/>
          </a:xfrm>
          <a:prstGeom prst="rect">
            <a:avLst/>
          </a:prstGeom>
        </p:spPr>
      </p:pic>
      <p:sp>
        <p:nvSpPr>
          <p:cNvPr id="26" name="ZoneTexte 25">
            <a:extLst>
              <a:ext uri="{FF2B5EF4-FFF2-40B4-BE49-F238E27FC236}">
                <a16:creationId xmlns:a16="http://schemas.microsoft.com/office/drawing/2014/main" id="{CC417EF1-2973-1E22-0169-2A3372BBFB5D}"/>
              </a:ext>
            </a:extLst>
          </p:cNvPr>
          <p:cNvSpPr txBox="1"/>
          <p:nvPr/>
        </p:nvSpPr>
        <p:spPr>
          <a:xfrm>
            <a:off x="229751" y="2311397"/>
            <a:ext cx="2180096" cy="2862322"/>
          </a:xfrm>
          <a:prstGeom prst="rect">
            <a:avLst/>
          </a:prstGeom>
          <a:noFill/>
        </p:spPr>
        <p:txBody>
          <a:bodyPr wrap="square" rtlCol="0">
            <a:spAutoFit/>
          </a:bodyPr>
          <a:lstStyle/>
          <a:p>
            <a:pPr algn="just"/>
            <a:r>
              <a:rPr lang="fr-FR" sz="1200" dirty="0">
                <a:latin typeface="American Typewriter" panose="02090604020004020304" pitchFamily="18" charset="77"/>
              </a:rPr>
              <a:t>Notre maison brûle et nous regardons ailleurs. La nature mutilée, surexploitée, ne parvient  plus à se reconstituer et nous refusons de l’admettre. L’humanité souffre. Elle souffre de mal-développement,  au nord comme au sud, et nous sommes indifférents. La terre et l’humanité sont en péril et nous en sommes tous responsables »</a:t>
            </a:r>
          </a:p>
          <a:p>
            <a:pPr algn="just"/>
            <a:r>
              <a:rPr lang="fr-FR" sz="1200" dirty="0">
                <a:latin typeface="American Typewriter" panose="02090604020004020304" pitchFamily="18" charset="77"/>
              </a:rPr>
              <a:t>Jacques Chirac</a:t>
            </a:r>
          </a:p>
        </p:txBody>
      </p:sp>
      <p:pic>
        <p:nvPicPr>
          <p:cNvPr id="27" name="Image 26">
            <a:extLst>
              <a:ext uri="{FF2B5EF4-FFF2-40B4-BE49-F238E27FC236}">
                <a16:creationId xmlns:a16="http://schemas.microsoft.com/office/drawing/2014/main" id="{A6CE623A-7A03-7763-4FED-6D3ACD5F634E}"/>
              </a:ext>
            </a:extLst>
          </p:cNvPr>
          <p:cNvPicPr>
            <a:picLocks noChangeAspect="1"/>
          </p:cNvPicPr>
          <p:nvPr/>
        </p:nvPicPr>
        <p:blipFill>
          <a:blip r:embed="rId11"/>
          <a:stretch>
            <a:fillRect/>
          </a:stretch>
        </p:blipFill>
        <p:spPr>
          <a:xfrm>
            <a:off x="7729883" y="2263388"/>
            <a:ext cx="2462619" cy="1846965"/>
          </a:xfrm>
          <a:prstGeom prst="rect">
            <a:avLst/>
          </a:prstGeom>
        </p:spPr>
      </p:pic>
      <p:sp>
        <p:nvSpPr>
          <p:cNvPr id="28" name="ZoneTexte 27">
            <a:extLst>
              <a:ext uri="{FF2B5EF4-FFF2-40B4-BE49-F238E27FC236}">
                <a16:creationId xmlns:a16="http://schemas.microsoft.com/office/drawing/2014/main" id="{4B242526-1396-5DBC-737B-601DAD7072DA}"/>
              </a:ext>
            </a:extLst>
          </p:cNvPr>
          <p:cNvSpPr txBox="1"/>
          <p:nvPr/>
        </p:nvSpPr>
        <p:spPr>
          <a:xfrm>
            <a:off x="7607635" y="1726752"/>
            <a:ext cx="757649" cy="369332"/>
          </a:xfrm>
          <a:prstGeom prst="rect">
            <a:avLst/>
          </a:prstGeom>
          <a:noFill/>
        </p:spPr>
        <p:txBody>
          <a:bodyPr wrap="square" rtlCol="0">
            <a:spAutoFit/>
          </a:bodyPr>
          <a:lstStyle/>
          <a:p>
            <a:r>
              <a:rPr lang="es-ES_tradnl" b="1" dirty="0">
                <a:latin typeface="Century Gothic" panose="020B0502020202020204" pitchFamily="34" charset="0"/>
              </a:rPr>
              <a:t>2022</a:t>
            </a:r>
          </a:p>
        </p:txBody>
      </p:sp>
      <p:pic>
        <p:nvPicPr>
          <p:cNvPr id="29" name="Image 28">
            <a:extLst>
              <a:ext uri="{FF2B5EF4-FFF2-40B4-BE49-F238E27FC236}">
                <a16:creationId xmlns:a16="http://schemas.microsoft.com/office/drawing/2014/main" id="{8038632A-9F1D-038F-F547-F1AD25B06840}"/>
              </a:ext>
            </a:extLst>
          </p:cNvPr>
          <p:cNvPicPr>
            <a:picLocks noChangeAspect="1"/>
          </p:cNvPicPr>
          <p:nvPr/>
        </p:nvPicPr>
        <p:blipFill>
          <a:blip r:embed="rId12"/>
          <a:stretch>
            <a:fillRect/>
          </a:stretch>
        </p:blipFill>
        <p:spPr>
          <a:xfrm rot="682253">
            <a:off x="9733657" y="614117"/>
            <a:ext cx="2234371" cy="2019872"/>
          </a:xfrm>
          <a:prstGeom prst="rect">
            <a:avLst/>
          </a:prstGeom>
        </p:spPr>
      </p:pic>
      <p:sp>
        <p:nvSpPr>
          <p:cNvPr id="30" name="ZoneTexte 29">
            <a:extLst>
              <a:ext uri="{FF2B5EF4-FFF2-40B4-BE49-F238E27FC236}">
                <a16:creationId xmlns:a16="http://schemas.microsoft.com/office/drawing/2014/main" id="{C502ED54-80F2-7424-8DCC-2705A331F5AB}"/>
              </a:ext>
            </a:extLst>
          </p:cNvPr>
          <p:cNvSpPr txBox="1"/>
          <p:nvPr/>
        </p:nvSpPr>
        <p:spPr>
          <a:xfrm>
            <a:off x="7923550" y="4095861"/>
            <a:ext cx="3098733" cy="646331"/>
          </a:xfrm>
          <a:prstGeom prst="rect">
            <a:avLst/>
          </a:prstGeom>
          <a:noFill/>
        </p:spPr>
        <p:txBody>
          <a:bodyPr wrap="none" rtlCol="0">
            <a:spAutoFit/>
          </a:bodyPr>
          <a:lstStyle/>
          <a:p>
            <a:r>
              <a:rPr lang="fr-FR" dirty="0"/>
              <a:t>Guerre russo-ukrainienne</a:t>
            </a:r>
          </a:p>
          <a:p>
            <a:r>
              <a:rPr lang="fr-FR" dirty="0"/>
              <a:t>Guerre énergétique Europe/US</a:t>
            </a:r>
          </a:p>
        </p:txBody>
      </p:sp>
      <p:pic>
        <p:nvPicPr>
          <p:cNvPr id="6" name="Image 5">
            <a:extLst>
              <a:ext uri="{FF2B5EF4-FFF2-40B4-BE49-F238E27FC236}">
                <a16:creationId xmlns:a16="http://schemas.microsoft.com/office/drawing/2014/main" id="{30C397DA-6BEA-08F5-619F-EB5FE6219424}"/>
              </a:ext>
            </a:extLst>
          </p:cNvPr>
          <p:cNvPicPr>
            <a:picLocks noChangeAspect="1"/>
          </p:cNvPicPr>
          <p:nvPr/>
        </p:nvPicPr>
        <p:blipFill>
          <a:blip r:embed="rId13"/>
          <a:stretch>
            <a:fillRect/>
          </a:stretch>
        </p:blipFill>
        <p:spPr>
          <a:xfrm>
            <a:off x="7432024" y="5083653"/>
            <a:ext cx="2528543" cy="1679543"/>
          </a:xfrm>
          <a:prstGeom prst="rect">
            <a:avLst/>
          </a:prstGeom>
        </p:spPr>
      </p:pic>
      <p:pic>
        <p:nvPicPr>
          <p:cNvPr id="11" name="Image 10">
            <a:extLst>
              <a:ext uri="{FF2B5EF4-FFF2-40B4-BE49-F238E27FC236}">
                <a16:creationId xmlns:a16="http://schemas.microsoft.com/office/drawing/2014/main" id="{53B5A764-3202-10FC-3FAA-25401D217E8C}"/>
              </a:ext>
            </a:extLst>
          </p:cNvPr>
          <p:cNvPicPr>
            <a:picLocks noChangeAspect="1"/>
          </p:cNvPicPr>
          <p:nvPr/>
        </p:nvPicPr>
        <p:blipFill>
          <a:blip r:embed="rId14"/>
          <a:stretch>
            <a:fillRect/>
          </a:stretch>
        </p:blipFill>
        <p:spPr>
          <a:xfrm rot="294645">
            <a:off x="9838033" y="5042028"/>
            <a:ext cx="1638300" cy="1231900"/>
          </a:xfrm>
          <a:prstGeom prst="rect">
            <a:avLst/>
          </a:prstGeom>
        </p:spPr>
      </p:pic>
    </p:spTree>
    <p:extLst>
      <p:ext uri="{BB962C8B-B14F-4D97-AF65-F5344CB8AC3E}">
        <p14:creationId xmlns:p14="http://schemas.microsoft.com/office/powerpoint/2010/main" val="4066761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F89993E3-FD8A-4BDF-BC6F-F2B31C331CF0}" type="slidenum">
              <a:rPr lang="fr-FR" smtClean="0"/>
              <a:t>6</a:t>
            </a:fld>
            <a:endParaRPr lang="fr-FR"/>
          </a:p>
        </p:txBody>
      </p:sp>
      <p:pic>
        <p:nvPicPr>
          <p:cNvPr id="6" name="Image 5"/>
          <p:cNvPicPr>
            <a:picLocks noChangeAspect="1"/>
          </p:cNvPicPr>
          <p:nvPr/>
        </p:nvPicPr>
        <p:blipFill>
          <a:blip r:embed="rId3"/>
          <a:stretch>
            <a:fillRect/>
          </a:stretch>
        </p:blipFill>
        <p:spPr>
          <a:xfrm rot="21287207">
            <a:off x="1304945" y="1194689"/>
            <a:ext cx="3932366" cy="5176278"/>
          </a:xfrm>
          <a:prstGeom prst="rect">
            <a:avLst/>
          </a:prstGeom>
        </p:spPr>
      </p:pic>
      <p:sp>
        <p:nvSpPr>
          <p:cNvPr id="11" name="ZoneTexte 10">
            <a:extLst>
              <a:ext uri="{FF2B5EF4-FFF2-40B4-BE49-F238E27FC236}">
                <a16:creationId xmlns:a16="http://schemas.microsoft.com/office/drawing/2014/main" id="{DC334790-11CC-891F-CF15-D6492199C54D}"/>
              </a:ext>
            </a:extLst>
          </p:cNvPr>
          <p:cNvSpPr txBox="1"/>
          <p:nvPr/>
        </p:nvSpPr>
        <p:spPr>
          <a:xfrm>
            <a:off x="569247" y="454657"/>
            <a:ext cx="7926144" cy="461665"/>
          </a:xfrm>
          <a:prstGeom prst="rect">
            <a:avLst/>
          </a:prstGeom>
          <a:noFill/>
        </p:spPr>
        <p:txBody>
          <a:bodyPr wrap="none" rtlCol="0">
            <a:spAutoFit/>
          </a:bodyPr>
          <a:lstStyle/>
          <a:p>
            <a:r>
              <a:rPr lang="fr-FR" sz="2400" b="1" dirty="0"/>
              <a:t>devenu un enjeu économique majeur en moins de 10 ans …..</a:t>
            </a:r>
          </a:p>
        </p:txBody>
      </p:sp>
      <p:sp>
        <p:nvSpPr>
          <p:cNvPr id="13" name="ZoneTexte 12">
            <a:extLst>
              <a:ext uri="{FF2B5EF4-FFF2-40B4-BE49-F238E27FC236}">
                <a16:creationId xmlns:a16="http://schemas.microsoft.com/office/drawing/2014/main" id="{F1E40169-437E-9BEE-9977-95E4C40054D9}"/>
              </a:ext>
            </a:extLst>
          </p:cNvPr>
          <p:cNvSpPr txBox="1"/>
          <p:nvPr/>
        </p:nvSpPr>
        <p:spPr>
          <a:xfrm>
            <a:off x="4706694" y="6352143"/>
            <a:ext cx="757649" cy="369332"/>
          </a:xfrm>
          <a:prstGeom prst="rect">
            <a:avLst/>
          </a:prstGeom>
          <a:noFill/>
        </p:spPr>
        <p:txBody>
          <a:bodyPr wrap="square" rtlCol="0">
            <a:spAutoFit/>
          </a:bodyPr>
          <a:lstStyle/>
          <a:p>
            <a:r>
              <a:rPr lang="es-ES_tradnl" b="1" dirty="0">
                <a:latin typeface="Century Gothic" panose="020B0502020202020204" pitchFamily="34" charset="0"/>
              </a:rPr>
              <a:t>2018</a:t>
            </a:r>
          </a:p>
        </p:txBody>
      </p:sp>
    </p:spTree>
    <p:extLst>
      <p:ext uri="{BB962C8B-B14F-4D97-AF65-F5344CB8AC3E}">
        <p14:creationId xmlns:p14="http://schemas.microsoft.com/office/powerpoint/2010/main" val="1524682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36C6C97-7967-8D4B-9DD3-A7CA691D0234}"/>
              </a:ext>
            </a:extLst>
          </p:cNvPr>
          <p:cNvSpPr txBox="1"/>
          <p:nvPr/>
        </p:nvSpPr>
        <p:spPr>
          <a:xfrm>
            <a:off x="328092" y="3567050"/>
            <a:ext cx="3939463" cy="3108543"/>
          </a:xfrm>
          <a:prstGeom prst="rect">
            <a:avLst/>
          </a:prstGeom>
          <a:noFill/>
        </p:spPr>
        <p:txBody>
          <a:bodyPr wrap="square" rtlCol="0">
            <a:spAutoFit/>
          </a:bodyPr>
          <a:lstStyle/>
          <a:p>
            <a:pPr algn="just"/>
            <a:r>
              <a:rPr lang="fr-FR" sz="2800" b="1" dirty="0"/>
              <a:t>P</a:t>
            </a:r>
            <a:r>
              <a:rPr lang="fr-FR" sz="2800" dirty="0"/>
              <a:t>rise de conscience brutale, généralisée de la question du changement climatique et de ses multiples manifestations.. mais pas encore de sens de l’urgence</a:t>
            </a:r>
          </a:p>
        </p:txBody>
      </p:sp>
      <p:sp>
        <p:nvSpPr>
          <p:cNvPr id="5" name="ZoneTexte 4">
            <a:extLst>
              <a:ext uri="{FF2B5EF4-FFF2-40B4-BE49-F238E27FC236}">
                <a16:creationId xmlns:a16="http://schemas.microsoft.com/office/drawing/2014/main" id="{40E45B87-DEFF-F349-ADBE-CE7202DB9463}"/>
              </a:ext>
            </a:extLst>
          </p:cNvPr>
          <p:cNvSpPr txBox="1"/>
          <p:nvPr/>
        </p:nvSpPr>
        <p:spPr>
          <a:xfrm>
            <a:off x="261389" y="228572"/>
            <a:ext cx="7136890" cy="461665"/>
          </a:xfrm>
          <a:prstGeom prst="rect">
            <a:avLst/>
          </a:prstGeom>
          <a:solidFill>
            <a:schemeClr val="accent4"/>
          </a:solidFill>
        </p:spPr>
        <p:txBody>
          <a:bodyPr wrap="none" rtlCol="0">
            <a:spAutoFit/>
          </a:bodyPr>
          <a:lstStyle/>
          <a:p>
            <a:r>
              <a:rPr lang="fr-FR" sz="2400" b="1" dirty="0"/>
              <a:t>De la prise de conscience du réchauffement climatique</a:t>
            </a:r>
          </a:p>
        </p:txBody>
      </p:sp>
      <p:sp>
        <p:nvSpPr>
          <p:cNvPr id="2" name="Rectangle 1">
            <a:extLst>
              <a:ext uri="{FF2B5EF4-FFF2-40B4-BE49-F238E27FC236}">
                <a16:creationId xmlns:a16="http://schemas.microsoft.com/office/drawing/2014/main" id="{C0A46FBA-067A-2D47-B737-1D4BF5037001}"/>
              </a:ext>
            </a:extLst>
          </p:cNvPr>
          <p:cNvSpPr/>
          <p:nvPr/>
        </p:nvSpPr>
        <p:spPr>
          <a:xfrm>
            <a:off x="328092" y="1751618"/>
            <a:ext cx="1838965" cy="523220"/>
          </a:xfrm>
          <a:prstGeom prst="rect">
            <a:avLst/>
          </a:prstGeom>
          <a:solidFill>
            <a:srgbClr val="FF0000"/>
          </a:solidFill>
        </p:spPr>
        <p:txBody>
          <a:bodyPr wrap="none">
            <a:spAutoFit/>
          </a:bodyPr>
          <a:lstStyle/>
          <a:p>
            <a:r>
              <a:rPr lang="fr-FR" sz="2800" b="1" dirty="0"/>
              <a:t>2000-2010 </a:t>
            </a:r>
          </a:p>
        </p:txBody>
      </p:sp>
      <p:pic>
        <p:nvPicPr>
          <p:cNvPr id="3" name="Image 2">
            <a:extLst>
              <a:ext uri="{FF2B5EF4-FFF2-40B4-BE49-F238E27FC236}">
                <a16:creationId xmlns:a16="http://schemas.microsoft.com/office/drawing/2014/main" id="{FAD26F0F-4ABF-1D41-8E76-4B4829F652BC}"/>
              </a:ext>
            </a:extLst>
          </p:cNvPr>
          <p:cNvPicPr>
            <a:picLocks noChangeAspect="1"/>
          </p:cNvPicPr>
          <p:nvPr/>
        </p:nvPicPr>
        <p:blipFill>
          <a:blip r:embed="rId3"/>
          <a:stretch>
            <a:fillRect/>
          </a:stretch>
        </p:blipFill>
        <p:spPr>
          <a:xfrm>
            <a:off x="4267554" y="1751617"/>
            <a:ext cx="4923975" cy="4923975"/>
          </a:xfrm>
          <a:prstGeom prst="rect">
            <a:avLst/>
          </a:prstGeom>
        </p:spPr>
      </p:pic>
      <p:pic>
        <p:nvPicPr>
          <p:cNvPr id="6" name="Image 5">
            <a:extLst>
              <a:ext uri="{FF2B5EF4-FFF2-40B4-BE49-F238E27FC236}">
                <a16:creationId xmlns:a16="http://schemas.microsoft.com/office/drawing/2014/main" id="{67F48091-3D44-9A41-9E80-D290A83BE79C}"/>
              </a:ext>
            </a:extLst>
          </p:cNvPr>
          <p:cNvPicPr>
            <a:picLocks noChangeAspect="1"/>
          </p:cNvPicPr>
          <p:nvPr/>
        </p:nvPicPr>
        <p:blipFill>
          <a:blip r:embed="rId4"/>
          <a:stretch>
            <a:fillRect/>
          </a:stretch>
        </p:blipFill>
        <p:spPr>
          <a:xfrm>
            <a:off x="8879269" y="536665"/>
            <a:ext cx="2845048" cy="2139300"/>
          </a:xfrm>
          <a:prstGeom prst="rect">
            <a:avLst/>
          </a:prstGeom>
        </p:spPr>
      </p:pic>
      <p:sp>
        <p:nvSpPr>
          <p:cNvPr id="7" name="ZoneTexte 6">
            <a:extLst>
              <a:ext uri="{FF2B5EF4-FFF2-40B4-BE49-F238E27FC236}">
                <a16:creationId xmlns:a16="http://schemas.microsoft.com/office/drawing/2014/main" id="{981CDFF3-2E99-CE4C-8890-0C0896C1FAEC}"/>
              </a:ext>
            </a:extLst>
          </p:cNvPr>
          <p:cNvSpPr txBox="1"/>
          <p:nvPr/>
        </p:nvSpPr>
        <p:spPr>
          <a:xfrm>
            <a:off x="8862949" y="2689887"/>
            <a:ext cx="2845049" cy="1908215"/>
          </a:xfrm>
          <a:prstGeom prst="rect">
            <a:avLst/>
          </a:prstGeom>
          <a:noFill/>
        </p:spPr>
        <p:txBody>
          <a:bodyPr wrap="square" rtlCol="0">
            <a:spAutoFit/>
          </a:bodyPr>
          <a:lstStyle/>
          <a:p>
            <a:r>
              <a:rPr lang="fr-FR" sz="2000" dirty="0">
                <a:latin typeface="American Typewriter" panose="02090604020004020304" pitchFamily="18" charset="77"/>
              </a:rPr>
              <a:t>« Le film d’Al Gore a plus fait en 1 heure et demi pour l’écologie que moi en 10 ans »</a:t>
            </a:r>
          </a:p>
          <a:p>
            <a:endParaRPr lang="fr-FR" sz="2000" dirty="0">
              <a:latin typeface="American Typewriter" panose="02090604020004020304" pitchFamily="18" charset="77"/>
            </a:endParaRPr>
          </a:p>
          <a:p>
            <a:pPr algn="r"/>
            <a:r>
              <a:rPr lang="fr-FR" dirty="0">
                <a:latin typeface="American Typewriter" panose="02090604020004020304" pitchFamily="18" charset="77"/>
              </a:rPr>
              <a:t>Yann Arthus-Bertrand</a:t>
            </a:r>
          </a:p>
        </p:txBody>
      </p:sp>
    </p:spTree>
    <p:extLst>
      <p:ext uri="{BB962C8B-B14F-4D97-AF65-F5344CB8AC3E}">
        <p14:creationId xmlns:p14="http://schemas.microsoft.com/office/powerpoint/2010/main" val="2662560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99F6E4B-D0E2-0D4A-8D5F-9EBB3695BAE2}"/>
              </a:ext>
            </a:extLst>
          </p:cNvPr>
          <p:cNvPicPr>
            <a:picLocks noChangeAspect="1"/>
          </p:cNvPicPr>
          <p:nvPr/>
        </p:nvPicPr>
        <p:blipFill>
          <a:blip r:embed="rId3"/>
          <a:stretch>
            <a:fillRect/>
          </a:stretch>
        </p:blipFill>
        <p:spPr>
          <a:xfrm>
            <a:off x="6952905" y="758252"/>
            <a:ext cx="2131831" cy="2131831"/>
          </a:xfrm>
          <a:prstGeom prst="rect">
            <a:avLst/>
          </a:prstGeom>
        </p:spPr>
      </p:pic>
      <p:sp>
        <p:nvSpPr>
          <p:cNvPr id="9" name="ZoneTexte 8">
            <a:extLst>
              <a:ext uri="{FF2B5EF4-FFF2-40B4-BE49-F238E27FC236}">
                <a16:creationId xmlns:a16="http://schemas.microsoft.com/office/drawing/2014/main" id="{A8346E04-F04A-4A47-BAE6-5567D7BA7BEC}"/>
              </a:ext>
            </a:extLst>
          </p:cNvPr>
          <p:cNvSpPr txBox="1"/>
          <p:nvPr/>
        </p:nvSpPr>
        <p:spPr>
          <a:xfrm>
            <a:off x="236512" y="229861"/>
            <a:ext cx="7164414"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à la Transition Énergétique Ecologique et Sociale…</a:t>
            </a:r>
          </a:p>
        </p:txBody>
      </p:sp>
      <p:sp>
        <p:nvSpPr>
          <p:cNvPr id="2" name="Rectangle 1">
            <a:extLst>
              <a:ext uri="{FF2B5EF4-FFF2-40B4-BE49-F238E27FC236}">
                <a16:creationId xmlns:a16="http://schemas.microsoft.com/office/drawing/2014/main" id="{A200B0CA-30CE-B34C-977C-D4DFDF751EBB}"/>
              </a:ext>
            </a:extLst>
          </p:cNvPr>
          <p:cNvSpPr/>
          <p:nvPr/>
        </p:nvSpPr>
        <p:spPr>
          <a:xfrm>
            <a:off x="147095" y="1851522"/>
            <a:ext cx="4390847" cy="4893647"/>
          </a:xfrm>
          <a:prstGeom prst="rect">
            <a:avLst/>
          </a:prstGeom>
          <a:noFill/>
        </p:spPr>
        <p:txBody>
          <a:bodyPr wrap="square">
            <a:spAutoFit/>
          </a:bodyPr>
          <a:lstStyle/>
          <a:p>
            <a:pPr algn="just"/>
            <a:r>
              <a:rPr lang="fr-FR" sz="2400" dirty="0"/>
              <a:t>La décennie du passage à l’action!</a:t>
            </a:r>
          </a:p>
          <a:p>
            <a:pPr algn="just"/>
            <a:endParaRPr lang="fr-FR" sz="2400" dirty="0"/>
          </a:p>
          <a:p>
            <a:pPr algn="just"/>
            <a:r>
              <a:rPr lang="fr-FR" sz="2400" dirty="0"/>
              <a:t>Chacun se mobilise avec ses moyens et encore beaucoup de débats sur les coûts de la non-action vs l’investissement dans des moyens de lutte active en divisant les défenseurs de l’ancien monde et ceux du nouveau monde, de plus en plus convaincus sur la base d’éléments objectifs et partagés de l’importance d’agir</a:t>
            </a:r>
          </a:p>
        </p:txBody>
      </p:sp>
      <p:sp>
        <p:nvSpPr>
          <p:cNvPr id="3" name="Rectangle 2">
            <a:extLst>
              <a:ext uri="{FF2B5EF4-FFF2-40B4-BE49-F238E27FC236}">
                <a16:creationId xmlns:a16="http://schemas.microsoft.com/office/drawing/2014/main" id="{C78418AE-483D-A640-BACB-0BE1D0CDCB80}"/>
              </a:ext>
            </a:extLst>
          </p:cNvPr>
          <p:cNvSpPr/>
          <p:nvPr/>
        </p:nvSpPr>
        <p:spPr>
          <a:xfrm>
            <a:off x="180895" y="1082725"/>
            <a:ext cx="1838965" cy="523220"/>
          </a:xfrm>
          <a:prstGeom prst="rect">
            <a:avLst/>
          </a:prstGeom>
          <a:solidFill>
            <a:srgbClr val="FFC000"/>
          </a:solidFill>
        </p:spPr>
        <p:txBody>
          <a:bodyPr wrap="none">
            <a:spAutoFit/>
          </a:bodyPr>
          <a:lstStyle/>
          <a:p>
            <a:pPr algn="ctr"/>
            <a:r>
              <a:rPr lang="fr-FR" sz="2800" b="1" dirty="0"/>
              <a:t>2010-2020 </a:t>
            </a:r>
          </a:p>
        </p:txBody>
      </p:sp>
      <p:pic>
        <p:nvPicPr>
          <p:cNvPr id="7" name="Image 6">
            <a:extLst>
              <a:ext uri="{FF2B5EF4-FFF2-40B4-BE49-F238E27FC236}">
                <a16:creationId xmlns:a16="http://schemas.microsoft.com/office/drawing/2014/main" id="{2D954152-ADEC-9A4C-98A6-0A14897C4519}"/>
              </a:ext>
            </a:extLst>
          </p:cNvPr>
          <p:cNvPicPr>
            <a:picLocks noChangeAspect="1"/>
          </p:cNvPicPr>
          <p:nvPr/>
        </p:nvPicPr>
        <p:blipFill>
          <a:blip r:embed="rId4"/>
          <a:stretch>
            <a:fillRect/>
          </a:stretch>
        </p:blipFill>
        <p:spPr>
          <a:xfrm>
            <a:off x="4808730" y="3492387"/>
            <a:ext cx="4014286" cy="2007143"/>
          </a:xfrm>
          <a:prstGeom prst="rect">
            <a:avLst/>
          </a:prstGeom>
        </p:spPr>
      </p:pic>
      <p:pic>
        <p:nvPicPr>
          <p:cNvPr id="8" name="Image 7">
            <a:extLst>
              <a:ext uri="{FF2B5EF4-FFF2-40B4-BE49-F238E27FC236}">
                <a16:creationId xmlns:a16="http://schemas.microsoft.com/office/drawing/2014/main" id="{65592CDC-CA16-AF48-90FD-CF9536817E2C}"/>
              </a:ext>
            </a:extLst>
          </p:cNvPr>
          <p:cNvPicPr>
            <a:picLocks noChangeAspect="1"/>
          </p:cNvPicPr>
          <p:nvPr/>
        </p:nvPicPr>
        <p:blipFill>
          <a:blip r:embed="rId5"/>
          <a:stretch>
            <a:fillRect/>
          </a:stretch>
        </p:blipFill>
        <p:spPr>
          <a:xfrm rot="21272206">
            <a:off x="4570095" y="928518"/>
            <a:ext cx="1825066" cy="1680636"/>
          </a:xfrm>
          <a:prstGeom prst="rect">
            <a:avLst/>
          </a:prstGeom>
        </p:spPr>
      </p:pic>
      <p:sp>
        <p:nvSpPr>
          <p:cNvPr id="10" name="Rectangle 9">
            <a:extLst>
              <a:ext uri="{FF2B5EF4-FFF2-40B4-BE49-F238E27FC236}">
                <a16:creationId xmlns:a16="http://schemas.microsoft.com/office/drawing/2014/main" id="{1C12CC21-BC71-6441-9578-BB3D19EE7D8F}"/>
              </a:ext>
            </a:extLst>
          </p:cNvPr>
          <p:cNvSpPr/>
          <p:nvPr/>
        </p:nvSpPr>
        <p:spPr>
          <a:xfrm>
            <a:off x="4736864" y="5544840"/>
            <a:ext cx="4014285" cy="1200329"/>
          </a:xfrm>
          <a:prstGeom prst="rect">
            <a:avLst/>
          </a:prstGeom>
        </p:spPr>
        <p:txBody>
          <a:bodyPr wrap="square">
            <a:spAutoFit/>
          </a:bodyPr>
          <a:lstStyle/>
          <a:p>
            <a:r>
              <a:rPr lang="fr-FR" sz="1200" dirty="0">
                <a:solidFill>
                  <a:srgbClr val="202124"/>
                </a:solidFill>
                <a:latin typeface="arial" panose="020B0604020202020204" pitchFamily="34" charset="0"/>
              </a:rPr>
              <a:t>Adopté par </a:t>
            </a:r>
            <a:r>
              <a:rPr lang="fr-FR" sz="1200" b="1" dirty="0">
                <a:solidFill>
                  <a:srgbClr val="202124"/>
                </a:solidFill>
                <a:latin typeface="arial" panose="020B0604020202020204" pitchFamily="34" charset="0"/>
              </a:rPr>
              <a:t>196 Parties </a:t>
            </a:r>
            <a:r>
              <a:rPr lang="fr-FR" sz="1200" dirty="0">
                <a:solidFill>
                  <a:srgbClr val="202124"/>
                </a:solidFill>
                <a:latin typeface="arial" panose="020B0604020202020204" pitchFamily="34" charset="0"/>
              </a:rPr>
              <a:t>lors de la </a:t>
            </a:r>
            <a:r>
              <a:rPr lang="fr-FR" sz="1200" b="1" dirty="0">
                <a:solidFill>
                  <a:srgbClr val="202124"/>
                </a:solidFill>
                <a:latin typeface="arial" panose="020B0604020202020204" pitchFamily="34" charset="0"/>
              </a:rPr>
              <a:t>COP 21</a:t>
            </a:r>
            <a:r>
              <a:rPr lang="fr-FR" sz="1200" dirty="0">
                <a:solidFill>
                  <a:srgbClr val="202124"/>
                </a:solidFill>
                <a:latin typeface="arial" panose="020B0604020202020204" pitchFamily="34" charset="0"/>
              </a:rPr>
              <a:t> à </a:t>
            </a:r>
            <a:r>
              <a:rPr lang="fr-FR" sz="1200" b="1" dirty="0">
                <a:solidFill>
                  <a:srgbClr val="202124"/>
                </a:solidFill>
                <a:latin typeface="arial" panose="020B0604020202020204" pitchFamily="34" charset="0"/>
              </a:rPr>
              <a:t>Paris</a:t>
            </a:r>
            <a:r>
              <a:rPr lang="fr-FR" sz="1200" dirty="0">
                <a:solidFill>
                  <a:srgbClr val="202124"/>
                </a:solidFill>
                <a:latin typeface="arial" panose="020B0604020202020204" pitchFamily="34" charset="0"/>
              </a:rPr>
              <a:t>, le 12 décembre 2015, l’Accord de Paris est entré en vigueur le 4 novembre 2016. Son objectif est de limiter le réchauffement climatique à un niveau bien inférieur à 2, de préférence à 1,5 degré Celsius, par rapport au niveau préindustriel.</a:t>
            </a:r>
            <a:endParaRPr lang="fr-FR" sz="1200" dirty="0"/>
          </a:p>
        </p:txBody>
      </p:sp>
      <p:pic>
        <p:nvPicPr>
          <p:cNvPr id="6" name="Image 5">
            <a:extLst>
              <a:ext uri="{FF2B5EF4-FFF2-40B4-BE49-F238E27FC236}">
                <a16:creationId xmlns:a16="http://schemas.microsoft.com/office/drawing/2014/main" id="{16703A88-CD43-3749-8666-8091ED48C7BB}"/>
              </a:ext>
            </a:extLst>
          </p:cNvPr>
          <p:cNvPicPr>
            <a:picLocks noChangeAspect="1"/>
          </p:cNvPicPr>
          <p:nvPr/>
        </p:nvPicPr>
        <p:blipFill>
          <a:blip r:embed="rId6"/>
          <a:stretch>
            <a:fillRect/>
          </a:stretch>
        </p:blipFill>
        <p:spPr>
          <a:xfrm rot="21233459">
            <a:off x="4714152" y="2782285"/>
            <a:ext cx="2187139" cy="1086692"/>
          </a:xfrm>
          <a:prstGeom prst="rect">
            <a:avLst/>
          </a:prstGeom>
        </p:spPr>
      </p:pic>
      <p:pic>
        <p:nvPicPr>
          <p:cNvPr id="11" name="Image 10">
            <a:extLst>
              <a:ext uri="{FF2B5EF4-FFF2-40B4-BE49-F238E27FC236}">
                <a16:creationId xmlns:a16="http://schemas.microsoft.com/office/drawing/2014/main" id="{7DD2B89A-5F04-4F3E-178F-5019DD53EF88}"/>
              </a:ext>
            </a:extLst>
          </p:cNvPr>
          <p:cNvPicPr>
            <a:picLocks noChangeAspect="1"/>
          </p:cNvPicPr>
          <p:nvPr/>
        </p:nvPicPr>
        <p:blipFill>
          <a:blip r:embed="rId7"/>
          <a:stretch>
            <a:fillRect/>
          </a:stretch>
        </p:blipFill>
        <p:spPr>
          <a:xfrm rot="291904">
            <a:off x="9325133" y="1453523"/>
            <a:ext cx="2649788" cy="1762920"/>
          </a:xfrm>
          <a:prstGeom prst="rect">
            <a:avLst/>
          </a:prstGeom>
        </p:spPr>
      </p:pic>
      <p:sp>
        <p:nvSpPr>
          <p:cNvPr id="13" name="ZoneTexte 12">
            <a:extLst>
              <a:ext uri="{FF2B5EF4-FFF2-40B4-BE49-F238E27FC236}">
                <a16:creationId xmlns:a16="http://schemas.microsoft.com/office/drawing/2014/main" id="{0434F410-735B-3D74-8407-E01580F1069B}"/>
              </a:ext>
            </a:extLst>
          </p:cNvPr>
          <p:cNvSpPr txBox="1"/>
          <p:nvPr/>
        </p:nvSpPr>
        <p:spPr>
          <a:xfrm>
            <a:off x="9255151" y="3411490"/>
            <a:ext cx="2789754" cy="3416320"/>
          </a:xfrm>
          <a:prstGeom prst="rect">
            <a:avLst/>
          </a:prstGeom>
          <a:noFill/>
        </p:spPr>
        <p:txBody>
          <a:bodyPr wrap="square">
            <a:spAutoFit/>
          </a:bodyPr>
          <a:lstStyle/>
          <a:p>
            <a:pPr algn="l"/>
            <a:r>
              <a:rPr lang="fr-FR" sz="1200" b="0" i="0" u="none" strike="noStrike" dirty="0">
                <a:solidFill>
                  <a:srgbClr val="4D4D4D"/>
                </a:solidFill>
                <a:effectLst/>
                <a:latin typeface="Roboto" panose="02000000000000000000" pitchFamily="2" charset="0"/>
              </a:rPr>
              <a:t>En 2015, un nouveau programme mondial audacieux pour éradiquer la pauvreté à horizon 2030 et poursuivre un avenir durable a été adopté à l’unanimité par les </a:t>
            </a:r>
            <a:r>
              <a:rPr lang="fr-FR" sz="1200" b="1" i="0" u="none" strike="noStrike" dirty="0">
                <a:solidFill>
                  <a:srgbClr val="4D4D4D"/>
                </a:solidFill>
                <a:effectLst/>
                <a:latin typeface="Roboto" panose="02000000000000000000" pitchFamily="2" charset="0"/>
              </a:rPr>
              <a:t>193 Etats membres des Nations Unies</a:t>
            </a:r>
            <a:r>
              <a:rPr lang="fr-FR" sz="1200" b="0" i="0" u="none" strike="noStrike" dirty="0">
                <a:solidFill>
                  <a:srgbClr val="4D4D4D"/>
                </a:solidFill>
                <a:effectLst/>
                <a:latin typeface="Roboto" panose="02000000000000000000" pitchFamily="2" charset="0"/>
              </a:rPr>
              <a:t>.</a:t>
            </a:r>
          </a:p>
          <a:p>
            <a:pPr algn="l"/>
            <a:endParaRPr lang="fr-FR" sz="1200" b="0" i="0" u="none" strike="noStrike" dirty="0">
              <a:solidFill>
                <a:srgbClr val="4D4D4D"/>
              </a:solidFill>
              <a:effectLst/>
              <a:latin typeface="Roboto" panose="02000000000000000000" pitchFamily="2" charset="0"/>
            </a:endParaRPr>
          </a:p>
          <a:p>
            <a:pPr algn="just"/>
            <a:r>
              <a:rPr lang="fr-FR" sz="1200" b="0" i="1" u="none" strike="noStrike" dirty="0">
                <a:solidFill>
                  <a:srgbClr val="4D4D4D"/>
                </a:solidFill>
                <a:effectLst/>
                <a:latin typeface="Roboto" panose="02000000000000000000" pitchFamily="2" charset="0"/>
              </a:rPr>
              <a:t>« Nous embarquons ensemble sur la voie du développement durable, pour nous consacrer collectivement à la poursuite du développement mondial et d’une coopération mutuellement bénéfique, susceptible d’apporter d’énormes gains à tous les pays et toutes les régions du monde »</a:t>
            </a:r>
          </a:p>
          <a:p>
            <a:pPr algn="r"/>
            <a:endParaRPr lang="fr-FR" sz="1200" dirty="0">
              <a:solidFill>
                <a:srgbClr val="4D4D4D"/>
              </a:solidFill>
              <a:latin typeface="Roboto" panose="02000000000000000000" pitchFamily="2" charset="0"/>
            </a:endParaRPr>
          </a:p>
          <a:p>
            <a:pPr algn="r"/>
            <a:r>
              <a:rPr lang="fr-FR" sz="1200" b="0" i="0" u="none" strike="noStrike" dirty="0">
                <a:solidFill>
                  <a:srgbClr val="4D4D4D"/>
                </a:solidFill>
                <a:effectLst/>
                <a:latin typeface="Roboto" panose="02000000000000000000" pitchFamily="2" charset="0"/>
              </a:rPr>
              <a:t>Déclaration adoptée par les Etats membres</a:t>
            </a:r>
          </a:p>
        </p:txBody>
      </p:sp>
      <p:sp>
        <p:nvSpPr>
          <p:cNvPr id="12" name="ZoneTexte 11">
            <a:extLst>
              <a:ext uri="{FF2B5EF4-FFF2-40B4-BE49-F238E27FC236}">
                <a16:creationId xmlns:a16="http://schemas.microsoft.com/office/drawing/2014/main" id="{ED4BEE78-F574-2FD5-9952-7BB8DE91DA22}"/>
              </a:ext>
            </a:extLst>
          </p:cNvPr>
          <p:cNvSpPr txBox="1"/>
          <p:nvPr/>
        </p:nvSpPr>
        <p:spPr>
          <a:xfrm>
            <a:off x="9167675" y="199176"/>
            <a:ext cx="2964704" cy="1569660"/>
          </a:xfrm>
          <a:prstGeom prst="rect">
            <a:avLst/>
          </a:prstGeom>
          <a:noFill/>
        </p:spPr>
        <p:txBody>
          <a:bodyPr wrap="square">
            <a:spAutoFit/>
          </a:bodyPr>
          <a:lstStyle/>
          <a:p>
            <a:pPr algn="l"/>
            <a:r>
              <a:rPr lang="fr-FR" sz="1200" dirty="0">
                <a:effectLst/>
                <a:latin typeface="Georgia" panose="02040502050405020303" pitchFamily="18" charset="0"/>
              </a:rPr>
              <a:t>La part du produit national revenant aux 1 % les plus riches a augmenté dans la plupart des pays. En 2015, près de la moitié de la population mondiale était toujours en dessous du seuil de pauvreté avec 5,5 dollars/jour.</a:t>
            </a:r>
          </a:p>
          <a:p>
            <a:br>
              <a:rPr lang="fr-FR" sz="1200" dirty="0"/>
            </a:br>
            <a:endParaRPr lang="fr-FR" sz="1200" dirty="0"/>
          </a:p>
        </p:txBody>
      </p:sp>
    </p:spTree>
    <p:extLst>
      <p:ext uri="{BB962C8B-B14F-4D97-AF65-F5344CB8AC3E}">
        <p14:creationId xmlns:p14="http://schemas.microsoft.com/office/powerpoint/2010/main" val="363527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A8346E04-F04A-4A47-BAE6-5567D7BA7BEC}"/>
              </a:ext>
            </a:extLst>
          </p:cNvPr>
          <p:cNvSpPr txBox="1"/>
          <p:nvPr/>
        </p:nvSpPr>
        <p:spPr>
          <a:xfrm>
            <a:off x="249405" y="188335"/>
            <a:ext cx="6008520" cy="483081"/>
          </a:xfrm>
          <a:prstGeom prst="rect">
            <a:avLst/>
          </a:prstGeom>
          <a:solidFill>
            <a:srgbClr val="2F3A5A"/>
          </a:solidFill>
          <a:ln>
            <a:solidFill>
              <a:schemeClr val="accent5">
                <a:lumMod val="50000"/>
              </a:schemeClr>
            </a:solidFill>
          </a:ln>
        </p:spPr>
        <p:txBody>
          <a:bodyPr wrap="square" rtlCol="0">
            <a:spAutoFit/>
          </a:bodyPr>
          <a:lstStyle/>
          <a:p>
            <a:r>
              <a:rPr lang="fr-FR" sz="2539" b="1" dirty="0">
                <a:solidFill>
                  <a:schemeClr val="bg1"/>
                </a:solidFill>
              </a:rPr>
              <a:t>au pari de la neutralité carbone en Europe</a:t>
            </a:r>
          </a:p>
        </p:txBody>
      </p:sp>
      <p:sp>
        <p:nvSpPr>
          <p:cNvPr id="6" name="ZoneTexte 5">
            <a:extLst>
              <a:ext uri="{FF2B5EF4-FFF2-40B4-BE49-F238E27FC236}">
                <a16:creationId xmlns:a16="http://schemas.microsoft.com/office/drawing/2014/main" id="{B4BD79B4-A5EF-CE4D-8EFE-D883CF367C4F}"/>
              </a:ext>
            </a:extLst>
          </p:cNvPr>
          <p:cNvSpPr txBox="1"/>
          <p:nvPr/>
        </p:nvSpPr>
        <p:spPr>
          <a:xfrm>
            <a:off x="249404" y="3960276"/>
            <a:ext cx="3287172" cy="2677656"/>
          </a:xfrm>
          <a:prstGeom prst="rect">
            <a:avLst/>
          </a:prstGeom>
          <a:noFill/>
        </p:spPr>
        <p:txBody>
          <a:bodyPr wrap="square" rtlCol="0">
            <a:spAutoFit/>
          </a:bodyPr>
          <a:lstStyle/>
          <a:p>
            <a:pPr algn="just"/>
            <a:r>
              <a:rPr lang="fr-FR" sz="2400" dirty="0"/>
              <a:t>Une année « tournant » terrible à l’égard de l’environnement en général et de la vulnérabilité de la vie humaine sur notre planète </a:t>
            </a:r>
          </a:p>
        </p:txBody>
      </p:sp>
      <p:sp>
        <p:nvSpPr>
          <p:cNvPr id="2" name="ZoneTexte 1">
            <a:extLst>
              <a:ext uri="{FF2B5EF4-FFF2-40B4-BE49-F238E27FC236}">
                <a16:creationId xmlns:a16="http://schemas.microsoft.com/office/drawing/2014/main" id="{CF9CE18B-4BE4-4B40-8F7B-F11B5E5AECAA}"/>
              </a:ext>
            </a:extLst>
          </p:cNvPr>
          <p:cNvSpPr txBox="1"/>
          <p:nvPr/>
        </p:nvSpPr>
        <p:spPr>
          <a:xfrm>
            <a:off x="269929" y="1335090"/>
            <a:ext cx="915635" cy="523220"/>
          </a:xfrm>
          <a:prstGeom prst="rect">
            <a:avLst/>
          </a:prstGeom>
          <a:solidFill>
            <a:srgbClr val="00B050"/>
          </a:solidFill>
        </p:spPr>
        <p:txBody>
          <a:bodyPr wrap="none" rtlCol="0">
            <a:spAutoFit/>
          </a:bodyPr>
          <a:lstStyle/>
          <a:p>
            <a:r>
              <a:rPr lang="fr-FR" sz="2800" b="1" dirty="0"/>
              <a:t>2020</a:t>
            </a:r>
          </a:p>
        </p:txBody>
      </p:sp>
      <p:pic>
        <p:nvPicPr>
          <p:cNvPr id="3" name="Image 2">
            <a:extLst>
              <a:ext uri="{FF2B5EF4-FFF2-40B4-BE49-F238E27FC236}">
                <a16:creationId xmlns:a16="http://schemas.microsoft.com/office/drawing/2014/main" id="{B3CAAB7E-42F0-CE2D-489D-4D42E9B1DFFD}"/>
              </a:ext>
            </a:extLst>
          </p:cNvPr>
          <p:cNvPicPr>
            <a:picLocks noChangeAspect="1"/>
          </p:cNvPicPr>
          <p:nvPr/>
        </p:nvPicPr>
        <p:blipFill>
          <a:blip r:embed="rId3"/>
          <a:stretch>
            <a:fillRect/>
          </a:stretch>
        </p:blipFill>
        <p:spPr>
          <a:xfrm>
            <a:off x="269929" y="2084480"/>
            <a:ext cx="3266647" cy="1841599"/>
          </a:xfrm>
          <a:prstGeom prst="rect">
            <a:avLst/>
          </a:prstGeom>
        </p:spPr>
      </p:pic>
      <p:sp>
        <p:nvSpPr>
          <p:cNvPr id="4" name="Rectangle 3">
            <a:extLst>
              <a:ext uri="{FF2B5EF4-FFF2-40B4-BE49-F238E27FC236}">
                <a16:creationId xmlns:a16="http://schemas.microsoft.com/office/drawing/2014/main" id="{31AB677F-89A8-810B-7E27-D5909EDAE3AB}"/>
              </a:ext>
            </a:extLst>
          </p:cNvPr>
          <p:cNvSpPr/>
          <p:nvPr/>
        </p:nvSpPr>
        <p:spPr>
          <a:xfrm>
            <a:off x="4212276" y="4361023"/>
            <a:ext cx="3576451" cy="923330"/>
          </a:xfrm>
          <a:prstGeom prst="rect">
            <a:avLst/>
          </a:prstGeom>
        </p:spPr>
        <p:txBody>
          <a:bodyPr wrap="square">
            <a:spAutoFit/>
          </a:bodyPr>
          <a:lstStyle/>
          <a:p>
            <a:r>
              <a:rPr lang="fr-FR" b="1" i="1" dirty="0">
                <a:solidFill>
                  <a:srgbClr val="2A303B"/>
                </a:solidFill>
                <a:latin typeface="The Antiqua B"/>
              </a:rPr>
              <a:t>« La crise du Covid-19 peut nous aider à construire le monde d’après » 	  Cyrille Dion</a:t>
            </a:r>
          </a:p>
        </p:txBody>
      </p:sp>
      <p:pic>
        <p:nvPicPr>
          <p:cNvPr id="8" name="Image 7">
            <a:extLst>
              <a:ext uri="{FF2B5EF4-FFF2-40B4-BE49-F238E27FC236}">
                <a16:creationId xmlns:a16="http://schemas.microsoft.com/office/drawing/2014/main" id="{D7DBA557-274D-1BEA-ECF3-F8D947CDEDEE}"/>
              </a:ext>
            </a:extLst>
          </p:cNvPr>
          <p:cNvPicPr>
            <a:picLocks noChangeAspect="1"/>
          </p:cNvPicPr>
          <p:nvPr/>
        </p:nvPicPr>
        <p:blipFill>
          <a:blip r:embed="rId4"/>
          <a:stretch>
            <a:fillRect/>
          </a:stretch>
        </p:blipFill>
        <p:spPr>
          <a:xfrm>
            <a:off x="4103843" y="2163826"/>
            <a:ext cx="1435387" cy="1994432"/>
          </a:xfrm>
          <a:prstGeom prst="rect">
            <a:avLst/>
          </a:prstGeom>
        </p:spPr>
      </p:pic>
      <p:pic>
        <p:nvPicPr>
          <p:cNvPr id="10" name="Image 9">
            <a:extLst>
              <a:ext uri="{FF2B5EF4-FFF2-40B4-BE49-F238E27FC236}">
                <a16:creationId xmlns:a16="http://schemas.microsoft.com/office/drawing/2014/main" id="{E10A9AA1-E309-5280-718C-0302B7625180}"/>
              </a:ext>
            </a:extLst>
          </p:cNvPr>
          <p:cNvPicPr>
            <a:picLocks noChangeAspect="1"/>
          </p:cNvPicPr>
          <p:nvPr/>
        </p:nvPicPr>
        <p:blipFill>
          <a:blip r:embed="rId5"/>
          <a:stretch>
            <a:fillRect/>
          </a:stretch>
        </p:blipFill>
        <p:spPr>
          <a:xfrm rot="272955">
            <a:off x="5820071" y="2310923"/>
            <a:ext cx="1499202" cy="1993785"/>
          </a:xfrm>
          <a:prstGeom prst="rect">
            <a:avLst/>
          </a:prstGeom>
        </p:spPr>
      </p:pic>
      <p:sp>
        <p:nvSpPr>
          <p:cNvPr id="11" name="ZoneTexte 10">
            <a:extLst>
              <a:ext uri="{FF2B5EF4-FFF2-40B4-BE49-F238E27FC236}">
                <a16:creationId xmlns:a16="http://schemas.microsoft.com/office/drawing/2014/main" id="{6D840ED1-D736-E6D6-6B47-17BEB92E69C8}"/>
              </a:ext>
            </a:extLst>
          </p:cNvPr>
          <p:cNvSpPr txBox="1"/>
          <p:nvPr/>
        </p:nvSpPr>
        <p:spPr>
          <a:xfrm>
            <a:off x="2918012" y="725300"/>
            <a:ext cx="184731" cy="369332"/>
          </a:xfrm>
          <a:prstGeom prst="rect">
            <a:avLst/>
          </a:prstGeom>
          <a:noFill/>
        </p:spPr>
        <p:txBody>
          <a:bodyPr wrap="none" rtlCol="0">
            <a:spAutoFit/>
          </a:bodyPr>
          <a:lstStyle/>
          <a:p>
            <a:endParaRPr lang="fr-FR" dirty="0"/>
          </a:p>
        </p:txBody>
      </p:sp>
      <p:pic>
        <p:nvPicPr>
          <p:cNvPr id="13" name="Image 12">
            <a:extLst>
              <a:ext uri="{FF2B5EF4-FFF2-40B4-BE49-F238E27FC236}">
                <a16:creationId xmlns:a16="http://schemas.microsoft.com/office/drawing/2014/main" id="{7CBFB4C2-F073-1DAF-5B75-58EBAC42CAB0}"/>
              </a:ext>
            </a:extLst>
          </p:cNvPr>
          <p:cNvPicPr>
            <a:picLocks noChangeAspect="1"/>
          </p:cNvPicPr>
          <p:nvPr/>
        </p:nvPicPr>
        <p:blipFill>
          <a:blip r:embed="rId6"/>
          <a:stretch>
            <a:fillRect/>
          </a:stretch>
        </p:blipFill>
        <p:spPr>
          <a:xfrm rot="21334709">
            <a:off x="7886773" y="277344"/>
            <a:ext cx="4106182" cy="2299461"/>
          </a:xfrm>
          <a:prstGeom prst="rect">
            <a:avLst/>
          </a:prstGeom>
        </p:spPr>
      </p:pic>
      <p:sp>
        <p:nvSpPr>
          <p:cNvPr id="7" name="ZoneTexte 6">
            <a:extLst>
              <a:ext uri="{FF2B5EF4-FFF2-40B4-BE49-F238E27FC236}">
                <a16:creationId xmlns:a16="http://schemas.microsoft.com/office/drawing/2014/main" id="{FB70A627-395E-3C36-207F-E5B77ADE23F5}"/>
              </a:ext>
            </a:extLst>
          </p:cNvPr>
          <p:cNvSpPr txBox="1"/>
          <p:nvPr/>
        </p:nvSpPr>
        <p:spPr>
          <a:xfrm>
            <a:off x="7960780" y="2865597"/>
            <a:ext cx="4255086" cy="2585323"/>
          </a:xfrm>
          <a:prstGeom prst="rect">
            <a:avLst/>
          </a:prstGeom>
          <a:noFill/>
        </p:spPr>
        <p:txBody>
          <a:bodyPr wrap="square">
            <a:spAutoFit/>
          </a:bodyPr>
          <a:lstStyle/>
          <a:p>
            <a:pPr marL="0" indent="0" algn="just">
              <a:buNone/>
            </a:pPr>
            <a:r>
              <a:rPr lang="fr-FR" sz="1800" dirty="0"/>
              <a:t>Fin 2019: Agenda de la nouvelle Commission européenne avec la feuille de route du Pacte Vert: projet phare ayant pour ambition la mise en œuvre d’un </a:t>
            </a:r>
            <a:r>
              <a:rPr lang="fr-FR" sz="1800" b="1" dirty="0"/>
              <a:t>programme de transformation structurelle de l'économie européenne visant </a:t>
            </a:r>
            <a:r>
              <a:rPr lang="fr-FR" b="1" dirty="0"/>
              <a:t>à</a:t>
            </a:r>
            <a:r>
              <a:rPr lang="fr-FR" sz="1800" dirty="0"/>
              <a:t> atteindre la </a:t>
            </a:r>
            <a:r>
              <a:rPr lang="fr-FR" sz="1800" b="1" dirty="0"/>
              <a:t>neutralité climatique d'ici 2050 et ainsi convertir l’Europe en premier continent neutre en carbone. </a:t>
            </a:r>
            <a:endParaRPr lang="fr-FR" sz="1800" dirty="0"/>
          </a:p>
        </p:txBody>
      </p:sp>
      <p:pic>
        <p:nvPicPr>
          <p:cNvPr id="12" name="Image 11">
            <a:extLst>
              <a:ext uri="{FF2B5EF4-FFF2-40B4-BE49-F238E27FC236}">
                <a16:creationId xmlns:a16="http://schemas.microsoft.com/office/drawing/2014/main" id="{A78EBF3A-3411-E2E1-90FF-C886F7433B56}"/>
              </a:ext>
            </a:extLst>
          </p:cNvPr>
          <p:cNvPicPr>
            <a:picLocks noChangeAspect="1"/>
          </p:cNvPicPr>
          <p:nvPr/>
        </p:nvPicPr>
        <p:blipFill>
          <a:blip r:embed="rId7"/>
          <a:stretch>
            <a:fillRect/>
          </a:stretch>
        </p:blipFill>
        <p:spPr>
          <a:xfrm>
            <a:off x="7960780" y="5718789"/>
            <a:ext cx="2104605" cy="950876"/>
          </a:xfrm>
          <a:prstGeom prst="rect">
            <a:avLst/>
          </a:prstGeom>
        </p:spPr>
      </p:pic>
      <p:sp>
        <p:nvSpPr>
          <p:cNvPr id="14" name="ZoneTexte 13">
            <a:extLst>
              <a:ext uri="{FF2B5EF4-FFF2-40B4-BE49-F238E27FC236}">
                <a16:creationId xmlns:a16="http://schemas.microsoft.com/office/drawing/2014/main" id="{B341816E-846A-67B7-0A3C-7F0F23694CBD}"/>
              </a:ext>
            </a:extLst>
          </p:cNvPr>
          <p:cNvSpPr txBox="1"/>
          <p:nvPr/>
        </p:nvSpPr>
        <p:spPr>
          <a:xfrm>
            <a:off x="10140551" y="6297251"/>
            <a:ext cx="2057453" cy="482953"/>
          </a:xfrm>
          <a:prstGeom prst="rect">
            <a:avLst/>
          </a:prstGeom>
          <a:noFill/>
        </p:spPr>
        <p:txBody>
          <a:bodyPr wrap="square" rtlCol="0">
            <a:spAutoFit/>
          </a:bodyPr>
          <a:lstStyle/>
          <a:p>
            <a:r>
              <a:rPr lang="fr-FR" sz="1269" dirty="0"/>
              <a:t>Fin de l’ère 3X20… démarrage du Green Deal</a:t>
            </a:r>
          </a:p>
        </p:txBody>
      </p:sp>
    </p:spTree>
    <p:extLst>
      <p:ext uri="{BB962C8B-B14F-4D97-AF65-F5344CB8AC3E}">
        <p14:creationId xmlns:p14="http://schemas.microsoft.com/office/powerpoint/2010/main" val="13951815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10741</TotalTime>
  <Words>39644</Words>
  <Application>Microsoft Macintosh PowerPoint</Application>
  <PresentationFormat>Grand écran</PresentationFormat>
  <Paragraphs>1396</Paragraphs>
  <Slides>46</Slides>
  <Notes>44</Notes>
  <HiddenSlides>0</HiddenSlides>
  <MMClips>0</MMClips>
  <ScaleCrop>false</ScaleCrop>
  <HeadingPairs>
    <vt:vector size="6" baseType="variant">
      <vt:variant>
        <vt:lpstr>Polices utilisées</vt:lpstr>
      </vt:variant>
      <vt:variant>
        <vt:i4>37</vt:i4>
      </vt:variant>
      <vt:variant>
        <vt:lpstr>Thème</vt:lpstr>
      </vt:variant>
      <vt:variant>
        <vt:i4>1</vt:i4>
      </vt:variant>
      <vt:variant>
        <vt:lpstr>Titres des diapositives</vt:lpstr>
      </vt:variant>
      <vt:variant>
        <vt:i4>46</vt:i4>
      </vt:variant>
    </vt:vector>
  </HeadingPairs>
  <TitlesOfParts>
    <vt:vector size="84" baseType="lpstr">
      <vt:lpstr>-apple-system</vt:lpstr>
      <vt:lpstr>-webkit-standard</vt:lpstr>
      <vt:lpstr>Amazon Ember</vt:lpstr>
      <vt:lpstr>American Typewriter</vt:lpstr>
      <vt:lpstr>Arial</vt:lpstr>
      <vt:lpstr>Arial</vt:lpstr>
      <vt:lpstr>Bentonsans</vt:lpstr>
      <vt:lpstr>Bree Serif</vt:lpstr>
      <vt:lpstr>Calibri</vt:lpstr>
      <vt:lpstr>Calibri Light</vt:lpstr>
      <vt:lpstr>Century Gothic</vt:lpstr>
      <vt:lpstr>dadagrotesk</vt:lpstr>
      <vt:lpstr>FranklinGothic-Book</vt:lpstr>
      <vt:lpstr>FranklinGothic-Med</vt:lpstr>
      <vt:lpstr>FuturaLT</vt:lpstr>
      <vt:lpstr>GeoEditBold</vt:lpstr>
      <vt:lpstr>GeoEditRegular</vt:lpstr>
      <vt:lpstr>Georgia</vt:lpstr>
      <vt:lpstr>GTWalsheimPro</vt:lpstr>
      <vt:lpstr>Halcom</vt:lpstr>
      <vt:lpstr>inherit</vt:lpstr>
      <vt:lpstr>Lato</vt:lpstr>
      <vt:lpstr>Lucida Sans</vt:lpstr>
      <vt:lpstr>Marr Sans</vt:lpstr>
      <vt:lpstr>Merriweather</vt:lpstr>
      <vt:lpstr>montserrat</vt:lpstr>
      <vt:lpstr>Muli</vt:lpstr>
      <vt:lpstr>Noto Sans</vt:lpstr>
      <vt:lpstr>noto-serif</vt:lpstr>
      <vt:lpstr>Open Sans</vt:lpstr>
      <vt:lpstr>Oswald</vt:lpstr>
      <vt:lpstr>PT Serif</vt:lpstr>
      <vt:lpstr>Roboto</vt:lpstr>
      <vt:lpstr>Source Sans Pro</vt:lpstr>
      <vt:lpstr>The Antiqua B</vt:lpstr>
      <vt:lpstr>TiemposTextRegular</vt:lpstr>
      <vt:lpstr>TStar</vt:lpstr>
      <vt:lpstr>Thème Office</vt:lpstr>
      <vt:lpstr>Présentation PowerPoint</vt:lpstr>
      <vt:lpstr>Présentation PowerPoint</vt:lpstr>
      <vt:lpstr>E comme Environnement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 encore plus de transformations à venir! </dc:title>
  <dc:creator>Myriam Maestroni</dc:creator>
  <cp:lastModifiedBy>Myriam Maestroni</cp:lastModifiedBy>
  <cp:revision>8</cp:revision>
  <dcterms:created xsi:type="dcterms:W3CDTF">2022-09-11T10:45:58Z</dcterms:created>
  <dcterms:modified xsi:type="dcterms:W3CDTF">2022-09-19T08:30:10Z</dcterms:modified>
</cp:coreProperties>
</file>