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ileron Bold" panose="020B0604020202020204" charset="0"/>
      <p:regular r:id="rId22"/>
    </p:embeddedFont>
    <p:embeddedFont>
      <p:font typeface="Aileron Italics" panose="020B0604020202020204" charset="0"/>
      <p:regular r:id="rId23"/>
    </p:embeddedFont>
    <p:embeddedFont>
      <p:font typeface="Calibri" panose="020F0502020204030204" pitchFamily="34" charset="0"/>
      <p:regular r:id="rId24"/>
      <p:bold r:id="rId25"/>
      <p:italic r:id="rId26"/>
      <p:boldItalic r:id="rId27"/>
    </p:embeddedFont>
    <p:embeddedFont>
      <p:font typeface="Canva Sans Bold" panose="020B0604020202020204" charset="0"/>
      <p:regular r:id="rId28"/>
    </p:embeddedFont>
    <p:embeddedFont>
      <p:font typeface="Cooper Hewitt 1" panose="020B0604020202020204" charset="0"/>
      <p:regular r:id="rId29"/>
    </p:embeddedFont>
    <p:embeddedFont>
      <p:font typeface="Cooper Hewitt 1 Bold" panose="020B0604020202020204" charset="0"/>
      <p:regular r:id="rId30"/>
    </p:embeddedFont>
    <p:embeddedFont>
      <p:font typeface="Cooper Hewitt 2 Bold" panose="020B0604020202020204" charset="0"/>
      <p:regular r:id="rId31"/>
    </p:embeddedFont>
    <p:embeddedFont>
      <p:font typeface="Glacial Indifference" panose="020B0604020202020204" charset="0"/>
      <p:regular r:id="rId32"/>
    </p:embeddedFont>
    <p:embeddedFont>
      <p:font typeface="Glacial Indifference Bold" panose="020B0604020202020204" charset="0"/>
      <p:regular r:id="rId33"/>
    </p:embeddedFont>
    <p:embeddedFont>
      <p:font typeface="Montserrat" panose="00000500000000000000" pitchFamily="2" charset="0"/>
      <p:regular r:id="rId34"/>
    </p:embeddedFont>
    <p:embeddedFont>
      <p:font typeface="Montserrat Bold" panose="00000800000000000000" charset="0"/>
      <p:regular r:id="rId35"/>
    </p:embeddedFont>
    <p:embeddedFont>
      <p:font typeface="Montserrat Semi-Bold Bold" panose="020B0604020202020204" charset="0"/>
      <p:regular r:id="rId36"/>
    </p:embeddedFont>
    <p:embeddedFont>
      <p:font typeface="Noto Sans" panose="020B0502040504020204" pitchFamily="34" charset="0"/>
      <p:regular r:id="rId37"/>
    </p:embeddedFont>
    <p:embeddedFont>
      <p:font typeface="Noto Sans Bold" panose="020B0802040504020204" charset="0"/>
      <p:regular r:id="rId38"/>
    </p:embeddedFont>
    <p:embeddedFont>
      <p:font typeface="Open Sans Extra Bold" panose="020B0604020202020204" charset="0"/>
      <p:regular r:id="rId39"/>
    </p:embeddedFont>
    <p:embeddedFont>
      <p:font typeface="Poppins Bold" panose="020B0604020202020204" charset="0"/>
      <p:regular r:id="rId40"/>
    </p:embeddedFont>
    <p:embeddedFont>
      <p:font typeface="Poppins ExtraBold" panose="00000900000000000000" pitchFamily="2" charset="0"/>
      <p:regular r:id="rId41"/>
      <p:bold r:id="rId42"/>
    </p:embeddedFont>
    <p:embeddedFont>
      <p:font typeface="Poppins Ultra-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7" d="100"/>
          <a:sy n="27" d="100"/>
        </p:scale>
        <p:origin x="126" y="14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slide" Target="slides/slide20.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70.png"/><Relationship Id="rId26" Type="http://schemas.openxmlformats.org/officeDocument/2006/relationships/image" Target="../media/image76.png"/><Relationship Id="rId3" Type="http://schemas.openxmlformats.org/officeDocument/2006/relationships/image" Target="../media/image55.jpeg"/><Relationship Id="rId21" Type="http://schemas.openxmlformats.org/officeDocument/2006/relationships/image" Target="../media/image73.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5" Type="http://schemas.openxmlformats.org/officeDocument/2006/relationships/image" Target="../media/image9.svg"/><Relationship Id="rId2" Type="http://schemas.openxmlformats.org/officeDocument/2006/relationships/image" Target="../media/image54.jpe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24" Type="http://schemas.openxmlformats.org/officeDocument/2006/relationships/image" Target="../media/image8.png"/><Relationship Id="rId5" Type="http://schemas.openxmlformats.org/officeDocument/2006/relationships/image" Target="../media/image57.jpeg"/><Relationship Id="rId15" Type="http://schemas.openxmlformats.org/officeDocument/2006/relationships/image" Target="../media/image67.svg"/><Relationship Id="rId23" Type="http://schemas.openxmlformats.org/officeDocument/2006/relationships/image" Target="../media/image75.svg"/><Relationship Id="rId10" Type="http://schemas.openxmlformats.org/officeDocument/2006/relationships/image" Target="../media/image62.png"/><Relationship Id="rId19" Type="http://schemas.openxmlformats.org/officeDocument/2006/relationships/image" Target="../media/image71.svg"/><Relationship Id="rId4" Type="http://schemas.openxmlformats.org/officeDocument/2006/relationships/image" Target="../media/image56.jpeg"/><Relationship Id="rId9" Type="http://schemas.openxmlformats.org/officeDocument/2006/relationships/image" Target="../media/image61.sv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82.png"/><Relationship Id="rId7" Type="http://schemas.openxmlformats.org/officeDocument/2006/relationships/image" Target="../media/image8.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7.png"/><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3.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9.svg"/><Relationship Id="rId9" Type="http://schemas.openxmlformats.org/officeDocument/2006/relationships/image" Target="../media/image23.png"/><Relationship Id="rId14" Type="http://schemas.openxmlformats.org/officeDocument/2006/relationships/image" Target="../media/image28.svg"/></Relationships>
</file>

<file path=ppt/slides/_rels/slide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13.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9.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260439">
            <a:off x="3428241" y="5609680"/>
            <a:ext cx="10729893" cy="0"/>
          </a:xfrm>
          <a:prstGeom prst="line">
            <a:avLst/>
          </a:prstGeom>
          <a:ln w="66675" cap="flat">
            <a:solidFill>
              <a:srgbClr val="2CABFF"/>
            </a:solidFill>
            <a:prstDash val="solid"/>
            <a:headEnd type="none" w="sm" len="sm"/>
            <a:tailEnd type="none" w="sm" len="sm"/>
          </a:ln>
        </p:spPr>
        <p:txBody>
          <a:bodyPr/>
          <a:lstStyle/>
          <a:p>
            <a:endParaRPr lang="en-GB"/>
          </a:p>
        </p:txBody>
      </p:sp>
      <p:sp>
        <p:nvSpPr>
          <p:cNvPr id="3" name="Freeform 3"/>
          <p:cNvSpPr/>
          <p:nvPr/>
        </p:nvSpPr>
        <p:spPr>
          <a:xfrm flipH="1">
            <a:off x="0" y="5757317"/>
            <a:ext cx="18288000" cy="6057900"/>
          </a:xfrm>
          <a:custGeom>
            <a:avLst/>
            <a:gdLst/>
            <a:ahLst/>
            <a:cxnLst/>
            <a:rect l="l" t="t" r="r" b="b"/>
            <a:pathLst>
              <a:path w="18288000" h="6057900">
                <a:moveTo>
                  <a:pt x="18288000" y="0"/>
                </a:moveTo>
                <a:lnTo>
                  <a:pt x="0" y="0"/>
                </a:lnTo>
                <a:lnTo>
                  <a:pt x="0" y="6057900"/>
                </a:lnTo>
                <a:lnTo>
                  <a:pt x="18288000" y="6057900"/>
                </a:lnTo>
                <a:lnTo>
                  <a:pt x="1828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a:grpSpLocks noChangeAspect="1"/>
          </p:cNvGrpSpPr>
          <p:nvPr/>
        </p:nvGrpSpPr>
        <p:grpSpPr>
          <a:xfrm>
            <a:off x="-76193" y="1503844"/>
            <a:ext cx="9568147" cy="5841385"/>
            <a:chOff x="0" y="0"/>
            <a:chExt cx="1160780" cy="708660"/>
          </a:xfrm>
        </p:grpSpPr>
        <p:sp>
          <p:nvSpPr>
            <p:cNvPr id="5" name="Freeform 5"/>
            <p:cNvSpPr/>
            <p:nvPr/>
          </p:nvSpPr>
          <p:spPr>
            <a:xfrm>
              <a:off x="0" y="0"/>
              <a:ext cx="1160780" cy="708660"/>
            </a:xfrm>
            <a:custGeom>
              <a:avLst/>
              <a:gdLst/>
              <a:ahLst/>
              <a:cxnLst/>
              <a:rect l="l" t="t" r="r" b="b"/>
              <a:pathLst>
                <a:path w="1160780" h="708660">
                  <a:moveTo>
                    <a:pt x="0" y="708660"/>
                  </a:moveTo>
                  <a:lnTo>
                    <a:pt x="0" y="0"/>
                  </a:lnTo>
                  <a:lnTo>
                    <a:pt x="1160780" y="0"/>
                  </a:lnTo>
                  <a:lnTo>
                    <a:pt x="925830" y="708660"/>
                  </a:lnTo>
                  <a:lnTo>
                    <a:pt x="0" y="708660"/>
                  </a:lnTo>
                  <a:close/>
                </a:path>
              </a:pathLst>
            </a:custGeom>
            <a:blipFill>
              <a:blip r:embed="rId4"/>
              <a:stretch>
                <a:fillRect l="-13786" t="-5883" b="-18293"/>
              </a:stretch>
            </a:blipFill>
          </p:spPr>
          <p:txBody>
            <a:bodyPr/>
            <a:lstStyle/>
            <a:p>
              <a:endParaRPr lang="en-GB"/>
            </a:p>
          </p:txBody>
        </p:sp>
      </p:grpSp>
      <p:sp>
        <p:nvSpPr>
          <p:cNvPr id="6" name="AutoShape 6"/>
          <p:cNvSpPr/>
          <p:nvPr/>
        </p:nvSpPr>
        <p:spPr>
          <a:xfrm>
            <a:off x="-250195" y="559288"/>
            <a:ext cx="10759130" cy="0"/>
          </a:xfrm>
          <a:prstGeom prst="line">
            <a:avLst/>
          </a:prstGeom>
          <a:ln w="66675" cap="flat">
            <a:solidFill>
              <a:srgbClr val="004590"/>
            </a:solidFill>
            <a:prstDash val="solid"/>
            <a:headEnd type="none" w="sm" len="sm"/>
            <a:tailEnd type="none" w="sm" len="sm"/>
          </a:ln>
        </p:spPr>
        <p:txBody>
          <a:bodyPr/>
          <a:lstStyle/>
          <a:p>
            <a:endParaRPr lang="en-GB"/>
          </a:p>
        </p:txBody>
      </p:sp>
      <p:sp>
        <p:nvSpPr>
          <p:cNvPr id="7" name="Freeform 7"/>
          <p:cNvSpPr/>
          <p:nvPr/>
        </p:nvSpPr>
        <p:spPr>
          <a:xfrm>
            <a:off x="14733366" y="250334"/>
            <a:ext cx="3073679" cy="1594976"/>
          </a:xfrm>
          <a:custGeom>
            <a:avLst/>
            <a:gdLst/>
            <a:ahLst/>
            <a:cxnLst/>
            <a:rect l="l" t="t" r="r" b="b"/>
            <a:pathLst>
              <a:path w="3073679" h="1594976">
                <a:moveTo>
                  <a:pt x="0" y="0"/>
                </a:moveTo>
                <a:lnTo>
                  <a:pt x="3073678" y="0"/>
                </a:lnTo>
                <a:lnTo>
                  <a:pt x="3073678" y="1594976"/>
                </a:lnTo>
                <a:lnTo>
                  <a:pt x="0" y="1594976"/>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10508935" y="2630155"/>
            <a:ext cx="6586680" cy="1485463"/>
          </a:xfrm>
          <a:prstGeom prst="rect">
            <a:avLst/>
          </a:prstGeom>
        </p:spPr>
        <p:txBody>
          <a:bodyPr lIns="0" tIns="0" rIns="0" bIns="0" rtlCol="0" anchor="t">
            <a:spAutoFit/>
          </a:bodyPr>
          <a:lstStyle/>
          <a:p>
            <a:pPr algn="ctr">
              <a:lnSpc>
                <a:spcPts val="5838"/>
              </a:lnSpc>
            </a:pPr>
            <a:r>
              <a:rPr lang="en-US" sz="5212" spc="-130">
                <a:solidFill>
                  <a:srgbClr val="004590"/>
                </a:solidFill>
                <a:latin typeface="Open Sans Extra Bold Bold"/>
              </a:rPr>
              <a:t>GOOD REPUTATION </a:t>
            </a:r>
            <a:r>
              <a:rPr lang="en-US" sz="5212" spc="-130">
                <a:solidFill>
                  <a:srgbClr val="94D1FF"/>
                </a:solidFill>
                <a:latin typeface="Open Sans Extra Bold Bold"/>
              </a:rPr>
              <a:t>AS AN </a:t>
            </a:r>
          </a:p>
        </p:txBody>
      </p:sp>
      <p:sp>
        <p:nvSpPr>
          <p:cNvPr id="9" name="TextBox 9"/>
          <p:cNvSpPr txBox="1"/>
          <p:nvPr/>
        </p:nvSpPr>
        <p:spPr>
          <a:xfrm>
            <a:off x="11377131" y="9160208"/>
            <a:ext cx="3735099" cy="601050"/>
          </a:xfrm>
          <a:prstGeom prst="rect">
            <a:avLst/>
          </a:prstGeom>
        </p:spPr>
        <p:txBody>
          <a:bodyPr lIns="0" tIns="0" rIns="0" bIns="0" rtlCol="0" anchor="t">
            <a:spAutoFit/>
          </a:bodyPr>
          <a:lstStyle/>
          <a:p>
            <a:pPr algn="r">
              <a:lnSpc>
                <a:spcPts val="4324"/>
              </a:lnSpc>
            </a:pPr>
            <a:r>
              <a:rPr lang="en-US" sz="2902" spc="551">
                <a:solidFill>
                  <a:srgbClr val="FFF0E0"/>
                </a:solidFill>
                <a:latin typeface="Cooper Hewitt 1"/>
              </a:rPr>
              <a:t>PRESENTATION</a:t>
            </a:r>
          </a:p>
        </p:txBody>
      </p:sp>
      <p:sp>
        <p:nvSpPr>
          <p:cNvPr id="10" name="TextBox 10"/>
          <p:cNvSpPr txBox="1"/>
          <p:nvPr/>
        </p:nvSpPr>
        <p:spPr>
          <a:xfrm>
            <a:off x="10508935" y="4163242"/>
            <a:ext cx="6285104" cy="3181988"/>
          </a:xfrm>
          <a:prstGeom prst="rect">
            <a:avLst/>
          </a:prstGeom>
        </p:spPr>
        <p:txBody>
          <a:bodyPr lIns="0" tIns="0" rIns="0" bIns="0" rtlCol="0" anchor="t">
            <a:spAutoFit/>
          </a:bodyPr>
          <a:lstStyle/>
          <a:p>
            <a:pPr algn="ctr">
              <a:lnSpc>
                <a:spcPts val="6292"/>
              </a:lnSpc>
            </a:pPr>
            <a:r>
              <a:rPr lang="en-US" sz="5618" spc="-140">
                <a:solidFill>
                  <a:srgbClr val="94D1FF"/>
                </a:solidFill>
                <a:latin typeface="Open Sans Extra Bold Bold"/>
              </a:rPr>
              <a:t>ATTRACTIVENESS FACTOR </a:t>
            </a:r>
          </a:p>
          <a:p>
            <a:pPr algn="ctr">
              <a:lnSpc>
                <a:spcPts val="6292"/>
              </a:lnSpc>
            </a:pPr>
            <a:r>
              <a:rPr lang="en-US" sz="5618" spc="-140">
                <a:solidFill>
                  <a:srgbClr val="004590"/>
                </a:solidFill>
                <a:latin typeface="Open Sans Extra Bold Bold"/>
              </a:rPr>
              <a:t>FOR YOUNG GENERATION </a:t>
            </a:r>
          </a:p>
        </p:txBody>
      </p:sp>
      <p:sp>
        <p:nvSpPr>
          <p:cNvPr id="11" name="TextBox 11"/>
          <p:cNvSpPr txBox="1"/>
          <p:nvPr/>
        </p:nvSpPr>
        <p:spPr>
          <a:xfrm>
            <a:off x="-76193" y="8824367"/>
            <a:ext cx="10411125" cy="717328"/>
          </a:xfrm>
          <a:prstGeom prst="rect">
            <a:avLst/>
          </a:prstGeom>
        </p:spPr>
        <p:txBody>
          <a:bodyPr lIns="0" tIns="0" rIns="0" bIns="0" rtlCol="0" anchor="t">
            <a:spAutoFit/>
          </a:bodyPr>
          <a:lstStyle/>
          <a:p>
            <a:pPr algn="ctr">
              <a:lnSpc>
                <a:spcPts val="5575"/>
              </a:lnSpc>
            </a:pPr>
            <a:r>
              <a:rPr lang="en-US" sz="4978" spc="-124">
                <a:solidFill>
                  <a:srgbClr val="FDFEFE"/>
                </a:solidFill>
                <a:latin typeface="Open Sans Extra Bold Bold"/>
              </a:rPr>
              <a:t>SHIPPING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3ED"/>
        </a:solidFill>
        <a:effectLst/>
      </p:bgPr>
    </p:bg>
    <p:spTree>
      <p:nvGrpSpPr>
        <p:cNvPr id="1" name=""/>
        <p:cNvGrpSpPr/>
        <p:nvPr/>
      </p:nvGrpSpPr>
      <p:grpSpPr>
        <a:xfrm>
          <a:off x="0" y="0"/>
          <a:ext cx="0" cy="0"/>
          <a:chOff x="0" y="0"/>
          <a:chExt cx="0" cy="0"/>
        </a:xfrm>
      </p:grpSpPr>
      <p:sp>
        <p:nvSpPr>
          <p:cNvPr id="2" name="Freeform 2"/>
          <p:cNvSpPr/>
          <p:nvPr/>
        </p:nvSpPr>
        <p:spPr>
          <a:xfrm flipH="1">
            <a:off x="8872458" y="2591260"/>
            <a:ext cx="3001928" cy="1455767"/>
          </a:xfrm>
          <a:custGeom>
            <a:avLst/>
            <a:gdLst/>
            <a:ahLst/>
            <a:cxnLst/>
            <a:rect l="l" t="t" r="r" b="b"/>
            <a:pathLst>
              <a:path w="3001928" h="1455767">
                <a:moveTo>
                  <a:pt x="3001929" y="0"/>
                </a:moveTo>
                <a:lnTo>
                  <a:pt x="0" y="0"/>
                </a:lnTo>
                <a:lnTo>
                  <a:pt x="0" y="1455767"/>
                </a:lnTo>
                <a:lnTo>
                  <a:pt x="3001929" y="1455767"/>
                </a:lnTo>
                <a:lnTo>
                  <a:pt x="3001929" y="0"/>
                </a:lnTo>
                <a:close/>
              </a:path>
            </a:pathLst>
          </a:custGeom>
          <a:blipFill>
            <a:blip r:embed="rId2">
              <a:extLst>
                <a:ext uri="{96DAC541-7B7A-43D3-8B79-37D633B846F1}">
                  <asvg:svgBlip xmlns:asvg="http://schemas.microsoft.com/office/drawing/2016/SVG/main" r:embed="rId3"/>
                </a:ext>
              </a:extLst>
            </a:blip>
            <a:stretch>
              <a:fillRect l="-295942" r="-55168"/>
            </a:stretch>
          </a:blipFill>
        </p:spPr>
        <p:txBody>
          <a:bodyPr/>
          <a:lstStyle/>
          <a:p>
            <a:endParaRPr lang="en-GB"/>
          </a:p>
        </p:txBody>
      </p:sp>
      <p:sp>
        <p:nvSpPr>
          <p:cNvPr id="3" name="AutoShape 3"/>
          <p:cNvSpPr/>
          <p:nvPr/>
        </p:nvSpPr>
        <p:spPr>
          <a:xfrm rot="-5399999">
            <a:off x="6452578" y="5314652"/>
            <a:ext cx="10762654" cy="0"/>
          </a:xfrm>
          <a:prstGeom prst="line">
            <a:avLst/>
          </a:prstGeom>
          <a:ln w="133350" cap="flat">
            <a:solidFill>
              <a:srgbClr val="02084B"/>
            </a:solidFill>
            <a:prstDash val="solid"/>
            <a:headEnd type="none" w="sm" len="sm"/>
            <a:tailEnd type="none" w="sm" len="sm"/>
          </a:ln>
        </p:spPr>
        <p:txBody>
          <a:bodyPr/>
          <a:lstStyle/>
          <a:p>
            <a:endParaRPr lang="en-GB"/>
          </a:p>
        </p:txBody>
      </p:sp>
      <p:sp>
        <p:nvSpPr>
          <p:cNvPr id="4" name="Freeform 4"/>
          <p:cNvSpPr/>
          <p:nvPr/>
        </p:nvSpPr>
        <p:spPr>
          <a:xfrm>
            <a:off x="-748434" y="-249525"/>
            <a:ext cx="6487833" cy="10536525"/>
          </a:xfrm>
          <a:custGeom>
            <a:avLst/>
            <a:gdLst/>
            <a:ahLst/>
            <a:cxnLst/>
            <a:rect l="l" t="t" r="r" b="b"/>
            <a:pathLst>
              <a:path w="6487833" h="10536525">
                <a:moveTo>
                  <a:pt x="0" y="0"/>
                </a:moveTo>
                <a:lnTo>
                  <a:pt x="6487833" y="0"/>
                </a:lnTo>
                <a:lnTo>
                  <a:pt x="6487833" y="10536525"/>
                </a:lnTo>
                <a:lnTo>
                  <a:pt x="0" y="10536525"/>
                </a:lnTo>
                <a:lnTo>
                  <a:pt x="0" y="0"/>
                </a:lnTo>
                <a:close/>
              </a:path>
            </a:pathLst>
          </a:custGeom>
          <a:blipFill>
            <a:blip r:embed="rId4">
              <a:alphaModFix amt="90000"/>
              <a:extLst>
                <a:ext uri="{96DAC541-7B7A-43D3-8B79-37D633B846F1}">
                  <asvg:svgBlip xmlns:asvg="http://schemas.microsoft.com/office/drawing/2016/SVG/main" r:embed="rId5"/>
                </a:ext>
              </a:extLst>
            </a:blip>
            <a:stretch>
              <a:fillRect l="-16937" r="-45467"/>
            </a:stretch>
          </a:blipFill>
        </p:spPr>
        <p:txBody>
          <a:bodyPr/>
          <a:lstStyle/>
          <a:p>
            <a:endParaRPr lang="en-GB"/>
          </a:p>
        </p:txBody>
      </p:sp>
      <p:grpSp>
        <p:nvGrpSpPr>
          <p:cNvPr id="5" name="Group 5"/>
          <p:cNvGrpSpPr/>
          <p:nvPr/>
        </p:nvGrpSpPr>
        <p:grpSpPr>
          <a:xfrm>
            <a:off x="6228565" y="540152"/>
            <a:ext cx="5114858" cy="1917758"/>
            <a:chOff x="0" y="0"/>
            <a:chExt cx="5874831" cy="2202701"/>
          </a:xfrm>
        </p:grpSpPr>
        <p:sp>
          <p:nvSpPr>
            <p:cNvPr id="6" name="Freeform 6"/>
            <p:cNvSpPr/>
            <p:nvPr/>
          </p:nvSpPr>
          <p:spPr>
            <a:xfrm>
              <a:off x="0" y="0"/>
              <a:ext cx="5874831" cy="2202701"/>
            </a:xfrm>
            <a:custGeom>
              <a:avLst/>
              <a:gdLst/>
              <a:ahLst/>
              <a:cxnLst/>
              <a:rect l="l" t="t" r="r" b="b"/>
              <a:pathLst>
                <a:path w="5874831" h="2202701">
                  <a:moveTo>
                    <a:pt x="0" y="0"/>
                  </a:moveTo>
                  <a:lnTo>
                    <a:pt x="0" y="2202701"/>
                  </a:lnTo>
                  <a:lnTo>
                    <a:pt x="5874831" y="2202701"/>
                  </a:lnTo>
                  <a:lnTo>
                    <a:pt x="5874831" y="0"/>
                  </a:lnTo>
                  <a:lnTo>
                    <a:pt x="0" y="0"/>
                  </a:lnTo>
                  <a:close/>
                  <a:moveTo>
                    <a:pt x="5813870" y="2141741"/>
                  </a:moveTo>
                  <a:lnTo>
                    <a:pt x="59690" y="2141741"/>
                  </a:lnTo>
                  <a:lnTo>
                    <a:pt x="59690" y="59690"/>
                  </a:lnTo>
                  <a:lnTo>
                    <a:pt x="5813870" y="59690"/>
                  </a:lnTo>
                  <a:lnTo>
                    <a:pt x="5813870" y="2141741"/>
                  </a:lnTo>
                  <a:close/>
                </a:path>
              </a:pathLst>
            </a:custGeom>
            <a:solidFill>
              <a:srgbClr val="02084B"/>
            </a:solidFill>
          </p:spPr>
          <p:txBody>
            <a:bodyPr/>
            <a:lstStyle/>
            <a:p>
              <a:endParaRPr lang="en-GB"/>
            </a:p>
          </p:txBody>
        </p:sp>
      </p:grpSp>
      <p:grpSp>
        <p:nvGrpSpPr>
          <p:cNvPr id="7" name="Group 7"/>
          <p:cNvGrpSpPr/>
          <p:nvPr/>
        </p:nvGrpSpPr>
        <p:grpSpPr>
          <a:xfrm>
            <a:off x="12319792" y="2259768"/>
            <a:ext cx="5114858" cy="2385135"/>
            <a:chOff x="0" y="0"/>
            <a:chExt cx="5874831" cy="2739522"/>
          </a:xfrm>
        </p:grpSpPr>
        <p:sp>
          <p:nvSpPr>
            <p:cNvPr id="8" name="Freeform 8"/>
            <p:cNvSpPr/>
            <p:nvPr/>
          </p:nvSpPr>
          <p:spPr>
            <a:xfrm>
              <a:off x="0" y="0"/>
              <a:ext cx="5874831" cy="2739522"/>
            </a:xfrm>
            <a:custGeom>
              <a:avLst/>
              <a:gdLst/>
              <a:ahLst/>
              <a:cxnLst/>
              <a:rect l="l" t="t" r="r" b="b"/>
              <a:pathLst>
                <a:path w="5874831" h="2739522">
                  <a:moveTo>
                    <a:pt x="0" y="0"/>
                  </a:moveTo>
                  <a:lnTo>
                    <a:pt x="0" y="2739522"/>
                  </a:lnTo>
                  <a:lnTo>
                    <a:pt x="5874831" y="2739522"/>
                  </a:lnTo>
                  <a:lnTo>
                    <a:pt x="5874831" y="0"/>
                  </a:lnTo>
                  <a:lnTo>
                    <a:pt x="0" y="0"/>
                  </a:lnTo>
                  <a:close/>
                  <a:moveTo>
                    <a:pt x="5813870" y="2678562"/>
                  </a:moveTo>
                  <a:lnTo>
                    <a:pt x="59690" y="2678562"/>
                  </a:lnTo>
                  <a:lnTo>
                    <a:pt x="59690" y="59690"/>
                  </a:lnTo>
                  <a:lnTo>
                    <a:pt x="5813870" y="59690"/>
                  </a:lnTo>
                  <a:lnTo>
                    <a:pt x="5813870" y="2678562"/>
                  </a:lnTo>
                  <a:close/>
                </a:path>
              </a:pathLst>
            </a:custGeom>
            <a:solidFill>
              <a:srgbClr val="02084B"/>
            </a:solidFill>
          </p:spPr>
          <p:txBody>
            <a:bodyPr/>
            <a:lstStyle/>
            <a:p>
              <a:endParaRPr lang="en-GB"/>
            </a:p>
          </p:txBody>
        </p:sp>
      </p:grpSp>
      <p:grpSp>
        <p:nvGrpSpPr>
          <p:cNvPr id="9" name="Group 9"/>
          <p:cNvGrpSpPr/>
          <p:nvPr/>
        </p:nvGrpSpPr>
        <p:grpSpPr>
          <a:xfrm>
            <a:off x="6228565" y="3954174"/>
            <a:ext cx="5119565" cy="2664672"/>
            <a:chOff x="0" y="0"/>
            <a:chExt cx="6296335" cy="3277166"/>
          </a:xfrm>
        </p:grpSpPr>
        <p:sp>
          <p:nvSpPr>
            <p:cNvPr id="10" name="Freeform 10"/>
            <p:cNvSpPr/>
            <p:nvPr/>
          </p:nvSpPr>
          <p:spPr>
            <a:xfrm>
              <a:off x="0" y="0"/>
              <a:ext cx="6296335" cy="3277166"/>
            </a:xfrm>
            <a:custGeom>
              <a:avLst/>
              <a:gdLst/>
              <a:ahLst/>
              <a:cxnLst/>
              <a:rect l="l" t="t" r="r" b="b"/>
              <a:pathLst>
                <a:path w="6296335" h="3277166">
                  <a:moveTo>
                    <a:pt x="0" y="0"/>
                  </a:moveTo>
                  <a:lnTo>
                    <a:pt x="0" y="3277166"/>
                  </a:lnTo>
                  <a:lnTo>
                    <a:pt x="6296335" y="3277166"/>
                  </a:lnTo>
                  <a:lnTo>
                    <a:pt x="6296335" y="0"/>
                  </a:lnTo>
                  <a:lnTo>
                    <a:pt x="0" y="0"/>
                  </a:lnTo>
                  <a:close/>
                  <a:moveTo>
                    <a:pt x="6235375" y="3216206"/>
                  </a:moveTo>
                  <a:lnTo>
                    <a:pt x="59690" y="3216206"/>
                  </a:lnTo>
                  <a:lnTo>
                    <a:pt x="59690" y="59690"/>
                  </a:lnTo>
                  <a:lnTo>
                    <a:pt x="6235375" y="59690"/>
                  </a:lnTo>
                  <a:lnTo>
                    <a:pt x="6235375" y="3216206"/>
                  </a:lnTo>
                  <a:close/>
                </a:path>
              </a:pathLst>
            </a:custGeom>
            <a:solidFill>
              <a:srgbClr val="02084B"/>
            </a:solidFill>
          </p:spPr>
          <p:txBody>
            <a:bodyPr/>
            <a:lstStyle/>
            <a:p>
              <a:endParaRPr lang="en-GB"/>
            </a:p>
          </p:txBody>
        </p:sp>
      </p:grpSp>
      <p:grpSp>
        <p:nvGrpSpPr>
          <p:cNvPr id="11" name="Group 11"/>
          <p:cNvGrpSpPr/>
          <p:nvPr/>
        </p:nvGrpSpPr>
        <p:grpSpPr>
          <a:xfrm>
            <a:off x="12319792" y="5859950"/>
            <a:ext cx="5114858" cy="4043838"/>
            <a:chOff x="0" y="0"/>
            <a:chExt cx="5874831" cy="4644678"/>
          </a:xfrm>
        </p:grpSpPr>
        <p:sp>
          <p:nvSpPr>
            <p:cNvPr id="12" name="Freeform 12"/>
            <p:cNvSpPr/>
            <p:nvPr/>
          </p:nvSpPr>
          <p:spPr>
            <a:xfrm>
              <a:off x="0" y="0"/>
              <a:ext cx="5874831" cy="4644677"/>
            </a:xfrm>
            <a:custGeom>
              <a:avLst/>
              <a:gdLst/>
              <a:ahLst/>
              <a:cxnLst/>
              <a:rect l="l" t="t" r="r" b="b"/>
              <a:pathLst>
                <a:path w="5874831" h="4644677">
                  <a:moveTo>
                    <a:pt x="0" y="0"/>
                  </a:moveTo>
                  <a:lnTo>
                    <a:pt x="0" y="4644677"/>
                  </a:lnTo>
                  <a:lnTo>
                    <a:pt x="5874831" y="4644677"/>
                  </a:lnTo>
                  <a:lnTo>
                    <a:pt x="5874831" y="0"/>
                  </a:lnTo>
                  <a:lnTo>
                    <a:pt x="0" y="0"/>
                  </a:lnTo>
                  <a:close/>
                  <a:moveTo>
                    <a:pt x="5813870" y="4583718"/>
                  </a:moveTo>
                  <a:lnTo>
                    <a:pt x="59690" y="4583718"/>
                  </a:lnTo>
                  <a:lnTo>
                    <a:pt x="59690" y="59690"/>
                  </a:lnTo>
                  <a:lnTo>
                    <a:pt x="5813870" y="59690"/>
                  </a:lnTo>
                  <a:lnTo>
                    <a:pt x="5813870" y="4583718"/>
                  </a:lnTo>
                  <a:close/>
                </a:path>
              </a:pathLst>
            </a:custGeom>
            <a:solidFill>
              <a:srgbClr val="02084B"/>
            </a:solidFill>
          </p:spPr>
          <p:txBody>
            <a:bodyPr/>
            <a:lstStyle/>
            <a:p>
              <a:endParaRPr lang="en-GB"/>
            </a:p>
          </p:txBody>
        </p:sp>
      </p:grpSp>
      <p:sp>
        <p:nvSpPr>
          <p:cNvPr id="13" name="Freeform 13"/>
          <p:cNvSpPr/>
          <p:nvPr/>
        </p:nvSpPr>
        <p:spPr>
          <a:xfrm>
            <a:off x="11874387" y="4546447"/>
            <a:ext cx="2708567" cy="1313503"/>
          </a:xfrm>
          <a:custGeom>
            <a:avLst/>
            <a:gdLst/>
            <a:ahLst/>
            <a:cxnLst/>
            <a:rect l="l" t="t" r="r" b="b"/>
            <a:pathLst>
              <a:path w="2708567" h="1313503">
                <a:moveTo>
                  <a:pt x="0" y="0"/>
                </a:moveTo>
                <a:lnTo>
                  <a:pt x="2708567" y="0"/>
                </a:lnTo>
                <a:lnTo>
                  <a:pt x="2708567" y="1313503"/>
                </a:lnTo>
                <a:lnTo>
                  <a:pt x="0" y="1313503"/>
                </a:lnTo>
                <a:lnTo>
                  <a:pt x="0" y="0"/>
                </a:lnTo>
                <a:close/>
              </a:path>
            </a:pathLst>
          </a:custGeom>
          <a:blipFill>
            <a:blip r:embed="rId2">
              <a:extLst>
                <a:ext uri="{96DAC541-7B7A-43D3-8B79-37D633B846F1}">
                  <asvg:svgBlip xmlns:asvg="http://schemas.microsoft.com/office/drawing/2016/SVG/main" r:embed="rId3"/>
                </a:ext>
              </a:extLst>
            </a:blip>
            <a:stretch>
              <a:fillRect l="-295942" r="-55168"/>
            </a:stretch>
          </a:blipFill>
        </p:spPr>
        <p:txBody>
          <a:bodyPr/>
          <a:lstStyle/>
          <a:p>
            <a:endParaRPr lang="en-GB"/>
          </a:p>
        </p:txBody>
      </p:sp>
      <p:sp>
        <p:nvSpPr>
          <p:cNvPr id="14" name="TextBox 14"/>
          <p:cNvSpPr txBox="1"/>
          <p:nvPr/>
        </p:nvSpPr>
        <p:spPr>
          <a:xfrm>
            <a:off x="12500573" y="2226459"/>
            <a:ext cx="4836877" cy="2384425"/>
          </a:xfrm>
          <a:prstGeom prst="rect">
            <a:avLst/>
          </a:prstGeom>
        </p:spPr>
        <p:txBody>
          <a:bodyPr lIns="0" tIns="0" rIns="0" bIns="0" rtlCol="0" anchor="t">
            <a:spAutoFit/>
          </a:bodyPr>
          <a:lstStyle/>
          <a:p>
            <a:pPr>
              <a:lnSpc>
                <a:spcPts val="3724"/>
              </a:lnSpc>
            </a:pPr>
            <a:r>
              <a:rPr lang="en-US" sz="2499" spc="199">
                <a:solidFill>
                  <a:srgbClr val="02084B"/>
                </a:solidFill>
                <a:latin typeface="Cooper Hewitt 1 Bold"/>
              </a:rPr>
              <a:t>THE RELATIONSHIP WITH THE SEA AND FOSTERING A SENSE OF "SEAFARERENESS" (ΝΑΥΤΟΣΎΝΗ)</a:t>
            </a:r>
          </a:p>
        </p:txBody>
      </p:sp>
      <p:sp>
        <p:nvSpPr>
          <p:cNvPr id="15" name="Freeform 15"/>
          <p:cNvSpPr/>
          <p:nvPr/>
        </p:nvSpPr>
        <p:spPr>
          <a:xfrm flipH="1">
            <a:off x="7414613" y="2591260"/>
            <a:ext cx="3001928" cy="1455767"/>
          </a:xfrm>
          <a:custGeom>
            <a:avLst/>
            <a:gdLst/>
            <a:ahLst/>
            <a:cxnLst/>
            <a:rect l="l" t="t" r="r" b="b"/>
            <a:pathLst>
              <a:path w="3001928" h="1455767">
                <a:moveTo>
                  <a:pt x="3001929" y="0"/>
                </a:moveTo>
                <a:lnTo>
                  <a:pt x="0" y="0"/>
                </a:lnTo>
                <a:lnTo>
                  <a:pt x="0" y="1455767"/>
                </a:lnTo>
                <a:lnTo>
                  <a:pt x="3001929" y="1455767"/>
                </a:lnTo>
                <a:lnTo>
                  <a:pt x="3001929" y="0"/>
                </a:lnTo>
                <a:close/>
              </a:path>
            </a:pathLst>
          </a:custGeom>
          <a:blipFill>
            <a:blip r:embed="rId2">
              <a:extLst>
                <a:ext uri="{96DAC541-7B7A-43D3-8B79-37D633B846F1}">
                  <asvg:svgBlip xmlns:asvg="http://schemas.microsoft.com/office/drawing/2016/SVG/main" r:embed="rId3"/>
                </a:ext>
              </a:extLst>
            </a:blip>
            <a:stretch>
              <a:fillRect l="-295942" r="-55168"/>
            </a:stretch>
          </a:blipFill>
        </p:spPr>
        <p:txBody>
          <a:bodyPr/>
          <a:lstStyle/>
          <a:p>
            <a:endParaRPr lang="en-GB"/>
          </a:p>
        </p:txBody>
      </p:sp>
      <p:sp>
        <p:nvSpPr>
          <p:cNvPr id="16" name="Freeform 16"/>
          <p:cNvSpPr/>
          <p:nvPr/>
        </p:nvSpPr>
        <p:spPr>
          <a:xfrm>
            <a:off x="13723114" y="4546447"/>
            <a:ext cx="2708567" cy="1313503"/>
          </a:xfrm>
          <a:custGeom>
            <a:avLst/>
            <a:gdLst/>
            <a:ahLst/>
            <a:cxnLst/>
            <a:rect l="l" t="t" r="r" b="b"/>
            <a:pathLst>
              <a:path w="2708567" h="1313503">
                <a:moveTo>
                  <a:pt x="0" y="0"/>
                </a:moveTo>
                <a:lnTo>
                  <a:pt x="2708567" y="0"/>
                </a:lnTo>
                <a:lnTo>
                  <a:pt x="2708567" y="1313503"/>
                </a:lnTo>
                <a:lnTo>
                  <a:pt x="0" y="1313503"/>
                </a:lnTo>
                <a:lnTo>
                  <a:pt x="0" y="0"/>
                </a:lnTo>
                <a:close/>
              </a:path>
            </a:pathLst>
          </a:custGeom>
          <a:blipFill>
            <a:blip r:embed="rId2">
              <a:extLst>
                <a:ext uri="{96DAC541-7B7A-43D3-8B79-37D633B846F1}">
                  <asvg:svgBlip xmlns:asvg="http://schemas.microsoft.com/office/drawing/2016/SVG/main" r:embed="rId3"/>
                </a:ext>
              </a:extLst>
            </a:blip>
            <a:stretch>
              <a:fillRect l="-295942" r="-55168"/>
            </a:stretch>
          </a:blipFill>
        </p:spPr>
        <p:txBody>
          <a:bodyPr/>
          <a:lstStyle/>
          <a:p>
            <a:endParaRPr lang="en-GB"/>
          </a:p>
        </p:txBody>
      </p:sp>
      <p:grpSp>
        <p:nvGrpSpPr>
          <p:cNvPr id="17" name="Group 17"/>
          <p:cNvGrpSpPr/>
          <p:nvPr/>
        </p:nvGrpSpPr>
        <p:grpSpPr>
          <a:xfrm>
            <a:off x="6312676" y="7495146"/>
            <a:ext cx="5119565" cy="1505560"/>
            <a:chOff x="0" y="0"/>
            <a:chExt cx="6296335" cy="1851624"/>
          </a:xfrm>
        </p:grpSpPr>
        <p:sp>
          <p:nvSpPr>
            <p:cNvPr id="18" name="Freeform 18"/>
            <p:cNvSpPr/>
            <p:nvPr/>
          </p:nvSpPr>
          <p:spPr>
            <a:xfrm>
              <a:off x="0" y="0"/>
              <a:ext cx="6296335" cy="1851624"/>
            </a:xfrm>
            <a:custGeom>
              <a:avLst/>
              <a:gdLst/>
              <a:ahLst/>
              <a:cxnLst/>
              <a:rect l="l" t="t" r="r" b="b"/>
              <a:pathLst>
                <a:path w="6296335" h="1851624">
                  <a:moveTo>
                    <a:pt x="0" y="0"/>
                  </a:moveTo>
                  <a:lnTo>
                    <a:pt x="0" y="1851624"/>
                  </a:lnTo>
                  <a:lnTo>
                    <a:pt x="6296335" y="1851624"/>
                  </a:lnTo>
                  <a:lnTo>
                    <a:pt x="6296335" y="0"/>
                  </a:lnTo>
                  <a:lnTo>
                    <a:pt x="0" y="0"/>
                  </a:lnTo>
                  <a:close/>
                  <a:moveTo>
                    <a:pt x="6235375" y="1790664"/>
                  </a:moveTo>
                  <a:lnTo>
                    <a:pt x="59690" y="1790664"/>
                  </a:lnTo>
                  <a:lnTo>
                    <a:pt x="59690" y="59690"/>
                  </a:lnTo>
                  <a:lnTo>
                    <a:pt x="6235375" y="59690"/>
                  </a:lnTo>
                  <a:lnTo>
                    <a:pt x="6235375" y="1790664"/>
                  </a:lnTo>
                  <a:close/>
                </a:path>
              </a:pathLst>
            </a:custGeom>
            <a:solidFill>
              <a:srgbClr val="02084B"/>
            </a:solidFill>
          </p:spPr>
          <p:txBody>
            <a:bodyPr/>
            <a:lstStyle/>
            <a:p>
              <a:endParaRPr lang="en-GB"/>
            </a:p>
          </p:txBody>
        </p:sp>
      </p:grpSp>
      <p:sp>
        <p:nvSpPr>
          <p:cNvPr id="19" name="Freeform 19"/>
          <p:cNvSpPr/>
          <p:nvPr/>
        </p:nvSpPr>
        <p:spPr>
          <a:xfrm>
            <a:off x="453646" y="267893"/>
            <a:ext cx="4365219" cy="5959691"/>
          </a:xfrm>
          <a:custGeom>
            <a:avLst/>
            <a:gdLst/>
            <a:ahLst/>
            <a:cxnLst/>
            <a:rect l="l" t="t" r="r" b="b"/>
            <a:pathLst>
              <a:path w="4365219" h="5959691">
                <a:moveTo>
                  <a:pt x="0" y="0"/>
                </a:moveTo>
                <a:lnTo>
                  <a:pt x="4365219" y="0"/>
                </a:lnTo>
                <a:lnTo>
                  <a:pt x="4365219" y="5959691"/>
                </a:lnTo>
                <a:lnTo>
                  <a:pt x="0" y="5959691"/>
                </a:lnTo>
                <a:lnTo>
                  <a:pt x="0" y="0"/>
                </a:lnTo>
                <a:close/>
              </a:path>
            </a:pathLst>
          </a:custGeom>
          <a:blipFill>
            <a:blip r:embed="rId6"/>
            <a:stretch>
              <a:fillRect l="-57131" r="-85583"/>
            </a:stretch>
          </a:blipFill>
        </p:spPr>
        <p:txBody>
          <a:bodyPr/>
          <a:lstStyle/>
          <a:p>
            <a:endParaRPr lang="en-GB"/>
          </a:p>
        </p:txBody>
      </p:sp>
      <p:sp>
        <p:nvSpPr>
          <p:cNvPr id="20" name="TextBox 20"/>
          <p:cNvSpPr txBox="1"/>
          <p:nvPr/>
        </p:nvSpPr>
        <p:spPr>
          <a:xfrm>
            <a:off x="6469579" y="643566"/>
            <a:ext cx="4637537" cy="1527870"/>
          </a:xfrm>
          <a:prstGeom prst="rect">
            <a:avLst/>
          </a:prstGeom>
        </p:spPr>
        <p:txBody>
          <a:bodyPr lIns="0" tIns="0" rIns="0" bIns="0" rtlCol="0" anchor="t">
            <a:spAutoFit/>
          </a:bodyPr>
          <a:lstStyle/>
          <a:p>
            <a:pPr algn="ctr">
              <a:lnSpc>
                <a:spcPts val="2926"/>
              </a:lnSpc>
            </a:pPr>
            <a:r>
              <a:rPr lang="en-US" sz="1963" spc="373">
                <a:solidFill>
                  <a:srgbClr val="02084B"/>
                </a:solidFill>
                <a:latin typeface="Cooper Hewitt 1 Bold"/>
              </a:rPr>
              <a:t>THE SIGNIFICANCE OF SEAFARERS AND THE NECESSITY TO INCREASE THEIR ENGAGEMENT</a:t>
            </a:r>
          </a:p>
        </p:txBody>
      </p:sp>
      <p:sp>
        <p:nvSpPr>
          <p:cNvPr id="21" name="TextBox 21"/>
          <p:cNvSpPr txBox="1"/>
          <p:nvPr/>
        </p:nvSpPr>
        <p:spPr>
          <a:xfrm>
            <a:off x="6920513" y="4256223"/>
            <a:ext cx="4170442" cy="1917700"/>
          </a:xfrm>
          <a:prstGeom prst="rect">
            <a:avLst/>
          </a:prstGeom>
        </p:spPr>
        <p:txBody>
          <a:bodyPr lIns="0" tIns="0" rIns="0" bIns="0" rtlCol="0" anchor="t">
            <a:spAutoFit/>
          </a:bodyPr>
          <a:lstStyle/>
          <a:p>
            <a:pPr>
              <a:lnSpc>
                <a:spcPts val="3724"/>
              </a:lnSpc>
            </a:pPr>
            <a:r>
              <a:rPr lang="en-US" sz="2499" spc="474">
                <a:solidFill>
                  <a:srgbClr val="02084B"/>
                </a:solidFill>
                <a:latin typeface="Cooper Hewitt 1 Bold"/>
              </a:rPr>
              <a:t>NAUTICAL EDUCATION AND ITS ROLE IN THE GREEN TRANSITION</a:t>
            </a:r>
          </a:p>
        </p:txBody>
      </p:sp>
      <p:sp>
        <p:nvSpPr>
          <p:cNvPr id="22" name="TextBox 22"/>
          <p:cNvSpPr txBox="1"/>
          <p:nvPr/>
        </p:nvSpPr>
        <p:spPr>
          <a:xfrm>
            <a:off x="12386355" y="5945466"/>
            <a:ext cx="5273278" cy="3658963"/>
          </a:xfrm>
          <a:prstGeom prst="rect">
            <a:avLst/>
          </a:prstGeom>
        </p:spPr>
        <p:txBody>
          <a:bodyPr lIns="0" tIns="0" rIns="0" bIns="0" rtlCol="0" anchor="t">
            <a:spAutoFit/>
          </a:bodyPr>
          <a:lstStyle/>
          <a:p>
            <a:pPr>
              <a:lnSpc>
                <a:spcPts val="3606"/>
              </a:lnSpc>
            </a:pPr>
            <a:r>
              <a:rPr lang="en-US" sz="2420" spc="459">
                <a:solidFill>
                  <a:srgbClr val="02084B"/>
                </a:solidFill>
                <a:latin typeface="Cooper Hewitt 1 Bold"/>
              </a:rPr>
              <a:t>EXPLORING DILEMMAS AND EXPERIMENTS IN </a:t>
            </a:r>
          </a:p>
          <a:p>
            <a:pPr>
              <a:lnSpc>
                <a:spcPts val="3606"/>
              </a:lnSpc>
            </a:pPr>
            <a:r>
              <a:rPr lang="en-US" sz="2420" spc="459">
                <a:solidFill>
                  <a:srgbClr val="02084B"/>
                </a:solidFill>
                <a:latin typeface="Cooper Hewitt 1 Bold"/>
              </a:rPr>
              <a:t>THE INDUSTRY, ESPECIALLY CONCERNING CLIMATE CRISIS, </a:t>
            </a:r>
          </a:p>
          <a:p>
            <a:pPr>
              <a:lnSpc>
                <a:spcPts val="3606"/>
              </a:lnSpc>
            </a:pPr>
            <a:r>
              <a:rPr lang="en-US" sz="2420" spc="459">
                <a:solidFill>
                  <a:srgbClr val="02084B"/>
                </a:solidFill>
                <a:latin typeface="Cooper Hewitt 1 Bold"/>
              </a:rPr>
              <a:t>NEW FUELS, AI, GEOPOLITICAL</a:t>
            </a:r>
          </a:p>
          <a:p>
            <a:pPr>
              <a:lnSpc>
                <a:spcPts val="3606"/>
              </a:lnSpc>
            </a:pPr>
            <a:r>
              <a:rPr lang="en-US" sz="2420" spc="459">
                <a:solidFill>
                  <a:srgbClr val="02084B"/>
                </a:solidFill>
                <a:latin typeface="Cooper Hewitt 1 Bold"/>
              </a:rPr>
              <a:t>CHALLENGES, MIGRATION</a:t>
            </a:r>
          </a:p>
        </p:txBody>
      </p:sp>
      <p:sp>
        <p:nvSpPr>
          <p:cNvPr id="23" name="TextBox 23"/>
          <p:cNvSpPr txBox="1"/>
          <p:nvPr/>
        </p:nvSpPr>
        <p:spPr>
          <a:xfrm>
            <a:off x="453646" y="6449002"/>
            <a:ext cx="4365219" cy="3710815"/>
          </a:xfrm>
          <a:prstGeom prst="rect">
            <a:avLst/>
          </a:prstGeom>
        </p:spPr>
        <p:txBody>
          <a:bodyPr lIns="0" tIns="0" rIns="0" bIns="0" rtlCol="0" anchor="t">
            <a:spAutoFit/>
          </a:bodyPr>
          <a:lstStyle/>
          <a:p>
            <a:pPr>
              <a:lnSpc>
                <a:spcPts val="3660"/>
              </a:lnSpc>
            </a:pPr>
            <a:r>
              <a:rPr lang="en-US" sz="3268" spc="-81">
                <a:solidFill>
                  <a:srgbClr val="F8F3ED"/>
                </a:solidFill>
                <a:latin typeface="Open Sans Extra Bold"/>
              </a:rPr>
              <a:t>Human element is irreplaceable: responsibility to foster an environment that not only attracts but also retains skilled seafarers</a:t>
            </a:r>
          </a:p>
        </p:txBody>
      </p:sp>
      <p:sp>
        <p:nvSpPr>
          <p:cNvPr id="24" name="TextBox 24"/>
          <p:cNvSpPr txBox="1"/>
          <p:nvPr/>
        </p:nvSpPr>
        <p:spPr>
          <a:xfrm>
            <a:off x="8017451" y="2988978"/>
            <a:ext cx="3856936" cy="460371"/>
          </a:xfrm>
          <a:prstGeom prst="rect">
            <a:avLst/>
          </a:prstGeom>
        </p:spPr>
        <p:txBody>
          <a:bodyPr lIns="0" tIns="0" rIns="0" bIns="0" rtlCol="0" anchor="t">
            <a:spAutoFit/>
          </a:bodyPr>
          <a:lstStyle/>
          <a:p>
            <a:pPr marL="0" lvl="0" indent="0" algn="r">
              <a:lnSpc>
                <a:spcPts val="3762"/>
              </a:lnSpc>
              <a:spcBef>
                <a:spcPct val="0"/>
              </a:spcBef>
            </a:pPr>
            <a:r>
              <a:rPr lang="en-US" sz="2687" u="none" strike="noStrike">
                <a:solidFill>
                  <a:srgbClr val="FFFFFF"/>
                </a:solidFill>
                <a:latin typeface="Montserrat Semi-Bold Bold"/>
              </a:rPr>
              <a:t>Prioritizing Seafarers </a:t>
            </a:r>
          </a:p>
        </p:txBody>
      </p:sp>
      <p:sp>
        <p:nvSpPr>
          <p:cNvPr id="25" name="TextBox 25"/>
          <p:cNvSpPr txBox="1"/>
          <p:nvPr/>
        </p:nvSpPr>
        <p:spPr>
          <a:xfrm>
            <a:off x="10704693" y="4979408"/>
            <a:ext cx="5100341" cy="488886"/>
          </a:xfrm>
          <a:prstGeom prst="rect">
            <a:avLst/>
          </a:prstGeom>
        </p:spPr>
        <p:txBody>
          <a:bodyPr lIns="0" tIns="0" rIns="0" bIns="0" rtlCol="0" anchor="t">
            <a:spAutoFit/>
          </a:bodyPr>
          <a:lstStyle/>
          <a:p>
            <a:pPr marL="0" lvl="0" indent="0" algn="r">
              <a:lnSpc>
                <a:spcPts val="4028"/>
              </a:lnSpc>
              <a:spcBef>
                <a:spcPct val="0"/>
              </a:spcBef>
            </a:pPr>
            <a:r>
              <a:rPr lang="en-US" sz="2877" u="none" strike="noStrike">
                <a:solidFill>
                  <a:srgbClr val="FFFFFF"/>
                </a:solidFill>
                <a:latin typeface="Montserrat Semi-Bold Bold"/>
              </a:rPr>
              <a:t>Nautical Education</a:t>
            </a:r>
          </a:p>
        </p:txBody>
      </p:sp>
      <p:sp>
        <p:nvSpPr>
          <p:cNvPr id="26" name="TextBox 26"/>
          <p:cNvSpPr txBox="1"/>
          <p:nvPr/>
        </p:nvSpPr>
        <p:spPr>
          <a:xfrm>
            <a:off x="6668094" y="7797194"/>
            <a:ext cx="4170442" cy="984250"/>
          </a:xfrm>
          <a:prstGeom prst="rect">
            <a:avLst/>
          </a:prstGeom>
        </p:spPr>
        <p:txBody>
          <a:bodyPr lIns="0" tIns="0" rIns="0" bIns="0" rtlCol="0" anchor="t">
            <a:spAutoFit/>
          </a:bodyPr>
          <a:lstStyle/>
          <a:p>
            <a:pPr>
              <a:lnSpc>
                <a:spcPts val="3724"/>
              </a:lnSpc>
            </a:pPr>
            <a:r>
              <a:rPr lang="en-US" sz="2499" spc="474">
                <a:solidFill>
                  <a:srgbClr val="02084B"/>
                </a:solidFill>
                <a:latin typeface="Cooper Hewitt 1 Bold"/>
              </a:rPr>
              <a:t>RAISE AWARENESS FROM SCHOOL </a:t>
            </a:r>
          </a:p>
        </p:txBody>
      </p:sp>
      <p:sp>
        <p:nvSpPr>
          <p:cNvPr id="27" name="Freeform 27"/>
          <p:cNvSpPr/>
          <p:nvPr/>
        </p:nvSpPr>
        <p:spPr>
          <a:xfrm>
            <a:off x="1707185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7"/>
            <a:stretch>
              <a:fillRect l="-77740" r="-57924" b="-115512"/>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GB"/>
          </a:p>
        </p:txBody>
      </p:sp>
      <p:sp>
        <p:nvSpPr>
          <p:cNvPr id="3" name="Freeform 3"/>
          <p:cNvSpPr/>
          <p:nvPr/>
        </p:nvSpPr>
        <p:spPr>
          <a:xfrm>
            <a:off x="-276739" y="-766804"/>
            <a:ext cx="18841477" cy="2025459"/>
          </a:xfrm>
          <a:custGeom>
            <a:avLst/>
            <a:gdLst/>
            <a:ahLst/>
            <a:cxnLst/>
            <a:rect l="l" t="t" r="r" b="b"/>
            <a:pathLst>
              <a:path w="18841477" h="2025459">
                <a:moveTo>
                  <a:pt x="0" y="0"/>
                </a:moveTo>
                <a:lnTo>
                  <a:pt x="18841478" y="0"/>
                </a:lnTo>
                <a:lnTo>
                  <a:pt x="18841478" y="2025458"/>
                </a:lnTo>
                <a:lnTo>
                  <a:pt x="0" y="20254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04853" y="2979353"/>
            <a:ext cx="1734952" cy="1103981"/>
          </a:xfrm>
          <a:custGeom>
            <a:avLst/>
            <a:gdLst/>
            <a:ahLst/>
            <a:cxnLst/>
            <a:rect l="l" t="t" r="r" b="b"/>
            <a:pathLst>
              <a:path w="1734952" h="1103981">
                <a:moveTo>
                  <a:pt x="0" y="0"/>
                </a:moveTo>
                <a:lnTo>
                  <a:pt x="1734953" y="0"/>
                </a:lnTo>
                <a:lnTo>
                  <a:pt x="1734953"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5" name="Freeform 5"/>
          <p:cNvSpPr/>
          <p:nvPr/>
        </p:nvSpPr>
        <p:spPr>
          <a:xfrm>
            <a:off x="605821" y="4857699"/>
            <a:ext cx="1734952" cy="1103981"/>
          </a:xfrm>
          <a:custGeom>
            <a:avLst/>
            <a:gdLst/>
            <a:ahLst/>
            <a:cxnLst/>
            <a:rect l="l" t="t" r="r" b="b"/>
            <a:pathLst>
              <a:path w="1734952" h="1103981">
                <a:moveTo>
                  <a:pt x="0" y="0"/>
                </a:moveTo>
                <a:lnTo>
                  <a:pt x="1734953" y="0"/>
                </a:lnTo>
                <a:lnTo>
                  <a:pt x="1734953"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6" name="Freeform 6"/>
          <p:cNvSpPr/>
          <p:nvPr/>
        </p:nvSpPr>
        <p:spPr>
          <a:xfrm>
            <a:off x="604853" y="6570366"/>
            <a:ext cx="1734952" cy="1103981"/>
          </a:xfrm>
          <a:custGeom>
            <a:avLst/>
            <a:gdLst/>
            <a:ahLst/>
            <a:cxnLst/>
            <a:rect l="l" t="t" r="r" b="b"/>
            <a:pathLst>
              <a:path w="1734952" h="1103981">
                <a:moveTo>
                  <a:pt x="0" y="0"/>
                </a:moveTo>
                <a:lnTo>
                  <a:pt x="1734953" y="0"/>
                </a:lnTo>
                <a:lnTo>
                  <a:pt x="1734953"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7" name="AutoShape 7"/>
          <p:cNvSpPr/>
          <p:nvPr/>
        </p:nvSpPr>
        <p:spPr>
          <a:xfrm rot="3331738">
            <a:off x="10377905" y="586465"/>
            <a:ext cx="1526729" cy="0"/>
          </a:xfrm>
          <a:prstGeom prst="line">
            <a:avLst/>
          </a:prstGeom>
          <a:ln w="85725" cap="flat">
            <a:solidFill>
              <a:srgbClr val="28A4E5"/>
            </a:solidFill>
            <a:prstDash val="solid"/>
            <a:headEnd type="none" w="sm" len="sm"/>
            <a:tailEnd type="none" w="sm" len="sm"/>
          </a:ln>
        </p:spPr>
        <p:txBody>
          <a:bodyPr/>
          <a:lstStyle/>
          <a:p>
            <a:endParaRPr lang="en-GB"/>
          </a:p>
        </p:txBody>
      </p:sp>
      <p:sp>
        <p:nvSpPr>
          <p:cNvPr id="8" name="AutoShape 8"/>
          <p:cNvSpPr/>
          <p:nvPr/>
        </p:nvSpPr>
        <p:spPr>
          <a:xfrm rot="7512695">
            <a:off x="15425683" y="711074"/>
            <a:ext cx="1183060" cy="0"/>
          </a:xfrm>
          <a:prstGeom prst="line">
            <a:avLst/>
          </a:prstGeom>
          <a:ln w="85725" cap="flat">
            <a:solidFill>
              <a:srgbClr val="28A4E5"/>
            </a:solidFill>
            <a:prstDash val="solid"/>
            <a:headEnd type="none" w="sm" len="sm"/>
            <a:tailEnd type="none" w="sm" len="sm"/>
          </a:ln>
        </p:spPr>
        <p:txBody>
          <a:bodyPr/>
          <a:lstStyle/>
          <a:p>
            <a:endParaRPr lang="en-GB"/>
          </a:p>
        </p:txBody>
      </p:sp>
      <p:sp>
        <p:nvSpPr>
          <p:cNvPr id="9" name="AutoShape 9"/>
          <p:cNvSpPr/>
          <p:nvPr/>
        </p:nvSpPr>
        <p:spPr>
          <a:xfrm>
            <a:off x="11553184" y="1212519"/>
            <a:ext cx="4163884" cy="0"/>
          </a:xfrm>
          <a:prstGeom prst="line">
            <a:avLst/>
          </a:prstGeom>
          <a:ln w="85725" cap="flat">
            <a:solidFill>
              <a:srgbClr val="28A4E5"/>
            </a:solidFill>
            <a:prstDash val="solid"/>
            <a:headEnd type="none" w="sm" len="sm"/>
            <a:tailEnd type="none" w="sm" len="sm"/>
          </a:ln>
        </p:spPr>
        <p:txBody>
          <a:bodyPr/>
          <a:lstStyle/>
          <a:p>
            <a:endParaRPr lang="en-GB"/>
          </a:p>
        </p:txBody>
      </p:sp>
      <p:sp>
        <p:nvSpPr>
          <p:cNvPr id="10" name="AutoShape 10"/>
          <p:cNvSpPr/>
          <p:nvPr/>
        </p:nvSpPr>
        <p:spPr>
          <a:xfrm>
            <a:off x="16282258" y="264975"/>
            <a:ext cx="4163884" cy="0"/>
          </a:xfrm>
          <a:prstGeom prst="line">
            <a:avLst/>
          </a:prstGeom>
          <a:ln w="85725" cap="flat">
            <a:solidFill>
              <a:srgbClr val="28A4E5"/>
            </a:solidFill>
            <a:prstDash val="solid"/>
            <a:headEnd type="none" w="sm" len="sm"/>
            <a:tailEnd type="none" w="sm" len="sm"/>
          </a:ln>
        </p:spPr>
        <p:txBody>
          <a:bodyPr/>
          <a:lstStyle/>
          <a:p>
            <a:endParaRPr lang="en-GB"/>
          </a:p>
        </p:txBody>
      </p:sp>
      <p:sp>
        <p:nvSpPr>
          <p:cNvPr id="11" name="TextBox 11"/>
          <p:cNvSpPr txBox="1"/>
          <p:nvPr/>
        </p:nvSpPr>
        <p:spPr>
          <a:xfrm>
            <a:off x="2339806" y="5394942"/>
            <a:ext cx="6389730" cy="613410"/>
          </a:xfrm>
          <a:prstGeom prst="rect">
            <a:avLst/>
          </a:prstGeom>
        </p:spPr>
        <p:txBody>
          <a:bodyPr lIns="0" tIns="0" rIns="0" bIns="0" rtlCol="0" anchor="t">
            <a:spAutoFit/>
          </a:bodyPr>
          <a:lstStyle/>
          <a:p>
            <a:pPr algn="just">
              <a:lnSpc>
                <a:spcPts val="4470"/>
              </a:lnSpc>
            </a:pPr>
            <a:endParaRPr/>
          </a:p>
        </p:txBody>
      </p:sp>
      <p:sp>
        <p:nvSpPr>
          <p:cNvPr id="12" name="Freeform 12"/>
          <p:cNvSpPr/>
          <p:nvPr/>
        </p:nvSpPr>
        <p:spPr>
          <a:xfrm>
            <a:off x="1705280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5"/>
            <a:stretch>
              <a:fillRect l="-77740" r="-57924" b="-115512"/>
            </a:stretch>
          </a:blipFill>
        </p:spPr>
        <p:txBody>
          <a:bodyPr/>
          <a:lstStyle/>
          <a:p>
            <a:endParaRPr lang="en-GB"/>
          </a:p>
        </p:txBody>
      </p:sp>
      <p:sp>
        <p:nvSpPr>
          <p:cNvPr id="13" name="TextBox 13"/>
          <p:cNvSpPr txBox="1"/>
          <p:nvPr/>
        </p:nvSpPr>
        <p:spPr>
          <a:xfrm>
            <a:off x="2984686" y="3209398"/>
            <a:ext cx="3406735" cy="1018284"/>
          </a:xfrm>
          <a:prstGeom prst="rect">
            <a:avLst/>
          </a:prstGeom>
        </p:spPr>
        <p:txBody>
          <a:bodyPr lIns="0" tIns="0" rIns="0" bIns="0" rtlCol="0" anchor="t">
            <a:spAutoFit/>
          </a:bodyPr>
          <a:lstStyle/>
          <a:p>
            <a:pPr marL="0" lvl="0" indent="0" algn="just">
              <a:lnSpc>
                <a:spcPts val="3889"/>
              </a:lnSpc>
              <a:spcBef>
                <a:spcPct val="0"/>
              </a:spcBef>
            </a:pPr>
            <a:r>
              <a:rPr lang="en-US" sz="2610" u="none" strike="noStrike" spc="495">
                <a:solidFill>
                  <a:srgbClr val="2E4BB1"/>
                </a:solidFill>
                <a:latin typeface="Cooper Hewitt 1 Bold"/>
              </a:rPr>
              <a:t>GLOBAL</a:t>
            </a:r>
          </a:p>
          <a:p>
            <a:pPr marL="0" lvl="0" indent="0" algn="just">
              <a:lnSpc>
                <a:spcPts val="3889"/>
              </a:lnSpc>
              <a:spcBef>
                <a:spcPct val="0"/>
              </a:spcBef>
            </a:pPr>
            <a:r>
              <a:rPr lang="en-US" sz="2610" u="none" strike="noStrike" spc="495">
                <a:solidFill>
                  <a:srgbClr val="2E4BB1"/>
                </a:solidFill>
                <a:latin typeface="Cooper Hewitt 1 Bold"/>
              </a:rPr>
              <a:t>OPPORTUNITIES </a:t>
            </a:r>
          </a:p>
        </p:txBody>
      </p:sp>
      <p:sp>
        <p:nvSpPr>
          <p:cNvPr id="14" name="TextBox 14"/>
          <p:cNvSpPr txBox="1"/>
          <p:nvPr/>
        </p:nvSpPr>
        <p:spPr>
          <a:xfrm>
            <a:off x="2874089" y="4829110"/>
            <a:ext cx="3391421" cy="1018209"/>
          </a:xfrm>
          <a:prstGeom prst="rect">
            <a:avLst/>
          </a:prstGeom>
        </p:spPr>
        <p:txBody>
          <a:bodyPr lIns="0" tIns="0" rIns="0" bIns="0" rtlCol="0" anchor="t">
            <a:spAutoFit/>
          </a:bodyPr>
          <a:lstStyle/>
          <a:p>
            <a:pPr marL="0" lvl="0" indent="0">
              <a:lnSpc>
                <a:spcPts val="3889"/>
              </a:lnSpc>
              <a:spcBef>
                <a:spcPct val="0"/>
              </a:spcBef>
            </a:pPr>
            <a:r>
              <a:rPr lang="en-US" sz="2610" u="none" strike="noStrike" spc="495">
                <a:solidFill>
                  <a:srgbClr val="2E4BB1"/>
                </a:solidFill>
                <a:latin typeface="Cooper Hewitt 1 Bold"/>
              </a:rPr>
              <a:t>TECHNOLOGICAL</a:t>
            </a:r>
          </a:p>
          <a:p>
            <a:pPr marL="0" lvl="0" indent="0">
              <a:lnSpc>
                <a:spcPts val="3889"/>
              </a:lnSpc>
              <a:spcBef>
                <a:spcPct val="0"/>
              </a:spcBef>
            </a:pPr>
            <a:r>
              <a:rPr lang="en-US" sz="2610" u="none" strike="noStrike" spc="495">
                <a:solidFill>
                  <a:srgbClr val="2E4BB1"/>
                </a:solidFill>
                <a:latin typeface="Cooper Hewitt 1 Bold"/>
              </a:rPr>
              <a:t>ADVANCEMENTS</a:t>
            </a:r>
          </a:p>
        </p:txBody>
      </p:sp>
      <p:sp>
        <p:nvSpPr>
          <p:cNvPr id="15" name="TextBox 15"/>
          <p:cNvSpPr txBox="1"/>
          <p:nvPr/>
        </p:nvSpPr>
        <p:spPr>
          <a:xfrm>
            <a:off x="2874089" y="6538556"/>
            <a:ext cx="3601370" cy="1024725"/>
          </a:xfrm>
          <a:prstGeom prst="rect">
            <a:avLst/>
          </a:prstGeom>
        </p:spPr>
        <p:txBody>
          <a:bodyPr lIns="0" tIns="0" rIns="0" bIns="0" rtlCol="0" anchor="t">
            <a:spAutoFit/>
          </a:bodyPr>
          <a:lstStyle/>
          <a:p>
            <a:pPr marL="0" lvl="0" indent="0" algn="just">
              <a:lnSpc>
                <a:spcPts val="3889"/>
              </a:lnSpc>
              <a:spcBef>
                <a:spcPct val="0"/>
              </a:spcBef>
            </a:pPr>
            <a:r>
              <a:rPr lang="en-US" sz="2610" u="none" strike="noStrike" spc="495">
                <a:solidFill>
                  <a:srgbClr val="2E4BB1"/>
                </a:solidFill>
                <a:latin typeface="Cooper Hewitt 1 Bold"/>
              </a:rPr>
              <a:t>ENVIRONMENTAL </a:t>
            </a:r>
          </a:p>
          <a:p>
            <a:pPr marL="0" lvl="0" indent="0" algn="just">
              <a:lnSpc>
                <a:spcPts val="3889"/>
              </a:lnSpc>
              <a:spcBef>
                <a:spcPct val="0"/>
              </a:spcBef>
            </a:pPr>
            <a:r>
              <a:rPr lang="en-US" sz="2610" u="none" strike="noStrike" spc="495">
                <a:solidFill>
                  <a:srgbClr val="2E4BB1"/>
                </a:solidFill>
                <a:latin typeface="Cooper Hewitt 1 Bold"/>
              </a:rPr>
              <a:t>SUSTAINABILITY</a:t>
            </a:r>
          </a:p>
        </p:txBody>
      </p:sp>
      <p:sp>
        <p:nvSpPr>
          <p:cNvPr id="16" name="Freeform 16"/>
          <p:cNvSpPr/>
          <p:nvPr/>
        </p:nvSpPr>
        <p:spPr>
          <a:xfrm>
            <a:off x="9019349" y="2979353"/>
            <a:ext cx="1734952" cy="1103981"/>
          </a:xfrm>
          <a:custGeom>
            <a:avLst/>
            <a:gdLst/>
            <a:ahLst/>
            <a:cxnLst/>
            <a:rect l="l" t="t" r="r" b="b"/>
            <a:pathLst>
              <a:path w="1734952" h="1103981">
                <a:moveTo>
                  <a:pt x="0" y="0"/>
                </a:moveTo>
                <a:lnTo>
                  <a:pt x="1734952" y="0"/>
                </a:lnTo>
                <a:lnTo>
                  <a:pt x="1734952"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17" name="Freeform 17"/>
          <p:cNvSpPr/>
          <p:nvPr/>
        </p:nvSpPr>
        <p:spPr>
          <a:xfrm>
            <a:off x="9020317" y="4857699"/>
            <a:ext cx="1734952" cy="1103981"/>
          </a:xfrm>
          <a:custGeom>
            <a:avLst/>
            <a:gdLst/>
            <a:ahLst/>
            <a:cxnLst/>
            <a:rect l="l" t="t" r="r" b="b"/>
            <a:pathLst>
              <a:path w="1734952" h="1103981">
                <a:moveTo>
                  <a:pt x="0" y="0"/>
                </a:moveTo>
                <a:lnTo>
                  <a:pt x="1734952" y="0"/>
                </a:lnTo>
                <a:lnTo>
                  <a:pt x="1734952"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18" name="Freeform 18"/>
          <p:cNvSpPr/>
          <p:nvPr/>
        </p:nvSpPr>
        <p:spPr>
          <a:xfrm>
            <a:off x="9019349" y="6570366"/>
            <a:ext cx="1734952" cy="1103981"/>
          </a:xfrm>
          <a:custGeom>
            <a:avLst/>
            <a:gdLst/>
            <a:ahLst/>
            <a:cxnLst/>
            <a:rect l="l" t="t" r="r" b="b"/>
            <a:pathLst>
              <a:path w="1734952" h="1103981">
                <a:moveTo>
                  <a:pt x="0" y="0"/>
                </a:moveTo>
                <a:lnTo>
                  <a:pt x="1734952" y="0"/>
                </a:lnTo>
                <a:lnTo>
                  <a:pt x="1734952"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19" name="TextBox 19"/>
          <p:cNvSpPr txBox="1"/>
          <p:nvPr/>
        </p:nvSpPr>
        <p:spPr>
          <a:xfrm>
            <a:off x="11081385" y="2982152"/>
            <a:ext cx="3619857" cy="1989834"/>
          </a:xfrm>
          <a:prstGeom prst="rect">
            <a:avLst/>
          </a:prstGeom>
        </p:spPr>
        <p:txBody>
          <a:bodyPr lIns="0" tIns="0" rIns="0" bIns="0" rtlCol="0" anchor="t">
            <a:spAutoFit/>
          </a:bodyPr>
          <a:lstStyle/>
          <a:p>
            <a:pPr marL="0" lvl="0" indent="0" algn="just">
              <a:lnSpc>
                <a:spcPts val="3889"/>
              </a:lnSpc>
              <a:spcBef>
                <a:spcPct val="0"/>
              </a:spcBef>
            </a:pPr>
            <a:r>
              <a:rPr lang="en-US" sz="2610" u="none" strike="noStrike" spc="495">
                <a:solidFill>
                  <a:srgbClr val="2E4BB1"/>
                </a:solidFill>
                <a:latin typeface="Cooper Hewitt 1 Bold"/>
              </a:rPr>
              <a:t>DIVERSE CAREER </a:t>
            </a:r>
          </a:p>
          <a:p>
            <a:pPr marL="0" lvl="0" indent="0" algn="just">
              <a:lnSpc>
                <a:spcPts val="3889"/>
              </a:lnSpc>
              <a:spcBef>
                <a:spcPct val="0"/>
              </a:spcBef>
            </a:pPr>
            <a:r>
              <a:rPr lang="en-US" sz="2610" u="none" strike="noStrike" spc="495">
                <a:solidFill>
                  <a:srgbClr val="2E4BB1"/>
                </a:solidFill>
                <a:latin typeface="Cooper Hewitt 1 Bold"/>
              </a:rPr>
              <a:t>PATHS</a:t>
            </a:r>
          </a:p>
          <a:p>
            <a:pPr marL="0" lvl="0" indent="0" algn="just">
              <a:lnSpc>
                <a:spcPts val="3889"/>
              </a:lnSpc>
              <a:spcBef>
                <a:spcPct val="0"/>
              </a:spcBef>
            </a:pPr>
            <a:endParaRPr lang="en-US" sz="2610" u="none" strike="noStrike" spc="495">
              <a:solidFill>
                <a:srgbClr val="2E4BB1"/>
              </a:solidFill>
              <a:latin typeface="Cooper Hewitt 1 Bold"/>
            </a:endParaRPr>
          </a:p>
          <a:p>
            <a:pPr marL="0" lvl="0" indent="0" algn="just">
              <a:lnSpc>
                <a:spcPts val="3889"/>
              </a:lnSpc>
              <a:spcBef>
                <a:spcPct val="0"/>
              </a:spcBef>
            </a:pPr>
            <a:endParaRPr lang="en-US" sz="2610" u="none" strike="noStrike" spc="495">
              <a:solidFill>
                <a:srgbClr val="2E4BB1"/>
              </a:solidFill>
              <a:latin typeface="Cooper Hewitt 1 Bold"/>
            </a:endParaRPr>
          </a:p>
        </p:txBody>
      </p:sp>
      <p:sp>
        <p:nvSpPr>
          <p:cNvPr id="20" name="TextBox 20"/>
          <p:cNvSpPr txBox="1"/>
          <p:nvPr/>
        </p:nvSpPr>
        <p:spPr>
          <a:xfrm>
            <a:off x="10891241" y="5704519"/>
            <a:ext cx="3405664" cy="1989834"/>
          </a:xfrm>
          <a:prstGeom prst="rect">
            <a:avLst/>
          </a:prstGeom>
        </p:spPr>
        <p:txBody>
          <a:bodyPr lIns="0" tIns="0" rIns="0" bIns="0" rtlCol="0" anchor="t">
            <a:spAutoFit/>
          </a:bodyPr>
          <a:lstStyle/>
          <a:p>
            <a:pPr marL="0" lvl="0" indent="0" algn="just">
              <a:lnSpc>
                <a:spcPts val="3889"/>
              </a:lnSpc>
              <a:spcBef>
                <a:spcPct val="0"/>
              </a:spcBef>
            </a:pPr>
            <a:endParaRPr/>
          </a:p>
          <a:p>
            <a:pPr marL="0" lvl="0" indent="0" algn="just">
              <a:lnSpc>
                <a:spcPts val="3889"/>
              </a:lnSpc>
              <a:spcBef>
                <a:spcPct val="0"/>
              </a:spcBef>
            </a:pPr>
            <a:endParaRPr/>
          </a:p>
          <a:p>
            <a:pPr marL="0" lvl="0" indent="0" algn="just">
              <a:lnSpc>
                <a:spcPts val="3889"/>
              </a:lnSpc>
              <a:spcBef>
                <a:spcPct val="0"/>
              </a:spcBef>
            </a:pPr>
            <a:r>
              <a:rPr lang="en-US" sz="2610" u="none" strike="noStrike" spc="495">
                <a:solidFill>
                  <a:srgbClr val="2E4BB1"/>
                </a:solidFill>
                <a:latin typeface="Cooper Hewitt 1 Bold"/>
              </a:rPr>
              <a:t>ADVENTURE AND</a:t>
            </a:r>
          </a:p>
          <a:p>
            <a:pPr marL="0" lvl="0" indent="0" algn="just">
              <a:lnSpc>
                <a:spcPts val="3889"/>
              </a:lnSpc>
              <a:spcBef>
                <a:spcPct val="0"/>
              </a:spcBef>
            </a:pPr>
            <a:r>
              <a:rPr lang="en-US" sz="2610" u="none" strike="noStrike" spc="495">
                <a:solidFill>
                  <a:srgbClr val="2E4BB1"/>
                </a:solidFill>
                <a:latin typeface="Cooper Hewitt 1 Bold"/>
              </a:rPr>
              <a:t>CHALLENGES</a:t>
            </a:r>
          </a:p>
        </p:txBody>
      </p:sp>
      <p:sp>
        <p:nvSpPr>
          <p:cNvPr id="21" name="TextBox 21"/>
          <p:cNvSpPr txBox="1"/>
          <p:nvPr/>
        </p:nvSpPr>
        <p:spPr>
          <a:xfrm>
            <a:off x="11081385" y="4943396"/>
            <a:ext cx="2899886" cy="1018284"/>
          </a:xfrm>
          <a:prstGeom prst="rect">
            <a:avLst/>
          </a:prstGeom>
        </p:spPr>
        <p:txBody>
          <a:bodyPr lIns="0" tIns="0" rIns="0" bIns="0" rtlCol="0" anchor="t">
            <a:spAutoFit/>
          </a:bodyPr>
          <a:lstStyle/>
          <a:p>
            <a:pPr marL="0" lvl="0" indent="0" algn="just">
              <a:lnSpc>
                <a:spcPts val="3889"/>
              </a:lnSpc>
              <a:spcBef>
                <a:spcPct val="0"/>
              </a:spcBef>
            </a:pPr>
            <a:r>
              <a:rPr lang="en-US" sz="2610" u="none" strike="noStrike" spc="495">
                <a:solidFill>
                  <a:srgbClr val="2E4BB1"/>
                </a:solidFill>
                <a:latin typeface="Cooper Hewitt 1 Bold"/>
              </a:rPr>
              <a:t>COMPETITIVE </a:t>
            </a:r>
          </a:p>
          <a:p>
            <a:pPr marL="0" lvl="0" indent="0" algn="just">
              <a:lnSpc>
                <a:spcPts val="3889"/>
              </a:lnSpc>
              <a:spcBef>
                <a:spcPct val="0"/>
              </a:spcBef>
            </a:pPr>
            <a:r>
              <a:rPr lang="en-US" sz="2610" u="none" strike="noStrike" spc="495">
                <a:solidFill>
                  <a:srgbClr val="2E4BB1"/>
                </a:solidFill>
                <a:latin typeface="Cooper Hewitt 1 Bold"/>
              </a:rPr>
              <a:t>SALARIES</a:t>
            </a:r>
          </a:p>
        </p:txBody>
      </p:sp>
      <p:sp>
        <p:nvSpPr>
          <p:cNvPr id="22" name="TextBox 22"/>
          <p:cNvSpPr txBox="1"/>
          <p:nvPr/>
        </p:nvSpPr>
        <p:spPr>
          <a:xfrm>
            <a:off x="317766" y="1458379"/>
            <a:ext cx="15370380" cy="958999"/>
          </a:xfrm>
          <a:prstGeom prst="rect">
            <a:avLst/>
          </a:prstGeom>
        </p:spPr>
        <p:txBody>
          <a:bodyPr lIns="0" tIns="0" rIns="0" bIns="0" rtlCol="0" anchor="t">
            <a:spAutoFit/>
          </a:bodyPr>
          <a:lstStyle/>
          <a:p>
            <a:pPr marL="0" lvl="0" indent="0" algn="l">
              <a:lnSpc>
                <a:spcPts val="3581"/>
              </a:lnSpc>
              <a:spcBef>
                <a:spcPct val="0"/>
              </a:spcBef>
            </a:pPr>
            <a:r>
              <a:rPr lang="en-US" sz="2558" u="none" strike="noStrike" spc="48">
                <a:solidFill>
                  <a:srgbClr val="0A6C9F"/>
                </a:solidFill>
                <a:latin typeface="Cooper Hewitt 1 Bold"/>
              </a:rPr>
              <a:t>SEVERAL FACTORS CAN ATTRACT YOUNG PEOPLE TO PURSUE CAREERS IN THE SHIPPING INDUSTRY. </a:t>
            </a:r>
          </a:p>
          <a:p>
            <a:pPr marL="0" lvl="0" indent="0" algn="l">
              <a:lnSpc>
                <a:spcPts val="3581"/>
              </a:lnSpc>
              <a:spcBef>
                <a:spcPct val="0"/>
              </a:spcBef>
            </a:pPr>
            <a:r>
              <a:rPr lang="en-US" sz="2558" u="none" strike="noStrike" spc="48">
                <a:solidFill>
                  <a:srgbClr val="0A6C9F"/>
                </a:solidFill>
                <a:latin typeface="Cooper Hewitt 1 Bold"/>
              </a:rPr>
              <a:t>HERE ARE SOME ASPECTS THAT MAY BE PARTICULARLY APPEALING TO YOUNGER INDIVIDUALS:</a:t>
            </a:r>
          </a:p>
        </p:txBody>
      </p:sp>
      <p:sp>
        <p:nvSpPr>
          <p:cNvPr id="23" name="TextBox 23"/>
          <p:cNvSpPr txBox="1"/>
          <p:nvPr/>
        </p:nvSpPr>
        <p:spPr>
          <a:xfrm>
            <a:off x="317766" y="8446977"/>
            <a:ext cx="17970234" cy="1840023"/>
          </a:xfrm>
          <a:prstGeom prst="rect">
            <a:avLst/>
          </a:prstGeom>
        </p:spPr>
        <p:txBody>
          <a:bodyPr lIns="0" tIns="0" rIns="0" bIns="0" rtlCol="0" anchor="t">
            <a:spAutoFit/>
          </a:bodyPr>
          <a:lstStyle/>
          <a:p>
            <a:pPr marL="0" lvl="0" indent="0" algn="l">
              <a:lnSpc>
                <a:spcPts val="3581"/>
              </a:lnSpc>
              <a:spcBef>
                <a:spcPct val="0"/>
              </a:spcBef>
            </a:pPr>
            <a:r>
              <a:rPr lang="en-US" sz="2558" u="none" strike="noStrike" spc="48">
                <a:solidFill>
                  <a:srgbClr val="0A6C9F"/>
                </a:solidFill>
                <a:latin typeface="Cooper Hewitt 1 Bold"/>
              </a:rPr>
              <a:t>GLOBAL TRADE IMPACT = REPUTATION: </a:t>
            </a:r>
          </a:p>
          <a:p>
            <a:pPr marL="0" lvl="0" indent="0" algn="l">
              <a:lnSpc>
                <a:spcPts val="3581"/>
              </a:lnSpc>
              <a:spcBef>
                <a:spcPct val="0"/>
              </a:spcBef>
            </a:pPr>
            <a:r>
              <a:rPr lang="en-US" sz="2558" u="none" strike="noStrike" spc="48">
                <a:solidFill>
                  <a:srgbClr val="0A6C9F"/>
                </a:solidFill>
                <a:latin typeface="Cooper Hewitt 1 Bold"/>
              </a:rPr>
              <a:t>YOUNG PROFESSIONALS INTERESTED IN THE GLOBAL ECONOMY  FIND THE SHIPPING INDUSTRY FASCINATING, AS IT PLAYS A CRUCIAL ROLE IN FACILITATING INTERNATIONAL TRADE. UNDERSTANDING THE IMPACT OF SHIPPING ON THE MOVEMENT OF GOODS AND ITS CONTRIBUTION TO THE GLOBAL ECONOMY CAN BE INTELLECTUALLY STIMULATING.</a:t>
            </a:r>
          </a:p>
        </p:txBody>
      </p:sp>
      <p:sp>
        <p:nvSpPr>
          <p:cNvPr id="24" name="TextBox 24"/>
          <p:cNvSpPr txBox="1"/>
          <p:nvPr/>
        </p:nvSpPr>
        <p:spPr>
          <a:xfrm>
            <a:off x="604853" y="188775"/>
            <a:ext cx="5655123" cy="984261"/>
          </a:xfrm>
          <a:prstGeom prst="rect">
            <a:avLst/>
          </a:prstGeom>
        </p:spPr>
        <p:txBody>
          <a:bodyPr lIns="0" tIns="0" rIns="0" bIns="0" rtlCol="0" anchor="t">
            <a:spAutoFit/>
          </a:bodyPr>
          <a:lstStyle/>
          <a:p>
            <a:pPr algn="ctr">
              <a:lnSpc>
                <a:spcPts val="4007"/>
              </a:lnSpc>
            </a:pPr>
            <a:r>
              <a:rPr lang="en-US" sz="2862">
                <a:solidFill>
                  <a:srgbClr val="FFFFFF"/>
                </a:solidFill>
                <a:latin typeface="Montserrat Semi-Bold Bold"/>
              </a:rPr>
              <a:t>ATTRACTIVE FACTORS FOR </a:t>
            </a:r>
          </a:p>
          <a:p>
            <a:pPr algn="ctr">
              <a:lnSpc>
                <a:spcPts val="4007"/>
              </a:lnSpc>
              <a:spcBef>
                <a:spcPct val="0"/>
              </a:spcBef>
            </a:pPr>
            <a:r>
              <a:rPr lang="en-US" sz="2862">
                <a:solidFill>
                  <a:srgbClr val="FFFFFF"/>
                </a:solidFill>
                <a:latin typeface="Montserrat Semi-Bold Bold"/>
              </a:rPr>
              <a:t>YOUNG PEOPLE IN SHIPPING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GB"/>
          </a:p>
        </p:txBody>
      </p:sp>
      <p:sp>
        <p:nvSpPr>
          <p:cNvPr id="3" name="Freeform 3"/>
          <p:cNvSpPr/>
          <p:nvPr/>
        </p:nvSpPr>
        <p:spPr>
          <a:xfrm>
            <a:off x="-276739" y="-766804"/>
            <a:ext cx="18841477" cy="2025459"/>
          </a:xfrm>
          <a:custGeom>
            <a:avLst/>
            <a:gdLst/>
            <a:ahLst/>
            <a:cxnLst/>
            <a:rect l="l" t="t" r="r" b="b"/>
            <a:pathLst>
              <a:path w="18841477" h="2025459">
                <a:moveTo>
                  <a:pt x="0" y="0"/>
                </a:moveTo>
                <a:lnTo>
                  <a:pt x="18841478" y="0"/>
                </a:lnTo>
                <a:lnTo>
                  <a:pt x="18841478" y="2025458"/>
                </a:lnTo>
                <a:lnTo>
                  <a:pt x="0" y="20254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04853" y="2979353"/>
            <a:ext cx="1734952" cy="1103981"/>
          </a:xfrm>
          <a:custGeom>
            <a:avLst/>
            <a:gdLst/>
            <a:ahLst/>
            <a:cxnLst/>
            <a:rect l="l" t="t" r="r" b="b"/>
            <a:pathLst>
              <a:path w="1734952" h="1103981">
                <a:moveTo>
                  <a:pt x="0" y="0"/>
                </a:moveTo>
                <a:lnTo>
                  <a:pt x="1734953" y="0"/>
                </a:lnTo>
                <a:lnTo>
                  <a:pt x="1734953"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5" name="Freeform 5"/>
          <p:cNvSpPr/>
          <p:nvPr/>
        </p:nvSpPr>
        <p:spPr>
          <a:xfrm>
            <a:off x="605821" y="4857699"/>
            <a:ext cx="1734952" cy="1103981"/>
          </a:xfrm>
          <a:custGeom>
            <a:avLst/>
            <a:gdLst/>
            <a:ahLst/>
            <a:cxnLst/>
            <a:rect l="l" t="t" r="r" b="b"/>
            <a:pathLst>
              <a:path w="1734952" h="1103981">
                <a:moveTo>
                  <a:pt x="0" y="0"/>
                </a:moveTo>
                <a:lnTo>
                  <a:pt x="1734953" y="0"/>
                </a:lnTo>
                <a:lnTo>
                  <a:pt x="1734953"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6" name="Freeform 6"/>
          <p:cNvSpPr/>
          <p:nvPr/>
        </p:nvSpPr>
        <p:spPr>
          <a:xfrm>
            <a:off x="604853" y="6570366"/>
            <a:ext cx="1734952" cy="1103981"/>
          </a:xfrm>
          <a:custGeom>
            <a:avLst/>
            <a:gdLst/>
            <a:ahLst/>
            <a:cxnLst/>
            <a:rect l="l" t="t" r="r" b="b"/>
            <a:pathLst>
              <a:path w="1734952" h="1103981">
                <a:moveTo>
                  <a:pt x="0" y="0"/>
                </a:moveTo>
                <a:lnTo>
                  <a:pt x="1734953" y="0"/>
                </a:lnTo>
                <a:lnTo>
                  <a:pt x="1734953"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7" name="AutoShape 7"/>
          <p:cNvSpPr/>
          <p:nvPr/>
        </p:nvSpPr>
        <p:spPr>
          <a:xfrm rot="3331738">
            <a:off x="10377905" y="586465"/>
            <a:ext cx="1526729" cy="0"/>
          </a:xfrm>
          <a:prstGeom prst="line">
            <a:avLst/>
          </a:prstGeom>
          <a:ln w="85725" cap="flat">
            <a:solidFill>
              <a:srgbClr val="28A4E5"/>
            </a:solidFill>
            <a:prstDash val="solid"/>
            <a:headEnd type="none" w="sm" len="sm"/>
            <a:tailEnd type="none" w="sm" len="sm"/>
          </a:ln>
        </p:spPr>
        <p:txBody>
          <a:bodyPr/>
          <a:lstStyle/>
          <a:p>
            <a:endParaRPr lang="en-GB"/>
          </a:p>
        </p:txBody>
      </p:sp>
      <p:sp>
        <p:nvSpPr>
          <p:cNvPr id="8" name="AutoShape 8"/>
          <p:cNvSpPr/>
          <p:nvPr/>
        </p:nvSpPr>
        <p:spPr>
          <a:xfrm rot="7512695">
            <a:off x="15425683" y="711074"/>
            <a:ext cx="1183060" cy="0"/>
          </a:xfrm>
          <a:prstGeom prst="line">
            <a:avLst/>
          </a:prstGeom>
          <a:ln w="85725" cap="flat">
            <a:solidFill>
              <a:srgbClr val="28A4E5"/>
            </a:solidFill>
            <a:prstDash val="solid"/>
            <a:headEnd type="none" w="sm" len="sm"/>
            <a:tailEnd type="none" w="sm" len="sm"/>
          </a:ln>
        </p:spPr>
        <p:txBody>
          <a:bodyPr/>
          <a:lstStyle/>
          <a:p>
            <a:endParaRPr lang="en-GB"/>
          </a:p>
        </p:txBody>
      </p:sp>
      <p:sp>
        <p:nvSpPr>
          <p:cNvPr id="9" name="AutoShape 9"/>
          <p:cNvSpPr/>
          <p:nvPr/>
        </p:nvSpPr>
        <p:spPr>
          <a:xfrm>
            <a:off x="11553184" y="1212519"/>
            <a:ext cx="4163884" cy="0"/>
          </a:xfrm>
          <a:prstGeom prst="line">
            <a:avLst/>
          </a:prstGeom>
          <a:ln w="85725" cap="flat">
            <a:solidFill>
              <a:srgbClr val="28A4E5"/>
            </a:solidFill>
            <a:prstDash val="solid"/>
            <a:headEnd type="none" w="sm" len="sm"/>
            <a:tailEnd type="none" w="sm" len="sm"/>
          </a:ln>
        </p:spPr>
        <p:txBody>
          <a:bodyPr/>
          <a:lstStyle/>
          <a:p>
            <a:endParaRPr lang="en-GB"/>
          </a:p>
        </p:txBody>
      </p:sp>
      <p:sp>
        <p:nvSpPr>
          <p:cNvPr id="10" name="AutoShape 10"/>
          <p:cNvSpPr/>
          <p:nvPr/>
        </p:nvSpPr>
        <p:spPr>
          <a:xfrm>
            <a:off x="16282258" y="264975"/>
            <a:ext cx="4163884" cy="0"/>
          </a:xfrm>
          <a:prstGeom prst="line">
            <a:avLst/>
          </a:prstGeom>
          <a:ln w="85725" cap="flat">
            <a:solidFill>
              <a:srgbClr val="28A4E5"/>
            </a:solidFill>
            <a:prstDash val="solid"/>
            <a:headEnd type="none" w="sm" len="sm"/>
            <a:tailEnd type="none" w="sm" len="sm"/>
          </a:ln>
        </p:spPr>
        <p:txBody>
          <a:bodyPr/>
          <a:lstStyle/>
          <a:p>
            <a:endParaRPr lang="en-GB"/>
          </a:p>
        </p:txBody>
      </p:sp>
      <p:sp>
        <p:nvSpPr>
          <p:cNvPr id="11" name="TextBox 11"/>
          <p:cNvSpPr txBox="1"/>
          <p:nvPr/>
        </p:nvSpPr>
        <p:spPr>
          <a:xfrm>
            <a:off x="2339806" y="5394942"/>
            <a:ext cx="6389730" cy="613410"/>
          </a:xfrm>
          <a:prstGeom prst="rect">
            <a:avLst/>
          </a:prstGeom>
        </p:spPr>
        <p:txBody>
          <a:bodyPr lIns="0" tIns="0" rIns="0" bIns="0" rtlCol="0" anchor="t">
            <a:spAutoFit/>
          </a:bodyPr>
          <a:lstStyle/>
          <a:p>
            <a:pPr algn="just">
              <a:lnSpc>
                <a:spcPts val="4470"/>
              </a:lnSpc>
            </a:pPr>
            <a:endParaRPr/>
          </a:p>
        </p:txBody>
      </p:sp>
      <p:sp>
        <p:nvSpPr>
          <p:cNvPr id="12" name="Freeform 12"/>
          <p:cNvSpPr/>
          <p:nvPr/>
        </p:nvSpPr>
        <p:spPr>
          <a:xfrm>
            <a:off x="1705280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5"/>
            <a:stretch>
              <a:fillRect l="-77740" r="-57924" b="-115512"/>
            </a:stretch>
          </a:blipFill>
        </p:spPr>
        <p:txBody>
          <a:bodyPr/>
          <a:lstStyle/>
          <a:p>
            <a:endParaRPr lang="en-GB"/>
          </a:p>
        </p:txBody>
      </p:sp>
      <p:sp>
        <p:nvSpPr>
          <p:cNvPr id="13" name="TextBox 13"/>
          <p:cNvSpPr txBox="1"/>
          <p:nvPr/>
        </p:nvSpPr>
        <p:spPr>
          <a:xfrm>
            <a:off x="2984686" y="3209398"/>
            <a:ext cx="5250061" cy="1018284"/>
          </a:xfrm>
          <a:prstGeom prst="rect">
            <a:avLst/>
          </a:prstGeom>
        </p:spPr>
        <p:txBody>
          <a:bodyPr lIns="0" tIns="0" rIns="0" bIns="0" rtlCol="0" anchor="t">
            <a:spAutoFit/>
          </a:bodyPr>
          <a:lstStyle/>
          <a:p>
            <a:pPr algn="just">
              <a:lnSpc>
                <a:spcPts val="3889"/>
              </a:lnSpc>
            </a:pPr>
            <a:r>
              <a:rPr lang="en-US" sz="2610" spc="495">
                <a:solidFill>
                  <a:srgbClr val="2E4BB1"/>
                </a:solidFill>
                <a:latin typeface="Cooper Hewitt 1 Bold"/>
              </a:rPr>
              <a:t>ETHICAL AND </a:t>
            </a:r>
          </a:p>
          <a:p>
            <a:pPr marL="0" lvl="0" indent="0" algn="just">
              <a:lnSpc>
                <a:spcPts val="3889"/>
              </a:lnSpc>
              <a:spcBef>
                <a:spcPct val="0"/>
              </a:spcBef>
            </a:pPr>
            <a:r>
              <a:rPr lang="en-US" sz="2610" spc="495">
                <a:solidFill>
                  <a:srgbClr val="2E4BB1"/>
                </a:solidFill>
                <a:latin typeface="Cooper Hewitt 1 Bold"/>
              </a:rPr>
              <a:t>RESPONSIBLE PRACTICES</a:t>
            </a:r>
          </a:p>
        </p:txBody>
      </p:sp>
      <p:sp>
        <p:nvSpPr>
          <p:cNvPr id="14" name="TextBox 14"/>
          <p:cNvSpPr txBox="1"/>
          <p:nvPr/>
        </p:nvSpPr>
        <p:spPr>
          <a:xfrm>
            <a:off x="2874089" y="4829110"/>
            <a:ext cx="4936692" cy="1018284"/>
          </a:xfrm>
          <a:prstGeom prst="rect">
            <a:avLst/>
          </a:prstGeom>
        </p:spPr>
        <p:txBody>
          <a:bodyPr lIns="0" tIns="0" rIns="0" bIns="0" rtlCol="0" anchor="t">
            <a:spAutoFit/>
          </a:bodyPr>
          <a:lstStyle/>
          <a:p>
            <a:pPr algn="just">
              <a:lnSpc>
                <a:spcPts val="3889"/>
              </a:lnSpc>
            </a:pPr>
            <a:r>
              <a:rPr lang="en-US" sz="2610" spc="495">
                <a:solidFill>
                  <a:srgbClr val="2E4BB1"/>
                </a:solidFill>
                <a:latin typeface="Cooper Hewitt 1 Bold"/>
              </a:rPr>
              <a:t>ATTRACTIVE</a:t>
            </a:r>
          </a:p>
          <a:p>
            <a:pPr marL="0" lvl="0" indent="0" algn="just">
              <a:lnSpc>
                <a:spcPts val="3889"/>
              </a:lnSpc>
              <a:spcBef>
                <a:spcPct val="0"/>
              </a:spcBef>
            </a:pPr>
            <a:r>
              <a:rPr lang="en-US" sz="2610" spc="495">
                <a:solidFill>
                  <a:srgbClr val="2E4BB1"/>
                </a:solidFill>
                <a:latin typeface="Cooper Hewitt 1 Bold"/>
              </a:rPr>
              <a:t>WORKPLACE CULTURE</a:t>
            </a:r>
          </a:p>
        </p:txBody>
      </p:sp>
      <p:sp>
        <p:nvSpPr>
          <p:cNvPr id="15" name="TextBox 15"/>
          <p:cNvSpPr txBox="1"/>
          <p:nvPr/>
        </p:nvSpPr>
        <p:spPr>
          <a:xfrm>
            <a:off x="2874089" y="6538556"/>
            <a:ext cx="4849552" cy="1024725"/>
          </a:xfrm>
          <a:prstGeom prst="rect">
            <a:avLst/>
          </a:prstGeom>
        </p:spPr>
        <p:txBody>
          <a:bodyPr lIns="0" tIns="0" rIns="0" bIns="0" rtlCol="0" anchor="t">
            <a:spAutoFit/>
          </a:bodyPr>
          <a:lstStyle/>
          <a:p>
            <a:pPr algn="just">
              <a:lnSpc>
                <a:spcPts val="3889"/>
              </a:lnSpc>
            </a:pPr>
            <a:r>
              <a:rPr lang="en-US" sz="2610" spc="495">
                <a:solidFill>
                  <a:srgbClr val="2E4BB1"/>
                </a:solidFill>
                <a:latin typeface="Cooper Hewitt 1 Bold"/>
              </a:rPr>
              <a:t>CAREER DEVELOPMENT </a:t>
            </a:r>
          </a:p>
          <a:p>
            <a:pPr marL="0" lvl="0" indent="0" algn="just">
              <a:lnSpc>
                <a:spcPts val="3889"/>
              </a:lnSpc>
              <a:spcBef>
                <a:spcPct val="0"/>
              </a:spcBef>
            </a:pPr>
            <a:r>
              <a:rPr lang="en-US" sz="2610" spc="495">
                <a:solidFill>
                  <a:srgbClr val="2E4BB1"/>
                </a:solidFill>
                <a:latin typeface="Cooper Hewitt 1 Bold"/>
              </a:rPr>
              <a:t>OPPORTUNITIES</a:t>
            </a:r>
          </a:p>
        </p:txBody>
      </p:sp>
      <p:sp>
        <p:nvSpPr>
          <p:cNvPr id="16" name="Freeform 16"/>
          <p:cNvSpPr/>
          <p:nvPr/>
        </p:nvSpPr>
        <p:spPr>
          <a:xfrm>
            <a:off x="9019349" y="2979353"/>
            <a:ext cx="1734952" cy="1103981"/>
          </a:xfrm>
          <a:custGeom>
            <a:avLst/>
            <a:gdLst/>
            <a:ahLst/>
            <a:cxnLst/>
            <a:rect l="l" t="t" r="r" b="b"/>
            <a:pathLst>
              <a:path w="1734952" h="1103981">
                <a:moveTo>
                  <a:pt x="0" y="0"/>
                </a:moveTo>
                <a:lnTo>
                  <a:pt x="1734952" y="0"/>
                </a:lnTo>
                <a:lnTo>
                  <a:pt x="1734952"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17" name="Freeform 17"/>
          <p:cNvSpPr/>
          <p:nvPr/>
        </p:nvSpPr>
        <p:spPr>
          <a:xfrm>
            <a:off x="9020317" y="4857699"/>
            <a:ext cx="1734952" cy="1103981"/>
          </a:xfrm>
          <a:custGeom>
            <a:avLst/>
            <a:gdLst/>
            <a:ahLst/>
            <a:cxnLst/>
            <a:rect l="l" t="t" r="r" b="b"/>
            <a:pathLst>
              <a:path w="1734952" h="1103981">
                <a:moveTo>
                  <a:pt x="0" y="0"/>
                </a:moveTo>
                <a:lnTo>
                  <a:pt x="1734952" y="0"/>
                </a:lnTo>
                <a:lnTo>
                  <a:pt x="1734952"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18" name="TextBox 18"/>
          <p:cNvSpPr txBox="1"/>
          <p:nvPr/>
        </p:nvSpPr>
        <p:spPr>
          <a:xfrm>
            <a:off x="10808047" y="3131753"/>
            <a:ext cx="6373773" cy="1018284"/>
          </a:xfrm>
          <a:prstGeom prst="rect">
            <a:avLst/>
          </a:prstGeom>
        </p:spPr>
        <p:txBody>
          <a:bodyPr lIns="0" tIns="0" rIns="0" bIns="0" rtlCol="0" anchor="t">
            <a:spAutoFit/>
          </a:bodyPr>
          <a:lstStyle/>
          <a:p>
            <a:pPr marL="0" lvl="0" indent="0" algn="just">
              <a:lnSpc>
                <a:spcPts val="3889"/>
              </a:lnSpc>
              <a:spcBef>
                <a:spcPct val="0"/>
              </a:spcBef>
            </a:pPr>
            <a:r>
              <a:rPr lang="en-US" sz="2610" spc="495">
                <a:solidFill>
                  <a:srgbClr val="2E4BB1"/>
                </a:solidFill>
                <a:latin typeface="Cooper Hewitt 1 Bold"/>
              </a:rPr>
              <a:t>INNOVATION AND TECHNOLOGY</a:t>
            </a:r>
          </a:p>
          <a:p>
            <a:pPr marL="0" lvl="0" indent="0" algn="just">
              <a:lnSpc>
                <a:spcPts val="3889"/>
              </a:lnSpc>
              <a:spcBef>
                <a:spcPct val="0"/>
              </a:spcBef>
            </a:pPr>
            <a:endParaRPr lang="en-US" sz="2610" spc="495">
              <a:solidFill>
                <a:srgbClr val="2E4BB1"/>
              </a:solidFill>
              <a:latin typeface="Cooper Hewitt 1 Bold"/>
            </a:endParaRPr>
          </a:p>
        </p:txBody>
      </p:sp>
      <p:sp>
        <p:nvSpPr>
          <p:cNvPr id="19" name="TextBox 19"/>
          <p:cNvSpPr txBox="1"/>
          <p:nvPr/>
        </p:nvSpPr>
        <p:spPr>
          <a:xfrm>
            <a:off x="10808047" y="4877181"/>
            <a:ext cx="5654167" cy="1018209"/>
          </a:xfrm>
          <a:prstGeom prst="rect">
            <a:avLst/>
          </a:prstGeom>
        </p:spPr>
        <p:txBody>
          <a:bodyPr lIns="0" tIns="0" rIns="0" bIns="0" rtlCol="0" anchor="t">
            <a:spAutoFit/>
          </a:bodyPr>
          <a:lstStyle/>
          <a:p>
            <a:pPr marL="0" lvl="0" indent="0" algn="just">
              <a:lnSpc>
                <a:spcPts val="3889"/>
              </a:lnSpc>
              <a:spcBef>
                <a:spcPct val="0"/>
              </a:spcBef>
            </a:pPr>
            <a:endParaRPr/>
          </a:p>
          <a:p>
            <a:pPr marL="0" lvl="0" indent="0" algn="just">
              <a:lnSpc>
                <a:spcPts val="3889"/>
              </a:lnSpc>
              <a:spcBef>
                <a:spcPct val="0"/>
              </a:spcBef>
            </a:pPr>
            <a:r>
              <a:rPr lang="en-US" sz="2610" u="none" strike="noStrike" spc="495">
                <a:solidFill>
                  <a:srgbClr val="2E4BB1"/>
                </a:solidFill>
                <a:latin typeface="Cooper Hewitt 1 Semi-Bold"/>
              </a:rPr>
              <a:t>RECOGNITION AND AWARDS</a:t>
            </a:r>
          </a:p>
        </p:txBody>
      </p:sp>
      <p:sp>
        <p:nvSpPr>
          <p:cNvPr id="20" name="TextBox 20"/>
          <p:cNvSpPr txBox="1"/>
          <p:nvPr/>
        </p:nvSpPr>
        <p:spPr>
          <a:xfrm>
            <a:off x="10808047" y="4877181"/>
            <a:ext cx="7698771" cy="532509"/>
          </a:xfrm>
          <a:prstGeom prst="rect">
            <a:avLst/>
          </a:prstGeom>
        </p:spPr>
        <p:txBody>
          <a:bodyPr lIns="0" tIns="0" rIns="0" bIns="0" rtlCol="0" anchor="t">
            <a:spAutoFit/>
          </a:bodyPr>
          <a:lstStyle/>
          <a:p>
            <a:pPr marL="0" lvl="0" indent="0" algn="just">
              <a:lnSpc>
                <a:spcPts val="3889"/>
              </a:lnSpc>
              <a:spcBef>
                <a:spcPct val="0"/>
              </a:spcBef>
            </a:pPr>
            <a:r>
              <a:rPr lang="en-US" sz="2610" spc="495">
                <a:solidFill>
                  <a:srgbClr val="2E4BB1"/>
                </a:solidFill>
                <a:latin typeface="Cooper Hewitt 1 Bold"/>
              </a:rPr>
              <a:t>POSITIVE EMPLOYEE EXPERIENCES</a:t>
            </a:r>
          </a:p>
        </p:txBody>
      </p:sp>
      <p:sp>
        <p:nvSpPr>
          <p:cNvPr id="21" name="TextBox 21"/>
          <p:cNvSpPr txBox="1"/>
          <p:nvPr/>
        </p:nvSpPr>
        <p:spPr>
          <a:xfrm>
            <a:off x="317766" y="1458379"/>
            <a:ext cx="17970234" cy="958999"/>
          </a:xfrm>
          <a:prstGeom prst="rect">
            <a:avLst/>
          </a:prstGeom>
        </p:spPr>
        <p:txBody>
          <a:bodyPr lIns="0" tIns="0" rIns="0" bIns="0" rtlCol="0" anchor="t">
            <a:spAutoFit/>
          </a:bodyPr>
          <a:lstStyle/>
          <a:p>
            <a:pPr marL="0" lvl="0" indent="0" algn="l">
              <a:lnSpc>
                <a:spcPts val="3581"/>
              </a:lnSpc>
              <a:spcBef>
                <a:spcPct val="0"/>
              </a:spcBef>
            </a:pPr>
            <a:r>
              <a:rPr lang="en-US" sz="2558" spc="48">
                <a:solidFill>
                  <a:srgbClr val="0A6C9F"/>
                </a:solidFill>
                <a:latin typeface="Cooper Hewitt 1 Bold"/>
              </a:rPr>
              <a:t>A GOOD REPUTATION IS A CRUCIAL FACTOR IN ATTRACTING THE YOUNGER GENERATION TO A PARTICULAR INDUSTRY OR COMPANY. HERE'S HOW A POSITIVE REPUTATION CAN BE APPEALING TO YOUNG PROFESSIONALS:</a:t>
            </a:r>
          </a:p>
        </p:txBody>
      </p:sp>
      <p:sp>
        <p:nvSpPr>
          <p:cNvPr id="22" name="TextBox 22"/>
          <p:cNvSpPr txBox="1"/>
          <p:nvPr/>
        </p:nvSpPr>
        <p:spPr>
          <a:xfrm>
            <a:off x="822209" y="8302997"/>
            <a:ext cx="16230600" cy="1840023"/>
          </a:xfrm>
          <a:prstGeom prst="rect">
            <a:avLst/>
          </a:prstGeom>
        </p:spPr>
        <p:txBody>
          <a:bodyPr lIns="0" tIns="0" rIns="0" bIns="0" rtlCol="0" anchor="t">
            <a:spAutoFit/>
          </a:bodyPr>
          <a:lstStyle/>
          <a:p>
            <a:pPr marL="0" lvl="0" indent="0" algn="l">
              <a:lnSpc>
                <a:spcPts val="3581"/>
              </a:lnSpc>
              <a:spcBef>
                <a:spcPct val="0"/>
              </a:spcBef>
            </a:pPr>
            <a:r>
              <a:rPr lang="en-US" sz="2558" u="none" strike="noStrike" spc="48">
                <a:solidFill>
                  <a:srgbClr val="0A6C9F"/>
                </a:solidFill>
                <a:latin typeface="Cooper Hewitt 1 Bold"/>
              </a:rPr>
              <a:t>OVERALL, A GOOD REPUTATION IS A POWERFUL FACTOR IN ATTRACTING THE YOUNGER GENERATION. IT NOT ONLY HELPS IN RECRUITING TOP TALENT BUT ALSO CONTRIBUTES TO EMPLOYEE RETENTION AND CREATES A POSITIVE BRAND IMAGE THAT RESONATES WITH THE VALUES AND ASPIRATIONS OF THE YOUNGER WORKFORCE</a:t>
            </a:r>
          </a:p>
        </p:txBody>
      </p:sp>
      <p:sp>
        <p:nvSpPr>
          <p:cNvPr id="23" name="TextBox 23"/>
          <p:cNvSpPr txBox="1"/>
          <p:nvPr/>
        </p:nvSpPr>
        <p:spPr>
          <a:xfrm>
            <a:off x="984984" y="179250"/>
            <a:ext cx="7390190" cy="621904"/>
          </a:xfrm>
          <a:prstGeom prst="rect">
            <a:avLst/>
          </a:prstGeom>
        </p:spPr>
        <p:txBody>
          <a:bodyPr lIns="0" tIns="0" rIns="0" bIns="0" rtlCol="0" anchor="t">
            <a:spAutoFit/>
          </a:bodyPr>
          <a:lstStyle/>
          <a:p>
            <a:pPr algn="ctr">
              <a:lnSpc>
                <a:spcPts val="5209"/>
              </a:lnSpc>
              <a:spcBef>
                <a:spcPct val="0"/>
              </a:spcBef>
            </a:pPr>
            <a:r>
              <a:rPr lang="en-US" sz="3720">
                <a:solidFill>
                  <a:srgbClr val="FFFFFF"/>
                </a:solidFill>
                <a:latin typeface="Montserrat Semi-Bold Bold"/>
              </a:rPr>
              <a:t>FACTOR: GOOD REPUTATION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3230" y="-339449"/>
            <a:ext cx="20215247" cy="2173139"/>
          </a:xfrm>
          <a:custGeom>
            <a:avLst/>
            <a:gdLst/>
            <a:ahLst/>
            <a:cxnLst/>
            <a:rect l="l" t="t" r="r" b="b"/>
            <a:pathLst>
              <a:path w="20215247" h="2173139">
                <a:moveTo>
                  <a:pt x="0" y="0"/>
                </a:moveTo>
                <a:lnTo>
                  <a:pt x="20215247" y="0"/>
                </a:lnTo>
                <a:lnTo>
                  <a:pt x="20215247" y="2173139"/>
                </a:lnTo>
                <a:lnTo>
                  <a:pt x="0" y="2173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705280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4"/>
            <a:stretch>
              <a:fillRect l="-77740" r="-57924" b="-115512"/>
            </a:stretch>
          </a:blipFill>
        </p:spPr>
        <p:txBody>
          <a:bodyPr/>
          <a:lstStyle/>
          <a:p>
            <a:endParaRPr lang="en-GB"/>
          </a:p>
        </p:txBody>
      </p:sp>
      <p:sp>
        <p:nvSpPr>
          <p:cNvPr id="4" name="Freeform 4"/>
          <p:cNvSpPr/>
          <p:nvPr/>
        </p:nvSpPr>
        <p:spPr>
          <a:xfrm>
            <a:off x="1028700" y="1833690"/>
            <a:ext cx="15228765" cy="9109386"/>
          </a:xfrm>
          <a:custGeom>
            <a:avLst/>
            <a:gdLst/>
            <a:ahLst/>
            <a:cxnLst/>
            <a:rect l="l" t="t" r="r" b="b"/>
            <a:pathLst>
              <a:path w="15228765" h="9109386">
                <a:moveTo>
                  <a:pt x="0" y="0"/>
                </a:moveTo>
                <a:lnTo>
                  <a:pt x="15228765" y="0"/>
                </a:lnTo>
                <a:lnTo>
                  <a:pt x="15228765" y="9109386"/>
                </a:lnTo>
                <a:lnTo>
                  <a:pt x="0" y="9109386"/>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338899" y="511101"/>
            <a:ext cx="6815495" cy="860877"/>
          </a:xfrm>
          <a:prstGeom prst="rect">
            <a:avLst/>
          </a:prstGeom>
        </p:spPr>
        <p:txBody>
          <a:bodyPr lIns="0" tIns="0" rIns="0" bIns="0" rtlCol="0" anchor="t">
            <a:spAutoFit/>
          </a:bodyPr>
          <a:lstStyle/>
          <a:p>
            <a:pPr marL="0" lvl="0" indent="0" algn="ctr">
              <a:lnSpc>
                <a:spcPts val="6625"/>
              </a:lnSpc>
              <a:spcBef>
                <a:spcPct val="0"/>
              </a:spcBef>
            </a:pPr>
            <a:r>
              <a:rPr lang="en-US" sz="4732" u="none" strike="noStrike">
                <a:solidFill>
                  <a:srgbClr val="FFFFFF"/>
                </a:solidFill>
                <a:latin typeface="Poppins ExtraBold"/>
              </a:rPr>
              <a:t> The Road to Success: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4000"/>
            </a:blip>
            <a:stretch>
              <a:fillRect t="-16666" b="-16666"/>
            </a:stretch>
          </a:blipFill>
        </p:spPr>
        <p:txBody>
          <a:bodyPr/>
          <a:lstStyle/>
          <a:p>
            <a:endParaRPr lang="en-GB"/>
          </a:p>
        </p:txBody>
      </p:sp>
      <p:grpSp>
        <p:nvGrpSpPr>
          <p:cNvPr id="3" name="Group 3"/>
          <p:cNvGrpSpPr/>
          <p:nvPr/>
        </p:nvGrpSpPr>
        <p:grpSpPr>
          <a:xfrm rot="929048">
            <a:off x="6164669" y="4468550"/>
            <a:ext cx="2468586" cy="862381"/>
            <a:chOff x="0" y="0"/>
            <a:chExt cx="650163" cy="227129"/>
          </a:xfrm>
        </p:grpSpPr>
        <p:sp>
          <p:nvSpPr>
            <p:cNvPr id="4" name="Freeform 4"/>
            <p:cNvSpPr/>
            <p:nvPr/>
          </p:nvSpPr>
          <p:spPr>
            <a:xfrm>
              <a:off x="0" y="0"/>
              <a:ext cx="650163" cy="227129"/>
            </a:xfrm>
            <a:custGeom>
              <a:avLst/>
              <a:gdLst/>
              <a:ahLst/>
              <a:cxnLst/>
              <a:rect l="l" t="t" r="r" b="b"/>
              <a:pathLst>
                <a:path w="650163" h="227129">
                  <a:moveTo>
                    <a:pt x="0" y="0"/>
                  </a:moveTo>
                  <a:lnTo>
                    <a:pt x="650163" y="0"/>
                  </a:lnTo>
                  <a:lnTo>
                    <a:pt x="650163" y="227129"/>
                  </a:lnTo>
                  <a:lnTo>
                    <a:pt x="0" y="227129"/>
                  </a:lnTo>
                  <a:close/>
                </a:path>
              </a:pathLst>
            </a:custGeom>
            <a:solidFill>
              <a:srgbClr val="0063C8"/>
            </a:solidFill>
          </p:spPr>
          <p:txBody>
            <a:bodyPr/>
            <a:lstStyle/>
            <a:p>
              <a:endParaRPr lang="en-GB"/>
            </a:p>
          </p:txBody>
        </p:sp>
        <p:sp>
          <p:nvSpPr>
            <p:cNvPr id="5" name="TextBox 5"/>
            <p:cNvSpPr txBox="1"/>
            <p:nvPr/>
          </p:nvSpPr>
          <p:spPr>
            <a:xfrm>
              <a:off x="0" y="-38100"/>
              <a:ext cx="650163" cy="26522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234985" y="5854804"/>
            <a:ext cx="2468586" cy="1243253"/>
            <a:chOff x="0" y="0"/>
            <a:chExt cx="650163" cy="327441"/>
          </a:xfrm>
        </p:grpSpPr>
        <p:sp>
          <p:nvSpPr>
            <p:cNvPr id="7" name="Freeform 7"/>
            <p:cNvSpPr/>
            <p:nvPr/>
          </p:nvSpPr>
          <p:spPr>
            <a:xfrm>
              <a:off x="0" y="0"/>
              <a:ext cx="650163" cy="327441"/>
            </a:xfrm>
            <a:custGeom>
              <a:avLst/>
              <a:gdLst/>
              <a:ahLst/>
              <a:cxnLst/>
              <a:rect l="l" t="t" r="r" b="b"/>
              <a:pathLst>
                <a:path w="650163" h="327441">
                  <a:moveTo>
                    <a:pt x="0" y="0"/>
                  </a:moveTo>
                  <a:lnTo>
                    <a:pt x="650163" y="0"/>
                  </a:lnTo>
                  <a:lnTo>
                    <a:pt x="650163" y="327441"/>
                  </a:lnTo>
                  <a:lnTo>
                    <a:pt x="0" y="327441"/>
                  </a:lnTo>
                  <a:close/>
                </a:path>
              </a:pathLst>
            </a:custGeom>
            <a:solidFill>
              <a:srgbClr val="0063C8"/>
            </a:solidFill>
          </p:spPr>
          <p:txBody>
            <a:bodyPr/>
            <a:lstStyle/>
            <a:p>
              <a:endParaRPr lang="en-GB"/>
            </a:p>
          </p:txBody>
        </p:sp>
        <p:sp>
          <p:nvSpPr>
            <p:cNvPr id="8" name="TextBox 8"/>
            <p:cNvSpPr txBox="1"/>
            <p:nvPr/>
          </p:nvSpPr>
          <p:spPr>
            <a:xfrm>
              <a:off x="0" y="-38100"/>
              <a:ext cx="650163" cy="36554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164105">
            <a:off x="9361819" y="4541938"/>
            <a:ext cx="2468586" cy="1137061"/>
            <a:chOff x="0" y="0"/>
            <a:chExt cx="650163" cy="299473"/>
          </a:xfrm>
        </p:grpSpPr>
        <p:sp>
          <p:nvSpPr>
            <p:cNvPr id="10" name="Freeform 10"/>
            <p:cNvSpPr/>
            <p:nvPr/>
          </p:nvSpPr>
          <p:spPr>
            <a:xfrm>
              <a:off x="0" y="0"/>
              <a:ext cx="650163" cy="299473"/>
            </a:xfrm>
            <a:custGeom>
              <a:avLst/>
              <a:gdLst/>
              <a:ahLst/>
              <a:cxnLst/>
              <a:rect l="l" t="t" r="r" b="b"/>
              <a:pathLst>
                <a:path w="650163" h="299473">
                  <a:moveTo>
                    <a:pt x="0" y="0"/>
                  </a:moveTo>
                  <a:lnTo>
                    <a:pt x="650163" y="0"/>
                  </a:lnTo>
                  <a:lnTo>
                    <a:pt x="650163" y="299473"/>
                  </a:lnTo>
                  <a:lnTo>
                    <a:pt x="0" y="299473"/>
                  </a:lnTo>
                  <a:close/>
                </a:path>
              </a:pathLst>
            </a:custGeom>
            <a:solidFill>
              <a:srgbClr val="0063C8"/>
            </a:solidFill>
          </p:spPr>
          <p:txBody>
            <a:bodyPr/>
            <a:lstStyle/>
            <a:p>
              <a:endParaRPr lang="en-GB"/>
            </a:p>
          </p:txBody>
        </p:sp>
        <p:sp>
          <p:nvSpPr>
            <p:cNvPr id="11" name="TextBox 11"/>
            <p:cNvSpPr txBox="1"/>
            <p:nvPr/>
          </p:nvSpPr>
          <p:spPr>
            <a:xfrm>
              <a:off x="0" y="-38100"/>
              <a:ext cx="650163" cy="33757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833629" y="5965660"/>
            <a:ext cx="2468586" cy="967893"/>
            <a:chOff x="0" y="0"/>
            <a:chExt cx="650163" cy="254918"/>
          </a:xfrm>
        </p:grpSpPr>
        <p:sp>
          <p:nvSpPr>
            <p:cNvPr id="13" name="Freeform 13"/>
            <p:cNvSpPr/>
            <p:nvPr/>
          </p:nvSpPr>
          <p:spPr>
            <a:xfrm>
              <a:off x="0" y="0"/>
              <a:ext cx="650163" cy="254918"/>
            </a:xfrm>
            <a:custGeom>
              <a:avLst/>
              <a:gdLst/>
              <a:ahLst/>
              <a:cxnLst/>
              <a:rect l="l" t="t" r="r" b="b"/>
              <a:pathLst>
                <a:path w="650163" h="254918">
                  <a:moveTo>
                    <a:pt x="0" y="0"/>
                  </a:moveTo>
                  <a:lnTo>
                    <a:pt x="650163" y="0"/>
                  </a:lnTo>
                  <a:lnTo>
                    <a:pt x="650163" y="254918"/>
                  </a:lnTo>
                  <a:lnTo>
                    <a:pt x="0" y="254918"/>
                  </a:lnTo>
                  <a:close/>
                </a:path>
              </a:pathLst>
            </a:custGeom>
            <a:solidFill>
              <a:srgbClr val="0063C8"/>
            </a:solidFill>
          </p:spPr>
          <p:txBody>
            <a:bodyPr/>
            <a:lstStyle/>
            <a:p>
              <a:endParaRPr lang="en-GB"/>
            </a:p>
          </p:txBody>
        </p:sp>
        <p:sp>
          <p:nvSpPr>
            <p:cNvPr id="14" name="TextBox 14"/>
            <p:cNvSpPr txBox="1"/>
            <p:nvPr/>
          </p:nvSpPr>
          <p:spPr>
            <a:xfrm>
              <a:off x="0" y="-38100"/>
              <a:ext cx="650163" cy="293018"/>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7024440" y="4135629"/>
            <a:ext cx="3842210" cy="384221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GB"/>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830244" y="4164204"/>
            <a:ext cx="5530163" cy="893513"/>
            <a:chOff x="0" y="0"/>
            <a:chExt cx="1456504" cy="235329"/>
          </a:xfrm>
        </p:grpSpPr>
        <p:sp>
          <p:nvSpPr>
            <p:cNvPr id="19" name="Freeform 19"/>
            <p:cNvSpPr/>
            <p:nvPr/>
          </p:nvSpPr>
          <p:spPr>
            <a:xfrm>
              <a:off x="0" y="0"/>
              <a:ext cx="1456504" cy="235329"/>
            </a:xfrm>
            <a:custGeom>
              <a:avLst/>
              <a:gdLst/>
              <a:ahLst/>
              <a:cxnLst/>
              <a:rect l="l" t="t" r="r" b="b"/>
              <a:pathLst>
                <a:path w="1456504" h="235329">
                  <a:moveTo>
                    <a:pt x="0" y="0"/>
                  </a:moveTo>
                  <a:lnTo>
                    <a:pt x="1456504" y="0"/>
                  </a:lnTo>
                  <a:lnTo>
                    <a:pt x="1456504" y="235329"/>
                  </a:lnTo>
                  <a:lnTo>
                    <a:pt x="0" y="235329"/>
                  </a:lnTo>
                  <a:close/>
                </a:path>
              </a:pathLst>
            </a:custGeom>
            <a:solidFill>
              <a:srgbClr val="0FA1DE"/>
            </a:solidFill>
          </p:spPr>
          <p:txBody>
            <a:bodyPr/>
            <a:lstStyle/>
            <a:p>
              <a:endParaRPr lang="en-GB"/>
            </a:p>
          </p:txBody>
        </p:sp>
        <p:sp>
          <p:nvSpPr>
            <p:cNvPr id="20" name="TextBox 20"/>
            <p:cNvSpPr txBox="1"/>
            <p:nvPr/>
          </p:nvSpPr>
          <p:spPr>
            <a:xfrm>
              <a:off x="0" y="-38100"/>
              <a:ext cx="1456504" cy="27342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830244" y="5854804"/>
            <a:ext cx="5530163" cy="1243253"/>
            <a:chOff x="0" y="0"/>
            <a:chExt cx="1456504" cy="327441"/>
          </a:xfrm>
        </p:grpSpPr>
        <p:sp>
          <p:nvSpPr>
            <p:cNvPr id="22" name="Freeform 22"/>
            <p:cNvSpPr/>
            <p:nvPr/>
          </p:nvSpPr>
          <p:spPr>
            <a:xfrm>
              <a:off x="0" y="0"/>
              <a:ext cx="1456504" cy="327441"/>
            </a:xfrm>
            <a:custGeom>
              <a:avLst/>
              <a:gdLst/>
              <a:ahLst/>
              <a:cxnLst/>
              <a:rect l="l" t="t" r="r" b="b"/>
              <a:pathLst>
                <a:path w="1456504" h="327441">
                  <a:moveTo>
                    <a:pt x="0" y="0"/>
                  </a:moveTo>
                  <a:lnTo>
                    <a:pt x="1456504" y="0"/>
                  </a:lnTo>
                  <a:lnTo>
                    <a:pt x="1456504" y="327441"/>
                  </a:lnTo>
                  <a:lnTo>
                    <a:pt x="0" y="327441"/>
                  </a:lnTo>
                  <a:close/>
                </a:path>
              </a:pathLst>
            </a:custGeom>
            <a:solidFill>
              <a:srgbClr val="0FA1DE"/>
            </a:solidFill>
          </p:spPr>
          <p:txBody>
            <a:bodyPr/>
            <a:lstStyle/>
            <a:p>
              <a:endParaRPr lang="en-GB"/>
            </a:p>
          </p:txBody>
        </p:sp>
        <p:sp>
          <p:nvSpPr>
            <p:cNvPr id="23" name="TextBox 23"/>
            <p:cNvSpPr txBox="1"/>
            <p:nvPr/>
          </p:nvSpPr>
          <p:spPr>
            <a:xfrm>
              <a:off x="0" y="-38100"/>
              <a:ext cx="1456504" cy="365541"/>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1533399" y="4173729"/>
            <a:ext cx="5819940" cy="1172806"/>
            <a:chOff x="0" y="0"/>
            <a:chExt cx="1532824" cy="308887"/>
          </a:xfrm>
        </p:grpSpPr>
        <p:sp>
          <p:nvSpPr>
            <p:cNvPr id="25" name="Freeform 25"/>
            <p:cNvSpPr/>
            <p:nvPr/>
          </p:nvSpPr>
          <p:spPr>
            <a:xfrm>
              <a:off x="0" y="0"/>
              <a:ext cx="1532824" cy="308887"/>
            </a:xfrm>
            <a:custGeom>
              <a:avLst/>
              <a:gdLst/>
              <a:ahLst/>
              <a:cxnLst/>
              <a:rect l="l" t="t" r="r" b="b"/>
              <a:pathLst>
                <a:path w="1532824" h="308887">
                  <a:moveTo>
                    <a:pt x="0" y="0"/>
                  </a:moveTo>
                  <a:lnTo>
                    <a:pt x="1532824" y="0"/>
                  </a:lnTo>
                  <a:lnTo>
                    <a:pt x="1532824" y="308887"/>
                  </a:lnTo>
                  <a:lnTo>
                    <a:pt x="0" y="308887"/>
                  </a:lnTo>
                  <a:close/>
                </a:path>
              </a:pathLst>
            </a:custGeom>
            <a:solidFill>
              <a:srgbClr val="308CFF"/>
            </a:solidFill>
          </p:spPr>
          <p:txBody>
            <a:bodyPr/>
            <a:lstStyle/>
            <a:p>
              <a:endParaRPr lang="en-GB"/>
            </a:p>
          </p:txBody>
        </p:sp>
        <p:sp>
          <p:nvSpPr>
            <p:cNvPr id="26" name="TextBox 26"/>
            <p:cNvSpPr txBox="1"/>
            <p:nvPr/>
          </p:nvSpPr>
          <p:spPr>
            <a:xfrm>
              <a:off x="0" y="-38100"/>
              <a:ext cx="1532824" cy="346987"/>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1533399" y="5965660"/>
            <a:ext cx="5819940" cy="967893"/>
            <a:chOff x="0" y="0"/>
            <a:chExt cx="1532824" cy="254918"/>
          </a:xfrm>
        </p:grpSpPr>
        <p:sp>
          <p:nvSpPr>
            <p:cNvPr id="28" name="Freeform 28"/>
            <p:cNvSpPr/>
            <p:nvPr/>
          </p:nvSpPr>
          <p:spPr>
            <a:xfrm>
              <a:off x="0" y="0"/>
              <a:ext cx="1532824" cy="254918"/>
            </a:xfrm>
            <a:custGeom>
              <a:avLst/>
              <a:gdLst/>
              <a:ahLst/>
              <a:cxnLst/>
              <a:rect l="l" t="t" r="r" b="b"/>
              <a:pathLst>
                <a:path w="1532824" h="254918">
                  <a:moveTo>
                    <a:pt x="0" y="0"/>
                  </a:moveTo>
                  <a:lnTo>
                    <a:pt x="1532824" y="0"/>
                  </a:lnTo>
                  <a:lnTo>
                    <a:pt x="1532824" y="254918"/>
                  </a:lnTo>
                  <a:lnTo>
                    <a:pt x="0" y="254918"/>
                  </a:lnTo>
                  <a:close/>
                </a:path>
              </a:pathLst>
            </a:custGeom>
            <a:solidFill>
              <a:srgbClr val="308CFF"/>
            </a:solidFill>
          </p:spPr>
          <p:txBody>
            <a:bodyPr/>
            <a:lstStyle/>
            <a:p>
              <a:endParaRPr lang="en-GB"/>
            </a:p>
          </p:txBody>
        </p:sp>
        <p:sp>
          <p:nvSpPr>
            <p:cNvPr id="29" name="TextBox 29"/>
            <p:cNvSpPr txBox="1"/>
            <p:nvPr/>
          </p:nvSpPr>
          <p:spPr>
            <a:xfrm>
              <a:off x="0" y="-38100"/>
              <a:ext cx="1532824" cy="293018"/>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2953230" y="-452926"/>
            <a:ext cx="19564617" cy="2103196"/>
          </a:xfrm>
          <a:custGeom>
            <a:avLst/>
            <a:gdLst/>
            <a:ahLst/>
            <a:cxnLst/>
            <a:rect l="l" t="t" r="r" b="b"/>
            <a:pathLst>
              <a:path w="19564617" h="2103196">
                <a:moveTo>
                  <a:pt x="0" y="0"/>
                </a:moveTo>
                <a:lnTo>
                  <a:pt x="19564617" y="0"/>
                </a:lnTo>
                <a:lnTo>
                  <a:pt x="19564617" y="2103196"/>
                </a:lnTo>
                <a:lnTo>
                  <a:pt x="0" y="2103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1" name="Freeform 31"/>
          <p:cNvSpPr/>
          <p:nvPr/>
        </p:nvSpPr>
        <p:spPr>
          <a:xfrm>
            <a:off x="7624340" y="4899740"/>
            <a:ext cx="2209289" cy="2057400"/>
          </a:xfrm>
          <a:custGeom>
            <a:avLst/>
            <a:gdLst/>
            <a:ahLst/>
            <a:cxnLst/>
            <a:rect l="l" t="t" r="r" b="b"/>
            <a:pathLst>
              <a:path w="2209289" h="2057400">
                <a:moveTo>
                  <a:pt x="0" y="0"/>
                </a:moveTo>
                <a:lnTo>
                  <a:pt x="2209289" y="0"/>
                </a:lnTo>
                <a:lnTo>
                  <a:pt x="2209289"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2" name="TextBox 32"/>
          <p:cNvSpPr txBox="1"/>
          <p:nvPr/>
        </p:nvSpPr>
        <p:spPr>
          <a:xfrm>
            <a:off x="-4064516" y="262065"/>
            <a:ext cx="16003835" cy="863791"/>
          </a:xfrm>
          <a:prstGeom prst="rect">
            <a:avLst/>
          </a:prstGeom>
        </p:spPr>
        <p:txBody>
          <a:bodyPr lIns="0" tIns="0" rIns="0" bIns="0" rtlCol="0" anchor="t">
            <a:spAutoFit/>
          </a:bodyPr>
          <a:lstStyle/>
          <a:p>
            <a:pPr algn="ctr">
              <a:lnSpc>
                <a:spcPts val="6625"/>
              </a:lnSpc>
              <a:spcBef>
                <a:spcPct val="0"/>
              </a:spcBef>
            </a:pPr>
            <a:r>
              <a:rPr lang="en-US" sz="4732">
                <a:solidFill>
                  <a:srgbClr val="FFFFFF"/>
                </a:solidFill>
                <a:latin typeface="Poppins ExtraBold"/>
              </a:rPr>
              <a:t> Role of Media</a:t>
            </a:r>
          </a:p>
        </p:txBody>
      </p:sp>
      <p:sp>
        <p:nvSpPr>
          <p:cNvPr id="33" name="TextBox 33"/>
          <p:cNvSpPr txBox="1"/>
          <p:nvPr/>
        </p:nvSpPr>
        <p:spPr>
          <a:xfrm>
            <a:off x="1142980" y="4270005"/>
            <a:ext cx="4904692" cy="691436"/>
          </a:xfrm>
          <a:prstGeom prst="rect">
            <a:avLst/>
          </a:prstGeom>
        </p:spPr>
        <p:txBody>
          <a:bodyPr lIns="0" tIns="0" rIns="0" bIns="0" rtlCol="0" anchor="t">
            <a:spAutoFit/>
          </a:bodyPr>
          <a:lstStyle/>
          <a:p>
            <a:pPr marL="0" lvl="0" indent="0" algn="r">
              <a:lnSpc>
                <a:spcPts val="2745"/>
              </a:lnSpc>
            </a:pPr>
            <a:r>
              <a:rPr lang="en-US" sz="2387" u="none" strike="noStrike">
                <a:solidFill>
                  <a:srgbClr val="FFFFFF"/>
                </a:solidFill>
                <a:latin typeface="Canva Sans Bold"/>
              </a:rPr>
              <a:t>The role of tv &amp; social media </a:t>
            </a:r>
          </a:p>
          <a:p>
            <a:pPr marL="0" lvl="0" indent="0" algn="r">
              <a:lnSpc>
                <a:spcPts val="2745"/>
              </a:lnSpc>
            </a:pPr>
            <a:r>
              <a:rPr lang="en-US" sz="2387" u="none" strike="noStrike">
                <a:solidFill>
                  <a:srgbClr val="FFFFFF"/>
                </a:solidFill>
                <a:latin typeface="Canva Sans Bold"/>
              </a:rPr>
              <a:t>in shaping public perception</a:t>
            </a:r>
          </a:p>
        </p:txBody>
      </p:sp>
      <p:sp>
        <p:nvSpPr>
          <p:cNvPr id="34" name="TextBox 34"/>
          <p:cNvSpPr txBox="1"/>
          <p:nvPr/>
        </p:nvSpPr>
        <p:spPr>
          <a:xfrm>
            <a:off x="449029" y="5975185"/>
            <a:ext cx="5785956" cy="1027808"/>
          </a:xfrm>
          <a:prstGeom prst="rect">
            <a:avLst/>
          </a:prstGeom>
        </p:spPr>
        <p:txBody>
          <a:bodyPr lIns="0" tIns="0" rIns="0" bIns="0" rtlCol="0" anchor="t">
            <a:spAutoFit/>
          </a:bodyPr>
          <a:lstStyle/>
          <a:p>
            <a:pPr marL="0" lvl="0" indent="0" algn="r">
              <a:lnSpc>
                <a:spcPts val="2687"/>
              </a:lnSpc>
              <a:spcBef>
                <a:spcPct val="0"/>
              </a:spcBef>
            </a:pPr>
            <a:r>
              <a:rPr lang="en-US" sz="2336">
                <a:solidFill>
                  <a:srgbClr val="FFFFFF"/>
                </a:solidFill>
                <a:latin typeface="Canva Sans Bold"/>
              </a:rPr>
              <a:t>t</a:t>
            </a:r>
            <a:r>
              <a:rPr lang="en-US" sz="2336" u="none" strike="noStrike">
                <a:solidFill>
                  <a:srgbClr val="FFFFFF"/>
                </a:solidFill>
                <a:latin typeface="Canva Sans Bold"/>
              </a:rPr>
              <a:t>he impact of documentaries</a:t>
            </a:r>
          </a:p>
          <a:p>
            <a:pPr marL="0" lvl="0" indent="0" algn="r">
              <a:lnSpc>
                <a:spcPts val="2687"/>
              </a:lnSpc>
              <a:spcBef>
                <a:spcPct val="0"/>
              </a:spcBef>
            </a:pPr>
            <a:r>
              <a:rPr lang="en-US" sz="2336" u="none" strike="noStrike">
                <a:solidFill>
                  <a:srgbClr val="FFFFFF"/>
                </a:solidFill>
                <a:latin typeface="Canva Sans Bold"/>
              </a:rPr>
              <a:t> i</a:t>
            </a:r>
            <a:r>
              <a:rPr lang="en-US" sz="2336">
                <a:solidFill>
                  <a:srgbClr val="FFFFFF"/>
                </a:solidFill>
                <a:latin typeface="Canva Sans Bold"/>
              </a:rPr>
              <a:t>n promoting the positive aspects of shipping</a:t>
            </a:r>
          </a:p>
        </p:txBody>
      </p:sp>
      <p:sp>
        <p:nvSpPr>
          <p:cNvPr id="35" name="TextBox 35"/>
          <p:cNvSpPr txBox="1"/>
          <p:nvPr/>
        </p:nvSpPr>
        <p:spPr>
          <a:xfrm>
            <a:off x="11533399" y="4294110"/>
            <a:ext cx="5530163" cy="1034336"/>
          </a:xfrm>
          <a:prstGeom prst="rect">
            <a:avLst/>
          </a:prstGeom>
        </p:spPr>
        <p:txBody>
          <a:bodyPr lIns="0" tIns="0" rIns="0" bIns="0" rtlCol="0" anchor="t">
            <a:spAutoFit/>
          </a:bodyPr>
          <a:lstStyle/>
          <a:p>
            <a:pPr marL="0" lvl="0" indent="0" algn="r">
              <a:lnSpc>
                <a:spcPts val="2745"/>
              </a:lnSpc>
              <a:spcBef>
                <a:spcPct val="0"/>
              </a:spcBef>
            </a:pPr>
            <a:r>
              <a:rPr lang="en-US" sz="2387" u="none" strike="noStrike">
                <a:solidFill>
                  <a:srgbClr val="FFFFFF"/>
                </a:solidFill>
                <a:latin typeface="Canva Sans Bold"/>
              </a:rPr>
              <a:t>Mentioning the negative portrayal of shipping in movies  and countering it with positive initiatives.</a:t>
            </a:r>
          </a:p>
        </p:txBody>
      </p:sp>
      <p:sp>
        <p:nvSpPr>
          <p:cNvPr id="36" name="TextBox 36"/>
          <p:cNvSpPr txBox="1"/>
          <p:nvPr/>
        </p:nvSpPr>
        <p:spPr>
          <a:xfrm>
            <a:off x="11067922" y="6066258"/>
            <a:ext cx="5992923" cy="633068"/>
          </a:xfrm>
          <a:prstGeom prst="rect">
            <a:avLst/>
          </a:prstGeom>
        </p:spPr>
        <p:txBody>
          <a:bodyPr lIns="0" tIns="0" rIns="0" bIns="0" rtlCol="0" anchor="t">
            <a:spAutoFit/>
          </a:bodyPr>
          <a:lstStyle/>
          <a:p>
            <a:pPr marL="0" lvl="0" indent="0" algn="r">
              <a:lnSpc>
                <a:spcPts val="2517"/>
              </a:lnSpc>
              <a:spcBef>
                <a:spcPct val="0"/>
              </a:spcBef>
            </a:pPr>
            <a:r>
              <a:rPr lang="en-US" sz="2188" u="none" strike="noStrike">
                <a:solidFill>
                  <a:srgbClr val="FFFFFF"/>
                </a:solidFill>
                <a:latin typeface="Canva Sans Bold"/>
              </a:rPr>
              <a:t>Emphasizing the need for cooperation between the private and public sectors</a:t>
            </a:r>
          </a:p>
        </p:txBody>
      </p:sp>
      <p:sp>
        <p:nvSpPr>
          <p:cNvPr id="37" name="TextBox 37"/>
          <p:cNvSpPr txBox="1"/>
          <p:nvPr/>
        </p:nvSpPr>
        <p:spPr>
          <a:xfrm>
            <a:off x="1295398" y="2691652"/>
            <a:ext cx="15963902" cy="364494"/>
          </a:xfrm>
          <a:prstGeom prst="rect">
            <a:avLst/>
          </a:prstGeom>
        </p:spPr>
        <p:txBody>
          <a:bodyPr lIns="0" tIns="0" rIns="0" bIns="0" rtlCol="0" anchor="t">
            <a:spAutoFit/>
          </a:bodyPr>
          <a:lstStyle/>
          <a:p>
            <a:pPr algn="ctr">
              <a:lnSpc>
                <a:spcPts val="3062"/>
              </a:lnSpc>
              <a:spcBef>
                <a:spcPct val="0"/>
              </a:spcBef>
            </a:pPr>
            <a:r>
              <a:rPr lang="en-US" sz="2187">
                <a:solidFill>
                  <a:srgbClr val="0077C6"/>
                </a:solidFill>
                <a:latin typeface="Montserrat Semi-Bold Bold"/>
              </a:rPr>
              <a:t>Here are a few ways in which media can shape perceptions about shipping:</a:t>
            </a:r>
          </a:p>
        </p:txBody>
      </p:sp>
      <p:sp>
        <p:nvSpPr>
          <p:cNvPr id="38" name="Freeform 38"/>
          <p:cNvSpPr/>
          <p:nvPr/>
        </p:nvSpPr>
        <p:spPr>
          <a:xfrm>
            <a:off x="1705280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7"/>
            <a:stretch>
              <a:fillRect l="-77740" r="-57924" b="-115512"/>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041133" y="1230397"/>
            <a:ext cx="2901001" cy="2900989"/>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8342" r="-68342"/>
              </a:stretch>
            </a:blipFill>
          </p:spPr>
          <p:txBody>
            <a:bodyPr/>
            <a:lstStyle/>
            <a:p>
              <a:endParaRPr lang="en-GB"/>
            </a:p>
          </p:txBody>
        </p:sp>
      </p:grpSp>
      <p:grpSp>
        <p:nvGrpSpPr>
          <p:cNvPr id="4" name="Group 4"/>
          <p:cNvGrpSpPr>
            <a:grpSpLocks noChangeAspect="1"/>
          </p:cNvGrpSpPr>
          <p:nvPr/>
        </p:nvGrpSpPr>
        <p:grpSpPr>
          <a:xfrm>
            <a:off x="7105952" y="1230397"/>
            <a:ext cx="2901001" cy="2900989"/>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txBody>
            <a:bodyPr/>
            <a:lstStyle/>
            <a:p>
              <a:endParaRPr lang="en-GB"/>
            </a:p>
          </p:txBody>
        </p:sp>
      </p:grpSp>
      <p:grpSp>
        <p:nvGrpSpPr>
          <p:cNvPr id="6" name="Group 6"/>
          <p:cNvGrpSpPr>
            <a:grpSpLocks noChangeAspect="1"/>
          </p:cNvGrpSpPr>
          <p:nvPr/>
        </p:nvGrpSpPr>
        <p:grpSpPr>
          <a:xfrm>
            <a:off x="14975672" y="1230397"/>
            <a:ext cx="2901001" cy="2900989"/>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6666" r="-16666"/>
              </a:stretch>
            </a:blipFill>
          </p:spPr>
          <p:txBody>
            <a:bodyPr/>
            <a:lstStyle/>
            <a:p>
              <a:endParaRPr lang="en-GB"/>
            </a:p>
          </p:txBody>
        </p:sp>
      </p:grpSp>
      <p:sp>
        <p:nvSpPr>
          <p:cNvPr id="8" name="TextBox 8"/>
          <p:cNvSpPr txBox="1"/>
          <p:nvPr/>
        </p:nvSpPr>
        <p:spPr>
          <a:xfrm>
            <a:off x="6041986" y="4500045"/>
            <a:ext cx="5028934" cy="377168"/>
          </a:xfrm>
          <a:prstGeom prst="rect">
            <a:avLst/>
          </a:prstGeom>
        </p:spPr>
        <p:txBody>
          <a:bodyPr lIns="0" tIns="0" rIns="0" bIns="0" rtlCol="0" anchor="t">
            <a:spAutoFit/>
          </a:bodyPr>
          <a:lstStyle/>
          <a:p>
            <a:pPr algn="ctr">
              <a:lnSpc>
                <a:spcPts val="2787"/>
              </a:lnSpc>
            </a:pPr>
            <a:r>
              <a:rPr lang="en-US" sz="3132">
                <a:solidFill>
                  <a:srgbClr val="31237B"/>
                </a:solidFill>
                <a:latin typeface="Noto Sans Bold"/>
              </a:rPr>
              <a:t>OPEN DAYS</a:t>
            </a:r>
          </a:p>
        </p:txBody>
      </p:sp>
      <p:sp>
        <p:nvSpPr>
          <p:cNvPr id="9" name="TextBox 9"/>
          <p:cNvSpPr txBox="1"/>
          <p:nvPr/>
        </p:nvSpPr>
        <p:spPr>
          <a:xfrm>
            <a:off x="10481274" y="4500045"/>
            <a:ext cx="4020077" cy="726269"/>
          </a:xfrm>
          <a:prstGeom prst="rect">
            <a:avLst/>
          </a:prstGeom>
        </p:spPr>
        <p:txBody>
          <a:bodyPr lIns="0" tIns="0" rIns="0" bIns="0" rtlCol="0" anchor="t">
            <a:spAutoFit/>
          </a:bodyPr>
          <a:lstStyle/>
          <a:p>
            <a:pPr algn="ctr">
              <a:lnSpc>
                <a:spcPts val="2787"/>
              </a:lnSpc>
            </a:pPr>
            <a:r>
              <a:rPr lang="en-US" sz="3132">
                <a:solidFill>
                  <a:srgbClr val="31237B"/>
                </a:solidFill>
                <a:latin typeface="Noto Sans Bold"/>
              </a:rPr>
              <a:t>YES TO SHIPPING FORUM</a:t>
            </a:r>
          </a:p>
        </p:txBody>
      </p:sp>
      <p:sp>
        <p:nvSpPr>
          <p:cNvPr id="10" name="TextBox 10"/>
          <p:cNvSpPr txBox="1"/>
          <p:nvPr/>
        </p:nvSpPr>
        <p:spPr>
          <a:xfrm>
            <a:off x="15157392" y="4500045"/>
            <a:ext cx="2820516" cy="726269"/>
          </a:xfrm>
          <a:prstGeom prst="rect">
            <a:avLst/>
          </a:prstGeom>
        </p:spPr>
        <p:txBody>
          <a:bodyPr lIns="0" tIns="0" rIns="0" bIns="0" rtlCol="0" anchor="t">
            <a:spAutoFit/>
          </a:bodyPr>
          <a:lstStyle/>
          <a:p>
            <a:pPr algn="ctr">
              <a:lnSpc>
                <a:spcPts val="2787"/>
              </a:lnSpc>
            </a:pPr>
            <a:r>
              <a:rPr lang="en-US" sz="3132">
                <a:solidFill>
                  <a:srgbClr val="31237B"/>
                </a:solidFill>
                <a:latin typeface="Noto Sans Bold"/>
              </a:rPr>
              <a:t>YES TOUR TO SCHOOLS</a:t>
            </a:r>
          </a:p>
        </p:txBody>
      </p:sp>
      <p:sp>
        <p:nvSpPr>
          <p:cNvPr id="11" name="TextBox 11"/>
          <p:cNvSpPr txBox="1"/>
          <p:nvPr/>
        </p:nvSpPr>
        <p:spPr>
          <a:xfrm>
            <a:off x="11855343" y="5372375"/>
            <a:ext cx="2972924" cy="231293"/>
          </a:xfrm>
          <a:prstGeom prst="rect">
            <a:avLst/>
          </a:prstGeom>
        </p:spPr>
        <p:txBody>
          <a:bodyPr lIns="0" tIns="0" rIns="0" bIns="0" rtlCol="0" anchor="t">
            <a:spAutoFit/>
          </a:bodyPr>
          <a:lstStyle/>
          <a:p>
            <a:pPr>
              <a:lnSpc>
                <a:spcPts val="1716"/>
              </a:lnSpc>
            </a:pPr>
            <a:r>
              <a:rPr lang="en-US" sz="1666">
                <a:solidFill>
                  <a:srgbClr val="31237B"/>
                </a:solidFill>
                <a:latin typeface="Noto Sans"/>
              </a:rPr>
              <a:t>7TH JUNE 2024</a:t>
            </a:r>
          </a:p>
        </p:txBody>
      </p:sp>
      <p:grpSp>
        <p:nvGrpSpPr>
          <p:cNvPr id="12" name="Group 12"/>
          <p:cNvGrpSpPr/>
          <p:nvPr/>
        </p:nvGrpSpPr>
        <p:grpSpPr>
          <a:xfrm>
            <a:off x="-600893" y="9905515"/>
            <a:ext cx="19473243" cy="387140"/>
            <a:chOff x="0" y="0"/>
            <a:chExt cx="25964324" cy="516187"/>
          </a:xfrm>
        </p:grpSpPr>
        <p:pic>
          <p:nvPicPr>
            <p:cNvPr id="13" name="Picture 13"/>
            <p:cNvPicPr>
              <a:picLocks noChangeAspect="1"/>
            </p:cNvPicPr>
            <p:nvPr/>
          </p:nvPicPr>
          <p:blipFill>
            <a:blip r:embed="rId5"/>
            <a:srcRect t="48508" b="48508"/>
            <a:stretch>
              <a:fillRect/>
            </a:stretch>
          </p:blipFill>
          <p:spPr>
            <a:xfrm>
              <a:off x="0" y="0"/>
              <a:ext cx="25964324" cy="516187"/>
            </a:xfrm>
            <a:prstGeom prst="rect">
              <a:avLst/>
            </a:prstGeom>
          </p:spPr>
        </p:pic>
      </p:grpSp>
      <p:sp>
        <p:nvSpPr>
          <p:cNvPr id="14" name="Freeform 14"/>
          <p:cNvSpPr/>
          <p:nvPr/>
        </p:nvSpPr>
        <p:spPr>
          <a:xfrm>
            <a:off x="7861944" y="6683413"/>
            <a:ext cx="1976674" cy="1976674"/>
          </a:xfrm>
          <a:custGeom>
            <a:avLst/>
            <a:gdLst/>
            <a:ahLst/>
            <a:cxnLst/>
            <a:rect l="l" t="t" r="r" b="b"/>
            <a:pathLst>
              <a:path w="1976674" h="1976674">
                <a:moveTo>
                  <a:pt x="0" y="0"/>
                </a:moveTo>
                <a:lnTo>
                  <a:pt x="1976674" y="0"/>
                </a:lnTo>
                <a:lnTo>
                  <a:pt x="1976674" y="1976675"/>
                </a:lnTo>
                <a:lnTo>
                  <a:pt x="0" y="19766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Freeform 15"/>
          <p:cNvSpPr/>
          <p:nvPr/>
        </p:nvSpPr>
        <p:spPr>
          <a:xfrm>
            <a:off x="11101428" y="6683413"/>
            <a:ext cx="1976674" cy="1976674"/>
          </a:xfrm>
          <a:custGeom>
            <a:avLst/>
            <a:gdLst/>
            <a:ahLst/>
            <a:cxnLst/>
            <a:rect l="l" t="t" r="r" b="b"/>
            <a:pathLst>
              <a:path w="1976674" h="1976674">
                <a:moveTo>
                  <a:pt x="0" y="0"/>
                </a:moveTo>
                <a:lnTo>
                  <a:pt x="1976675" y="0"/>
                </a:lnTo>
                <a:lnTo>
                  <a:pt x="1976675" y="1976675"/>
                </a:lnTo>
                <a:lnTo>
                  <a:pt x="0" y="19766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Freeform 16"/>
          <p:cNvSpPr/>
          <p:nvPr/>
        </p:nvSpPr>
        <p:spPr>
          <a:xfrm>
            <a:off x="14327273" y="6683413"/>
            <a:ext cx="1976674" cy="1976674"/>
          </a:xfrm>
          <a:custGeom>
            <a:avLst/>
            <a:gdLst/>
            <a:ahLst/>
            <a:cxnLst/>
            <a:rect l="l" t="t" r="r" b="b"/>
            <a:pathLst>
              <a:path w="1976674" h="1976674">
                <a:moveTo>
                  <a:pt x="0" y="0"/>
                </a:moveTo>
                <a:lnTo>
                  <a:pt x="1976674" y="0"/>
                </a:lnTo>
                <a:lnTo>
                  <a:pt x="1976674" y="1976675"/>
                </a:lnTo>
                <a:lnTo>
                  <a:pt x="0" y="19766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7" name="Freeform 17"/>
          <p:cNvSpPr/>
          <p:nvPr/>
        </p:nvSpPr>
        <p:spPr>
          <a:xfrm rot="-5400000">
            <a:off x="4708977" y="6744235"/>
            <a:ext cx="1809565" cy="3619129"/>
          </a:xfrm>
          <a:custGeom>
            <a:avLst/>
            <a:gdLst/>
            <a:ahLst/>
            <a:cxnLst/>
            <a:rect l="l" t="t" r="r" b="b"/>
            <a:pathLst>
              <a:path w="1809565" h="3619129">
                <a:moveTo>
                  <a:pt x="0" y="0"/>
                </a:moveTo>
                <a:lnTo>
                  <a:pt x="1809564" y="0"/>
                </a:lnTo>
                <a:lnTo>
                  <a:pt x="1809564" y="3619129"/>
                </a:lnTo>
                <a:lnTo>
                  <a:pt x="0" y="3619129"/>
                </a:lnTo>
                <a:lnTo>
                  <a:pt x="0" y="0"/>
                </a:lnTo>
                <a:close/>
              </a:path>
            </a:pathLst>
          </a:custGeom>
          <a:blipFill>
            <a:blip r:embed="rId12">
              <a:extLst>
                <a:ext uri="{96DAC541-7B7A-43D3-8B79-37D633B846F1}">
                  <asvg:svgBlip xmlns:asvg="http://schemas.microsoft.com/office/drawing/2016/SVG/main" r:embed="rId13"/>
                </a:ext>
              </a:extLst>
            </a:blip>
            <a:stretch>
              <a:fillRect r="-100000"/>
            </a:stretch>
          </a:blipFill>
        </p:spPr>
        <p:txBody>
          <a:bodyPr/>
          <a:lstStyle/>
          <a:p>
            <a:endParaRPr lang="en-GB"/>
          </a:p>
        </p:txBody>
      </p:sp>
      <p:sp>
        <p:nvSpPr>
          <p:cNvPr id="18" name="Freeform 18"/>
          <p:cNvSpPr/>
          <p:nvPr/>
        </p:nvSpPr>
        <p:spPr>
          <a:xfrm rot="5400000">
            <a:off x="7945499" y="4957404"/>
            <a:ext cx="1809565" cy="3619129"/>
          </a:xfrm>
          <a:custGeom>
            <a:avLst/>
            <a:gdLst/>
            <a:ahLst/>
            <a:cxnLst/>
            <a:rect l="l" t="t" r="r" b="b"/>
            <a:pathLst>
              <a:path w="1809565" h="3619129">
                <a:moveTo>
                  <a:pt x="0" y="0"/>
                </a:moveTo>
                <a:lnTo>
                  <a:pt x="1809564" y="0"/>
                </a:lnTo>
                <a:lnTo>
                  <a:pt x="1809564" y="3619129"/>
                </a:lnTo>
                <a:lnTo>
                  <a:pt x="0" y="3619129"/>
                </a:lnTo>
                <a:lnTo>
                  <a:pt x="0" y="0"/>
                </a:lnTo>
                <a:close/>
              </a:path>
            </a:pathLst>
          </a:custGeom>
          <a:blipFill>
            <a:blip r:embed="rId14">
              <a:extLst>
                <a:ext uri="{96DAC541-7B7A-43D3-8B79-37D633B846F1}">
                  <asvg:svgBlip xmlns:asvg="http://schemas.microsoft.com/office/drawing/2016/SVG/main" r:embed="rId15"/>
                </a:ext>
              </a:extLst>
            </a:blip>
            <a:stretch>
              <a:fillRect r="-100000"/>
            </a:stretch>
          </a:blipFill>
        </p:spPr>
        <p:txBody>
          <a:bodyPr/>
          <a:lstStyle/>
          <a:p>
            <a:endParaRPr lang="en-GB"/>
          </a:p>
        </p:txBody>
      </p:sp>
      <p:sp>
        <p:nvSpPr>
          <p:cNvPr id="19" name="Freeform 19"/>
          <p:cNvSpPr/>
          <p:nvPr/>
        </p:nvSpPr>
        <p:spPr>
          <a:xfrm rot="5400000">
            <a:off x="14410828" y="4957404"/>
            <a:ext cx="1809565" cy="3619129"/>
          </a:xfrm>
          <a:custGeom>
            <a:avLst/>
            <a:gdLst/>
            <a:ahLst/>
            <a:cxnLst/>
            <a:rect l="l" t="t" r="r" b="b"/>
            <a:pathLst>
              <a:path w="1809565" h="3619129">
                <a:moveTo>
                  <a:pt x="0" y="0"/>
                </a:moveTo>
                <a:lnTo>
                  <a:pt x="1809564" y="0"/>
                </a:lnTo>
                <a:lnTo>
                  <a:pt x="1809564" y="3619129"/>
                </a:lnTo>
                <a:lnTo>
                  <a:pt x="0" y="3619129"/>
                </a:lnTo>
                <a:lnTo>
                  <a:pt x="0" y="0"/>
                </a:lnTo>
                <a:close/>
              </a:path>
            </a:pathLst>
          </a:custGeom>
          <a:blipFill>
            <a:blip r:embed="rId16">
              <a:extLst>
                <a:ext uri="{96DAC541-7B7A-43D3-8B79-37D633B846F1}">
                  <asvg:svgBlip xmlns:asvg="http://schemas.microsoft.com/office/drawing/2016/SVG/main" r:embed="rId17"/>
                </a:ext>
              </a:extLst>
            </a:blip>
            <a:stretch>
              <a:fillRect r="-100000"/>
            </a:stretch>
          </a:blipFill>
        </p:spPr>
        <p:txBody>
          <a:bodyPr/>
          <a:lstStyle/>
          <a:p>
            <a:endParaRPr lang="en-GB"/>
          </a:p>
        </p:txBody>
      </p:sp>
      <p:sp>
        <p:nvSpPr>
          <p:cNvPr id="20" name="Freeform 20"/>
          <p:cNvSpPr/>
          <p:nvPr/>
        </p:nvSpPr>
        <p:spPr>
          <a:xfrm rot="-5400000">
            <a:off x="11184983" y="6744235"/>
            <a:ext cx="1809565" cy="3619129"/>
          </a:xfrm>
          <a:custGeom>
            <a:avLst/>
            <a:gdLst/>
            <a:ahLst/>
            <a:cxnLst/>
            <a:rect l="l" t="t" r="r" b="b"/>
            <a:pathLst>
              <a:path w="1809565" h="3619129">
                <a:moveTo>
                  <a:pt x="0" y="0"/>
                </a:moveTo>
                <a:lnTo>
                  <a:pt x="1809565" y="0"/>
                </a:lnTo>
                <a:lnTo>
                  <a:pt x="1809565" y="3619129"/>
                </a:lnTo>
                <a:lnTo>
                  <a:pt x="0" y="3619129"/>
                </a:lnTo>
                <a:lnTo>
                  <a:pt x="0" y="0"/>
                </a:lnTo>
                <a:close/>
              </a:path>
            </a:pathLst>
          </a:custGeom>
          <a:blipFill>
            <a:blip r:embed="rId18">
              <a:extLst>
                <a:ext uri="{96DAC541-7B7A-43D3-8B79-37D633B846F1}">
                  <asvg:svgBlip xmlns:asvg="http://schemas.microsoft.com/office/drawing/2016/SVG/main" r:embed="rId19"/>
                </a:ext>
              </a:extLst>
            </a:blip>
            <a:stretch>
              <a:fillRect r="-100000"/>
            </a:stretch>
          </a:blipFill>
        </p:spPr>
        <p:txBody>
          <a:bodyPr/>
          <a:lstStyle/>
          <a:p>
            <a:endParaRPr lang="en-GB"/>
          </a:p>
        </p:txBody>
      </p:sp>
      <p:grpSp>
        <p:nvGrpSpPr>
          <p:cNvPr id="21" name="Group 21"/>
          <p:cNvGrpSpPr/>
          <p:nvPr/>
        </p:nvGrpSpPr>
        <p:grpSpPr>
          <a:xfrm rot="-2700000">
            <a:off x="10140433" y="7308307"/>
            <a:ext cx="682513" cy="681421"/>
            <a:chOff x="0" y="0"/>
            <a:chExt cx="6350000" cy="6339840"/>
          </a:xfrm>
        </p:grpSpPr>
        <p:sp>
          <p:nvSpPr>
            <p:cNvPr id="22" name="Freeform 22"/>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gradFill rotWithShape="1">
              <a:gsLst>
                <a:gs pos="0">
                  <a:srgbClr val="174B88">
                    <a:alpha val="100000"/>
                  </a:srgbClr>
                </a:gs>
                <a:gs pos="100000">
                  <a:srgbClr val="392E70">
                    <a:alpha val="100000"/>
                  </a:srgbClr>
                </a:gs>
              </a:gsLst>
              <a:lin ang="0"/>
            </a:gradFill>
          </p:spPr>
          <p:txBody>
            <a:bodyPr/>
            <a:lstStyle/>
            <a:p>
              <a:endParaRPr lang="en-GB"/>
            </a:p>
          </p:txBody>
        </p:sp>
      </p:grpSp>
      <p:grpSp>
        <p:nvGrpSpPr>
          <p:cNvPr id="23" name="Group 23"/>
          <p:cNvGrpSpPr/>
          <p:nvPr/>
        </p:nvGrpSpPr>
        <p:grpSpPr>
          <a:xfrm rot="8100000">
            <a:off x="6883599" y="7331040"/>
            <a:ext cx="682513" cy="681421"/>
            <a:chOff x="0" y="0"/>
            <a:chExt cx="6350000" cy="6339840"/>
          </a:xfrm>
        </p:grpSpPr>
        <p:sp>
          <p:nvSpPr>
            <p:cNvPr id="24" name="Freeform 2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gradFill rotWithShape="1">
              <a:gsLst>
                <a:gs pos="0">
                  <a:srgbClr val="174B88">
                    <a:alpha val="100000"/>
                  </a:srgbClr>
                </a:gs>
                <a:gs pos="100000">
                  <a:srgbClr val="392E70">
                    <a:alpha val="100000"/>
                  </a:srgbClr>
                </a:gs>
              </a:gsLst>
              <a:lin ang="0"/>
            </a:gradFill>
          </p:spPr>
          <p:txBody>
            <a:bodyPr/>
            <a:lstStyle/>
            <a:p>
              <a:endParaRPr lang="en-GB"/>
            </a:p>
          </p:txBody>
        </p:sp>
      </p:grpSp>
      <p:grpSp>
        <p:nvGrpSpPr>
          <p:cNvPr id="25" name="Group 25"/>
          <p:cNvGrpSpPr/>
          <p:nvPr/>
        </p:nvGrpSpPr>
        <p:grpSpPr>
          <a:xfrm rot="8100000">
            <a:off x="13362568" y="7331040"/>
            <a:ext cx="682513" cy="681421"/>
            <a:chOff x="0" y="0"/>
            <a:chExt cx="6350000" cy="6339840"/>
          </a:xfrm>
        </p:grpSpPr>
        <p:sp>
          <p:nvSpPr>
            <p:cNvPr id="26" name="Freeform 2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gradFill rotWithShape="1">
              <a:gsLst>
                <a:gs pos="0">
                  <a:srgbClr val="174B88">
                    <a:alpha val="100000"/>
                  </a:srgbClr>
                </a:gs>
                <a:gs pos="100000">
                  <a:srgbClr val="392E70">
                    <a:alpha val="100000"/>
                  </a:srgbClr>
                </a:gs>
              </a:gsLst>
              <a:lin ang="0"/>
            </a:gradFill>
          </p:spPr>
          <p:txBody>
            <a:bodyPr/>
            <a:lstStyle/>
            <a:p>
              <a:endParaRPr lang="en-GB"/>
            </a:p>
          </p:txBody>
        </p:sp>
      </p:grpSp>
      <p:sp>
        <p:nvSpPr>
          <p:cNvPr id="27" name="Freeform 27"/>
          <p:cNvSpPr/>
          <p:nvPr/>
        </p:nvSpPr>
        <p:spPr>
          <a:xfrm>
            <a:off x="4625422" y="6683413"/>
            <a:ext cx="1976674" cy="1976674"/>
          </a:xfrm>
          <a:custGeom>
            <a:avLst/>
            <a:gdLst/>
            <a:ahLst/>
            <a:cxnLst/>
            <a:rect l="l" t="t" r="r" b="b"/>
            <a:pathLst>
              <a:path w="1976674" h="1976674">
                <a:moveTo>
                  <a:pt x="0" y="0"/>
                </a:moveTo>
                <a:lnTo>
                  <a:pt x="1976674" y="0"/>
                </a:lnTo>
                <a:lnTo>
                  <a:pt x="1976674" y="1976675"/>
                </a:lnTo>
                <a:lnTo>
                  <a:pt x="0" y="19766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8" name="Group 28"/>
          <p:cNvGrpSpPr/>
          <p:nvPr/>
        </p:nvGrpSpPr>
        <p:grpSpPr>
          <a:xfrm>
            <a:off x="7612777" y="8793021"/>
            <a:ext cx="2480992" cy="670751"/>
            <a:chOff x="0" y="0"/>
            <a:chExt cx="3307989" cy="894335"/>
          </a:xfrm>
        </p:grpSpPr>
        <p:sp>
          <p:nvSpPr>
            <p:cNvPr id="29" name="TextBox 29"/>
            <p:cNvSpPr txBox="1"/>
            <p:nvPr/>
          </p:nvSpPr>
          <p:spPr>
            <a:xfrm>
              <a:off x="0" y="576427"/>
              <a:ext cx="3307989" cy="317908"/>
            </a:xfrm>
            <a:prstGeom prst="rect">
              <a:avLst/>
            </a:prstGeom>
          </p:spPr>
          <p:txBody>
            <a:bodyPr lIns="0" tIns="0" rIns="0" bIns="0" rtlCol="0" anchor="t">
              <a:spAutoFit/>
            </a:bodyPr>
            <a:lstStyle/>
            <a:p>
              <a:pPr algn="ctr">
                <a:lnSpc>
                  <a:spcPts val="2065"/>
                </a:lnSpc>
              </a:pPr>
              <a:endParaRPr/>
            </a:p>
          </p:txBody>
        </p:sp>
        <p:sp>
          <p:nvSpPr>
            <p:cNvPr id="30" name="TextBox 30"/>
            <p:cNvSpPr txBox="1"/>
            <p:nvPr/>
          </p:nvSpPr>
          <p:spPr>
            <a:xfrm>
              <a:off x="0" y="-19050"/>
              <a:ext cx="3307989" cy="389407"/>
            </a:xfrm>
            <a:prstGeom prst="rect">
              <a:avLst/>
            </a:prstGeom>
          </p:spPr>
          <p:txBody>
            <a:bodyPr lIns="0" tIns="0" rIns="0" bIns="0" rtlCol="0" anchor="t">
              <a:spAutoFit/>
            </a:bodyPr>
            <a:lstStyle/>
            <a:p>
              <a:pPr marL="0" lvl="0" indent="0" algn="ctr">
                <a:lnSpc>
                  <a:spcPts val="2368"/>
                </a:lnSpc>
                <a:spcBef>
                  <a:spcPct val="0"/>
                </a:spcBef>
              </a:pPr>
              <a:r>
                <a:rPr lang="en-US" sz="1836" spc="71">
                  <a:solidFill>
                    <a:srgbClr val="191919"/>
                  </a:solidFill>
                  <a:latin typeface="Aileron Bold"/>
                </a:rPr>
                <a:t>PUBLIC SCHOOLS </a:t>
              </a:r>
            </a:p>
          </p:txBody>
        </p:sp>
      </p:grpSp>
      <p:sp>
        <p:nvSpPr>
          <p:cNvPr id="31" name="TextBox 31"/>
          <p:cNvSpPr txBox="1"/>
          <p:nvPr/>
        </p:nvSpPr>
        <p:spPr>
          <a:xfrm>
            <a:off x="7940722" y="7286199"/>
            <a:ext cx="1825101" cy="1066863"/>
          </a:xfrm>
          <a:prstGeom prst="rect">
            <a:avLst/>
          </a:prstGeom>
        </p:spPr>
        <p:txBody>
          <a:bodyPr lIns="0" tIns="0" rIns="0" bIns="0" rtlCol="0" anchor="t">
            <a:spAutoFit/>
          </a:bodyPr>
          <a:lstStyle/>
          <a:p>
            <a:pPr algn="ctr">
              <a:lnSpc>
                <a:spcPts val="7763"/>
              </a:lnSpc>
            </a:pPr>
            <a:r>
              <a:rPr lang="en-US" sz="8723">
                <a:solidFill>
                  <a:srgbClr val="FFFFFF"/>
                </a:solidFill>
                <a:latin typeface="Poppins Bold"/>
              </a:rPr>
              <a:t>40</a:t>
            </a:r>
          </a:p>
        </p:txBody>
      </p:sp>
      <p:sp>
        <p:nvSpPr>
          <p:cNvPr id="32" name="TextBox 32"/>
          <p:cNvSpPr txBox="1"/>
          <p:nvPr/>
        </p:nvSpPr>
        <p:spPr>
          <a:xfrm>
            <a:off x="10812246" y="7536124"/>
            <a:ext cx="2423309" cy="579810"/>
          </a:xfrm>
          <a:prstGeom prst="rect">
            <a:avLst/>
          </a:prstGeom>
        </p:spPr>
        <p:txBody>
          <a:bodyPr lIns="0" tIns="0" rIns="0" bIns="0" rtlCol="0" anchor="t">
            <a:spAutoFit/>
          </a:bodyPr>
          <a:lstStyle/>
          <a:p>
            <a:pPr algn="ctr">
              <a:lnSpc>
                <a:spcPts val="4237"/>
              </a:lnSpc>
            </a:pPr>
            <a:r>
              <a:rPr lang="en-US" sz="4761">
                <a:solidFill>
                  <a:srgbClr val="FFFFFF"/>
                </a:solidFill>
                <a:latin typeface="Poppins Bold"/>
              </a:rPr>
              <a:t>4.000</a:t>
            </a:r>
          </a:p>
        </p:txBody>
      </p:sp>
      <p:sp>
        <p:nvSpPr>
          <p:cNvPr id="33" name="TextBox 33"/>
          <p:cNvSpPr txBox="1"/>
          <p:nvPr/>
        </p:nvSpPr>
        <p:spPr>
          <a:xfrm>
            <a:off x="10543523" y="6134775"/>
            <a:ext cx="3092485" cy="296818"/>
          </a:xfrm>
          <a:prstGeom prst="rect">
            <a:avLst/>
          </a:prstGeom>
        </p:spPr>
        <p:txBody>
          <a:bodyPr lIns="0" tIns="0" rIns="0" bIns="0" rtlCol="0" anchor="t">
            <a:spAutoFit/>
          </a:bodyPr>
          <a:lstStyle/>
          <a:p>
            <a:pPr marL="0" lvl="0" indent="0" algn="ctr">
              <a:lnSpc>
                <a:spcPts val="2368"/>
              </a:lnSpc>
              <a:spcBef>
                <a:spcPct val="0"/>
              </a:spcBef>
            </a:pPr>
            <a:r>
              <a:rPr lang="en-US" sz="1836" spc="71">
                <a:solidFill>
                  <a:srgbClr val="191919"/>
                </a:solidFill>
                <a:latin typeface="Aileron Bold"/>
              </a:rPr>
              <a:t>STUDENTS </a:t>
            </a:r>
          </a:p>
        </p:txBody>
      </p:sp>
      <p:sp>
        <p:nvSpPr>
          <p:cNvPr id="34" name="TextBox 34"/>
          <p:cNvSpPr txBox="1"/>
          <p:nvPr/>
        </p:nvSpPr>
        <p:spPr>
          <a:xfrm>
            <a:off x="13804958" y="8861357"/>
            <a:ext cx="3092485" cy="296818"/>
          </a:xfrm>
          <a:prstGeom prst="rect">
            <a:avLst/>
          </a:prstGeom>
        </p:spPr>
        <p:txBody>
          <a:bodyPr lIns="0" tIns="0" rIns="0" bIns="0" rtlCol="0" anchor="t">
            <a:spAutoFit/>
          </a:bodyPr>
          <a:lstStyle/>
          <a:p>
            <a:pPr marL="0" lvl="0" indent="0" algn="ctr">
              <a:lnSpc>
                <a:spcPts val="2368"/>
              </a:lnSpc>
              <a:spcBef>
                <a:spcPct val="0"/>
              </a:spcBef>
            </a:pPr>
            <a:r>
              <a:rPr lang="en-US" sz="1836" spc="71">
                <a:solidFill>
                  <a:srgbClr val="191919"/>
                </a:solidFill>
                <a:latin typeface="Aileron Bold"/>
              </a:rPr>
              <a:t>CITIES</a:t>
            </a:r>
          </a:p>
        </p:txBody>
      </p:sp>
      <p:sp>
        <p:nvSpPr>
          <p:cNvPr id="35" name="TextBox 35"/>
          <p:cNvSpPr txBox="1"/>
          <p:nvPr/>
        </p:nvSpPr>
        <p:spPr>
          <a:xfrm>
            <a:off x="4512003" y="7427652"/>
            <a:ext cx="2203511" cy="981548"/>
          </a:xfrm>
          <a:prstGeom prst="rect">
            <a:avLst/>
          </a:prstGeom>
        </p:spPr>
        <p:txBody>
          <a:bodyPr lIns="0" tIns="0" rIns="0" bIns="0" rtlCol="0" anchor="t">
            <a:spAutoFit/>
          </a:bodyPr>
          <a:lstStyle/>
          <a:p>
            <a:pPr algn="ctr">
              <a:lnSpc>
                <a:spcPts val="7148"/>
              </a:lnSpc>
            </a:pPr>
            <a:r>
              <a:rPr lang="en-US" sz="8032">
                <a:solidFill>
                  <a:srgbClr val="FFFFFF"/>
                </a:solidFill>
                <a:latin typeface="Poppins Bold"/>
              </a:rPr>
              <a:t>70</a:t>
            </a:r>
          </a:p>
        </p:txBody>
      </p:sp>
      <p:grpSp>
        <p:nvGrpSpPr>
          <p:cNvPr id="36" name="Group 36"/>
          <p:cNvGrpSpPr/>
          <p:nvPr/>
        </p:nvGrpSpPr>
        <p:grpSpPr>
          <a:xfrm>
            <a:off x="4537787" y="6245197"/>
            <a:ext cx="2480992" cy="670751"/>
            <a:chOff x="0" y="0"/>
            <a:chExt cx="3307989" cy="894335"/>
          </a:xfrm>
        </p:grpSpPr>
        <p:sp>
          <p:nvSpPr>
            <p:cNvPr id="37" name="TextBox 37"/>
            <p:cNvSpPr txBox="1"/>
            <p:nvPr/>
          </p:nvSpPr>
          <p:spPr>
            <a:xfrm>
              <a:off x="0" y="576427"/>
              <a:ext cx="3307989" cy="317908"/>
            </a:xfrm>
            <a:prstGeom prst="rect">
              <a:avLst/>
            </a:prstGeom>
          </p:spPr>
          <p:txBody>
            <a:bodyPr lIns="0" tIns="0" rIns="0" bIns="0" rtlCol="0" anchor="t">
              <a:spAutoFit/>
            </a:bodyPr>
            <a:lstStyle/>
            <a:p>
              <a:pPr algn="ctr">
                <a:lnSpc>
                  <a:spcPts val="2065"/>
                </a:lnSpc>
              </a:pPr>
              <a:endParaRPr/>
            </a:p>
          </p:txBody>
        </p:sp>
        <p:sp>
          <p:nvSpPr>
            <p:cNvPr id="38" name="TextBox 38"/>
            <p:cNvSpPr txBox="1"/>
            <p:nvPr/>
          </p:nvSpPr>
          <p:spPr>
            <a:xfrm>
              <a:off x="0" y="-19050"/>
              <a:ext cx="3307989" cy="389407"/>
            </a:xfrm>
            <a:prstGeom prst="rect">
              <a:avLst/>
            </a:prstGeom>
          </p:spPr>
          <p:txBody>
            <a:bodyPr lIns="0" tIns="0" rIns="0" bIns="0" rtlCol="0" anchor="t">
              <a:spAutoFit/>
            </a:bodyPr>
            <a:lstStyle/>
            <a:p>
              <a:pPr marL="0" lvl="0" indent="0" algn="ctr">
                <a:lnSpc>
                  <a:spcPts val="2368"/>
                </a:lnSpc>
                <a:spcBef>
                  <a:spcPct val="0"/>
                </a:spcBef>
              </a:pPr>
              <a:r>
                <a:rPr lang="en-US" sz="1836" spc="71">
                  <a:solidFill>
                    <a:srgbClr val="191919"/>
                  </a:solidFill>
                  <a:latin typeface="Aileron Bold"/>
                </a:rPr>
                <a:t>PRESENTATIONS </a:t>
              </a:r>
            </a:p>
          </p:txBody>
        </p:sp>
      </p:grpSp>
      <p:sp>
        <p:nvSpPr>
          <p:cNvPr id="39" name="TextBox 39"/>
          <p:cNvSpPr txBox="1"/>
          <p:nvPr/>
        </p:nvSpPr>
        <p:spPr>
          <a:xfrm>
            <a:off x="188576" y="5756357"/>
            <a:ext cx="7424201" cy="1120556"/>
          </a:xfrm>
          <a:prstGeom prst="rect">
            <a:avLst/>
          </a:prstGeom>
        </p:spPr>
        <p:txBody>
          <a:bodyPr lIns="0" tIns="0" rIns="0" bIns="0" rtlCol="0" anchor="t">
            <a:spAutoFit/>
          </a:bodyPr>
          <a:lstStyle/>
          <a:p>
            <a:pPr>
              <a:lnSpc>
                <a:spcPts val="4260"/>
              </a:lnSpc>
            </a:pPr>
            <a:r>
              <a:rPr lang="en-US" sz="4787">
                <a:solidFill>
                  <a:srgbClr val="31237B"/>
                </a:solidFill>
                <a:latin typeface="Poppins Bold"/>
              </a:rPr>
              <a:t>YES TOUR </a:t>
            </a:r>
          </a:p>
          <a:p>
            <a:pPr>
              <a:lnSpc>
                <a:spcPts val="4260"/>
              </a:lnSpc>
            </a:pPr>
            <a:r>
              <a:rPr lang="en-US" sz="4787">
                <a:solidFill>
                  <a:srgbClr val="31237B"/>
                </a:solidFill>
                <a:latin typeface="Poppins Bold"/>
              </a:rPr>
              <a:t>TO SCHOOLS</a:t>
            </a:r>
          </a:p>
        </p:txBody>
      </p:sp>
      <p:sp>
        <p:nvSpPr>
          <p:cNvPr id="40" name="TextBox 40"/>
          <p:cNvSpPr txBox="1"/>
          <p:nvPr/>
        </p:nvSpPr>
        <p:spPr>
          <a:xfrm>
            <a:off x="14419221" y="7372778"/>
            <a:ext cx="1679511" cy="980391"/>
          </a:xfrm>
          <a:prstGeom prst="rect">
            <a:avLst/>
          </a:prstGeom>
        </p:spPr>
        <p:txBody>
          <a:bodyPr lIns="0" tIns="0" rIns="0" bIns="0" rtlCol="0" anchor="t">
            <a:spAutoFit/>
          </a:bodyPr>
          <a:lstStyle/>
          <a:p>
            <a:pPr algn="ctr">
              <a:lnSpc>
                <a:spcPts val="7144"/>
              </a:lnSpc>
            </a:pPr>
            <a:r>
              <a:rPr lang="en-US" sz="8027">
                <a:solidFill>
                  <a:srgbClr val="FFFFFF"/>
                </a:solidFill>
                <a:latin typeface="Poppins Bold"/>
              </a:rPr>
              <a:t>15</a:t>
            </a:r>
          </a:p>
        </p:txBody>
      </p:sp>
      <p:sp>
        <p:nvSpPr>
          <p:cNvPr id="41" name="Freeform 41"/>
          <p:cNvSpPr/>
          <p:nvPr/>
        </p:nvSpPr>
        <p:spPr>
          <a:xfrm>
            <a:off x="16232082" y="8104647"/>
            <a:ext cx="2007665" cy="1914810"/>
          </a:xfrm>
          <a:custGeom>
            <a:avLst/>
            <a:gdLst/>
            <a:ahLst/>
            <a:cxnLst/>
            <a:rect l="l" t="t" r="r" b="b"/>
            <a:pathLst>
              <a:path w="2007665" h="1914810">
                <a:moveTo>
                  <a:pt x="0" y="0"/>
                </a:moveTo>
                <a:lnTo>
                  <a:pt x="2007665" y="0"/>
                </a:lnTo>
                <a:lnTo>
                  <a:pt x="2007665" y="1914810"/>
                </a:lnTo>
                <a:lnTo>
                  <a:pt x="0" y="191481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42" name="Group 42"/>
          <p:cNvGrpSpPr/>
          <p:nvPr/>
        </p:nvGrpSpPr>
        <p:grpSpPr>
          <a:xfrm>
            <a:off x="437743" y="2045038"/>
            <a:ext cx="8655086" cy="2160917"/>
            <a:chOff x="0" y="0"/>
            <a:chExt cx="11540115" cy="2881223"/>
          </a:xfrm>
        </p:grpSpPr>
        <p:sp>
          <p:nvSpPr>
            <p:cNvPr id="43" name="TextBox 43"/>
            <p:cNvSpPr txBox="1"/>
            <p:nvPr/>
          </p:nvSpPr>
          <p:spPr>
            <a:xfrm>
              <a:off x="0" y="171450"/>
              <a:ext cx="11540115" cy="1792416"/>
            </a:xfrm>
            <a:prstGeom prst="rect">
              <a:avLst/>
            </a:prstGeom>
          </p:spPr>
          <p:txBody>
            <a:bodyPr lIns="0" tIns="0" rIns="0" bIns="0" rtlCol="0" anchor="t">
              <a:spAutoFit/>
            </a:bodyPr>
            <a:lstStyle/>
            <a:p>
              <a:pPr>
                <a:lnSpc>
                  <a:spcPts val="4966"/>
                </a:lnSpc>
              </a:pPr>
              <a:r>
                <a:rPr lang="en-US" sz="5580">
                  <a:solidFill>
                    <a:srgbClr val="31237B"/>
                  </a:solidFill>
                  <a:latin typeface="Poppins Bold"/>
                </a:rPr>
                <a:t>YES FORUM </a:t>
              </a:r>
            </a:p>
            <a:p>
              <a:pPr>
                <a:lnSpc>
                  <a:spcPts val="4966"/>
                </a:lnSpc>
              </a:pPr>
              <a:r>
                <a:rPr lang="en-US" sz="5580">
                  <a:solidFill>
                    <a:srgbClr val="31237B"/>
                  </a:solidFill>
                  <a:latin typeface="Poppins Bold"/>
                </a:rPr>
                <a:t>PILLARS </a:t>
              </a:r>
            </a:p>
          </p:txBody>
        </p:sp>
        <p:sp>
          <p:nvSpPr>
            <p:cNvPr id="44" name="TextBox 44"/>
            <p:cNvSpPr txBox="1"/>
            <p:nvPr/>
          </p:nvSpPr>
          <p:spPr>
            <a:xfrm>
              <a:off x="0" y="2097216"/>
              <a:ext cx="9339850" cy="784007"/>
            </a:xfrm>
            <a:prstGeom prst="rect">
              <a:avLst/>
            </a:prstGeom>
          </p:spPr>
          <p:txBody>
            <a:bodyPr lIns="0" tIns="0" rIns="0" bIns="0" rtlCol="0" anchor="t">
              <a:spAutoFit/>
            </a:bodyPr>
            <a:lstStyle/>
            <a:p>
              <a:pPr>
                <a:lnSpc>
                  <a:spcPts val="4019"/>
                </a:lnSpc>
              </a:pPr>
              <a:endParaRPr/>
            </a:p>
          </p:txBody>
        </p:sp>
      </p:grpSp>
      <p:sp>
        <p:nvSpPr>
          <p:cNvPr id="45" name="Freeform 45"/>
          <p:cNvSpPr/>
          <p:nvPr/>
        </p:nvSpPr>
        <p:spPr>
          <a:xfrm>
            <a:off x="-2246803" y="36189"/>
            <a:ext cx="11864401" cy="1275423"/>
          </a:xfrm>
          <a:custGeom>
            <a:avLst/>
            <a:gdLst/>
            <a:ahLst/>
            <a:cxnLst/>
            <a:rect l="l" t="t" r="r" b="b"/>
            <a:pathLst>
              <a:path w="11864401" h="1275423">
                <a:moveTo>
                  <a:pt x="0" y="0"/>
                </a:moveTo>
                <a:lnTo>
                  <a:pt x="11864401" y="0"/>
                </a:lnTo>
                <a:lnTo>
                  <a:pt x="11864401" y="1275424"/>
                </a:lnTo>
                <a:lnTo>
                  <a:pt x="0" y="127542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46" name="Freeform 46"/>
          <p:cNvSpPr/>
          <p:nvPr/>
        </p:nvSpPr>
        <p:spPr>
          <a:xfrm>
            <a:off x="437743" y="3133846"/>
            <a:ext cx="2619465" cy="2541899"/>
          </a:xfrm>
          <a:custGeom>
            <a:avLst/>
            <a:gdLst/>
            <a:ahLst/>
            <a:cxnLst/>
            <a:rect l="l" t="t" r="r" b="b"/>
            <a:pathLst>
              <a:path w="2619465" h="2541899">
                <a:moveTo>
                  <a:pt x="0" y="0"/>
                </a:moveTo>
                <a:lnTo>
                  <a:pt x="2619465" y="0"/>
                </a:lnTo>
                <a:lnTo>
                  <a:pt x="2619465" y="2541898"/>
                </a:lnTo>
                <a:lnTo>
                  <a:pt x="0" y="2541898"/>
                </a:lnTo>
                <a:lnTo>
                  <a:pt x="0" y="0"/>
                </a:lnTo>
                <a:close/>
              </a:path>
            </a:pathLst>
          </a:custGeom>
          <a:blipFill>
            <a:blip r:embed="rId26"/>
            <a:stretch>
              <a:fillRect t="-2772" r="-2420" b="-2772"/>
            </a:stretch>
          </a:blipFill>
        </p:spPr>
        <p:txBody>
          <a:bodyPr/>
          <a:lstStyle/>
          <a:p>
            <a:endParaRPr lang="en-GB"/>
          </a:p>
        </p:txBody>
      </p:sp>
      <p:sp>
        <p:nvSpPr>
          <p:cNvPr id="47" name="TextBox 47"/>
          <p:cNvSpPr txBox="1"/>
          <p:nvPr/>
        </p:nvSpPr>
        <p:spPr>
          <a:xfrm>
            <a:off x="-6004368" y="366606"/>
            <a:ext cx="16003835" cy="863791"/>
          </a:xfrm>
          <a:prstGeom prst="rect">
            <a:avLst/>
          </a:prstGeom>
        </p:spPr>
        <p:txBody>
          <a:bodyPr lIns="0" tIns="0" rIns="0" bIns="0" rtlCol="0" anchor="t">
            <a:spAutoFit/>
          </a:bodyPr>
          <a:lstStyle/>
          <a:p>
            <a:pPr algn="ctr">
              <a:lnSpc>
                <a:spcPts val="6625"/>
              </a:lnSpc>
              <a:spcBef>
                <a:spcPct val="0"/>
              </a:spcBef>
            </a:pPr>
            <a:r>
              <a:rPr lang="en-US" sz="4732">
                <a:solidFill>
                  <a:srgbClr val="FFFFFF"/>
                </a:solidFill>
                <a:latin typeface="Poppins ExtraBold"/>
              </a:rPr>
              <a:t>INITIATIVES</a:t>
            </a:r>
          </a:p>
        </p:txBody>
      </p:sp>
      <p:sp>
        <p:nvSpPr>
          <p:cNvPr id="48" name="TextBox 48"/>
          <p:cNvSpPr txBox="1"/>
          <p:nvPr/>
        </p:nvSpPr>
        <p:spPr>
          <a:xfrm>
            <a:off x="-262142" y="9239250"/>
            <a:ext cx="4519382" cy="499981"/>
          </a:xfrm>
          <a:prstGeom prst="rect">
            <a:avLst/>
          </a:prstGeom>
        </p:spPr>
        <p:txBody>
          <a:bodyPr lIns="0" tIns="0" rIns="0" bIns="0" rtlCol="0" anchor="t">
            <a:spAutoFit/>
          </a:bodyPr>
          <a:lstStyle/>
          <a:p>
            <a:pPr marL="0" lvl="0" indent="0" algn="r">
              <a:lnSpc>
                <a:spcPts val="2022"/>
              </a:lnSpc>
              <a:spcBef>
                <a:spcPct val="0"/>
              </a:spcBef>
            </a:pPr>
            <a:r>
              <a:rPr lang="en-US" sz="1568" spc="61">
                <a:solidFill>
                  <a:srgbClr val="31237B"/>
                </a:solidFill>
                <a:latin typeface="Aileron Italics"/>
              </a:rPr>
              <a:t>With the official approval of the Ministry of Education and Religious Affairs</a:t>
            </a:r>
          </a:p>
        </p:txBody>
      </p:sp>
      <p:sp>
        <p:nvSpPr>
          <p:cNvPr id="49" name="TextBox 49"/>
          <p:cNvSpPr txBox="1"/>
          <p:nvPr/>
        </p:nvSpPr>
        <p:spPr>
          <a:xfrm>
            <a:off x="12787348" y="4861709"/>
            <a:ext cx="4943257" cy="281791"/>
          </a:xfrm>
          <a:prstGeom prst="rect">
            <a:avLst/>
          </a:prstGeom>
        </p:spPr>
        <p:txBody>
          <a:bodyPr lIns="0" tIns="0" rIns="0" bIns="0" rtlCol="0" anchor="t">
            <a:spAutoFit/>
          </a:bodyPr>
          <a:lstStyle/>
          <a:p>
            <a:pPr marL="0" lvl="0" indent="0" algn="r">
              <a:lnSpc>
                <a:spcPts val="2212"/>
              </a:lnSpc>
              <a:spcBef>
                <a:spcPct val="0"/>
              </a:spcBef>
            </a:pPr>
            <a:r>
              <a:rPr lang="en-US" sz="1715" spc="66">
                <a:solidFill>
                  <a:srgbClr val="31237B"/>
                </a:solidFill>
                <a:latin typeface="Aileron Italics"/>
              </a:rPr>
              <a:t>*</a:t>
            </a:r>
          </a:p>
        </p:txBody>
      </p:sp>
      <p:sp>
        <p:nvSpPr>
          <p:cNvPr id="50" name="TextBox 50"/>
          <p:cNvSpPr txBox="1"/>
          <p:nvPr/>
        </p:nvSpPr>
        <p:spPr>
          <a:xfrm>
            <a:off x="-474079" y="9216974"/>
            <a:ext cx="4943257" cy="281791"/>
          </a:xfrm>
          <a:prstGeom prst="rect">
            <a:avLst/>
          </a:prstGeom>
        </p:spPr>
        <p:txBody>
          <a:bodyPr lIns="0" tIns="0" rIns="0" bIns="0" rtlCol="0" anchor="t">
            <a:spAutoFit/>
          </a:bodyPr>
          <a:lstStyle/>
          <a:p>
            <a:pPr marL="0" lvl="0" indent="0" algn="r">
              <a:lnSpc>
                <a:spcPts val="2212"/>
              </a:lnSpc>
              <a:spcBef>
                <a:spcPct val="0"/>
              </a:spcBef>
            </a:pPr>
            <a:r>
              <a:rPr lang="en-US" sz="1715" spc="66">
                <a:solidFill>
                  <a:srgbClr val="31237B"/>
                </a:solidFill>
                <a:latin typeface="Aileron Italics"/>
              </a:rPr>
              <a:t>*</a:t>
            </a:r>
          </a:p>
        </p:txBody>
      </p:sp>
      <p:sp>
        <p:nvSpPr>
          <p:cNvPr id="51" name="Freeform 51"/>
          <p:cNvSpPr/>
          <p:nvPr/>
        </p:nvSpPr>
        <p:spPr>
          <a:xfrm>
            <a:off x="1705280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27"/>
            <a:stretch>
              <a:fillRect l="-77740" r="-57924" b="-115512"/>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GB"/>
          </a:p>
        </p:txBody>
      </p:sp>
      <p:sp>
        <p:nvSpPr>
          <p:cNvPr id="3" name="Freeform 3"/>
          <p:cNvSpPr/>
          <p:nvPr/>
        </p:nvSpPr>
        <p:spPr>
          <a:xfrm>
            <a:off x="-276739" y="-766804"/>
            <a:ext cx="18841477" cy="2025459"/>
          </a:xfrm>
          <a:custGeom>
            <a:avLst/>
            <a:gdLst/>
            <a:ahLst/>
            <a:cxnLst/>
            <a:rect l="l" t="t" r="r" b="b"/>
            <a:pathLst>
              <a:path w="18841477" h="2025459">
                <a:moveTo>
                  <a:pt x="0" y="0"/>
                </a:moveTo>
                <a:lnTo>
                  <a:pt x="18841478" y="0"/>
                </a:lnTo>
                <a:lnTo>
                  <a:pt x="18841478" y="2025458"/>
                </a:lnTo>
                <a:lnTo>
                  <a:pt x="0" y="20254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854882" y="3497269"/>
            <a:ext cx="1734952" cy="1103981"/>
          </a:xfrm>
          <a:custGeom>
            <a:avLst/>
            <a:gdLst/>
            <a:ahLst/>
            <a:cxnLst/>
            <a:rect l="l" t="t" r="r" b="b"/>
            <a:pathLst>
              <a:path w="1734952" h="1103981">
                <a:moveTo>
                  <a:pt x="0" y="0"/>
                </a:moveTo>
                <a:lnTo>
                  <a:pt x="1734952" y="0"/>
                </a:lnTo>
                <a:lnTo>
                  <a:pt x="1734952" y="1103980"/>
                </a:lnTo>
                <a:lnTo>
                  <a:pt x="0" y="1103980"/>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5" name="Freeform 5"/>
          <p:cNvSpPr/>
          <p:nvPr/>
        </p:nvSpPr>
        <p:spPr>
          <a:xfrm>
            <a:off x="9251579" y="3345422"/>
            <a:ext cx="1734952" cy="1103981"/>
          </a:xfrm>
          <a:custGeom>
            <a:avLst/>
            <a:gdLst/>
            <a:ahLst/>
            <a:cxnLst/>
            <a:rect l="l" t="t" r="r" b="b"/>
            <a:pathLst>
              <a:path w="1734952" h="1103981">
                <a:moveTo>
                  <a:pt x="0" y="0"/>
                </a:moveTo>
                <a:lnTo>
                  <a:pt x="1734952" y="0"/>
                </a:lnTo>
                <a:lnTo>
                  <a:pt x="1734952"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6" name="Freeform 6"/>
          <p:cNvSpPr/>
          <p:nvPr/>
        </p:nvSpPr>
        <p:spPr>
          <a:xfrm>
            <a:off x="854882" y="5913625"/>
            <a:ext cx="1734952" cy="1103981"/>
          </a:xfrm>
          <a:custGeom>
            <a:avLst/>
            <a:gdLst/>
            <a:ahLst/>
            <a:cxnLst/>
            <a:rect l="l" t="t" r="r" b="b"/>
            <a:pathLst>
              <a:path w="1734952" h="1103981">
                <a:moveTo>
                  <a:pt x="0" y="0"/>
                </a:moveTo>
                <a:lnTo>
                  <a:pt x="1734952" y="0"/>
                </a:lnTo>
                <a:lnTo>
                  <a:pt x="1734952"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7" name="Freeform 7"/>
          <p:cNvSpPr/>
          <p:nvPr/>
        </p:nvSpPr>
        <p:spPr>
          <a:xfrm>
            <a:off x="9251579" y="5953599"/>
            <a:ext cx="1734952" cy="1103981"/>
          </a:xfrm>
          <a:custGeom>
            <a:avLst/>
            <a:gdLst/>
            <a:ahLst/>
            <a:cxnLst/>
            <a:rect l="l" t="t" r="r" b="b"/>
            <a:pathLst>
              <a:path w="1734952" h="1103981">
                <a:moveTo>
                  <a:pt x="0" y="0"/>
                </a:moveTo>
                <a:lnTo>
                  <a:pt x="1734952" y="0"/>
                </a:lnTo>
                <a:lnTo>
                  <a:pt x="1734952"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8" name="Freeform 8"/>
          <p:cNvSpPr/>
          <p:nvPr/>
        </p:nvSpPr>
        <p:spPr>
          <a:xfrm>
            <a:off x="855849" y="8561776"/>
            <a:ext cx="1734952" cy="1103981"/>
          </a:xfrm>
          <a:custGeom>
            <a:avLst/>
            <a:gdLst/>
            <a:ahLst/>
            <a:cxnLst/>
            <a:rect l="l" t="t" r="r" b="b"/>
            <a:pathLst>
              <a:path w="1734952" h="1103981">
                <a:moveTo>
                  <a:pt x="0" y="0"/>
                </a:moveTo>
                <a:lnTo>
                  <a:pt x="1734953" y="0"/>
                </a:lnTo>
                <a:lnTo>
                  <a:pt x="1734953"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9" name="Freeform 9"/>
          <p:cNvSpPr/>
          <p:nvPr/>
        </p:nvSpPr>
        <p:spPr>
          <a:xfrm>
            <a:off x="9251579" y="8561776"/>
            <a:ext cx="1734952" cy="1103981"/>
          </a:xfrm>
          <a:custGeom>
            <a:avLst/>
            <a:gdLst/>
            <a:ahLst/>
            <a:cxnLst/>
            <a:rect l="l" t="t" r="r" b="b"/>
            <a:pathLst>
              <a:path w="1734952" h="1103981">
                <a:moveTo>
                  <a:pt x="0" y="0"/>
                </a:moveTo>
                <a:lnTo>
                  <a:pt x="1734952" y="0"/>
                </a:lnTo>
                <a:lnTo>
                  <a:pt x="1734952" y="1103981"/>
                </a:lnTo>
                <a:lnTo>
                  <a:pt x="0" y="1103981"/>
                </a:lnTo>
                <a:lnTo>
                  <a:pt x="0" y="0"/>
                </a:lnTo>
                <a:close/>
              </a:path>
            </a:pathLst>
          </a:custGeom>
          <a:blipFill>
            <a:blip r:embed="rId3">
              <a:extLst>
                <a:ext uri="{96DAC541-7B7A-43D3-8B79-37D633B846F1}">
                  <asvg:svgBlip xmlns:asvg="http://schemas.microsoft.com/office/drawing/2016/SVG/main" r:embed="rId4"/>
                </a:ext>
              </a:extLst>
            </a:blip>
            <a:stretch>
              <a:fillRect l="-428407" r="-73625" b="-1707"/>
            </a:stretch>
          </a:blipFill>
        </p:spPr>
        <p:txBody>
          <a:bodyPr/>
          <a:lstStyle/>
          <a:p>
            <a:endParaRPr lang="en-GB"/>
          </a:p>
        </p:txBody>
      </p:sp>
      <p:sp>
        <p:nvSpPr>
          <p:cNvPr id="10" name="AutoShape 10"/>
          <p:cNvSpPr/>
          <p:nvPr/>
        </p:nvSpPr>
        <p:spPr>
          <a:xfrm rot="3331738">
            <a:off x="10377905" y="586465"/>
            <a:ext cx="1526729" cy="0"/>
          </a:xfrm>
          <a:prstGeom prst="line">
            <a:avLst/>
          </a:prstGeom>
          <a:ln w="85725" cap="flat">
            <a:solidFill>
              <a:srgbClr val="28A4E5"/>
            </a:solidFill>
            <a:prstDash val="solid"/>
            <a:headEnd type="none" w="sm" len="sm"/>
            <a:tailEnd type="none" w="sm" len="sm"/>
          </a:ln>
        </p:spPr>
        <p:txBody>
          <a:bodyPr/>
          <a:lstStyle/>
          <a:p>
            <a:endParaRPr lang="en-GB"/>
          </a:p>
        </p:txBody>
      </p:sp>
      <p:sp>
        <p:nvSpPr>
          <p:cNvPr id="11" name="AutoShape 11"/>
          <p:cNvSpPr/>
          <p:nvPr/>
        </p:nvSpPr>
        <p:spPr>
          <a:xfrm rot="7512695">
            <a:off x="15425683" y="711074"/>
            <a:ext cx="1183060" cy="0"/>
          </a:xfrm>
          <a:prstGeom prst="line">
            <a:avLst/>
          </a:prstGeom>
          <a:ln w="85725" cap="flat">
            <a:solidFill>
              <a:srgbClr val="28A4E5"/>
            </a:solidFill>
            <a:prstDash val="solid"/>
            <a:headEnd type="none" w="sm" len="sm"/>
            <a:tailEnd type="none" w="sm" len="sm"/>
          </a:ln>
        </p:spPr>
        <p:txBody>
          <a:bodyPr/>
          <a:lstStyle/>
          <a:p>
            <a:endParaRPr lang="en-GB"/>
          </a:p>
        </p:txBody>
      </p:sp>
      <p:sp>
        <p:nvSpPr>
          <p:cNvPr id="12" name="AutoShape 12"/>
          <p:cNvSpPr/>
          <p:nvPr/>
        </p:nvSpPr>
        <p:spPr>
          <a:xfrm>
            <a:off x="11553184" y="1212519"/>
            <a:ext cx="4163884" cy="0"/>
          </a:xfrm>
          <a:prstGeom prst="line">
            <a:avLst/>
          </a:prstGeom>
          <a:ln w="85725" cap="flat">
            <a:solidFill>
              <a:srgbClr val="28A4E5"/>
            </a:solidFill>
            <a:prstDash val="solid"/>
            <a:headEnd type="none" w="sm" len="sm"/>
            <a:tailEnd type="none" w="sm" len="sm"/>
          </a:ln>
        </p:spPr>
        <p:txBody>
          <a:bodyPr/>
          <a:lstStyle/>
          <a:p>
            <a:endParaRPr lang="en-GB"/>
          </a:p>
        </p:txBody>
      </p:sp>
      <p:sp>
        <p:nvSpPr>
          <p:cNvPr id="13" name="AutoShape 13"/>
          <p:cNvSpPr/>
          <p:nvPr/>
        </p:nvSpPr>
        <p:spPr>
          <a:xfrm>
            <a:off x="16282258" y="264975"/>
            <a:ext cx="4163884" cy="0"/>
          </a:xfrm>
          <a:prstGeom prst="line">
            <a:avLst/>
          </a:prstGeom>
          <a:ln w="85725" cap="flat">
            <a:solidFill>
              <a:srgbClr val="28A4E5"/>
            </a:solidFill>
            <a:prstDash val="solid"/>
            <a:headEnd type="none" w="sm" len="sm"/>
            <a:tailEnd type="none" w="sm" len="sm"/>
          </a:ln>
        </p:spPr>
        <p:txBody>
          <a:bodyPr/>
          <a:lstStyle/>
          <a:p>
            <a:endParaRPr lang="en-GB"/>
          </a:p>
        </p:txBody>
      </p:sp>
      <p:sp>
        <p:nvSpPr>
          <p:cNvPr id="14" name="TextBox 14"/>
          <p:cNvSpPr txBox="1"/>
          <p:nvPr/>
        </p:nvSpPr>
        <p:spPr>
          <a:xfrm>
            <a:off x="1028700" y="1907253"/>
            <a:ext cx="6024654" cy="922274"/>
          </a:xfrm>
          <a:prstGeom prst="rect">
            <a:avLst/>
          </a:prstGeom>
        </p:spPr>
        <p:txBody>
          <a:bodyPr lIns="0" tIns="0" rIns="0" bIns="0" rtlCol="0" anchor="t">
            <a:spAutoFit/>
          </a:bodyPr>
          <a:lstStyle/>
          <a:p>
            <a:pPr algn="just">
              <a:lnSpc>
                <a:spcPts val="7167"/>
              </a:lnSpc>
            </a:pPr>
            <a:r>
              <a:rPr lang="en-US" sz="6399" spc="-159">
                <a:solidFill>
                  <a:srgbClr val="2E4BB1"/>
                </a:solidFill>
                <a:latin typeface="Open Sans Extra Bold Bold"/>
              </a:rPr>
              <a:t>STEREOTYPES </a:t>
            </a:r>
          </a:p>
        </p:txBody>
      </p:sp>
      <p:sp>
        <p:nvSpPr>
          <p:cNvPr id="15" name="TextBox 15"/>
          <p:cNvSpPr txBox="1"/>
          <p:nvPr/>
        </p:nvSpPr>
        <p:spPr>
          <a:xfrm>
            <a:off x="8838383" y="2005186"/>
            <a:ext cx="10003709" cy="716884"/>
          </a:xfrm>
          <a:prstGeom prst="rect">
            <a:avLst/>
          </a:prstGeom>
        </p:spPr>
        <p:txBody>
          <a:bodyPr lIns="0" tIns="0" rIns="0" bIns="0" rtlCol="0" anchor="t">
            <a:spAutoFit/>
          </a:bodyPr>
          <a:lstStyle/>
          <a:p>
            <a:pPr algn="just">
              <a:lnSpc>
                <a:spcPts val="5579"/>
              </a:lnSpc>
            </a:pPr>
            <a:r>
              <a:rPr lang="en-US" sz="4981" spc="-124">
                <a:solidFill>
                  <a:srgbClr val="1D87BF"/>
                </a:solidFill>
                <a:latin typeface="Open Sans Extra Bold Bold"/>
              </a:rPr>
              <a:t>THAT BECAME ADVANTAGES </a:t>
            </a:r>
          </a:p>
        </p:txBody>
      </p:sp>
      <p:sp>
        <p:nvSpPr>
          <p:cNvPr id="16" name="TextBox 16"/>
          <p:cNvSpPr txBox="1"/>
          <p:nvPr/>
        </p:nvSpPr>
        <p:spPr>
          <a:xfrm>
            <a:off x="2754270" y="3706912"/>
            <a:ext cx="5932640" cy="672719"/>
          </a:xfrm>
          <a:prstGeom prst="rect">
            <a:avLst/>
          </a:prstGeom>
        </p:spPr>
        <p:txBody>
          <a:bodyPr lIns="0" tIns="0" rIns="0" bIns="0" rtlCol="0" anchor="t">
            <a:spAutoFit/>
          </a:bodyPr>
          <a:lstStyle/>
          <a:p>
            <a:pPr algn="just">
              <a:lnSpc>
                <a:spcPts val="4767"/>
              </a:lnSpc>
            </a:pPr>
            <a:r>
              <a:rPr lang="en-US" sz="3199" spc="607">
                <a:solidFill>
                  <a:srgbClr val="2E4BB1"/>
                </a:solidFill>
                <a:latin typeface="Cooper Hewitt 1 Bold"/>
              </a:rPr>
              <a:t>AVAILABLE 24/7/365</a:t>
            </a:r>
          </a:p>
        </p:txBody>
      </p:sp>
      <p:sp>
        <p:nvSpPr>
          <p:cNvPr id="17" name="TextBox 17"/>
          <p:cNvSpPr txBox="1"/>
          <p:nvPr/>
        </p:nvSpPr>
        <p:spPr>
          <a:xfrm>
            <a:off x="11148456" y="3284045"/>
            <a:ext cx="6879363" cy="1666875"/>
          </a:xfrm>
          <a:prstGeom prst="rect">
            <a:avLst/>
          </a:prstGeom>
        </p:spPr>
        <p:txBody>
          <a:bodyPr lIns="0" tIns="0" rIns="0" bIns="0" rtlCol="0" anchor="t">
            <a:spAutoFit/>
          </a:bodyPr>
          <a:lstStyle/>
          <a:p>
            <a:pPr>
              <a:lnSpc>
                <a:spcPts val="4200"/>
              </a:lnSpc>
            </a:pPr>
            <a:r>
              <a:rPr lang="en-US" sz="3000" spc="56">
                <a:solidFill>
                  <a:srgbClr val="0A6C9F"/>
                </a:solidFill>
                <a:latin typeface="Cooper Hewitt 1 Bold"/>
              </a:rPr>
              <a:t>WE RESPONDED TO REMOTE WORK..BECAUSE THIS WAS OUR DAILY DAY</a:t>
            </a:r>
          </a:p>
        </p:txBody>
      </p:sp>
      <p:sp>
        <p:nvSpPr>
          <p:cNvPr id="18" name="TextBox 18"/>
          <p:cNvSpPr txBox="1"/>
          <p:nvPr/>
        </p:nvSpPr>
        <p:spPr>
          <a:xfrm>
            <a:off x="11148456" y="5839299"/>
            <a:ext cx="6518962" cy="1578910"/>
          </a:xfrm>
          <a:prstGeom prst="rect">
            <a:avLst/>
          </a:prstGeom>
        </p:spPr>
        <p:txBody>
          <a:bodyPr lIns="0" tIns="0" rIns="0" bIns="0" rtlCol="0" anchor="t">
            <a:spAutoFit/>
          </a:bodyPr>
          <a:lstStyle/>
          <a:p>
            <a:pPr>
              <a:lnSpc>
                <a:spcPts val="3990"/>
              </a:lnSpc>
            </a:pPr>
            <a:r>
              <a:rPr lang="en-US" sz="3000" spc="102">
                <a:solidFill>
                  <a:srgbClr val="0A6C9F"/>
                </a:solidFill>
                <a:latin typeface="Cooper Hewitt 1 Bold"/>
              </a:rPr>
              <a:t>WE MANAGE 20% OF WORLD TRADE... BUT OUR DECISIONS CONCERN MANY</a:t>
            </a:r>
          </a:p>
        </p:txBody>
      </p:sp>
      <p:sp>
        <p:nvSpPr>
          <p:cNvPr id="19" name="TextBox 19"/>
          <p:cNvSpPr txBox="1"/>
          <p:nvPr/>
        </p:nvSpPr>
        <p:spPr>
          <a:xfrm>
            <a:off x="2754270" y="8726099"/>
            <a:ext cx="4470966" cy="613410"/>
          </a:xfrm>
          <a:prstGeom prst="rect">
            <a:avLst/>
          </a:prstGeom>
        </p:spPr>
        <p:txBody>
          <a:bodyPr lIns="0" tIns="0" rIns="0" bIns="0" rtlCol="0" anchor="t">
            <a:spAutoFit/>
          </a:bodyPr>
          <a:lstStyle/>
          <a:p>
            <a:pPr algn="just">
              <a:lnSpc>
                <a:spcPts val="4470"/>
              </a:lnSpc>
            </a:pPr>
            <a:r>
              <a:rPr lang="en-US" sz="3000" spc="570">
                <a:solidFill>
                  <a:srgbClr val="2E4BB1"/>
                </a:solidFill>
                <a:latin typeface="Cooper Hewitt 1 Bold"/>
              </a:rPr>
              <a:t>OUTDATED </a:t>
            </a:r>
          </a:p>
        </p:txBody>
      </p:sp>
      <p:sp>
        <p:nvSpPr>
          <p:cNvPr id="20" name="TextBox 20"/>
          <p:cNvSpPr txBox="1"/>
          <p:nvPr/>
        </p:nvSpPr>
        <p:spPr>
          <a:xfrm>
            <a:off x="11175291" y="8764199"/>
            <a:ext cx="6492127" cy="575310"/>
          </a:xfrm>
          <a:prstGeom prst="rect">
            <a:avLst/>
          </a:prstGeom>
        </p:spPr>
        <p:txBody>
          <a:bodyPr lIns="0" tIns="0" rIns="0" bIns="0" rtlCol="0" anchor="t">
            <a:spAutoFit/>
          </a:bodyPr>
          <a:lstStyle/>
          <a:p>
            <a:pPr marL="0" lvl="0" indent="0" algn="l">
              <a:lnSpc>
                <a:spcPts val="4020"/>
              </a:lnSpc>
              <a:spcBef>
                <a:spcPct val="0"/>
              </a:spcBef>
            </a:pPr>
            <a:r>
              <a:rPr lang="en-US" sz="3000" spc="36">
                <a:solidFill>
                  <a:srgbClr val="0A6C9F"/>
                </a:solidFill>
                <a:latin typeface="Cooper Hewitt 1 Bold"/>
              </a:rPr>
              <a:t>WE ONLY USE PROVEN SYSTEMS</a:t>
            </a:r>
          </a:p>
        </p:txBody>
      </p:sp>
      <p:sp>
        <p:nvSpPr>
          <p:cNvPr id="21" name="TextBox 21"/>
          <p:cNvSpPr txBox="1"/>
          <p:nvPr/>
        </p:nvSpPr>
        <p:spPr>
          <a:xfrm>
            <a:off x="2589834" y="5912858"/>
            <a:ext cx="6389730" cy="613410"/>
          </a:xfrm>
          <a:prstGeom prst="rect">
            <a:avLst/>
          </a:prstGeom>
        </p:spPr>
        <p:txBody>
          <a:bodyPr lIns="0" tIns="0" rIns="0" bIns="0" rtlCol="0" anchor="t">
            <a:spAutoFit/>
          </a:bodyPr>
          <a:lstStyle/>
          <a:p>
            <a:pPr algn="just">
              <a:lnSpc>
                <a:spcPts val="4470"/>
              </a:lnSpc>
            </a:pPr>
            <a:endParaRPr/>
          </a:p>
        </p:txBody>
      </p:sp>
      <p:sp>
        <p:nvSpPr>
          <p:cNvPr id="22" name="Freeform 22"/>
          <p:cNvSpPr/>
          <p:nvPr/>
        </p:nvSpPr>
        <p:spPr>
          <a:xfrm>
            <a:off x="1705280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5"/>
            <a:stretch>
              <a:fillRect l="-77740" r="-57924" b="-115512"/>
            </a:stretch>
          </a:blipFill>
        </p:spPr>
        <p:txBody>
          <a:bodyPr/>
          <a:lstStyle/>
          <a:p>
            <a:endParaRPr lang="en-GB"/>
          </a:p>
        </p:txBody>
      </p:sp>
      <p:sp>
        <p:nvSpPr>
          <p:cNvPr id="23" name="TextBox 23"/>
          <p:cNvSpPr txBox="1"/>
          <p:nvPr/>
        </p:nvSpPr>
        <p:spPr>
          <a:xfrm>
            <a:off x="2589834" y="5912858"/>
            <a:ext cx="6841259" cy="1175385"/>
          </a:xfrm>
          <a:prstGeom prst="rect">
            <a:avLst/>
          </a:prstGeom>
        </p:spPr>
        <p:txBody>
          <a:bodyPr lIns="0" tIns="0" rIns="0" bIns="0" rtlCol="0" anchor="t">
            <a:spAutoFit/>
          </a:bodyPr>
          <a:lstStyle/>
          <a:p>
            <a:pPr>
              <a:lnSpc>
                <a:spcPts val="4470"/>
              </a:lnSpc>
            </a:pPr>
            <a:r>
              <a:rPr lang="en-US" sz="3000" spc="570">
                <a:solidFill>
                  <a:srgbClr val="2E4BB1"/>
                </a:solidFill>
                <a:latin typeface="Cooper Hewitt 2 Bold"/>
              </a:rPr>
              <a:t>"CLOSED”</a:t>
            </a:r>
          </a:p>
          <a:p>
            <a:pPr>
              <a:lnSpc>
                <a:spcPts val="4470"/>
              </a:lnSpc>
            </a:pPr>
            <a:r>
              <a:rPr lang="en-US" sz="3000" spc="570">
                <a:solidFill>
                  <a:srgbClr val="2E4BB1"/>
                </a:solidFill>
                <a:latin typeface="Cooper Hewitt 2 Bold"/>
              </a:rPr>
              <a:t> BUSINESS CIRCLE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EDEF"/>
        </a:solidFill>
        <a:effectLst/>
      </p:bgPr>
    </p:bg>
    <p:spTree>
      <p:nvGrpSpPr>
        <p:cNvPr id="1" name=""/>
        <p:cNvGrpSpPr/>
        <p:nvPr/>
      </p:nvGrpSpPr>
      <p:grpSpPr>
        <a:xfrm>
          <a:off x="0" y="0"/>
          <a:ext cx="0" cy="0"/>
          <a:chOff x="0" y="0"/>
          <a:chExt cx="0" cy="0"/>
        </a:xfrm>
      </p:grpSpPr>
      <p:sp>
        <p:nvSpPr>
          <p:cNvPr id="2" name="Freeform 2"/>
          <p:cNvSpPr/>
          <p:nvPr/>
        </p:nvSpPr>
        <p:spPr>
          <a:xfrm>
            <a:off x="62854" y="1028700"/>
            <a:ext cx="11569423" cy="6455710"/>
          </a:xfrm>
          <a:custGeom>
            <a:avLst/>
            <a:gdLst/>
            <a:ahLst/>
            <a:cxnLst/>
            <a:rect l="l" t="t" r="r" b="b"/>
            <a:pathLst>
              <a:path w="11569423" h="6455710">
                <a:moveTo>
                  <a:pt x="0" y="0"/>
                </a:moveTo>
                <a:lnTo>
                  <a:pt x="11569423" y="0"/>
                </a:lnTo>
                <a:lnTo>
                  <a:pt x="11569423" y="6455710"/>
                </a:lnTo>
                <a:lnTo>
                  <a:pt x="0" y="6455710"/>
                </a:lnTo>
                <a:lnTo>
                  <a:pt x="0" y="0"/>
                </a:lnTo>
                <a:close/>
              </a:path>
            </a:pathLst>
          </a:custGeom>
          <a:blipFill>
            <a:blip r:embed="rId2"/>
            <a:stretch>
              <a:fillRect/>
            </a:stretch>
          </a:blipFill>
        </p:spPr>
        <p:txBody>
          <a:bodyPr/>
          <a:lstStyle/>
          <a:p>
            <a:endParaRPr lang="en-GB"/>
          </a:p>
        </p:txBody>
      </p:sp>
      <p:sp>
        <p:nvSpPr>
          <p:cNvPr id="3" name="Freeform 3"/>
          <p:cNvSpPr/>
          <p:nvPr/>
        </p:nvSpPr>
        <p:spPr>
          <a:xfrm>
            <a:off x="11873280" y="-266700"/>
            <a:ext cx="5745220" cy="5062415"/>
          </a:xfrm>
          <a:custGeom>
            <a:avLst/>
            <a:gdLst/>
            <a:ahLst/>
            <a:cxnLst/>
            <a:rect l="l" t="t" r="r" b="b"/>
            <a:pathLst>
              <a:path w="5745220" h="5062415">
                <a:moveTo>
                  <a:pt x="0" y="0"/>
                </a:moveTo>
                <a:lnTo>
                  <a:pt x="5745220" y="0"/>
                </a:lnTo>
                <a:lnTo>
                  <a:pt x="5745220" y="5062415"/>
                </a:lnTo>
                <a:lnTo>
                  <a:pt x="0" y="5062415"/>
                </a:lnTo>
                <a:lnTo>
                  <a:pt x="0" y="0"/>
                </a:lnTo>
                <a:close/>
              </a:path>
            </a:pathLst>
          </a:custGeom>
          <a:blipFill>
            <a:blip r:embed="rId3"/>
            <a:stretch>
              <a:fillRect/>
            </a:stretch>
          </a:blipFill>
        </p:spPr>
        <p:txBody>
          <a:bodyPr/>
          <a:lstStyle/>
          <a:p>
            <a:endParaRPr lang="en-GB"/>
          </a:p>
        </p:txBody>
      </p:sp>
      <p:sp>
        <p:nvSpPr>
          <p:cNvPr id="4" name="Freeform 4"/>
          <p:cNvSpPr/>
          <p:nvPr/>
        </p:nvSpPr>
        <p:spPr>
          <a:xfrm>
            <a:off x="12253195" y="4650433"/>
            <a:ext cx="5090881" cy="5166116"/>
          </a:xfrm>
          <a:custGeom>
            <a:avLst/>
            <a:gdLst/>
            <a:ahLst/>
            <a:cxnLst/>
            <a:rect l="l" t="t" r="r" b="b"/>
            <a:pathLst>
              <a:path w="5090881" h="5166116">
                <a:moveTo>
                  <a:pt x="0" y="0"/>
                </a:moveTo>
                <a:lnTo>
                  <a:pt x="5090881" y="0"/>
                </a:lnTo>
                <a:lnTo>
                  <a:pt x="5090881" y="5166116"/>
                </a:lnTo>
                <a:lnTo>
                  <a:pt x="0" y="5166116"/>
                </a:lnTo>
                <a:lnTo>
                  <a:pt x="0" y="0"/>
                </a:lnTo>
                <a:close/>
              </a:path>
            </a:pathLst>
          </a:custGeom>
          <a:blipFill>
            <a:blip r:embed="rId4"/>
            <a:stretch>
              <a:fillRect/>
            </a:stretch>
          </a:blipFill>
        </p:spPr>
        <p:txBody>
          <a:bodyPr/>
          <a:lstStyle/>
          <a:p>
            <a:endParaRPr lang="en-GB"/>
          </a:p>
        </p:txBody>
      </p:sp>
      <p:grpSp>
        <p:nvGrpSpPr>
          <p:cNvPr id="5" name="Group 5"/>
          <p:cNvGrpSpPr/>
          <p:nvPr/>
        </p:nvGrpSpPr>
        <p:grpSpPr>
          <a:xfrm rot="-10800000">
            <a:off x="11632277" y="9632536"/>
            <a:ext cx="7091720" cy="669566"/>
            <a:chOff x="0" y="0"/>
            <a:chExt cx="4840002" cy="456970"/>
          </a:xfrm>
        </p:grpSpPr>
        <p:sp>
          <p:nvSpPr>
            <p:cNvPr id="6" name="Freeform 6"/>
            <p:cNvSpPr/>
            <p:nvPr/>
          </p:nvSpPr>
          <p:spPr>
            <a:xfrm>
              <a:off x="0" y="0"/>
              <a:ext cx="4840002" cy="456970"/>
            </a:xfrm>
            <a:custGeom>
              <a:avLst/>
              <a:gdLst/>
              <a:ahLst/>
              <a:cxnLst/>
              <a:rect l="l" t="t" r="r" b="b"/>
              <a:pathLst>
                <a:path w="4840002" h="456970">
                  <a:moveTo>
                    <a:pt x="203200" y="456970"/>
                  </a:moveTo>
                  <a:lnTo>
                    <a:pt x="4636802" y="456970"/>
                  </a:lnTo>
                  <a:lnTo>
                    <a:pt x="4840002" y="0"/>
                  </a:lnTo>
                  <a:lnTo>
                    <a:pt x="0" y="0"/>
                  </a:lnTo>
                  <a:lnTo>
                    <a:pt x="203200" y="456970"/>
                  </a:lnTo>
                  <a:close/>
                </a:path>
              </a:pathLst>
            </a:custGeom>
            <a:solidFill>
              <a:srgbClr val="091E39"/>
            </a:solidFill>
          </p:spPr>
          <p:txBody>
            <a:bodyPr/>
            <a:lstStyle/>
            <a:p>
              <a:endParaRPr lang="en-GB"/>
            </a:p>
          </p:txBody>
        </p:sp>
        <p:sp>
          <p:nvSpPr>
            <p:cNvPr id="7" name="TextBox 7"/>
            <p:cNvSpPr txBox="1"/>
            <p:nvPr/>
          </p:nvSpPr>
          <p:spPr>
            <a:xfrm>
              <a:off x="127000" y="-38100"/>
              <a:ext cx="4586002" cy="49507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2170204" y="9632536"/>
            <a:ext cx="6153704" cy="798300"/>
            <a:chOff x="0" y="0"/>
            <a:chExt cx="3187375" cy="413488"/>
          </a:xfrm>
        </p:grpSpPr>
        <p:sp>
          <p:nvSpPr>
            <p:cNvPr id="9" name="Freeform 9"/>
            <p:cNvSpPr/>
            <p:nvPr/>
          </p:nvSpPr>
          <p:spPr>
            <a:xfrm>
              <a:off x="0" y="0"/>
              <a:ext cx="3187375" cy="413488"/>
            </a:xfrm>
            <a:custGeom>
              <a:avLst/>
              <a:gdLst/>
              <a:ahLst/>
              <a:cxnLst/>
              <a:rect l="l" t="t" r="r" b="b"/>
              <a:pathLst>
                <a:path w="3187375" h="413488">
                  <a:moveTo>
                    <a:pt x="203200" y="413488"/>
                  </a:moveTo>
                  <a:lnTo>
                    <a:pt x="2984175" y="413488"/>
                  </a:lnTo>
                  <a:lnTo>
                    <a:pt x="3187375" y="0"/>
                  </a:lnTo>
                  <a:lnTo>
                    <a:pt x="0" y="0"/>
                  </a:lnTo>
                  <a:lnTo>
                    <a:pt x="203200" y="413488"/>
                  </a:lnTo>
                  <a:close/>
                </a:path>
              </a:pathLst>
            </a:custGeom>
            <a:solidFill>
              <a:srgbClr val="0F3566"/>
            </a:solidFill>
          </p:spPr>
          <p:txBody>
            <a:bodyPr/>
            <a:lstStyle/>
            <a:p>
              <a:endParaRPr lang="en-GB"/>
            </a:p>
          </p:txBody>
        </p:sp>
        <p:sp>
          <p:nvSpPr>
            <p:cNvPr id="10" name="TextBox 10"/>
            <p:cNvSpPr txBox="1"/>
            <p:nvPr/>
          </p:nvSpPr>
          <p:spPr>
            <a:xfrm>
              <a:off x="127000" y="-38100"/>
              <a:ext cx="2933375" cy="451588"/>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10021424" y="9657977"/>
            <a:ext cx="7605922" cy="561534"/>
          </a:xfrm>
          <a:prstGeom prst="rect">
            <a:avLst/>
          </a:prstGeom>
        </p:spPr>
        <p:txBody>
          <a:bodyPr lIns="0" tIns="0" rIns="0" bIns="0" rtlCol="0" anchor="t">
            <a:spAutoFit/>
          </a:bodyPr>
          <a:lstStyle/>
          <a:p>
            <a:pPr algn="r">
              <a:lnSpc>
                <a:spcPts val="4682"/>
              </a:lnSpc>
              <a:spcBef>
                <a:spcPct val="0"/>
              </a:spcBef>
            </a:pPr>
            <a:r>
              <a:rPr lang="en-US" sz="3344">
                <a:solidFill>
                  <a:srgbClr val="FFFFFF"/>
                </a:solidFill>
                <a:latin typeface="Montserrat Semi-Bold Bold"/>
              </a:rPr>
              <a:t>NUMBERS MATTER </a:t>
            </a:r>
          </a:p>
        </p:txBody>
      </p:sp>
      <p:sp>
        <p:nvSpPr>
          <p:cNvPr id="12" name="Freeform 12"/>
          <p:cNvSpPr/>
          <p:nvPr/>
        </p:nvSpPr>
        <p:spPr>
          <a:xfrm>
            <a:off x="1705280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5"/>
            <a:stretch>
              <a:fillRect l="-77740" r="-57924" b="-115512"/>
            </a:stretch>
          </a:blipFill>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EDEF"/>
        </a:solidFill>
        <a:effectLst/>
      </p:bgPr>
    </p:bg>
    <p:spTree>
      <p:nvGrpSpPr>
        <p:cNvPr id="1" name=""/>
        <p:cNvGrpSpPr/>
        <p:nvPr/>
      </p:nvGrpSpPr>
      <p:grpSpPr>
        <a:xfrm>
          <a:off x="0" y="0"/>
          <a:ext cx="0" cy="0"/>
          <a:chOff x="0" y="0"/>
          <a:chExt cx="0" cy="0"/>
        </a:xfrm>
      </p:grpSpPr>
      <p:sp>
        <p:nvSpPr>
          <p:cNvPr id="2" name="Freeform 2"/>
          <p:cNvSpPr/>
          <p:nvPr/>
        </p:nvSpPr>
        <p:spPr>
          <a:xfrm>
            <a:off x="887926" y="684747"/>
            <a:ext cx="16040652" cy="9030380"/>
          </a:xfrm>
          <a:custGeom>
            <a:avLst/>
            <a:gdLst/>
            <a:ahLst/>
            <a:cxnLst/>
            <a:rect l="l" t="t" r="r" b="b"/>
            <a:pathLst>
              <a:path w="16040652" h="9030380">
                <a:moveTo>
                  <a:pt x="0" y="0"/>
                </a:moveTo>
                <a:lnTo>
                  <a:pt x="16040652" y="0"/>
                </a:lnTo>
                <a:lnTo>
                  <a:pt x="16040652" y="9030380"/>
                </a:lnTo>
                <a:lnTo>
                  <a:pt x="0" y="9030380"/>
                </a:lnTo>
                <a:lnTo>
                  <a:pt x="0" y="0"/>
                </a:lnTo>
                <a:close/>
              </a:path>
            </a:pathLst>
          </a:custGeom>
          <a:blipFill>
            <a:blip r:embed="rId2"/>
            <a:stretch>
              <a:fillRect l="-457" r="-2135" b="-2861"/>
            </a:stretch>
          </a:blipFill>
        </p:spPr>
        <p:txBody>
          <a:bodyPr/>
          <a:lstStyle/>
          <a:p>
            <a:endParaRPr lang="en-GB"/>
          </a:p>
        </p:txBody>
      </p:sp>
      <p:grpSp>
        <p:nvGrpSpPr>
          <p:cNvPr id="3" name="Group 3"/>
          <p:cNvGrpSpPr/>
          <p:nvPr/>
        </p:nvGrpSpPr>
        <p:grpSpPr>
          <a:xfrm rot="-10800000">
            <a:off x="11632277" y="9632536"/>
            <a:ext cx="7091720" cy="669566"/>
            <a:chOff x="0" y="0"/>
            <a:chExt cx="4840002" cy="456970"/>
          </a:xfrm>
        </p:grpSpPr>
        <p:sp>
          <p:nvSpPr>
            <p:cNvPr id="4" name="Freeform 4"/>
            <p:cNvSpPr/>
            <p:nvPr/>
          </p:nvSpPr>
          <p:spPr>
            <a:xfrm>
              <a:off x="0" y="0"/>
              <a:ext cx="4840002" cy="456970"/>
            </a:xfrm>
            <a:custGeom>
              <a:avLst/>
              <a:gdLst/>
              <a:ahLst/>
              <a:cxnLst/>
              <a:rect l="l" t="t" r="r" b="b"/>
              <a:pathLst>
                <a:path w="4840002" h="456970">
                  <a:moveTo>
                    <a:pt x="203200" y="456970"/>
                  </a:moveTo>
                  <a:lnTo>
                    <a:pt x="4636802" y="456970"/>
                  </a:lnTo>
                  <a:lnTo>
                    <a:pt x="4840002" y="0"/>
                  </a:lnTo>
                  <a:lnTo>
                    <a:pt x="0" y="0"/>
                  </a:lnTo>
                  <a:lnTo>
                    <a:pt x="203200" y="456970"/>
                  </a:lnTo>
                  <a:close/>
                </a:path>
              </a:pathLst>
            </a:custGeom>
            <a:solidFill>
              <a:srgbClr val="091E39"/>
            </a:solidFill>
          </p:spPr>
          <p:txBody>
            <a:bodyPr/>
            <a:lstStyle/>
            <a:p>
              <a:endParaRPr lang="en-GB"/>
            </a:p>
          </p:txBody>
        </p:sp>
        <p:sp>
          <p:nvSpPr>
            <p:cNvPr id="5" name="TextBox 5"/>
            <p:cNvSpPr txBox="1"/>
            <p:nvPr/>
          </p:nvSpPr>
          <p:spPr>
            <a:xfrm>
              <a:off x="127000" y="-38100"/>
              <a:ext cx="4586002" cy="49507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2170204" y="9632536"/>
            <a:ext cx="6153704" cy="798300"/>
            <a:chOff x="0" y="0"/>
            <a:chExt cx="3187375" cy="413488"/>
          </a:xfrm>
        </p:grpSpPr>
        <p:sp>
          <p:nvSpPr>
            <p:cNvPr id="7" name="Freeform 7"/>
            <p:cNvSpPr/>
            <p:nvPr/>
          </p:nvSpPr>
          <p:spPr>
            <a:xfrm>
              <a:off x="0" y="0"/>
              <a:ext cx="3187375" cy="413488"/>
            </a:xfrm>
            <a:custGeom>
              <a:avLst/>
              <a:gdLst/>
              <a:ahLst/>
              <a:cxnLst/>
              <a:rect l="l" t="t" r="r" b="b"/>
              <a:pathLst>
                <a:path w="3187375" h="413488">
                  <a:moveTo>
                    <a:pt x="203200" y="413488"/>
                  </a:moveTo>
                  <a:lnTo>
                    <a:pt x="2984175" y="413488"/>
                  </a:lnTo>
                  <a:lnTo>
                    <a:pt x="3187375" y="0"/>
                  </a:lnTo>
                  <a:lnTo>
                    <a:pt x="0" y="0"/>
                  </a:lnTo>
                  <a:lnTo>
                    <a:pt x="203200" y="413488"/>
                  </a:lnTo>
                  <a:close/>
                </a:path>
              </a:pathLst>
            </a:custGeom>
            <a:solidFill>
              <a:srgbClr val="0F3566"/>
            </a:solidFill>
          </p:spPr>
          <p:txBody>
            <a:bodyPr/>
            <a:lstStyle/>
            <a:p>
              <a:endParaRPr lang="en-GB"/>
            </a:p>
          </p:txBody>
        </p:sp>
        <p:sp>
          <p:nvSpPr>
            <p:cNvPr id="8" name="TextBox 8"/>
            <p:cNvSpPr txBox="1"/>
            <p:nvPr/>
          </p:nvSpPr>
          <p:spPr>
            <a:xfrm>
              <a:off x="127000" y="-38100"/>
              <a:ext cx="2933375" cy="451588"/>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10021424" y="9657977"/>
            <a:ext cx="7605922" cy="561534"/>
          </a:xfrm>
          <a:prstGeom prst="rect">
            <a:avLst/>
          </a:prstGeom>
        </p:spPr>
        <p:txBody>
          <a:bodyPr lIns="0" tIns="0" rIns="0" bIns="0" rtlCol="0" anchor="t">
            <a:spAutoFit/>
          </a:bodyPr>
          <a:lstStyle/>
          <a:p>
            <a:pPr algn="r">
              <a:lnSpc>
                <a:spcPts val="4682"/>
              </a:lnSpc>
              <a:spcBef>
                <a:spcPct val="0"/>
              </a:spcBef>
            </a:pPr>
            <a:r>
              <a:rPr lang="en-US" sz="3344">
                <a:solidFill>
                  <a:srgbClr val="FFFFFF"/>
                </a:solidFill>
                <a:latin typeface="Montserrat Semi-Bold Bold"/>
              </a:rPr>
              <a:t>NUMBERS MATTER </a:t>
            </a:r>
          </a:p>
        </p:txBody>
      </p:sp>
      <p:sp>
        <p:nvSpPr>
          <p:cNvPr id="10" name="Freeform 10"/>
          <p:cNvSpPr/>
          <p:nvPr/>
        </p:nvSpPr>
        <p:spPr>
          <a:xfrm>
            <a:off x="1705280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3"/>
            <a:stretch>
              <a:fillRect l="-77740" r="-57924" b="-115512"/>
            </a:stretch>
          </a:blipFill>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1671" y="0"/>
            <a:ext cx="5981070" cy="10287000"/>
          </a:xfrm>
          <a:custGeom>
            <a:avLst/>
            <a:gdLst/>
            <a:ahLst/>
            <a:cxnLst/>
            <a:rect l="l" t="t" r="r" b="b"/>
            <a:pathLst>
              <a:path w="5981070" h="10287000">
                <a:moveTo>
                  <a:pt x="0" y="0"/>
                </a:moveTo>
                <a:lnTo>
                  <a:pt x="5981070" y="0"/>
                </a:lnTo>
                <a:lnTo>
                  <a:pt x="5981070" y="10287000"/>
                </a:lnTo>
                <a:lnTo>
                  <a:pt x="0" y="10287000"/>
                </a:lnTo>
                <a:lnTo>
                  <a:pt x="0" y="0"/>
                </a:lnTo>
                <a:close/>
              </a:path>
            </a:pathLst>
          </a:custGeom>
          <a:blipFill>
            <a:blip r:embed="rId2"/>
            <a:stretch>
              <a:fillRect l="-35996" r="-35996"/>
            </a:stretch>
          </a:blipFill>
        </p:spPr>
        <p:txBody>
          <a:bodyPr/>
          <a:lstStyle/>
          <a:p>
            <a:endParaRPr lang="en-GB"/>
          </a:p>
        </p:txBody>
      </p:sp>
      <p:sp>
        <p:nvSpPr>
          <p:cNvPr id="3" name="Freeform 3"/>
          <p:cNvSpPr/>
          <p:nvPr/>
        </p:nvSpPr>
        <p:spPr>
          <a:xfrm>
            <a:off x="-748434" y="-249525"/>
            <a:ext cx="6487833" cy="10536525"/>
          </a:xfrm>
          <a:custGeom>
            <a:avLst/>
            <a:gdLst/>
            <a:ahLst/>
            <a:cxnLst/>
            <a:rect l="l" t="t" r="r" b="b"/>
            <a:pathLst>
              <a:path w="6487833" h="10536525">
                <a:moveTo>
                  <a:pt x="0" y="0"/>
                </a:moveTo>
                <a:lnTo>
                  <a:pt x="6487833" y="0"/>
                </a:lnTo>
                <a:lnTo>
                  <a:pt x="6487833" y="10536525"/>
                </a:lnTo>
                <a:lnTo>
                  <a:pt x="0" y="10536525"/>
                </a:lnTo>
                <a:lnTo>
                  <a:pt x="0" y="0"/>
                </a:lnTo>
                <a:close/>
              </a:path>
            </a:pathLst>
          </a:custGeom>
          <a:blipFill>
            <a:blip r:embed="rId3">
              <a:alphaModFix amt="90000"/>
              <a:extLst>
                <a:ext uri="{96DAC541-7B7A-43D3-8B79-37D633B846F1}">
                  <asvg:svgBlip xmlns:asvg="http://schemas.microsoft.com/office/drawing/2016/SVG/main" r:embed="rId4"/>
                </a:ext>
              </a:extLst>
            </a:blip>
            <a:stretch>
              <a:fillRect l="-16937" r="-45467"/>
            </a:stretch>
          </a:blipFill>
        </p:spPr>
        <p:txBody>
          <a:bodyPr/>
          <a:lstStyle/>
          <a:p>
            <a:endParaRPr lang="en-GB"/>
          </a:p>
        </p:txBody>
      </p:sp>
      <p:sp>
        <p:nvSpPr>
          <p:cNvPr id="4" name="Freeform 4"/>
          <p:cNvSpPr/>
          <p:nvPr/>
        </p:nvSpPr>
        <p:spPr>
          <a:xfrm rot="-5400000">
            <a:off x="4569784" y="1979012"/>
            <a:ext cx="2339230" cy="438606"/>
          </a:xfrm>
          <a:custGeom>
            <a:avLst/>
            <a:gdLst/>
            <a:ahLst/>
            <a:cxnLst/>
            <a:rect l="l" t="t" r="r" b="b"/>
            <a:pathLst>
              <a:path w="2339230" h="438606">
                <a:moveTo>
                  <a:pt x="0" y="0"/>
                </a:moveTo>
                <a:lnTo>
                  <a:pt x="2339230" y="0"/>
                </a:lnTo>
                <a:lnTo>
                  <a:pt x="2339230" y="438606"/>
                </a:lnTo>
                <a:lnTo>
                  <a:pt x="0" y="4386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5400000">
            <a:off x="2524201" y="9110686"/>
            <a:ext cx="7204926" cy="774530"/>
          </a:xfrm>
          <a:custGeom>
            <a:avLst/>
            <a:gdLst/>
            <a:ahLst/>
            <a:cxnLst/>
            <a:rect l="l" t="t" r="r" b="b"/>
            <a:pathLst>
              <a:path w="7204926" h="774530">
                <a:moveTo>
                  <a:pt x="0" y="0"/>
                </a:moveTo>
                <a:lnTo>
                  <a:pt x="7204926" y="0"/>
                </a:lnTo>
                <a:lnTo>
                  <a:pt x="7204926" y="774529"/>
                </a:lnTo>
                <a:lnTo>
                  <a:pt x="0" y="7745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6915320" y="3836506"/>
            <a:ext cx="10658060" cy="1453757"/>
          </a:xfrm>
          <a:prstGeom prst="rect">
            <a:avLst/>
          </a:prstGeom>
        </p:spPr>
        <p:txBody>
          <a:bodyPr lIns="0" tIns="0" rIns="0" bIns="0" rtlCol="0" anchor="t">
            <a:spAutoFit/>
          </a:bodyPr>
          <a:lstStyle/>
          <a:p>
            <a:pPr algn="ctr">
              <a:lnSpc>
                <a:spcPts val="11275"/>
              </a:lnSpc>
            </a:pPr>
            <a:r>
              <a:rPr lang="en-US" sz="10067" spc="-251" dirty="0">
                <a:solidFill>
                  <a:srgbClr val="2E4BB1"/>
                </a:solidFill>
                <a:latin typeface="Open Sans Extra Bold Bold"/>
              </a:rPr>
              <a:t>REPUTATION</a:t>
            </a:r>
          </a:p>
        </p:txBody>
      </p:sp>
      <p:sp>
        <p:nvSpPr>
          <p:cNvPr id="7" name="TextBox 7"/>
          <p:cNvSpPr txBox="1"/>
          <p:nvPr/>
        </p:nvSpPr>
        <p:spPr>
          <a:xfrm>
            <a:off x="6810556" y="8995799"/>
            <a:ext cx="10867589" cy="1061454"/>
          </a:xfrm>
          <a:prstGeom prst="rect">
            <a:avLst/>
          </a:prstGeom>
        </p:spPr>
        <p:txBody>
          <a:bodyPr lIns="0" tIns="0" rIns="0" bIns="0" rtlCol="0" anchor="t">
            <a:spAutoFit/>
          </a:bodyPr>
          <a:lstStyle/>
          <a:p>
            <a:pPr algn="ctr">
              <a:lnSpc>
                <a:spcPts val="8302"/>
              </a:lnSpc>
            </a:pPr>
            <a:r>
              <a:rPr lang="en-US" sz="7412" spc="-185">
                <a:solidFill>
                  <a:srgbClr val="31237B"/>
                </a:solidFill>
                <a:latin typeface="Open Sans Extra Bold Bold"/>
              </a:rPr>
              <a:t>YOUNG GENERATION</a:t>
            </a:r>
          </a:p>
        </p:txBody>
      </p:sp>
      <p:sp>
        <p:nvSpPr>
          <p:cNvPr id="8" name="Freeform 8"/>
          <p:cNvSpPr/>
          <p:nvPr/>
        </p:nvSpPr>
        <p:spPr>
          <a:xfrm>
            <a:off x="16495888" y="162320"/>
            <a:ext cx="1526824" cy="866380"/>
          </a:xfrm>
          <a:custGeom>
            <a:avLst/>
            <a:gdLst/>
            <a:ahLst/>
            <a:cxnLst/>
            <a:rect l="l" t="t" r="r" b="b"/>
            <a:pathLst>
              <a:path w="1526824" h="866380">
                <a:moveTo>
                  <a:pt x="0" y="0"/>
                </a:moveTo>
                <a:lnTo>
                  <a:pt x="1526824" y="0"/>
                </a:lnTo>
                <a:lnTo>
                  <a:pt x="1526824" y="866380"/>
                </a:lnTo>
                <a:lnTo>
                  <a:pt x="0" y="866380"/>
                </a:lnTo>
                <a:lnTo>
                  <a:pt x="0" y="0"/>
                </a:lnTo>
                <a:close/>
              </a:path>
            </a:pathLst>
          </a:custGeom>
          <a:blipFill>
            <a:blip r:embed="rId9"/>
            <a:stretch>
              <a:fillRect l="-77740" r="-57924" b="-115512"/>
            </a:stretch>
          </a:blipFill>
        </p:spPr>
        <p:txBody>
          <a:bodyPr/>
          <a:lstStyle/>
          <a:p>
            <a:endParaRPr lang="en-GB"/>
          </a:p>
        </p:txBody>
      </p:sp>
      <p:sp>
        <p:nvSpPr>
          <p:cNvPr id="9" name="TextBox 9"/>
          <p:cNvSpPr txBox="1"/>
          <p:nvPr/>
        </p:nvSpPr>
        <p:spPr>
          <a:xfrm>
            <a:off x="5739399" y="2259706"/>
            <a:ext cx="13009902" cy="1500600"/>
          </a:xfrm>
          <a:prstGeom prst="rect">
            <a:avLst/>
          </a:prstGeom>
        </p:spPr>
        <p:txBody>
          <a:bodyPr lIns="0" tIns="0" rIns="0" bIns="0" rtlCol="0" anchor="t">
            <a:spAutoFit/>
          </a:bodyPr>
          <a:lstStyle/>
          <a:p>
            <a:pPr algn="ctr">
              <a:lnSpc>
                <a:spcPts val="11703"/>
              </a:lnSpc>
            </a:pPr>
            <a:r>
              <a:rPr lang="en-US" sz="10449" spc="-261">
                <a:solidFill>
                  <a:srgbClr val="1D87BF"/>
                </a:solidFill>
                <a:latin typeface="Open Sans Extra Bold Bold"/>
              </a:rPr>
              <a:t>ATTRACTIVENESS </a:t>
            </a:r>
          </a:p>
        </p:txBody>
      </p:sp>
      <p:sp>
        <p:nvSpPr>
          <p:cNvPr id="10" name="TextBox 10"/>
          <p:cNvSpPr txBox="1"/>
          <p:nvPr/>
        </p:nvSpPr>
        <p:spPr>
          <a:xfrm>
            <a:off x="2207474" y="257570"/>
            <a:ext cx="19445591" cy="1925936"/>
          </a:xfrm>
          <a:prstGeom prst="rect">
            <a:avLst/>
          </a:prstGeom>
        </p:spPr>
        <p:txBody>
          <a:bodyPr lIns="0" tIns="0" rIns="0" bIns="0" rtlCol="0" anchor="t">
            <a:spAutoFit/>
          </a:bodyPr>
          <a:lstStyle/>
          <a:p>
            <a:pPr algn="ctr">
              <a:lnSpc>
                <a:spcPts val="14855"/>
              </a:lnSpc>
            </a:pPr>
            <a:r>
              <a:rPr lang="en-US" sz="13263" spc="-331">
                <a:solidFill>
                  <a:srgbClr val="004AAD"/>
                </a:solidFill>
                <a:latin typeface="Open Sans Extra Bold Bold"/>
              </a:rPr>
              <a:t>SHIPPING</a:t>
            </a:r>
          </a:p>
        </p:txBody>
      </p:sp>
      <p:sp>
        <p:nvSpPr>
          <p:cNvPr id="11" name="TextBox 11"/>
          <p:cNvSpPr txBox="1"/>
          <p:nvPr/>
        </p:nvSpPr>
        <p:spPr>
          <a:xfrm>
            <a:off x="5739399" y="5312606"/>
            <a:ext cx="12767904" cy="1025290"/>
          </a:xfrm>
          <a:prstGeom prst="rect">
            <a:avLst/>
          </a:prstGeom>
        </p:spPr>
        <p:txBody>
          <a:bodyPr lIns="0" tIns="0" rIns="0" bIns="0" rtlCol="0" anchor="t">
            <a:spAutoFit/>
          </a:bodyPr>
          <a:lstStyle/>
          <a:p>
            <a:pPr marL="0" lvl="0" indent="0" algn="ctr">
              <a:lnSpc>
                <a:spcPts val="7971"/>
              </a:lnSpc>
              <a:spcBef>
                <a:spcPct val="0"/>
              </a:spcBef>
            </a:pPr>
            <a:r>
              <a:rPr lang="en-US" sz="7117" u="none" strike="noStrike" spc="-177">
                <a:solidFill>
                  <a:srgbClr val="0FA1DE"/>
                </a:solidFill>
                <a:latin typeface="Open Sans Extra Bold Bold"/>
              </a:rPr>
              <a:t>INVESTING IN EDUCATION</a:t>
            </a:r>
          </a:p>
        </p:txBody>
      </p:sp>
      <p:sp>
        <p:nvSpPr>
          <p:cNvPr id="12" name="TextBox 12"/>
          <p:cNvSpPr txBox="1"/>
          <p:nvPr/>
        </p:nvSpPr>
        <p:spPr>
          <a:xfrm>
            <a:off x="6714526" y="6510645"/>
            <a:ext cx="10858855" cy="1026435"/>
          </a:xfrm>
          <a:prstGeom prst="rect">
            <a:avLst/>
          </a:prstGeom>
        </p:spPr>
        <p:txBody>
          <a:bodyPr lIns="0" tIns="0" rIns="0" bIns="0" rtlCol="0" anchor="t">
            <a:spAutoFit/>
          </a:bodyPr>
          <a:lstStyle/>
          <a:p>
            <a:pPr marL="0" lvl="0" indent="0" algn="ctr">
              <a:lnSpc>
                <a:spcPts val="8390"/>
              </a:lnSpc>
              <a:spcBef>
                <a:spcPct val="0"/>
              </a:spcBef>
            </a:pPr>
            <a:r>
              <a:rPr lang="en-US" sz="6600" u="none" strike="noStrike" spc="-187" dirty="0">
                <a:solidFill>
                  <a:srgbClr val="1D87BF"/>
                </a:solidFill>
                <a:latin typeface="Open Sans Extra Bold Bold"/>
              </a:rPr>
              <a:t> VALUE OUR SEAFARERS</a:t>
            </a:r>
          </a:p>
        </p:txBody>
      </p:sp>
      <p:sp>
        <p:nvSpPr>
          <p:cNvPr id="13" name="TextBox 13"/>
          <p:cNvSpPr txBox="1"/>
          <p:nvPr/>
        </p:nvSpPr>
        <p:spPr>
          <a:xfrm>
            <a:off x="7706647" y="7792100"/>
            <a:ext cx="4223623" cy="901481"/>
          </a:xfrm>
          <a:prstGeom prst="rect">
            <a:avLst/>
          </a:prstGeom>
        </p:spPr>
        <p:txBody>
          <a:bodyPr lIns="0" tIns="0" rIns="0" bIns="0" rtlCol="0" anchor="t">
            <a:spAutoFit/>
          </a:bodyPr>
          <a:lstStyle/>
          <a:p>
            <a:pPr marL="0" lvl="0" indent="0" algn="ctr">
              <a:lnSpc>
                <a:spcPts val="6975"/>
              </a:lnSpc>
              <a:spcBef>
                <a:spcPct val="0"/>
              </a:spcBef>
            </a:pPr>
            <a:r>
              <a:rPr lang="en-US" sz="6228" u="none" strike="noStrike" spc="-155" dirty="0">
                <a:solidFill>
                  <a:srgbClr val="0063C8"/>
                </a:solidFill>
                <a:latin typeface="Open Sans Extra Bold Bold"/>
              </a:rPr>
              <a:t>RESILIENSE</a:t>
            </a:r>
          </a:p>
        </p:txBody>
      </p:sp>
      <p:sp>
        <p:nvSpPr>
          <p:cNvPr id="14" name="TextBox 14"/>
          <p:cNvSpPr txBox="1"/>
          <p:nvPr/>
        </p:nvSpPr>
        <p:spPr>
          <a:xfrm>
            <a:off x="13001463" y="7792100"/>
            <a:ext cx="2765227" cy="901481"/>
          </a:xfrm>
          <a:prstGeom prst="rect">
            <a:avLst/>
          </a:prstGeom>
        </p:spPr>
        <p:txBody>
          <a:bodyPr lIns="0" tIns="0" rIns="0" bIns="0" rtlCol="0" anchor="t">
            <a:spAutoFit/>
          </a:bodyPr>
          <a:lstStyle/>
          <a:p>
            <a:pPr marL="0" lvl="0" indent="0" algn="ctr">
              <a:lnSpc>
                <a:spcPts val="6975"/>
              </a:lnSpc>
              <a:spcBef>
                <a:spcPct val="0"/>
              </a:spcBef>
            </a:pPr>
            <a:r>
              <a:rPr lang="en-US" sz="6000" spc="-155" dirty="0">
                <a:solidFill>
                  <a:srgbClr val="94D1FF"/>
                </a:solidFill>
                <a:latin typeface="Open Sans Extra Bold Bold"/>
              </a:rPr>
              <a:t>SAFETY</a:t>
            </a:r>
          </a:p>
        </p:txBody>
      </p:sp>
      <p:sp>
        <p:nvSpPr>
          <p:cNvPr id="15" name="TextBox 15"/>
          <p:cNvSpPr txBox="1"/>
          <p:nvPr/>
        </p:nvSpPr>
        <p:spPr>
          <a:xfrm rot="-5400000">
            <a:off x="-227353" y="6073750"/>
            <a:ext cx="10867589" cy="1065914"/>
          </a:xfrm>
          <a:prstGeom prst="rect">
            <a:avLst/>
          </a:prstGeom>
        </p:spPr>
        <p:txBody>
          <a:bodyPr lIns="0" tIns="0" rIns="0" bIns="0" rtlCol="0" anchor="t">
            <a:spAutoFit/>
          </a:bodyPr>
          <a:lstStyle/>
          <a:p>
            <a:pPr algn="ctr">
              <a:lnSpc>
                <a:spcPts val="8302"/>
              </a:lnSpc>
            </a:pPr>
            <a:r>
              <a:rPr lang="en-US" sz="7412" spc="-185">
                <a:solidFill>
                  <a:srgbClr val="FDFEFE"/>
                </a:solidFill>
                <a:latin typeface="Open Sans Extra Bold Bold"/>
              </a:rPr>
              <a:t>CONCLUSION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04000"/>
            <a:ext cx="18927460" cy="13391178"/>
          </a:xfrm>
          <a:custGeom>
            <a:avLst/>
            <a:gdLst/>
            <a:ahLst/>
            <a:cxnLst/>
            <a:rect l="l" t="t" r="r" b="b"/>
            <a:pathLst>
              <a:path w="18927460" h="13391178">
                <a:moveTo>
                  <a:pt x="0" y="0"/>
                </a:moveTo>
                <a:lnTo>
                  <a:pt x="18927460" y="0"/>
                </a:lnTo>
                <a:lnTo>
                  <a:pt x="18927460" y="13391178"/>
                </a:lnTo>
                <a:lnTo>
                  <a:pt x="0" y="13391178"/>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644820" y="7152735"/>
            <a:ext cx="4764423" cy="2674764"/>
          </a:xfrm>
          <a:custGeom>
            <a:avLst/>
            <a:gdLst/>
            <a:ahLst/>
            <a:cxnLst/>
            <a:rect l="l" t="t" r="r" b="b"/>
            <a:pathLst>
              <a:path w="4764423" h="2674764">
                <a:moveTo>
                  <a:pt x="0" y="0"/>
                </a:moveTo>
                <a:lnTo>
                  <a:pt x="4764422" y="0"/>
                </a:lnTo>
                <a:lnTo>
                  <a:pt x="4764422" y="2674764"/>
                </a:lnTo>
                <a:lnTo>
                  <a:pt x="0" y="2674764"/>
                </a:lnTo>
                <a:lnTo>
                  <a:pt x="0" y="0"/>
                </a:lnTo>
                <a:close/>
              </a:path>
            </a:pathLst>
          </a:custGeom>
          <a:blipFill>
            <a:blip r:embed="rId4"/>
            <a:stretch>
              <a:fillRect/>
            </a:stretch>
          </a:blipFill>
        </p:spPr>
        <p:txBody>
          <a:bodyPr/>
          <a:lstStyle/>
          <a:p>
            <a:endParaRPr lang="en-GB"/>
          </a:p>
        </p:txBody>
      </p:sp>
      <p:sp>
        <p:nvSpPr>
          <p:cNvPr id="4" name="Freeform 4"/>
          <p:cNvSpPr/>
          <p:nvPr/>
        </p:nvSpPr>
        <p:spPr>
          <a:xfrm>
            <a:off x="-276739" y="-190984"/>
            <a:ext cx="18841477" cy="2025459"/>
          </a:xfrm>
          <a:custGeom>
            <a:avLst/>
            <a:gdLst/>
            <a:ahLst/>
            <a:cxnLst/>
            <a:rect l="l" t="t" r="r" b="b"/>
            <a:pathLst>
              <a:path w="18841477" h="2025459">
                <a:moveTo>
                  <a:pt x="0" y="0"/>
                </a:moveTo>
                <a:lnTo>
                  <a:pt x="18841478" y="0"/>
                </a:lnTo>
                <a:lnTo>
                  <a:pt x="18841478" y="2025459"/>
                </a:lnTo>
                <a:lnTo>
                  <a:pt x="0" y="2025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812519" y="2429771"/>
            <a:ext cx="4596723" cy="2162498"/>
          </a:xfrm>
          <a:custGeom>
            <a:avLst/>
            <a:gdLst/>
            <a:ahLst/>
            <a:cxnLst/>
            <a:rect l="l" t="t" r="r" b="b"/>
            <a:pathLst>
              <a:path w="4596723" h="2162498">
                <a:moveTo>
                  <a:pt x="0" y="0"/>
                </a:moveTo>
                <a:lnTo>
                  <a:pt x="4596723" y="0"/>
                </a:lnTo>
                <a:lnTo>
                  <a:pt x="4596723" y="2162498"/>
                </a:lnTo>
                <a:lnTo>
                  <a:pt x="0" y="2162498"/>
                </a:lnTo>
                <a:lnTo>
                  <a:pt x="0" y="0"/>
                </a:lnTo>
                <a:close/>
              </a:path>
            </a:pathLst>
          </a:custGeom>
          <a:blipFill>
            <a:blip r:embed="rId7"/>
            <a:stretch>
              <a:fillRect/>
            </a:stretch>
          </a:blipFill>
        </p:spPr>
        <p:txBody>
          <a:bodyPr/>
          <a:lstStyle/>
          <a:p>
            <a:endParaRPr lang="en-GB"/>
          </a:p>
        </p:txBody>
      </p:sp>
      <p:sp>
        <p:nvSpPr>
          <p:cNvPr id="6" name="Freeform 6"/>
          <p:cNvSpPr/>
          <p:nvPr/>
        </p:nvSpPr>
        <p:spPr>
          <a:xfrm>
            <a:off x="9463730" y="2596156"/>
            <a:ext cx="5088543" cy="2041778"/>
          </a:xfrm>
          <a:custGeom>
            <a:avLst/>
            <a:gdLst/>
            <a:ahLst/>
            <a:cxnLst/>
            <a:rect l="l" t="t" r="r" b="b"/>
            <a:pathLst>
              <a:path w="5088543" h="2041778">
                <a:moveTo>
                  <a:pt x="0" y="0"/>
                </a:moveTo>
                <a:lnTo>
                  <a:pt x="5088543" y="0"/>
                </a:lnTo>
                <a:lnTo>
                  <a:pt x="5088543" y="2041778"/>
                </a:lnTo>
                <a:lnTo>
                  <a:pt x="0" y="2041778"/>
                </a:lnTo>
                <a:lnTo>
                  <a:pt x="0" y="0"/>
                </a:lnTo>
                <a:close/>
              </a:path>
            </a:pathLst>
          </a:custGeom>
          <a:blipFill>
            <a:blip r:embed="rId8"/>
            <a:stretch>
              <a:fillRect/>
            </a:stretch>
          </a:blipFill>
        </p:spPr>
        <p:txBody>
          <a:bodyPr/>
          <a:lstStyle/>
          <a:p>
            <a:endParaRPr lang="en-GB"/>
          </a:p>
        </p:txBody>
      </p:sp>
      <p:sp>
        <p:nvSpPr>
          <p:cNvPr id="7" name="Freeform 7"/>
          <p:cNvSpPr/>
          <p:nvPr/>
        </p:nvSpPr>
        <p:spPr>
          <a:xfrm>
            <a:off x="9463730" y="6109935"/>
            <a:ext cx="5088543" cy="2567995"/>
          </a:xfrm>
          <a:custGeom>
            <a:avLst/>
            <a:gdLst/>
            <a:ahLst/>
            <a:cxnLst/>
            <a:rect l="l" t="t" r="r" b="b"/>
            <a:pathLst>
              <a:path w="5088543" h="2567995">
                <a:moveTo>
                  <a:pt x="0" y="0"/>
                </a:moveTo>
                <a:lnTo>
                  <a:pt x="5088543" y="0"/>
                </a:lnTo>
                <a:lnTo>
                  <a:pt x="5088543" y="2567995"/>
                </a:lnTo>
                <a:lnTo>
                  <a:pt x="0" y="2567995"/>
                </a:lnTo>
                <a:lnTo>
                  <a:pt x="0" y="0"/>
                </a:lnTo>
                <a:close/>
              </a:path>
            </a:pathLst>
          </a:custGeom>
          <a:blipFill>
            <a:blip r:embed="rId9"/>
            <a:stretch>
              <a:fillRect t="-15926" b="-15926"/>
            </a:stretch>
          </a:blipFill>
        </p:spPr>
        <p:txBody>
          <a:bodyPr/>
          <a:lstStyle/>
          <a:p>
            <a:endParaRPr lang="en-GB"/>
          </a:p>
        </p:txBody>
      </p:sp>
      <p:sp>
        <p:nvSpPr>
          <p:cNvPr id="8" name="TextBox 8"/>
          <p:cNvSpPr txBox="1"/>
          <p:nvPr/>
        </p:nvSpPr>
        <p:spPr>
          <a:xfrm>
            <a:off x="299327" y="483092"/>
            <a:ext cx="11415433" cy="1119791"/>
          </a:xfrm>
          <a:prstGeom prst="rect">
            <a:avLst/>
          </a:prstGeom>
        </p:spPr>
        <p:txBody>
          <a:bodyPr lIns="0" tIns="0" rIns="0" bIns="0" rtlCol="0" anchor="t">
            <a:spAutoFit/>
          </a:bodyPr>
          <a:lstStyle/>
          <a:p>
            <a:pPr algn="just">
              <a:lnSpc>
                <a:spcPts val="4390"/>
              </a:lnSpc>
            </a:pPr>
            <a:r>
              <a:rPr lang="en-US" sz="3920" spc="-98">
                <a:solidFill>
                  <a:srgbClr val="FFFFFF"/>
                </a:solidFill>
                <a:latin typeface="Open Sans Extra Bold Bold"/>
              </a:rPr>
              <a:t>GREEK SHIPPING:</a:t>
            </a:r>
          </a:p>
          <a:p>
            <a:pPr algn="just">
              <a:lnSpc>
                <a:spcPts val="4390"/>
              </a:lnSpc>
            </a:pPr>
            <a:r>
              <a:rPr lang="en-US" sz="3920" spc="-98">
                <a:solidFill>
                  <a:srgbClr val="FFFFFF"/>
                </a:solidFill>
                <a:latin typeface="Open Sans Extra Bold Bold"/>
              </a:rPr>
              <a:t>HISTORY OF 3.000 YEARS </a:t>
            </a:r>
          </a:p>
        </p:txBody>
      </p:sp>
      <p:sp>
        <p:nvSpPr>
          <p:cNvPr id="9" name="TextBox 9"/>
          <p:cNvSpPr txBox="1"/>
          <p:nvPr/>
        </p:nvSpPr>
        <p:spPr>
          <a:xfrm>
            <a:off x="2214722" y="6764071"/>
            <a:ext cx="2706172" cy="315066"/>
          </a:xfrm>
          <a:prstGeom prst="rect">
            <a:avLst/>
          </a:prstGeom>
        </p:spPr>
        <p:txBody>
          <a:bodyPr lIns="0" tIns="0" rIns="0" bIns="0" rtlCol="0" anchor="t">
            <a:spAutoFit/>
          </a:bodyPr>
          <a:lstStyle/>
          <a:p>
            <a:pPr marL="0" lvl="0" indent="0" algn="ctr">
              <a:lnSpc>
                <a:spcPts val="2584"/>
              </a:lnSpc>
              <a:spcBef>
                <a:spcPct val="0"/>
              </a:spcBef>
            </a:pPr>
            <a:r>
              <a:rPr lang="en-US" sz="1845" u="none" strike="noStrike">
                <a:solidFill>
                  <a:srgbClr val="02084B"/>
                </a:solidFill>
                <a:latin typeface="Montserrat Semi-Bold Bold"/>
              </a:rPr>
              <a:t>NAVIGATION SYSTEM </a:t>
            </a:r>
          </a:p>
        </p:txBody>
      </p:sp>
      <p:sp>
        <p:nvSpPr>
          <p:cNvPr id="10" name="TextBox 10"/>
          <p:cNvSpPr txBox="1"/>
          <p:nvPr/>
        </p:nvSpPr>
        <p:spPr>
          <a:xfrm>
            <a:off x="299327" y="6429955"/>
            <a:ext cx="6536961" cy="315066"/>
          </a:xfrm>
          <a:prstGeom prst="rect">
            <a:avLst/>
          </a:prstGeom>
        </p:spPr>
        <p:txBody>
          <a:bodyPr lIns="0" tIns="0" rIns="0" bIns="0" rtlCol="0" anchor="t">
            <a:spAutoFit/>
          </a:bodyPr>
          <a:lstStyle/>
          <a:p>
            <a:pPr marL="0" lvl="0" indent="0" algn="ctr">
              <a:lnSpc>
                <a:spcPts val="2584"/>
              </a:lnSpc>
              <a:spcBef>
                <a:spcPct val="0"/>
              </a:spcBef>
            </a:pPr>
            <a:r>
              <a:rPr lang="en-US" sz="1845" u="none" strike="noStrike">
                <a:solidFill>
                  <a:srgbClr val="02084B"/>
                </a:solidFill>
                <a:latin typeface="Montserrat Semi-Bold Bold"/>
              </a:rPr>
              <a:t>Antikythera mechanism</a:t>
            </a:r>
          </a:p>
        </p:txBody>
      </p:sp>
      <p:sp>
        <p:nvSpPr>
          <p:cNvPr id="11" name="TextBox 11"/>
          <p:cNvSpPr txBox="1"/>
          <p:nvPr/>
        </p:nvSpPr>
        <p:spPr>
          <a:xfrm>
            <a:off x="164396" y="5215767"/>
            <a:ext cx="7497808" cy="313545"/>
          </a:xfrm>
          <a:prstGeom prst="rect">
            <a:avLst/>
          </a:prstGeom>
        </p:spPr>
        <p:txBody>
          <a:bodyPr lIns="0" tIns="0" rIns="0" bIns="0" rtlCol="0" anchor="t">
            <a:spAutoFit/>
          </a:bodyPr>
          <a:lstStyle/>
          <a:p>
            <a:pPr marL="0" lvl="0" indent="0" algn="ctr">
              <a:lnSpc>
                <a:spcPts val="2584"/>
              </a:lnSpc>
              <a:spcBef>
                <a:spcPct val="0"/>
              </a:spcBef>
            </a:pPr>
            <a:r>
              <a:rPr lang="en-US" sz="1845" u="none" strike="noStrike">
                <a:solidFill>
                  <a:srgbClr val="02084B"/>
                </a:solidFill>
                <a:latin typeface="Montserrat Semi-Bold Bold"/>
              </a:rPr>
              <a:t>became soon the maximum emporium totius orbis terrarium</a:t>
            </a:r>
          </a:p>
        </p:txBody>
      </p:sp>
      <p:sp>
        <p:nvSpPr>
          <p:cNvPr id="12" name="TextBox 12"/>
          <p:cNvSpPr txBox="1"/>
          <p:nvPr/>
        </p:nvSpPr>
        <p:spPr>
          <a:xfrm>
            <a:off x="443282" y="4829955"/>
            <a:ext cx="6469560" cy="313545"/>
          </a:xfrm>
          <a:prstGeom prst="rect">
            <a:avLst/>
          </a:prstGeom>
        </p:spPr>
        <p:txBody>
          <a:bodyPr lIns="0" tIns="0" rIns="0" bIns="0" rtlCol="0" anchor="t">
            <a:spAutoFit/>
          </a:bodyPr>
          <a:lstStyle/>
          <a:p>
            <a:pPr algn="ctr">
              <a:lnSpc>
                <a:spcPts val="2584"/>
              </a:lnSpc>
              <a:spcBef>
                <a:spcPct val="0"/>
              </a:spcBef>
            </a:pPr>
            <a:r>
              <a:rPr lang="en-US" sz="1845">
                <a:solidFill>
                  <a:srgbClr val="02084B"/>
                </a:solidFill>
                <a:latin typeface="Montserrat Semi-Bold Bold"/>
              </a:rPr>
              <a:t>one of the smallest islands in the Aegean, (6.85 km2)</a:t>
            </a:r>
          </a:p>
        </p:txBody>
      </p:sp>
      <p:sp>
        <p:nvSpPr>
          <p:cNvPr id="13" name="TextBox 13"/>
          <p:cNvSpPr txBox="1"/>
          <p:nvPr/>
        </p:nvSpPr>
        <p:spPr>
          <a:xfrm>
            <a:off x="9841183" y="4828434"/>
            <a:ext cx="4333637" cy="315066"/>
          </a:xfrm>
          <a:prstGeom prst="rect">
            <a:avLst/>
          </a:prstGeom>
        </p:spPr>
        <p:txBody>
          <a:bodyPr lIns="0" tIns="0" rIns="0" bIns="0" rtlCol="0" anchor="t">
            <a:spAutoFit/>
          </a:bodyPr>
          <a:lstStyle/>
          <a:p>
            <a:pPr marL="0" lvl="0" indent="0" algn="ctr">
              <a:lnSpc>
                <a:spcPts val="2584"/>
              </a:lnSpc>
              <a:spcBef>
                <a:spcPct val="0"/>
              </a:spcBef>
            </a:pPr>
            <a:r>
              <a:rPr lang="en-US" sz="1845" u="none" strike="noStrike">
                <a:solidFill>
                  <a:srgbClr val="02084B"/>
                </a:solidFill>
                <a:latin typeface="Montserrat Semi-Bold Bold"/>
              </a:rPr>
              <a:t>Delphi was the center of the world </a:t>
            </a:r>
          </a:p>
        </p:txBody>
      </p:sp>
      <p:sp>
        <p:nvSpPr>
          <p:cNvPr id="14" name="TextBox 14"/>
          <p:cNvSpPr txBox="1"/>
          <p:nvPr/>
        </p:nvSpPr>
        <p:spPr>
          <a:xfrm>
            <a:off x="164396" y="1798539"/>
            <a:ext cx="15602729" cy="571918"/>
          </a:xfrm>
          <a:prstGeom prst="rect">
            <a:avLst/>
          </a:prstGeom>
        </p:spPr>
        <p:txBody>
          <a:bodyPr lIns="0" tIns="0" rIns="0" bIns="0" rtlCol="0" anchor="t">
            <a:spAutoFit/>
          </a:bodyPr>
          <a:lstStyle/>
          <a:p>
            <a:pPr marL="0" lvl="0" indent="0" algn="ctr">
              <a:lnSpc>
                <a:spcPts val="4398"/>
              </a:lnSpc>
              <a:spcBef>
                <a:spcPct val="0"/>
              </a:spcBef>
            </a:pPr>
            <a:r>
              <a:rPr lang="en-US" sz="3141" u="none" strike="noStrike">
                <a:solidFill>
                  <a:srgbClr val="0E4D8D"/>
                </a:solidFill>
                <a:latin typeface="Poppins Ultra-Bold"/>
              </a:rPr>
              <a:t>SAILING THROUGH TIME – GREEKS’ HISTORICAL PREVALENCE </a:t>
            </a:r>
          </a:p>
        </p:txBody>
      </p:sp>
      <p:sp>
        <p:nvSpPr>
          <p:cNvPr id="15" name="TextBox 15"/>
          <p:cNvSpPr txBox="1"/>
          <p:nvPr/>
        </p:nvSpPr>
        <p:spPr>
          <a:xfrm>
            <a:off x="7965761" y="8864733"/>
            <a:ext cx="8812483" cy="962766"/>
          </a:xfrm>
          <a:prstGeom prst="rect">
            <a:avLst/>
          </a:prstGeom>
        </p:spPr>
        <p:txBody>
          <a:bodyPr lIns="0" tIns="0" rIns="0" bIns="0" rtlCol="0" anchor="t">
            <a:spAutoFit/>
          </a:bodyPr>
          <a:lstStyle/>
          <a:p>
            <a:pPr marL="0" lvl="0" indent="0" algn="ctr">
              <a:lnSpc>
                <a:spcPts val="2584"/>
              </a:lnSpc>
              <a:spcBef>
                <a:spcPct val="0"/>
              </a:spcBef>
            </a:pPr>
            <a:r>
              <a:rPr lang="en-US" sz="1845" u="none" strike="noStrike">
                <a:solidFill>
                  <a:srgbClr val="02084B"/>
                </a:solidFill>
                <a:latin typeface="Montserrat Semi-Bold Bold"/>
              </a:rPr>
              <a:t>Due to exceptionally favourable geographical location and the destruction in 146 BC of Corinth - hub of the transit trade between East and West, North and South. </a:t>
            </a:r>
          </a:p>
        </p:txBody>
      </p:sp>
      <p:sp>
        <p:nvSpPr>
          <p:cNvPr id="16" name="Freeform 16"/>
          <p:cNvSpPr/>
          <p:nvPr/>
        </p:nvSpPr>
        <p:spPr>
          <a:xfrm>
            <a:off x="1705280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10"/>
            <a:stretch>
              <a:fillRect l="-77740" r="-57924" b="-115512"/>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721" b="-2260"/>
            </a:stretch>
          </a:blipFill>
        </p:spPr>
        <p:txBody>
          <a:bodyPr/>
          <a:lstStyle/>
          <a:p>
            <a:endParaRPr lang="en-GB"/>
          </a:p>
        </p:txBody>
      </p:sp>
      <p:sp>
        <p:nvSpPr>
          <p:cNvPr id="3" name="Freeform 3"/>
          <p:cNvSpPr/>
          <p:nvPr/>
        </p:nvSpPr>
        <p:spPr>
          <a:xfrm>
            <a:off x="16623448" y="9651148"/>
            <a:ext cx="635852" cy="635852"/>
          </a:xfrm>
          <a:custGeom>
            <a:avLst/>
            <a:gdLst/>
            <a:ahLst/>
            <a:cxnLst/>
            <a:rect l="l" t="t" r="r" b="b"/>
            <a:pathLst>
              <a:path w="635852" h="635852">
                <a:moveTo>
                  <a:pt x="0" y="0"/>
                </a:moveTo>
                <a:lnTo>
                  <a:pt x="635852" y="0"/>
                </a:lnTo>
                <a:lnTo>
                  <a:pt x="635852" y="635852"/>
                </a:lnTo>
                <a:lnTo>
                  <a:pt x="0" y="6358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7846192" y="9049588"/>
            <a:ext cx="601560" cy="601560"/>
          </a:xfrm>
          <a:custGeom>
            <a:avLst/>
            <a:gdLst/>
            <a:ahLst/>
            <a:cxnLst/>
            <a:rect l="l" t="t" r="r" b="b"/>
            <a:pathLst>
              <a:path w="601560" h="601560">
                <a:moveTo>
                  <a:pt x="0" y="0"/>
                </a:moveTo>
                <a:lnTo>
                  <a:pt x="601560" y="0"/>
                </a:lnTo>
                <a:lnTo>
                  <a:pt x="601560" y="601560"/>
                </a:lnTo>
                <a:lnTo>
                  <a:pt x="0" y="6015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8697839" y="9118087"/>
            <a:ext cx="4477205" cy="579882"/>
          </a:xfrm>
          <a:prstGeom prst="rect">
            <a:avLst/>
          </a:prstGeom>
        </p:spPr>
        <p:txBody>
          <a:bodyPr lIns="0" tIns="0" rIns="0" bIns="0" rtlCol="0" anchor="t">
            <a:spAutoFit/>
          </a:bodyPr>
          <a:lstStyle/>
          <a:p>
            <a:pPr marL="0" lvl="0" indent="0">
              <a:lnSpc>
                <a:spcPts val="2289"/>
              </a:lnSpc>
              <a:spcBef>
                <a:spcPct val="0"/>
              </a:spcBef>
            </a:pPr>
            <a:r>
              <a:rPr lang="en-US" sz="2100" u="none">
                <a:solidFill>
                  <a:srgbClr val="0C4694"/>
                </a:solidFill>
                <a:latin typeface="Poppins Bold"/>
              </a:rPr>
              <a:t>NAVIGATOR SHIPPING CONSULTANTS</a:t>
            </a:r>
          </a:p>
        </p:txBody>
      </p:sp>
      <p:sp>
        <p:nvSpPr>
          <p:cNvPr id="6" name="TextBox 6"/>
          <p:cNvSpPr txBox="1"/>
          <p:nvPr/>
        </p:nvSpPr>
        <p:spPr>
          <a:xfrm>
            <a:off x="12376387" y="9719646"/>
            <a:ext cx="4051738" cy="351618"/>
          </a:xfrm>
          <a:prstGeom prst="rect">
            <a:avLst/>
          </a:prstGeom>
        </p:spPr>
        <p:txBody>
          <a:bodyPr lIns="0" tIns="0" rIns="0" bIns="0" rtlCol="0" anchor="t">
            <a:spAutoFit/>
          </a:bodyPr>
          <a:lstStyle/>
          <a:p>
            <a:pPr marL="0" lvl="0" indent="0" algn="r">
              <a:lnSpc>
                <a:spcPts val="2761"/>
              </a:lnSpc>
              <a:spcBef>
                <a:spcPct val="0"/>
              </a:spcBef>
            </a:pPr>
            <a:r>
              <a:rPr lang="en-US" sz="2533">
                <a:solidFill>
                  <a:srgbClr val="0C4694"/>
                </a:solidFill>
                <a:latin typeface="Poppins Bold"/>
              </a:rPr>
              <a:t>www.navigatorltd.gr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9"/>
          <p:cNvSpPr txBox="1"/>
          <p:nvPr/>
        </p:nvSpPr>
        <p:spPr>
          <a:xfrm>
            <a:off x="10970699" y="5719354"/>
            <a:ext cx="3122420" cy="3302560"/>
          </a:xfrm>
          <a:prstGeom prst="rect">
            <a:avLst/>
          </a:prstGeom>
        </p:spPr>
        <p:txBody>
          <a:bodyPr lIns="50800" tIns="50800" rIns="50800" bIns="50800" rtlCol="0" anchor="ctr"/>
          <a:lstStyle/>
          <a:p>
            <a:pPr algn="ctr">
              <a:lnSpc>
                <a:spcPts val="3359"/>
              </a:lnSpc>
            </a:pPr>
            <a:endParaRPr/>
          </a:p>
        </p:txBody>
      </p:sp>
      <p:pic>
        <p:nvPicPr>
          <p:cNvPr id="35" name="Picture 34" descr="A blue circle with white text&#10;&#10;Description automatically generated">
            <a:extLst>
              <a:ext uri="{FF2B5EF4-FFF2-40B4-BE49-F238E27FC236}">
                <a16:creationId xmlns:a16="http://schemas.microsoft.com/office/drawing/2014/main" id="{125A98FF-9DD7-FFAC-11BE-F38802E65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GB"/>
          </a:p>
        </p:txBody>
      </p:sp>
      <p:sp>
        <p:nvSpPr>
          <p:cNvPr id="3" name="Freeform 3"/>
          <p:cNvSpPr/>
          <p:nvPr/>
        </p:nvSpPr>
        <p:spPr>
          <a:xfrm>
            <a:off x="-276739" y="-766804"/>
            <a:ext cx="18841477" cy="2025459"/>
          </a:xfrm>
          <a:custGeom>
            <a:avLst/>
            <a:gdLst/>
            <a:ahLst/>
            <a:cxnLst/>
            <a:rect l="l" t="t" r="r" b="b"/>
            <a:pathLst>
              <a:path w="18841477" h="2025459">
                <a:moveTo>
                  <a:pt x="0" y="0"/>
                </a:moveTo>
                <a:lnTo>
                  <a:pt x="18841478" y="0"/>
                </a:lnTo>
                <a:lnTo>
                  <a:pt x="18841478" y="2025458"/>
                </a:lnTo>
                <a:lnTo>
                  <a:pt x="0" y="20254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rot="3331738">
            <a:off x="10377905" y="586465"/>
            <a:ext cx="1526729" cy="0"/>
          </a:xfrm>
          <a:prstGeom prst="line">
            <a:avLst/>
          </a:prstGeom>
          <a:ln w="85725" cap="flat">
            <a:solidFill>
              <a:srgbClr val="28A4E5"/>
            </a:solidFill>
            <a:prstDash val="solid"/>
            <a:headEnd type="none" w="sm" len="sm"/>
            <a:tailEnd type="none" w="sm" len="sm"/>
          </a:ln>
        </p:spPr>
        <p:txBody>
          <a:bodyPr/>
          <a:lstStyle/>
          <a:p>
            <a:endParaRPr lang="en-GB"/>
          </a:p>
        </p:txBody>
      </p:sp>
      <p:sp>
        <p:nvSpPr>
          <p:cNvPr id="5" name="AutoShape 5"/>
          <p:cNvSpPr/>
          <p:nvPr/>
        </p:nvSpPr>
        <p:spPr>
          <a:xfrm rot="7512695">
            <a:off x="15425683" y="711074"/>
            <a:ext cx="1183060" cy="0"/>
          </a:xfrm>
          <a:prstGeom prst="line">
            <a:avLst/>
          </a:prstGeom>
          <a:ln w="85725" cap="flat">
            <a:solidFill>
              <a:srgbClr val="28A4E5"/>
            </a:solidFill>
            <a:prstDash val="solid"/>
            <a:headEnd type="none" w="sm" len="sm"/>
            <a:tailEnd type="none" w="sm" len="sm"/>
          </a:ln>
        </p:spPr>
        <p:txBody>
          <a:bodyPr/>
          <a:lstStyle/>
          <a:p>
            <a:endParaRPr lang="en-GB"/>
          </a:p>
        </p:txBody>
      </p:sp>
      <p:sp>
        <p:nvSpPr>
          <p:cNvPr id="6" name="AutoShape 6"/>
          <p:cNvSpPr/>
          <p:nvPr/>
        </p:nvSpPr>
        <p:spPr>
          <a:xfrm>
            <a:off x="11553184" y="1212519"/>
            <a:ext cx="4163884" cy="0"/>
          </a:xfrm>
          <a:prstGeom prst="line">
            <a:avLst/>
          </a:prstGeom>
          <a:ln w="85725" cap="flat">
            <a:solidFill>
              <a:srgbClr val="28A4E5"/>
            </a:solidFill>
            <a:prstDash val="solid"/>
            <a:headEnd type="none" w="sm" len="sm"/>
            <a:tailEnd type="none" w="sm" len="sm"/>
          </a:ln>
        </p:spPr>
        <p:txBody>
          <a:bodyPr/>
          <a:lstStyle/>
          <a:p>
            <a:endParaRPr lang="en-GB"/>
          </a:p>
        </p:txBody>
      </p:sp>
      <p:sp>
        <p:nvSpPr>
          <p:cNvPr id="7" name="AutoShape 7"/>
          <p:cNvSpPr/>
          <p:nvPr/>
        </p:nvSpPr>
        <p:spPr>
          <a:xfrm>
            <a:off x="16282258" y="264975"/>
            <a:ext cx="4163884" cy="0"/>
          </a:xfrm>
          <a:prstGeom prst="line">
            <a:avLst/>
          </a:prstGeom>
          <a:ln w="85725" cap="flat">
            <a:solidFill>
              <a:srgbClr val="28A4E5"/>
            </a:solidFill>
            <a:prstDash val="solid"/>
            <a:headEnd type="none" w="sm" len="sm"/>
            <a:tailEnd type="none" w="sm" len="sm"/>
          </a:ln>
        </p:spPr>
        <p:txBody>
          <a:bodyPr/>
          <a:lstStyle/>
          <a:p>
            <a:endParaRPr lang="en-GB"/>
          </a:p>
        </p:txBody>
      </p:sp>
      <p:sp>
        <p:nvSpPr>
          <p:cNvPr id="8" name="TextBox 8"/>
          <p:cNvSpPr txBox="1"/>
          <p:nvPr/>
        </p:nvSpPr>
        <p:spPr>
          <a:xfrm>
            <a:off x="155372" y="293550"/>
            <a:ext cx="9668763" cy="843414"/>
          </a:xfrm>
          <a:prstGeom prst="rect">
            <a:avLst/>
          </a:prstGeom>
        </p:spPr>
        <p:txBody>
          <a:bodyPr lIns="0" tIns="0" rIns="0" bIns="0" rtlCol="0" anchor="t">
            <a:spAutoFit/>
          </a:bodyPr>
          <a:lstStyle/>
          <a:p>
            <a:pPr algn="just">
              <a:lnSpc>
                <a:spcPts val="6585"/>
              </a:lnSpc>
            </a:pPr>
            <a:r>
              <a:rPr lang="en-US" sz="5879" spc="-146">
                <a:solidFill>
                  <a:srgbClr val="FFFFFF"/>
                </a:solidFill>
                <a:latin typeface="Open Sans Extra Bold Bold"/>
              </a:rPr>
              <a:t>WORLD - EUROPE -GREECE </a:t>
            </a:r>
          </a:p>
        </p:txBody>
      </p:sp>
      <p:sp>
        <p:nvSpPr>
          <p:cNvPr id="9" name="Freeform 9"/>
          <p:cNvSpPr/>
          <p:nvPr/>
        </p:nvSpPr>
        <p:spPr>
          <a:xfrm>
            <a:off x="1705280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5"/>
            <a:stretch>
              <a:fillRect l="-77740" r="-57924" b="-115512"/>
            </a:stretch>
          </a:blipFill>
        </p:spPr>
        <p:txBody>
          <a:bodyPr/>
          <a:lstStyle/>
          <a:p>
            <a:endParaRPr lang="en-GB"/>
          </a:p>
        </p:txBody>
      </p:sp>
      <p:sp>
        <p:nvSpPr>
          <p:cNvPr id="10" name="Freeform 10"/>
          <p:cNvSpPr/>
          <p:nvPr/>
        </p:nvSpPr>
        <p:spPr>
          <a:xfrm>
            <a:off x="522739" y="4462544"/>
            <a:ext cx="15194329" cy="5614989"/>
          </a:xfrm>
          <a:custGeom>
            <a:avLst/>
            <a:gdLst/>
            <a:ahLst/>
            <a:cxnLst/>
            <a:rect l="l" t="t" r="r" b="b"/>
            <a:pathLst>
              <a:path w="15194329" h="5614989">
                <a:moveTo>
                  <a:pt x="0" y="0"/>
                </a:moveTo>
                <a:lnTo>
                  <a:pt x="15194329" y="0"/>
                </a:lnTo>
                <a:lnTo>
                  <a:pt x="15194329" y="5614989"/>
                </a:lnTo>
                <a:lnTo>
                  <a:pt x="0" y="5614989"/>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522739" y="2657122"/>
            <a:ext cx="10524484" cy="1410150"/>
          </a:xfrm>
          <a:prstGeom prst="rect">
            <a:avLst/>
          </a:prstGeom>
        </p:spPr>
        <p:txBody>
          <a:bodyPr lIns="0" tIns="0" rIns="0" bIns="0" rtlCol="0" anchor="t">
            <a:spAutoFit/>
          </a:bodyPr>
          <a:lstStyle/>
          <a:p>
            <a:pPr marL="0" lvl="0" indent="0" algn="l">
              <a:lnSpc>
                <a:spcPts val="5537"/>
              </a:lnSpc>
              <a:spcBef>
                <a:spcPct val="0"/>
              </a:spcBef>
            </a:pPr>
            <a:r>
              <a:rPr lang="en-US" sz="4943" u="none" strike="noStrike" spc="-123">
                <a:solidFill>
                  <a:srgbClr val="2E4BB1"/>
                </a:solidFill>
                <a:latin typeface="Open Sans Extra Bold Bold"/>
              </a:rPr>
              <a:t>Share of world fleet in % owned by top 15 countries in 2021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1F60"/>
        </a:solidFill>
        <a:effectLst/>
      </p:bgPr>
    </p:bg>
    <p:spTree>
      <p:nvGrpSpPr>
        <p:cNvPr id="1" name=""/>
        <p:cNvGrpSpPr/>
        <p:nvPr/>
      </p:nvGrpSpPr>
      <p:grpSpPr>
        <a:xfrm>
          <a:off x="0" y="0"/>
          <a:ext cx="0" cy="0"/>
          <a:chOff x="0" y="0"/>
          <a:chExt cx="0" cy="0"/>
        </a:xfrm>
      </p:grpSpPr>
      <p:sp>
        <p:nvSpPr>
          <p:cNvPr id="2" name="Freeform 2"/>
          <p:cNvSpPr/>
          <p:nvPr/>
        </p:nvSpPr>
        <p:spPr>
          <a:xfrm>
            <a:off x="6331211" y="1794759"/>
            <a:ext cx="11739455" cy="4700987"/>
          </a:xfrm>
          <a:custGeom>
            <a:avLst/>
            <a:gdLst/>
            <a:ahLst/>
            <a:cxnLst/>
            <a:rect l="l" t="t" r="r" b="b"/>
            <a:pathLst>
              <a:path w="11739455" h="4700987">
                <a:moveTo>
                  <a:pt x="0" y="0"/>
                </a:moveTo>
                <a:lnTo>
                  <a:pt x="11739456" y="0"/>
                </a:lnTo>
                <a:lnTo>
                  <a:pt x="11739456" y="4700987"/>
                </a:lnTo>
                <a:lnTo>
                  <a:pt x="0" y="4700987"/>
                </a:lnTo>
                <a:lnTo>
                  <a:pt x="0" y="0"/>
                </a:lnTo>
                <a:close/>
              </a:path>
            </a:pathLst>
          </a:custGeom>
          <a:blipFill>
            <a:blip r:embed="rId2"/>
            <a:stretch>
              <a:fillRect t="-28926"/>
            </a:stretch>
          </a:blipFill>
        </p:spPr>
        <p:txBody>
          <a:bodyPr/>
          <a:lstStyle/>
          <a:p>
            <a:endParaRPr lang="en-GB"/>
          </a:p>
        </p:txBody>
      </p:sp>
      <p:sp>
        <p:nvSpPr>
          <p:cNvPr id="3" name="Freeform 3"/>
          <p:cNvSpPr/>
          <p:nvPr/>
        </p:nvSpPr>
        <p:spPr>
          <a:xfrm rot="-5400000">
            <a:off x="15968366" y="1265476"/>
            <a:ext cx="2581868" cy="3177684"/>
          </a:xfrm>
          <a:custGeom>
            <a:avLst/>
            <a:gdLst/>
            <a:ahLst/>
            <a:cxnLst/>
            <a:rect l="l" t="t" r="r" b="b"/>
            <a:pathLst>
              <a:path w="2581868" h="3177684">
                <a:moveTo>
                  <a:pt x="0" y="0"/>
                </a:moveTo>
                <a:lnTo>
                  <a:pt x="2581868" y="0"/>
                </a:lnTo>
                <a:lnTo>
                  <a:pt x="2581868" y="3177684"/>
                </a:lnTo>
                <a:lnTo>
                  <a:pt x="0" y="31776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283049" y="1085258"/>
            <a:ext cx="17217290" cy="478126"/>
          </a:xfrm>
          <a:prstGeom prst="rect">
            <a:avLst/>
          </a:prstGeom>
        </p:spPr>
        <p:txBody>
          <a:bodyPr lIns="0" tIns="0" rIns="0" bIns="0" rtlCol="0" anchor="t">
            <a:spAutoFit/>
          </a:bodyPr>
          <a:lstStyle/>
          <a:p>
            <a:pPr algn="ctr">
              <a:lnSpc>
                <a:spcPts val="3923"/>
              </a:lnSpc>
              <a:spcBef>
                <a:spcPct val="0"/>
              </a:spcBef>
            </a:pPr>
            <a:r>
              <a:rPr lang="en-US" sz="2802">
                <a:solidFill>
                  <a:srgbClr val="FFFFFF"/>
                </a:solidFill>
                <a:latin typeface="Glacial Indifference"/>
              </a:rPr>
              <a:t>Greece, a country that makes up only 0.15% of the world's population</a:t>
            </a:r>
          </a:p>
        </p:txBody>
      </p:sp>
      <p:sp>
        <p:nvSpPr>
          <p:cNvPr id="5" name="Freeform 5"/>
          <p:cNvSpPr/>
          <p:nvPr/>
        </p:nvSpPr>
        <p:spPr>
          <a:xfrm rot="-5400000">
            <a:off x="14620563" y="1265476"/>
            <a:ext cx="2581868" cy="3177684"/>
          </a:xfrm>
          <a:custGeom>
            <a:avLst/>
            <a:gdLst/>
            <a:ahLst/>
            <a:cxnLst/>
            <a:rect l="l" t="t" r="r" b="b"/>
            <a:pathLst>
              <a:path w="2581868" h="3177684">
                <a:moveTo>
                  <a:pt x="0" y="0"/>
                </a:moveTo>
                <a:lnTo>
                  <a:pt x="2581868" y="0"/>
                </a:lnTo>
                <a:lnTo>
                  <a:pt x="2581868" y="3177684"/>
                </a:lnTo>
                <a:lnTo>
                  <a:pt x="0" y="31776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752356" y="416161"/>
            <a:ext cx="1175548" cy="667053"/>
          </a:xfrm>
          <a:custGeom>
            <a:avLst/>
            <a:gdLst/>
            <a:ahLst/>
            <a:cxnLst/>
            <a:rect l="l" t="t" r="r" b="b"/>
            <a:pathLst>
              <a:path w="1175548" h="667053">
                <a:moveTo>
                  <a:pt x="0" y="0"/>
                </a:moveTo>
                <a:lnTo>
                  <a:pt x="1175548" y="0"/>
                </a:lnTo>
                <a:lnTo>
                  <a:pt x="1175548" y="667053"/>
                </a:lnTo>
                <a:lnTo>
                  <a:pt x="0" y="667053"/>
                </a:lnTo>
                <a:lnTo>
                  <a:pt x="0" y="0"/>
                </a:lnTo>
                <a:close/>
              </a:path>
            </a:pathLst>
          </a:custGeom>
          <a:blipFill>
            <a:blip r:embed="rId5"/>
            <a:stretch>
              <a:fillRect l="-77740" r="-57924" b="-115512"/>
            </a:stretch>
          </a:blipFill>
        </p:spPr>
        <p:txBody>
          <a:bodyPr/>
          <a:lstStyle/>
          <a:p>
            <a:endParaRPr lang="en-GB"/>
          </a:p>
        </p:txBody>
      </p:sp>
      <p:sp>
        <p:nvSpPr>
          <p:cNvPr id="7" name="Freeform 7"/>
          <p:cNvSpPr/>
          <p:nvPr/>
        </p:nvSpPr>
        <p:spPr>
          <a:xfrm>
            <a:off x="913773" y="1794759"/>
            <a:ext cx="5048693" cy="4700987"/>
          </a:xfrm>
          <a:custGeom>
            <a:avLst/>
            <a:gdLst/>
            <a:ahLst/>
            <a:cxnLst/>
            <a:rect l="l" t="t" r="r" b="b"/>
            <a:pathLst>
              <a:path w="5048693" h="4700987">
                <a:moveTo>
                  <a:pt x="0" y="0"/>
                </a:moveTo>
                <a:lnTo>
                  <a:pt x="5048693" y="0"/>
                </a:lnTo>
                <a:lnTo>
                  <a:pt x="5048693" y="4700987"/>
                </a:lnTo>
                <a:lnTo>
                  <a:pt x="0" y="4700987"/>
                </a:lnTo>
                <a:lnTo>
                  <a:pt x="0" y="0"/>
                </a:lnTo>
                <a:close/>
              </a:path>
            </a:pathLst>
          </a:custGeom>
          <a:blipFill>
            <a:blip r:embed="rId6"/>
            <a:stretch>
              <a:fillRect/>
            </a:stretch>
          </a:blipFill>
        </p:spPr>
        <p:txBody>
          <a:bodyPr/>
          <a:lstStyle/>
          <a:p>
            <a:endParaRPr lang="en-GB"/>
          </a:p>
        </p:txBody>
      </p:sp>
      <p:sp>
        <p:nvSpPr>
          <p:cNvPr id="8" name="Freeform 8"/>
          <p:cNvSpPr/>
          <p:nvPr/>
        </p:nvSpPr>
        <p:spPr>
          <a:xfrm rot="-10800000">
            <a:off x="3438119" y="2187221"/>
            <a:ext cx="2051032" cy="547835"/>
          </a:xfrm>
          <a:custGeom>
            <a:avLst/>
            <a:gdLst/>
            <a:ahLst/>
            <a:cxnLst/>
            <a:rect l="l" t="t" r="r" b="b"/>
            <a:pathLst>
              <a:path w="2051032" h="547835">
                <a:moveTo>
                  <a:pt x="0" y="0"/>
                </a:moveTo>
                <a:lnTo>
                  <a:pt x="2051032" y="0"/>
                </a:lnTo>
                <a:lnTo>
                  <a:pt x="2051032" y="547835"/>
                </a:lnTo>
                <a:lnTo>
                  <a:pt x="0" y="547835"/>
                </a:lnTo>
                <a:lnTo>
                  <a:pt x="0" y="0"/>
                </a:lnTo>
                <a:close/>
              </a:path>
            </a:pathLst>
          </a:custGeom>
          <a:blipFill>
            <a:blip r:embed="rId7">
              <a:extLst>
                <a:ext uri="{96DAC541-7B7A-43D3-8B79-37D633B846F1}">
                  <asvg:svgBlip xmlns:asvg="http://schemas.microsoft.com/office/drawing/2016/SVG/main" r:embed="rId8"/>
                </a:ext>
              </a:extLst>
            </a:blip>
            <a:stretch>
              <a:fillRect b="-360785"/>
            </a:stretch>
          </a:blipFill>
        </p:spPr>
        <p:txBody>
          <a:bodyPr/>
          <a:lstStyle/>
          <a:p>
            <a:endParaRPr lang="en-GB"/>
          </a:p>
        </p:txBody>
      </p:sp>
      <p:sp>
        <p:nvSpPr>
          <p:cNvPr id="9" name="Freeform 9"/>
          <p:cNvSpPr/>
          <p:nvPr/>
        </p:nvSpPr>
        <p:spPr>
          <a:xfrm>
            <a:off x="2096941" y="7075930"/>
            <a:ext cx="1998185" cy="1501136"/>
          </a:xfrm>
          <a:custGeom>
            <a:avLst/>
            <a:gdLst/>
            <a:ahLst/>
            <a:cxnLst/>
            <a:rect l="l" t="t" r="r" b="b"/>
            <a:pathLst>
              <a:path w="1998185" h="1501136">
                <a:moveTo>
                  <a:pt x="0" y="0"/>
                </a:moveTo>
                <a:lnTo>
                  <a:pt x="1998185" y="0"/>
                </a:lnTo>
                <a:lnTo>
                  <a:pt x="1998185" y="1501137"/>
                </a:lnTo>
                <a:lnTo>
                  <a:pt x="0" y="15011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10"/>
          <p:cNvSpPr/>
          <p:nvPr/>
        </p:nvSpPr>
        <p:spPr>
          <a:xfrm>
            <a:off x="2611150" y="7960689"/>
            <a:ext cx="2629878" cy="1232755"/>
          </a:xfrm>
          <a:custGeom>
            <a:avLst/>
            <a:gdLst/>
            <a:ahLst/>
            <a:cxnLst/>
            <a:rect l="l" t="t" r="r" b="b"/>
            <a:pathLst>
              <a:path w="2629878" h="1232755">
                <a:moveTo>
                  <a:pt x="0" y="0"/>
                </a:moveTo>
                <a:lnTo>
                  <a:pt x="2629878" y="0"/>
                </a:lnTo>
                <a:lnTo>
                  <a:pt x="2629878" y="1232755"/>
                </a:lnTo>
                <a:lnTo>
                  <a:pt x="0" y="12327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 name="Freeform 11"/>
          <p:cNvSpPr/>
          <p:nvPr/>
        </p:nvSpPr>
        <p:spPr>
          <a:xfrm>
            <a:off x="372061" y="8086284"/>
            <a:ext cx="1887626" cy="981566"/>
          </a:xfrm>
          <a:custGeom>
            <a:avLst/>
            <a:gdLst/>
            <a:ahLst/>
            <a:cxnLst/>
            <a:rect l="l" t="t" r="r" b="b"/>
            <a:pathLst>
              <a:path w="1887626" h="981566">
                <a:moveTo>
                  <a:pt x="0" y="0"/>
                </a:moveTo>
                <a:lnTo>
                  <a:pt x="1887626" y="0"/>
                </a:lnTo>
                <a:lnTo>
                  <a:pt x="1887626" y="981565"/>
                </a:lnTo>
                <a:lnTo>
                  <a:pt x="0" y="981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 name="Freeform 12"/>
          <p:cNvSpPr/>
          <p:nvPr/>
        </p:nvSpPr>
        <p:spPr>
          <a:xfrm>
            <a:off x="13101029" y="7513902"/>
            <a:ext cx="808090" cy="1051174"/>
          </a:xfrm>
          <a:custGeom>
            <a:avLst/>
            <a:gdLst/>
            <a:ahLst/>
            <a:cxnLst/>
            <a:rect l="l" t="t" r="r" b="b"/>
            <a:pathLst>
              <a:path w="808090" h="1051174">
                <a:moveTo>
                  <a:pt x="0" y="0"/>
                </a:moveTo>
                <a:lnTo>
                  <a:pt x="808090" y="0"/>
                </a:lnTo>
                <a:lnTo>
                  <a:pt x="808090" y="1051174"/>
                </a:lnTo>
                <a:lnTo>
                  <a:pt x="0" y="10511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 name="TextBox 13"/>
          <p:cNvSpPr txBox="1"/>
          <p:nvPr/>
        </p:nvSpPr>
        <p:spPr>
          <a:xfrm>
            <a:off x="14381391" y="2130071"/>
            <a:ext cx="3906609" cy="1391345"/>
          </a:xfrm>
          <a:prstGeom prst="rect">
            <a:avLst/>
          </a:prstGeom>
        </p:spPr>
        <p:txBody>
          <a:bodyPr lIns="0" tIns="0" rIns="0" bIns="0" rtlCol="0" anchor="t">
            <a:spAutoFit/>
          </a:bodyPr>
          <a:lstStyle/>
          <a:p>
            <a:pPr algn="ctr">
              <a:lnSpc>
                <a:spcPts val="3724"/>
              </a:lnSpc>
              <a:spcBef>
                <a:spcPct val="0"/>
              </a:spcBef>
            </a:pPr>
            <a:r>
              <a:rPr lang="en-US" sz="2660">
                <a:solidFill>
                  <a:srgbClr val="FFFFFF"/>
                </a:solidFill>
                <a:latin typeface="Glacial Indifference"/>
              </a:rPr>
              <a:t>GREECE IS THE ONLY NON ASIAN COUNTRY IN THE TOP 5</a:t>
            </a:r>
          </a:p>
        </p:txBody>
      </p:sp>
      <p:sp>
        <p:nvSpPr>
          <p:cNvPr id="14" name="TextBox 14"/>
          <p:cNvSpPr txBox="1"/>
          <p:nvPr/>
        </p:nvSpPr>
        <p:spPr>
          <a:xfrm>
            <a:off x="1927905" y="444514"/>
            <a:ext cx="14150296" cy="615553"/>
          </a:xfrm>
          <a:prstGeom prst="rect">
            <a:avLst/>
          </a:prstGeom>
        </p:spPr>
        <p:txBody>
          <a:bodyPr wrap="square" lIns="0" tIns="0" rIns="0" bIns="0" rtlCol="0" anchor="t">
            <a:spAutoFit/>
          </a:bodyPr>
          <a:lstStyle/>
          <a:p>
            <a:pPr algn="ctr">
              <a:lnSpc>
                <a:spcPts val="5221"/>
              </a:lnSpc>
              <a:spcBef>
                <a:spcPct val="0"/>
              </a:spcBef>
            </a:pPr>
            <a:r>
              <a:rPr lang="en-US" sz="3600" dirty="0">
                <a:solidFill>
                  <a:srgbClr val="FFFFFF"/>
                </a:solidFill>
                <a:latin typeface="Glacial Indifference Bold"/>
              </a:rPr>
              <a:t>GREEK SHIPPING IS A CORNERSTONE OF GLOBAL SEABORNE TRADE</a:t>
            </a:r>
          </a:p>
        </p:txBody>
      </p:sp>
      <p:sp>
        <p:nvSpPr>
          <p:cNvPr id="15" name="TextBox 15"/>
          <p:cNvSpPr txBox="1"/>
          <p:nvPr/>
        </p:nvSpPr>
        <p:spPr>
          <a:xfrm>
            <a:off x="854439" y="2193500"/>
            <a:ext cx="5167361" cy="478126"/>
          </a:xfrm>
          <a:prstGeom prst="rect">
            <a:avLst/>
          </a:prstGeom>
        </p:spPr>
        <p:txBody>
          <a:bodyPr lIns="0" tIns="0" rIns="0" bIns="0" rtlCol="0" anchor="t">
            <a:spAutoFit/>
          </a:bodyPr>
          <a:lstStyle/>
          <a:p>
            <a:pPr algn="ctr">
              <a:lnSpc>
                <a:spcPts val="3923"/>
              </a:lnSpc>
              <a:spcBef>
                <a:spcPct val="0"/>
              </a:spcBef>
            </a:pPr>
            <a:r>
              <a:rPr lang="en-US" sz="2802">
                <a:solidFill>
                  <a:srgbClr val="000000"/>
                </a:solidFill>
                <a:latin typeface="Glacial Indifference"/>
              </a:rPr>
              <a:t>GREEK FLEET / GLOBAL FLEET</a:t>
            </a:r>
          </a:p>
        </p:txBody>
      </p:sp>
      <p:sp>
        <p:nvSpPr>
          <p:cNvPr id="16" name="TextBox 16"/>
          <p:cNvSpPr txBox="1"/>
          <p:nvPr/>
        </p:nvSpPr>
        <p:spPr>
          <a:xfrm>
            <a:off x="372061" y="9383944"/>
            <a:ext cx="2828404"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Semi-Bold Bold"/>
              </a:rPr>
              <a:t>5,514 VESSELS OF </a:t>
            </a:r>
          </a:p>
        </p:txBody>
      </p:sp>
      <p:sp>
        <p:nvSpPr>
          <p:cNvPr id="17" name="TextBox 17"/>
          <p:cNvSpPr txBox="1"/>
          <p:nvPr/>
        </p:nvSpPr>
        <p:spPr>
          <a:xfrm>
            <a:off x="3422731" y="9383944"/>
            <a:ext cx="2081808" cy="396240"/>
          </a:xfrm>
          <a:prstGeom prst="rect">
            <a:avLst/>
          </a:prstGeom>
        </p:spPr>
        <p:txBody>
          <a:bodyPr lIns="0" tIns="0" rIns="0" bIns="0" rtlCol="0" anchor="t">
            <a:spAutoFit/>
          </a:bodyPr>
          <a:lstStyle/>
          <a:p>
            <a:pPr marL="0" lvl="0" indent="0" algn="ctr">
              <a:lnSpc>
                <a:spcPts val="3359"/>
              </a:lnSpc>
              <a:spcBef>
                <a:spcPct val="0"/>
              </a:spcBef>
            </a:pPr>
            <a:r>
              <a:rPr lang="en-US" sz="2400" u="none" strike="noStrike">
                <a:solidFill>
                  <a:srgbClr val="FFFFFF"/>
                </a:solidFill>
                <a:latin typeface="Montserrat Semi-Bold Bold"/>
              </a:rPr>
              <a:t>441 MIL DWT</a:t>
            </a:r>
          </a:p>
        </p:txBody>
      </p:sp>
      <p:sp>
        <p:nvSpPr>
          <p:cNvPr id="18" name="TextBox 18"/>
          <p:cNvSpPr txBox="1"/>
          <p:nvPr/>
        </p:nvSpPr>
        <p:spPr>
          <a:xfrm>
            <a:off x="9917536" y="8903396"/>
            <a:ext cx="3183493" cy="8153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Semi-Bold Bold"/>
              </a:rPr>
              <a:t>OF THE EUROPEAN </a:t>
            </a:r>
          </a:p>
          <a:p>
            <a:pPr algn="ctr">
              <a:lnSpc>
                <a:spcPts val="3359"/>
              </a:lnSpc>
              <a:spcBef>
                <a:spcPct val="0"/>
              </a:spcBef>
            </a:pPr>
            <a:r>
              <a:rPr lang="en-US" sz="2400">
                <a:solidFill>
                  <a:srgbClr val="FFFFFF"/>
                </a:solidFill>
                <a:latin typeface="Montserrat Semi-Bold Bold"/>
              </a:rPr>
              <a:t>FLEET IN DWT</a:t>
            </a:r>
          </a:p>
        </p:txBody>
      </p:sp>
      <p:sp>
        <p:nvSpPr>
          <p:cNvPr id="19" name="TextBox 19"/>
          <p:cNvSpPr txBox="1"/>
          <p:nvPr/>
        </p:nvSpPr>
        <p:spPr>
          <a:xfrm>
            <a:off x="14099003" y="8738858"/>
            <a:ext cx="2769156" cy="1262397"/>
          </a:xfrm>
          <a:prstGeom prst="rect">
            <a:avLst/>
          </a:prstGeom>
        </p:spPr>
        <p:txBody>
          <a:bodyPr lIns="0" tIns="0" rIns="0" bIns="0" rtlCol="0" anchor="t">
            <a:spAutoFit/>
          </a:bodyPr>
          <a:lstStyle/>
          <a:p>
            <a:pPr marL="0" lvl="0" indent="0" algn="ctr">
              <a:lnSpc>
                <a:spcPts val="3359"/>
              </a:lnSpc>
              <a:spcBef>
                <a:spcPct val="0"/>
              </a:spcBef>
            </a:pPr>
            <a:r>
              <a:rPr lang="en-US" sz="2000" u="none" strike="noStrike" dirty="0">
                <a:solidFill>
                  <a:srgbClr val="FFFFFF"/>
                </a:solidFill>
                <a:latin typeface="Montserrat Semi-Bold Bold"/>
              </a:rPr>
              <a:t>INCREASE IN </a:t>
            </a:r>
          </a:p>
          <a:p>
            <a:pPr marL="0" lvl="0" indent="0" algn="ctr">
              <a:lnSpc>
                <a:spcPts val="3359"/>
              </a:lnSpc>
              <a:spcBef>
                <a:spcPct val="0"/>
              </a:spcBef>
            </a:pPr>
            <a:r>
              <a:rPr lang="en-US" sz="2000" u="none" strike="noStrike" dirty="0">
                <a:solidFill>
                  <a:srgbClr val="FFFFFF"/>
                </a:solidFill>
                <a:latin typeface="Montserrat Semi-Bold Bold"/>
              </a:rPr>
              <a:t>TOTAL CAPACITY</a:t>
            </a:r>
          </a:p>
          <a:p>
            <a:pPr marL="0" lvl="0" indent="0" algn="ctr">
              <a:lnSpc>
                <a:spcPts val="3359"/>
              </a:lnSpc>
              <a:spcBef>
                <a:spcPct val="0"/>
              </a:spcBef>
            </a:pPr>
            <a:r>
              <a:rPr lang="en-US" sz="2000" u="none" strike="noStrike" dirty="0">
                <a:solidFill>
                  <a:srgbClr val="FFFFFF"/>
                </a:solidFill>
                <a:latin typeface="Montserrat Semi-Bold Bold"/>
              </a:rPr>
              <a:t>  FROM 2014 </a:t>
            </a:r>
          </a:p>
        </p:txBody>
      </p:sp>
      <p:sp>
        <p:nvSpPr>
          <p:cNvPr id="20" name="TextBox 20"/>
          <p:cNvSpPr txBox="1"/>
          <p:nvPr/>
        </p:nvSpPr>
        <p:spPr>
          <a:xfrm>
            <a:off x="10348357" y="7312150"/>
            <a:ext cx="2046670" cy="1391920"/>
          </a:xfrm>
          <a:prstGeom prst="rect">
            <a:avLst/>
          </a:prstGeom>
        </p:spPr>
        <p:txBody>
          <a:bodyPr wrap="square" lIns="0" tIns="0" rIns="0" bIns="0" rtlCol="0" anchor="t">
            <a:spAutoFit/>
          </a:bodyPr>
          <a:lstStyle/>
          <a:p>
            <a:pPr algn="ctr">
              <a:lnSpc>
                <a:spcPts val="12134"/>
              </a:lnSpc>
              <a:spcBef>
                <a:spcPct val="0"/>
              </a:spcBef>
            </a:pPr>
            <a:r>
              <a:rPr lang="en-US" sz="7200" dirty="0">
                <a:solidFill>
                  <a:srgbClr val="FFFFFF"/>
                </a:solidFill>
                <a:latin typeface="Montserrat Semi-Bold Bold"/>
              </a:rPr>
              <a:t>59%</a:t>
            </a:r>
          </a:p>
        </p:txBody>
      </p:sp>
      <p:sp>
        <p:nvSpPr>
          <p:cNvPr id="21" name="TextBox 21"/>
          <p:cNvSpPr txBox="1"/>
          <p:nvPr/>
        </p:nvSpPr>
        <p:spPr>
          <a:xfrm>
            <a:off x="7332367" y="7342452"/>
            <a:ext cx="2046670" cy="1464808"/>
          </a:xfrm>
          <a:prstGeom prst="rect">
            <a:avLst/>
          </a:prstGeom>
        </p:spPr>
        <p:txBody>
          <a:bodyPr lIns="0" tIns="0" rIns="0" bIns="0" rtlCol="0" anchor="t">
            <a:spAutoFit/>
          </a:bodyPr>
          <a:lstStyle/>
          <a:p>
            <a:pPr algn="ctr">
              <a:lnSpc>
                <a:spcPts val="12134"/>
              </a:lnSpc>
              <a:spcBef>
                <a:spcPct val="0"/>
              </a:spcBef>
            </a:pPr>
            <a:r>
              <a:rPr lang="en-US" sz="8667">
                <a:solidFill>
                  <a:srgbClr val="FFFFFF"/>
                </a:solidFill>
                <a:latin typeface="Montserrat Semi-Bold Bold"/>
              </a:rPr>
              <a:t>21%</a:t>
            </a:r>
          </a:p>
        </p:txBody>
      </p:sp>
      <p:sp>
        <p:nvSpPr>
          <p:cNvPr id="22" name="TextBox 22"/>
          <p:cNvSpPr txBox="1"/>
          <p:nvPr/>
        </p:nvSpPr>
        <p:spPr>
          <a:xfrm>
            <a:off x="7044824" y="8903396"/>
            <a:ext cx="2621756" cy="8153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Semi-Bold Bold"/>
              </a:rPr>
              <a:t>OF THE WORLD </a:t>
            </a:r>
          </a:p>
          <a:p>
            <a:pPr algn="ctr">
              <a:lnSpc>
                <a:spcPts val="3359"/>
              </a:lnSpc>
              <a:spcBef>
                <a:spcPct val="0"/>
              </a:spcBef>
            </a:pPr>
            <a:r>
              <a:rPr lang="en-US" sz="2400">
                <a:solidFill>
                  <a:srgbClr val="FFFFFF"/>
                </a:solidFill>
                <a:latin typeface="Montserrat Semi-Bold Bold"/>
              </a:rPr>
              <a:t>FLEET IN DWT</a:t>
            </a:r>
          </a:p>
        </p:txBody>
      </p:sp>
      <p:sp>
        <p:nvSpPr>
          <p:cNvPr id="23" name="TextBox 23"/>
          <p:cNvSpPr txBox="1"/>
          <p:nvPr/>
        </p:nvSpPr>
        <p:spPr>
          <a:xfrm>
            <a:off x="13786694" y="7342452"/>
            <a:ext cx="3393775" cy="1391920"/>
          </a:xfrm>
          <a:prstGeom prst="rect">
            <a:avLst/>
          </a:prstGeom>
        </p:spPr>
        <p:txBody>
          <a:bodyPr lIns="0" tIns="0" rIns="0" bIns="0" rtlCol="0" anchor="t">
            <a:spAutoFit/>
          </a:bodyPr>
          <a:lstStyle/>
          <a:p>
            <a:pPr algn="ctr">
              <a:lnSpc>
                <a:spcPts val="12134"/>
              </a:lnSpc>
              <a:spcBef>
                <a:spcPct val="0"/>
              </a:spcBef>
            </a:pPr>
            <a:r>
              <a:rPr lang="en-US" sz="7200" dirty="0">
                <a:solidFill>
                  <a:srgbClr val="FFFFFF"/>
                </a:solidFill>
                <a:latin typeface="Montserrat Semi-Bold Bold"/>
              </a:rPr>
              <a:t>45.8%</a:t>
            </a:r>
          </a:p>
        </p:txBody>
      </p:sp>
      <p:sp>
        <p:nvSpPr>
          <p:cNvPr id="24" name="Freeform 24"/>
          <p:cNvSpPr/>
          <p:nvPr/>
        </p:nvSpPr>
        <p:spPr>
          <a:xfrm>
            <a:off x="17052809" y="420410"/>
            <a:ext cx="1175548" cy="667053"/>
          </a:xfrm>
          <a:custGeom>
            <a:avLst/>
            <a:gdLst/>
            <a:ahLst/>
            <a:cxnLst/>
            <a:rect l="l" t="t" r="r" b="b"/>
            <a:pathLst>
              <a:path w="1175548" h="667053">
                <a:moveTo>
                  <a:pt x="0" y="0"/>
                </a:moveTo>
                <a:lnTo>
                  <a:pt x="1175549" y="0"/>
                </a:lnTo>
                <a:lnTo>
                  <a:pt x="1175549" y="667053"/>
                </a:lnTo>
                <a:lnTo>
                  <a:pt x="0" y="667053"/>
                </a:lnTo>
                <a:lnTo>
                  <a:pt x="0" y="0"/>
                </a:lnTo>
                <a:close/>
              </a:path>
            </a:pathLst>
          </a:custGeom>
          <a:blipFill>
            <a:blip r:embed="rId5"/>
            <a:stretch>
              <a:fillRect l="-77740" r="-57924" b="-115512"/>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age of different images of people&#10;&#10;Description automatically generated">
            <a:extLst>
              <a:ext uri="{FF2B5EF4-FFF2-40B4-BE49-F238E27FC236}">
                <a16:creationId xmlns:a16="http://schemas.microsoft.com/office/drawing/2014/main" id="{EDF04C5E-A844-F276-7048-2ECA56431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999"/>
            </a:blip>
            <a:stretch>
              <a:fillRect t="-9222" b="-9222"/>
            </a:stretch>
          </a:blipFill>
        </p:spPr>
        <p:txBody>
          <a:bodyPr/>
          <a:lstStyle/>
          <a:p>
            <a:endParaRPr lang="en-GB"/>
          </a:p>
        </p:txBody>
      </p:sp>
      <p:sp>
        <p:nvSpPr>
          <p:cNvPr id="3" name="Freeform 3"/>
          <p:cNvSpPr/>
          <p:nvPr/>
        </p:nvSpPr>
        <p:spPr>
          <a:xfrm>
            <a:off x="-421196" y="-289702"/>
            <a:ext cx="15371897" cy="1652479"/>
          </a:xfrm>
          <a:custGeom>
            <a:avLst/>
            <a:gdLst/>
            <a:ahLst/>
            <a:cxnLst/>
            <a:rect l="l" t="t" r="r" b="b"/>
            <a:pathLst>
              <a:path w="15371897" h="1652479">
                <a:moveTo>
                  <a:pt x="0" y="0"/>
                </a:moveTo>
                <a:lnTo>
                  <a:pt x="15371897" y="0"/>
                </a:lnTo>
                <a:lnTo>
                  <a:pt x="15371897" y="1652479"/>
                </a:lnTo>
                <a:lnTo>
                  <a:pt x="0" y="1652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5400000">
            <a:off x="8435156" y="1539442"/>
            <a:ext cx="4132153" cy="4178874"/>
          </a:xfrm>
          <a:custGeom>
            <a:avLst/>
            <a:gdLst/>
            <a:ahLst/>
            <a:cxnLst/>
            <a:rect l="l" t="t" r="r" b="b"/>
            <a:pathLst>
              <a:path w="4132153" h="4178874">
                <a:moveTo>
                  <a:pt x="0" y="0"/>
                </a:moveTo>
                <a:lnTo>
                  <a:pt x="4132153" y="0"/>
                </a:lnTo>
                <a:lnTo>
                  <a:pt x="4132153" y="4178874"/>
                </a:lnTo>
                <a:lnTo>
                  <a:pt x="0" y="4178874"/>
                </a:lnTo>
                <a:lnTo>
                  <a:pt x="0" y="0"/>
                </a:lnTo>
                <a:close/>
              </a:path>
            </a:pathLst>
          </a:custGeom>
          <a:blipFill>
            <a:blip r:embed="rId5">
              <a:alphaModFix amt="90000"/>
              <a:extLst>
                <a:ext uri="{96DAC541-7B7A-43D3-8B79-37D633B846F1}">
                  <asvg:svgBlip xmlns:asvg="http://schemas.microsoft.com/office/drawing/2016/SVG/main" r:embed="rId6"/>
                </a:ext>
              </a:extLst>
            </a:blip>
            <a:stretch>
              <a:fillRect t="-42523" r="-46659" b="-2496"/>
            </a:stretch>
          </a:blipFill>
        </p:spPr>
        <p:txBody>
          <a:bodyPr/>
          <a:lstStyle/>
          <a:p>
            <a:endParaRPr lang="en-GB"/>
          </a:p>
        </p:txBody>
      </p:sp>
      <p:sp>
        <p:nvSpPr>
          <p:cNvPr id="5" name="Freeform 5"/>
          <p:cNvSpPr/>
          <p:nvPr/>
        </p:nvSpPr>
        <p:spPr>
          <a:xfrm rot="5400000">
            <a:off x="12884624" y="1539442"/>
            <a:ext cx="4132153" cy="4178874"/>
          </a:xfrm>
          <a:custGeom>
            <a:avLst/>
            <a:gdLst/>
            <a:ahLst/>
            <a:cxnLst/>
            <a:rect l="l" t="t" r="r" b="b"/>
            <a:pathLst>
              <a:path w="4132153" h="4178874">
                <a:moveTo>
                  <a:pt x="0" y="0"/>
                </a:moveTo>
                <a:lnTo>
                  <a:pt x="4132154" y="0"/>
                </a:lnTo>
                <a:lnTo>
                  <a:pt x="4132154" y="4178874"/>
                </a:lnTo>
                <a:lnTo>
                  <a:pt x="0" y="4178874"/>
                </a:lnTo>
                <a:lnTo>
                  <a:pt x="0" y="0"/>
                </a:lnTo>
                <a:close/>
              </a:path>
            </a:pathLst>
          </a:custGeom>
          <a:blipFill>
            <a:blip r:embed="rId5">
              <a:alphaModFix amt="90000"/>
              <a:extLst>
                <a:ext uri="{96DAC541-7B7A-43D3-8B79-37D633B846F1}">
                  <asvg:svgBlip xmlns:asvg="http://schemas.microsoft.com/office/drawing/2016/SVG/main" r:embed="rId6"/>
                </a:ext>
              </a:extLst>
            </a:blip>
            <a:stretch>
              <a:fillRect t="-42523" r="-46659" b="-2496"/>
            </a:stretch>
          </a:blipFill>
        </p:spPr>
        <p:txBody>
          <a:bodyPr/>
          <a:lstStyle/>
          <a:p>
            <a:endParaRPr lang="en-GB"/>
          </a:p>
        </p:txBody>
      </p:sp>
      <p:sp>
        <p:nvSpPr>
          <p:cNvPr id="6" name="Freeform 6"/>
          <p:cNvSpPr/>
          <p:nvPr/>
        </p:nvSpPr>
        <p:spPr>
          <a:xfrm rot="5400000">
            <a:off x="8435156" y="5952201"/>
            <a:ext cx="4132153" cy="4178874"/>
          </a:xfrm>
          <a:custGeom>
            <a:avLst/>
            <a:gdLst/>
            <a:ahLst/>
            <a:cxnLst/>
            <a:rect l="l" t="t" r="r" b="b"/>
            <a:pathLst>
              <a:path w="4132153" h="4178874">
                <a:moveTo>
                  <a:pt x="0" y="0"/>
                </a:moveTo>
                <a:lnTo>
                  <a:pt x="4132153" y="0"/>
                </a:lnTo>
                <a:lnTo>
                  <a:pt x="4132153" y="4178874"/>
                </a:lnTo>
                <a:lnTo>
                  <a:pt x="0" y="4178874"/>
                </a:lnTo>
                <a:lnTo>
                  <a:pt x="0" y="0"/>
                </a:lnTo>
                <a:close/>
              </a:path>
            </a:pathLst>
          </a:custGeom>
          <a:blipFill>
            <a:blip r:embed="rId5">
              <a:alphaModFix amt="90000"/>
              <a:extLst>
                <a:ext uri="{96DAC541-7B7A-43D3-8B79-37D633B846F1}">
                  <asvg:svgBlip xmlns:asvg="http://schemas.microsoft.com/office/drawing/2016/SVG/main" r:embed="rId6"/>
                </a:ext>
              </a:extLst>
            </a:blip>
            <a:stretch>
              <a:fillRect t="-42523" r="-46659" b="-2496"/>
            </a:stretch>
          </a:blipFill>
        </p:spPr>
        <p:txBody>
          <a:bodyPr/>
          <a:lstStyle/>
          <a:p>
            <a:endParaRPr lang="en-GB"/>
          </a:p>
        </p:txBody>
      </p:sp>
      <p:sp>
        <p:nvSpPr>
          <p:cNvPr id="7" name="Freeform 7"/>
          <p:cNvSpPr/>
          <p:nvPr/>
        </p:nvSpPr>
        <p:spPr>
          <a:xfrm rot="5400000">
            <a:off x="12884624" y="5952201"/>
            <a:ext cx="4132153" cy="4178874"/>
          </a:xfrm>
          <a:custGeom>
            <a:avLst/>
            <a:gdLst/>
            <a:ahLst/>
            <a:cxnLst/>
            <a:rect l="l" t="t" r="r" b="b"/>
            <a:pathLst>
              <a:path w="4132153" h="4178874">
                <a:moveTo>
                  <a:pt x="0" y="0"/>
                </a:moveTo>
                <a:lnTo>
                  <a:pt x="4132154" y="0"/>
                </a:lnTo>
                <a:lnTo>
                  <a:pt x="4132154" y="4178874"/>
                </a:lnTo>
                <a:lnTo>
                  <a:pt x="0" y="4178874"/>
                </a:lnTo>
                <a:lnTo>
                  <a:pt x="0" y="0"/>
                </a:lnTo>
                <a:close/>
              </a:path>
            </a:pathLst>
          </a:custGeom>
          <a:blipFill>
            <a:blip r:embed="rId5">
              <a:alphaModFix amt="90000"/>
              <a:extLst>
                <a:ext uri="{96DAC541-7B7A-43D3-8B79-37D633B846F1}">
                  <asvg:svgBlip xmlns:asvg="http://schemas.microsoft.com/office/drawing/2016/SVG/main" r:embed="rId6"/>
                </a:ext>
              </a:extLst>
            </a:blip>
            <a:stretch>
              <a:fillRect t="-42523" r="-46659" b="-2496"/>
            </a:stretch>
          </a:blipFill>
        </p:spPr>
        <p:txBody>
          <a:bodyPr/>
          <a:lstStyle/>
          <a:p>
            <a:endParaRPr lang="en-GB"/>
          </a:p>
        </p:txBody>
      </p:sp>
      <p:sp>
        <p:nvSpPr>
          <p:cNvPr id="8" name="Freeform 8"/>
          <p:cNvSpPr/>
          <p:nvPr/>
        </p:nvSpPr>
        <p:spPr>
          <a:xfrm>
            <a:off x="10833382" y="4760031"/>
            <a:ext cx="2690973" cy="1215531"/>
          </a:xfrm>
          <a:custGeom>
            <a:avLst/>
            <a:gdLst/>
            <a:ahLst/>
            <a:cxnLst/>
            <a:rect l="l" t="t" r="r" b="b"/>
            <a:pathLst>
              <a:path w="2690973" h="1215531">
                <a:moveTo>
                  <a:pt x="0" y="0"/>
                </a:moveTo>
                <a:lnTo>
                  <a:pt x="2690973" y="0"/>
                </a:lnTo>
                <a:lnTo>
                  <a:pt x="2690973" y="1215531"/>
                </a:lnTo>
                <a:lnTo>
                  <a:pt x="0" y="12155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rot="9557149">
            <a:off x="12584444" y="5448507"/>
            <a:ext cx="1879822" cy="849128"/>
          </a:xfrm>
          <a:custGeom>
            <a:avLst/>
            <a:gdLst/>
            <a:ahLst/>
            <a:cxnLst/>
            <a:rect l="l" t="t" r="r" b="b"/>
            <a:pathLst>
              <a:path w="1879822" h="849128">
                <a:moveTo>
                  <a:pt x="0" y="0"/>
                </a:moveTo>
                <a:lnTo>
                  <a:pt x="1879822" y="0"/>
                </a:lnTo>
                <a:lnTo>
                  <a:pt x="1879822" y="849129"/>
                </a:lnTo>
                <a:lnTo>
                  <a:pt x="0" y="8491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rot="5400000">
            <a:off x="2128347" y="3615446"/>
            <a:ext cx="1191103" cy="360309"/>
          </a:xfrm>
          <a:custGeom>
            <a:avLst/>
            <a:gdLst/>
            <a:ahLst/>
            <a:cxnLst/>
            <a:rect l="l" t="t" r="r" b="b"/>
            <a:pathLst>
              <a:path w="1191103" h="360309">
                <a:moveTo>
                  <a:pt x="0" y="0"/>
                </a:moveTo>
                <a:lnTo>
                  <a:pt x="1191103" y="0"/>
                </a:lnTo>
                <a:lnTo>
                  <a:pt x="1191103" y="360308"/>
                </a:lnTo>
                <a:lnTo>
                  <a:pt x="0" y="3603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TextBox 11"/>
          <p:cNvSpPr txBox="1"/>
          <p:nvPr/>
        </p:nvSpPr>
        <p:spPr>
          <a:xfrm>
            <a:off x="344349" y="2143276"/>
            <a:ext cx="7167809" cy="922274"/>
          </a:xfrm>
          <a:prstGeom prst="rect">
            <a:avLst/>
          </a:prstGeom>
        </p:spPr>
        <p:txBody>
          <a:bodyPr lIns="0" tIns="0" rIns="0" bIns="0" rtlCol="0" anchor="t">
            <a:spAutoFit/>
          </a:bodyPr>
          <a:lstStyle/>
          <a:p>
            <a:pPr>
              <a:lnSpc>
                <a:spcPts val="7167"/>
              </a:lnSpc>
            </a:pPr>
            <a:r>
              <a:rPr lang="en-US" sz="6399" spc="-159">
                <a:solidFill>
                  <a:srgbClr val="2E4BB1"/>
                </a:solidFill>
                <a:latin typeface="Open Sans Extra Bold Bold"/>
              </a:rPr>
              <a:t>SEA THE CHANGE </a:t>
            </a:r>
          </a:p>
        </p:txBody>
      </p:sp>
      <p:sp>
        <p:nvSpPr>
          <p:cNvPr id="12" name="TextBox 12"/>
          <p:cNvSpPr txBox="1"/>
          <p:nvPr/>
        </p:nvSpPr>
        <p:spPr>
          <a:xfrm>
            <a:off x="8473517" y="1648432"/>
            <a:ext cx="4117152" cy="703938"/>
          </a:xfrm>
          <a:prstGeom prst="rect">
            <a:avLst/>
          </a:prstGeom>
        </p:spPr>
        <p:txBody>
          <a:bodyPr lIns="0" tIns="0" rIns="0" bIns="0" rtlCol="0" anchor="t">
            <a:spAutoFit/>
          </a:bodyPr>
          <a:lstStyle/>
          <a:p>
            <a:pPr algn="ctr">
              <a:lnSpc>
                <a:spcPts val="5046"/>
              </a:lnSpc>
            </a:pPr>
            <a:r>
              <a:rPr lang="en-US" sz="3386" spc="643">
                <a:solidFill>
                  <a:srgbClr val="F8F3ED"/>
                </a:solidFill>
                <a:latin typeface="Cooper Hewitt 1 Bold"/>
              </a:rPr>
              <a:t>DEMOGRAPHIC </a:t>
            </a:r>
          </a:p>
        </p:txBody>
      </p:sp>
      <p:sp>
        <p:nvSpPr>
          <p:cNvPr id="13" name="TextBox 13"/>
          <p:cNvSpPr txBox="1"/>
          <p:nvPr/>
        </p:nvSpPr>
        <p:spPr>
          <a:xfrm>
            <a:off x="13250379" y="1619857"/>
            <a:ext cx="3400644" cy="1557845"/>
          </a:xfrm>
          <a:prstGeom prst="rect">
            <a:avLst/>
          </a:prstGeom>
        </p:spPr>
        <p:txBody>
          <a:bodyPr lIns="0" tIns="0" rIns="0" bIns="0" rtlCol="0" anchor="t">
            <a:spAutoFit/>
          </a:bodyPr>
          <a:lstStyle/>
          <a:p>
            <a:pPr algn="ctr">
              <a:lnSpc>
                <a:spcPts val="5877"/>
              </a:lnSpc>
            </a:pPr>
            <a:r>
              <a:rPr lang="en-US" sz="3944" spc="749">
                <a:solidFill>
                  <a:srgbClr val="F8F3ED"/>
                </a:solidFill>
                <a:latin typeface="Cooper Hewitt 1 Bold"/>
              </a:rPr>
              <a:t>BRAIN DRAIN </a:t>
            </a:r>
          </a:p>
        </p:txBody>
      </p:sp>
      <p:sp>
        <p:nvSpPr>
          <p:cNvPr id="14" name="TextBox 14"/>
          <p:cNvSpPr txBox="1"/>
          <p:nvPr/>
        </p:nvSpPr>
        <p:spPr>
          <a:xfrm>
            <a:off x="13343145" y="6126741"/>
            <a:ext cx="3474472" cy="1720905"/>
          </a:xfrm>
          <a:prstGeom prst="rect">
            <a:avLst/>
          </a:prstGeom>
        </p:spPr>
        <p:txBody>
          <a:bodyPr lIns="0" tIns="0" rIns="0" bIns="0" rtlCol="0" anchor="t">
            <a:spAutoFit/>
          </a:bodyPr>
          <a:lstStyle/>
          <a:p>
            <a:pPr algn="ctr">
              <a:lnSpc>
                <a:spcPts val="4412"/>
              </a:lnSpc>
            </a:pPr>
            <a:r>
              <a:rPr lang="en-US" sz="2961" spc="562">
                <a:solidFill>
                  <a:srgbClr val="F8F3ED"/>
                </a:solidFill>
                <a:latin typeface="Cooper Hewitt 1 Bold"/>
              </a:rPr>
              <a:t>LACK OF SEAFARERS </a:t>
            </a:r>
          </a:p>
          <a:p>
            <a:pPr algn="ctr">
              <a:lnSpc>
                <a:spcPts val="4412"/>
              </a:lnSpc>
            </a:pPr>
            <a:endParaRPr lang="en-US" sz="2961" spc="562">
              <a:solidFill>
                <a:srgbClr val="F8F3ED"/>
              </a:solidFill>
              <a:latin typeface="Cooper Hewitt 1 Bold"/>
            </a:endParaRPr>
          </a:p>
        </p:txBody>
      </p:sp>
      <p:sp>
        <p:nvSpPr>
          <p:cNvPr id="15" name="TextBox 15"/>
          <p:cNvSpPr txBox="1"/>
          <p:nvPr/>
        </p:nvSpPr>
        <p:spPr>
          <a:xfrm>
            <a:off x="344349" y="494989"/>
            <a:ext cx="8243941" cy="934463"/>
          </a:xfrm>
          <a:prstGeom prst="rect">
            <a:avLst/>
          </a:prstGeom>
        </p:spPr>
        <p:txBody>
          <a:bodyPr lIns="0" tIns="0" rIns="0" bIns="0" rtlCol="0" anchor="t">
            <a:spAutoFit/>
          </a:bodyPr>
          <a:lstStyle/>
          <a:p>
            <a:pPr>
              <a:lnSpc>
                <a:spcPts val="3660"/>
              </a:lnSpc>
            </a:pPr>
            <a:r>
              <a:rPr lang="en-US" sz="3267" spc="-81">
                <a:solidFill>
                  <a:srgbClr val="F8F3ED"/>
                </a:solidFill>
                <a:latin typeface="Open Sans Extra Bold"/>
              </a:rPr>
              <a:t>Challenges Facing Greece &amp; Europe</a:t>
            </a:r>
          </a:p>
          <a:p>
            <a:pPr marL="0" lvl="0" indent="0" algn="l">
              <a:lnSpc>
                <a:spcPts val="3660"/>
              </a:lnSpc>
              <a:spcBef>
                <a:spcPct val="0"/>
              </a:spcBef>
            </a:pPr>
            <a:endParaRPr lang="en-US" sz="3267" spc="-81">
              <a:solidFill>
                <a:srgbClr val="F8F3ED"/>
              </a:solidFill>
              <a:latin typeface="Open Sans Extra Bold"/>
            </a:endParaRPr>
          </a:p>
        </p:txBody>
      </p:sp>
      <p:sp>
        <p:nvSpPr>
          <p:cNvPr id="16" name="TextBox 16"/>
          <p:cNvSpPr txBox="1"/>
          <p:nvPr/>
        </p:nvSpPr>
        <p:spPr>
          <a:xfrm>
            <a:off x="8434451" y="5894981"/>
            <a:ext cx="4133561" cy="2105966"/>
          </a:xfrm>
          <a:prstGeom prst="rect">
            <a:avLst/>
          </a:prstGeom>
        </p:spPr>
        <p:txBody>
          <a:bodyPr lIns="0" tIns="0" rIns="0" bIns="0" rtlCol="0" anchor="t">
            <a:spAutoFit/>
          </a:bodyPr>
          <a:lstStyle/>
          <a:p>
            <a:pPr algn="ctr">
              <a:lnSpc>
                <a:spcPts val="5356"/>
              </a:lnSpc>
            </a:pPr>
            <a:r>
              <a:rPr lang="en-US" sz="3595" spc="683" dirty="0">
                <a:solidFill>
                  <a:srgbClr val="F8F3ED"/>
                </a:solidFill>
                <a:latin typeface="Cooper Hewitt 1 Bold"/>
              </a:rPr>
              <a:t>GLOBAL POPULATION</a:t>
            </a:r>
          </a:p>
          <a:p>
            <a:pPr algn="ctr">
              <a:lnSpc>
                <a:spcPts val="5356"/>
              </a:lnSpc>
            </a:pPr>
            <a:endParaRPr lang="en-US" sz="3595" spc="683" dirty="0">
              <a:solidFill>
                <a:srgbClr val="F8F3ED"/>
              </a:solidFill>
              <a:latin typeface="Cooper Hewitt 1 Bold"/>
            </a:endParaRPr>
          </a:p>
        </p:txBody>
      </p:sp>
      <p:sp>
        <p:nvSpPr>
          <p:cNvPr id="17" name="Freeform 17"/>
          <p:cNvSpPr/>
          <p:nvPr/>
        </p:nvSpPr>
        <p:spPr>
          <a:xfrm rot="5400000">
            <a:off x="2308502" y="6348089"/>
            <a:ext cx="1191103" cy="360309"/>
          </a:xfrm>
          <a:custGeom>
            <a:avLst/>
            <a:gdLst/>
            <a:ahLst/>
            <a:cxnLst/>
            <a:rect l="l" t="t" r="r" b="b"/>
            <a:pathLst>
              <a:path w="1191103" h="360309">
                <a:moveTo>
                  <a:pt x="0" y="0"/>
                </a:moveTo>
                <a:lnTo>
                  <a:pt x="1191102" y="0"/>
                </a:lnTo>
                <a:lnTo>
                  <a:pt x="1191102" y="360309"/>
                </a:lnTo>
                <a:lnTo>
                  <a:pt x="0" y="3603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8" name="Freeform 18"/>
          <p:cNvSpPr/>
          <p:nvPr/>
        </p:nvSpPr>
        <p:spPr>
          <a:xfrm>
            <a:off x="16924999" y="0"/>
            <a:ext cx="1175548" cy="667053"/>
          </a:xfrm>
          <a:custGeom>
            <a:avLst/>
            <a:gdLst/>
            <a:ahLst/>
            <a:cxnLst/>
            <a:rect l="l" t="t" r="r" b="b"/>
            <a:pathLst>
              <a:path w="1175548" h="667053">
                <a:moveTo>
                  <a:pt x="0" y="0"/>
                </a:moveTo>
                <a:lnTo>
                  <a:pt x="1175548" y="0"/>
                </a:lnTo>
                <a:lnTo>
                  <a:pt x="1175548" y="667053"/>
                </a:lnTo>
                <a:lnTo>
                  <a:pt x="0" y="667053"/>
                </a:lnTo>
                <a:lnTo>
                  <a:pt x="0" y="0"/>
                </a:lnTo>
                <a:close/>
              </a:path>
            </a:pathLst>
          </a:custGeom>
          <a:blipFill>
            <a:blip r:embed="rId11"/>
            <a:stretch>
              <a:fillRect l="-77740" r="-57924" b="-115512"/>
            </a:stretch>
          </a:blipFill>
        </p:spPr>
        <p:txBody>
          <a:bodyPr/>
          <a:lstStyle/>
          <a:p>
            <a:endParaRPr lang="en-GB"/>
          </a:p>
        </p:txBody>
      </p:sp>
      <p:sp>
        <p:nvSpPr>
          <p:cNvPr id="19" name="TextBox 19"/>
          <p:cNvSpPr txBox="1"/>
          <p:nvPr/>
        </p:nvSpPr>
        <p:spPr>
          <a:xfrm>
            <a:off x="344349" y="7151876"/>
            <a:ext cx="7167809" cy="1827149"/>
          </a:xfrm>
          <a:prstGeom prst="rect">
            <a:avLst/>
          </a:prstGeom>
        </p:spPr>
        <p:txBody>
          <a:bodyPr lIns="0" tIns="0" rIns="0" bIns="0" rtlCol="0" anchor="t">
            <a:spAutoFit/>
          </a:bodyPr>
          <a:lstStyle/>
          <a:p>
            <a:pPr>
              <a:lnSpc>
                <a:spcPts val="7167"/>
              </a:lnSpc>
            </a:pPr>
            <a:r>
              <a:rPr lang="en-US" sz="6399" spc="-159">
                <a:solidFill>
                  <a:srgbClr val="94D1FF"/>
                </a:solidFill>
                <a:latin typeface="Open Sans Extra Bold Bold"/>
              </a:rPr>
              <a:t>NAVIGATE </a:t>
            </a:r>
          </a:p>
          <a:p>
            <a:pPr>
              <a:lnSpc>
                <a:spcPts val="7167"/>
              </a:lnSpc>
            </a:pPr>
            <a:r>
              <a:rPr lang="en-US" sz="6399" spc="-159">
                <a:solidFill>
                  <a:srgbClr val="94D1FF"/>
                </a:solidFill>
                <a:latin typeface="Open Sans Extra Bold Bold"/>
              </a:rPr>
              <a:t>THE  CHANGE</a:t>
            </a:r>
          </a:p>
        </p:txBody>
      </p:sp>
      <p:sp>
        <p:nvSpPr>
          <p:cNvPr id="20" name="TextBox 20"/>
          <p:cNvSpPr txBox="1"/>
          <p:nvPr/>
        </p:nvSpPr>
        <p:spPr>
          <a:xfrm>
            <a:off x="344349" y="4572126"/>
            <a:ext cx="7167809" cy="922274"/>
          </a:xfrm>
          <a:prstGeom prst="rect">
            <a:avLst/>
          </a:prstGeom>
        </p:spPr>
        <p:txBody>
          <a:bodyPr lIns="0" tIns="0" rIns="0" bIns="0" rtlCol="0" anchor="t">
            <a:spAutoFit/>
          </a:bodyPr>
          <a:lstStyle/>
          <a:p>
            <a:pPr>
              <a:lnSpc>
                <a:spcPts val="7167"/>
              </a:lnSpc>
            </a:pPr>
            <a:r>
              <a:rPr lang="en-US" sz="6399" spc="-159">
                <a:solidFill>
                  <a:srgbClr val="0FA1DE"/>
                </a:solidFill>
                <a:latin typeface="Open Sans Extra Bold Bold"/>
              </a:rPr>
              <a:t>BE PART OF IT </a:t>
            </a:r>
          </a:p>
        </p:txBody>
      </p:sp>
      <p:sp>
        <p:nvSpPr>
          <p:cNvPr id="21" name="TextBox 21"/>
          <p:cNvSpPr txBox="1"/>
          <p:nvPr/>
        </p:nvSpPr>
        <p:spPr>
          <a:xfrm>
            <a:off x="8473517" y="2750982"/>
            <a:ext cx="4178874" cy="815340"/>
          </a:xfrm>
          <a:prstGeom prst="rect">
            <a:avLst/>
          </a:prstGeom>
        </p:spPr>
        <p:txBody>
          <a:bodyPr lIns="0" tIns="0" rIns="0" bIns="0" rtlCol="0" anchor="t">
            <a:spAutoFit/>
          </a:bodyPr>
          <a:lstStyle/>
          <a:p>
            <a:pPr algn="ctr">
              <a:lnSpc>
                <a:spcPts val="3359"/>
              </a:lnSpc>
              <a:spcBef>
                <a:spcPct val="0"/>
              </a:spcBef>
            </a:pPr>
            <a:r>
              <a:rPr lang="en-US" sz="2400">
                <a:solidFill>
                  <a:srgbClr val="94D1FF"/>
                </a:solidFill>
                <a:latin typeface="Montserrat Semi-Bold Bold"/>
              </a:rPr>
              <a:t>GREECE: No. 2 older country in Europe</a:t>
            </a:r>
          </a:p>
        </p:txBody>
      </p:sp>
      <p:sp>
        <p:nvSpPr>
          <p:cNvPr id="22" name="TextBox 22"/>
          <p:cNvSpPr txBox="1"/>
          <p:nvPr/>
        </p:nvSpPr>
        <p:spPr>
          <a:xfrm>
            <a:off x="8366482" y="4353051"/>
            <a:ext cx="4178874" cy="396240"/>
          </a:xfrm>
          <a:prstGeom prst="rect">
            <a:avLst/>
          </a:prstGeom>
        </p:spPr>
        <p:txBody>
          <a:bodyPr lIns="0" tIns="0" rIns="0" bIns="0" rtlCol="0" anchor="t">
            <a:spAutoFit/>
          </a:bodyPr>
          <a:lstStyle/>
          <a:p>
            <a:pPr algn="ctr">
              <a:lnSpc>
                <a:spcPts val="3359"/>
              </a:lnSpc>
              <a:spcBef>
                <a:spcPct val="0"/>
              </a:spcBef>
            </a:pPr>
            <a:r>
              <a:rPr lang="en-US" sz="2400">
                <a:solidFill>
                  <a:srgbClr val="94D1FF"/>
                </a:solidFill>
                <a:latin typeface="Montserrat Semi-Bold Bold"/>
              </a:rPr>
              <a:t>LOW BIRTH RATE </a:t>
            </a:r>
          </a:p>
        </p:txBody>
      </p:sp>
      <p:sp>
        <p:nvSpPr>
          <p:cNvPr id="23" name="TextBox 23"/>
          <p:cNvSpPr txBox="1"/>
          <p:nvPr/>
        </p:nvSpPr>
        <p:spPr>
          <a:xfrm>
            <a:off x="8411796" y="3794886"/>
            <a:ext cx="4178874" cy="396240"/>
          </a:xfrm>
          <a:prstGeom prst="rect">
            <a:avLst/>
          </a:prstGeom>
        </p:spPr>
        <p:txBody>
          <a:bodyPr lIns="0" tIns="0" rIns="0" bIns="0" rtlCol="0" anchor="t">
            <a:spAutoFit/>
          </a:bodyPr>
          <a:lstStyle/>
          <a:p>
            <a:pPr algn="ctr">
              <a:lnSpc>
                <a:spcPts val="3359"/>
              </a:lnSpc>
              <a:spcBef>
                <a:spcPct val="0"/>
              </a:spcBef>
            </a:pPr>
            <a:r>
              <a:rPr lang="en-US" sz="2400">
                <a:solidFill>
                  <a:srgbClr val="94D1FF"/>
                </a:solidFill>
                <a:latin typeface="Montserrat Semi-Bold Bold"/>
              </a:rPr>
              <a:t>CRISIS </a:t>
            </a:r>
          </a:p>
        </p:txBody>
      </p:sp>
      <p:sp>
        <p:nvSpPr>
          <p:cNvPr id="24" name="TextBox 24"/>
          <p:cNvSpPr txBox="1"/>
          <p:nvPr/>
        </p:nvSpPr>
        <p:spPr>
          <a:xfrm>
            <a:off x="8411796" y="4866174"/>
            <a:ext cx="4178874" cy="396240"/>
          </a:xfrm>
          <a:prstGeom prst="rect">
            <a:avLst/>
          </a:prstGeom>
        </p:spPr>
        <p:txBody>
          <a:bodyPr lIns="0" tIns="0" rIns="0" bIns="0" rtlCol="0" anchor="t">
            <a:spAutoFit/>
          </a:bodyPr>
          <a:lstStyle/>
          <a:p>
            <a:pPr algn="ctr">
              <a:lnSpc>
                <a:spcPts val="3359"/>
              </a:lnSpc>
              <a:spcBef>
                <a:spcPct val="0"/>
              </a:spcBef>
            </a:pPr>
            <a:r>
              <a:rPr lang="en-US" sz="2400">
                <a:solidFill>
                  <a:srgbClr val="94D1FF"/>
                </a:solidFill>
                <a:latin typeface="Montserrat Semi-Bold Bold"/>
              </a:rPr>
              <a:t>MIGRATION </a:t>
            </a:r>
          </a:p>
        </p:txBody>
      </p:sp>
      <p:sp>
        <p:nvSpPr>
          <p:cNvPr id="25" name="TextBox 25"/>
          <p:cNvSpPr txBox="1"/>
          <p:nvPr/>
        </p:nvSpPr>
        <p:spPr>
          <a:xfrm>
            <a:off x="12861264" y="3332597"/>
            <a:ext cx="4178874" cy="1234440"/>
          </a:xfrm>
          <a:prstGeom prst="rect">
            <a:avLst/>
          </a:prstGeom>
        </p:spPr>
        <p:txBody>
          <a:bodyPr lIns="0" tIns="0" rIns="0" bIns="0" rtlCol="0" anchor="t">
            <a:spAutoFit/>
          </a:bodyPr>
          <a:lstStyle/>
          <a:p>
            <a:pPr marL="0" lvl="0" indent="0" algn="ctr">
              <a:lnSpc>
                <a:spcPts val="3359"/>
              </a:lnSpc>
              <a:spcBef>
                <a:spcPct val="0"/>
              </a:spcBef>
            </a:pPr>
            <a:r>
              <a:rPr lang="en-US" sz="2400" u="none" strike="noStrike">
                <a:solidFill>
                  <a:srgbClr val="94D1FF"/>
                </a:solidFill>
                <a:latin typeface="Montserrat Semi-Bold Bold"/>
              </a:rPr>
              <a:t>500,000</a:t>
            </a:r>
          </a:p>
          <a:p>
            <a:pPr marL="0" lvl="0" indent="0" algn="ctr">
              <a:lnSpc>
                <a:spcPts val="3359"/>
              </a:lnSpc>
              <a:spcBef>
                <a:spcPct val="0"/>
              </a:spcBef>
            </a:pPr>
            <a:r>
              <a:rPr lang="en-US" sz="2400" u="none" strike="noStrike">
                <a:solidFill>
                  <a:srgbClr val="94D1FF"/>
                </a:solidFill>
                <a:latin typeface="Montserrat Semi-Bold Bold"/>
              </a:rPr>
              <a:t> young people </a:t>
            </a:r>
          </a:p>
          <a:p>
            <a:pPr marL="0" lvl="0" indent="0" algn="ctr">
              <a:lnSpc>
                <a:spcPts val="3359"/>
              </a:lnSpc>
              <a:spcBef>
                <a:spcPct val="0"/>
              </a:spcBef>
            </a:pPr>
            <a:r>
              <a:rPr lang="en-US" sz="2400" u="none" strike="noStrike">
                <a:solidFill>
                  <a:srgbClr val="94D1FF"/>
                </a:solidFill>
                <a:latin typeface="Montserrat Semi-Bold Bold"/>
              </a:rPr>
              <a:t>from 2002-2020</a:t>
            </a:r>
          </a:p>
        </p:txBody>
      </p:sp>
      <p:sp>
        <p:nvSpPr>
          <p:cNvPr id="26" name="TextBox 26"/>
          <p:cNvSpPr txBox="1"/>
          <p:nvPr/>
        </p:nvSpPr>
        <p:spPr>
          <a:xfrm>
            <a:off x="8549316" y="7222489"/>
            <a:ext cx="3945717" cy="2656670"/>
          </a:xfrm>
          <a:prstGeom prst="rect">
            <a:avLst/>
          </a:prstGeom>
        </p:spPr>
        <p:txBody>
          <a:bodyPr lIns="0" tIns="0" rIns="0" bIns="0" rtlCol="0" anchor="t">
            <a:spAutoFit/>
          </a:bodyPr>
          <a:lstStyle/>
          <a:p>
            <a:pPr algn="ctr">
              <a:lnSpc>
                <a:spcPts val="2669"/>
              </a:lnSpc>
            </a:pPr>
            <a:r>
              <a:rPr lang="en-US" sz="1906" u="none" strike="noStrike">
                <a:solidFill>
                  <a:srgbClr val="94D1FF"/>
                </a:solidFill>
                <a:latin typeface="Montserrat Semi-Bold Bold"/>
              </a:rPr>
              <a:t>Global population will reach </a:t>
            </a:r>
          </a:p>
          <a:p>
            <a:pPr algn="ctr">
              <a:lnSpc>
                <a:spcPts val="2669"/>
              </a:lnSpc>
            </a:pPr>
            <a:r>
              <a:rPr lang="en-US" sz="1906" u="none" strike="noStrike">
                <a:solidFill>
                  <a:srgbClr val="94D1FF"/>
                </a:solidFill>
                <a:latin typeface="Montserrat Semi-Bold Bold"/>
              </a:rPr>
              <a:t>10 BN by end of 21st century.</a:t>
            </a:r>
          </a:p>
          <a:p>
            <a:pPr algn="ctr">
              <a:lnSpc>
                <a:spcPts val="2669"/>
              </a:lnSpc>
            </a:pPr>
            <a:r>
              <a:rPr lang="en-US" sz="1906" u="none" strike="noStrike">
                <a:solidFill>
                  <a:srgbClr val="94D1FF"/>
                </a:solidFill>
                <a:latin typeface="Montserrat Semi-Bold Bold"/>
              </a:rPr>
              <a:t>Europe's population will decrease from 22% in 1950 to 7.3% by 2050.</a:t>
            </a:r>
          </a:p>
          <a:p>
            <a:pPr algn="ctr">
              <a:lnSpc>
                <a:spcPts val="2669"/>
              </a:lnSpc>
            </a:pPr>
            <a:r>
              <a:rPr lang="en-US" sz="1906" u="none" strike="noStrike">
                <a:solidFill>
                  <a:srgbClr val="94D1FF"/>
                </a:solidFill>
                <a:latin typeface="Montserrat Semi-Bold Bold"/>
              </a:rPr>
              <a:t>Greece's population to decrease by 1.3 million (12%) by 2050.</a:t>
            </a:r>
          </a:p>
        </p:txBody>
      </p:sp>
      <p:sp>
        <p:nvSpPr>
          <p:cNvPr id="27" name="TextBox 27"/>
          <p:cNvSpPr txBox="1"/>
          <p:nvPr/>
        </p:nvSpPr>
        <p:spPr>
          <a:xfrm>
            <a:off x="13058945" y="7559589"/>
            <a:ext cx="3527158" cy="2369544"/>
          </a:xfrm>
          <a:prstGeom prst="rect">
            <a:avLst/>
          </a:prstGeom>
        </p:spPr>
        <p:txBody>
          <a:bodyPr lIns="0" tIns="0" rIns="0" bIns="0" rtlCol="0" anchor="t">
            <a:spAutoFit/>
          </a:bodyPr>
          <a:lstStyle/>
          <a:p>
            <a:pPr marL="0" lvl="0" indent="0" algn="ctr">
              <a:lnSpc>
                <a:spcPts val="3179"/>
              </a:lnSpc>
              <a:spcBef>
                <a:spcPct val="0"/>
              </a:spcBef>
            </a:pPr>
            <a:r>
              <a:rPr lang="en-US" sz="2271" u="none" strike="noStrike">
                <a:solidFill>
                  <a:srgbClr val="94D1FF"/>
                </a:solidFill>
                <a:latin typeface="Montserrat Semi-Bold Bold"/>
              </a:rPr>
              <a:t>1990: 150,000 seafarers </a:t>
            </a:r>
          </a:p>
          <a:p>
            <a:pPr marL="0" lvl="0" indent="0" algn="ctr">
              <a:lnSpc>
                <a:spcPts val="3179"/>
              </a:lnSpc>
              <a:spcBef>
                <a:spcPct val="0"/>
              </a:spcBef>
            </a:pPr>
            <a:r>
              <a:rPr lang="en-US" sz="2271" u="none" strike="noStrike">
                <a:solidFill>
                  <a:srgbClr val="94D1FF"/>
                </a:solidFill>
                <a:latin typeface="Montserrat Semi-Bold Bold"/>
              </a:rPr>
              <a:t>2023: 20,000 seafarers </a:t>
            </a:r>
          </a:p>
          <a:p>
            <a:pPr marL="0" lvl="0" indent="0" algn="ctr">
              <a:lnSpc>
                <a:spcPts val="3179"/>
              </a:lnSpc>
              <a:spcBef>
                <a:spcPct val="0"/>
              </a:spcBef>
            </a:pPr>
            <a:r>
              <a:rPr lang="en-US" sz="2271" u="none" strike="noStrike">
                <a:solidFill>
                  <a:srgbClr val="94D1FF"/>
                </a:solidFill>
                <a:latin typeface="Montserrat Semi-Bold Bold"/>
              </a:rPr>
              <a:t>The need to train</a:t>
            </a:r>
          </a:p>
          <a:p>
            <a:pPr marL="0" lvl="0" indent="0" algn="ctr">
              <a:lnSpc>
                <a:spcPts val="3179"/>
              </a:lnSpc>
              <a:spcBef>
                <a:spcPct val="0"/>
              </a:spcBef>
            </a:pPr>
            <a:r>
              <a:rPr lang="en-US" sz="2271" u="none" strike="noStrike">
                <a:solidFill>
                  <a:srgbClr val="94D1FF"/>
                </a:solidFill>
                <a:latin typeface="Montserrat Semi-Bold Bold"/>
              </a:rPr>
              <a:t> 800,000 out of 2M </a:t>
            </a:r>
          </a:p>
          <a:p>
            <a:pPr marL="0" lvl="0" indent="0" algn="ctr">
              <a:lnSpc>
                <a:spcPts val="3179"/>
              </a:lnSpc>
              <a:spcBef>
                <a:spcPct val="0"/>
              </a:spcBef>
            </a:pPr>
            <a:r>
              <a:rPr lang="en-US" sz="2271" u="none" strike="noStrike">
                <a:solidFill>
                  <a:srgbClr val="94D1FF"/>
                </a:solidFill>
                <a:latin typeface="Montserrat Semi-Bold Bold"/>
              </a:rPr>
              <a:t> seamen in new</a:t>
            </a:r>
          </a:p>
          <a:p>
            <a:pPr marL="0" lvl="0" indent="0" algn="ctr">
              <a:lnSpc>
                <a:spcPts val="3179"/>
              </a:lnSpc>
              <a:spcBef>
                <a:spcPct val="0"/>
              </a:spcBef>
            </a:pPr>
            <a:r>
              <a:rPr lang="en-US" sz="2271" u="none" strike="noStrike">
                <a:solidFill>
                  <a:srgbClr val="94D1FF"/>
                </a:solidFill>
                <a:latin typeface="Montserrat Semi-Bold Bold"/>
              </a:rPr>
              <a:t>technologies by 2030.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725109" y="376987"/>
            <a:ext cx="7091720" cy="669566"/>
            <a:chOff x="0" y="0"/>
            <a:chExt cx="4840002" cy="456970"/>
          </a:xfrm>
        </p:grpSpPr>
        <p:sp>
          <p:nvSpPr>
            <p:cNvPr id="3" name="Freeform 3"/>
            <p:cNvSpPr/>
            <p:nvPr/>
          </p:nvSpPr>
          <p:spPr>
            <a:xfrm>
              <a:off x="0" y="0"/>
              <a:ext cx="4840002" cy="456970"/>
            </a:xfrm>
            <a:custGeom>
              <a:avLst/>
              <a:gdLst/>
              <a:ahLst/>
              <a:cxnLst/>
              <a:rect l="l" t="t" r="r" b="b"/>
              <a:pathLst>
                <a:path w="4840002" h="456970">
                  <a:moveTo>
                    <a:pt x="203200" y="456970"/>
                  </a:moveTo>
                  <a:lnTo>
                    <a:pt x="4636802" y="456970"/>
                  </a:lnTo>
                  <a:lnTo>
                    <a:pt x="4840002" y="0"/>
                  </a:lnTo>
                  <a:lnTo>
                    <a:pt x="0" y="0"/>
                  </a:lnTo>
                  <a:lnTo>
                    <a:pt x="203200" y="456970"/>
                  </a:lnTo>
                  <a:close/>
                </a:path>
              </a:pathLst>
            </a:custGeom>
            <a:solidFill>
              <a:srgbClr val="091E39"/>
            </a:solidFill>
          </p:spPr>
          <p:txBody>
            <a:bodyPr/>
            <a:lstStyle/>
            <a:p>
              <a:endParaRPr lang="en-GB"/>
            </a:p>
          </p:txBody>
        </p:sp>
        <p:sp>
          <p:nvSpPr>
            <p:cNvPr id="4" name="TextBox 4"/>
            <p:cNvSpPr txBox="1"/>
            <p:nvPr/>
          </p:nvSpPr>
          <p:spPr>
            <a:xfrm>
              <a:off x="127000" y="-38100"/>
              <a:ext cx="4586002" cy="49507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rot="-10800000">
            <a:off x="11594981" y="4028154"/>
            <a:ext cx="6379725" cy="669566"/>
            <a:chOff x="0" y="0"/>
            <a:chExt cx="4354075" cy="456970"/>
          </a:xfrm>
        </p:grpSpPr>
        <p:sp>
          <p:nvSpPr>
            <p:cNvPr id="6" name="Freeform 6"/>
            <p:cNvSpPr/>
            <p:nvPr/>
          </p:nvSpPr>
          <p:spPr>
            <a:xfrm>
              <a:off x="0" y="0"/>
              <a:ext cx="4354075" cy="456970"/>
            </a:xfrm>
            <a:custGeom>
              <a:avLst/>
              <a:gdLst/>
              <a:ahLst/>
              <a:cxnLst/>
              <a:rect l="l" t="t" r="r" b="b"/>
              <a:pathLst>
                <a:path w="4354075" h="456970">
                  <a:moveTo>
                    <a:pt x="203200" y="456970"/>
                  </a:moveTo>
                  <a:lnTo>
                    <a:pt x="4150875" y="456970"/>
                  </a:lnTo>
                  <a:lnTo>
                    <a:pt x="4354075" y="0"/>
                  </a:lnTo>
                  <a:lnTo>
                    <a:pt x="0" y="0"/>
                  </a:lnTo>
                  <a:lnTo>
                    <a:pt x="203200" y="456970"/>
                  </a:lnTo>
                  <a:close/>
                </a:path>
              </a:pathLst>
            </a:custGeom>
            <a:solidFill>
              <a:srgbClr val="091E39"/>
            </a:solidFill>
          </p:spPr>
          <p:txBody>
            <a:bodyPr/>
            <a:lstStyle/>
            <a:p>
              <a:endParaRPr lang="en-GB"/>
            </a:p>
          </p:txBody>
        </p:sp>
        <p:sp>
          <p:nvSpPr>
            <p:cNvPr id="7" name="TextBox 7"/>
            <p:cNvSpPr txBox="1"/>
            <p:nvPr/>
          </p:nvSpPr>
          <p:spPr>
            <a:xfrm>
              <a:off x="127000" y="-38100"/>
              <a:ext cx="4100075" cy="49507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858998" y="711770"/>
            <a:ext cx="19934671" cy="2870757"/>
            <a:chOff x="0" y="0"/>
            <a:chExt cx="2823479" cy="406604"/>
          </a:xfrm>
        </p:grpSpPr>
        <p:sp>
          <p:nvSpPr>
            <p:cNvPr id="9" name="Freeform 9"/>
            <p:cNvSpPr/>
            <p:nvPr/>
          </p:nvSpPr>
          <p:spPr>
            <a:xfrm>
              <a:off x="0" y="0"/>
              <a:ext cx="2823479" cy="406604"/>
            </a:xfrm>
            <a:custGeom>
              <a:avLst/>
              <a:gdLst/>
              <a:ahLst/>
              <a:cxnLst/>
              <a:rect l="l" t="t" r="r" b="b"/>
              <a:pathLst>
                <a:path w="2823479" h="406604">
                  <a:moveTo>
                    <a:pt x="203200" y="406604"/>
                  </a:moveTo>
                  <a:lnTo>
                    <a:pt x="2620279" y="406604"/>
                  </a:lnTo>
                  <a:lnTo>
                    <a:pt x="2823479" y="0"/>
                  </a:lnTo>
                  <a:lnTo>
                    <a:pt x="0" y="0"/>
                  </a:lnTo>
                  <a:lnTo>
                    <a:pt x="203200" y="406604"/>
                  </a:lnTo>
                  <a:close/>
                </a:path>
              </a:pathLst>
            </a:custGeom>
            <a:solidFill>
              <a:srgbClr val="2586AF"/>
            </a:solidFill>
          </p:spPr>
          <p:txBody>
            <a:bodyPr/>
            <a:lstStyle/>
            <a:p>
              <a:endParaRPr lang="en-GB"/>
            </a:p>
          </p:txBody>
        </p:sp>
        <p:sp>
          <p:nvSpPr>
            <p:cNvPr id="10" name="TextBox 10"/>
            <p:cNvSpPr txBox="1"/>
            <p:nvPr/>
          </p:nvSpPr>
          <p:spPr>
            <a:xfrm>
              <a:off x="127000" y="-38100"/>
              <a:ext cx="2569479" cy="444704"/>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373089" y="4129885"/>
            <a:ext cx="20323162" cy="2572950"/>
            <a:chOff x="0" y="0"/>
            <a:chExt cx="3030103" cy="383617"/>
          </a:xfrm>
        </p:grpSpPr>
        <p:sp>
          <p:nvSpPr>
            <p:cNvPr id="12" name="Freeform 12"/>
            <p:cNvSpPr/>
            <p:nvPr/>
          </p:nvSpPr>
          <p:spPr>
            <a:xfrm>
              <a:off x="0" y="0"/>
              <a:ext cx="3030103" cy="383617"/>
            </a:xfrm>
            <a:custGeom>
              <a:avLst/>
              <a:gdLst/>
              <a:ahLst/>
              <a:cxnLst/>
              <a:rect l="l" t="t" r="r" b="b"/>
              <a:pathLst>
                <a:path w="3030103" h="383617">
                  <a:moveTo>
                    <a:pt x="203200" y="383617"/>
                  </a:moveTo>
                  <a:lnTo>
                    <a:pt x="2826903" y="383617"/>
                  </a:lnTo>
                  <a:lnTo>
                    <a:pt x="3030103" y="0"/>
                  </a:lnTo>
                  <a:lnTo>
                    <a:pt x="0" y="0"/>
                  </a:lnTo>
                  <a:lnTo>
                    <a:pt x="203200" y="383617"/>
                  </a:lnTo>
                  <a:close/>
                </a:path>
              </a:pathLst>
            </a:custGeom>
            <a:solidFill>
              <a:srgbClr val="94D1FF"/>
            </a:solidFill>
          </p:spPr>
          <p:txBody>
            <a:bodyPr/>
            <a:lstStyle/>
            <a:p>
              <a:endParaRPr lang="en-GB"/>
            </a:p>
          </p:txBody>
        </p:sp>
        <p:sp>
          <p:nvSpPr>
            <p:cNvPr id="13" name="TextBox 13"/>
            <p:cNvSpPr txBox="1"/>
            <p:nvPr/>
          </p:nvSpPr>
          <p:spPr>
            <a:xfrm>
              <a:off x="127000" y="-38100"/>
              <a:ext cx="2776103" cy="421717"/>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430787" y="376987"/>
            <a:ext cx="6492388" cy="842236"/>
            <a:chOff x="0" y="0"/>
            <a:chExt cx="3187375" cy="413488"/>
          </a:xfrm>
        </p:grpSpPr>
        <p:sp>
          <p:nvSpPr>
            <p:cNvPr id="15" name="Freeform 15"/>
            <p:cNvSpPr/>
            <p:nvPr/>
          </p:nvSpPr>
          <p:spPr>
            <a:xfrm>
              <a:off x="0" y="0"/>
              <a:ext cx="3187375" cy="413488"/>
            </a:xfrm>
            <a:custGeom>
              <a:avLst/>
              <a:gdLst/>
              <a:ahLst/>
              <a:cxnLst/>
              <a:rect l="l" t="t" r="r" b="b"/>
              <a:pathLst>
                <a:path w="3187375" h="413488">
                  <a:moveTo>
                    <a:pt x="203200" y="413488"/>
                  </a:moveTo>
                  <a:lnTo>
                    <a:pt x="2984175" y="413488"/>
                  </a:lnTo>
                  <a:lnTo>
                    <a:pt x="3187375" y="0"/>
                  </a:lnTo>
                  <a:lnTo>
                    <a:pt x="0" y="0"/>
                  </a:lnTo>
                  <a:lnTo>
                    <a:pt x="203200" y="413488"/>
                  </a:lnTo>
                  <a:close/>
                </a:path>
              </a:pathLst>
            </a:custGeom>
            <a:solidFill>
              <a:srgbClr val="0F3566"/>
            </a:solidFill>
          </p:spPr>
          <p:txBody>
            <a:bodyPr/>
            <a:lstStyle/>
            <a:p>
              <a:endParaRPr lang="en-GB"/>
            </a:p>
          </p:txBody>
        </p:sp>
        <p:sp>
          <p:nvSpPr>
            <p:cNvPr id="16" name="TextBox 16"/>
            <p:cNvSpPr txBox="1"/>
            <p:nvPr/>
          </p:nvSpPr>
          <p:spPr>
            <a:xfrm>
              <a:off x="127000" y="-38100"/>
              <a:ext cx="2933375" cy="451588"/>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11514002" y="4028154"/>
            <a:ext cx="7421134" cy="842236"/>
            <a:chOff x="0" y="0"/>
            <a:chExt cx="3643334" cy="413488"/>
          </a:xfrm>
        </p:grpSpPr>
        <p:sp>
          <p:nvSpPr>
            <p:cNvPr id="18" name="Freeform 18"/>
            <p:cNvSpPr/>
            <p:nvPr/>
          </p:nvSpPr>
          <p:spPr>
            <a:xfrm>
              <a:off x="0" y="0"/>
              <a:ext cx="3643334" cy="413488"/>
            </a:xfrm>
            <a:custGeom>
              <a:avLst/>
              <a:gdLst/>
              <a:ahLst/>
              <a:cxnLst/>
              <a:rect l="l" t="t" r="r" b="b"/>
              <a:pathLst>
                <a:path w="3643334" h="413488">
                  <a:moveTo>
                    <a:pt x="203200" y="413488"/>
                  </a:moveTo>
                  <a:lnTo>
                    <a:pt x="3440134" y="413488"/>
                  </a:lnTo>
                  <a:lnTo>
                    <a:pt x="3643334" y="0"/>
                  </a:lnTo>
                  <a:lnTo>
                    <a:pt x="0" y="0"/>
                  </a:lnTo>
                  <a:lnTo>
                    <a:pt x="203200" y="413488"/>
                  </a:lnTo>
                  <a:close/>
                </a:path>
              </a:pathLst>
            </a:custGeom>
            <a:solidFill>
              <a:srgbClr val="0F3566"/>
            </a:solidFill>
          </p:spPr>
          <p:txBody>
            <a:bodyPr/>
            <a:lstStyle/>
            <a:p>
              <a:endParaRPr lang="en-GB"/>
            </a:p>
          </p:txBody>
        </p:sp>
        <p:sp>
          <p:nvSpPr>
            <p:cNvPr id="19" name="TextBox 19"/>
            <p:cNvSpPr txBox="1"/>
            <p:nvPr/>
          </p:nvSpPr>
          <p:spPr>
            <a:xfrm>
              <a:off x="127000" y="-38100"/>
              <a:ext cx="3389334" cy="451588"/>
            </a:xfrm>
            <a:prstGeom prst="rect">
              <a:avLst/>
            </a:prstGeom>
          </p:spPr>
          <p:txBody>
            <a:bodyPr lIns="50800" tIns="50800" rIns="50800" bIns="50800" rtlCol="0" anchor="ctr"/>
            <a:lstStyle/>
            <a:p>
              <a:pPr algn="ctr">
                <a:lnSpc>
                  <a:spcPts val="3359"/>
                </a:lnSpc>
              </a:pPr>
              <a:endParaRPr/>
            </a:p>
          </p:txBody>
        </p:sp>
      </p:grpSp>
      <p:sp>
        <p:nvSpPr>
          <p:cNvPr id="20" name="Freeform 20"/>
          <p:cNvSpPr/>
          <p:nvPr/>
        </p:nvSpPr>
        <p:spPr>
          <a:xfrm>
            <a:off x="14658390" y="225960"/>
            <a:ext cx="3558128" cy="3558128"/>
          </a:xfrm>
          <a:custGeom>
            <a:avLst/>
            <a:gdLst/>
            <a:ahLst/>
            <a:cxnLst/>
            <a:rect l="l" t="t" r="r" b="b"/>
            <a:pathLst>
              <a:path w="3558128" h="3558128">
                <a:moveTo>
                  <a:pt x="0" y="0"/>
                </a:moveTo>
                <a:lnTo>
                  <a:pt x="3558128" y="0"/>
                </a:lnTo>
                <a:lnTo>
                  <a:pt x="3558128" y="3558128"/>
                </a:lnTo>
                <a:lnTo>
                  <a:pt x="0" y="3558128"/>
                </a:lnTo>
                <a:lnTo>
                  <a:pt x="0" y="0"/>
                </a:lnTo>
                <a:close/>
              </a:path>
            </a:pathLst>
          </a:custGeom>
          <a:blipFill>
            <a:blip r:embed="rId2">
              <a:alphaModFix amt="90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21" name="Group 21"/>
          <p:cNvGrpSpPr/>
          <p:nvPr/>
        </p:nvGrpSpPr>
        <p:grpSpPr>
          <a:xfrm>
            <a:off x="14969075" y="506391"/>
            <a:ext cx="2936759" cy="293675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3566"/>
            </a:solidFill>
            <a:ln w="209550" cap="sq">
              <a:solidFill>
                <a:srgbClr val="2DA2C2"/>
              </a:solidFill>
              <a:prstDash val="solid"/>
              <a:miter/>
            </a:ln>
          </p:spPr>
          <p:txBody>
            <a:bodyPr/>
            <a:lstStyle/>
            <a:p>
              <a:endParaRPr lang="en-GB"/>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4" name="Freeform 24"/>
          <p:cNvSpPr/>
          <p:nvPr/>
        </p:nvSpPr>
        <p:spPr>
          <a:xfrm>
            <a:off x="373089" y="3582526"/>
            <a:ext cx="3267444" cy="3267444"/>
          </a:xfrm>
          <a:custGeom>
            <a:avLst/>
            <a:gdLst/>
            <a:ahLst/>
            <a:cxnLst/>
            <a:rect l="l" t="t" r="r" b="b"/>
            <a:pathLst>
              <a:path w="3267444" h="3267444">
                <a:moveTo>
                  <a:pt x="0" y="0"/>
                </a:moveTo>
                <a:lnTo>
                  <a:pt x="3267444" y="0"/>
                </a:lnTo>
                <a:lnTo>
                  <a:pt x="3267444" y="3267445"/>
                </a:lnTo>
                <a:lnTo>
                  <a:pt x="0" y="3267445"/>
                </a:lnTo>
                <a:lnTo>
                  <a:pt x="0" y="0"/>
                </a:lnTo>
                <a:close/>
              </a:path>
            </a:pathLst>
          </a:custGeom>
          <a:blipFill>
            <a:blip r:embed="rId2">
              <a:alphaModFix amt="85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25" name="Group 25"/>
          <p:cNvGrpSpPr/>
          <p:nvPr/>
        </p:nvGrpSpPr>
        <p:grpSpPr>
          <a:xfrm>
            <a:off x="672021" y="4005997"/>
            <a:ext cx="2696839" cy="269683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315B"/>
            </a:solidFill>
            <a:ln w="209550" cap="sq">
              <a:solidFill>
                <a:srgbClr val="2DA2C2"/>
              </a:solidFill>
              <a:prstDash val="solid"/>
              <a:miter/>
            </a:ln>
          </p:spPr>
          <p:txBody>
            <a:bodyPr/>
            <a:lstStyle/>
            <a:p>
              <a:endParaRPr lang="en-GB"/>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8" name="Group 28"/>
          <p:cNvGrpSpPr/>
          <p:nvPr/>
        </p:nvGrpSpPr>
        <p:grpSpPr>
          <a:xfrm rot="-10800000">
            <a:off x="-1037468" y="7096578"/>
            <a:ext cx="7091720" cy="669566"/>
            <a:chOff x="0" y="0"/>
            <a:chExt cx="4840002" cy="456970"/>
          </a:xfrm>
        </p:grpSpPr>
        <p:sp>
          <p:nvSpPr>
            <p:cNvPr id="29" name="Freeform 29"/>
            <p:cNvSpPr/>
            <p:nvPr/>
          </p:nvSpPr>
          <p:spPr>
            <a:xfrm>
              <a:off x="0" y="0"/>
              <a:ext cx="4840002" cy="456970"/>
            </a:xfrm>
            <a:custGeom>
              <a:avLst/>
              <a:gdLst/>
              <a:ahLst/>
              <a:cxnLst/>
              <a:rect l="l" t="t" r="r" b="b"/>
              <a:pathLst>
                <a:path w="4840002" h="456970">
                  <a:moveTo>
                    <a:pt x="203200" y="456970"/>
                  </a:moveTo>
                  <a:lnTo>
                    <a:pt x="4636802" y="456970"/>
                  </a:lnTo>
                  <a:lnTo>
                    <a:pt x="4840002" y="0"/>
                  </a:lnTo>
                  <a:lnTo>
                    <a:pt x="0" y="0"/>
                  </a:lnTo>
                  <a:lnTo>
                    <a:pt x="203200" y="456970"/>
                  </a:lnTo>
                  <a:close/>
                </a:path>
              </a:pathLst>
            </a:custGeom>
            <a:solidFill>
              <a:srgbClr val="091E39"/>
            </a:solidFill>
          </p:spPr>
          <p:txBody>
            <a:bodyPr/>
            <a:lstStyle/>
            <a:p>
              <a:endParaRPr lang="en-GB"/>
            </a:p>
          </p:txBody>
        </p:sp>
        <p:sp>
          <p:nvSpPr>
            <p:cNvPr id="30" name="TextBox 30"/>
            <p:cNvSpPr txBox="1"/>
            <p:nvPr/>
          </p:nvSpPr>
          <p:spPr>
            <a:xfrm>
              <a:off x="127000" y="-38100"/>
              <a:ext cx="4586002" cy="495070"/>
            </a:xfrm>
            <a:prstGeom prst="rect">
              <a:avLst/>
            </a:prstGeom>
          </p:spPr>
          <p:txBody>
            <a:bodyPr lIns="50800" tIns="50800" rIns="50800" bIns="50800" rtlCol="0" anchor="ctr"/>
            <a:lstStyle/>
            <a:p>
              <a:pPr algn="ctr">
                <a:lnSpc>
                  <a:spcPts val="3359"/>
                </a:lnSpc>
              </a:pPr>
              <a:endParaRPr/>
            </a:p>
          </p:txBody>
        </p:sp>
      </p:grpSp>
      <p:grpSp>
        <p:nvGrpSpPr>
          <p:cNvPr id="31" name="Group 31"/>
          <p:cNvGrpSpPr/>
          <p:nvPr/>
        </p:nvGrpSpPr>
        <p:grpSpPr>
          <a:xfrm>
            <a:off x="-1853248" y="7367832"/>
            <a:ext cx="19453877" cy="2767064"/>
            <a:chOff x="0" y="0"/>
            <a:chExt cx="2907030" cy="413488"/>
          </a:xfrm>
        </p:grpSpPr>
        <p:sp>
          <p:nvSpPr>
            <p:cNvPr id="32" name="Freeform 32"/>
            <p:cNvSpPr/>
            <p:nvPr/>
          </p:nvSpPr>
          <p:spPr>
            <a:xfrm>
              <a:off x="0" y="0"/>
              <a:ext cx="2907030" cy="413488"/>
            </a:xfrm>
            <a:custGeom>
              <a:avLst/>
              <a:gdLst/>
              <a:ahLst/>
              <a:cxnLst/>
              <a:rect l="l" t="t" r="r" b="b"/>
              <a:pathLst>
                <a:path w="2907030" h="413488">
                  <a:moveTo>
                    <a:pt x="203200" y="413488"/>
                  </a:moveTo>
                  <a:lnTo>
                    <a:pt x="2703830" y="413488"/>
                  </a:lnTo>
                  <a:lnTo>
                    <a:pt x="2907030" y="0"/>
                  </a:lnTo>
                  <a:lnTo>
                    <a:pt x="0" y="0"/>
                  </a:lnTo>
                  <a:lnTo>
                    <a:pt x="203200" y="413488"/>
                  </a:lnTo>
                  <a:close/>
                </a:path>
              </a:pathLst>
            </a:custGeom>
            <a:solidFill>
              <a:srgbClr val="2586AF"/>
            </a:solidFill>
          </p:spPr>
          <p:txBody>
            <a:bodyPr/>
            <a:lstStyle/>
            <a:p>
              <a:endParaRPr lang="en-GB"/>
            </a:p>
          </p:txBody>
        </p:sp>
        <p:sp>
          <p:nvSpPr>
            <p:cNvPr id="33" name="TextBox 33"/>
            <p:cNvSpPr txBox="1"/>
            <p:nvPr/>
          </p:nvSpPr>
          <p:spPr>
            <a:xfrm>
              <a:off x="127000" y="-38100"/>
              <a:ext cx="2653030" cy="451588"/>
            </a:xfrm>
            <a:prstGeom prst="rect">
              <a:avLst/>
            </a:prstGeom>
          </p:spPr>
          <p:txBody>
            <a:bodyPr lIns="50800" tIns="50800" rIns="50800" bIns="50800" rtlCol="0" anchor="ctr"/>
            <a:lstStyle/>
            <a:p>
              <a:pPr algn="ctr">
                <a:lnSpc>
                  <a:spcPts val="3359"/>
                </a:lnSpc>
              </a:pPr>
              <a:endParaRPr/>
            </a:p>
          </p:txBody>
        </p:sp>
      </p:grpSp>
      <p:grpSp>
        <p:nvGrpSpPr>
          <p:cNvPr id="34" name="Group 34"/>
          <p:cNvGrpSpPr/>
          <p:nvPr/>
        </p:nvGrpSpPr>
        <p:grpSpPr>
          <a:xfrm>
            <a:off x="-499542" y="7096578"/>
            <a:ext cx="7095482" cy="798300"/>
            <a:chOff x="0" y="0"/>
            <a:chExt cx="3675179" cy="413488"/>
          </a:xfrm>
        </p:grpSpPr>
        <p:sp>
          <p:nvSpPr>
            <p:cNvPr id="35" name="Freeform 35"/>
            <p:cNvSpPr/>
            <p:nvPr/>
          </p:nvSpPr>
          <p:spPr>
            <a:xfrm>
              <a:off x="0" y="0"/>
              <a:ext cx="3675179" cy="413488"/>
            </a:xfrm>
            <a:custGeom>
              <a:avLst/>
              <a:gdLst/>
              <a:ahLst/>
              <a:cxnLst/>
              <a:rect l="l" t="t" r="r" b="b"/>
              <a:pathLst>
                <a:path w="3675179" h="413488">
                  <a:moveTo>
                    <a:pt x="203200" y="413488"/>
                  </a:moveTo>
                  <a:lnTo>
                    <a:pt x="3471979" y="413488"/>
                  </a:lnTo>
                  <a:lnTo>
                    <a:pt x="3675179" y="0"/>
                  </a:lnTo>
                  <a:lnTo>
                    <a:pt x="0" y="0"/>
                  </a:lnTo>
                  <a:lnTo>
                    <a:pt x="203200" y="413488"/>
                  </a:lnTo>
                  <a:close/>
                </a:path>
              </a:pathLst>
            </a:custGeom>
            <a:solidFill>
              <a:srgbClr val="0F3566"/>
            </a:solidFill>
          </p:spPr>
          <p:txBody>
            <a:bodyPr/>
            <a:lstStyle/>
            <a:p>
              <a:endParaRPr lang="en-GB"/>
            </a:p>
          </p:txBody>
        </p:sp>
        <p:sp>
          <p:nvSpPr>
            <p:cNvPr id="36" name="TextBox 36"/>
            <p:cNvSpPr txBox="1"/>
            <p:nvPr/>
          </p:nvSpPr>
          <p:spPr>
            <a:xfrm>
              <a:off x="127000" y="-38100"/>
              <a:ext cx="3421179" cy="451588"/>
            </a:xfrm>
            <a:prstGeom prst="rect">
              <a:avLst/>
            </a:prstGeom>
          </p:spPr>
          <p:txBody>
            <a:bodyPr lIns="50800" tIns="50800" rIns="50800" bIns="50800" rtlCol="0" anchor="ctr"/>
            <a:lstStyle/>
            <a:p>
              <a:pPr algn="ctr">
                <a:lnSpc>
                  <a:spcPts val="3359"/>
                </a:lnSpc>
              </a:pPr>
              <a:endParaRPr/>
            </a:p>
          </p:txBody>
        </p:sp>
      </p:grpSp>
      <p:sp>
        <p:nvSpPr>
          <p:cNvPr id="37" name="Freeform 37"/>
          <p:cNvSpPr/>
          <p:nvPr/>
        </p:nvSpPr>
        <p:spPr>
          <a:xfrm>
            <a:off x="14915486" y="7065107"/>
            <a:ext cx="3372514" cy="3372514"/>
          </a:xfrm>
          <a:custGeom>
            <a:avLst/>
            <a:gdLst/>
            <a:ahLst/>
            <a:cxnLst/>
            <a:rect l="l" t="t" r="r" b="b"/>
            <a:pathLst>
              <a:path w="3372514" h="3372514">
                <a:moveTo>
                  <a:pt x="0" y="0"/>
                </a:moveTo>
                <a:lnTo>
                  <a:pt x="3372514" y="0"/>
                </a:lnTo>
                <a:lnTo>
                  <a:pt x="3372514" y="3372514"/>
                </a:lnTo>
                <a:lnTo>
                  <a:pt x="0" y="3372514"/>
                </a:lnTo>
                <a:lnTo>
                  <a:pt x="0" y="0"/>
                </a:lnTo>
                <a:close/>
              </a:path>
            </a:pathLst>
          </a:custGeom>
          <a:blipFill>
            <a:blip r:embed="rId2">
              <a:alphaModFix amt="90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8" name="Group 38"/>
          <p:cNvGrpSpPr/>
          <p:nvPr/>
        </p:nvGrpSpPr>
        <p:grpSpPr>
          <a:xfrm>
            <a:off x="15209964" y="7330909"/>
            <a:ext cx="2783559" cy="2783559"/>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3566"/>
            </a:solidFill>
            <a:ln w="209550" cap="sq">
              <a:solidFill>
                <a:srgbClr val="2DA2C2"/>
              </a:solidFill>
              <a:prstDash val="solid"/>
              <a:miter/>
            </a:ln>
          </p:spPr>
          <p:txBody>
            <a:bodyPr/>
            <a:lstStyle/>
            <a:p>
              <a:endParaRPr lang="en-GB"/>
            </a:p>
          </p:txBody>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41" name="Freeform 41"/>
          <p:cNvSpPr/>
          <p:nvPr/>
        </p:nvSpPr>
        <p:spPr>
          <a:xfrm>
            <a:off x="15431984" y="7150511"/>
            <a:ext cx="2339519" cy="2732285"/>
          </a:xfrm>
          <a:custGeom>
            <a:avLst/>
            <a:gdLst/>
            <a:ahLst/>
            <a:cxnLst/>
            <a:rect l="l" t="t" r="r" b="b"/>
            <a:pathLst>
              <a:path w="2339519" h="2732285">
                <a:moveTo>
                  <a:pt x="0" y="0"/>
                </a:moveTo>
                <a:lnTo>
                  <a:pt x="2339519" y="0"/>
                </a:lnTo>
                <a:lnTo>
                  <a:pt x="2339519" y="2732285"/>
                </a:lnTo>
                <a:lnTo>
                  <a:pt x="0" y="27322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2" name="Freeform 42"/>
          <p:cNvSpPr/>
          <p:nvPr/>
        </p:nvSpPr>
        <p:spPr>
          <a:xfrm>
            <a:off x="17040970" y="-3883"/>
            <a:ext cx="1175548" cy="667053"/>
          </a:xfrm>
          <a:custGeom>
            <a:avLst/>
            <a:gdLst/>
            <a:ahLst/>
            <a:cxnLst/>
            <a:rect l="l" t="t" r="r" b="b"/>
            <a:pathLst>
              <a:path w="1175548" h="667053">
                <a:moveTo>
                  <a:pt x="0" y="0"/>
                </a:moveTo>
                <a:lnTo>
                  <a:pt x="1175548" y="0"/>
                </a:lnTo>
                <a:lnTo>
                  <a:pt x="1175548" y="667053"/>
                </a:lnTo>
                <a:lnTo>
                  <a:pt x="0" y="667053"/>
                </a:lnTo>
                <a:lnTo>
                  <a:pt x="0" y="0"/>
                </a:lnTo>
                <a:close/>
              </a:path>
            </a:pathLst>
          </a:custGeom>
          <a:blipFill>
            <a:blip r:embed="rId6"/>
            <a:stretch>
              <a:fillRect l="-77740" r="-57924" b="-115512"/>
            </a:stretch>
          </a:blipFill>
        </p:spPr>
        <p:txBody>
          <a:bodyPr/>
          <a:lstStyle/>
          <a:p>
            <a:endParaRPr lang="en-GB"/>
          </a:p>
        </p:txBody>
      </p:sp>
      <p:sp>
        <p:nvSpPr>
          <p:cNvPr id="43" name="Freeform 43"/>
          <p:cNvSpPr/>
          <p:nvPr/>
        </p:nvSpPr>
        <p:spPr>
          <a:xfrm>
            <a:off x="1102514" y="4471211"/>
            <a:ext cx="1835852" cy="1847399"/>
          </a:xfrm>
          <a:custGeom>
            <a:avLst/>
            <a:gdLst/>
            <a:ahLst/>
            <a:cxnLst/>
            <a:rect l="l" t="t" r="r" b="b"/>
            <a:pathLst>
              <a:path w="1835852" h="1847399">
                <a:moveTo>
                  <a:pt x="0" y="0"/>
                </a:moveTo>
                <a:lnTo>
                  <a:pt x="1835852" y="0"/>
                </a:lnTo>
                <a:lnTo>
                  <a:pt x="1835852" y="1847399"/>
                </a:lnTo>
                <a:lnTo>
                  <a:pt x="0" y="1847399"/>
                </a:lnTo>
                <a:lnTo>
                  <a:pt x="0" y="0"/>
                </a:lnTo>
                <a:close/>
              </a:path>
            </a:pathLst>
          </a:custGeom>
          <a:blipFill>
            <a:blip r:embed="rId7"/>
            <a:stretch>
              <a:fillRect/>
            </a:stretch>
          </a:blipFill>
        </p:spPr>
        <p:txBody>
          <a:bodyPr/>
          <a:lstStyle/>
          <a:p>
            <a:endParaRPr lang="en-GB"/>
          </a:p>
        </p:txBody>
      </p:sp>
      <p:sp>
        <p:nvSpPr>
          <p:cNvPr id="44" name="Freeform 44"/>
          <p:cNvSpPr/>
          <p:nvPr/>
        </p:nvSpPr>
        <p:spPr>
          <a:xfrm>
            <a:off x="15431984" y="990324"/>
            <a:ext cx="1968894" cy="1968894"/>
          </a:xfrm>
          <a:custGeom>
            <a:avLst/>
            <a:gdLst/>
            <a:ahLst/>
            <a:cxnLst/>
            <a:rect l="l" t="t" r="r" b="b"/>
            <a:pathLst>
              <a:path w="1968894" h="1968894">
                <a:moveTo>
                  <a:pt x="0" y="0"/>
                </a:moveTo>
                <a:lnTo>
                  <a:pt x="1968893" y="0"/>
                </a:lnTo>
                <a:lnTo>
                  <a:pt x="1968893" y="1968894"/>
                </a:lnTo>
                <a:lnTo>
                  <a:pt x="0" y="1968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5" name="TextBox 45"/>
          <p:cNvSpPr txBox="1"/>
          <p:nvPr/>
        </p:nvSpPr>
        <p:spPr>
          <a:xfrm>
            <a:off x="1471403" y="488763"/>
            <a:ext cx="3854870" cy="561534"/>
          </a:xfrm>
          <a:prstGeom prst="rect">
            <a:avLst/>
          </a:prstGeom>
        </p:spPr>
        <p:txBody>
          <a:bodyPr lIns="0" tIns="0" rIns="0" bIns="0" rtlCol="0" anchor="t">
            <a:spAutoFit/>
          </a:bodyPr>
          <a:lstStyle/>
          <a:p>
            <a:pPr>
              <a:lnSpc>
                <a:spcPts val="4682"/>
              </a:lnSpc>
              <a:spcBef>
                <a:spcPct val="0"/>
              </a:spcBef>
            </a:pPr>
            <a:r>
              <a:rPr lang="en-US" sz="3344">
                <a:solidFill>
                  <a:srgbClr val="FFFFFF"/>
                </a:solidFill>
                <a:latin typeface="Montserrat Semi-Bold Bold"/>
              </a:rPr>
              <a:t>REGULATIONS </a:t>
            </a:r>
          </a:p>
        </p:txBody>
      </p:sp>
      <p:sp>
        <p:nvSpPr>
          <p:cNvPr id="46" name="TextBox 46"/>
          <p:cNvSpPr txBox="1"/>
          <p:nvPr/>
        </p:nvSpPr>
        <p:spPr>
          <a:xfrm>
            <a:off x="13048260" y="4159273"/>
            <a:ext cx="4352617" cy="561534"/>
          </a:xfrm>
          <a:prstGeom prst="rect">
            <a:avLst/>
          </a:prstGeom>
        </p:spPr>
        <p:txBody>
          <a:bodyPr lIns="0" tIns="0" rIns="0" bIns="0" rtlCol="0" anchor="t">
            <a:spAutoFit/>
          </a:bodyPr>
          <a:lstStyle/>
          <a:p>
            <a:pPr algn="r">
              <a:lnSpc>
                <a:spcPts val="4682"/>
              </a:lnSpc>
              <a:spcBef>
                <a:spcPct val="0"/>
              </a:spcBef>
            </a:pPr>
            <a:r>
              <a:rPr lang="en-US" sz="3344">
                <a:solidFill>
                  <a:srgbClr val="FFFFFF"/>
                </a:solidFill>
                <a:latin typeface="Montserrat Semi-Bold Bold"/>
              </a:rPr>
              <a:t>SMART SHIPPING </a:t>
            </a:r>
          </a:p>
        </p:txBody>
      </p:sp>
      <p:sp>
        <p:nvSpPr>
          <p:cNvPr id="47" name="TextBox 47"/>
          <p:cNvSpPr txBox="1"/>
          <p:nvPr/>
        </p:nvSpPr>
        <p:spPr>
          <a:xfrm>
            <a:off x="319229" y="1394636"/>
            <a:ext cx="10215441" cy="2724150"/>
          </a:xfrm>
          <a:prstGeom prst="rect">
            <a:avLst/>
          </a:prstGeom>
        </p:spPr>
        <p:txBody>
          <a:bodyPr lIns="0" tIns="0" rIns="0" bIns="0" rtlCol="0" anchor="t">
            <a:spAutoFit/>
          </a:bodyPr>
          <a:lstStyle/>
          <a:p>
            <a:pPr algn="just">
              <a:lnSpc>
                <a:spcPts val="2672"/>
              </a:lnSpc>
            </a:pPr>
            <a:r>
              <a:rPr lang="en-US" sz="2227">
                <a:solidFill>
                  <a:srgbClr val="FFFFFF"/>
                </a:solidFill>
                <a:latin typeface="Montserrat"/>
              </a:rPr>
              <a:t>New Regulations should encourage innovation while safeguarding the environment and maintaining high ethical standards.</a:t>
            </a:r>
          </a:p>
          <a:p>
            <a:pPr algn="just">
              <a:lnSpc>
                <a:spcPts val="2672"/>
              </a:lnSpc>
            </a:pPr>
            <a:endParaRPr lang="en-US" sz="2227">
              <a:solidFill>
                <a:srgbClr val="FFFFFF"/>
              </a:solidFill>
              <a:latin typeface="Montserrat"/>
            </a:endParaRPr>
          </a:p>
          <a:p>
            <a:pPr algn="just">
              <a:lnSpc>
                <a:spcPts val="2792"/>
              </a:lnSpc>
            </a:pPr>
            <a:r>
              <a:rPr lang="en-US" sz="2327">
                <a:solidFill>
                  <a:srgbClr val="FFFFFF"/>
                </a:solidFill>
                <a:latin typeface="Montserrat"/>
              </a:rPr>
              <a:t>Decarbonization: </a:t>
            </a:r>
          </a:p>
          <a:p>
            <a:pPr algn="just">
              <a:lnSpc>
                <a:spcPts val="2792"/>
              </a:lnSpc>
            </a:pPr>
            <a:r>
              <a:rPr lang="en-US" sz="2327">
                <a:solidFill>
                  <a:srgbClr val="FFFFFF"/>
                </a:solidFill>
                <a:latin typeface="Montserrat"/>
              </a:rPr>
              <a:t>how the new generation will be instrumental in implementing it. </a:t>
            </a:r>
          </a:p>
          <a:p>
            <a:pPr algn="just">
              <a:lnSpc>
                <a:spcPts val="2792"/>
              </a:lnSpc>
            </a:pPr>
            <a:r>
              <a:rPr lang="en-US" sz="2327">
                <a:solidFill>
                  <a:srgbClr val="FFFFFF"/>
                </a:solidFill>
                <a:latin typeface="Montserrat"/>
              </a:rPr>
              <a:t>we decide today for those who will implement tomorrow </a:t>
            </a:r>
          </a:p>
          <a:p>
            <a:pPr algn="just">
              <a:lnSpc>
                <a:spcPts val="2672"/>
              </a:lnSpc>
            </a:pPr>
            <a:endParaRPr lang="en-US" sz="2327">
              <a:solidFill>
                <a:srgbClr val="FFFFFF"/>
              </a:solidFill>
              <a:latin typeface="Montserrat"/>
            </a:endParaRPr>
          </a:p>
          <a:p>
            <a:pPr algn="just">
              <a:lnSpc>
                <a:spcPts val="2672"/>
              </a:lnSpc>
            </a:pPr>
            <a:endParaRPr lang="en-US" sz="2327">
              <a:solidFill>
                <a:srgbClr val="FFFFFF"/>
              </a:solidFill>
              <a:latin typeface="Montserrat"/>
            </a:endParaRPr>
          </a:p>
        </p:txBody>
      </p:sp>
      <p:sp>
        <p:nvSpPr>
          <p:cNvPr id="48" name="TextBox 48"/>
          <p:cNvSpPr txBox="1"/>
          <p:nvPr/>
        </p:nvSpPr>
        <p:spPr>
          <a:xfrm>
            <a:off x="3640533" y="4997284"/>
            <a:ext cx="13038174" cy="2333625"/>
          </a:xfrm>
          <a:prstGeom prst="rect">
            <a:avLst/>
          </a:prstGeom>
        </p:spPr>
        <p:txBody>
          <a:bodyPr lIns="0" tIns="0" rIns="0" bIns="0" rtlCol="0" anchor="t">
            <a:spAutoFit/>
          </a:bodyPr>
          <a:lstStyle/>
          <a:p>
            <a:pPr marL="0" lvl="0" indent="0" algn="just">
              <a:lnSpc>
                <a:spcPts val="2672"/>
              </a:lnSpc>
              <a:spcBef>
                <a:spcPct val="0"/>
              </a:spcBef>
            </a:pPr>
            <a:r>
              <a:rPr lang="en-US" sz="2227" u="none" strike="noStrike">
                <a:solidFill>
                  <a:srgbClr val="02084B"/>
                </a:solidFill>
                <a:latin typeface="Montserrat Bold"/>
              </a:rPr>
              <a:t>We collect data, analyze them, and make decisions based on them.</a:t>
            </a:r>
          </a:p>
          <a:p>
            <a:pPr marL="0" lvl="0" indent="0" algn="just">
              <a:lnSpc>
                <a:spcPts val="2672"/>
              </a:lnSpc>
              <a:spcBef>
                <a:spcPct val="0"/>
              </a:spcBef>
            </a:pPr>
            <a:r>
              <a:rPr lang="en-US" sz="2227" u="none" strike="noStrike">
                <a:solidFill>
                  <a:srgbClr val="02084B"/>
                </a:solidFill>
                <a:latin typeface="Montserrat Bold"/>
              </a:rPr>
              <a:t>We use technology to our advantage for change. </a:t>
            </a:r>
          </a:p>
          <a:p>
            <a:pPr marL="0" lvl="0" indent="0" algn="just">
              <a:lnSpc>
                <a:spcPts val="2672"/>
              </a:lnSpc>
              <a:spcBef>
                <a:spcPct val="0"/>
              </a:spcBef>
            </a:pPr>
            <a:r>
              <a:rPr lang="en-US" sz="2227" u="none" strike="noStrike">
                <a:solidFill>
                  <a:srgbClr val="02084B"/>
                </a:solidFill>
                <a:latin typeface="Montserrat Bold"/>
              </a:rPr>
              <a:t>Need for better education and understanding of technology and its potential. </a:t>
            </a:r>
          </a:p>
          <a:p>
            <a:pPr marL="0" lvl="0" indent="0" algn="just">
              <a:lnSpc>
                <a:spcPts val="2672"/>
              </a:lnSpc>
              <a:spcBef>
                <a:spcPct val="0"/>
              </a:spcBef>
            </a:pPr>
            <a:r>
              <a:rPr lang="en-US" sz="2227" u="none" strike="noStrike">
                <a:solidFill>
                  <a:srgbClr val="02084B"/>
                </a:solidFill>
                <a:latin typeface="Montserrat Bold"/>
              </a:rPr>
              <a:t>Emphasis on Artificial Intelligence (AI) and its numerous implications in shipping.</a:t>
            </a:r>
          </a:p>
          <a:p>
            <a:pPr marL="0" lvl="0" indent="0" algn="just">
              <a:lnSpc>
                <a:spcPts val="2672"/>
              </a:lnSpc>
              <a:spcBef>
                <a:spcPct val="0"/>
              </a:spcBef>
            </a:pPr>
            <a:endParaRPr lang="en-US" sz="2227" u="none" strike="noStrike">
              <a:solidFill>
                <a:srgbClr val="02084B"/>
              </a:solidFill>
              <a:latin typeface="Montserrat Bold"/>
            </a:endParaRPr>
          </a:p>
          <a:p>
            <a:pPr marL="0" lvl="0" indent="0" algn="just">
              <a:lnSpc>
                <a:spcPts val="2672"/>
              </a:lnSpc>
              <a:spcBef>
                <a:spcPct val="0"/>
              </a:spcBef>
            </a:pPr>
            <a:endParaRPr lang="en-US" sz="2227" u="none" strike="noStrike">
              <a:solidFill>
                <a:srgbClr val="02084B"/>
              </a:solidFill>
              <a:latin typeface="Montserrat Bold"/>
            </a:endParaRPr>
          </a:p>
          <a:p>
            <a:pPr marL="0" lvl="0" indent="0" algn="just">
              <a:lnSpc>
                <a:spcPts val="2672"/>
              </a:lnSpc>
              <a:spcBef>
                <a:spcPct val="0"/>
              </a:spcBef>
            </a:pPr>
            <a:endParaRPr lang="en-US" sz="2227" u="none" strike="noStrike">
              <a:solidFill>
                <a:srgbClr val="02084B"/>
              </a:solidFill>
              <a:latin typeface="Montserrat Bold"/>
            </a:endParaRPr>
          </a:p>
        </p:txBody>
      </p:sp>
      <p:sp>
        <p:nvSpPr>
          <p:cNvPr id="49" name="TextBox 49"/>
          <p:cNvSpPr txBox="1"/>
          <p:nvPr/>
        </p:nvSpPr>
        <p:spPr>
          <a:xfrm>
            <a:off x="-1863868" y="7184020"/>
            <a:ext cx="6670541" cy="566265"/>
          </a:xfrm>
          <a:prstGeom prst="rect">
            <a:avLst/>
          </a:prstGeom>
        </p:spPr>
        <p:txBody>
          <a:bodyPr lIns="0" tIns="0" rIns="0" bIns="0" rtlCol="0" anchor="t">
            <a:spAutoFit/>
          </a:bodyPr>
          <a:lstStyle/>
          <a:p>
            <a:pPr marL="0" lvl="0" indent="0" algn="r">
              <a:lnSpc>
                <a:spcPts val="4682"/>
              </a:lnSpc>
              <a:spcBef>
                <a:spcPct val="0"/>
              </a:spcBef>
            </a:pPr>
            <a:r>
              <a:rPr lang="en-US" sz="3344" u="none" strike="noStrike">
                <a:solidFill>
                  <a:srgbClr val="FFFFFF"/>
                </a:solidFill>
                <a:latin typeface="Montserrat Semi-Bold Bold"/>
              </a:rPr>
              <a:t> HUMAN ELEMENT </a:t>
            </a:r>
          </a:p>
        </p:txBody>
      </p:sp>
      <p:sp>
        <p:nvSpPr>
          <p:cNvPr id="50" name="TextBox 50"/>
          <p:cNvSpPr txBox="1"/>
          <p:nvPr/>
        </p:nvSpPr>
        <p:spPr>
          <a:xfrm>
            <a:off x="672021" y="8018702"/>
            <a:ext cx="13762903" cy="2133600"/>
          </a:xfrm>
          <a:prstGeom prst="rect">
            <a:avLst/>
          </a:prstGeom>
        </p:spPr>
        <p:txBody>
          <a:bodyPr lIns="0" tIns="0" rIns="0" bIns="0" rtlCol="0" anchor="t">
            <a:spAutoFit/>
          </a:bodyPr>
          <a:lstStyle/>
          <a:p>
            <a:pPr algn="just">
              <a:lnSpc>
                <a:spcPts val="2427"/>
              </a:lnSpc>
            </a:pPr>
            <a:r>
              <a:rPr lang="en-US" sz="2022">
                <a:solidFill>
                  <a:srgbClr val="FFFFFF"/>
                </a:solidFill>
                <a:latin typeface="Montserrat Bold"/>
              </a:rPr>
              <a:t>Companies and ships are becoming “smarter” . Need a different mindset, leadership and soft skills (+ out of the box thinking). Seafarers have to better understand what the office is requesting and we have to make sure that seafarers are capable and ready to manage the ship. </a:t>
            </a:r>
          </a:p>
          <a:p>
            <a:pPr algn="just">
              <a:lnSpc>
                <a:spcPts val="2427"/>
              </a:lnSpc>
            </a:pPr>
            <a:endParaRPr lang="en-US" sz="2022">
              <a:solidFill>
                <a:srgbClr val="FFFFFF"/>
              </a:solidFill>
              <a:latin typeface="Montserrat Bold"/>
            </a:endParaRPr>
          </a:p>
          <a:p>
            <a:pPr algn="just">
              <a:lnSpc>
                <a:spcPts val="2427"/>
              </a:lnSpc>
            </a:pPr>
            <a:r>
              <a:rPr lang="en-US" sz="2022">
                <a:solidFill>
                  <a:srgbClr val="FFFFFF"/>
                </a:solidFill>
                <a:latin typeface="Montserrat Bold"/>
              </a:rPr>
              <a:t>We can achieve to embrace safety culture by common values and by creating leaders with management skills. Although the technical skills are important, the soft skills will be crucial in the future. </a:t>
            </a:r>
          </a:p>
          <a:p>
            <a:pPr algn="just">
              <a:lnSpc>
                <a:spcPts val="2427"/>
              </a:lnSpc>
            </a:pPr>
            <a:endParaRPr lang="en-US" sz="2022">
              <a:solidFill>
                <a:srgbClr val="FFFFFF"/>
              </a:solidFill>
              <a:latin typeface="Montserrat Bold"/>
            </a:endParaRPr>
          </a:p>
        </p:txBody>
      </p:sp>
      <p:sp>
        <p:nvSpPr>
          <p:cNvPr id="51" name="TextBox 51"/>
          <p:cNvSpPr txBox="1"/>
          <p:nvPr/>
        </p:nvSpPr>
        <p:spPr>
          <a:xfrm>
            <a:off x="12069409" y="167950"/>
            <a:ext cx="3586413" cy="630155"/>
          </a:xfrm>
          <a:prstGeom prst="rect">
            <a:avLst/>
          </a:prstGeom>
        </p:spPr>
        <p:txBody>
          <a:bodyPr lIns="0" tIns="0" rIns="0" bIns="0" rtlCol="0" anchor="t">
            <a:spAutoFit/>
          </a:bodyPr>
          <a:lstStyle/>
          <a:p>
            <a:pPr marL="0" lvl="0" indent="0" algn="ctr">
              <a:lnSpc>
                <a:spcPts val="4881"/>
              </a:lnSpc>
              <a:spcBef>
                <a:spcPct val="0"/>
              </a:spcBef>
            </a:pPr>
            <a:r>
              <a:rPr lang="en-US" sz="4358" spc="-108">
                <a:solidFill>
                  <a:srgbClr val="2E4BB1"/>
                </a:solidFill>
                <a:latin typeface="Open Sans Extra Bold Bold"/>
              </a:rPr>
              <a:t>MAIN ISSUES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1482" y="-472930"/>
            <a:ext cx="19060741" cy="10721667"/>
          </a:xfrm>
          <a:custGeom>
            <a:avLst/>
            <a:gdLst/>
            <a:ahLst/>
            <a:cxnLst/>
            <a:rect l="l" t="t" r="r" b="b"/>
            <a:pathLst>
              <a:path w="19060741" h="10721667">
                <a:moveTo>
                  <a:pt x="0" y="0"/>
                </a:moveTo>
                <a:lnTo>
                  <a:pt x="19060741" y="0"/>
                </a:lnTo>
                <a:lnTo>
                  <a:pt x="19060741" y="10721667"/>
                </a:lnTo>
                <a:lnTo>
                  <a:pt x="0" y="10721667"/>
                </a:lnTo>
                <a:lnTo>
                  <a:pt x="0" y="0"/>
                </a:lnTo>
                <a:close/>
              </a:path>
            </a:pathLst>
          </a:custGeom>
          <a:blipFill>
            <a:blip r:embed="rId2"/>
            <a:stretch>
              <a:fillRect t="-9259" b="-9259"/>
            </a:stretch>
          </a:blipFill>
        </p:spPr>
        <p:txBody>
          <a:bodyPr/>
          <a:lstStyle/>
          <a:p>
            <a:endParaRPr lang="en-GB"/>
          </a:p>
        </p:txBody>
      </p:sp>
      <p:grpSp>
        <p:nvGrpSpPr>
          <p:cNvPr id="3" name="Group 3"/>
          <p:cNvGrpSpPr/>
          <p:nvPr/>
        </p:nvGrpSpPr>
        <p:grpSpPr>
          <a:xfrm>
            <a:off x="-595880" y="-239075"/>
            <a:ext cx="20343698" cy="11256364"/>
            <a:chOff x="0" y="0"/>
            <a:chExt cx="5358011" cy="2964639"/>
          </a:xfrm>
        </p:grpSpPr>
        <p:sp>
          <p:nvSpPr>
            <p:cNvPr id="4" name="Freeform 4"/>
            <p:cNvSpPr/>
            <p:nvPr/>
          </p:nvSpPr>
          <p:spPr>
            <a:xfrm>
              <a:off x="0" y="0"/>
              <a:ext cx="5358011" cy="2964639"/>
            </a:xfrm>
            <a:custGeom>
              <a:avLst/>
              <a:gdLst/>
              <a:ahLst/>
              <a:cxnLst/>
              <a:rect l="l" t="t" r="r" b="b"/>
              <a:pathLst>
                <a:path w="5358011" h="2964639">
                  <a:moveTo>
                    <a:pt x="0" y="0"/>
                  </a:moveTo>
                  <a:lnTo>
                    <a:pt x="5358011" y="0"/>
                  </a:lnTo>
                  <a:lnTo>
                    <a:pt x="5358011" y="2964639"/>
                  </a:lnTo>
                  <a:lnTo>
                    <a:pt x="0" y="2964639"/>
                  </a:lnTo>
                  <a:close/>
                </a:path>
              </a:pathLst>
            </a:custGeom>
            <a:solidFill>
              <a:srgbClr val="004590">
                <a:alpha val="30980"/>
              </a:srgbClr>
            </a:solidFill>
          </p:spPr>
          <p:txBody>
            <a:bodyPr/>
            <a:lstStyle/>
            <a:p>
              <a:endParaRPr lang="en-GB"/>
            </a:p>
          </p:txBody>
        </p:sp>
        <p:sp>
          <p:nvSpPr>
            <p:cNvPr id="5" name="TextBox 5"/>
            <p:cNvSpPr txBox="1"/>
            <p:nvPr/>
          </p:nvSpPr>
          <p:spPr>
            <a:xfrm>
              <a:off x="0" y="-38100"/>
              <a:ext cx="5358011" cy="3002739"/>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2265967" y="4346241"/>
            <a:ext cx="14045843" cy="1042866"/>
          </a:xfrm>
          <a:prstGeom prst="rect">
            <a:avLst/>
          </a:prstGeom>
        </p:spPr>
        <p:txBody>
          <a:bodyPr lIns="0" tIns="0" rIns="0" bIns="0" rtlCol="0" anchor="t">
            <a:spAutoFit/>
          </a:bodyPr>
          <a:lstStyle/>
          <a:p>
            <a:pPr marL="0" lvl="0" indent="0" algn="ctr">
              <a:lnSpc>
                <a:spcPts val="8129"/>
              </a:lnSpc>
              <a:spcBef>
                <a:spcPct val="0"/>
              </a:spcBef>
            </a:pPr>
            <a:r>
              <a:rPr lang="en-US" sz="7258" spc="-181" dirty="0">
                <a:solidFill>
                  <a:srgbClr val="FFFFFF"/>
                </a:solidFill>
                <a:latin typeface="Open Sans Extra Bold Bold"/>
              </a:rPr>
              <a:t>YEAR OF </a:t>
            </a:r>
            <a:r>
              <a:rPr lang="en-US" sz="7258" u="none" strike="noStrike" spc="-181" dirty="0">
                <a:solidFill>
                  <a:srgbClr val="FFFFFF"/>
                </a:solidFill>
                <a:latin typeface="Open Sans Extra Bold Bold"/>
              </a:rPr>
              <a:t>MARITIME EDUCATION</a:t>
            </a:r>
          </a:p>
        </p:txBody>
      </p:sp>
      <p:sp>
        <p:nvSpPr>
          <p:cNvPr id="7" name="TextBox 7"/>
          <p:cNvSpPr txBox="1"/>
          <p:nvPr/>
        </p:nvSpPr>
        <p:spPr>
          <a:xfrm>
            <a:off x="7009675" y="1692745"/>
            <a:ext cx="5132588" cy="2596345"/>
          </a:xfrm>
          <a:prstGeom prst="rect">
            <a:avLst/>
          </a:prstGeom>
        </p:spPr>
        <p:txBody>
          <a:bodyPr lIns="0" tIns="0" rIns="0" bIns="0" rtlCol="0" anchor="t">
            <a:spAutoFit/>
          </a:bodyPr>
          <a:lstStyle/>
          <a:p>
            <a:pPr marL="0" lvl="0" indent="0" algn="ctr">
              <a:lnSpc>
                <a:spcPts val="20173"/>
              </a:lnSpc>
              <a:spcBef>
                <a:spcPct val="0"/>
              </a:spcBef>
            </a:pPr>
            <a:r>
              <a:rPr lang="en-US" sz="18012" spc="-450">
                <a:solidFill>
                  <a:srgbClr val="FFFFFF"/>
                </a:solidFill>
                <a:latin typeface="Open Sans Extra Bold Bold"/>
              </a:rPr>
              <a:t>2024</a:t>
            </a:r>
          </a:p>
        </p:txBody>
      </p:sp>
      <p:sp>
        <p:nvSpPr>
          <p:cNvPr id="8" name="TextBox 8"/>
          <p:cNvSpPr txBox="1"/>
          <p:nvPr/>
        </p:nvSpPr>
        <p:spPr>
          <a:xfrm>
            <a:off x="1829412" y="6381155"/>
            <a:ext cx="14918952" cy="675500"/>
          </a:xfrm>
          <a:prstGeom prst="rect">
            <a:avLst/>
          </a:prstGeom>
        </p:spPr>
        <p:txBody>
          <a:bodyPr lIns="0" tIns="0" rIns="0" bIns="0" rtlCol="0" anchor="t">
            <a:spAutoFit/>
          </a:bodyPr>
          <a:lstStyle/>
          <a:p>
            <a:pPr marL="0" lvl="0" indent="0" algn="ctr">
              <a:lnSpc>
                <a:spcPts val="5203"/>
              </a:lnSpc>
              <a:spcBef>
                <a:spcPct val="0"/>
              </a:spcBef>
            </a:pPr>
            <a:r>
              <a:rPr lang="en-US" sz="4645" u="none" strike="noStrike" spc="-116" dirty="0">
                <a:solidFill>
                  <a:srgbClr val="FFFFFF"/>
                </a:solidFill>
                <a:latin typeface="Open Sans Extra Bold Bold"/>
              </a:rPr>
              <a:t>MINISTRY OF MARITIME AFFAIRS &amp; INSULAR POLICY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948</Words>
  <Application>Microsoft Office PowerPoint</Application>
  <PresentationFormat>Custom</PresentationFormat>
  <Paragraphs>173</Paragraphs>
  <Slides>20</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20</vt:i4>
      </vt:variant>
    </vt:vector>
  </HeadingPairs>
  <TitlesOfParts>
    <vt:vector size="42" baseType="lpstr">
      <vt:lpstr>Cooper Hewitt 1 Bold</vt:lpstr>
      <vt:lpstr>Aileron Bold</vt:lpstr>
      <vt:lpstr>Glacial Indifference Bold</vt:lpstr>
      <vt:lpstr>Open Sans Extra Bold</vt:lpstr>
      <vt:lpstr>Montserrat Semi-Bold Bold</vt:lpstr>
      <vt:lpstr>Calibri</vt:lpstr>
      <vt:lpstr>Cooper Hewitt 1 Semi-Bold</vt:lpstr>
      <vt:lpstr>Aileron Italics</vt:lpstr>
      <vt:lpstr>Poppins Ultra-Bold</vt:lpstr>
      <vt:lpstr>Noto Sans</vt:lpstr>
      <vt:lpstr>Cooper Hewitt 1</vt:lpstr>
      <vt:lpstr>Open Sans Extra Bold Bold</vt:lpstr>
      <vt:lpstr>Cooper Hewitt 2 Bold</vt:lpstr>
      <vt:lpstr>Glacial Indifference</vt:lpstr>
      <vt:lpstr>Montserrat</vt:lpstr>
      <vt:lpstr>Arial</vt:lpstr>
      <vt:lpstr>Poppins ExtraBold</vt:lpstr>
      <vt:lpstr>Poppins Bold</vt:lpstr>
      <vt:lpstr>Noto Sans Bold</vt:lpstr>
      <vt:lpstr>Canva Sans Bold</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ccifg</dc:title>
  <cp:lastModifiedBy>Navi Kefi17</cp:lastModifiedBy>
  <cp:revision>2</cp:revision>
  <dcterms:created xsi:type="dcterms:W3CDTF">2006-08-16T00:00:00Z</dcterms:created>
  <dcterms:modified xsi:type="dcterms:W3CDTF">2023-11-20T14:53:12Z</dcterms:modified>
  <dc:identifier>DAF0a58Vfi4</dc:identifier>
</cp:coreProperties>
</file>