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png"/><Relationship Id="rId1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17" Type="http://schemas.openxmlformats.org/officeDocument/2006/relationships/image" Target="../media/image22.png"/><Relationship Id="rId2" Type="http://schemas.openxmlformats.org/officeDocument/2006/relationships/image" Target="../media/image14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1C45-BC06-4873-B520-9CE2B78A8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/>
              <a:t>Cuida tu salud: cuidados preventivos y rehabilitación post-covid-19</a:t>
            </a:r>
            <a:endParaRPr lang="en-GB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B115B-081E-4FF4-A2CE-BEF90D672E7D}"/>
              </a:ext>
            </a:extLst>
          </p:cNvPr>
          <p:cNvSpPr txBox="1"/>
          <p:nvPr/>
        </p:nvSpPr>
        <p:spPr>
          <a:xfrm>
            <a:off x="7395099" y="5539666"/>
            <a:ext cx="3915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Nitida Pastor PhD.</a:t>
            </a:r>
          </a:p>
          <a:p>
            <a:r>
              <a:rPr lang="es-ES" dirty="0"/>
              <a:t>Madrid, 14 de Mayo, 2020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4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F3BB-6639-4EDA-8444-0E8A0A433A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7050" y="218440"/>
            <a:ext cx="10807700" cy="698500"/>
          </a:xfrm>
        </p:spPr>
        <p:txBody>
          <a:bodyPr>
            <a:normAutofit fontScale="90000"/>
          </a:bodyPr>
          <a:lstStyle/>
          <a:p>
            <a:r>
              <a:rPr lang="es-ES" dirty="0"/>
              <a:t>Sistema inmune </a:t>
            </a:r>
            <a:endParaRPr lang="en-GB" dirty="0"/>
          </a:p>
        </p:txBody>
      </p:sp>
      <p:grpSp>
        <p:nvGrpSpPr>
          <p:cNvPr id="4" name="Grupo 18431">
            <a:extLst>
              <a:ext uri="{FF2B5EF4-FFF2-40B4-BE49-F238E27FC236}">
                <a16:creationId xmlns:a16="http://schemas.microsoft.com/office/drawing/2014/main" id="{6EE2164A-2A6E-4ED4-A8DE-64EA87F5D0F6}"/>
              </a:ext>
            </a:extLst>
          </p:cNvPr>
          <p:cNvGrpSpPr/>
          <p:nvPr/>
        </p:nvGrpSpPr>
        <p:grpSpPr>
          <a:xfrm>
            <a:off x="643740" y="985658"/>
            <a:ext cx="4558575" cy="4987555"/>
            <a:chOff x="646449" y="938116"/>
            <a:chExt cx="4496377" cy="5227734"/>
          </a:xfrm>
        </p:grpSpPr>
        <p:grpSp>
          <p:nvGrpSpPr>
            <p:cNvPr id="5" name="Grupo 38">
              <a:extLst>
                <a:ext uri="{FF2B5EF4-FFF2-40B4-BE49-F238E27FC236}">
                  <a16:creationId xmlns:a16="http://schemas.microsoft.com/office/drawing/2014/main" id="{BCDB3D45-54E8-44B4-81FF-3D243517E74C}"/>
                </a:ext>
              </a:extLst>
            </p:cNvPr>
            <p:cNvGrpSpPr/>
            <p:nvPr/>
          </p:nvGrpSpPr>
          <p:grpSpPr>
            <a:xfrm>
              <a:off x="646449" y="938116"/>
              <a:ext cx="4496377" cy="5227734"/>
              <a:chOff x="646449" y="938116"/>
              <a:chExt cx="4496377" cy="522773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9F2D9FB-C426-4FE3-BCA4-A700C06FDF9C}"/>
                  </a:ext>
                </a:extLst>
              </p:cNvPr>
              <p:cNvGrpSpPr/>
              <p:nvPr/>
            </p:nvGrpSpPr>
            <p:grpSpPr>
              <a:xfrm>
                <a:off x="646449" y="938116"/>
                <a:ext cx="4496377" cy="5227734"/>
                <a:chOff x="7644728" y="1262902"/>
                <a:chExt cx="3918621" cy="4756877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E73BBD48-DB8F-47F0-895E-EFB0727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44728" y="1262902"/>
                  <a:ext cx="3918621" cy="4756877"/>
                </a:xfrm>
                <a:prstGeom prst="rect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3CFBF24-0970-462B-B8C3-46C54A0C9D43}"/>
                    </a:ext>
                  </a:extLst>
                </p:cNvPr>
                <p:cNvSpPr/>
                <p:nvPr/>
              </p:nvSpPr>
              <p:spPr>
                <a:xfrm>
                  <a:off x="10058755" y="1679415"/>
                  <a:ext cx="1362456" cy="42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15A6C"/>
                      </a:solidFill>
                      <a:effectLst/>
                      <a:uLnTx/>
                      <a:uFillTx/>
                      <a:latin typeface="Kite Display Light"/>
                      <a:ea typeface="+mn-ea"/>
                      <a:cs typeface="+mn-cs"/>
                    </a:rPr>
                    <a:t>Amígdalas</a:t>
                  </a: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15A6C"/>
                      </a:solidFill>
                      <a:effectLst/>
                      <a:uLnTx/>
                      <a:uFillTx/>
                      <a:latin typeface="Kite Display Light"/>
                      <a:ea typeface="+mn-ea"/>
                      <a:cs typeface="+mn-cs"/>
                    </a:rPr>
                    <a:t> y </a:t>
                  </a:r>
                  <a:r>
                    <a:rPr kumimoji="0" lang="en-US" sz="10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15A6C"/>
                      </a:solidFill>
                      <a:effectLst/>
                      <a:uLnTx/>
                      <a:uFillTx/>
                      <a:latin typeface="Kite Display Light"/>
                      <a:ea typeface="+mn-ea"/>
                      <a:cs typeface="+mn-cs"/>
                    </a:rPr>
                    <a:t>adenoides</a:t>
                  </a:r>
                  <a:endPara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5A6C"/>
                    </a:solidFill>
                    <a:effectLst/>
                    <a:uLnTx/>
                    <a:uFillTx/>
                    <a:latin typeface="Kite Display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0B46AD1-8DBD-48FF-859C-248A983AD714}"/>
                    </a:ext>
                  </a:extLst>
                </p:cNvPr>
                <p:cNvSpPr/>
                <p:nvPr/>
              </p:nvSpPr>
              <p:spPr>
                <a:xfrm>
                  <a:off x="7927847" y="2484565"/>
                  <a:ext cx="810005" cy="356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>
                      <a:solidFill>
                        <a:srgbClr val="415A6C"/>
                      </a:solidFill>
                      <a:latin typeface="Kite Display Light"/>
                    </a:rPr>
                    <a:t>Timo</a:t>
                  </a:r>
                  <a:endParaRPr lang="en-GB" sz="1050" b="1" dirty="0">
                    <a:solidFill>
                      <a:srgbClr val="415A6C"/>
                    </a:solidFill>
                    <a:latin typeface="Kite Display Light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1A8CC47-D474-4FBD-AA91-5EBC444CDE3D}"/>
                    </a:ext>
                  </a:extLst>
                </p:cNvPr>
                <p:cNvSpPr/>
                <p:nvPr/>
              </p:nvSpPr>
              <p:spPr>
                <a:xfrm>
                  <a:off x="10611206" y="2710280"/>
                  <a:ext cx="810005" cy="42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050" b="1" i="0" u="none" strike="noStrike" kern="1200" cap="none" spc="0" normalizeH="0" baseline="0">
                      <a:ln>
                        <a:noFill/>
                      </a:ln>
                      <a:solidFill>
                        <a:srgbClr val="415A6C"/>
                      </a:solidFill>
                      <a:effectLst/>
                      <a:uLnTx/>
                      <a:uFillTx/>
                      <a:latin typeface="Kite Display Light"/>
                      <a:ea typeface="+mn-ea"/>
                      <a:cs typeface="+mn-cs"/>
                    </a:rPr>
                    <a:t>Médula Ósea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7E7AD16-DC9D-427F-AC96-AEDDEC1A91C2}"/>
                    </a:ext>
                  </a:extLst>
                </p:cNvPr>
                <p:cNvSpPr/>
                <p:nvPr/>
              </p:nvSpPr>
              <p:spPr>
                <a:xfrm>
                  <a:off x="10797608" y="4098547"/>
                  <a:ext cx="665477" cy="42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15A6C"/>
                      </a:solidFill>
                      <a:effectLst/>
                      <a:uLnTx/>
                      <a:uFillTx/>
                      <a:latin typeface="Kite Display Light"/>
                      <a:ea typeface="+mn-ea"/>
                      <a:cs typeface="+mn-cs"/>
                    </a:rPr>
                    <a:t>Bazo</a:t>
                  </a:r>
                  <a:endPara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5A6C"/>
                    </a:solidFill>
                    <a:effectLst/>
                    <a:uLnTx/>
                    <a:uFillTx/>
                    <a:latin typeface="Kite Display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3AC47FF-A6BA-441F-B566-DF4C597F98C4}"/>
                    </a:ext>
                  </a:extLst>
                </p:cNvPr>
                <p:cNvSpPr/>
                <p:nvPr/>
              </p:nvSpPr>
              <p:spPr>
                <a:xfrm>
                  <a:off x="10797608" y="4766802"/>
                  <a:ext cx="765741" cy="42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s-ES" sz="1050" b="1" dirty="0">
                      <a:solidFill>
                        <a:srgbClr val="415A6C"/>
                      </a:solidFill>
                    </a:rPr>
                    <a:t>Nódulos linfáticos inguinales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FFF9D45-811E-4D1A-AAD7-9662D5545261}"/>
                    </a:ext>
                  </a:extLst>
                </p:cNvPr>
                <p:cNvSpPr/>
                <p:nvPr/>
              </p:nvSpPr>
              <p:spPr>
                <a:xfrm>
                  <a:off x="7682914" y="4773654"/>
                  <a:ext cx="753703" cy="42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050" b="1" i="0" u="none" strike="noStrike" kern="1200" cap="none" spc="0" normalizeH="0" baseline="0">
                      <a:ln>
                        <a:noFill/>
                      </a:ln>
                      <a:solidFill>
                        <a:srgbClr val="415A6C"/>
                      </a:solidFill>
                      <a:effectLst/>
                      <a:uLnTx/>
                      <a:uFillTx/>
                      <a:latin typeface="Kite Display Light"/>
                      <a:ea typeface="+mn-ea"/>
                      <a:cs typeface="+mn-cs"/>
                    </a:rPr>
                    <a:t>Apéndice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C02D425-9B6C-4049-AA3D-77BFD067C65D}"/>
                    </a:ext>
                  </a:extLst>
                </p:cNvPr>
                <p:cNvSpPr/>
                <p:nvPr/>
              </p:nvSpPr>
              <p:spPr>
                <a:xfrm>
                  <a:off x="7682914" y="4199604"/>
                  <a:ext cx="753703" cy="42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sz="1050" b="1" dirty="0" err="1">
                      <a:solidFill>
                        <a:srgbClr val="415A6C"/>
                      </a:solidFill>
                    </a:rPr>
                    <a:t>Parche</a:t>
                  </a:r>
                  <a:r>
                    <a:rPr lang="en-US" sz="1050" b="1" dirty="0">
                      <a:solidFill>
                        <a:srgbClr val="415A6C"/>
                      </a:solidFill>
                    </a:rPr>
                    <a:t> de Peyer</a:t>
                  </a:r>
                  <a:endPara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5A6C"/>
                    </a:solidFill>
                    <a:effectLst/>
                    <a:uLnTx/>
                    <a:uFillTx/>
                    <a:latin typeface="Kite Display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4DD8935-AF88-4E7D-9500-8698C1C25E37}"/>
                    </a:ext>
                  </a:extLst>
                </p:cNvPr>
                <p:cNvSpPr/>
                <p:nvPr/>
              </p:nvSpPr>
              <p:spPr>
                <a:xfrm>
                  <a:off x="7644728" y="3079687"/>
                  <a:ext cx="945084" cy="42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050" b="1" i="0" u="none" strike="noStrike" kern="1200" cap="none" spc="0" normalizeH="0" baseline="0" dirty="0">
                      <a:ln>
                        <a:noFill/>
                      </a:ln>
                      <a:solidFill>
                        <a:srgbClr val="415A6C"/>
                      </a:solidFill>
                      <a:effectLst/>
                      <a:uLnTx/>
                      <a:uFillTx/>
                      <a:latin typeface="Kite Display Light"/>
                      <a:ea typeface="+mn-ea"/>
                      <a:cs typeface="+mn-cs"/>
                    </a:rPr>
                    <a:t>Nódulos linfáticos axilares</a:t>
                  </a:r>
                </a:p>
              </p:txBody>
            </p:sp>
          </p:grpSp>
          <p:sp>
            <p:nvSpPr>
              <p:cNvPr id="15" name="Rectangle 18">
                <a:extLst>
                  <a:ext uri="{FF2B5EF4-FFF2-40B4-BE49-F238E27FC236}">
                    <a16:creationId xmlns:a16="http://schemas.microsoft.com/office/drawing/2014/main" id="{A2492D8E-38D6-4E1C-BF9E-05E897C0736C}"/>
                  </a:ext>
                </a:extLst>
              </p:cNvPr>
              <p:cNvSpPr/>
              <p:nvPr/>
            </p:nvSpPr>
            <p:spPr>
              <a:xfrm>
                <a:off x="690859" y="1185227"/>
                <a:ext cx="1443183" cy="7274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Kite Display "/>
                  </a:rPr>
                  <a:t>Immune system</a:t>
                </a:r>
                <a:endParaRPr kumimoji="0" lang="en-GB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Kite Display "/>
                </a:endParaRPr>
              </a:p>
            </p:txBody>
          </p:sp>
        </p:grp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45901AB3-0510-47CE-BD15-96949721B02F}"/>
                </a:ext>
              </a:extLst>
            </p:cNvPr>
            <p:cNvSpPr/>
            <p:nvPr/>
          </p:nvSpPr>
          <p:spPr>
            <a:xfrm>
              <a:off x="3530223" y="2106954"/>
              <a:ext cx="1443776" cy="289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dirty="0" err="1">
                  <a:solidFill>
                    <a:srgbClr val="C1ADB7"/>
                  </a:solidFill>
                  <a:latin typeface="Kite Display Light"/>
                </a:rPr>
                <a:t>Piel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C1ADB7"/>
                </a:solidFill>
                <a:effectLst/>
                <a:uLnTx/>
                <a:uFillTx/>
                <a:latin typeface="Kite Display Light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905E8A91-4004-45A4-BB9B-BF193AFFC5C2}"/>
                </a:ext>
              </a:extLst>
            </p:cNvPr>
            <p:cNvSpPr/>
            <p:nvPr/>
          </p:nvSpPr>
          <p:spPr>
            <a:xfrm>
              <a:off x="690265" y="2008689"/>
              <a:ext cx="1443778" cy="289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50" b="1">
                  <a:solidFill>
                    <a:srgbClr val="C1ADB7"/>
                  </a:solidFill>
                  <a:latin typeface="Kite Display Light"/>
                </a:rPr>
                <a:t>Membranas mucosas</a:t>
              </a: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C7EBC325-0536-4168-BCF1-E41DFC355EFF}"/>
                </a:ext>
              </a:extLst>
            </p:cNvPr>
            <p:cNvSpPr/>
            <p:nvPr/>
          </p:nvSpPr>
          <p:spPr>
            <a:xfrm>
              <a:off x="747639" y="3753385"/>
              <a:ext cx="864828" cy="289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rgbClr val="C1ADB7"/>
                  </a:solidFill>
                  <a:latin typeface="Kite Display Light"/>
                </a:rPr>
                <a:t>Microbiota intestinal</a:t>
              </a:r>
              <a:endParaRPr lang="en-GB" sz="1050" b="1" dirty="0">
                <a:solidFill>
                  <a:srgbClr val="C1ADB7"/>
                </a:solidFill>
                <a:latin typeface="Kite Display Light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29EE7A2E-A3D5-49F6-969C-E9392917A42B}"/>
                </a:ext>
              </a:extLst>
            </p:cNvPr>
            <p:cNvSpPr/>
            <p:nvPr/>
          </p:nvSpPr>
          <p:spPr>
            <a:xfrm>
              <a:off x="4164809" y="3272538"/>
              <a:ext cx="960848" cy="59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050" b="1">
                  <a:solidFill>
                    <a:srgbClr val="C1ADB7"/>
                  </a:solidFill>
                  <a:latin typeface="Kite Display Light"/>
                </a:rPr>
                <a:t>Ácidos y enzimas estomacales</a:t>
              </a:r>
            </a:p>
          </p:txBody>
        </p:sp>
        <p:pic>
          <p:nvPicPr>
            <p:cNvPr id="10" name="Picture 2" descr="2556 Red Arrow Drive Las Vegas PNG Image Vector And Clipart ...">
              <a:extLst>
                <a:ext uri="{FF2B5EF4-FFF2-40B4-BE49-F238E27FC236}">
                  <a16:creationId xmlns:a16="http://schemas.microsoft.com/office/drawing/2014/main" id="{B533505B-CEAE-4115-AADD-2910679F0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356" y="2221312"/>
              <a:ext cx="570944" cy="42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556 Red Arrow Drive Las Vegas PNG Image Vector And Clipart ...">
              <a:extLst>
                <a:ext uri="{FF2B5EF4-FFF2-40B4-BE49-F238E27FC236}">
                  <a16:creationId xmlns:a16="http://schemas.microsoft.com/office/drawing/2014/main" id="{6150BC5B-B2F7-417E-9870-02FFF57E0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66055" flipV="1">
              <a:off x="3681167" y="3524241"/>
              <a:ext cx="570944" cy="42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556 Red Arrow Drive Las Vegas PNG Image Vector And Clipart ...">
              <a:extLst>
                <a:ext uri="{FF2B5EF4-FFF2-40B4-BE49-F238E27FC236}">
                  <a16:creationId xmlns:a16="http://schemas.microsoft.com/office/drawing/2014/main" id="{0B1C5C22-FB2B-4A47-B608-25BDE0576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4701" flipH="1" flipV="1">
              <a:off x="1977034" y="2023008"/>
              <a:ext cx="570944" cy="42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556 Red Arrow Drive Las Vegas PNG Image Vector And Clipart ...">
              <a:extLst>
                <a:ext uri="{FF2B5EF4-FFF2-40B4-BE49-F238E27FC236}">
                  <a16:creationId xmlns:a16="http://schemas.microsoft.com/office/drawing/2014/main" id="{C1629BDA-8E32-4291-9EDA-B118CF61E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6752" flipH="1">
              <a:off x="1647444" y="3878352"/>
              <a:ext cx="690059" cy="518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9">
            <a:extLst>
              <a:ext uri="{FF2B5EF4-FFF2-40B4-BE49-F238E27FC236}">
                <a16:creationId xmlns:a16="http://schemas.microsoft.com/office/drawing/2014/main" id="{88FEE908-4A1D-4396-A8A4-8E6EB568C9F5}"/>
              </a:ext>
            </a:extLst>
          </p:cNvPr>
          <p:cNvSpPr/>
          <p:nvPr/>
        </p:nvSpPr>
        <p:spPr>
          <a:xfrm>
            <a:off x="5413627" y="1814931"/>
            <a:ext cx="2052000" cy="56196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ite Display Light"/>
                <a:ea typeface="+mn-ea"/>
                <a:cs typeface="+mn-cs"/>
              </a:rPr>
              <a:t>PREVENIR LA ENTRADA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2806DEE1-33BB-4B37-BFD5-2F60A0BBCABD}"/>
              </a:ext>
            </a:extLst>
          </p:cNvPr>
          <p:cNvSpPr/>
          <p:nvPr/>
        </p:nvSpPr>
        <p:spPr>
          <a:xfrm>
            <a:off x="9517627" y="3323939"/>
            <a:ext cx="2052000" cy="53039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tx1"/>
                </a:solidFill>
                <a:latin typeface="Kite Display Light"/>
              </a:rPr>
              <a:t>DEFENSA ESPECÍFICA</a:t>
            </a:r>
          </a:p>
          <a:p>
            <a:pPr lvl="1"/>
            <a:endParaRPr lang="en-US" sz="1200" dirty="0">
              <a:solidFill>
                <a:schemeClr val="tx1"/>
              </a:solidFill>
              <a:latin typeface="Kite Display Light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A23F2B9B-F7B5-46B3-A83A-9C41C30EF045}"/>
              </a:ext>
            </a:extLst>
          </p:cNvPr>
          <p:cNvSpPr/>
          <p:nvPr/>
        </p:nvSpPr>
        <p:spPr>
          <a:xfrm>
            <a:off x="7465627" y="2640113"/>
            <a:ext cx="2052000" cy="53039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tx1"/>
                </a:solidFill>
                <a:latin typeface="Kite Display Light"/>
              </a:rPr>
              <a:t>DEFENSA GENERAL</a:t>
            </a:r>
          </a:p>
        </p:txBody>
      </p:sp>
    </p:spTree>
    <p:extLst>
      <p:ext uri="{BB962C8B-B14F-4D97-AF65-F5344CB8AC3E}">
        <p14:creationId xmlns:p14="http://schemas.microsoft.com/office/powerpoint/2010/main" val="259426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795EF328-6171-46B0-8FE8-9A324A81D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55354"/>
              </p:ext>
            </p:extLst>
          </p:nvPr>
        </p:nvGraphicFramePr>
        <p:xfrm>
          <a:off x="742529" y="909599"/>
          <a:ext cx="6745251" cy="45249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45251">
                  <a:extLst>
                    <a:ext uri="{9D8B030D-6E8A-4147-A177-3AD203B41FA5}">
                      <a16:colId xmlns:a16="http://schemas.microsoft.com/office/drawing/2014/main" val="273511122"/>
                    </a:ext>
                  </a:extLst>
                </a:gridCol>
              </a:tblGrid>
              <a:tr h="367985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NUTRIENTE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E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00633"/>
                  </a:ext>
                </a:extLst>
              </a:tr>
              <a:tr h="538626"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>
                          <a:solidFill>
                            <a:schemeClr val="tx1"/>
                          </a:solidFill>
                        </a:rPr>
                        <a:t>Vitamina A </a:t>
                      </a:r>
                    </a:p>
                    <a:p>
                      <a:pPr algn="ctr"/>
                      <a:r>
                        <a:rPr lang="es-ES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(700-900 μg)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38289"/>
                  </a:ext>
                </a:extLst>
              </a:tr>
              <a:tr h="5386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1600" b="1" noProof="0" dirty="0">
                          <a:solidFill>
                            <a:schemeClr val="tx1"/>
                          </a:solidFill>
                        </a:rPr>
                        <a:t>B6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1600" b="1" noProof="0" dirty="0">
                          <a:solidFill>
                            <a:schemeClr val="tx1"/>
                          </a:solidFill>
                        </a:rPr>
                        <a:t>(1.6 mg 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975606"/>
                  </a:ext>
                </a:extLst>
              </a:tr>
              <a:tr h="5386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B9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(400μg)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06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B12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 μg</a:t>
                      </a:r>
                      <a:r>
                        <a:rPr lang="es-ES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40770"/>
                  </a:ext>
                </a:extLst>
              </a:tr>
              <a:tr h="538626"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>
                          <a:solidFill>
                            <a:srgbClr val="FF0000"/>
                          </a:solidFill>
                        </a:rPr>
                        <a:t>Vitamina C</a:t>
                      </a:r>
                    </a:p>
                    <a:p>
                      <a:pPr algn="ctr"/>
                      <a:r>
                        <a:rPr lang="es-ES" sz="1600" b="1" noProof="0" dirty="0">
                          <a:solidFill>
                            <a:srgbClr val="FF0000"/>
                          </a:solidFill>
                        </a:rPr>
                        <a:t> (80-90 mg)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64789"/>
                  </a:ext>
                </a:extLst>
              </a:tr>
              <a:tr h="682260"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>
                          <a:solidFill>
                            <a:srgbClr val="FF0000"/>
                          </a:solidFill>
                        </a:rPr>
                        <a:t>Vitamina D </a:t>
                      </a:r>
                    </a:p>
                    <a:p>
                      <a:pPr algn="ctr"/>
                      <a:r>
                        <a:rPr lang="es-ES" sz="1600" b="1" noProof="0" dirty="0">
                          <a:solidFill>
                            <a:srgbClr val="FF0000"/>
                          </a:solidFill>
                        </a:rPr>
                        <a:t>(600-800IU)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26424"/>
                  </a:ext>
                </a:extLst>
              </a:tr>
              <a:tr h="53862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Vitamina E</a:t>
                      </a:r>
                    </a:p>
                    <a:p>
                      <a:pPr algn="ctr"/>
                      <a:r>
                        <a:rPr lang="es-ES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(15mg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s-ES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82356"/>
                  </a:ext>
                </a:extLst>
              </a:tr>
            </a:tbl>
          </a:graphicData>
        </a:graphic>
      </p:graphicFrame>
      <p:pic>
        <p:nvPicPr>
          <p:cNvPr id="5" name="Imagen 29">
            <a:extLst>
              <a:ext uri="{FF2B5EF4-FFF2-40B4-BE49-F238E27FC236}">
                <a16:creationId xmlns:a16="http://schemas.microsoft.com/office/drawing/2014/main" id="{52143921-F48D-4456-84F4-5B669A0D65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8283" y="4191176"/>
            <a:ext cx="1221355" cy="566342"/>
          </a:xfrm>
          <a:prstGeom prst="rect">
            <a:avLst/>
          </a:prstGeom>
        </p:spPr>
      </p:pic>
      <p:pic>
        <p:nvPicPr>
          <p:cNvPr id="6" name="Imagen 41">
            <a:extLst>
              <a:ext uri="{FF2B5EF4-FFF2-40B4-BE49-F238E27FC236}">
                <a16:creationId xmlns:a16="http://schemas.microsoft.com/office/drawing/2014/main" id="{C98E35CB-CD4D-4830-BDC2-5DAA26EE5E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6425">
            <a:off x="6185033" y="4834491"/>
            <a:ext cx="411357" cy="444458"/>
          </a:xfrm>
          <a:prstGeom prst="rect">
            <a:avLst/>
          </a:prstGeom>
        </p:spPr>
      </p:pic>
      <p:pic>
        <p:nvPicPr>
          <p:cNvPr id="7" name="Imagen 42">
            <a:extLst>
              <a:ext uri="{FF2B5EF4-FFF2-40B4-BE49-F238E27FC236}">
                <a16:creationId xmlns:a16="http://schemas.microsoft.com/office/drawing/2014/main" id="{58E97FAA-F08D-4527-BA7F-F04FC0AD8A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5183" y="4840569"/>
            <a:ext cx="1410196" cy="570763"/>
          </a:xfrm>
          <a:prstGeom prst="rect">
            <a:avLst/>
          </a:prstGeom>
        </p:spPr>
      </p:pic>
      <p:pic>
        <p:nvPicPr>
          <p:cNvPr id="8" name="Imagen 28">
            <a:extLst>
              <a:ext uri="{FF2B5EF4-FFF2-40B4-BE49-F238E27FC236}">
                <a16:creationId xmlns:a16="http://schemas.microsoft.com/office/drawing/2014/main" id="{63374B68-DB31-4C2B-A449-8773A30097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9681" y="2473344"/>
            <a:ext cx="728825" cy="461194"/>
          </a:xfrm>
          <a:prstGeom prst="rect">
            <a:avLst/>
          </a:prstGeom>
        </p:spPr>
      </p:pic>
      <p:pic>
        <p:nvPicPr>
          <p:cNvPr id="9" name="Imagen 48">
            <a:extLst>
              <a:ext uri="{FF2B5EF4-FFF2-40B4-BE49-F238E27FC236}">
                <a16:creationId xmlns:a16="http://schemas.microsoft.com/office/drawing/2014/main" id="{A575C73E-09B7-406E-9641-751065AB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8283" y="1872248"/>
            <a:ext cx="677241" cy="398955"/>
          </a:xfrm>
          <a:prstGeom prst="rect">
            <a:avLst/>
          </a:prstGeom>
        </p:spPr>
      </p:pic>
      <p:pic>
        <p:nvPicPr>
          <p:cNvPr id="10" name="Imagen 49">
            <a:extLst>
              <a:ext uri="{FF2B5EF4-FFF2-40B4-BE49-F238E27FC236}">
                <a16:creationId xmlns:a16="http://schemas.microsoft.com/office/drawing/2014/main" id="{59AEF812-78CE-4D71-8F32-C5848452C8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9868589">
            <a:off x="5861307" y="1341057"/>
            <a:ext cx="667520" cy="326190"/>
          </a:xfrm>
          <a:prstGeom prst="rect">
            <a:avLst/>
          </a:prstGeom>
        </p:spPr>
      </p:pic>
      <p:pic>
        <p:nvPicPr>
          <p:cNvPr id="12" name="Imagen 62">
            <a:extLst>
              <a:ext uri="{FF2B5EF4-FFF2-40B4-BE49-F238E27FC236}">
                <a16:creationId xmlns:a16="http://schemas.microsoft.com/office/drawing/2014/main" id="{E84E40F7-A8DD-48B8-80B2-FDC3A2148D4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9472" y="3151640"/>
            <a:ext cx="602424" cy="335536"/>
          </a:xfrm>
          <a:prstGeom prst="rect">
            <a:avLst/>
          </a:prstGeom>
        </p:spPr>
      </p:pic>
      <p:pic>
        <p:nvPicPr>
          <p:cNvPr id="13" name="Imagen 89">
            <a:extLst>
              <a:ext uri="{FF2B5EF4-FFF2-40B4-BE49-F238E27FC236}">
                <a16:creationId xmlns:a16="http://schemas.microsoft.com/office/drawing/2014/main" id="{E4E9589D-CE5A-4EA4-8232-4643F062099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625014">
            <a:off x="5078469" y="3638596"/>
            <a:ext cx="652682" cy="439347"/>
          </a:xfrm>
          <a:prstGeom prst="rect">
            <a:avLst/>
          </a:prstGeom>
        </p:spPr>
      </p:pic>
      <p:pic>
        <p:nvPicPr>
          <p:cNvPr id="14" name="Imagen 91">
            <a:extLst>
              <a:ext uri="{FF2B5EF4-FFF2-40B4-BE49-F238E27FC236}">
                <a16:creationId xmlns:a16="http://schemas.microsoft.com/office/drawing/2014/main" id="{2228015D-9182-4DBD-8008-0A7BDDC38DE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5014">
            <a:off x="6091998" y="3643594"/>
            <a:ext cx="511694" cy="501342"/>
          </a:xfrm>
          <a:prstGeom prst="rect">
            <a:avLst/>
          </a:prstGeom>
        </p:spPr>
      </p:pic>
      <p:pic>
        <p:nvPicPr>
          <p:cNvPr id="15" name="Imagen 94">
            <a:extLst>
              <a:ext uri="{FF2B5EF4-FFF2-40B4-BE49-F238E27FC236}">
                <a16:creationId xmlns:a16="http://schemas.microsoft.com/office/drawing/2014/main" id="{0EF34C0E-BAEF-4E31-9D12-458D4E52041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335" y="4419545"/>
            <a:ext cx="620124" cy="363517"/>
          </a:xfrm>
          <a:prstGeom prst="rect">
            <a:avLst/>
          </a:prstGeom>
        </p:spPr>
      </p:pic>
      <p:pic>
        <p:nvPicPr>
          <p:cNvPr id="16" name="Imagen 95">
            <a:extLst>
              <a:ext uri="{FF2B5EF4-FFF2-40B4-BE49-F238E27FC236}">
                <a16:creationId xmlns:a16="http://schemas.microsoft.com/office/drawing/2014/main" id="{3401DAE4-029A-4CE5-B900-93901FE3472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6903" y="4969070"/>
            <a:ext cx="458306" cy="400335"/>
          </a:xfrm>
          <a:prstGeom prst="rect">
            <a:avLst/>
          </a:prstGeom>
        </p:spPr>
      </p:pic>
      <p:pic>
        <p:nvPicPr>
          <p:cNvPr id="17" name="Imagen 97">
            <a:extLst>
              <a:ext uri="{FF2B5EF4-FFF2-40B4-BE49-F238E27FC236}">
                <a16:creationId xmlns:a16="http://schemas.microsoft.com/office/drawing/2014/main" id="{CF5185F5-47CE-457B-84C3-C82146AC180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8414" y="3274592"/>
            <a:ext cx="443126" cy="308815"/>
          </a:xfrm>
          <a:prstGeom prst="rect">
            <a:avLst/>
          </a:prstGeom>
        </p:spPr>
      </p:pic>
      <p:pic>
        <p:nvPicPr>
          <p:cNvPr id="18" name="Imagen 104">
            <a:extLst>
              <a:ext uri="{FF2B5EF4-FFF2-40B4-BE49-F238E27FC236}">
                <a16:creationId xmlns:a16="http://schemas.microsoft.com/office/drawing/2014/main" id="{03D78FE4-015F-4E8F-8223-22AD63DCE22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0891" y="4205123"/>
            <a:ext cx="605335" cy="509356"/>
          </a:xfrm>
          <a:prstGeom prst="rect">
            <a:avLst/>
          </a:prstGeom>
        </p:spPr>
      </p:pic>
      <p:pic>
        <p:nvPicPr>
          <p:cNvPr id="19" name="Imagen 108">
            <a:extLst>
              <a:ext uri="{FF2B5EF4-FFF2-40B4-BE49-F238E27FC236}">
                <a16:creationId xmlns:a16="http://schemas.microsoft.com/office/drawing/2014/main" id="{491CD6DB-6AE3-4B20-A97D-5781CF61644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035897" flipH="1" flipV="1">
            <a:off x="3011964" y="3127575"/>
            <a:ext cx="623852" cy="458710"/>
          </a:xfrm>
          <a:prstGeom prst="rect">
            <a:avLst/>
          </a:prstGeom>
        </p:spPr>
      </p:pic>
      <p:pic>
        <p:nvPicPr>
          <p:cNvPr id="20" name="Imagen 111">
            <a:extLst>
              <a:ext uri="{FF2B5EF4-FFF2-40B4-BE49-F238E27FC236}">
                <a16:creationId xmlns:a16="http://schemas.microsoft.com/office/drawing/2014/main" id="{48C4585D-0FB4-4E8A-9482-02ACFA2B2C1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7177" y="2559783"/>
            <a:ext cx="799210" cy="574829"/>
          </a:xfrm>
          <a:prstGeom prst="rect">
            <a:avLst/>
          </a:prstGeom>
        </p:spPr>
      </p:pic>
      <p:pic>
        <p:nvPicPr>
          <p:cNvPr id="23" name="Imagen 119">
            <a:extLst>
              <a:ext uri="{FF2B5EF4-FFF2-40B4-BE49-F238E27FC236}">
                <a16:creationId xmlns:a16="http://schemas.microsoft.com/office/drawing/2014/main" id="{4D3FF7F7-A13F-4B53-A9A2-CF16A0533B6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0531" y="2498298"/>
            <a:ext cx="675566" cy="441267"/>
          </a:xfrm>
          <a:prstGeom prst="rect">
            <a:avLst/>
          </a:prstGeom>
        </p:spPr>
      </p:pic>
      <p:pic>
        <p:nvPicPr>
          <p:cNvPr id="33" name="Imagen 99">
            <a:extLst>
              <a:ext uri="{FF2B5EF4-FFF2-40B4-BE49-F238E27FC236}">
                <a16:creationId xmlns:a16="http://schemas.microsoft.com/office/drawing/2014/main" id="{1DF48611-0D6E-43FA-B754-56DBB6E3FB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3561" y="1808073"/>
            <a:ext cx="1646321" cy="763399"/>
          </a:xfrm>
          <a:prstGeom prst="rect">
            <a:avLst/>
          </a:prstGeom>
        </p:spPr>
      </p:pic>
      <p:pic>
        <p:nvPicPr>
          <p:cNvPr id="35" name="Imagen 2">
            <a:extLst>
              <a:ext uri="{FF2B5EF4-FFF2-40B4-BE49-F238E27FC236}">
                <a16:creationId xmlns:a16="http://schemas.microsoft.com/office/drawing/2014/main" id="{5E39D20E-E119-45F1-8B30-4D436EC501D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539499">
            <a:off x="2503185" y="1169484"/>
            <a:ext cx="727072" cy="897882"/>
          </a:xfrm>
          <a:prstGeom prst="rect">
            <a:avLst/>
          </a:prstGeom>
        </p:spPr>
      </p:pic>
      <p:pic>
        <p:nvPicPr>
          <p:cNvPr id="36" name="Imagen 3">
            <a:extLst>
              <a:ext uri="{FF2B5EF4-FFF2-40B4-BE49-F238E27FC236}">
                <a16:creationId xmlns:a16="http://schemas.microsoft.com/office/drawing/2014/main" id="{87D58936-56D2-427F-8876-33EC7920058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0601">
            <a:off x="8526750" y="2094937"/>
            <a:ext cx="836803" cy="1104615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E7E96066-A7CA-481F-B8CC-8B00FBFF25F5}"/>
              </a:ext>
            </a:extLst>
          </p:cNvPr>
          <p:cNvSpPr txBox="1">
            <a:spLocks/>
          </p:cNvSpPr>
          <p:nvPr/>
        </p:nvSpPr>
        <p:spPr>
          <a:xfrm>
            <a:off x="527050" y="218440"/>
            <a:ext cx="10807700" cy="698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Apoyando el sistema inmune</a:t>
            </a:r>
            <a:endParaRPr lang="en-GB" dirty="0"/>
          </a:p>
        </p:txBody>
      </p:sp>
      <p:pic>
        <p:nvPicPr>
          <p:cNvPr id="39" name="Imagen 78">
            <a:extLst>
              <a:ext uri="{FF2B5EF4-FFF2-40B4-BE49-F238E27FC236}">
                <a16:creationId xmlns:a16="http://schemas.microsoft.com/office/drawing/2014/main" id="{37518690-7ED3-4024-B032-D1BD470E6168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8191" y="1319588"/>
            <a:ext cx="641758" cy="467389"/>
          </a:xfrm>
          <a:prstGeom prst="rect">
            <a:avLst/>
          </a:prstGeom>
        </p:spPr>
      </p:pic>
      <p:pic>
        <p:nvPicPr>
          <p:cNvPr id="40" name="Gráfico 127" descr="Flecha ligeramente curva">
            <a:extLst>
              <a:ext uri="{FF2B5EF4-FFF2-40B4-BE49-F238E27FC236}">
                <a16:creationId xmlns:a16="http://schemas.microsoft.com/office/drawing/2014/main" id="{9E63B8AA-1BD2-4970-846F-3A5C55CB9F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9944020">
            <a:off x="7300102" y="3489246"/>
            <a:ext cx="1155012" cy="6171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7B91B4-0BE5-4655-8B5D-48362DBA07CE}"/>
              </a:ext>
            </a:extLst>
          </p:cNvPr>
          <p:cNvSpPr/>
          <p:nvPr/>
        </p:nvSpPr>
        <p:spPr>
          <a:xfrm>
            <a:off x="8585309" y="3108843"/>
            <a:ext cx="440630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Vitamina C       400mg -2gr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Imagen 3">
            <a:extLst>
              <a:ext uri="{FF2B5EF4-FFF2-40B4-BE49-F238E27FC236}">
                <a16:creationId xmlns:a16="http://schemas.microsoft.com/office/drawing/2014/main" id="{C2341441-633B-4BF8-B42C-28EE9CEE3DED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0601">
            <a:off x="8811839" y="2140544"/>
            <a:ext cx="836803" cy="1104615"/>
          </a:xfrm>
          <a:prstGeom prst="rect">
            <a:avLst/>
          </a:prstGeom>
        </p:spPr>
      </p:pic>
      <p:pic>
        <p:nvPicPr>
          <p:cNvPr id="30" name="Imagen 3">
            <a:extLst>
              <a:ext uri="{FF2B5EF4-FFF2-40B4-BE49-F238E27FC236}">
                <a16:creationId xmlns:a16="http://schemas.microsoft.com/office/drawing/2014/main" id="{BC9B656B-3978-48EB-AF59-9BDC0EF9E0C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0601">
            <a:off x="9019022" y="2230491"/>
            <a:ext cx="836803" cy="1104615"/>
          </a:xfrm>
          <a:prstGeom prst="rect">
            <a:avLst/>
          </a:prstGeom>
        </p:spPr>
      </p:pic>
      <p:pic>
        <p:nvPicPr>
          <p:cNvPr id="31" name="Imagen 89">
            <a:extLst>
              <a:ext uri="{FF2B5EF4-FFF2-40B4-BE49-F238E27FC236}">
                <a16:creationId xmlns:a16="http://schemas.microsoft.com/office/drawing/2014/main" id="{F128D78C-E1A3-4BB0-9C17-B251093263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625014">
            <a:off x="10238172" y="2140668"/>
            <a:ext cx="652682" cy="439347"/>
          </a:xfrm>
          <a:prstGeom prst="rect">
            <a:avLst/>
          </a:prstGeom>
        </p:spPr>
      </p:pic>
      <p:pic>
        <p:nvPicPr>
          <p:cNvPr id="38" name="Imagen 89">
            <a:extLst>
              <a:ext uri="{FF2B5EF4-FFF2-40B4-BE49-F238E27FC236}">
                <a16:creationId xmlns:a16="http://schemas.microsoft.com/office/drawing/2014/main" id="{EA0FA4D0-DF94-4AB8-9C99-50C022F6A6E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625014">
            <a:off x="10223426" y="2329510"/>
            <a:ext cx="652682" cy="439347"/>
          </a:xfrm>
          <a:prstGeom prst="rect">
            <a:avLst/>
          </a:prstGeom>
        </p:spPr>
      </p:pic>
      <p:pic>
        <p:nvPicPr>
          <p:cNvPr id="42" name="Imagen 89">
            <a:extLst>
              <a:ext uri="{FF2B5EF4-FFF2-40B4-BE49-F238E27FC236}">
                <a16:creationId xmlns:a16="http://schemas.microsoft.com/office/drawing/2014/main" id="{BC8C68FC-2965-4ACA-ACA7-F0927C873F7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625014">
            <a:off x="10235333" y="2533383"/>
            <a:ext cx="652682" cy="439347"/>
          </a:xfrm>
          <a:prstGeom prst="rect">
            <a:avLst/>
          </a:prstGeom>
        </p:spPr>
      </p:pic>
      <p:pic>
        <p:nvPicPr>
          <p:cNvPr id="43" name="Imagen 89">
            <a:extLst>
              <a:ext uri="{FF2B5EF4-FFF2-40B4-BE49-F238E27FC236}">
                <a16:creationId xmlns:a16="http://schemas.microsoft.com/office/drawing/2014/main" id="{FF049E60-1AD7-4DE8-9180-03718960EA6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625014">
            <a:off x="10222332" y="2748236"/>
            <a:ext cx="652682" cy="439347"/>
          </a:xfrm>
          <a:prstGeom prst="rect">
            <a:avLst/>
          </a:prstGeom>
        </p:spPr>
      </p:pic>
      <p:pic>
        <p:nvPicPr>
          <p:cNvPr id="44" name="Imagen 3">
            <a:extLst>
              <a:ext uri="{FF2B5EF4-FFF2-40B4-BE49-F238E27FC236}">
                <a16:creationId xmlns:a16="http://schemas.microsoft.com/office/drawing/2014/main" id="{F0A7D9D4-1347-4F81-8ED0-8A8DFDAD08A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0601">
            <a:off x="8984031" y="2242382"/>
            <a:ext cx="836803" cy="1104615"/>
          </a:xfrm>
          <a:prstGeom prst="rect">
            <a:avLst/>
          </a:prstGeom>
        </p:spPr>
      </p:pic>
      <p:pic>
        <p:nvPicPr>
          <p:cNvPr id="45" name="Imagen 3">
            <a:extLst>
              <a:ext uri="{FF2B5EF4-FFF2-40B4-BE49-F238E27FC236}">
                <a16:creationId xmlns:a16="http://schemas.microsoft.com/office/drawing/2014/main" id="{5D13C54C-62E5-4734-B1E6-06F7A341B81D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0601">
            <a:off x="2852744" y="3565567"/>
            <a:ext cx="745088" cy="59895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3A1D9A5-DFEE-4F22-90D0-6F2279996125}"/>
              </a:ext>
            </a:extLst>
          </p:cNvPr>
          <p:cNvSpPr/>
          <p:nvPr/>
        </p:nvSpPr>
        <p:spPr>
          <a:xfrm>
            <a:off x="8532353" y="4566182"/>
            <a:ext cx="440630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Vitamina D      2000 UI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Gráfico 127" descr="Flecha ligeramente curva">
            <a:extLst>
              <a:ext uri="{FF2B5EF4-FFF2-40B4-BE49-F238E27FC236}">
                <a16:creationId xmlns:a16="http://schemas.microsoft.com/office/drawing/2014/main" id="{4D99AB6A-A9CE-460D-9B25-EAA78F702A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9944020">
            <a:off x="7317675" y="4180405"/>
            <a:ext cx="1155012" cy="617127"/>
          </a:xfrm>
          <a:prstGeom prst="rect">
            <a:avLst/>
          </a:prstGeom>
        </p:spPr>
      </p:pic>
      <p:pic>
        <p:nvPicPr>
          <p:cNvPr id="48" name="Imagen 29">
            <a:extLst>
              <a:ext uri="{FF2B5EF4-FFF2-40B4-BE49-F238E27FC236}">
                <a16:creationId xmlns:a16="http://schemas.microsoft.com/office/drawing/2014/main" id="{102FC1C3-5390-4A32-B012-7F30CD8615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0063" y="3641670"/>
            <a:ext cx="1221355" cy="566342"/>
          </a:xfrm>
          <a:prstGeom prst="rect">
            <a:avLst/>
          </a:prstGeom>
        </p:spPr>
      </p:pic>
      <p:pic>
        <p:nvPicPr>
          <p:cNvPr id="49" name="Imagen 29">
            <a:extLst>
              <a:ext uri="{FF2B5EF4-FFF2-40B4-BE49-F238E27FC236}">
                <a16:creationId xmlns:a16="http://schemas.microsoft.com/office/drawing/2014/main" id="{AE6D7D68-755C-4DAD-9385-D04F8ED54B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9951" y="3830888"/>
            <a:ext cx="1221355" cy="566342"/>
          </a:xfrm>
          <a:prstGeom prst="rect">
            <a:avLst/>
          </a:prstGeom>
        </p:spPr>
      </p:pic>
      <p:pic>
        <p:nvPicPr>
          <p:cNvPr id="50" name="Imagen 29">
            <a:extLst>
              <a:ext uri="{FF2B5EF4-FFF2-40B4-BE49-F238E27FC236}">
                <a16:creationId xmlns:a16="http://schemas.microsoft.com/office/drawing/2014/main" id="{F65D8C9C-44E4-48EC-A564-62D8BD647D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9926" y="4026531"/>
            <a:ext cx="1221355" cy="566342"/>
          </a:xfrm>
          <a:prstGeom prst="rect">
            <a:avLst/>
          </a:prstGeom>
        </p:spPr>
      </p:pic>
      <p:pic>
        <p:nvPicPr>
          <p:cNvPr id="51" name="Imagen 104">
            <a:extLst>
              <a:ext uri="{FF2B5EF4-FFF2-40B4-BE49-F238E27FC236}">
                <a16:creationId xmlns:a16="http://schemas.microsoft.com/office/drawing/2014/main" id="{ECCD5426-CC48-4B61-BADA-2DF47E40FC7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05058" y="3842565"/>
            <a:ext cx="605335" cy="509356"/>
          </a:xfrm>
          <a:prstGeom prst="rect">
            <a:avLst/>
          </a:prstGeom>
        </p:spPr>
      </p:pic>
      <p:pic>
        <p:nvPicPr>
          <p:cNvPr id="52" name="Imagen 104">
            <a:extLst>
              <a:ext uri="{FF2B5EF4-FFF2-40B4-BE49-F238E27FC236}">
                <a16:creationId xmlns:a16="http://schemas.microsoft.com/office/drawing/2014/main" id="{7A76830B-BFB4-403A-B673-099353D481F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124" y="3936498"/>
            <a:ext cx="605335" cy="509356"/>
          </a:xfrm>
          <a:prstGeom prst="rect">
            <a:avLst/>
          </a:prstGeom>
        </p:spPr>
      </p:pic>
      <p:pic>
        <p:nvPicPr>
          <p:cNvPr id="53" name="Imagen 104">
            <a:extLst>
              <a:ext uri="{FF2B5EF4-FFF2-40B4-BE49-F238E27FC236}">
                <a16:creationId xmlns:a16="http://schemas.microsoft.com/office/drawing/2014/main" id="{75222670-7CCE-4232-9796-28E2C365399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3320" y="4023892"/>
            <a:ext cx="605335" cy="509356"/>
          </a:xfrm>
          <a:prstGeom prst="rect">
            <a:avLst/>
          </a:prstGeom>
        </p:spPr>
      </p:pic>
      <p:pic>
        <p:nvPicPr>
          <p:cNvPr id="54" name="Imagen 104">
            <a:extLst>
              <a:ext uri="{FF2B5EF4-FFF2-40B4-BE49-F238E27FC236}">
                <a16:creationId xmlns:a16="http://schemas.microsoft.com/office/drawing/2014/main" id="{3CED8D16-9E4A-4AB3-9AC3-164AD35B311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3295" y="4109086"/>
            <a:ext cx="605335" cy="509356"/>
          </a:xfrm>
          <a:prstGeom prst="rect">
            <a:avLst/>
          </a:prstGeom>
        </p:spPr>
      </p:pic>
      <p:pic>
        <p:nvPicPr>
          <p:cNvPr id="55" name="Imagen 104">
            <a:extLst>
              <a:ext uri="{FF2B5EF4-FFF2-40B4-BE49-F238E27FC236}">
                <a16:creationId xmlns:a16="http://schemas.microsoft.com/office/drawing/2014/main" id="{F19B780C-99E1-403D-9094-9F4B5AC13F0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9688" y="4011517"/>
            <a:ext cx="605335" cy="50935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68BBE7C-D049-440F-AE47-44DFAEDF2FE5}"/>
              </a:ext>
            </a:extLst>
          </p:cNvPr>
          <p:cNvSpPr/>
          <p:nvPr/>
        </p:nvSpPr>
        <p:spPr>
          <a:xfrm>
            <a:off x="5919686" y="5754486"/>
            <a:ext cx="552363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proceso de construcción; aprendiendo cada </a:t>
            </a:r>
            <a:r>
              <a:rPr lang="es-E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6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5">
            <a:extLst>
              <a:ext uri="{FF2B5EF4-FFF2-40B4-BE49-F238E27FC236}">
                <a16:creationId xmlns:a16="http://schemas.microsoft.com/office/drawing/2014/main" id="{827C06E7-1D40-4ADB-94F7-109AA13CA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51802"/>
              </p:ext>
            </p:extLst>
          </p:nvPr>
        </p:nvGraphicFramePr>
        <p:xfrm>
          <a:off x="567241" y="1057233"/>
          <a:ext cx="5413314" cy="47592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13314">
                  <a:extLst>
                    <a:ext uri="{9D8B030D-6E8A-4147-A177-3AD203B41FA5}">
                      <a16:colId xmlns:a16="http://schemas.microsoft.com/office/drawing/2014/main" val="273511122"/>
                    </a:ext>
                  </a:extLst>
                </a:gridCol>
              </a:tblGrid>
              <a:tr h="367985"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>
                          <a:solidFill>
                            <a:schemeClr val="tx1"/>
                          </a:solidFill>
                        </a:rPr>
                        <a:t>NUTRIENTE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E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00633"/>
                  </a:ext>
                </a:extLst>
              </a:tr>
              <a:tr h="538626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>
                          <a:solidFill>
                            <a:srgbClr val="FF0000"/>
                          </a:solidFill>
                        </a:rPr>
                        <a:t>Zinc</a:t>
                      </a:r>
                    </a:p>
                    <a:p>
                      <a:pPr algn="ctr"/>
                      <a:r>
                        <a:rPr lang="es-ES" sz="1800" b="1" noProof="0" dirty="0">
                          <a:solidFill>
                            <a:srgbClr val="FF0000"/>
                          </a:solidFill>
                        </a:rPr>
                        <a:t>(8-11 mg/</a:t>
                      </a:r>
                      <a:r>
                        <a:rPr lang="es-ES" sz="1800" b="1" noProof="0" dirty="0" err="1">
                          <a:solidFill>
                            <a:srgbClr val="FF0000"/>
                          </a:solidFill>
                        </a:rPr>
                        <a:t>dia</a:t>
                      </a:r>
                      <a:r>
                        <a:rPr lang="es-ES" sz="1800" b="1" noProof="0" dirty="0">
                          <a:solidFill>
                            <a:srgbClr val="FF0000"/>
                          </a:solidFill>
                        </a:rPr>
                        <a:t>)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38289"/>
                  </a:ext>
                </a:extLst>
              </a:tr>
              <a:tr h="538626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>
                          <a:solidFill>
                            <a:schemeClr val="accent1"/>
                          </a:solidFill>
                        </a:rPr>
                        <a:t>Hierro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975606"/>
                  </a:ext>
                </a:extLst>
              </a:tr>
              <a:tr h="538626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>
                          <a:solidFill>
                            <a:schemeClr val="accent1"/>
                          </a:solidFill>
                        </a:rPr>
                        <a:t>Yodo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06457"/>
                  </a:ext>
                </a:extLst>
              </a:tr>
              <a:tr h="538626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>
                          <a:solidFill>
                            <a:srgbClr val="FF0000"/>
                          </a:solidFill>
                        </a:rPr>
                        <a:t>Selenio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noProof="0" dirty="0">
                          <a:solidFill>
                            <a:srgbClr val="FF0000"/>
                          </a:solidFill>
                        </a:rPr>
                        <a:t>(55</a:t>
                      </a:r>
                      <a:r>
                        <a:rPr lang="es-E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s-ES" sz="1800" b="1" noProof="0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s-ES" sz="1800" b="1" noProof="0" dirty="0" err="1">
                          <a:solidFill>
                            <a:srgbClr val="FF0000"/>
                          </a:solidFill>
                        </a:rPr>
                        <a:t>dia</a:t>
                      </a:r>
                      <a:r>
                        <a:rPr lang="es-ES" sz="1800" b="1" noProof="0" dirty="0">
                          <a:solidFill>
                            <a:srgbClr val="FF0000"/>
                          </a:solidFill>
                        </a:rPr>
                        <a:t>) </a:t>
                      </a:r>
                    </a:p>
                    <a:p>
                      <a:pPr algn="ctr"/>
                      <a:endParaRPr lang="es-ES" sz="18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40770"/>
                  </a:ext>
                </a:extLst>
              </a:tr>
              <a:tr h="538626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>
                          <a:solidFill>
                            <a:schemeClr val="accent1"/>
                          </a:solidFill>
                        </a:rPr>
                        <a:t>Cobre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92499"/>
                  </a:ext>
                </a:extLst>
              </a:tr>
              <a:tr h="538626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>
                          <a:solidFill>
                            <a:schemeClr val="accent1"/>
                          </a:solidFill>
                        </a:rPr>
                        <a:t>Magnesio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64789"/>
                  </a:ext>
                </a:extLst>
              </a:tr>
              <a:tr h="682260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 err="1">
                          <a:solidFill>
                            <a:srgbClr val="FF0000"/>
                          </a:solidFill>
                        </a:rPr>
                        <a:t>LCPUFAs</a:t>
                      </a:r>
                      <a:endParaRPr lang="es-ES" sz="1800" b="1" noProof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s-ES" sz="18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(omega 3 y 6)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26424"/>
                  </a:ext>
                </a:extLst>
              </a:tr>
            </a:tbl>
          </a:graphicData>
        </a:graphic>
      </p:graphicFrame>
      <p:pic>
        <p:nvPicPr>
          <p:cNvPr id="3" name="Imagen 36">
            <a:extLst>
              <a:ext uri="{FF2B5EF4-FFF2-40B4-BE49-F238E27FC236}">
                <a16:creationId xmlns:a16="http://schemas.microsoft.com/office/drawing/2014/main" id="{CC6253C4-70CA-4702-9959-99E4AE23A8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9921" y="2117716"/>
            <a:ext cx="344022" cy="309620"/>
          </a:xfrm>
          <a:prstGeom prst="rect">
            <a:avLst/>
          </a:prstGeom>
        </p:spPr>
      </p:pic>
      <p:pic>
        <p:nvPicPr>
          <p:cNvPr id="4" name="Imagen 42">
            <a:extLst>
              <a:ext uri="{FF2B5EF4-FFF2-40B4-BE49-F238E27FC236}">
                <a16:creationId xmlns:a16="http://schemas.microsoft.com/office/drawing/2014/main" id="{EF682EB4-EAB6-4A2F-84EA-ED476EE74F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2279" y="4510077"/>
            <a:ext cx="712381" cy="570763"/>
          </a:xfrm>
          <a:prstGeom prst="rect">
            <a:avLst/>
          </a:prstGeom>
        </p:spPr>
      </p:pic>
      <p:pic>
        <p:nvPicPr>
          <p:cNvPr id="5" name="Imagen 45">
            <a:extLst>
              <a:ext uri="{FF2B5EF4-FFF2-40B4-BE49-F238E27FC236}">
                <a16:creationId xmlns:a16="http://schemas.microsoft.com/office/drawing/2014/main" id="{0B8DCD08-6658-4737-A976-E29B88667F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3673" y="3234642"/>
            <a:ext cx="466477" cy="337794"/>
          </a:xfrm>
          <a:prstGeom prst="rect">
            <a:avLst/>
          </a:prstGeom>
        </p:spPr>
      </p:pic>
      <p:pic>
        <p:nvPicPr>
          <p:cNvPr id="6" name="Imagen 62">
            <a:extLst>
              <a:ext uri="{FF2B5EF4-FFF2-40B4-BE49-F238E27FC236}">
                <a16:creationId xmlns:a16="http://schemas.microsoft.com/office/drawing/2014/main" id="{E68B2F91-5816-440D-A66D-B26BE072E3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8463" y="3369565"/>
            <a:ext cx="522911" cy="376128"/>
          </a:xfrm>
          <a:prstGeom prst="rect">
            <a:avLst/>
          </a:prstGeom>
        </p:spPr>
      </p:pic>
      <p:pic>
        <p:nvPicPr>
          <p:cNvPr id="7" name="Imagen 75">
            <a:extLst>
              <a:ext uri="{FF2B5EF4-FFF2-40B4-BE49-F238E27FC236}">
                <a16:creationId xmlns:a16="http://schemas.microsoft.com/office/drawing/2014/main" id="{481A2468-95E2-4FB1-BB90-59FD2338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715" y="1540841"/>
            <a:ext cx="369746" cy="332770"/>
          </a:xfrm>
          <a:prstGeom prst="rect">
            <a:avLst/>
          </a:prstGeom>
        </p:spPr>
      </p:pic>
      <p:pic>
        <p:nvPicPr>
          <p:cNvPr id="9" name="Imagen 93">
            <a:extLst>
              <a:ext uri="{FF2B5EF4-FFF2-40B4-BE49-F238E27FC236}">
                <a16:creationId xmlns:a16="http://schemas.microsoft.com/office/drawing/2014/main" id="{6FD0FC63-C162-4740-A8AD-0EA0F07C08C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2095" y="2599938"/>
            <a:ext cx="468732" cy="509356"/>
          </a:xfrm>
          <a:prstGeom prst="rect">
            <a:avLst/>
          </a:prstGeom>
        </p:spPr>
      </p:pic>
      <p:pic>
        <p:nvPicPr>
          <p:cNvPr id="10" name="Imagen 96">
            <a:extLst>
              <a:ext uri="{FF2B5EF4-FFF2-40B4-BE49-F238E27FC236}">
                <a16:creationId xmlns:a16="http://schemas.microsoft.com/office/drawing/2014/main" id="{53B67D25-55FA-4770-94D4-37450800624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475" y="1513079"/>
            <a:ext cx="365849" cy="388293"/>
          </a:xfrm>
          <a:prstGeom prst="rect">
            <a:avLst/>
          </a:prstGeom>
        </p:spPr>
      </p:pic>
      <p:pic>
        <p:nvPicPr>
          <p:cNvPr id="12" name="Imagen 101">
            <a:extLst>
              <a:ext uri="{FF2B5EF4-FFF2-40B4-BE49-F238E27FC236}">
                <a16:creationId xmlns:a16="http://schemas.microsoft.com/office/drawing/2014/main" id="{A95DE102-85F7-4C23-9064-DFD74337C3B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781" y="4649581"/>
            <a:ext cx="571933" cy="467388"/>
          </a:xfrm>
          <a:prstGeom prst="rect">
            <a:avLst/>
          </a:prstGeom>
        </p:spPr>
      </p:pic>
      <p:pic>
        <p:nvPicPr>
          <p:cNvPr id="14" name="Imagen 106">
            <a:extLst>
              <a:ext uri="{FF2B5EF4-FFF2-40B4-BE49-F238E27FC236}">
                <a16:creationId xmlns:a16="http://schemas.microsoft.com/office/drawing/2014/main" id="{BC3E1FE3-31C0-4319-8F8E-B9C1F1BED88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3013" y="4144309"/>
            <a:ext cx="344022" cy="365127"/>
          </a:xfrm>
          <a:prstGeom prst="rect">
            <a:avLst/>
          </a:prstGeom>
        </p:spPr>
      </p:pic>
      <p:pic>
        <p:nvPicPr>
          <p:cNvPr id="15" name="Imagen 110">
            <a:extLst>
              <a:ext uri="{FF2B5EF4-FFF2-40B4-BE49-F238E27FC236}">
                <a16:creationId xmlns:a16="http://schemas.microsoft.com/office/drawing/2014/main" id="{01F478F0-C69F-4E61-9A98-C256AB78C35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724501" y="4081056"/>
            <a:ext cx="358344" cy="345136"/>
          </a:xfrm>
          <a:prstGeom prst="rect">
            <a:avLst/>
          </a:prstGeom>
        </p:spPr>
      </p:pic>
      <p:pic>
        <p:nvPicPr>
          <p:cNvPr id="16" name="Imagen 111">
            <a:extLst>
              <a:ext uri="{FF2B5EF4-FFF2-40B4-BE49-F238E27FC236}">
                <a16:creationId xmlns:a16="http://schemas.microsoft.com/office/drawing/2014/main" id="{76E3475B-045D-423C-9E8E-E068F9862FE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5237" y="2207756"/>
            <a:ext cx="283669" cy="263488"/>
          </a:xfrm>
          <a:prstGeom prst="rect">
            <a:avLst/>
          </a:prstGeom>
        </p:spPr>
      </p:pic>
      <p:pic>
        <p:nvPicPr>
          <p:cNvPr id="17" name="Imagen 114">
            <a:extLst>
              <a:ext uri="{FF2B5EF4-FFF2-40B4-BE49-F238E27FC236}">
                <a16:creationId xmlns:a16="http://schemas.microsoft.com/office/drawing/2014/main" id="{05AC9D06-2F60-4D12-9D82-5ACEEFAA54C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3284" y="4526503"/>
            <a:ext cx="708090" cy="635135"/>
          </a:xfrm>
          <a:prstGeom prst="rect">
            <a:avLst/>
          </a:prstGeom>
        </p:spPr>
      </p:pic>
      <p:pic>
        <p:nvPicPr>
          <p:cNvPr id="18" name="Imagen 115">
            <a:extLst>
              <a:ext uri="{FF2B5EF4-FFF2-40B4-BE49-F238E27FC236}">
                <a16:creationId xmlns:a16="http://schemas.microsoft.com/office/drawing/2014/main" id="{3E5B4326-B762-40B0-8ABD-1FD0A41E76A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8751" y="5231785"/>
            <a:ext cx="945737" cy="566342"/>
          </a:xfrm>
          <a:prstGeom prst="rect">
            <a:avLst/>
          </a:prstGeom>
        </p:spPr>
      </p:pic>
      <p:pic>
        <p:nvPicPr>
          <p:cNvPr id="19" name="Imagen 117">
            <a:extLst>
              <a:ext uri="{FF2B5EF4-FFF2-40B4-BE49-F238E27FC236}">
                <a16:creationId xmlns:a16="http://schemas.microsoft.com/office/drawing/2014/main" id="{4CE11754-5C4E-483C-BCEB-25819D47B1C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714" y="5360447"/>
            <a:ext cx="383110" cy="357074"/>
          </a:xfrm>
          <a:prstGeom prst="rect">
            <a:avLst/>
          </a:prstGeom>
        </p:spPr>
      </p:pic>
      <p:pic>
        <p:nvPicPr>
          <p:cNvPr id="20" name="Imagen 118">
            <a:extLst>
              <a:ext uri="{FF2B5EF4-FFF2-40B4-BE49-F238E27FC236}">
                <a16:creationId xmlns:a16="http://schemas.microsoft.com/office/drawing/2014/main" id="{E9AA699D-C100-4D9F-91A4-A35569BC2B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3673" y="2045349"/>
            <a:ext cx="466477" cy="335537"/>
          </a:xfrm>
          <a:prstGeom prst="rect">
            <a:avLst/>
          </a:prstGeom>
        </p:spPr>
      </p:pic>
      <p:pic>
        <p:nvPicPr>
          <p:cNvPr id="21" name="Imagen 119">
            <a:extLst>
              <a:ext uri="{FF2B5EF4-FFF2-40B4-BE49-F238E27FC236}">
                <a16:creationId xmlns:a16="http://schemas.microsoft.com/office/drawing/2014/main" id="{7461C107-380B-48A3-BE37-E8C1B705407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5792" y="3148932"/>
            <a:ext cx="523114" cy="441267"/>
          </a:xfrm>
          <a:prstGeom prst="rect">
            <a:avLst/>
          </a:prstGeom>
        </p:spPr>
      </p:pic>
      <p:pic>
        <p:nvPicPr>
          <p:cNvPr id="23" name="Imagen 78">
            <a:extLst>
              <a:ext uri="{FF2B5EF4-FFF2-40B4-BE49-F238E27FC236}">
                <a16:creationId xmlns:a16="http://schemas.microsoft.com/office/drawing/2014/main" id="{4714C532-933D-485D-B7CF-DEB1045DB39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6769" y="2591635"/>
            <a:ext cx="496935" cy="467389"/>
          </a:xfrm>
          <a:prstGeom prst="rect">
            <a:avLst/>
          </a:prstGeom>
        </p:spPr>
      </p:pic>
      <p:pic>
        <p:nvPicPr>
          <p:cNvPr id="24" name="Imagen 1">
            <a:extLst>
              <a:ext uri="{FF2B5EF4-FFF2-40B4-BE49-F238E27FC236}">
                <a16:creationId xmlns:a16="http://schemas.microsoft.com/office/drawing/2014/main" id="{108DCBC7-B751-4C65-9CE5-53B9F3FD2B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6353" y="1523831"/>
            <a:ext cx="491677" cy="44281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E5733A70-DA07-411E-BEB4-8F3073FB6B79}"/>
              </a:ext>
            </a:extLst>
          </p:cNvPr>
          <p:cNvSpPr txBox="1">
            <a:spLocks/>
          </p:cNvSpPr>
          <p:nvPr/>
        </p:nvSpPr>
        <p:spPr>
          <a:xfrm>
            <a:off x="527050" y="218440"/>
            <a:ext cx="10807700" cy="698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Apoyando el sistema inmune</a:t>
            </a:r>
            <a:endParaRPr lang="en-GB" dirty="0"/>
          </a:p>
        </p:txBody>
      </p:sp>
      <p:pic>
        <p:nvPicPr>
          <p:cNvPr id="27" name="Gráfico 127" descr="Flecha ligeramente curva">
            <a:extLst>
              <a:ext uri="{FF2B5EF4-FFF2-40B4-BE49-F238E27FC236}">
                <a16:creationId xmlns:a16="http://schemas.microsoft.com/office/drawing/2014/main" id="{3A9CB575-21DD-4527-9E02-82E17F62B6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9063194">
            <a:off x="5706702" y="3018297"/>
            <a:ext cx="748421" cy="617127"/>
          </a:xfrm>
          <a:prstGeom prst="rect">
            <a:avLst/>
          </a:prstGeom>
        </p:spPr>
      </p:pic>
      <p:pic>
        <p:nvPicPr>
          <p:cNvPr id="28" name="Gráfico 127" descr="Flecha ligeramente curva">
            <a:extLst>
              <a:ext uri="{FF2B5EF4-FFF2-40B4-BE49-F238E27FC236}">
                <a16:creationId xmlns:a16="http://schemas.microsoft.com/office/drawing/2014/main" id="{790D96A3-757E-405D-A187-20EA4646DA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9063194">
            <a:off x="5674811" y="4973273"/>
            <a:ext cx="748421" cy="617127"/>
          </a:xfrm>
          <a:prstGeom prst="rect">
            <a:avLst/>
          </a:prstGeom>
        </p:spPr>
      </p:pic>
      <p:pic>
        <p:nvPicPr>
          <p:cNvPr id="29" name="Gráfico 127" descr="Flecha ligeramente curva">
            <a:extLst>
              <a:ext uri="{FF2B5EF4-FFF2-40B4-BE49-F238E27FC236}">
                <a16:creationId xmlns:a16="http://schemas.microsoft.com/office/drawing/2014/main" id="{447DA8F4-1FC8-45E6-A400-44FE785F7F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9063194">
            <a:off x="5915308" y="1380410"/>
            <a:ext cx="748421" cy="617127"/>
          </a:xfrm>
          <a:prstGeom prst="rect">
            <a:avLst/>
          </a:prstGeom>
        </p:spPr>
      </p:pic>
      <p:pic>
        <p:nvPicPr>
          <p:cNvPr id="30" name="Imagen 100">
            <a:extLst>
              <a:ext uri="{FF2B5EF4-FFF2-40B4-BE49-F238E27FC236}">
                <a16:creationId xmlns:a16="http://schemas.microsoft.com/office/drawing/2014/main" id="{00829E30-4042-427C-8128-9EC865B3658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1588" y="5356009"/>
            <a:ext cx="283669" cy="26348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C94906C-7C5F-4E95-B11B-DFA68D36A63B}"/>
              </a:ext>
            </a:extLst>
          </p:cNvPr>
          <p:cNvSpPr/>
          <p:nvPr/>
        </p:nvSpPr>
        <p:spPr>
          <a:xfrm>
            <a:off x="5930900" y="1119922"/>
            <a:ext cx="120515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200mg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Imagen 100">
            <a:extLst>
              <a:ext uri="{FF2B5EF4-FFF2-40B4-BE49-F238E27FC236}">
                <a16:creationId xmlns:a16="http://schemas.microsoft.com/office/drawing/2014/main" id="{989DDE20-6597-4C01-B882-954F6353FA7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3268" y="4178355"/>
            <a:ext cx="283669" cy="263488"/>
          </a:xfrm>
          <a:prstGeom prst="rect">
            <a:avLst/>
          </a:prstGeom>
        </p:spPr>
      </p:pic>
      <p:pic>
        <p:nvPicPr>
          <p:cNvPr id="41" name="Imagen 102">
            <a:extLst>
              <a:ext uri="{FF2B5EF4-FFF2-40B4-BE49-F238E27FC236}">
                <a16:creationId xmlns:a16="http://schemas.microsoft.com/office/drawing/2014/main" id="{FC8C7875-B876-4FD5-BED4-E04DBF0985E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256" y="2647781"/>
            <a:ext cx="466478" cy="4136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45BDD6E-FDDA-48E1-866B-9F4D12F6222A}"/>
              </a:ext>
            </a:extLst>
          </p:cNvPr>
          <p:cNvSpPr txBox="1"/>
          <p:nvPr/>
        </p:nvSpPr>
        <p:spPr>
          <a:xfrm>
            <a:off x="6578549" y="1584478"/>
            <a:ext cx="5476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/>
              <a:t>Las deficiencias de uno o más micronutrientes disminuyen la función inmunológica- </a:t>
            </a:r>
            <a:r>
              <a:rPr lang="es-ES" b="1" i="1" dirty="0" err="1"/>
              <a:t>Prevencion</a:t>
            </a:r>
            <a:endParaRPr lang="es-E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/>
              <a:t>Suministro adecuado de nutrientes para las funciones básicas, así como para aumentar su actividad cuando sea necesario- Dieta equilibrada y buenos hábitos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/>
              <a:t>Vit C, Vit D, Zn, Se,  parecen tener un impacto- Los estudios están en marcha, y el rol que juegan específicamente se esta definiendo.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/>
              <a:t>Chequeo personalizado del estado nutricional del paciente; hidratación, IMC, edad, evolución dentro del seguimiento clínico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065C8B-FD9B-44BF-B8B6-7290633B5BD4}"/>
              </a:ext>
            </a:extLst>
          </p:cNvPr>
          <p:cNvSpPr/>
          <p:nvPr/>
        </p:nvSpPr>
        <p:spPr>
          <a:xfrm>
            <a:off x="4696769" y="5861346"/>
            <a:ext cx="719043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estudio no es una recomendación, consultar al Profesional de la Salud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</TotalTime>
  <Words>244</Words>
  <Application>Microsoft Office PowerPoint</Application>
  <PresentationFormat>Widescreen</PresentationFormat>
  <Paragraphs>60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Kite Display </vt:lpstr>
      <vt:lpstr>Kite Display Light</vt:lpstr>
      <vt:lpstr>Retrospect</vt:lpstr>
      <vt:lpstr>Cuida tu salud: cuidados preventivos y rehabilitación post-covid-19</vt:lpstr>
      <vt:lpstr>Sistema inmune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 tu salud: cuidados preventivos y rehabilitación post-covid-19</dc:title>
  <dc:creator>Pastor, Nitida</dc:creator>
  <cp:lastModifiedBy>Pastor, Nitida</cp:lastModifiedBy>
  <cp:revision>25</cp:revision>
  <dcterms:created xsi:type="dcterms:W3CDTF">2020-05-13T21:08:17Z</dcterms:created>
  <dcterms:modified xsi:type="dcterms:W3CDTF">2020-05-14T15:54:32Z</dcterms:modified>
</cp:coreProperties>
</file>