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8" r:id="rId1"/>
    <p:sldMasterId id="2147483720" r:id="rId2"/>
    <p:sldMasterId id="2147483727" r:id="rId3"/>
  </p:sldMasterIdLst>
  <p:notesMasterIdLst>
    <p:notesMasterId r:id="rId24"/>
  </p:notesMasterIdLst>
  <p:sldIdLst>
    <p:sldId id="895" r:id="rId4"/>
    <p:sldId id="933" r:id="rId5"/>
    <p:sldId id="946" r:id="rId6"/>
    <p:sldId id="951" r:id="rId7"/>
    <p:sldId id="784" r:id="rId8"/>
    <p:sldId id="896" r:id="rId9"/>
    <p:sldId id="899" r:id="rId10"/>
    <p:sldId id="900" r:id="rId11"/>
    <p:sldId id="901" r:id="rId12"/>
    <p:sldId id="952" r:id="rId13"/>
    <p:sldId id="953" r:id="rId14"/>
    <p:sldId id="954" r:id="rId15"/>
    <p:sldId id="955" r:id="rId16"/>
    <p:sldId id="916" r:id="rId17"/>
    <p:sldId id="936" r:id="rId18"/>
    <p:sldId id="914" r:id="rId19"/>
    <p:sldId id="956" r:id="rId20"/>
    <p:sldId id="957" r:id="rId21"/>
    <p:sldId id="958" r:id="rId22"/>
    <p:sldId id="944" r:id="rId23"/>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84"/>
    <p:restoredTop sz="94643"/>
  </p:normalViewPr>
  <p:slideViewPr>
    <p:cSldViewPr snapToGrid="0" snapToObjects="1" showGuides="1">
      <p:cViewPr varScale="1">
        <p:scale>
          <a:sx n="142" d="100"/>
          <a:sy n="142" d="100"/>
        </p:scale>
        <p:origin x="666" y="12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E05438-F788-FD49-989A-6AB3EA3D3580}" type="datetimeFigureOut">
              <a:rPr lang="x-none" smtClean="0"/>
              <a:t>3/2/2020</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AB80DC-D80E-E947-9E28-724138B96A07}" type="slidenum">
              <a:rPr lang="x-none" smtClean="0"/>
              <a:t>‹#›</a:t>
            </a:fld>
            <a:endParaRPr lang="x-none"/>
          </a:p>
        </p:txBody>
      </p:sp>
    </p:spTree>
    <p:extLst>
      <p:ext uri="{BB962C8B-B14F-4D97-AF65-F5344CB8AC3E}">
        <p14:creationId xmlns:p14="http://schemas.microsoft.com/office/powerpoint/2010/main" val="20159234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DA59BFB-7562-41C6-8342-54AB716F99C9}" type="slidenum">
              <a:rPr kumimoji="0" lang="en-US"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11378612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DA59BFB-7562-41C6-8342-54AB716F99C9}" type="slidenum">
              <a:rPr kumimoji="0" lang="en-US"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11378612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DA59BFB-7562-41C6-8342-54AB716F99C9}" type="slidenum">
              <a:rPr kumimoji="0" lang="en-US"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11378612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DA59BFB-7562-41C6-8342-54AB716F99C9}" type="slidenum">
              <a:rPr kumimoji="0" lang="en-US"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11378612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DA59BFB-7562-41C6-8342-54AB716F99C9}" type="slidenum">
              <a:rPr kumimoji="0" lang="en-US"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33880047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DA59BFB-7562-41C6-8342-54AB716F99C9}" type="slidenum">
              <a:rPr kumimoji="0" lang="en-US"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11378612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DA59BFB-7562-41C6-8342-54AB716F99C9}" type="slidenum">
              <a:rPr kumimoji="0" lang="en-US"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11378612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endParaRPr lang="el-G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l-GR"/>
          </a:p>
        </p:txBody>
      </p:sp>
      <p:sp>
        <p:nvSpPr>
          <p:cNvPr id="4" name="Date Placeholder 3"/>
          <p:cNvSpPr>
            <a:spLocks noGrp="1"/>
          </p:cNvSpPr>
          <p:nvPr>
            <p:ph type="dt" sz="half" idx="10"/>
          </p:nvPr>
        </p:nvSpPr>
        <p:spPr/>
        <p:txBody>
          <a:bodyPr/>
          <a:lstStyle>
            <a:lvl1pPr>
              <a:defRPr/>
            </a:lvl1pPr>
          </a:lstStyle>
          <a:p>
            <a:pPr>
              <a:defRPr/>
            </a:pPr>
            <a:fld id="{347288E9-BDCC-4AE1-B04F-D647748484D5}" type="datetime1">
              <a:rPr lang="el-GR"/>
              <a:pPr>
                <a:defRPr/>
              </a:pPr>
              <a:t>3/2/2020</a:t>
            </a:fld>
            <a:endParaRPr lang="el-GR" dirty="0"/>
          </a:p>
        </p:txBody>
      </p:sp>
      <p:sp>
        <p:nvSpPr>
          <p:cNvPr id="5" name="Footer Placeholder 4"/>
          <p:cNvSpPr>
            <a:spLocks noGrp="1"/>
          </p:cNvSpPr>
          <p:nvPr>
            <p:ph type="ftr" sz="quarter" idx="11"/>
          </p:nvPr>
        </p:nvSpPr>
        <p:spPr/>
        <p:txBody>
          <a:bodyPr/>
          <a:lstStyle>
            <a:lvl1pPr>
              <a:defRPr/>
            </a:lvl1pPr>
          </a:lstStyle>
          <a:p>
            <a:pPr>
              <a:defRPr/>
            </a:pPr>
            <a:endParaRPr lang="el-GR" dirty="0"/>
          </a:p>
        </p:txBody>
      </p:sp>
      <p:sp>
        <p:nvSpPr>
          <p:cNvPr id="6" name="Slide Number Placeholder 5"/>
          <p:cNvSpPr>
            <a:spLocks noGrp="1"/>
          </p:cNvSpPr>
          <p:nvPr>
            <p:ph type="sldNum" sz="quarter" idx="12"/>
          </p:nvPr>
        </p:nvSpPr>
        <p:spPr/>
        <p:txBody>
          <a:bodyPr/>
          <a:lstStyle>
            <a:lvl1pPr>
              <a:defRPr/>
            </a:lvl1pPr>
          </a:lstStyle>
          <a:p>
            <a:pPr>
              <a:defRPr/>
            </a:pPr>
            <a:fld id="{74D26EC2-9A7A-41CC-A1E2-A47F5650BA20}" type="slidenum">
              <a:rPr lang="el-GR"/>
              <a:pPr>
                <a:defRPr/>
              </a:pPr>
              <a:t>‹#›</a:t>
            </a:fld>
            <a:endParaRPr lang="el-GR" dirty="0"/>
          </a:p>
        </p:txBody>
      </p:sp>
    </p:spTree>
    <p:extLst>
      <p:ext uri="{BB962C8B-B14F-4D97-AF65-F5344CB8AC3E}">
        <p14:creationId xmlns:p14="http://schemas.microsoft.com/office/powerpoint/2010/main" val="25995822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lvl1pPr>
              <a:defRPr/>
            </a:lvl1pPr>
          </a:lstStyle>
          <a:p>
            <a:pPr>
              <a:defRPr/>
            </a:pPr>
            <a:fld id="{8D23C297-B069-4BA6-82DC-AE378975B732}" type="datetime1">
              <a:rPr lang="el-GR"/>
              <a:pPr>
                <a:defRPr/>
              </a:pPr>
              <a:t>3/2/2020</a:t>
            </a:fld>
            <a:endParaRPr lang="el-GR" dirty="0"/>
          </a:p>
        </p:txBody>
      </p:sp>
      <p:sp>
        <p:nvSpPr>
          <p:cNvPr id="5" name="Footer Placeholder 4"/>
          <p:cNvSpPr>
            <a:spLocks noGrp="1"/>
          </p:cNvSpPr>
          <p:nvPr>
            <p:ph type="ftr" sz="quarter" idx="11"/>
          </p:nvPr>
        </p:nvSpPr>
        <p:spPr/>
        <p:txBody>
          <a:bodyPr/>
          <a:lstStyle>
            <a:lvl1pPr>
              <a:defRPr/>
            </a:lvl1pPr>
          </a:lstStyle>
          <a:p>
            <a:pPr>
              <a:defRPr/>
            </a:pPr>
            <a:endParaRPr lang="el-GR" dirty="0"/>
          </a:p>
        </p:txBody>
      </p:sp>
      <p:sp>
        <p:nvSpPr>
          <p:cNvPr id="6" name="Slide Number Placeholder 5"/>
          <p:cNvSpPr>
            <a:spLocks noGrp="1"/>
          </p:cNvSpPr>
          <p:nvPr>
            <p:ph type="sldNum" sz="quarter" idx="12"/>
          </p:nvPr>
        </p:nvSpPr>
        <p:spPr/>
        <p:txBody>
          <a:bodyPr/>
          <a:lstStyle>
            <a:lvl1pPr>
              <a:defRPr/>
            </a:lvl1pPr>
          </a:lstStyle>
          <a:p>
            <a:pPr>
              <a:defRPr/>
            </a:pPr>
            <a:fld id="{C9277C1F-903B-4675-840E-282BD2E46773}" type="slidenum">
              <a:rPr lang="el-GR"/>
              <a:pPr>
                <a:defRPr/>
              </a:pPr>
              <a:t>‹#›</a:t>
            </a:fld>
            <a:endParaRPr lang="el-GR" dirty="0"/>
          </a:p>
        </p:txBody>
      </p:sp>
    </p:spTree>
    <p:extLst>
      <p:ext uri="{BB962C8B-B14F-4D97-AF65-F5344CB8AC3E}">
        <p14:creationId xmlns:p14="http://schemas.microsoft.com/office/powerpoint/2010/main" val="11271708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lvl1pPr>
              <a:defRPr/>
            </a:lvl1pPr>
          </a:lstStyle>
          <a:p>
            <a:pPr>
              <a:defRPr/>
            </a:pPr>
            <a:fld id="{BDF7A455-5A01-406A-B4FC-AEC6762AE4A2}" type="datetime1">
              <a:rPr lang="el-GR"/>
              <a:pPr>
                <a:defRPr/>
              </a:pPr>
              <a:t>3/2/2020</a:t>
            </a:fld>
            <a:endParaRPr lang="el-GR" dirty="0"/>
          </a:p>
        </p:txBody>
      </p:sp>
      <p:sp>
        <p:nvSpPr>
          <p:cNvPr id="5" name="Footer Placeholder 4"/>
          <p:cNvSpPr>
            <a:spLocks noGrp="1"/>
          </p:cNvSpPr>
          <p:nvPr>
            <p:ph type="ftr" sz="quarter" idx="11"/>
          </p:nvPr>
        </p:nvSpPr>
        <p:spPr/>
        <p:txBody>
          <a:bodyPr/>
          <a:lstStyle>
            <a:lvl1pPr>
              <a:defRPr/>
            </a:lvl1pPr>
          </a:lstStyle>
          <a:p>
            <a:pPr>
              <a:defRPr/>
            </a:pPr>
            <a:endParaRPr lang="el-GR" dirty="0"/>
          </a:p>
        </p:txBody>
      </p:sp>
      <p:sp>
        <p:nvSpPr>
          <p:cNvPr id="6" name="Slide Number Placeholder 5"/>
          <p:cNvSpPr>
            <a:spLocks noGrp="1"/>
          </p:cNvSpPr>
          <p:nvPr>
            <p:ph type="sldNum" sz="quarter" idx="12"/>
          </p:nvPr>
        </p:nvSpPr>
        <p:spPr/>
        <p:txBody>
          <a:bodyPr/>
          <a:lstStyle>
            <a:lvl1pPr>
              <a:defRPr/>
            </a:lvl1pPr>
          </a:lstStyle>
          <a:p>
            <a:pPr>
              <a:defRPr/>
            </a:pPr>
            <a:fld id="{496B060E-2B05-462A-B537-DBFB5B578322}" type="slidenum">
              <a:rPr lang="el-GR"/>
              <a:pPr>
                <a:defRPr/>
              </a:pPr>
              <a:t>‹#›</a:t>
            </a:fld>
            <a:endParaRPr lang="el-GR" dirty="0"/>
          </a:p>
        </p:txBody>
      </p:sp>
    </p:spTree>
    <p:extLst>
      <p:ext uri="{BB962C8B-B14F-4D97-AF65-F5344CB8AC3E}">
        <p14:creationId xmlns:p14="http://schemas.microsoft.com/office/powerpoint/2010/main" val="26218584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4039C9B-1BCD-452E-BF98-CE6F3C360CEA}" type="datetime1">
              <a:rPr lang="el-GR"/>
              <a:pPr>
                <a:defRPr/>
              </a:pPr>
              <a:t>3/2/2020</a:t>
            </a:fld>
            <a:endParaRPr lang="el-GR" dirty="0"/>
          </a:p>
        </p:txBody>
      </p:sp>
      <p:sp>
        <p:nvSpPr>
          <p:cNvPr id="3" name="Footer Placeholder 4"/>
          <p:cNvSpPr>
            <a:spLocks noGrp="1"/>
          </p:cNvSpPr>
          <p:nvPr>
            <p:ph type="ftr" sz="quarter" idx="11"/>
          </p:nvPr>
        </p:nvSpPr>
        <p:spPr/>
        <p:txBody>
          <a:bodyPr/>
          <a:lstStyle>
            <a:lvl1pPr>
              <a:defRPr/>
            </a:lvl1pPr>
          </a:lstStyle>
          <a:p>
            <a:pPr>
              <a:defRPr/>
            </a:pPr>
            <a:endParaRPr lang="el-GR" dirty="0"/>
          </a:p>
        </p:txBody>
      </p:sp>
      <p:sp>
        <p:nvSpPr>
          <p:cNvPr id="4" name="Slide Number Placeholder 5"/>
          <p:cNvSpPr>
            <a:spLocks noGrp="1"/>
          </p:cNvSpPr>
          <p:nvPr>
            <p:ph type="sldNum" sz="quarter" idx="12"/>
          </p:nvPr>
        </p:nvSpPr>
        <p:spPr/>
        <p:txBody>
          <a:bodyPr/>
          <a:lstStyle>
            <a:lvl1pPr>
              <a:defRPr/>
            </a:lvl1pPr>
          </a:lstStyle>
          <a:p>
            <a:pPr>
              <a:defRPr/>
            </a:pPr>
            <a:fld id="{73547216-FBAE-4476-B443-2FF35C48A82C}" type="slidenum">
              <a:rPr lang="el-GR"/>
              <a:pPr>
                <a:defRPr/>
              </a:pPr>
              <a:t>‹#›</a:t>
            </a:fld>
            <a:endParaRPr lang="el-GR" dirty="0"/>
          </a:p>
        </p:txBody>
      </p:sp>
    </p:spTree>
    <p:extLst>
      <p:ext uri="{BB962C8B-B14F-4D97-AF65-F5344CB8AC3E}">
        <p14:creationId xmlns:p14="http://schemas.microsoft.com/office/powerpoint/2010/main" val="2924170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18799" y="1285875"/>
            <a:ext cx="3827584" cy="352425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4887059" y="1285875"/>
            <a:ext cx="3827584" cy="352425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Rectangle 82"/>
          <p:cNvSpPr>
            <a:spLocks noGrp="1" noChangeArrowheads="1"/>
          </p:cNvSpPr>
          <p:nvPr>
            <p:ph type="dt" sz="half" idx="10"/>
          </p:nvPr>
        </p:nvSpPr>
        <p:spPr>
          <a:xfrm>
            <a:off x="6553200" y="4914900"/>
            <a:ext cx="2340220" cy="228600"/>
          </a:xfrm>
          <a:prstGeom prst="rect">
            <a:avLst/>
          </a:prstGeom>
        </p:spPr>
        <p:txBody>
          <a:bodyPr/>
          <a:lstStyle>
            <a:lvl1pPr>
              <a:defRPr>
                <a:solidFill>
                  <a:srgbClr val="002469"/>
                </a:solidFill>
                <a:ea typeface="Geneva" charset="-128"/>
              </a:defRPr>
            </a:lvl1pPr>
          </a:lstStyle>
          <a:p>
            <a:pPr>
              <a:defRPr/>
            </a:pPr>
            <a:r>
              <a:rPr lang="en-US" dirty="0"/>
              <a:t>March 2011</a:t>
            </a:r>
          </a:p>
        </p:txBody>
      </p:sp>
    </p:spTree>
    <p:extLst>
      <p:ext uri="{BB962C8B-B14F-4D97-AF65-F5344CB8AC3E}">
        <p14:creationId xmlns:p14="http://schemas.microsoft.com/office/powerpoint/2010/main" val="30931931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14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040C5C9-0F5E-4984-8F4D-5CDACAD45258}"/>
              </a:ext>
            </a:extLst>
          </p:cNvPr>
          <p:cNvSpPr>
            <a:spLocks noGrp="1"/>
          </p:cNvSpPr>
          <p:nvPr>
            <p:ph type="pic" sz="quarter" idx="165" hasCustomPrompt="1"/>
          </p:nvPr>
        </p:nvSpPr>
        <p:spPr>
          <a:xfrm>
            <a:off x="500064" y="477610"/>
            <a:ext cx="8143875" cy="4112761"/>
          </a:xfrm>
          <a:custGeom>
            <a:avLst/>
            <a:gdLst>
              <a:gd name="connsiteX0" fmla="*/ 0 w 10858500"/>
              <a:gd name="connsiteY0" fmla="*/ 0 h 5483681"/>
              <a:gd name="connsiteX1" fmla="*/ 10858500 w 10858500"/>
              <a:gd name="connsiteY1" fmla="*/ 0 h 5483681"/>
              <a:gd name="connsiteX2" fmla="*/ 10858500 w 10858500"/>
              <a:gd name="connsiteY2" fmla="*/ 5483681 h 5483681"/>
              <a:gd name="connsiteX3" fmla="*/ 0 w 10858500"/>
              <a:gd name="connsiteY3" fmla="*/ 5483681 h 5483681"/>
            </a:gdLst>
            <a:ahLst/>
            <a:cxnLst>
              <a:cxn ang="0">
                <a:pos x="connsiteX0" y="connsiteY0"/>
              </a:cxn>
              <a:cxn ang="0">
                <a:pos x="connsiteX1" y="connsiteY1"/>
              </a:cxn>
              <a:cxn ang="0">
                <a:pos x="connsiteX2" y="connsiteY2"/>
              </a:cxn>
              <a:cxn ang="0">
                <a:pos x="connsiteX3" y="connsiteY3"/>
              </a:cxn>
            </a:cxnLst>
            <a:rect l="l" t="t" r="r" b="b"/>
            <a:pathLst>
              <a:path w="10858500" h="5483681">
                <a:moveTo>
                  <a:pt x="0" y="0"/>
                </a:moveTo>
                <a:lnTo>
                  <a:pt x="10858500" y="0"/>
                </a:lnTo>
                <a:lnTo>
                  <a:pt x="10858500" y="5483681"/>
                </a:lnTo>
                <a:lnTo>
                  <a:pt x="0" y="5483681"/>
                </a:lnTo>
                <a:close/>
              </a:path>
            </a:pathLst>
          </a:custGeom>
        </p:spPr>
        <p:txBody>
          <a:bodyPr wrap="square">
            <a:noAutofit/>
          </a:bodyPr>
          <a:lstStyle>
            <a:lvl1pPr>
              <a:defRPr sz="900"/>
            </a:lvl1pPr>
          </a:lstStyle>
          <a:p>
            <a:r>
              <a:rPr lang="en-US" dirty="0"/>
              <a:t>Picture</a:t>
            </a:r>
          </a:p>
        </p:txBody>
      </p:sp>
      <p:sp>
        <p:nvSpPr>
          <p:cNvPr id="4" name="Slide Number Placeholder 3"/>
          <p:cNvSpPr>
            <a:spLocks noGrp="1"/>
          </p:cNvSpPr>
          <p:nvPr>
            <p:ph type="sldNum" sz="quarter" idx="13"/>
          </p:nvPr>
        </p:nvSpPr>
        <p:spPr/>
        <p:txBody>
          <a:bodyPr/>
          <a:lstStyle/>
          <a:p>
            <a:fld id="{0FDCCA45-55DD-4B3F-8C12-CFB164C9A4F5}" type="slidenum">
              <a:rPr lang="en-US" smtClean="0"/>
              <a:pPr/>
              <a:t>‹#›</a:t>
            </a:fld>
            <a:endParaRPr lang="en-US"/>
          </a:p>
        </p:txBody>
      </p:sp>
    </p:spTree>
    <p:extLst>
      <p:ext uri="{BB962C8B-B14F-4D97-AF65-F5344CB8AC3E}">
        <p14:creationId xmlns:p14="http://schemas.microsoft.com/office/powerpoint/2010/main" val="18839423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87_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58DCDE8C-9371-4BA5-BF05-5D37C8981D1B}"/>
              </a:ext>
            </a:extLst>
          </p:cNvPr>
          <p:cNvSpPr>
            <a:spLocks noGrp="1"/>
          </p:cNvSpPr>
          <p:nvPr>
            <p:ph type="pic" sz="quarter" idx="156" hasCustomPrompt="1"/>
          </p:nvPr>
        </p:nvSpPr>
        <p:spPr>
          <a:xfrm>
            <a:off x="6664603" y="1460622"/>
            <a:ext cx="1407824" cy="1633076"/>
          </a:xfrm>
          <a:custGeom>
            <a:avLst/>
            <a:gdLst>
              <a:gd name="connsiteX0" fmla="*/ 938549 w 1877098"/>
              <a:gd name="connsiteY0" fmla="*/ 0 h 2177434"/>
              <a:gd name="connsiteX1" fmla="*/ 1877098 w 1877098"/>
              <a:gd name="connsiteY1" fmla="*/ 469275 h 2177434"/>
              <a:gd name="connsiteX2" fmla="*/ 1877098 w 1877098"/>
              <a:gd name="connsiteY2" fmla="*/ 1708160 h 2177434"/>
              <a:gd name="connsiteX3" fmla="*/ 938549 w 1877098"/>
              <a:gd name="connsiteY3" fmla="*/ 2177434 h 2177434"/>
              <a:gd name="connsiteX4" fmla="*/ 0 w 1877098"/>
              <a:gd name="connsiteY4" fmla="*/ 1708160 h 2177434"/>
              <a:gd name="connsiteX5" fmla="*/ 0 w 1877098"/>
              <a:gd name="connsiteY5" fmla="*/ 469275 h 2177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7098" h="2177434">
                <a:moveTo>
                  <a:pt x="938549" y="0"/>
                </a:moveTo>
                <a:lnTo>
                  <a:pt x="1877098" y="469275"/>
                </a:lnTo>
                <a:lnTo>
                  <a:pt x="1877098" y="1708160"/>
                </a:lnTo>
                <a:lnTo>
                  <a:pt x="938549" y="2177434"/>
                </a:lnTo>
                <a:lnTo>
                  <a:pt x="0" y="1708160"/>
                </a:lnTo>
                <a:lnTo>
                  <a:pt x="0" y="469275"/>
                </a:lnTo>
                <a:close/>
              </a:path>
            </a:pathLst>
          </a:custGeom>
        </p:spPr>
        <p:txBody>
          <a:bodyPr wrap="square">
            <a:noAutofit/>
          </a:bodyPr>
          <a:lstStyle>
            <a:lvl1pPr>
              <a:defRPr sz="900"/>
            </a:lvl1pPr>
          </a:lstStyle>
          <a:p>
            <a:r>
              <a:rPr lang="en-US" dirty="0"/>
              <a:t>Picture</a:t>
            </a:r>
          </a:p>
        </p:txBody>
      </p:sp>
      <p:sp>
        <p:nvSpPr>
          <p:cNvPr id="9" name="Picture Placeholder 8">
            <a:extLst>
              <a:ext uri="{FF2B5EF4-FFF2-40B4-BE49-F238E27FC236}">
                <a16:creationId xmlns:a16="http://schemas.microsoft.com/office/drawing/2014/main" id="{686323A2-E992-49EC-8E6A-100677C35838}"/>
              </a:ext>
            </a:extLst>
          </p:cNvPr>
          <p:cNvSpPr>
            <a:spLocks noGrp="1"/>
          </p:cNvSpPr>
          <p:nvPr>
            <p:ph type="pic" sz="quarter" idx="154" hasCustomPrompt="1"/>
          </p:nvPr>
        </p:nvSpPr>
        <p:spPr>
          <a:xfrm>
            <a:off x="1113458" y="1460622"/>
            <a:ext cx="1407824" cy="1633076"/>
          </a:xfrm>
          <a:custGeom>
            <a:avLst/>
            <a:gdLst>
              <a:gd name="connsiteX0" fmla="*/ 938549 w 1877098"/>
              <a:gd name="connsiteY0" fmla="*/ 0 h 2177434"/>
              <a:gd name="connsiteX1" fmla="*/ 1877098 w 1877098"/>
              <a:gd name="connsiteY1" fmla="*/ 469275 h 2177434"/>
              <a:gd name="connsiteX2" fmla="*/ 1877098 w 1877098"/>
              <a:gd name="connsiteY2" fmla="*/ 1708160 h 2177434"/>
              <a:gd name="connsiteX3" fmla="*/ 938549 w 1877098"/>
              <a:gd name="connsiteY3" fmla="*/ 2177434 h 2177434"/>
              <a:gd name="connsiteX4" fmla="*/ 0 w 1877098"/>
              <a:gd name="connsiteY4" fmla="*/ 1708160 h 2177434"/>
              <a:gd name="connsiteX5" fmla="*/ 0 w 1877098"/>
              <a:gd name="connsiteY5" fmla="*/ 469275 h 2177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7098" h="2177434">
                <a:moveTo>
                  <a:pt x="938549" y="0"/>
                </a:moveTo>
                <a:lnTo>
                  <a:pt x="1877098" y="469275"/>
                </a:lnTo>
                <a:lnTo>
                  <a:pt x="1877098" y="1708160"/>
                </a:lnTo>
                <a:lnTo>
                  <a:pt x="938549" y="2177434"/>
                </a:lnTo>
                <a:lnTo>
                  <a:pt x="0" y="1708160"/>
                </a:lnTo>
                <a:lnTo>
                  <a:pt x="0" y="469275"/>
                </a:lnTo>
                <a:close/>
              </a:path>
            </a:pathLst>
          </a:custGeom>
        </p:spPr>
        <p:txBody>
          <a:bodyPr wrap="square">
            <a:noAutofit/>
          </a:bodyPr>
          <a:lstStyle>
            <a:lvl1pPr>
              <a:defRPr sz="900"/>
            </a:lvl1pPr>
          </a:lstStyle>
          <a:p>
            <a:r>
              <a:rPr lang="en-US" dirty="0"/>
              <a:t>Picture</a:t>
            </a:r>
          </a:p>
        </p:txBody>
      </p:sp>
      <p:sp>
        <p:nvSpPr>
          <p:cNvPr id="10" name="Picture Placeholder 9">
            <a:extLst>
              <a:ext uri="{FF2B5EF4-FFF2-40B4-BE49-F238E27FC236}">
                <a16:creationId xmlns:a16="http://schemas.microsoft.com/office/drawing/2014/main" id="{FFFC0C6C-4F5F-4878-BBCD-0BD84BA0C12F}"/>
              </a:ext>
            </a:extLst>
          </p:cNvPr>
          <p:cNvSpPr>
            <a:spLocks noGrp="1"/>
          </p:cNvSpPr>
          <p:nvPr>
            <p:ph type="pic" sz="quarter" idx="153" hasCustomPrompt="1"/>
          </p:nvPr>
        </p:nvSpPr>
        <p:spPr>
          <a:xfrm>
            <a:off x="3868088" y="1460622"/>
            <a:ext cx="1407824" cy="1633076"/>
          </a:xfrm>
          <a:custGeom>
            <a:avLst/>
            <a:gdLst>
              <a:gd name="connsiteX0" fmla="*/ 938549 w 1877098"/>
              <a:gd name="connsiteY0" fmla="*/ 0 h 2177434"/>
              <a:gd name="connsiteX1" fmla="*/ 1877098 w 1877098"/>
              <a:gd name="connsiteY1" fmla="*/ 469275 h 2177434"/>
              <a:gd name="connsiteX2" fmla="*/ 1877098 w 1877098"/>
              <a:gd name="connsiteY2" fmla="*/ 1708160 h 2177434"/>
              <a:gd name="connsiteX3" fmla="*/ 938549 w 1877098"/>
              <a:gd name="connsiteY3" fmla="*/ 2177434 h 2177434"/>
              <a:gd name="connsiteX4" fmla="*/ 0 w 1877098"/>
              <a:gd name="connsiteY4" fmla="*/ 1708160 h 2177434"/>
              <a:gd name="connsiteX5" fmla="*/ 0 w 1877098"/>
              <a:gd name="connsiteY5" fmla="*/ 469275 h 2177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7098" h="2177434">
                <a:moveTo>
                  <a:pt x="938549" y="0"/>
                </a:moveTo>
                <a:lnTo>
                  <a:pt x="1877098" y="469275"/>
                </a:lnTo>
                <a:lnTo>
                  <a:pt x="1877098" y="1708160"/>
                </a:lnTo>
                <a:lnTo>
                  <a:pt x="938549" y="2177434"/>
                </a:lnTo>
                <a:lnTo>
                  <a:pt x="0" y="1708160"/>
                </a:lnTo>
                <a:lnTo>
                  <a:pt x="0" y="469275"/>
                </a:lnTo>
                <a:close/>
              </a:path>
            </a:pathLst>
          </a:custGeom>
        </p:spPr>
        <p:txBody>
          <a:bodyPr wrap="square">
            <a:noAutofit/>
          </a:bodyPr>
          <a:lstStyle>
            <a:lvl1pPr>
              <a:defRPr sz="900"/>
            </a:lvl1pPr>
          </a:lstStyle>
          <a:p>
            <a:r>
              <a:rPr lang="en-US" dirty="0"/>
              <a:t>Picture</a:t>
            </a:r>
          </a:p>
        </p:txBody>
      </p:sp>
      <p:sp>
        <p:nvSpPr>
          <p:cNvPr id="4" name="Slide Number Placeholder 3"/>
          <p:cNvSpPr>
            <a:spLocks noGrp="1"/>
          </p:cNvSpPr>
          <p:nvPr>
            <p:ph type="sldNum" sz="quarter" idx="13"/>
          </p:nvPr>
        </p:nvSpPr>
        <p:spPr/>
        <p:txBody>
          <a:bodyPr/>
          <a:lstStyle/>
          <a:p>
            <a:fld id="{0FDCCA45-55DD-4B3F-8C12-CFB164C9A4F5}" type="slidenum">
              <a:rPr lang="en-US" smtClean="0"/>
              <a:pPr/>
              <a:t>‹#›</a:t>
            </a:fld>
            <a:endParaRPr lang="en-US"/>
          </a:p>
        </p:txBody>
      </p:sp>
    </p:spTree>
    <p:extLst>
      <p:ext uri="{BB962C8B-B14F-4D97-AF65-F5344CB8AC3E}">
        <p14:creationId xmlns:p14="http://schemas.microsoft.com/office/powerpoint/2010/main" val="18053227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6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465B9C0-64E1-4F10-A420-57946092E904}"/>
              </a:ext>
            </a:extLst>
          </p:cNvPr>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Picture Placeholder 4">
            <a:extLst>
              <a:ext uri="{FF2B5EF4-FFF2-40B4-BE49-F238E27FC236}">
                <a16:creationId xmlns:a16="http://schemas.microsoft.com/office/drawing/2014/main" id="{1F7D85F6-A272-43DF-890E-DC99D53FC38A}"/>
              </a:ext>
            </a:extLst>
          </p:cNvPr>
          <p:cNvSpPr>
            <a:spLocks noGrp="1"/>
          </p:cNvSpPr>
          <p:nvPr>
            <p:ph type="pic" sz="quarter" idx="10" hasCustomPrompt="1"/>
          </p:nvPr>
        </p:nvSpPr>
        <p:spPr>
          <a:xfrm>
            <a:off x="4000500" y="0"/>
            <a:ext cx="5143500" cy="5143499"/>
          </a:xfrm>
          <a:custGeom>
            <a:avLst/>
            <a:gdLst>
              <a:gd name="connsiteX0" fmla="*/ 6858000 w 6858000"/>
              <a:gd name="connsiteY0" fmla="*/ 0 h 6857998"/>
              <a:gd name="connsiteX1" fmla="*/ 6858000 w 6858000"/>
              <a:gd name="connsiteY1" fmla="*/ 6857998 h 6857998"/>
              <a:gd name="connsiteX2" fmla="*/ 0 w 6858000"/>
              <a:gd name="connsiteY2" fmla="*/ 6857998 h 6857998"/>
            </a:gdLst>
            <a:ahLst/>
            <a:cxnLst>
              <a:cxn ang="0">
                <a:pos x="connsiteX0" y="connsiteY0"/>
              </a:cxn>
              <a:cxn ang="0">
                <a:pos x="connsiteX1" y="connsiteY1"/>
              </a:cxn>
              <a:cxn ang="0">
                <a:pos x="connsiteX2" y="connsiteY2"/>
              </a:cxn>
            </a:cxnLst>
            <a:rect l="l" t="t" r="r" b="b"/>
            <a:pathLst>
              <a:path w="6858000" h="6857998">
                <a:moveTo>
                  <a:pt x="6858000" y="0"/>
                </a:moveTo>
                <a:lnTo>
                  <a:pt x="6858000" y="6857998"/>
                </a:lnTo>
                <a:lnTo>
                  <a:pt x="0" y="6857998"/>
                </a:lnTo>
                <a:close/>
              </a:path>
            </a:pathLst>
          </a:custGeom>
        </p:spPr>
        <p:txBody>
          <a:bodyPr wrap="square">
            <a:noAutofit/>
          </a:bodyPr>
          <a:lstStyle>
            <a:lvl1pPr marL="0" indent="0" algn="ctr">
              <a:buNone/>
              <a:defRPr sz="900">
                <a:solidFill>
                  <a:schemeClr val="tx1">
                    <a:lumMod val="50000"/>
                    <a:lumOff val="50000"/>
                  </a:schemeClr>
                </a:solidFill>
                <a:latin typeface="Montserrat Light" panose="00000400000000000000" pitchFamily="50" charset="0"/>
              </a:defRPr>
            </a:lvl1pPr>
          </a:lstStyle>
          <a:p>
            <a:r>
              <a:rPr lang="en-US" dirty="0"/>
              <a:t>Drag your image here</a:t>
            </a:r>
          </a:p>
        </p:txBody>
      </p:sp>
      <p:sp>
        <p:nvSpPr>
          <p:cNvPr id="9" name="Picture Placeholder 8">
            <a:extLst>
              <a:ext uri="{FF2B5EF4-FFF2-40B4-BE49-F238E27FC236}">
                <a16:creationId xmlns:a16="http://schemas.microsoft.com/office/drawing/2014/main" id="{6422481D-B0E8-4E77-B97E-91C4584FA212}"/>
              </a:ext>
            </a:extLst>
          </p:cNvPr>
          <p:cNvSpPr>
            <a:spLocks noGrp="1"/>
          </p:cNvSpPr>
          <p:nvPr>
            <p:ph type="pic" sz="quarter" idx="11" hasCustomPrompt="1"/>
          </p:nvPr>
        </p:nvSpPr>
        <p:spPr>
          <a:xfrm>
            <a:off x="413659" y="3493294"/>
            <a:ext cx="5237049" cy="1650206"/>
          </a:xfrm>
          <a:custGeom>
            <a:avLst/>
            <a:gdLst>
              <a:gd name="connsiteX0" fmla="*/ 2200275 w 6982732"/>
              <a:gd name="connsiteY0" fmla="*/ 0 h 2200274"/>
              <a:gd name="connsiteX1" fmla="*/ 6982732 w 6982732"/>
              <a:gd name="connsiteY1" fmla="*/ 0 h 2200274"/>
              <a:gd name="connsiteX2" fmla="*/ 4782457 w 6982732"/>
              <a:gd name="connsiteY2" fmla="*/ 2200274 h 2200274"/>
              <a:gd name="connsiteX3" fmla="*/ 0 w 6982732"/>
              <a:gd name="connsiteY3" fmla="*/ 2200274 h 2200274"/>
            </a:gdLst>
            <a:ahLst/>
            <a:cxnLst>
              <a:cxn ang="0">
                <a:pos x="connsiteX0" y="connsiteY0"/>
              </a:cxn>
              <a:cxn ang="0">
                <a:pos x="connsiteX1" y="connsiteY1"/>
              </a:cxn>
              <a:cxn ang="0">
                <a:pos x="connsiteX2" y="connsiteY2"/>
              </a:cxn>
              <a:cxn ang="0">
                <a:pos x="connsiteX3" y="connsiteY3"/>
              </a:cxn>
            </a:cxnLst>
            <a:rect l="l" t="t" r="r" b="b"/>
            <a:pathLst>
              <a:path w="6982732" h="2200274">
                <a:moveTo>
                  <a:pt x="2200275" y="0"/>
                </a:moveTo>
                <a:lnTo>
                  <a:pt x="6982732" y="0"/>
                </a:lnTo>
                <a:lnTo>
                  <a:pt x="4782457" y="2200274"/>
                </a:lnTo>
                <a:lnTo>
                  <a:pt x="0" y="2200274"/>
                </a:lnTo>
                <a:close/>
              </a:path>
            </a:pathLst>
          </a:custGeom>
        </p:spPr>
        <p:txBody>
          <a:bodyPr wrap="square">
            <a:noAutofit/>
          </a:bodyPr>
          <a:lstStyle>
            <a:lvl1pPr marL="0" indent="0" algn="ctr">
              <a:buNone/>
              <a:defRPr sz="900">
                <a:solidFill>
                  <a:schemeClr val="tx1">
                    <a:lumMod val="50000"/>
                    <a:lumOff val="50000"/>
                  </a:schemeClr>
                </a:solidFill>
                <a:latin typeface="Montserrat Light" panose="00000400000000000000" pitchFamily="50" charset="0"/>
              </a:defRPr>
            </a:lvl1pPr>
          </a:lstStyle>
          <a:p>
            <a:r>
              <a:rPr lang="en-US" dirty="0"/>
              <a:t>Drag your image here</a:t>
            </a:r>
          </a:p>
        </p:txBody>
      </p:sp>
    </p:spTree>
    <p:extLst>
      <p:ext uri="{BB962C8B-B14F-4D97-AF65-F5344CB8AC3E}">
        <p14:creationId xmlns:p14="http://schemas.microsoft.com/office/powerpoint/2010/main" val="39310052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Section Header">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CC01FE6-2C22-4AC9-8820-8304CF5E22C1}"/>
              </a:ext>
            </a:extLst>
          </p:cNvPr>
          <p:cNvSpPr>
            <a:spLocks noGrp="1"/>
          </p:cNvSpPr>
          <p:nvPr>
            <p:ph type="ftr" sz="quarter" idx="10"/>
          </p:nvPr>
        </p:nvSpPr>
        <p:spPr>
          <a:xfrm>
            <a:off x="6496123" y="4827510"/>
            <a:ext cx="1226270" cy="273844"/>
          </a:xfrm>
          <a:prstGeom prst="rect">
            <a:avLst/>
          </a:prstGeom>
        </p:spPr>
        <p:txBody>
          <a:bodyPr/>
          <a:lstStyle/>
          <a:p>
            <a:r>
              <a:rPr lang="en-US" dirty="0"/>
              <a:t>www.infobusiness.com</a:t>
            </a:r>
          </a:p>
        </p:txBody>
      </p:sp>
      <p:sp>
        <p:nvSpPr>
          <p:cNvPr id="4" name="Slide Number Placeholder 3">
            <a:extLst>
              <a:ext uri="{FF2B5EF4-FFF2-40B4-BE49-F238E27FC236}">
                <a16:creationId xmlns:a16="http://schemas.microsoft.com/office/drawing/2014/main" id="{B92287D3-5A21-4CD2-8B15-46C8EC700EDC}"/>
              </a:ext>
            </a:extLst>
          </p:cNvPr>
          <p:cNvSpPr>
            <a:spLocks noGrp="1"/>
          </p:cNvSpPr>
          <p:nvPr>
            <p:ph type="sldNum" sz="quarter" idx="11"/>
          </p:nvPr>
        </p:nvSpPr>
        <p:spPr>
          <a:xfrm>
            <a:off x="8186789" y="49914"/>
            <a:ext cx="348206" cy="143570"/>
          </a:xfrm>
          <a:prstGeom prst="rect">
            <a:avLst/>
          </a:prstGeom>
        </p:spPr>
        <p:txBody>
          <a:bodyPr/>
          <a:lstStyle/>
          <a:p>
            <a:fld id="{22E1CF2F-19B6-4B01-91BB-CDBA096AD5BE}" type="slidenum">
              <a:rPr lang="en-US" smtClean="0"/>
              <a:pPr/>
              <a:t>‹#›</a:t>
            </a:fld>
            <a:endParaRPr lang="en-US" dirty="0"/>
          </a:p>
        </p:txBody>
      </p:sp>
      <p:sp>
        <p:nvSpPr>
          <p:cNvPr id="5" name="Title 4">
            <a:extLst>
              <a:ext uri="{FF2B5EF4-FFF2-40B4-BE49-F238E27FC236}">
                <a16:creationId xmlns:a16="http://schemas.microsoft.com/office/drawing/2014/main" id="{19CBFA9B-652D-4C62-AB0D-B89EFBCED93E}"/>
              </a:ext>
            </a:extLst>
          </p:cNvPr>
          <p:cNvSpPr>
            <a:spLocks noGrp="1"/>
          </p:cNvSpPr>
          <p:nvPr>
            <p:ph type="title"/>
          </p:nvPr>
        </p:nvSpPr>
        <p:spPr/>
        <p:txBody>
          <a:bodyPr/>
          <a:lstStyle/>
          <a:p>
            <a:r>
              <a:rPr lang="en-US"/>
              <a:t>Click to edit Master title style</a:t>
            </a:r>
          </a:p>
        </p:txBody>
      </p:sp>
      <p:sp>
        <p:nvSpPr>
          <p:cNvPr id="8" name="Subtitle 2">
            <a:extLst>
              <a:ext uri="{FF2B5EF4-FFF2-40B4-BE49-F238E27FC236}">
                <a16:creationId xmlns:a16="http://schemas.microsoft.com/office/drawing/2014/main" id="{1CF11438-F542-41F4-A64E-E80DDA1651B2}"/>
              </a:ext>
            </a:extLst>
          </p:cNvPr>
          <p:cNvSpPr>
            <a:spLocks noGrp="1"/>
          </p:cNvSpPr>
          <p:nvPr>
            <p:ph type="subTitle" idx="1"/>
          </p:nvPr>
        </p:nvSpPr>
        <p:spPr>
          <a:xfrm>
            <a:off x="628651" y="789064"/>
            <a:ext cx="7886700" cy="143570"/>
          </a:xfrm>
        </p:spPr>
        <p:txBody>
          <a:bodyPr>
            <a:noAutofit/>
          </a:bodyPr>
          <a:lstStyle>
            <a:lvl1pPr marL="0" indent="0" algn="ctr">
              <a:buNone/>
              <a:defRPr sz="750" b="0">
                <a:solidFill>
                  <a:schemeClr val="tx1">
                    <a:lumMod val="50000"/>
                    <a:lumOff val="50000"/>
                  </a:schemeClr>
                </a:solidFill>
                <a:latin typeface="Montserrat Light" panose="00000400000000000000" pitchFamily="50" charset="0"/>
                <a:ea typeface="Open Sans" panose="020B0606030504020204" pitchFamily="34" charset="0"/>
                <a:cs typeface="Open Sans" panose="020B0606030504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Tree>
    <p:extLst>
      <p:ext uri="{BB962C8B-B14F-4D97-AF65-F5344CB8AC3E}">
        <p14:creationId xmlns:p14="http://schemas.microsoft.com/office/powerpoint/2010/main" val="9696245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4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465B9C0-64E1-4F10-A420-57946092E904}"/>
              </a:ext>
            </a:extLst>
          </p:cNvPr>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Picture Placeholder 8">
            <a:extLst>
              <a:ext uri="{FF2B5EF4-FFF2-40B4-BE49-F238E27FC236}">
                <a16:creationId xmlns:a16="http://schemas.microsoft.com/office/drawing/2014/main" id="{9CD7549E-9974-41E1-932B-C0E096190827}"/>
              </a:ext>
            </a:extLst>
          </p:cNvPr>
          <p:cNvSpPr>
            <a:spLocks noGrp="1"/>
          </p:cNvSpPr>
          <p:nvPr>
            <p:ph type="pic" sz="quarter" idx="10" hasCustomPrompt="1"/>
          </p:nvPr>
        </p:nvSpPr>
        <p:spPr>
          <a:xfrm>
            <a:off x="261258" y="261258"/>
            <a:ext cx="8621484" cy="4620986"/>
          </a:xfrm>
        </p:spPr>
        <p:txBody>
          <a:bodyPr>
            <a:normAutofit/>
          </a:bodyPr>
          <a:lstStyle>
            <a:lvl1pPr marL="0" indent="0" algn="ctr">
              <a:buNone/>
              <a:defRPr sz="900">
                <a:solidFill>
                  <a:schemeClr val="tx1">
                    <a:lumMod val="50000"/>
                    <a:lumOff val="50000"/>
                  </a:schemeClr>
                </a:solidFill>
                <a:latin typeface="Montserrat Light" panose="00000400000000000000" pitchFamily="50" charset="0"/>
              </a:defRPr>
            </a:lvl1pPr>
          </a:lstStyle>
          <a:p>
            <a:r>
              <a:rPr lang="en-US" dirty="0"/>
              <a:t>Drag your image here</a:t>
            </a:r>
          </a:p>
        </p:txBody>
      </p:sp>
    </p:spTree>
    <p:extLst>
      <p:ext uri="{BB962C8B-B14F-4D97-AF65-F5344CB8AC3E}">
        <p14:creationId xmlns:p14="http://schemas.microsoft.com/office/powerpoint/2010/main" val="27886542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a:prstGeom prst="rect">
            <a:avLst/>
          </a:prstGeom>
        </p:spPr>
        <p:txBody>
          <a:bodyPr/>
          <a:lstStyle/>
          <a:p>
            <a:r>
              <a:rPr lang="en-US"/>
              <a:t>Click to edit Master title style</a:t>
            </a:r>
            <a:endParaRPr lang="en-GB"/>
          </a:p>
        </p:txBody>
      </p:sp>
      <p:sp>
        <p:nvSpPr>
          <p:cNvPr id="3" name="Subtitle 2"/>
          <p:cNvSpPr>
            <a:spLocks noGrp="1"/>
          </p:cNvSpPr>
          <p:nvPr>
            <p:ph type="subTitle" idx="1"/>
          </p:nvPr>
        </p:nvSpPr>
        <p:spPr>
          <a:xfrm>
            <a:off x="1371600" y="2914650"/>
            <a:ext cx="6400800" cy="1314450"/>
          </a:xfrm>
          <a:prstGeom prst="rect">
            <a:avLst/>
          </a:prstGeo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4" name="7 - Ευθεία γραμμή σύνδεσης"/>
          <p:cNvCxnSpPr/>
          <p:nvPr userDrawn="1"/>
        </p:nvCxnSpPr>
        <p:spPr>
          <a:xfrm flipV="1">
            <a:off x="0" y="750094"/>
            <a:ext cx="91440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7201" y="214296"/>
            <a:ext cx="8075613" cy="482207"/>
          </a:xfrm>
        </p:spPr>
        <p:txBody>
          <a:bodyPr/>
          <a:lstStyle/>
          <a:p>
            <a:r>
              <a:rPr lang="en-US"/>
              <a:t>Click to edit Master title style</a:t>
            </a:r>
            <a:endParaRPr lang="el-GR"/>
          </a:p>
        </p:txBody>
      </p:sp>
      <p:sp>
        <p:nvSpPr>
          <p:cNvPr id="3" name="Content Placeholder 2"/>
          <p:cNvSpPr>
            <a:spLocks noGrp="1"/>
          </p:cNvSpPr>
          <p:nvPr>
            <p:ph idx="1"/>
          </p:nvPr>
        </p:nvSpPr>
        <p:spPr>
          <a:xfrm>
            <a:off x="457201" y="1200151"/>
            <a:ext cx="8075613" cy="3394472"/>
          </a:xfrm>
        </p:spPr>
        <p:txBody>
          <a:bodyPr>
            <a:noAutofit/>
          </a:bodyPr>
          <a:lstStyle>
            <a:lvl1pPr marL="136922" indent="-136922">
              <a:spcBef>
                <a:spcPts val="0"/>
              </a:spcBef>
              <a:spcAft>
                <a:spcPts val="450"/>
              </a:spcAft>
              <a:defRPr sz="1125" b="0"/>
            </a:lvl1pPr>
            <a:lvl2pPr>
              <a:spcBef>
                <a:spcPts val="0"/>
              </a:spcBef>
              <a:spcAft>
                <a:spcPts val="450"/>
              </a:spcAft>
              <a:buClr>
                <a:schemeClr val="accent6">
                  <a:lumMod val="75000"/>
                </a:schemeClr>
              </a:buClr>
              <a:buFont typeface="Wingdings" pitchFamily="2" charset="2"/>
              <a:buChar char="§"/>
              <a:defRPr sz="1125" b="0"/>
            </a:lvl2pPr>
            <a:lvl3pPr>
              <a:spcBef>
                <a:spcPts val="0"/>
              </a:spcBef>
              <a:spcAft>
                <a:spcPts val="450"/>
              </a:spcAft>
              <a:buClr>
                <a:schemeClr val="tx2"/>
              </a:buClr>
              <a:defRPr sz="1125" b="0"/>
            </a:lvl3pPr>
            <a:lvl4pPr>
              <a:spcBef>
                <a:spcPts val="0"/>
              </a:spcBef>
              <a:spcAft>
                <a:spcPts val="450"/>
              </a:spcAft>
              <a:defRPr sz="1125" b="0"/>
            </a:lvl4pPr>
            <a:lvl5pPr>
              <a:spcBef>
                <a:spcPts val="0"/>
              </a:spcBef>
              <a:spcAft>
                <a:spcPts val="450"/>
              </a:spcAft>
              <a:defRPr sz="1125" b="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l-GR" dirty="0"/>
          </a:p>
        </p:txBody>
      </p:sp>
      <p:sp>
        <p:nvSpPr>
          <p:cNvPr id="5" name="Date Placeholder 3"/>
          <p:cNvSpPr>
            <a:spLocks noGrp="1"/>
          </p:cNvSpPr>
          <p:nvPr>
            <p:ph type="dt" sz="half" idx="10"/>
          </p:nvPr>
        </p:nvSpPr>
        <p:spPr/>
        <p:txBody>
          <a:bodyPr/>
          <a:lstStyle>
            <a:lvl1pPr>
              <a:defRPr/>
            </a:lvl1pPr>
          </a:lstStyle>
          <a:p>
            <a:pPr>
              <a:defRPr/>
            </a:pPr>
            <a:fld id="{7720222B-57F8-4E66-90E5-D7C3AD5D2CB8}" type="datetime1">
              <a:rPr lang="el-GR"/>
              <a:pPr>
                <a:defRPr/>
              </a:pPr>
              <a:t>3/2/2020</a:t>
            </a:fld>
            <a:endParaRPr lang="el-GR" dirty="0"/>
          </a:p>
        </p:txBody>
      </p:sp>
      <p:sp>
        <p:nvSpPr>
          <p:cNvPr id="6" name="Footer Placeholder 4"/>
          <p:cNvSpPr>
            <a:spLocks noGrp="1"/>
          </p:cNvSpPr>
          <p:nvPr>
            <p:ph type="ftr" sz="quarter" idx="11"/>
          </p:nvPr>
        </p:nvSpPr>
        <p:spPr/>
        <p:txBody>
          <a:bodyPr/>
          <a:lstStyle>
            <a:lvl1pPr>
              <a:defRPr/>
            </a:lvl1pPr>
          </a:lstStyle>
          <a:p>
            <a:pPr>
              <a:defRPr/>
            </a:pPr>
            <a:endParaRPr lang="el-GR" dirty="0"/>
          </a:p>
        </p:txBody>
      </p:sp>
      <p:sp>
        <p:nvSpPr>
          <p:cNvPr id="7" name="Slide Number Placeholder 5"/>
          <p:cNvSpPr>
            <a:spLocks noGrp="1"/>
          </p:cNvSpPr>
          <p:nvPr>
            <p:ph type="sldNum" sz="quarter" idx="12"/>
          </p:nvPr>
        </p:nvSpPr>
        <p:spPr>
          <a:xfrm>
            <a:off x="6372225" y="4767263"/>
            <a:ext cx="2133600" cy="273844"/>
          </a:xfrm>
        </p:spPr>
        <p:txBody>
          <a:bodyPr/>
          <a:lstStyle>
            <a:lvl1pPr>
              <a:defRPr/>
            </a:lvl1pPr>
          </a:lstStyle>
          <a:p>
            <a:pPr>
              <a:defRPr/>
            </a:pPr>
            <a:fld id="{A91E033F-4981-4A67-977F-604F677F7A4E}" type="slidenum">
              <a:rPr lang="el-GR"/>
              <a:pPr>
                <a:defRPr/>
              </a:pPr>
              <a:t>‹#›</a:t>
            </a:fld>
            <a:endParaRPr lang="el-GR" dirty="0"/>
          </a:p>
        </p:txBody>
      </p:sp>
    </p:spTree>
    <p:extLst>
      <p:ext uri="{BB962C8B-B14F-4D97-AF65-F5344CB8AC3E}">
        <p14:creationId xmlns:p14="http://schemas.microsoft.com/office/powerpoint/2010/main" val="2605626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457200" y="1200151"/>
            <a:ext cx="8229600" cy="339447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endParaRPr lang="en-GB"/>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1056">
          <p15:clr>
            <a:srgbClr val="FBAE40"/>
          </p15:clr>
        </p15:guide>
        <p15:guide id="2" pos="7681">
          <p15:clr>
            <a:srgbClr val="FBAE40"/>
          </p15:clr>
        </p15:guide>
        <p15:guide id="3" pos="14305">
          <p15:clr>
            <a:srgbClr val="FBAE40"/>
          </p15:clr>
        </p15:guide>
        <p15:guide id="4" orient="horz" pos="7584">
          <p15:clr>
            <a:srgbClr val="FBAE40"/>
          </p15:clr>
        </p15:guide>
        <p15:guide id="5" orient="horz" pos="4344">
          <p15:clr>
            <a:srgbClr val="FBAE40"/>
          </p15:clr>
        </p15:guide>
        <p15:guide id="6" pos="1057">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597821"/>
            <a:ext cx="7772400" cy="1102519"/>
          </a:xfrm>
          <a:prstGeom prst="rect">
            <a:avLst/>
          </a:prstGeom>
        </p:spPr>
        <p:txBody>
          <a:bodyPr/>
          <a:lstStyle/>
          <a:p>
            <a:r>
              <a:rPr lang="en-US"/>
              <a:t>Click to edit Master title style</a:t>
            </a:r>
            <a:endParaRPr lang="en-GB"/>
          </a:p>
        </p:txBody>
      </p:sp>
      <p:sp>
        <p:nvSpPr>
          <p:cNvPr id="3" name="Subtitle 2"/>
          <p:cNvSpPr>
            <a:spLocks noGrp="1"/>
          </p:cNvSpPr>
          <p:nvPr>
            <p:ph type="subTitle" idx="1"/>
          </p:nvPr>
        </p:nvSpPr>
        <p:spPr>
          <a:xfrm>
            <a:off x="1371601" y="2914650"/>
            <a:ext cx="6400800" cy="1314450"/>
          </a:xfrm>
          <a:prstGeom prst="rect">
            <a:avLst/>
          </a:prstGeom>
        </p:spPr>
        <p:txBody>
          <a:bodyPr/>
          <a:lstStyle>
            <a:lvl1pPr marL="0" indent="0" algn="ctr">
              <a:buNone/>
              <a:defRPr/>
            </a:lvl1pPr>
            <a:lvl2pPr marL="342797" indent="0" algn="ctr">
              <a:buNone/>
              <a:defRPr/>
            </a:lvl2pPr>
            <a:lvl3pPr marL="685595" indent="0" algn="ctr">
              <a:buNone/>
              <a:defRPr/>
            </a:lvl3pPr>
            <a:lvl4pPr marL="1028392" indent="0" algn="ctr">
              <a:buNone/>
              <a:defRPr/>
            </a:lvl4pPr>
            <a:lvl5pPr marL="1371188" indent="0" algn="ctr">
              <a:buNone/>
              <a:defRPr/>
            </a:lvl5pPr>
            <a:lvl6pPr marL="1713986" indent="0" algn="ctr">
              <a:buNone/>
              <a:defRPr/>
            </a:lvl6pPr>
            <a:lvl7pPr marL="2056783" indent="0" algn="ctr">
              <a:buNone/>
              <a:defRPr/>
            </a:lvl7pPr>
            <a:lvl8pPr marL="2399580" indent="0" algn="ctr">
              <a:buNone/>
              <a:defRPr/>
            </a:lvl8pPr>
            <a:lvl9pPr marL="2742377" indent="0" algn="ctr">
              <a:buNone/>
              <a:defRPr/>
            </a:lvl9pPr>
          </a:lstStyle>
          <a:p>
            <a:r>
              <a:rPr lang="en-US"/>
              <a:t>Click to edit Master subtitle style</a:t>
            </a:r>
            <a:endParaRPr lang="en-GB"/>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1" y="205979"/>
            <a:ext cx="8229600" cy="857250"/>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457201" y="1200152"/>
            <a:ext cx="8229600" cy="339447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3305176"/>
            <a:ext cx="7772400" cy="1021556"/>
          </a:xfrm>
          <a:prstGeom prst="rect">
            <a:avLst/>
          </a:prstGeom>
        </p:spPr>
        <p:txBody>
          <a:bodyPr anchor="t"/>
          <a:lstStyle>
            <a:lvl1pPr algn="l">
              <a:defRPr sz="2999" b="1" cap="all"/>
            </a:lvl1pPr>
          </a:lstStyle>
          <a:p>
            <a:r>
              <a:rPr lang="en-US"/>
              <a:t>Click to edit Master title style</a:t>
            </a:r>
            <a:endParaRPr lang="en-GB"/>
          </a:p>
        </p:txBody>
      </p:sp>
      <p:sp>
        <p:nvSpPr>
          <p:cNvPr id="3" name="Text Placeholder 2"/>
          <p:cNvSpPr>
            <a:spLocks noGrp="1"/>
          </p:cNvSpPr>
          <p:nvPr>
            <p:ph type="body" idx="1"/>
          </p:nvPr>
        </p:nvSpPr>
        <p:spPr>
          <a:xfrm>
            <a:off x="722314" y="2180036"/>
            <a:ext cx="7772400" cy="1125140"/>
          </a:xfrm>
          <a:prstGeom prst="rect">
            <a:avLst/>
          </a:prstGeom>
        </p:spPr>
        <p:txBody>
          <a:bodyPr anchor="b"/>
          <a:lstStyle>
            <a:lvl1pPr marL="0" indent="0">
              <a:buNone/>
              <a:defRPr sz="1500"/>
            </a:lvl1pPr>
            <a:lvl2pPr marL="342797" indent="0">
              <a:buNone/>
              <a:defRPr sz="1350"/>
            </a:lvl2pPr>
            <a:lvl3pPr marL="685595" indent="0">
              <a:buNone/>
              <a:defRPr sz="1200"/>
            </a:lvl3pPr>
            <a:lvl4pPr marL="1028392" indent="0">
              <a:buNone/>
              <a:defRPr sz="1050"/>
            </a:lvl4pPr>
            <a:lvl5pPr marL="1371188" indent="0">
              <a:buNone/>
              <a:defRPr sz="1050"/>
            </a:lvl5pPr>
            <a:lvl6pPr marL="1713986" indent="0">
              <a:buNone/>
              <a:defRPr sz="1050"/>
            </a:lvl6pPr>
            <a:lvl7pPr marL="2056783" indent="0">
              <a:buNone/>
              <a:defRPr sz="1050"/>
            </a:lvl7pPr>
            <a:lvl8pPr marL="2399580" indent="0">
              <a:buNone/>
              <a:defRPr sz="1050"/>
            </a:lvl8pPr>
            <a:lvl9pPr marL="2742377" indent="0">
              <a:buNone/>
              <a:defRPr sz="1050"/>
            </a:lvl9pPr>
          </a:lstStyle>
          <a:p>
            <a:pPr lvl="0"/>
            <a:r>
              <a:rPr lang="en-US"/>
              <a:t>Click to edit Master text styles</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1" y="205979"/>
            <a:ext cx="8229600" cy="857250"/>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457201" y="1200152"/>
            <a:ext cx="4038600" cy="3394472"/>
          </a:xfrm>
          <a:prstGeom prst="rect">
            <a:avLst/>
          </a:prstGeom>
        </p:spPr>
        <p:txBody>
          <a:bodyPr/>
          <a:lstStyle>
            <a:lvl1pPr>
              <a:defRPr sz="2099"/>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200152"/>
            <a:ext cx="4038600" cy="3394472"/>
          </a:xfrm>
          <a:prstGeom prst="rect">
            <a:avLst/>
          </a:prstGeom>
        </p:spPr>
        <p:txBody>
          <a:bodyPr/>
          <a:lstStyle>
            <a:lvl1pPr>
              <a:defRPr sz="2099"/>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5979"/>
            <a:ext cx="8229600" cy="857250"/>
          </a:xfrm>
          <a:prstGeom prst="rect">
            <a:avLst/>
          </a:prstGeo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151335"/>
            <a:ext cx="4040188" cy="479822"/>
          </a:xfrm>
          <a:prstGeom prst="rect">
            <a:avLst/>
          </a:prstGeom>
        </p:spPr>
        <p:txBody>
          <a:bodyPr anchor="b"/>
          <a:lstStyle>
            <a:lvl1pPr marL="0" indent="0">
              <a:buNone/>
              <a:defRPr sz="1800" b="1"/>
            </a:lvl1pPr>
            <a:lvl2pPr marL="342797" indent="0">
              <a:buNone/>
              <a:defRPr sz="1500" b="1"/>
            </a:lvl2pPr>
            <a:lvl3pPr marL="685595" indent="0">
              <a:buNone/>
              <a:defRPr sz="1350" b="1"/>
            </a:lvl3pPr>
            <a:lvl4pPr marL="1028392" indent="0">
              <a:buNone/>
              <a:defRPr sz="1200" b="1"/>
            </a:lvl4pPr>
            <a:lvl5pPr marL="1371188" indent="0">
              <a:buNone/>
              <a:defRPr sz="1200" b="1"/>
            </a:lvl5pPr>
            <a:lvl6pPr marL="1713986" indent="0">
              <a:buNone/>
              <a:defRPr sz="1200" b="1"/>
            </a:lvl6pPr>
            <a:lvl7pPr marL="2056783" indent="0">
              <a:buNone/>
              <a:defRPr sz="1200" b="1"/>
            </a:lvl7pPr>
            <a:lvl8pPr marL="2399580" indent="0">
              <a:buNone/>
              <a:defRPr sz="1200" b="1"/>
            </a:lvl8pPr>
            <a:lvl9pPr marL="2742377"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7"/>
            <a:ext cx="4040188" cy="2963466"/>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6" y="1151335"/>
            <a:ext cx="4041775" cy="479822"/>
          </a:xfrm>
          <a:prstGeom prst="rect">
            <a:avLst/>
          </a:prstGeom>
        </p:spPr>
        <p:txBody>
          <a:bodyPr anchor="b"/>
          <a:lstStyle>
            <a:lvl1pPr marL="0" indent="0">
              <a:buNone/>
              <a:defRPr sz="1800" b="1"/>
            </a:lvl1pPr>
            <a:lvl2pPr marL="342797" indent="0">
              <a:buNone/>
              <a:defRPr sz="1500" b="1"/>
            </a:lvl2pPr>
            <a:lvl3pPr marL="685595" indent="0">
              <a:buNone/>
              <a:defRPr sz="1350" b="1"/>
            </a:lvl3pPr>
            <a:lvl4pPr marL="1028392" indent="0">
              <a:buNone/>
              <a:defRPr sz="1200" b="1"/>
            </a:lvl4pPr>
            <a:lvl5pPr marL="1371188" indent="0">
              <a:buNone/>
              <a:defRPr sz="1200" b="1"/>
            </a:lvl5pPr>
            <a:lvl6pPr marL="1713986" indent="0">
              <a:buNone/>
              <a:defRPr sz="1200" b="1"/>
            </a:lvl6pPr>
            <a:lvl7pPr marL="2056783" indent="0">
              <a:buNone/>
              <a:defRPr sz="1200" b="1"/>
            </a:lvl7pPr>
            <a:lvl8pPr marL="2399580" indent="0">
              <a:buNone/>
              <a:defRPr sz="1200" b="1"/>
            </a:lvl8pPr>
            <a:lvl9pPr marL="2742377"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7"/>
            <a:ext cx="4041775" cy="2963466"/>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1" y="205979"/>
            <a:ext cx="8229600" cy="857250"/>
          </a:xfrm>
          <a:prstGeom prst="rect">
            <a:avLst/>
          </a:prstGeom>
        </p:spPr>
        <p:txBody>
          <a:bodyPr/>
          <a:lstStyle/>
          <a:p>
            <a:r>
              <a:rPr lang="en-US"/>
              <a:t>Click to edit Master title style</a:t>
            </a:r>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endParaRPr lang="el-G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EA98B3-D042-40BB-A493-B6C580223F13}" type="datetime1">
              <a:rPr lang="el-GR"/>
              <a:pPr>
                <a:defRPr/>
              </a:pPr>
              <a:t>3/2/2020</a:t>
            </a:fld>
            <a:endParaRPr lang="el-GR" dirty="0"/>
          </a:p>
        </p:txBody>
      </p:sp>
      <p:sp>
        <p:nvSpPr>
          <p:cNvPr id="5" name="Footer Placeholder 4"/>
          <p:cNvSpPr>
            <a:spLocks noGrp="1"/>
          </p:cNvSpPr>
          <p:nvPr>
            <p:ph type="ftr" sz="quarter" idx="11"/>
          </p:nvPr>
        </p:nvSpPr>
        <p:spPr/>
        <p:txBody>
          <a:bodyPr/>
          <a:lstStyle>
            <a:lvl1pPr>
              <a:defRPr/>
            </a:lvl1pPr>
          </a:lstStyle>
          <a:p>
            <a:pPr>
              <a:defRPr/>
            </a:pPr>
            <a:endParaRPr lang="el-GR" dirty="0"/>
          </a:p>
        </p:txBody>
      </p:sp>
      <p:sp>
        <p:nvSpPr>
          <p:cNvPr id="6" name="Slide Number Placeholder 5"/>
          <p:cNvSpPr>
            <a:spLocks noGrp="1"/>
          </p:cNvSpPr>
          <p:nvPr>
            <p:ph type="sldNum" sz="quarter" idx="12"/>
          </p:nvPr>
        </p:nvSpPr>
        <p:spPr/>
        <p:txBody>
          <a:bodyPr/>
          <a:lstStyle>
            <a:lvl1pPr>
              <a:defRPr/>
            </a:lvl1pPr>
          </a:lstStyle>
          <a:p>
            <a:pPr>
              <a:defRPr/>
            </a:pPr>
            <a:fld id="{DC151A21-6E3A-4C70-9261-53EBD78BAF92}" type="slidenum">
              <a:rPr lang="el-GR"/>
              <a:pPr>
                <a:defRPr/>
              </a:pPr>
              <a:t>‹#›</a:t>
            </a:fld>
            <a:endParaRPr lang="el-GR" dirty="0"/>
          </a:p>
        </p:txBody>
      </p:sp>
    </p:spTree>
    <p:extLst>
      <p:ext uri="{BB962C8B-B14F-4D97-AF65-F5344CB8AC3E}">
        <p14:creationId xmlns:p14="http://schemas.microsoft.com/office/powerpoint/2010/main" val="23614296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a:prstGeom prst="rect">
            <a:avLst/>
          </a:prstGeom>
        </p:spPr>
        <p:txBody>
          <a:bodyPr anchor="b"/>
          <a:lstStyle>
            <a:lvl1pPr algn="l">
              <a:defRPr sz="1500" b="1"/>
            </a:lvl1pPr>
          </a:lstStyle>
          <a:p>
            <a:r>
              <a:rPr lang="en-US"/>
              <a:t>Click to edit Master title style</a:t>
            </a:r>
            <a:endParaRPr lang="en-GB"/>
          </a:p>
        </p:txBody>
      </p:sp>
      <p:sp>
        <p:nvSpPr>
          <p:cNvPr id="3" name="Content Placeholder 2"/>
          <p:cNvSpPr>
            <a:spLocks noGrp="1"/>
          </p:cNvSpPr>
          <p:nvPr>
            <p:ph idx="1"/>
          </p:nvPr>
        </p:nvSpPr>
        <p:spPr>
          <a:xfrm>
            <a:off x="3575051" y="204789"/>
            <a:ext cx="5111750" cy="4389835"/>
          </a:xfrm>
          <a:prstGeom prst="rect">
            <a:avLst/>
          </a:prstGeom>
        </p:spPr>
        <p:txBody>
          <a:bodyPr/>
          <a:lstStyle>
            <a:lvl1pPr>
              <a:defRPr sz="2399"/>
            </a:lvl1pPr>
            <a:lvl2pPr>
              <a:defRPr sz="2099"/>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1" y="1076327"/>
            <a:ext cx="3008313" cy="3518297"/>
          </a:xfrm>
          <a:prstGeom prst="rect">
            <a:avLst/>
          </a:prstGeom>
        </p:spPr>
        <p:txBody>
          <a:bodyPr/>
          <a:lstStyle>
            <a:lvl1pPr marL="0" indent="0">
              <a:buNone/>
              <a:defRPr sz="1050"/>
            </a:lvl1pPr>
            <a:lvl2pPr marL="342797" indent="0">
              <a:buNone/>
              <a:defRPr sz="900"/>
            </a:lvl2pPr>
            <a:lvl3pPr marL="685595" indent="0">
              <a:buNone/>
              <a:defRPr sz="750"/>
            </a:lvl3pPr>
            <a:lvl4pPr marL="1028392" indent="0">
              <a:buNone/>
              <a:defRPr sz="675"/>
            </a:lvl4pPr>
            <a:lvl5pPr marL="1371188" indent="0">
              <a:buNone/>
              <a:defRPr sz="675"/>
            </a:lvl5pPr>
            <a:lvl6pPr marL="1713986" indent="0">
              <a:buNone/>
              <a:defRPr sz="675"/>
            </a:lvl6pPr>
            <a:lvl7pPr marL="2056783" indent="0">
              <a:buNone/>
              <a:defRPr sz="675"/>
            </a:lvl7pPr>
            <a:lvl8pPr marL="2399580" indent="0">
              <a:buNone/>
              <a:defRPr sz="675"/>
            </a:lvl8pPr>
            <a:lvl9pPr marL="2742377" indent="0">
              <a:buNone/>
              <a:defRPr sz="675"/>
            </a:lvl9pPr>
          </a:lstStyle>
          <a:p>
            <a:pPr lvl="0"/>
            <a:r>
              <a:rPr lang="en-US"/>
              <a:t>Click to edit Master text styles</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a:prstGeom prst="rect">
            <a:avLst/>
          </a:prstGeom>
        </p:spPr>
        <p:txBody>
          <a:bodyPr anchor="b"/>
          <a:lstStyle>
            <a:lvl1pPr algn="l">
              <a:defRPr sz="1500" b="1"/>
            </a:lvl1pPr>
          </a:lstStyle>
          <a:p>
            <a:r>
              <a:rPr lang="en-US"/>
              <a:t>Click to edit Master title style</a:t>
            </a:r>
            <a:endParaRPr lang="en-GB"/>
          </a:p>
        </p:txBody>
      </p:sp>
      <p:sp>
        <p:nvSpPr>
          <p:cNvPr id="3" name="Picture Placeholder 2"/>
          <p:cNvSpPr>
            <a:spLocks noGrp="1"/>
          </p:cNvSpPr>
          <p:nvPr>
            <p:ph type="pic" idx="1"/>
          </p:nvPr>
        </p:nvSpPr>
        <p:spPr>
          <a:xfrm>
            <a:off x="1792288" y="459582"/>
            <a:ext cx="5486400" cy="3086100"/>
          </a:xfrm>
          <a:prstGeom prst="rect">
            <a:avLst/>
          </a:prstGeom>
        </p:spPr>
        <p:txBody>
          <a:bodyPr/>
          <a:lstStyle>
            <a:lvl1pPr marL="0" indent="0">
              <a:buNone/>
              <a:defRPr sz="2399"/>
            </a:lvl1pPr>
            <a:lvl2pPr marL="342797" indent="0">
              <a:buNone/>
              <a:defRPr sz="2099"/>
            </a:lvl2pPr>
            <a:lvl3pPr marL="685595" indent="0">
              <a:buNone/>
              <a:defRPr sz="1800"/>
            </a:lvl3pPr>
            <a:lvl4pPr marL="1028392" indent="0">
              <a:buNone/>
              <a:defRPr sz="1500"/>
            </a:lvl4pPr>
            <a:lvl5pPr marL="1371188" indent="0">
              <a:buNone/>
              <a:defRPr sz="1500"/>
            </a:lvl5pPr>
            <a:lvl6pPr marL="1713986" indent="0">
              <a:buNone/>
              <a:defRPr sz="1500"/>
            </a:lvl6pPr>
            <a:lvl7pPr marL="2056783" indent="0">
              <a:buNone/>
              <a:defRPr sz="1500"/>
            </a:lvl7pPr>
            <a:lvl8pPr marL="2399580" indent="0">
              <a:buNone/>
              <a:defRPr sz="1500"/>
            </a:lvl8pPr>
            <a:lvl9pPr marL="2742377" indent="0">
              <a:buNone/>
              <a:defRPr sz="1500"/>
            </a:lvl9pPr>
          </a:lstStyle>
          <a:p>
            <a:pPr lvl="0"/>
            <a:endParaRPr lang="en-GB" noProof="0"/>
          </a:p>
        </p:txBody>
      </p:sp>
      <p:sp>
        <p:nvSpPr>
          <p:cNvPr id="4" name="Text Placeholder 3"/>
          <p:cNvSpPr>
            <a:spLocks noGrp="1"/>
          </p:cNvSpPr>
          <p:nvPr>
            <p:ph type="body" sz="half" idx="2"/>
          </p:nvPr>
        </p:nvSpPr>
        <p:spPr>
          <a:xfrm>
            <a:off x="1792288" y="4025503"/>
            <a:ext cx="5486400" cy="603647"/>
          </a:xfrm>
          <a:prstGeom prst="rect">
            <a:avLst/>
          </a:prstGeom>
        </p:spPr>
        <p:txBody>
          <a:bodyPr/>
          <a:lstStyle>
            <a:lvl1pPr marL="0" indent="0">
              <a:buNone/>
              <a:defRPr sz="1050"/>
            </a:lvl1pPr>
            <a:lvl2pPr marL="342797" indent="0">
              <a:buNone/>
              <a:defRPr sz="900"/>
            </a:lvl2pPr>
            <a:lvl3pPr marL="685595" indent="0">
              <a:buNone/>
              <a:defRPr sz="750"/>
            </a:lvl3pPr>
            <a:lvl4pPr marL="1028392" indent="0">
              <a:buNone/>
              <a:defRPr sz="675"/>
            </a:lvl4pPr>
            <a:lvl5pPr marL="1371188" indent="0">
              <a:buNone/>
              <a:defRPr sz="675"/>
            </a:lvl5pPr>
            <a:lvl6pPr marL="1713986" indent="0">
              <a:buNone/>
              <a:defRPr sz="675"/>
            </a:lvl6pPr>
            <a:lvl7pPr marL="2056783" indent="0">
              <a:buNone/>
              <a:defRPr sz="675"/>
            </a:lvl7pPr>
            <a:lvl8pPr marL="2399580" indent="0">
              <a:buNone/>
              <a:defRPr sz="675"/>
            </a:lvl8pPr>
            <a:lvl9pPr marL="2742377" indent="0">
              <a:buNone/>
              <a:defRPr sz="675"/>
            </a:lvl9pPr>
          </a:lstStyle>
          <a:p>
            <a:pPr lvl="0"/>
            <a:r>
              <a:rPr lang="en-US"/>
              <a:t>Click to edit Master text styles</a:t>
            </a: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1" y="205979"/>
            <a:ext cx="8229600" cy="857250"/>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457201" y="1200152"/>
            <a:ext cx="8229600" cy="339447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1" y="205980"/>
            <a:ext cx="6019800" cy="438864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1" y="205980"/>
            <a:ext cx="8229600" cy="438864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5_With LAMDA Logo">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5" name="7 - Ευθεία γραμμή σύνδεσης"/>
          <p:cNvCxnSpPr/>
          <p:nvPr userDrawn="1"/>
        </p:nvCxnSpPr>
        <p:spPr>
          <a:xfrm flipV="1">
            <a:off x="0" y="910829"/>
            <a:ext cx="91440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Date Placeholder 4"/>
          <p:cNvSpPr>
            <a:spLocks noGrp="1"/>
          </p:cNvSpPr>
          <p:nvPr>
            <p:ph type="dt" sz="half" idx="10"/>
          </p:nvPr>
        </p:nvSpPr>
        <p:spPr/>
        <p:txBody>
          <a:bodyPr/>
          <a:lstStyle>
            <a:lvl1pPr>
              <a:defRPr/>
            </a:lvl1pPr>
          </a:lstStyle>
          <a:p>
            <a:pPr>
              <a:defRPr/>
            </a:pPr>
            <a:fld id="{3B15D884-1019-429B-99EA-38648AC0146E}" type="datetime1">
              <a:rPr lang="el-GR"/>
              <a:pPr>
                <a:defRPr/>
              </a:pPr>
              <a:t>3/2/2020</a:t>
            </a:fld>
            <a:endParaRPr lang="el-GR" dirty="0"/>
          </a:p>
        </p:txBody>
      </p:sp>
      <p:sp>
        <p:nvSpPr>
          <p:cNvPr id="7" name="Footer Placeholder 5"/>
          <p:cNvSpPr>
            <a:spLocks noGrp="1"/>
          </p:cNvSpPr>
          <p:nvPr>
            <p:ph type="ftr" sz="quarter" idx="11"/>
          </p:nvPr>
        </p:nvSpPr>
        <p:spPr/>
        <p:txBody>
          <a:bodyPr/>
          <a:lstStyle>
            <a:lvl1pPr>
              <a:defRPr/>
            </a:lvl1pPr>
          </a:lstStyle>
          <a:p>
            <a:pPr>
              <a:defRPr/>
            </a:pPr>
            <a:endParaRPr lang="el-GR" dirty="0"/>
          </a:p>
        </p:txBody>
      </p:sp>
      <p:sp>
        <p:nvSpPr>
          <p:cNvPr id="8" name="Slide Number Placeholder 6"/>
          <p:cNvSpPr>
            <a:spLocks noGrp="1"/>
          </p:cNvSpPr>
          <p:nvPr>
            <p:ph type="sldNum" sz="quarter" idx="12"/>
          </p:nvPr>
        </p:nvSpPr>
        <p:spPr/>
        <p:txBody>
          <a:bodyPr/>
          <a:lstStyle>
            <a:lvl1pPr>
              <a:defRPr/>
            </a:lvl1pPr>
          </a:lstStyle>
          <a:p>
            <a:pPr>
              <a:defRPr/>
            </a:pPr>
            <a:fld id="{58C0615D-7C41-4765-AE99-16C12FA87B12}" type="slidenum">
              <a:rPr lang="el-GR"/>
              <a:pPr>
                <a:defRPr/>
              </a:pPr>
              <a:t>‹#›</a:t>
            </a:fld>
            <a:endParaRPr lang="el-GR" dirty="0"/>
          </a:p>
        </p:txBody>
      </p:sp>
    </p:spTree>
    <p:extLst>
      <p:ext uri="{BB962C8B-B14F-4D97-AF65-F5344CB8AC3E}">
        <p14:creationId xmlns:p14="http://schemas.microsoft.com/office/powerpoint/2010/main" val="18658354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7 - Ευθεία γραμμή σύνδεσης"/>
          <p:cNvCxnSpPr/>
          <p:nvPr userDrawn="1"/>
        </p:nvCxnSpPr>
        <p:spPr>
          <a:xfrm flipV="1">
            <a:off x="0" y="910829"/>
            <a:ext cx="91440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lvl1pPr>
          </a:lstStyle>
          <a:p>
            <a:r>
              <a:rPr lang="en-US"/>
              <a:t>Click to edit Master title style</a:t>
            </a:r>
            <a:endParaRPr lang="el-G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8" name="Date Placeholder 6"/>
          <p:cNvSpPr>
            <a:spLocks noGrp="1"/>
          </p:cNvSpPr>
          <p:nvPr>
            <p:ph type="dt" sz="half" idx="10"/>
          </p:nvPr>
        </p:nvSpPr>
        <p:spPr/>
        <p:txBody>
          <a:bodyPr/>
          <a:lstStyle>
            <a:lvl1pPr>
              <a:defRPr/>
            </a:lvl1pPr>
          </a:lstStyle>
          <a:p>
            <a:pPr>
              <a:defRPr/>
            </a:pPr>
            <a:fld id="{2FA8F0BE-6897-45E1-A166-3637BDEE8755}" type="datetime1">
              <a:rPr lang="el-GR"/>
              <a:pPr>
                <a:defRPr/>
              </a:pPr>
              <a:t>3/2/2020</a:t>
            </a:fld>
            <a:endParaRPr lang="el-GR" dirty="0"/>
          </a:p>
        </p:txBody>
      </p:sp>
      <p:sp>
        <p:nvSpPr>
          <p:cNvPr id="9" name="Footer Placeholder 7"/>
          <p:cNvSpPr>
            <a:spLocks noGrp="1"/>
          </p:cNvSpPr>
          <p:nvPr>
            <p:ph type="ftr" sz="quarter" idx="11"/>
          </p:nvPr>
        </p:nvSpPr>
        <p:spPr/>
        <p:txBody>
          <a:bodyPr/>
          <a:lstStyle>
            <a:lvl1pPr>
              <a:defRPr/>
            </a:lvl1pPr>
          </a:lstStyle>
          <a:p>
            <a:pPr>
              <a:defRPr/>
            </a:pPr>
            <a:endParaRPr lang="el-GR" dirty="0"/>
          </a:p>
        </p:txBody>
      </p:sp>
      <p:sp>
        <p:nvSpPr>
          <p:cNvPr id="10" name="Slide Number Placeholder 8"/>
          <p:cNvSpPr>
            <a:spLocks noGrp="1"/>
          </p:cNvSpPr>
          <p:nvPr>
            <p:ph type="sldNum" sz="quarter" idx="12"/>
          </p:nvPr>
        </p:nvSpPr>
        <p:spPr/>
        <p:txBody>
          <a:bodyPr/>
          <a:lstStyle>
            <a:lvl1pPr>
              <a:defRPr/>
            </a:lvl1pPr>
          </a:lstStyle>
          <a:p>
            <a:pPr>
              <a:defRPr/>
            </a:pPr>
            <a:fld id="{AFB674B1-9502-47F9-9E4A-3CA7EA3E86A9}" type="slidenum">
              <a:rPr lang="el-GR"/>
              <a:pPr>
                <a:defRPr/>
              </a:pPr>
              <a:t>‹#›</a:t>
            </a:fld>
            <a:endParaRPr lang="el-GR" dirty="0"/>
          </a:p>
        </p:txBody>
      </p:sp>
    </p:spTree>
    <p:extLst>
      <p:ext uri="{BB962C8B-B14F-4D97-AF65-F5344CB8AC3E}">
        <p14:creationId xmlns:p14="http://schemas.microsoft.com/office/powerpoint/2010/main" val="8028875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11560" y="2180384"/>
            <a:ext cx="7920880" cy="857250"/>
          </a:xfrm>
        </p:spPr>
        <p:txBody>
          <a:bodyPr/>
          <a:lstStyle>
            <a:lvl1pPr>
              <a:defRPr sz="2400" strike="noStrike"/>
            </a:lvl1pPr>
          </a:lstStyle>
          <a:p>
            <a:r>
              <a:rPr lang="en-US" dirty="0"/>
              <a:t>Kλικ για επεξεργασία του τίτλου</a:t>
            </a:r>
            <a:endParaRPr lang="el-GR" dirty="0"/>
          </a:p>
        </p:txBody>
      </p:sp>
    </p:spTree>
    <p:extLst>
      <p:ext uri="{BB962C8B-B14F-4D97-AF65-F5344CB8AC3E}">
        <p14:creationId xmlns:p14="http://schemas.microsoft.com/office/powerpoint/2010/main" val="41175330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p:nvPr userDrawn="1"/>
        </p:nvSpPr>
        <p:spPr>
          <a:xfrm>
            <a:off x="1014414" y="0"/>
            <a:ext cx="8129587" cy="51435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350" dirty="0"/>
          </a:p>
        </p:txBody>
      </p:sp>
      <p:sp>
        <p:nvSpPr>
          <p:cNvPr id="3" name="Rectangle 5"/>
          <p:cNvSpPr/>
          <p:nvPr userDrawn="1"/>
        </p:nvSpPr>
        <p:spPr bwMode="invGray">
          <a:xfrm>
            <a:off x="1014414" y="0"/>
            <a:ext cx="73025" cy="51435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350" dirty="0"/>
          </a:p>
        </p:txBody>
      </p:sp>
      <p:sp>
        <p:nvSpPr>
          <p:cNvPr id="4" name="Date Placeholder 1"/>
          <p:cNvSpPr>
            <a:spLocks noGrp="1"/>
          </p:cNvSpPr>
          <p:nvPr>
            <p:ph type="dt" sz="half" idx="10"/>
          </p:nvPr>
        </p:nvSpPr>
        <p:spPr/>
        <p:txBody>
          <a:bodyPr/>
          <a:lstStyle>
            <a:lvl1pPr>
              <a:defRPr/>
            </a:lvl1pPr>
          </a:lstStyle>
          <a:p>
            <a:pPr>
              <a:defRPr/>
            </a:pPr>
            <a:fld id="{0B38FD26-990D-4E0A-A12A-A450431FD185}" type="datetime1">
              <a:rPr lang="el-GR"/>
              <a:pPr>
                <a:defRPr/>
              </a:pPr>
              <a:t>3/2/2020</a:t>
            </a:fld>
            <a:endParaRPr lang="el-GR" dirty="0"/>
          </a:p>
        </p:txBody>
      </p:sp>
      <p:sp>
        <p:nvSpPr>
          <p:cNvPr id="5" name="Footer Placeholder 2"/>
          <p:cNvSpPr>
            <a:spLocks noGrp="1"/>
          </p:cNvSpPr>
          <p:nvPr>
            <p:ph type="ftr" sz="quarter" idx="11"/>
          </p:nvPr>
        </p:nvSpPr>
        <p:spPr/>
        <p:txBody>
          <a:bodyPr/>
          <a:lstStyle>
            <a:lvl1pPr>
              <a:defRPr/>
            </a:lvl1pPr>
          </a:lstStyle>
          <a:p>
            <a:pPr>
              <a:defRPr/>
            </a:pPr>
            <a:endParaRPr lang="el-GR" dirty="0"/>
          </a:p>
        </p:txBody>
      </p:sp>
      <p:sp>
        <p:nvSpPr>
          <p:cNvPr id="6" name="Slide Number Placeholder 3"/>
          <p:cNvSpPr>
            <a:spLocks noGrp="1"/>
          </p:cNvSpPr>
          <p:nvPr>
            <p:ph type="sldNum" sz="quarter" idx="12"/>
          </p:nvPr>
        </p:nvSpPr>
        <p:spPr/>
        <p:txBody>
          <a:bodyPr/>
          <a:lstStyle>
            <a:lvl1pPr>
              <a:defRPr/>
            </a:lvl1pPr>
          </a:lstStyle>
          <a:p>
            <a:pPr>
              <a:defRPr/>
            </a:pPr>
            <a:fld id="{78634EDA-6821-472D-BE36-A9B22324B226}" type="slidenum">
              <a:rPr lang="el-GR"/>
              <a:pPr>
                <a:defRPr/>
              </a:pPr>
              <a:t>‹#›</a:t>
            </a:fld>
            <a:endParaRPr lang="el-GR" dirty="0"/>
          </a:p>
        </p:txBody>
      </p:sp>
    </p:spTree>
    <p:extLst>
      <p:ext uri="{BB962C8B-B14F-4D97-AF65-F5344CB8AC3E}">
        <p14:creationId xmlns:p14="http://schemas.microsoft.com/office/powerpoint/2010/main" val="15428672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endParaRPr lang="el-G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DDBA58C-8F23-47EA-8571-2B41282B6900}" type="datetime1">
              <a:rPr lang="el-GR"/>
              <a:pPr>
                <a:defRPr/>
              </a:pPr>
              <a:t>3/2/2020</a:t>
            </a:fld>
            <a:endParaRPr lang="el-GR" dirty="0"/>
          </a:p>
        </p:txBody>
      </p:sp>
      <p:sp>
        <p:nvSpPr>
          <p:cNvPr id="6" name="Footer Placeholder 4"/>
          <p:cNvSpPr>
            <a:spLocks noGrp="1"/>
          </p:cNvSpPr>
          <p:nvPr>
            <p:ph type="ftr" sz="quarter" idx="11"/>
          </p:nvPr>
        </p:nvSpPr>
        <p:spPr/>
        <p:txBody>
          <a:bodyPr/>
          <a:lstStyle>
            <a:lvl1pPr>
              <a:defRPr/>
            </a:lvl1pPr>
          </a:lstStyle>
          <a:p>
            <a:pPr>
              <a:defRPr/>
            </a:pPr>
            <a:endParaRPr lang="el-GR" dirty="0"/>
          </a:p>
        </p:txBody>
      </p:sp>
      <p:sp>
        <p:nvSpPr>
          <p:cNvPr id="7" name="Slide Number Placeholder 5"/>
          <p:cNvSpPr>
            <a:spLocks noGrp="1"/>
          </p:cNvSpPr>
          <p:nvPr>
            <p:ph type="sldNum" sz="quarter" idx="12"/>
          </p:nvPr>
        </p:nvSpPr>
        <p:spPr/>
        <p:txBody>
          <a:bodyPr/>
          <a:lstStyle>
            <a:lvl1pPr>
              <a:defRPr/>
            </a:lvl1pPr>
          </a:lstStyle>
          <a:p>
            <a:pPr>
              <a:defRPr/>
            </a:pPr>
            <a:fld id="{6A7E2078-FCE5-4712-BAF3-B073714945AF}" type="slidenum">
              <a:rPr lang="el-GR"/>
              <a:pPr>
                <a:defRPr/>
              </a:pPr>
              <a:t>‹#›</a:t>
            </a:fld>
            <a:endParaRPr lang="el-GR" dirty="0"/>
          </a:p>
        </p:txBody>
      </p:sp>
    </p:spTree>
    <p:extLst>
      <p:ext uri="{BB962C8B-B14F-4D97-AF65-F5344CB8AC3E}">
        <p14:creationId xmlns:p14="http://schemas.microsoft.com/office/powerpoint/2010/main" val="10675015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endParaRPr lang="el-GR"/>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l-GR" noProof="0" dirty="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2F4D5F3-10CB-43D4-821E-DB1435083B4C}" type="datetime1">
              <a:rPr lang="el-GR"/>
              <a:pPr>
                <a:defRPr/>
              </a:pPr>
              <a:t>3/2/2020</a:t>
            </a:fld>
            <a:endParaRPr lang="el-GR" dirty="0"/>
          </a:p>
        </p:txBody>
      </p:sp>
      <p:sp>
        <p:nvSpPr>
          <p:cNvPr id="6" name="Footer Placeholder 4"/>
          <p:cNvSpPr>
            <a:spLocks noGrp="1"/>
          </p:cNvSpPr>
          <p:nvPr>
            <p:ph type="ftr" sz="quarter" idx="11"/>
          </p:nvPr>
        </p:nvSpPr>
        <p:spPr/>
        <p:txBody>
          <a:bodyPr/>
          <a:lstStyle>
            <a:lvl1pPr>
              <a:defRPr/>
            </a:lvl1pPr>
          </a:lstStyle>
          <a:p>
            <a:pPr>
              <a:defRPr/>
            </a:pPr>
            <a:endParaRPr lang="el-GR" dirty="0"/>
          </a:p>
        </p:txBody>
      </p:sp>
      <p:sp>
        <p:nvSpPr>
          <p:cNvPr id="7" name="Slide Number Placeholder 5"/>
          <p:cNvSpPr>
            <a:spLocks noGrp="1"/>
          </p:cNvSpPr>
          <p:nvPr>
            <p:ph type="sldNum" sz="quarter" idx="12"/>
          </p:nvPr>
        </p:nvSpPr>
        <p:spPr/>
        <p:txBody>
          <a:bodyPr/>
          <a:lstStyle>
            <a:lvl1pPr>
              <a:defRPr/>
            </a:lvl1pPr>
          </a:lstStyle>
          <a:p>
            <a:pPr>
              <a:defRPr/>
            </a:pPr>
            <a:fld id="{FC3695AC-E97E-436F-9752-E819E12CF077}" type="slidenum">
              <a:rPr lang="el-GR"/>
              <a:pPr>
                <a:defRPr/>
              </a:pPr>
              <a:t>‹#›</a:t>
            </a:fld>
            <a:endParaRPr lang="el-GR" dirty="0"/>
          </a:p>
        </p:txBody>
      </p:sp>
    </p:spTree>
    <p:extLst>
      <p:ext uri="{BB962C8B-B14F-4D97-AF65-F5344CB8AC3E}">
        <p14:creationId xmlns:p14="http://schemas.microsoft.com/office/powerpoint/2010/main" val="3111461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theme" Target="../theme/theme2.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endParaRPr lang="el-GR"/>
          </a:p>
        </p:txBody>
      </p:sp>
      <p:sp>
        <p:nvSpPr>
          <p:cNvPr id="1027" name="Text Placeholder 2"/>
          <p:cNvSpPr>
            <a:spLocks noGrp="1"/>
          </p:cNvSpPr>
          <p:nvPr>
            <p:ph type="body" idx="1"/>
          </p:nvPr>
        </p:nvSpPr>
        <p:spPr bwMode="auto">
          <a:xfrm>
            <a:off x="457200" y="1200151"/>
            <a:ext cx="8229600" cy="33944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fontAlgn="auto">
              <a:spcBef>
                <a:spcPts val="0"/>
              </a:spcBef>
              <a:spcAft>
                <a:spcPts val="0"/>
              </a:spcAft>
              <a:defRPr sz="900">
                <a:solidFill>
                  <a:schemeClr val="tx1">
                    <a:tint val="75000"/>
                  </a:schemeClr>
                </a:solidFill>
                <a:latin typeface="+mn-lt"/>
              </a:defRPr>
            </a:lvl1pPr>
          </a:lstStyle>
          <a:p>
            <a:pPr>
              <a:defRPr/>
            </a:pPr>
            <a:fld id="{10C734A1-F860-483A-B0AC-909E77D34386}" type="datetime1">
              <a:rPr lang="el-GR"/>
              <a:pPr>
                <a:defRPr/>
              </a:pPr>
              <a:t>3/2/2020</a:t>
            </a:fld>
            <a:endParaRPr lang="el-GR"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fontAlgn="auto">
              <a:spcBef>
                <a:spcPts val="0"/>
              </a:spcBef>
              <a:spcAft>
                <a:spcPts val="0"/>
              </a:spcAft>
              <a:defRPr sz="900">
                <a:solidFill>
                  <a:schemeClr val="tx1">
                    <a:tint val="75000"/>
                  </a:schemeClr>
                </a:solidFill>
                <a:latin typeface="+mn-lt"/>
              </a:defRPr>
            </a:lvl1pPr>
          </a:lstStyle>
          <a:p>
            <a:pPr>
              <a:defRPr/>
            </a:pPr>
            <a:endParaRPr lang="el-GR"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fontAlgn="auto">
              <a:spcBef>
                <a:spcPts val="0"/>
              </a:spcBef>
              <a:spcAft>
                <a:spcPts val="0"/>
              </a:spcAft>
              <a:defRPr sz="900">
                <a:solidFill>
                  <a:schemeClr val="tx1">
                    <a:tint val="75000"/>
                  </a:schemeClr>
                </a:solidFill>
                <a:latin typeface="+mn-lt"/>
              </a:defRPr>
            </a:lvl1pPr>
          </a:lstStyle>
          <a:p>
            <a:pPr>
              <a:defRPr/>
            </a:pPr>
            <a:fld id="{8014C48C-D952-4FDB-8D8B-302961623482}" type="slidenum">
              <a:rPr lang="el-GR"/>
              <a:pPr>
                <a:defRPr/>
              </a:pPr>
              <a:t>‹#›</a:t>
            </a:fld>
            <a:endParaRPr lang="el-GR" dirty="0"/>
          </a:p>
        </p:txBody>
      </p:sp>
    </p:spTree>
    <p:extLst>
      <p:ext uri="{BB962C8B-B14F-4D97-AF65-F5344CB8AC3E}">
        <p14:creationId xmlns:p14="http://schemas.microsoft.com/office/powerpoint/2010/main" val="3046202099"/>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Lst>
  <p:hf hdr="0" ftr="0" dt="0"/>
  <p:txStyles>
    <p:titleStyle>
      <a:lvl1pPr algn="l" rtl="0" eaLnBrk="0" fontAlgn="base" hangingPunct="0">
        <a:spcBef>
          <a:spcPct val="0"/>
        </a:spcBef>
        <a:spcAft>
          <a:spcPct val="0"/>
        </a:spcAft>
        <a:defRPr sz="2100" b="1" kern="1200">
          <a:solidFill>
            <a:schemeClr val="tx2"/>
          </a:solidFill>
          <a:effectLst>
            <a:outerShdw blurRad="38100" dist="38100" dir="2700000" algn="tl">
              <a:srgbClr val="000000">
                <a:alpha val="43137"/>
              </a:srgbClr>
            </a:outerShdw>
          </a:effectLst>
          <a:latin typeface="+mn-lt"/>
          <a:ea typeface="+mj-ea"/>
          <a:cs typeface="+mj-cs"/>
        </a:defRPr>
      </a:lvl1pPr>
      <a:lvl2pPr algn="l" rtl="0" eaLnBrk="0" fontAlgn="base" hangingPunct="0">
        <a:spcBef>
          <a:spcPct val="0"/>
        </a:spcBef>
        <a:spcAft>
          <a:spcPct val="0"/>
        </a:spcAft>
        <a:defRPr sz="2100" b="1">
          <a:solidFill>
            <a:schemeClr val="tx2"/>
          </a:solidFill>
          <a:latin typeface="Calibri" pitchFamily="34" charset="0"/>
        </a:defRPr>
      </a:lvl2pPr>
      <a:lvl3pPr algn="l" rtl="0" eaLnBrk="0" fontAlgn="base" hangingPunct="0">
        <a:spcBef>
          <a:spcPct val="0"/>
        </a:spcBef>
        <a:spcAft>
          <a:spcPct val="0"/>
        </a:spcAft>
        <a:defRPr sz="2100" b="1">
          <a:solidFill>
            <a:schemeClr val="tx2"/>
          </a:solidFill>
          <a:latin typeface="Calibri" pitchFamily="34" charset="0"/>
        </a:defRPr>
      </a:lvl3pPr>
      <a:lvl4pPr algn="l" rtl="0" eaLnBrk="0" fontAlgn="base" hangingPunct="0">
        <a:spcBef>
          <a:spcPct val="0"/>
        </a:spcBef>
        <a:spcAft>
          <a:spcPct val="0"/>
        </a:spcAft>
        <a:defRPr sz="2100" b="1">
          <a:solidFill>
            <a:schemeClr val="tx2"/>
          </a:solidFill>
          <a:latin typeface="Calibri" pitchFamily="34" charset="0"/>
        </a:defRPr>
      </a:lvl4pPr>
      <a:lvl5pPr algn="l" rtl="0" eaLnBrk="0" fontAlgn="base" hangingPunct="0">
        <a:spcBef>
          <a:spcPct val="0"/>
        </a:spcBef>
        <a:spcAft>
          <a:spcPct val="0"/>
        </a:spcAft>
        <a:defRPr sz="2100" b="1">
          <a:solidFill>
            <a:schemeClr val="tx2"/>
          </a:solidFill>
          <a:latin typeface="Calibri" pitchFamily="34" charset="0"/>
        </a:defRPr>
      </a:lvl5pPr>
      <a:lvl6pPr marL="342900" algn="l" rtl="0" fontAlgn="base">
        <a:spcBef>
          <a:spcPct val="0"/>
        </a:spcBef>
        <a:spcAft>
          <a:spcPct val="0"/>
        </a:spcAft>
        <a:defRPr sz="2100" b="1">
          <a:solidFill>
            <a:schemeClr val="tx2"/>
          </a:solidFill>
          <a:latin typeface="Calibri" pitchFamily="34" charset="0"/>
        </a:defRPr>
      </a:lvl6pPr>
      <a:lvl7pPr marL="685800" algn="l" rtl="0" fontAlgn="base">
        <a:spcBef>
          <a:spcPct val="0"/>
        </a:spcBef>
        <a:spcAft>
          <a:spcPct val="0"/>
        </a:spcAft>
        <a:defRPr sz="2100" b="1">
          <a:solidFill>
            <a:schemeClr val="tx2"/>
          </a:solidFill>
          <a:latin typeface="Calibri" pitchFamily="34" charset="0"/>
        </a:defRPr>
      </a:lvl7pPr>
      <a:lvl8pPr marL="1028700" algn="l" rtl="0" fontAlgn="base">
        <a:spcBef>
          <a:spcPct val="0"/>
        </a:spcBef>
        <a:spcAft>
          <a:spcPct val="0"/>
        </a:spcAft>
        <a:defRPr sz="2100" b="1">
          <a:solidFill>
            <a:schemeClr val="tx2"/>
          </a:solidFill>
          <a:latin typeface="Calibri" pitchFamily="34" charset="0"/>
        </a:defRPr>
      </a:lvl8pPr>
      <a:lvl9pPr marL="1371600" algn="l" rtl="0" fontAlgn="base">
        <a:spcBef>
          <a:spcPct val="0"/>
        </a:spcBef>
        <a:spcAft>
          <a:spcPct val="0"/>
        </a:spcAft>
        <a:defRPr sz="2100" b="1">
          <a:solidFill>
            <a:schemeClr val="tx2"/>
          </a:solidFill>
          <a:latin typeface="Calibri" pitchFamily="34" charset="0"/>
        </a:defRPr>
      </a:lvl9pPr>
    </p:titleStyle>
    <p:bodyStyle>
      <a:lvl1pPr marL="273844" indent="-136922" algn="l" rtl="0" eaLnBrk="0" fontAlgn="base" hangingPunct="0">
        <a:spcBef>
          <a:spcPts val="225"/>
        </a:spcBef>
        <a:spcAft>
          <a:spcPct val="0"/>
        </a:spcAft>
        <a:buClr>
          <a:srgbClr val="17375E"/>
        </a:buClr>
        <a:buSzPct val="110000"/>
        <a:buFont typeface="Arial" charset="0"/>
        <a:buChar char="•"/>
        <a:defRPr sz="1200" b="1" kern="1200">
          <a:solidFill>
            <a:schemeClr val="tx1"/>
          </a:solidFill>
          <a:latin typeface="+mn-lt"/>
          <a:ea typeface="+mn-ea"/>
          <a:cs typeface="+mn-cs"/>
        </a:defRPr>
      </a:lvl1pPr>
      <a:lvl2pPr marL="557213" indent="-214313" algn="l" rtl="0" eaLnBrk="0" fontAlgn="base" hangingPunct="0">
        <a:spcBef>
          <a:spcPts val="225"/>
        </a:spcBef>
        <a:spcAft>
          <a:spcPct val="0"/>
        </a:spcAft>
        <a:buSzPct val="95000"/>
        <a:buFont typeface="Arial" charset="0"/>
        <a:buChar char="–"/>
        <a:defRPr sz="1200" b="1" kern="1200">
          <a:solidFill>
            <a:schemeClr val="tx1"/>
          </a:solidFill>
          <a:latin typeface="+mn-lt"/>
          <a:ea typeface="+mn-ea"/>
          <a:cs typeface="+mn-cs"/>
        </a:defRPr>
      </a:lvl2pPr>
      <a:lvl3pPr marL="857250" indent="-171450" algn="l" rtl="0" eaLnBrk="0" fontAlgn="base" hangingPunct="0">
        <a:spcBef>
          <a:spcPts val="225"/>
        </a:spcBef>
        <a:spcAft>
          <a:spcPct val="0"/>
        </a:spcAft>
        <a:buFont typeface="Arial" charset="0"/>
        <a:buChar char="•"/>
        <a:defRPr sz="1200" b="1" kern="1200">
          <a:solidFill>
            <a:schemeClr val="tx1"/>
          </a:solidFill>
          <a:latin typeface="+mn-lt"/>
          <a:ea typeface="+mn-ea"/>
          <a:cs typeface="+mn-cs"/>
        </a:defRPr>
      </a:lvl3pPr>
      <a:lvl4pPr marL="1200150" indent="-171450" algn="l" rtl="0" eaLnBrk="0" fontAlgn="base" hangingPunct="0">
        <a:spcBef>
          <a:spcPts val="225"/>
        </a:spcBef>
        <a:spcAft>
          <a:spcPct val="0"/>
        </a:spcAft>
        <a:buFont typeface="Arial" charset="0"/>
        <a:buChar char="–"/>
        <a:defRPr sz="1200" b="1" kern="1200">
          <a:solidFill>
            <a:schemeClr val="tx1"/>
          </a:solidFill>
          <a:latin typeface="+mn-lt"/>
          <a:ea typeface="+mn-ea"/>
          <a:cs typeface="+mn-cs"/>
        </a:defRPr>
      </a:lvl4pPr>
      <a:lvl5pPr marL="1543050" indent="-171450" algn="l" rtl="0" eaLnBrk="0" fontAlgn="base" hangingPunct="0">
        <a:spcBef>
          <a:spcPts val="225"/>
        </a:spcBef>
        <a:spcAft>
          <a:spcPct val="0"/>
        </a:spcAft>
        <a:buFont typeface="Arial" charset="0"/>
        <a:buChar char="»"/>
        <a:defRPr sz="1200" b="1"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l-G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4E6EC"/>
        </a:solidFill>
        <a:effectLst/>
      </p:bgPr>
    </p:bg>
    <p:spTree>
      <p:nvGrpSpPr>
        <p:cNvPr id="1" name=""/>
        <p:cNvGrpSpPr/>
        <p:nvPr/>
      </p:nvGrpSpPr>
      <p:grpSpPr>
        <a:xfrm>
          <a:off x="0" y="0"/>
          <a:ext cx="0" cy="0"/>
          <a:chOff x="0" y="0"/>
          <a:chExt cx="0" cy="0"/>
        </a:xfrm>
      </p:grpSpPr>
      <p:sp>
        <p:nvSpPr>
          <p:cNvPr id="4" name="Footer Placeholder 4"/>
          <p:cNvSpPr txBox="1">
            <a:spLocks/>
          </p:cNvSpPr>
          <p:nvPr userDrawn="1"/>
        </p:nvSpPr>
        <p:spPr>
          <a:xfrm>
            <a:off x="571501" y="4735830"/>
            <a:ext cx="2861142" cy="273844"/>
          </a:xfrm>
          <a:prstGeom prst="rect">
            <a:avLst/>
          </a:prstGeom>
        </p:spPr>
        <p:txBody>
          <a:bodyPr vert="horz" lIns="68580" tIns="34290" rIns="68580" bIns="34290" rtlCol="0" anchor="t"/>
          <a:lstStyle>
            <a:defPPr>
              <a:defRPr lang="el-GR"/>
            </a:defPPr>
            <a:lvl1pPr marL="0" algn="r" defTabSz="914400" rtl="0" eaLnBrk="1" latinLnBrk="0" hangingPunct="1">
              <a:defRPr sz="1200" b="1" i="1" kern="1200" baseline="0">
                <a:solidFill>
                  <a:schemeClr val="tx1">
                    <a:lumMod val="85000"/>
                    <a:lumOff val="1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a:solidFill>
                  <a:srgbClr val="002060">
                    <a:lumMod val="85000"/>
                    <a:lumOff val="15000"/>
                  </a:srgbClr>
                </a:solidFill>
                <a:latin typeface="Century Schoolbook" panose="02040604050505020304"/>
              </a:rPr>
              <a:t>LAMDA Development SA | 29</a:t>
            </a:r>
            <a:r>
              <a:rPr lang="en-US" sz="900" baseline="30000">
                <a:solidFill>
                  <a:srgbClr val="002060">
                    <a:lumMod val="85000"/>
                    <a:lumOff val="15000"/>
                  </a:srgbClr>
                </a:solidFill>
                <a:latin typeface="Century Schoolbook" panose="02040604050505020304"/>
              </a:rPr>
              <a:t>th</a:t>
            </a:r>
            <a:r>
              <a:rPr lang="en-US" sz="900">
                <a:solidFill>
                  <a:srgbClr val="002060">
                    <a:lumMod val="85000"/>
                    <a:lumOff val="15000"/>
                  </a:srgbClr>
                </a:solidFill>
                <a:latin typeface="Century Schoolbook" panose="02040604050505020304"/>
              </a:rPr>
              <a:t> January 2020</a:t>
            </a:r>
            <a:endParaRPr lang="el-GR" sz="900">
              <a:solidFill>
                <a:srgbClr val="002060">
                  <a:lumMod val="85000"/>
                  <a:lumOff val="15000"/>
                </a:srgbClr>
              </a:solidFill>
              <a:latin typeface="Century Schoolbook" panose="02040604050505020304"/>
            </a:endParaRPr>
          </a:p>
          <a:p>
            <a:endParaRPr lang="el-GR" sz="900" dirty="0">
              <a:solidFill>
                <a:srgbClr val="002060">
                  <a:lumMod val="85000"/>
                  <a:lumOff val="15000"/>
                </a:srgbClr>
              </a:solidFill>
              <a:latin typeface="Century Schoolbook" panose="02040604050505020304"/>
            </a:endParaRPr>
          </a:p>
        </p:txBody>
      </p:sp>
    </p:spTree>
    <p:extLst>
      <p:ext uri="{BB962C8B-B14F-4D97-AF65-F5344CB8AC3E}">
        <p14:creationId xmlns:p14="http://schemas.microsoft.com/office/powerpoint/2010/main" val="544331609"/>
      </p:ext>
    </p:extLst>
  </p:cSld>
  <p:clrMap bg1="dk2" tx1="lt1" bg2="dk1"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Lst>
  <p:hf hdr="0" dt="0"/>
  <p:txStyles>
    <p:titleStyle>
      <a:lvl1pPr algn="l" rtl="0" eaLnBrk="0" fontAlgn="base" hangingPunct="0">
        <a:spcBef>
          <a:spcPct val="0"/>
        </a:spcBef>
        <a:spcAft>
          <a:spcPct val="0"/>
        </a:spcAft>
        <a:defRPr b="1">
          <a:solidFill>
            <a:schemeClr val="tx2"/>
          </a:solidFill>
          <a:latin typeface="+mj-lt"/>
          <a:ea typeface="+mj-ea"/>
          <a:cs typeface="+mj-cs"/>
        </a:defRPr>
      </a:lvl1pPr>
      <a:lvl2pPr algn="l" rtl="0" eaLnBrk="0" fontAlgn="base" hangingPunct="0">
        <a:spcBef>
          <a:spcPct val="0"/>
        </a:spcBef>
        <a:spcAft>
          <a:spcPct val="0"/>
        </a:spcAft>
        <a:defRPr b="1">
          <a:solidFill>
            <a:schemeClr val="tx2"/>
          </a:solidFill>
          <a:latin typeface="Arial" charset="0"/>
          <a:cs typeface="Arial" charset="0"/>
        </a:defRPr>
      </a:lvl2pPr>
      <a:lvl3pPr algn="l" rtl="0" eaLnBrk="0" fontAlgn="base" hangingPunct="0">
        <a:spcBef>
          <a:spcPct val="0"/>
        </a:spcBef>
        <a:spcAft>
          <a:spcPct val="0"/>
        </a:spcAft>
        <a:defRPr b="1">
          <a:solidFill>
            <a:schemeClr val="tx2"/>
          </a:solidFill>
          <a:latin typeface="Arial" charset="0"/>
          <a:cs typeface="Arial" charset="0"/>
        </a:defRPr>
      </a:lvl3pPr>
      <a:lvl4pPr algn="l" rtl="0" eaLnBrk="0" fontAlgn="base" hangingPunct="0">
        <a:spcBef>
          <a:spcPct val="0"/>
        </a:spcBef>
        <a:spcAft>
          <a:spcPct val="0"/>
        </a:spcAft>
        <a:defRPr b="1">
          <a:solidFill>
            <a:schemeClr val="tx2"/>
          </a:solidFill>
          <a:latin typeface="Arial" charset="0"/>
          <a:cs typeface="Arial" charset="0"/>
        </a:defRPr>
      </a:lvl4pPr>
      <a:lvl5pPr algn="l" rtl="0" eaLnBrk="0" fontAlgn="base" hangingPunct="0">
        <a:spcBef>
          <a:spcPct val="0"/>
        </a:spcBef>
        <a:spcAft>
          <a:spcPct val="0"/>
        </a:spcAft>
        <a:defRPr b="1">
          <a:solidFill>
            <a:schemeClr val="tx2"/>
          </a:solidFill>
          <a:latin typeface="Arial" charset="0"/>
          <a:cs typeface="Arial" charset="0"/>
        </a:defRPr>
      </a:lvl5pPr>
      <a:lvl6pPr marL="342900" algn="l" rtl="0" fontAlgn="base">
        <a:spcBef>
          <a:spcPct val="0"/>
        </a:spcBef>
        <a:spcAft>
          <a:spcPct val="0"/>
        </a:spcAft>
        <a:defRPr b="1">
          <a:solidFill>
            <a:schemeClr val="tx2"/>
          </a:solidFill>
          <a:latin typeface="Arial" charset="0"/>
          <a:cs typeface="Arial" charset="0"/>
        </a:defRPr>
      </a:lvl6pPr>
      <a:lvl7pPr marL="685800" algn="l" rtl="0" fontAlgn="base">
        <a:spcBef>
          <a:spcPct val="0"/>
        </a:spcBef>
        <a:spcAft>
          <a:spcPct val="0"/>
        </a:spcAft>
        <a:defRPr b="1">
          <a:solidFill>
            <a:schemeClr val="tx2"/>
          </a:solidFill>
          <a:latin typeface="Arial" charset="0"/>
          <a:cs typeface="Arial" charset="0"/>
        </a:defRPr>
      </a:lvl7pPr>
      <a:lvl8pPr marL="1028700" algn="l" rtl="0" fontAlgn="base">
        <a:spcBef>
          <a:spcPct val="0"/>
        </a:spcBef>
        <a:spcAft>
          <a:spcPct val="0"/>
        </a:spcAft>
        <a:defRPr b="1">
          <a:solidFill>
            <a:schemeClr val="tx2"/>
          </a:solidFill>
          <a:latin typeface="Arial" charset="0"/>
          <a:cs typeface="Arial" charset="0"/>
        </a:defRPr>
      </a:lvl8pPr>
      <a:lvl9pPr marL="1371600" algn="l" rtl="0" fontAlgn="base">
        <a:spcBef>
          <a:spcPct val="0"/>
        </a:spcBef>
        <a:spcAft>
          <a:spcPct val="0"/>
        </a:spcAft>
        <a:defRPr b="1">
          <a:solidFill>
            <a:schemeClr val="tx2"/>
          </a:solidFill>
          <a:latin typeface="Arial" charset="0"/>
          <a:cs typeface="Arial" charset="0"/>
        </a:defRPr>
      </a:lvl9pPr>
    </p:titleStyle>
    <p:bodyStyle>
      <a:lvl1pPr marL="257175" indent="-257175" algn="l" rtl="0" eaLnBrk="0" fontAlgn="base" hangingPunct="0">
        <a:spcBef>
          <a:spcPct val="20000"/>
        </a:spcBef>
        <a:spcAft>
          <a:spcPct val="0"/>
        </a:spcAft>
        <a:buChar char="•"/>
        <a:defRPr sz="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cs typeface="+mn-cs"/>
        </a:defRPr>
      </a:lvl2pPr>
      <a:lvl3pPr marL="857250" indent="-171450" algn="l" rtl="0" eaLnBrk="0" fontAlgn="base" hangingPunct="0">
        <a:spcBef>
          <a:spcPct val="20000"/>
        </a:spcBef>
        <a:spcAft>
          <a:spcPct val="0"/>
        </a:spcAft>
        <a:buChar char="•"/>
        <a:defRPr sz="1800">
          <a:solidFill>
            <a:schemeClr val="tx1"/>
          </a:solidFill>
          <a:latin typeface="+mn-lt"/>
          <a:cs typeface="+mn-cs"/>
        </a:defRPr>
      </a:lvl3pPr>
      <a:lvl4pPr marL="1200150" indent="-171450" algn="l" rtl="0" eaLnBrk="0" fontAlgn="base" hangingPunct="0">
        <a:spcBef>
          <a:spcPct val="20000"/>
        </a:spcBef>
        <a:spcAft>
          <a:spcPct val="0"/>
        </a:spcAft>
        <a:buChar char="–"/>
        <a:defRPr sz="1500">
          <a:solidFill>
            <a:schemeClr val="tx1"/>
          </a:solidFill>
          <a:latin typeface="+mn-lt"/>
          <a:cs typeface="+mn-cs"/>
        </a:defRPr>
      </a:lvl4pPr>
      <a:lvl5pPr marL="1543050" indent="-171450" algn="l" rtl="0" eaLnBrk="0" fontAlgn="base" hangingPunct="0">
        <a:spcBef>
          <a:spcPct val="20000"/>
        </a:spcBef>
        <a:spcAft>
          <a:spcPct val="0"/>
        </a:spcAft>
        <a:buChar char="»"/>
        <a:defRPr sz="1500">
          <a:solidFill>
            <a:schemeClr val="tx1"/>
          </a:solidFill>
          <a:latin typeface="+mn-lt"/>
          <a:cs typeface="+mn-cs"/>
        </a:defRPr>
      </a:lvl5pPr>
      <a:lvl6pPr marL="1885950" indent="-171450" algn="l" rtl="0" fontAlgn="base">
        <a:spcBef>
          <a:spcPct val="20000"/>
        </a:spcBef>
        <a:spcAft>
          <a:spcPct val="0"/>
        </a:spcAft>
        <a:buChar char="»"/>
        <a:defRPr sz="1500">
          <a:solidFill>
            <a:schemeClr val="tx1"/>
          </a:solidFill>
          <a:latin typeface="+mn-lt"/>
          <a:cs typeface="+mn-cs"/>
        </a:defRPr>
      </a:lvl6pPr>
      <a:lvl7pPr marL="2228850" indent="-171450" algn="l" rtl="0" fontAlgn="base">
        <a:spcBef>
          <a:spcPct val="20000"/>
        </a:spcBef>
        <a:spcAft>
          <a:spcPct val="0"/>
        </a:spcAft>
        <a:buChar char="»"/>
        <a:defRPr sz="1500">
          <a:solidFill>
            <a:schemeClr val="tx1"/>
          </a:solidFill>
          <a:latin typeface="+mn-lt"/>
          <a:cs typeface="+mn-cs"/>
        </a:defRPr>
      </a:lvl7pPr>
      <a:lvl8pPr marL="2571750" indent="-171450" algn="l" rtl="0" fontAlgn="base">
        <a:spcBef>
          <a:spcPct val="20000"/>
        </a:spcBef>
        <a:spcAft>
          <a:spcPct val="0"/>
        </a:spcAft>
        <a:buChar char="»"/>
        <a:defRPr sz="1500">
          <a:solidFill>
            <a:schemeClr val="tx1"/>
          </a:solidFill>
          <a:latin typeface="+mn-lt"/>
          <a:cs typeface="+mn-cs"/>
        </a:defRPr>
      </a:lvl8pPr>
      <a:lvl9pPr marL="2914650" indent="-171450" algn="l" rtl="0" fontAlgn="base">
        <a:spcBef>
          <a:spcPct val="20000"/>
        </a:spcBef>
        <a:spcAft>
          <a:spcPct val="0"/>
        </a:spcAft>
        <a:buChar char="»"/>
        <a:defRPr sz="1500">
          <a:solidFill>
            <a:schemeClr val="tx1"/>
          </a:solidFill>
          <a:latin typeface="+mn-lt"/>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0003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9494892"/>
      </p:ext>
    </p:extLst>
  </p:cSld>
  <p:clrMap bg1="dk2" tx1="lt1" bg2="dk1" tx2="lt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Lst>
  <p:hf hdr="0" dt="0"/>
  <p:txStyles>
    <p:titleStyle>
      <a:lvl1pPr algn="l" rtl="0" eaLnBrk="0" fontAlgn="base" hangingPunct="0">
        <a:spcBef>
          <a:spcPct val="0"/>
        </a:spcBef>
        <a:spcAft>
          <a:spcPct val="0"/>
        </a:spcAft>
        <a:defRPr b="1">
          <a:solidFill>
            <a:schemeClr val="tx2"/>
          </a:solidFill>
          <a:latin typeface="+mj-lt"/>
          <a:ea typeface="+mj-ea"/>
          <a:cs typeface="+mj-cs"/>
        </a:defRPr>
      </a:lvl1pPr>
      <a:lvl2pPr algn="l" rtl="0" eaLnBrk="0" fontAlgn="base" hangingPunct="0">
        <a:spcBef>
          <a:spcPct val="0"/>
        </a:spcBef>
        <a:spcAft>
          <a:spcPct val="0"/>
        </a:spcAft>
        <a:defRPr b="1">
          <a:solidFill>
            <a:schemeClr val="tx2"/>
          </a:solidFill>
          <a:latin typeface="Arial" charset="0"/>
          <a:cs typeface="Arial" charset="0"/>
        </a:defRPr>
      </a:lvl2pPr>
      <a:lvl3pPr algn="l" rtl="0" eaLnBrk="0" fontAlgn="base" hangingPunct="0">
        <a:spcBef>
          <a:spcPct val="0"/>
        </a:spcBef>
        <a:spcAft>
          <a:spcPct val="0"/>
        </a:spcAft>
        <a:defRPr b="1">
          <a:solidFill>
            <a:schemeClr val="tx2"/>
          </a:solidFill>
          <a:latin typeface="Arial" charset="0"/>
          <a:cs typeface="Arial" charset="0"/>
        </a:defRPr>
      </a:lvl3pPr>
      <a:lvl4pPr algn="l" rtl="0" eaLnBrk="0" fontAlgn="base" hangingPunct="0">
        <a:spcBef>
          <a:spcPct val="0"/>
        </a:spcBef>
        <a:spcAft>
          <a:spcPct val="0"/>
        </a:spcAft>
        <a:defRPr b="1">
          <a:solidFill>
            <a:schemeClr val="tx2"/>
          </a:solidFill>
          <a:latin typeface="Arial" charset="0"/>
          <a:cs typeface="Arial" charset="0"/>
        </a:defRPr>
      </a:lvl4pPr>
      <a:lvl5pPr algn="l" rtl="0" eaLnBrk="0" fontAlgn="base" hangingPunct="0">
        <a:spcBef>
          <a:spcPct val="0"/>
        </a:spcBef>
        <a:spcAft>
          <a:spcPct val="0"/>
        </a:spcAft>
        <a:defRPr b="1">
          <a:solidFill>
            <a:schemeClr val="tx2"/>
          </a:solidFill>
          <a:latin typeface="Arial" charset="0"/>
          <a:cs typeface="Arial" charset="0"/>
        </a:defRPr>
      </a:lvl5pPr>
      <a:lvl6pPr marL="342797" algn="l" rtl="0" fontAlgn="base">
        <a:spcBef>
          <a:spcPct val="0"/>
        </a:spcBef>
        <a:spcAft>
          <a:spcPct val="0"/>
        </a:spcAft>
        <a:defRPr b="1">
          <a:solidFill>
            <a:schemeClr val="tx2"/>
          </a:solidFill>
          <a:latin typeface="Arial" charset="0"/>
          <a:cs typeface="Arial" charset="0"/>
        </a:defRPr>
      </a:lvl6pPr>
      <a:lvl7pPr marL="685595" algn="l" rtl="0" fontAlgn="base">
        <a:spcBef>
          <a:spcPct val="0"/>
        </a:spcBef>
        <a:spcAft>
          <a:spcPct val="0"/>
        </a:spcAft>
        <a:defRPr b="1">
          <a:solidFill>
            <a:schemeClr val="tx2"/>
          </a:solidFill>
          <a:latin typeface="Arial" charset="0"/>
          <a:cs typeface="Arial" charset="0"/>
        </a:defRPr>
      </a:lvl7pPr>
      <a:lvl8pPr marL="1028392" algn="l" rtl="0" fontAlgn="base">
        <a:spcBef>
          <a:spcPct val="0"/>
        </a:spcBef>
        <a:spcAft>
          <a:spcPct val="0"/>
        </a:spcAft>
        <a:defRPr b="1">
          <a:solidFill>
            <a:schemeClr val="tx2"/>
          </a:solidFill>
          <a:latin typeface="Arial" charset="0"/>
          <a:cs typeface="Arial" charset="0"/>
        </a:defRPr>
      </a:lvl8pPr>
      <a:lvl9pPr marL="1371188" algn="l" rtl="0" fontAlgn="base">
        <a:spcBef>
          <a:spcPct val="0"/>
        </a:spcBef>
        <a:spcAft>
          <a:spcPct val="0"/>
        </a:spcAft>
        <a:defRPr b="1">
          <a:solidFill>
            <a:schemeClr val="tx2"/>
          </a:solidFill>
          <a:latin typeface="Arial" charset="0"/>
          <a:cs typeface="Arial" charset="0"/>
        </a:defRPr>
      </a:lvl9pPr>
    </p:titleStyle>
    <p:bodyStyle>
      <a:lvl1pPr marL="257098" indent="-257098" algn="l" rtl="0" eaLnBrk="0" fontAlgn="base" hangingPunct="0">
        <a:spcBef>
          <a:spcPct val="20000"/>
        </a:spcBef>
        <a:spcAft>
          <a:spcPct val="0"/>
        </a:spcAft>
        <a:buChar char="•"/>
        <a:defRPr sz="1200">
          <a:solidFill>
            <a:schemeClr val="tx1"/>
          </a:solidFill>
          <a:latin typeface="+mn-lt"/>
          <a:ea typeface="+mn-ea"/>
          <a:cs typeface="+mn-cs"/>
        </a:defRPr>
      </a:lvl1pPr>
      <a:lvl2pPr marL="557045" indent="-214248" algn="l" rtl="0" eaLnBrk="0" fontAlgn="base" hangingPunct="0">
        <a:spcBef>
          <a:spcPct val="20000"/>
        </a:spcBef>
        <a:spcAft>
          <a:spcPct val="0"/>
        </a:spcAft>
        <a:buChar char="–"/>
        <a:defRPr sz="2099">
          <a:solidFill>
            <a:schemeClr val="tx1"/>
          </a:solidFill>
          <a:latin typeface="+mn-lt"/>
          <a:cs typeface="+mn-cs"/>
        </a:defRPr>
      </a:lvl2pPr>
      <a:lvl3pPr marL="856993" indent="-171398" algn="l" rtl="0" eaLnBrk="0" fontAlgn="base" hangingPunct="0">
        <a:spcBef>
          <a:spcPct val="20000"/>
        </a:spcBef>
        <a:spcAft>
          <a:spcPct val="0"/>
        </a:spcAft>
        <a:buChar char="•"/>
        <a:defRPr sz="1800">
          <a:solidFill>
            <a:schemeClr val="tx1"/>
          </a:solidFill>
          <a:latin typeface="+mn-lt"/>
          <a:cs typeface="+mn-cs"/>
        </a:defRPr>
      </a:lvl3pPr>
      <a:lvl4pPr marL="1199790" indent="-171398" algn="l" rtl="0" eaLnBrk="0" fontAlgn="base" hangingPunct="0">
        <a:spcBef>
          <a:spcPct val="20000"/>
        </a:spcBef>
        <a:spcAft>
          <a:spcPct val="0"/>
        </a:spcAft>
        <a:buChar char="–"/>
        <a:defRPr sz="1500">
          <a:solidFill>
            <a:schemeClr val="tx1"/>
          </a:solidFill>
          <a:latin typeface="+mn-lt"/>
          <a:cs typeface="+mn-cs"/>
        </a:defRPr>
      </a:lvl4pPr>
      <a:lvl5pPr marL="1542587" indent="-171398" algn="l" rtl="0" eaLnBrk="0" fontAlgn="base" hangingPunct="0">
        <a:spcBef>
          <a:spcPct val="20000"/>
        </a:spcBef>
        <a:spcAft>
          <a:spcPct val="0"/>
        </a:spcAft>
        <a:buChar char="»"/>
        <a:defRPr sz="1500">
          <a:solidFill>
            <a:schemeClr val="tx1"/>
          </a:solidFill>
          <a:latin typeface="+mn-lt"/>
          <a:cs typeface="+mn-cs"/>
        </a:defRPr>
      </a:lvl5pPr>
      <a:lvl6pPr marL="1885385" indent="-171398" algn="l" rtl="0" fontAlgn="base">
        <a:spcBef>
          <a:spcPct val="20000"/>
        </a:spcBef>
        <a:spcAft>
          <a:spcPct val="0"/>
        </a:spcAft>
        <a:buChar char="»"/>
        <a:defRPr sz="1500">
          <a:solidFill>
            <a:schemeClr val="tx1"/>
          </a:solidFill>
          <a:latin typeface="+mn-lt"/>
          <a:cs typeface="+mn-cs"/>
        </a:defRPr>
      </a:lvl6pPr>
      <a:lvl7pPr marL="2228182" indent="-171398" algn="l" rtl="0" fontAlgn="base">
        <a:spcBef>
          <a:spcPct val="20000"/>
        </a:spcBef>
        <a:spcAft>
          <a:spcPct val="0"/>
        </a:spcAft>
        <a:buChar char="»"/>
        <a:defRPr sz="1500">
          <a:solidFill>
            <a:schemeClr val="tx1"/>
          </a:solidFill>
          <a:latin typeface="+mn-lt"/>
          <a:cs typeface="+mn-cs"/>
        </a:defRPr>
      </a:lvl7pPr>
      <a:lvl8pPr marL="2570978" indent="-171398" algn="l" rtl="0" fontAlgn="base">
        <a:spcBef>
          <a:spcPct val="20000"/>
        </a:spcBef>
        <a:spcAft>
          <a:spcPct val="0"/>
        </a:spcAft>
        <a:buChar char="»"/>
        <a:defRPr sz="1500">
          <a:solidFill>
            <a:schemeClr val="tx1"/>
          </a:solidFill>
          <a:latin typeface="+mn-lt"/>
          <a:cs typeface="+mn-cs"/>
        </a:defRPr>
      </a:lvl8pPr>
      <a:lvl9pPr marL="2913776" indent="-171398" algn="l" rtl="0" fontAlgn="base">
        <a:spcBef>
          <a:spcPct val="20000"/>
        </a:spcBef>
        <a:spcAft>
          <a:spcPct val="0"/>
        </a:spcAft>
        <a:buChar char="»"/>
        <a:defRPr sz="1500">
          <a:solidFill>
            <a:schemeClr val="tx1"/>
          </a:solidFill>
          <a:latin typeface="+mn-lt"/>
          <a:cs typeface="+mn-cs"/>
        </a:defRPr>
      </a:lvl9pPr>
    </p:bodyStyle>
    <p:otherStyle>
      <a:defPPr>
        <a:defRPr lang="en-US"/>
      </a:defPPr>
      <a:lvl1pPr marL="0" algn="l" defTabSz="685595" rtl="0" eaLnBrk="1" latinLnBrk="0" hangingPunct="1">
        <a:defRPr sz="1350" kern="1200">
          <a:solidFill>
            <a:schemeClr val="tx1"/>
          </a:solidFill>
          <a:latin typeface="+mn-lt"/>
          <a:ea typeface="+mn-ea"/>
          <a:cs typeface="+mn-cs"/>
        </a:defRPr>
      </a:lvl1pPr>
      <a:lvl2pPr marL="342797" algn="l" defTabSz="685595" rtl="0" eaLnBrk="1" latinLnBrk="0" hangingPunct="1">
        <a:defRPr sz="1350" kern="1200">
          <a:solidFill>
            <a:schemeClr val="tx1"/>
          </a:solidFill>
          <a:latin typeface="+mn-lt"/>
          <a:ea typeface="+mn-ea"/>
          <a:cs typeface="+mn-cs"/>
        </a:defRPr>
      </a:lvl2pPr>
      <a:lvl3pPr marL="685595" algn="l" defTabSz="685595" rtl="0" eaLnBrk="1" latinLnBrk="0" hangingPunct="1">
        <a:defRPr sz="1350" kern="1200">
          <a:solidFill>
            <a:schemeClr val="tx1"/>
          </a:solidFill>
          <a:latin typeface="+mn-lt"/>
          <a:ea typeface="+mn-ea"/>
          <a:cs typeface="+mn-cs"/>
        </a:defRPr>
      </a:lvl3pPr>
      <a:lvl4pPr marL="1028392" algn="l" defTabSz="685595" rtl="0" eaLnBrk="1" latinLnBrk="0" hangingPunct="1">
        <a:defRPr sz="1350" kern="1200">
          <a:solidFill>
            <a:schemeClr val="tx1"/>
          </a:solidFill>
          <a:latin typeface="+mn-lt"/>
          <a:ea typeface="+mn-ea"/>
          <a:cs typeface="+mn-cs"/>
        </a:defRPr>
      </a:lvl4pPr>
      <a:lvl5pPr marL="1371188" algn="l" defTabSz="685595" rtl="0" eaLnBrk="1" latinLnBrk="0" hangingPunct="1">
        <a:defRPr sz="1350" kern="1200">
          <a:solidFill>
            <a:schemeClr val="tx1"/>
          </a:solidFill>
          <a:latin typeface="+mn-lt"/>
          <a:ea typeface="+mn-ea"/>
          <a:cs typeface="+mn-cs"/>
        </a:defRPr>
      </a:lvl5pPr>
      <a:lvl6pPr marL="1713986" algn="l" defTabSz="685595" rtl="0" eaLnBrk="1" latinLnBrk="0" hangingPunct="1">
        <a:defRPr sz="1350" kern="1200">
          <a:solidFill>
            <a:schemeClr val="tx1"/>
          </a:solidFill>
          <a:latin typeface="+mn-lt"/>
          <a:ea typeface="+mn-ea"/>
          <a:cs typeface="+mn-cs"/>
        </a:defRPr>
      </a:lvl6pPr>
      <a:lvl7pPr marL="2056783" algn="l" defTabSz="685595" rtl="0" eaLnBrk="1" latinLnBrk="0" hangingPunct="1">
        <a:defRPr sz="1350" kern="1200">
          <a:solidFill>
            <a:schemeClr val="tx1"/>
          </a:solidFill>
          <a:latin typeface="+mn-lt"/>
          <a:ea typeface="+mn-ea"/>
          <a:cs typeface="+mn-cs"/>
        </a:defRPr>
      </a:lvl7pPr>
      <a:lvl8pPr marL="2399580" algn="l" defTabSz="685595" rtl="0" eaLnBrk="1" latinLnBrk="0" hangingPunct="1">
        <a:defRPr sz="1350" kern="1200">
          <a:solidFill>
            <a:schemeClr val="tx1"/>
          </a:solidFill>
          <a:latin typeface="+mn-lt"/>
          <a:ea typeface="+mn-ea"/>
          <a:cs typeface="+mn-cs"/>
        </a:defRPr>
      </a:lvl8pPr>
      <a:lvl9pPr marL="2742377" algn="l" defTabSz="685595"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microsoft.com/office/2007/relationships/hdphoto" Target="../media/hdphoto2.wdp"/><Relationship Id="rId5" Type="http://schemas.openxmlformats.org/officeDocument/2006/relationships/image" Target="../media/image2.jpe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3.jpe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2.xml"/><Relationship Id="rId5" Type="http://schemas.openxmlformats.org/officeDocument/2006/relationships/image" Target="../media/image5.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2.xml"/><Relationship Id="rId6" Type="http://schemas.openxmlformats.org/officeDocument/2006/relationships/image" Target="../media/image5.jpeg"/><Relationship Id="rId5" Type="http://schemas.openxmlformats.org/officeDocument/2006/relationships/image" Target="../media/image13.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2.xml"/><Relationship Id="rId6" Type="http://schemas.openxmlformats.org/officeDocument/2006/relationships/image" Target="../media/image5.jpeg"/><Relationship Id="rId5" Type="http://schemas.openxmlformats.org/officeDocument/2006/relationships/image" Target="../media/image17.jpe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2.xml"/><Relationship Id="rId6" Type="http://schemas.openxmlformats.org/officeDocument/2006/relationships/image" Target="../media/image5.jpeg"/><Relationship Id="rId5" Type="http://schemas.openxmlformats.org/officeDocument/2006/relationships/image" Target="../media/image21.jpe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4FC2E60-98B0-441C-AA3D-CCF106C218BE}"/>
              </a:ext>
            </a:extLst>
          </p:cNvPr>
          <p:cNvSpPr/>
          <p:nvPr/>
        </p:nvSpPr>
        <p:spPr>
          <a:xfrm>
            <a:off x="1518048" y="477609"/>
            <a:ext cx="6107906" cy="4112761"/>
          </a:xfrm>
          <a:prstGeom prst="rect">
            <a:avLst/>
          </a:prstGeom>
          <a:solidFill>
            <a:schemeClr val="tx2">
              <a:lumMod val="40000"/>
              <a:lumOff val="60000"/>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base">
              <a:spcBef>
                <a:spcPct val="0"/>
              </a:spcBef>
              <a:spcAft>
                <a:spcPct val="0"/>
              </a:spcAft>
            </a:pPr>
            <a:endParaRPr lang="en-US" sz="900" dirty="0">
              <a:solidFill>
                <a:prstClr val="white"/>
              </a:solidFill>
              <a:latin typeface="Calibri"/>
            </a:endParaRPr>
          </a:p>
        </p:txBody>
      </p:sp>
      <p:pic>
        <p:nvPicPr>
          <p:cNvPr id="12" name="11 - Εικόνα" descr="sdit- leaf- white 1 .jpg"/>
          <p:cNvPicPr>
            <a:picLocks noChangeAspect="1"/>
          </p:cNvPicPr>
          <p:nvPr/>
        </p:nvPicPr>
        <p:blipFill>
          <a:blip r:embed="rId3" cstate="print">
            <a:duotone>
              <a:prstClr val="black"/>
              <a:schemeClr val="accent1">
                <a:tint val="45000"/>
                <a:satMod val="400000"/>
              </a:schemeClr>
            </a:duotone>
            <a:extLst>
              <a:ext uri="{BEBA8EAE-BF5A-486C-A8C5-ECC9F3942E4B}">
                <a14:imgProps xmlns:a14="http://schemas.microsoft.com/office/drawing/2010/main">
                  <a14:imgLayer r:embed="rId4">
                    <a14:imgEffect>
                      <a14:colorTemperature colorTemp="9600"/>
                    </a14:imgEffect>
                    <a14:imgEffect>
                      <a14:saturation sat="105000"/>
                    </a14:imgEffect>
                    <a14:imgEffect>
                      <a14:brightnessContrast bright="-15000" contrast="40000"/>
                    </a14:imgEffect>
                  </a14:imgLayer>
                </a14:imgProps>
              </a:ext>
            </a:extLst>
          </a:blip>
          <a:stretch>
            <a:fillRect/>
          </a:stretch>
        </p:blipFill>
        <p:spPr>
          <a:xfrm>
            <a:off x="2428860" y="1104770"/>
            <a:ext cx="4179123" cy="3468672"/>
          </a:xfrm>
          <a:prstGeom prst="rect">
            <a:avLst/>
          </a:prstGeom>
          <a:solidFill>
            <a:schemeClr val="tx2">
              <a:lumMod val="40000"/>
              <a:lumOff val="60000"/>
              <a:alpha val="61000"/>
            </a:schemeClr>
          </a:solidFill>
        </p:spPr>
      </p:pic>
      <p:grpSp>
        <p:nvGrpSpPr>
          <p:cNvPr id="2" name="Group 11">
            <a:extLst>
              <a:ext uri="{FF2B5EF4-FFF2-40B4-BE49-F238E27FC236}">
                <a16:creationId xmlns:a16="http://schemas.microsoft.com/office/drawing/2014/main" id="{E0970E59-1E82-48AD-AA10-9958234A39BA}"/>
              </a:ext>
            </a:extLst>
          </p:cNvPr>
          <p:cNvGrpSpPr/>
          <p:nvPr/>
        </p:nvGrpSpPr>
        <p:grpSpPr>
          <a:xfrm>
            <a:off x="1893075" y="1766546"/>
            <a:ext cx="5411428" cy="1534886"/>
            <a:chOff x="1333469" y="2355395"/>
            <a:chExt cx="9620315" cy="2046514"/>
          </a:xfrm>
          <a:solidFill>
            <a:schemeClr val="accent1">
              <a:lumMod val="40000"/>
              <a:lumOff val="60000"/>
              <a:alpha val="81000"/>
            </a:schemeClr>
          </a:solidFill>
        </p:grpSpPr>
        <p:sp>
          <p:nvSpPr>
            <p:cNvPr id="10" name="Rectangle 9">
              <a:extLst>
                <a:ext uri="{FF2B5EF4-FFF2-40B4-BE49-F238E27FC236}">
                  <a16:creationId xmlns:a16="http://schemas.microsoft.com/office/drawing/2014/main" id="{69DD83F3-A3E3-4B67-9370-2C4834CEC7C9}"/>
                </a:ext>
              </a:extLst>
            </p:cNvPr>
            <p:cNvSpPr/>
            <p:nvPr/>
          </p:nvSpPr>
          <p:spPr>
            <a:xfrm>
              <a:off x="1333469" y="2355395"/>
              <a:ext cx="9620315" cy="2046514"/>
            </a:xfrm>
            <a:prstGeom prst="rect">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base">
                <a:spcBef>
                  <a:spcPct val="0"/>
                </a:spcBef>
                <a:spcAft>
                  <a:spcPct val="0"/>
                </a:spcAft>
              </a:pPr>
              <a:endParaRPr lang="en-US" sz="900" dirty="0">
                <a:solidFill>
                  <a:prstClr val="white"/>
                </a:solidFill>
                <a:latin typeface="Calibri"/>
              </a:endParaRPr>
            </a:p>
          </p:txBody>
        </p:sp>
        <p:sp>
          <p:nvSpPr>
            <p:cNvPr id="11" name="Rectangle 10">
              <a:extLst>
                <a:ext uri="{FF2B5EF4-FFF2-40B4-BE49-F238E27FC236}">
                  <a16:creationId xmlns:a16="http://schemas.microsoft.com/office/drawing/2014/main" id="{F0F93552-5C00-45D7-ACC2-923FC0577B9B}"/>
                </a:ext>
              </a:extLst>
            </p:cNvPr>
            <p:cNvSpPr/>
            <p:nvPr/>
          </p:nvSpPr>
          <p:spPr>
            <a:xfrm>
              <a:off x="1428721" y="2857496"/>
              <a:ext cx="9412127" cy="1149032"/>
            </a:xfrm>
            <a:prstGeom prst="rect">
              <a:avLst/>
            </a:prstGeom>
            <a:grpFill/>
          </p:spPr>
          <p:txBody>
            <a:bodyPr wrap="square">
              <a:spAutoFit/>
            </a:bodyPr>
            <a:lstStyle/>
            <a:p>
              <a:pPr algn="ctr" defTabSz="685800" fontAlgn="base">
                <a:lnSpc>
                  <a:spcPts val="3000"/>
                </a:lnSpc>
                <a:spcBef>
                  <a:spcPct val="0"/>
                </a:spcBef>
                <a:spcAft>
                  <a:spcPct val="0"/>
                </a:spcAft>
              </a:pPr>
              <a:r>
                <a:rPr lang="en-US" sz="3000" dirty="0">
                  <a:solidFill>
                    <a:prstClr val="black"/>
                  </a:solidFill>
                  <a:effectLst>
                    <a:outerShdw blurRad="38100" dist="38100" dir="2700000" algn="tl">
                      <a:srgbClr val="000000">
                        <a:alpha val="43137"/>
                      </a:srgbClr>
                    </a:outerShdw>
                  </a:effectLst>
                  <a:latin typeface="Myriad Pro Black" pitchFamily="34" charset="0"/>
                  <a:ea typeface="Roboto" panose="02000000000000000000" pitchFamily="2" charset="0"/>
                </a:rPr>
                <a:t>General Secretariat for </a:t>
              </a:r>
            </a:p>
            <a:p>
              <a:pPr algn="ctr" defTabSz="685800" fontAlgn="base">
                <a:lnSpc>
                  <a:spcPts val="3000"/>
                </a:lnSpc>
                <a:spcBef>
                  <a:spcPct val="0"/>
                </a:spcBef>
                <a:spcAft>
                  <a:spcPct val="0"/>
                </a:spcAft>
              </a:pPr>
              <a:r>
                <a:rPr lang="en-US" sz="3000" dirty="0">
                  <a:solidFill>
                    <a:prstClr val="black"/>
                  </a:solidFill>
                  <a:effectLst>
                    <a:outerShdw blurRad="38100" dist="38100" dir="2700000" algn="tl">
                      <a:srgbClr val="000000">
                        <a:alpha val="43137"/>
                      </a:srgbClr>
                    </a:outerShdw>
                  </a:effectLst>
                  <a:latin typeface="Myriad Pro Black" pitchFamily="34" charset="0"/>
                  <a:ea typeface="Roboto" panose="02000000000000000000" pitchFamily="2" charset="0"/>
                </a:rPr>
                <a:t>Private Investments and PPPs </a:t>
              </a:r>
            </a:p>
          </p:txBody>
        </p:sp>
      </p:grpSp>
      <p:pic>
        <p:nvPicPr>
          <p:cNvPr id="8" name="7 - Εικόνα"/>
          <p:cNvPicPr/>
          <p:nvPr/>
        </p:nvPicPr>
        <p:blipFill>
          <a:blip r:embed="rId5" cstate="print">
            <a:duotone>
              <a:prstClr val="black"/>
              <a:schemeClr val="accent1">
                <a:tint val="45000"/>
                <a:satMod val="400000"/>
              </a:schemeClr>
            </a:duotone>
            <a:extLst>
              <a:ext uri="{BEBA8EAE-BF5A-486C-A8C5-ECC9F3942E4B}">
                <a14:imgProps xmlns:a14="http://schemas.microsoft.com/office/drawing/2010/main">
                  <a14:imgLayer r:embed="rId6">
                    <a14:imgEffect>
                      <a14:colorTemperature colorTemp="1875"/>
                    </a14:imgEffect>
                  </a14:imgLayer>
                </a14:imgProps>
              </a:ext>
              <a:ext uri="{28A0092B-C50C-407E-A947-70E740481C1C}">
                <a14:useLocalDpi xmlns:a14="http://schemas.microsoft.com/office/drawing/2010/main" val="0"/>
              </a:ext>
            </a:extLst>
          </a:blip>
          <a:stretch>
            <a:fillRect/>
          </a:stretch>
        </p:blipFill>
        <p:spPr>
          <a:xfrm>
            <a:off x="1893075" y="589346"/>
            <a:ext cx="1712509" cy="642942"/>
          </a:xfrm>
          <a:prstGeom prst="rect">
            <a:avLst/>
          </a:prstGeom>
        </p:spPr>
      </p:pic>
    </p:spTree>
    <p:extLst>
      <p:ext uri="{BB962C8B-B14F-4D97-AF65-F5344CB8AC3E}">
        <p14:creationId xmlns:p14="http://schemas.microsoft.com/office/powerpoint/2010/main" val="42623432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227771"/>
            <a:ext cx="6858000" cy="4790495"/>
          </a:xfrm>
          <a:prstGeom prst="rect">
            <a:avLst/>
          </a:prstGeom>
        </p:spPr>
      </p:pic>
      <p:sp>
        <p:nvSpPr>
          <p:cNvPr id="5" name="TextBox 64">
            <a:extLst>
              <a:ext uri="{FF2B5EF4-FFF2-40B4-BE49-F238E27FC236}">
                <a16:creationId xmlns:a16="http://schemas.microsoft.com/office/drawing/2014/main" id="{CC33AD8B-D3A8-41B1-B23B-ABEEDF3416ED}"/>
              </a:ext>
            </a:extLst>
          </p:cNvPr>
          <p:cNvSpPr txBox="1"/>
          <p:nvPr/>
        </p:nvSpPr>
        <p:spPr>
          <a:xfrm>
            <a:off x="1414660" y="179054"/>
            <a:ext cx="6211315" cy="54373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fontAlgn="base">
              <a:lnSpc>
                <a:spcPts val="1875"/>
              </a:lnSpc>
              <a:spcBef>
                <a:spcPct val="0"/>
              </a:spcBef>
              <a:spcAft>
                <a:spcPct val="0"/>
              </a:spcAft>
            </a:pPr>
            <a:r>
              <a:rPr lang="en-US" sz="2100" b="1" dirty="0">
                <a:solidFill>
                  <a:srgbClr val="F79646"/>
                </a:solidFill>
                <a:latin typeface="Myriad Pro Black" pitchFamily="34" charset="0"/>
                <a:ea typeface="Roboto" panose="02000000000000000000" pitchFamily="2" charset="0"/>
                <a:cs typeface="Open Sans Extrabold" panose="020B0906030804020204" pitchFamily="34" charset="0"/>
              </a:rPr>
              <a:t>Active PPP Pipeline</a:t>
            </a:r>
          </a:p>
          <a:p>
            <a:pPr defTabSz="685800" fontAlgn="base">
              <a:spcBef>
                <a:spcPct val="0"/>
              </a:spcBef>
              <a:spcAft>
                <a:spcPct val="0"/>
              </a:spcAft>
            </a:pPr>
            <a:r>
              <a:rPr lang="en-US" sz="1350" dirty="0">
                <a:solidFill>
                  <a:srgbClr val="1F497D"/>
                </a:solidFill>
                <a:latin typeface="Myriad Pro Black" pitchFamily="34" charset="0"/>
                <a:ea typeface="Lato" panose="020F0502020204030203" pitchFamily="34" charset="0"/>
                <a:cs typeface="Lato" panose="020F0502020204030203" pitchFamily="34" charset="0"/>
              </a:rPr>
              <a:t>13 PPP Projects of total value </a:t>
            </a:r>
            <a:r>
              <a:rPr lang="el-GR" sz="1350" dirty="0">
                <a:solidFill>
                  <a:srgbClr val="1F497D"/>
                </a:solidFill>
                <a:latin typeface="Myriad Pro Black" pitchFamily="34" charset="0"/>
                <a:ea typeface="Lato" panose="020F0502020204030203" pitchFamily="34" charset="0"/>
                <a:cs typeface="Lato" panose="020F0502020204030203" pitchFamily="34" charset="0"/>
              </a:rPr>
              <a:t>€ </a:t>
            </a:r>
            <a:r>
              <a:rPr lang="en-US" sz="1350" dirty="0">
                <a:solidFill>
                  <a:srgbClr val="1F497D"/>
                </a:solidFill>
                <a:latin typeface="Myriad Pro Black" pitchFamily="34" charset="0"/>
                <a:ea typeface="Lato" panose="020F0502020204030203" pitchFamily="34" charset="0"/>
                <a:cs typeface="Lato" panose="020F0502020204030203" pitchFamily="34" charset="0"/>
              </a:rPr>
              <a:t>1.7</a:t>
            </a:r>
            <a:r>
              <a:rPr lang="el-GR" sz="1350" dirty="0">
                <a:solidFill>
                  <a:srgbClr val="1F497D"/>
                </a:solidFill>
                <a:latin typeface="Myriad Pro Black" pitchFamily="34" charset="0"/>
                <a:ea typeface="Lato" panose="020F0502020204030203" pitchFamily="34" charset="0"/>
                <a:cs typeface="Lato" panose="020F0502020204030203" pitchFamily="34" charset="0"/>
              </a:rPr>
              <a:t> </a:t>
            </a:r>
            <a:r>
              <a:rPr lang="en-US" sz="1350" dirty="0">
                <a:solidFill>
                  <a:srgbClr val="1F497D"/>
                </a:solidFill>
                <a:latin typeface="Myriad Pro Black" pitchFamily="34" charset="0"/>
                <a:ea typeface="Lato" panose="020F0502020204030203" pitchFamily="34" charset="0"/>
                <a:cs typeface="Lato" panose="020F0502020204030203" pitchFamily="34" charset="0"/>
              </a:rPr>
              <a:t>billion</a:t>
            </a:r>
            <a:endParaRPr lang="el-GR" sz="1350" dirty="0">
              <a:solidFill>
                <a:srgbClr val="1F497D"/>
              </a:solidFill>
              <a:latin typeface="Myriad Pro Black" pitchFamily="34" charset="0"/>
              <a:ea typeface="Lato" panose="020F0502020204030203" pitchFamily="34" charset="0"/>
              <a:cs typeface="Lato" panose="020F0502020204030203" pitchFamily="34" charset="0"/>
            </a:endParaRPr>
          </a:p>
        </p:txBody>
      </p:sp>
      <p:pic>
        <p:nvPicPr>
          <p:cNvPr id="6" name="5 - Εικόνα" descr="sdit-final-logo.jpg"/>
          <p:cNvPicPr>
            <a:picLocks noChangeAspect="1"/>
          </p:cNvPicPr>
          <p:nvPr/>
        </p:nvPicPr>
        <p:blipFill>
          <a:blip r:embed="rId3" cstate="print"/>
          <a:stretch>
            <a:fillRect/>
          </a:stretch>
        </p:blipFill>
        <p:spPr>
          <a:xfrm>
            <a:off x="6500850" y="214296"/>
            <a:ext cx="1125125" cy="444999"/>
          </a:xfrm>
          <a:prstGeom prst="rect">
            <a:avLst/>
          </a:prstGeom>
        </p:spPr>
      </p:pic>
    </p:spTree>
    <p:extLst>
      <p:ext uri="{BB962C8B-B14F-4D97-AF65-F5344CB8AC3E}">
        <p14:creationId xmlns:p14="http://schemas.microsoft.com/office/powerpoint/2010/main" val="10257192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 Εικόνα" descr="sdit- leaf- white 1 .jpg"/>
          <p:cNvPicPr>
            <a:picLocks noChangeAspect="1"/>
          </p:cNvPicPr>
          <p:nvPr/>
        </p:nvPicPr>
        <p:blipFill>
          <a:blip r:embed="rId3" cstate="print">
            <a:grayscl/>
          </a:blip>
          <a:stretch>
            <a:fillRect/>
          </a:stretch>
        </p:blipFill>
        <p:spPr>
          <a:xfrm>
            <a:off x="2428860" y="1104770"/>
            <a:ext cx="4179123" cy="3468672"/>
          </a:xfrm>
          <a:prstGeom prst="rect">
            <a:avLst/>
          </a:prstGeom>
        </p:spPr>
      </p:pic>
      <p:sp>
        <p:nvSpPr>
          <p:cNvPr id="3" name="Rectangle 2">
            <a:extLst>
              <a:ext uri="{FF2B5EF4-FFF2-40B4-BE49-F238E27FC236}">
                <a16:creationId xmlns:a16="http://schemas.microsoft.com/office/drawing/2014/main" id="{E4FC2E60-98B0-441C-AA3D-CCF106C218BE}"/>
              </a:ext>
            </a:extLst>
          </p:cNvPr>
          <p:cNvSpPr/>
          <p:nvPr/>
        </p:nvSpPr>
        <p:spPr>
          <a:xfrm>
            <a:off x="1518048" y="477609"/>
            <a:ext cx="6107906" cy="4112761"/>
          </a:xfrm>
          <a:prstGeom prst="rect">
            <a:avLst/>
          </a:pr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base">
              <a:spcBef>
                <a:spcPct val="0"/>
              </a:spcBef>
              <a:spcAft>
                <a:spcPct val="0"/>
              </a:spcAft>
            </a:pPr>
            <a:endParaRPr lang="en-US" sz="900" dirty="0">
              <a:solidFill>
                <a:prstClr val="white"/>
              </a:solidFill>
              <a:latin typeface="Calibri"/>
            </a:endParaRPr>
          </a:p>
        </p:txBody>
      </p:sp>
      <p:sp>
        <p:nvSpPr>
          <p:cNvPr id="7" name="Rectangle 9">
            <a:extLst>
              <a:ext uri="{FF2B5EF4-FFF2-40B4-BE49-F238E27FC236}">
                <a16:creationId xmlns:a16="http://schemas.microsoft.com/office/drawing/2014/main" id="{69DD83F3-A3E3-4B67-9370-2C4834CEC7C9}"/>
              </a:ext>
            </a:extLst>
          </p:cNvPr>
          <p:cNvSpPr/>
          <p:nvPr/>
        </p:nvSpPr>
        <p:spPr>
          <a:xfrm>
            <a:off x="2340514" y="1720908"/>
            <a:ext cx="4607750" cy="1660933"/>
          </a:xfrm>
          <a:prstGeom prst="rect">
            <a:avLst/>
          </a:prstGeom>
          <a:solidFill>
            <a:schemeClr val="bg1">
              <a:alpha val="32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base">
              <a:spcBef>
                <a:spcPct val="0"/>
              </a:spcBef>
              <a:spcAft>
                <a:spcPct val="0"/>
              </a:spcAft>
            </a:pPr>
            <a:endParaRPr lang="en-US" sz="900">
              <a:solidFill>
                <a:prstClr val="white"/>
              </a:solidFill>
              <a:latin typeface="Calibri"/>
            </a:endParaRPr>
          </a:p>
        </p:txBody>
      </p:sp>
      <p:grpSp>
        <p:nvGrpSpPr>
          <p:cNvPr id="2" name="Group 11">
            <a:extLst>
              <a:ext uri="{FF2B5EF4-FFF2-40B4-BE49-F238E27FC236}">
                <a16:creationId xmlns:a16="http://schemas.microsoft.com/office/drawing/2014/main" id="{E0970E59-1E82-48AD-AA10-9958234A39BA}"/>
              </a:ext>
            </a:extLst>
          </p:cNvPr>
          <p:cNvGrpSpPr/>
          <p:nvPr/>
        </p:nvGrpSpPr>
        <p:grpSpPr>
          <a:xfrm>
            <a:off x="2340514" y="1714494"/>
            <a:ext cx="4607750" cy="2022784"/>
            <a:chOff x="2000222" y="2285992"/>
            <a:chExt cx="8191554" cy="2697045"/>
          </a:xfrm>
        </p:grpSpPr>
        <p:sp>
          <p:nvSpPr>
            <p:cNvPr id="10" name="Rectangle 9">
              <a:extLst>
                <a:ext uri="{FF2B5EF4-FFF2-40B4-BE49-F238E27FC236}">
                  <a16:creationId xmlns:a16="http://schemas.microsoft.com/office/drawing/2014/main" id="{69DD83F3-A3E3-4B67-9370-2C4834CEC7C9}"/>
                </a:ext>
              </a:extLst>
            </p:cNvPr>
            <p:cNvSpPr/>
            <p:nvPr/>
          </p:nvSpPr>
          <p:spPr>
            <a:xfrm>
              <a:off x="2000222" y="2285992"/>
              <a:ext cx="8191554" cy="2214577"/>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base">
                <a:spcBef>
                  <a:spcPct val="0"/>
                </a:spcBef>
                <a:spcAft>
                  <a:spcPct val="0"/>
                </a:spcAft>
              </a:pPr>
              <a:endParaRPr lang="en-US" sz="900">
                <a:solidFill>
                  <a:prstClr val="white"/>
                </a:solidFill>
                <a:latin typeface="Calibri"/>
              </a:endParaRPr>
            </a:p>
          </p:txBody>
        </p:sp>
        <p:sp>
          <p:nvSpPr>
            <p:cNvPr id="11" name="Rectangle 10">
              <a:extLst>
                <a:ext uri="{FF2B5EF4-FFF2-40B4-BE49-F238E27FC236}">
                  <a16:creationId xmlns:a16="http://schemas.microsoft.com/office/drawing/2014/main" id="{F0F93552-5C00-45D7-ACC2-923FC0577B9B}"/>
                </a:ext>
              </a:extLst>
            </p:cNvPr>
            <p:cNvSpPr/>
            <p:nvPr/>
          </p:nvSpPr>
          <p:spPr>
            <a:xfrm>
              <a:off x="3320458" y="2500307"/>
              <a:ext cx="5943962" cy="2482730"/>
            </a:xfrm>
            <a:prstGeom prst="rect">
              <a:avLst/>
            </a:prstGeom>
          </p:spPr>
          <p:txBody>
            <a:bodyPr wrap="none">
              <a:spAutoFit/>
            </a:bodyPr>
            <a:lstStyle/>
            <a:p>
              <a:pPr algn="ctr" defTabSz="685800" fontAlgn="base">
                <a:spcBef>
                  <a:spcPct val="0"/>
                </a:spcBef>
                <a:spcAft>
                  <a:spcPct val="0"/>
                </a:spcAft>
              </a:pPr>
              <a:r>
                <a:rPr lang="en-US" sz="3000" b="1" dirty="0">
                  <a:solidFill>
                    <a:prstClr val="black"/>
                  </a:solidFill>
                  <a:effectLst>
                    <a:outerShdw blurRad="38100" dist="38100" dir="2700000" algn="tl">
                      <a:srgbClr val="000000">
                        <a:alpha val="43137"/>
                      </a:srgbClr>
                    </a:outerShdw>
                  </a:effectLst>
                  <a:latin typeface="Myriad Pro Black" pitchFamily="34" charset="0"/>
                  <a:ea typeface="Roboto" panose="02000000000000000000" pitchFamily="2" charset="0"/>
                </a:rPr>
                <a:t>INVESTMENTS </a:t>
              </a:r>
            </a:p>
            <a:p>
              <a:pPr algn="ctr" defTabSz="685800" fontAlgn="base">
                <a:spcBef>
                  <a:spcPct val="0"/>
                </a:spcBef>
                <a:spcAft>
                  <a:spcPct val="0"/>
                </a:spcAft>
              </a:pPr>
              <a:r>
                <a:rPr lang="en-US" sz="3000" b="1" dirty="0">
                  <a:solidFill>
                    <a:prstClr val="black"/>
                  </a:solidFill>
                  <a:effectLst>
                    <a:outerShdw blurRad="38100" dist="38100" dir="2700000" algn="tl">
                      <a:srgbClr val="000000">
                        <a:alpha val="43137"/>
                      </a:srgbClr>
                    </a:outerShdw>
                  </a:effectLst>
                  <a:latin typeface="Myriad Pro Black" pitchFamily="34" charset="0"/>
                  <a:ea typeface="Roboto" panose="02000000000000000000" pitchFamily="2" charset="0"/>
                </a:rPr>
                <a:t>INCENTIVES LAW</a:t>
              </a:r>
            </a:p>
            <a:p>
              <a:pPr algn="ctr" defTabSz="685800" fontAlgn="base">
                <a:spcBef>
                  <a:spcPct val="0"/>
                </a:spcBef>
                <a:spcAft>
                  <a:spcPct val="0"/>
                </a:spcAft>
              </a:pPr>
              <a:r>
                <a:rPr lang="en-US" sz="3000" dirty="0">
                  <a:solidFill>
                    <a:prstClr val="black"/>
                  </a:solidFill>
                  <a:latin typeface="Myriad Pro" pitchFamily="34" charset="0"/>
                  <a:ea typeface="Roboto" panose="02000000000000000000" pitchFamily="2" charset="0"/>
                </a:rPr>
                <a:t>L.4399/2016</a:t>
              </a:r>
              <a:endParaRPr lang="el-GR" sz="3000" dirty="0">
                <a:solidFill>
                  <a:prstClr val="black"/>
                </a:solidFill>
                <a:latin typeface="Myriad Pro" pitchFamily="34" charset="0"/>
                <a:ea typeface="Roboto" panose="02000000000000000000" pitchFamily="2" charset="0"/>
              </a:endParaRPr>
            </a:p>
            <a:p>
              <a:pPr algn="ctr" defTabSz="685800" fontAlgn="base">
                <a:lnSpc>
                  <a:spcPts val="3000"/>
                </a:lnSpc>
                <a:spcBef>
                  <a:spcPct val="0"/>
                </a:spcBef>
                <a:spcAft>
                  <a:spcPct val="0"/>
                </a:spcAft>
              </a:pPr>
              <a:endParaRPr lang="en-US" sz="3000" dirty="0">
                <a:solidFill>
                  <a:prstClr val="white"/>
                </a:solidFill>
                <a:latin typeface="Myriad Pro Black" pitchFamily="34" charset="0"/>
                <a:ea typeface="Roboto" panose="02000000000000000000" pitchFamily="2" charset="0"/>
              </a:endParaRPr>
            </a:p>
          </p:txBody>
        </p:sp>
      </p:grpSp>
    </p:spTree>
    <p:extLst>
      <p:ext uri="{BB962C8B-B14F-4D97-AF65-F5344CB8AC3E}">
        <p14:creationId xmlns:p14="http://schemas.microsoft.com/office/powerpoint/2010/main" val="11051863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5"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8144" y="2849154"/>
            <a:ext cx="1294210" cy="1997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9682" y="2849154"/>
            <a:ext cx="1294210" cy="1997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20">
            <a:extLst>
              <a:ext uri="{FF2B5EF4-FFF2-40B4-BE49-F238E27FC236}">
                <a16:creationId xmlns:a16="http://schemas.microsoft.com/office/drawing/2014/main" id="{34A8EA7B-71CC-4BCD-9C9C-5AC13F12E6E3}"/>
              </a:ext>
            </a:extLst>
          </p:cNvPr>
          <p:cNvSpPr/>
          <p:nvPr/>
        </p:nvSpPr>
        <p:spPr>
          <a:xfrm>
            <a:off x="1745703" y="2281705"/>
            <a:ext cx="1156086" cy="415498"/>
          </a:xfrm>
          <a:prstGeom prst="rect">
            <a:avLst/>
          </a:prstGeom>
        </p:spPr>
        <p:txBody>
          <a:bodyPr wrap="none">
            <a:spAutoFit/>
          </a:bodyPr>
          <a:lstStyle/>
          <a:p>
            <a:pPr algn="ctr" defTabSz="685800" fontAlgn="base">
              <a:spcBef>
                <a:spcPct val="0"/>
              </a:spcBef>
              <a:spcAft>
                <a:spcPct val="0"/>
              </a:spcAft>
            </a:pPr>
            <a:r>
              <a:rPr lang="en-US" sz="1050" b="1" dirty="0">
                <a:solidFill>
                  <a:prstClr val="black"/>
                </a:solidFill>
                <a:latin typeface="Myriad Pro" pitchFamily="34" charset="0"/>
                <a:ea typeface="Lato" panose="020F0502020204030203" pitchFamily="34" charset="0"/>
                <a:cs typeface="Lato" panose="020F0502020204030203" pitchFamily="34" charset="0"/>
              </a:rPr>
              <a:t>MACHINERY</a:t>
            </a:r>
          </a:p>
          <a:p>
            <a:pPr algn="ctr" defTabSz="685800" fontAlgn="base">
              <a:spcBef>
                <a:spcPct val="0"/>
              </a:spcBef>
              <a:spcAft>
                <a:spcPct val="0"/>
              </a:spcAft>
            </a:pPr>
            <a:r>
              <a:rPr lang="en-US" sz="1050" b="1" dirty="0">
                <a:solidFill>
                  <a:prstClr val="black"/>
                </a:solidFill>
                <a:latin typeface="Myriad Pro" pitchFamily="34" charset="0"/>
                <a:ea typeface="Lato" panose="020F0502020204030203" pitchFamily="34" charset="0"/>
                <a:cs typeface="Lato" panose="020F0502020204030203" pitchFamily="34" charset="0"/>
              </a:rPr>
              <a:t> &amp; EQUIPMENT</a:t>
            </a:r>
          </a:p>
        </p:txBody>
      </p:sp>
      <p:sp>
        <p:nvSpPr>
          <p:cNvPr id="7" name="Freeform 5">
            <a:extLst>
              <a:ext uri="{FF2B5EF4-FFF2-40B4-BE49-F238E27FC236}">
                <a16:creationId xmlns:a16="http://schemas.microsoft.com/office/drawing/2014/main" id="{806EF8ED-1324-4793-BE26-52CD4EB17677}"/>
              </a:ext>
            </a:extLst>
          </p:cNvPr>
          <p:cNvSpPr>
            <a:spLocks/>
          </p:cNvSpPr>
          <p:nvPr/>
        </p:nvSpPr>
        <p:spPr bwMode="auto">
          <a:xfrm>
            <a:off x="1817814" y="1748726"/>
            <a:ext cx="1080000" cy="454819"/>
          </a:xfrm>
          <a:custGeom>
            <a:avLst/>
            <a:gdLst>
              <a:gd name="T0" fmla="*/ 1072 w 1183"/>
              <a:gd name="T1" fmla="*/ 382 h 382"/>
              <a:gd name="T2" fmla="*/ 0 w 1183"/>
              <a:gd name="T3" fmla="*/ 382 h 382"/>
              <a:gd name="T4" fmla="*/ 120 w 1183"/>
              <a:gd name="T5" fmla="*/ 0 h 382"/>
              <a:gd name="T6" fmla="*/ 1183 w 1183"/>
              <a:gd name="T7" fmla="*/ 0 h 382"/>
              <a:gd name="T8" fmla="*/ 1072 w 1183"/>
              <a:gd name="T9" fmla="*/ 382 h 382"/>
            </a:gdLst>
            <a:ahLst/>
            <a:cxnLst>
              <a:cxn ang="0">
                <a:pos x="T0" y="T1"/>
              </a:cxn>
              <a:cxn ang="0">
                <a:pos x="T2" y="T3"/>
              </a:cxn>
              <a:cxn ang="0">
                <a:pos x="T4" y="T5"/>
              </a:cxn>
              <a:cxn ang="0">
                <a:pos x="T6" y="T7"/>
              </a:cxn>
              <a:cxn ang="0">
                <a:pos x="T8" y="T9"/>
              </a:cxn>
            </a:cxnLst>
            <a:rect l="0" t="0" r="r" b="b"/>
            <a:pathLst>
              <a:path w="1183" h="382">
                <a:moveTo>
                  <a:pt x="1072" y="382"/>
                </a:moveTo>
                <a:lnTo>
                  <a:pt x="0" y="382"/>
                </a:lnTo>
                <a:lnTo>
                  <a:pt x="120" y="0"/>
                </a:lnTo>
                <a:lnTo>
                  <a:pt x="1183" y="0"/>
                </a:lnTo>
                <a:lnTo>
                  <a:pt x="1072" y="38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base">
              <a:spcBef>
                <a:spcPct val="0"/>
              </a:spcBef>
              <a:spcAft>
                <a:spcPct val="0"/>
              </a:spcAft>
            </a:pPr>
            <a:endParaRPr lang="en-US" sz="900">
              <a:solidFill>
                <a:prstClr val="black"/>
              </a:solidFill>
              <a:latin typeface="Arial" charset="0"/>
            </a:endParaRPr>
          </a:p>
        </p:txBody>
      </p:sp>
      <p:sp>
        <p:nvSpPr>
          <p:cNvPr id="12" name="TextBox 11">
            <a:extLst>
              <a:ext uri="{FF2B5EF4-FFF2-40B4-BE49-F238E27FC236}">
                <a16:creationId xmlns:a16="http://schemas.microsoft.com/office/drawing/2014/main" id="{E116C1D3-6E16-4B69-AAFF-72750E48387C}"/>
              </a:ext>
            </a:extLst>
          </p:cNvPr>
          <p:cNvSpPr txBox="1"/>
          <p:nvPr/>
        </p:nvSpPr>
        <p:spPr>
          <a:xfrm>
            <a:off x="2166143" y="1826093"/>
            <a:ext cx="449221" cy="553998"/>
          </a:xfrm>
          <a:prstGeom prst="rect">
            <a:avLst/>
          </a:prstGeom>
          <a:noFill/>
        </p:spPr>
        <p:txBody>
          <a:bodyPr wrap="square" rtlCol="0">
            <a:spAutoFit/>
          </a:bodyPr>
          <a:lstStyle/>
          <a:p>
            <a:pPr algn="ctr" defTabSz="685800" fontAlgn="base">
              <a:spcBef>
                <a:spcPct val="0"/>
              </a:spcBef>
              <a:spcAft>
                <a:spcPct val="0"/>
              </a:spcAft>
            </a:pPr>
            <a:r>
              <a:rPr lang="el-GR" sz="1500" b="1" dirty="0">
                <a:solidFill>
                  <a:prstClr val="white"/>
                </a:solidFill>
                <a:latin typeface="Lato" panose="020F0502020204030203" pitchFamily="34" charset="0"/>
                <a:ea typeface="Lato" panose="020F0502020204030203" pitchFamily="34" charset="0"/>
                <a:cs typeface="Lato" panose="020F0502020204030203" pitchFamily="34" charset="0"/>
              </a:rPr>
              <a:t>01.</a:t>
            </a:r>
            <a:endParaRPr lang="en-US" sz="1500" b="1" dirty="0">
              <a:solidFill>
                <a:prstClr val="white"/>
              </a:solidFill>
              <a:latin typeface="Lato" panose="020F0502020204030203" pitchFamily="34" charset="0"/>
              <a:ea typeface="Lato" panose="020F0502020204030203" pitchFamily="34" charset="0"/>
              <a:cs typeface="Lato" panose="020F0502020204030203" pitchFamily="34" charset="0"/>
            </a:endParaRPr>
          </a:p>
        </p:txBody>
      </p:sp>
      <p:sp>
        <p:nvSpPr>
          <p:cNvPr id="8" name="Freeform 6">
            <a:extLst>
              <a:ext uri="{FF2B5EF4-FFF2-40B4-BE49-F238E27FC236}">
                <a16:creationId xmlns:a16="http://schemas.microsoft.com/office/drawing/2014/main" id="{AD96E0FB-3F95-438E-9445-811C31F3859B}"/>
              </a:ext>
            </a:extLst>
          </p:cNvPr>
          <p:cNvSpPr>
            <a:spLocks/>
          </p:cNvSpPr>
          <p:nvPr/>
        </p:nvSpPr>
        <p:spPr bwMode="auto">
          <a:xfrm>
            <a:off x="3925331" y="1751972"/>
            <a:ext cx="1080000" cy="454819"/>
          </a:xfrm>
          <a:custGeom>
            <a:avLst/>
            <a:gdLst>
              <a:gd name="T0" fmla="*/ 1070 w 1183"/>
              <a:gd name="T1" fmla="*/ 382 h 382"/>
              <a:gd name="T2" fmla="*/ 0 w 1183"/>
              <a:gd name="T3" fmla="*/ 382 h 382"/>
              <a:gd name="T4" fmla="*/ 118 w 1183"/>
              <a:gd name="T5" fmla="*/ 0 h 382"/>
              <a:gd name="T6" fmla="*/ 1183 w 1183"/>
              <a:gd name="T7" fmla="*/ 0 h 382"/>
              <a:gd name="T8" fmla="*/ 1070 w 1183"/>
              <a:gd name="T9" fmla="*/ 382 h 382"/>
            </a:gdLst>
            <a:ahLst/>
            <a:cxnLst>
              <a:cxn ang="0">
                <a:pos x="T0" y="T1"/>
              </a:cxn>
              <a:cxn ang="0">
                <a:pos x="T2" y="T3"/>
              </a:cxn>
              <a:cxn ang="0">
                <a:pos x="T4" y="T5"/>
              </a:cxn>
              <a:cxn ang="0">
                <a:pos x="T6" y="T7"/>
              </a:cxn>
              <a:cxn ang="0">
                <a:pos x="T8" y="T9"/>
              </a:cxn>
            </a:cxnLst>
            <a:rect l="0" t="0" r="r" b="b"/>
            <a:pathLst>
              <a:path w="1183" h="382">
                <a:moveTo>
                  <a:pt x="1070" y="382"/>
                </a:moveTo>
                <a:lnTo>
                  <a:pt x="0" y="382"/>
                </a:lnTo>
                <a:lnTo>
                  <a:pt x="118" y="0"/>
                </a:lnTo>
                <a:lnTo>
                  <a:pt x="1183" y="0"/>
                </a:lnTo>
                <a:lnTo>
                  <a:pt x="1070" y="382"/>
                </a:lnTo>
                <a:close/>
              </a:path>
            </a:pathLst>
          </a:custGeom>
          <a:solidFill>
            <a:srgbClr val="FFC000"/>
          </a:solidFill>
          <a:ln>
            <a:noFill/>
          </a:ln>
        </p:spPr>
        <p:txBody>
          <a:bodyPr vert="horz" wrap="square" lIns="68580" tIns="34290" rIns="68580" bIns="34290" numCol="1" anchor="t" anchorCtr="0" compatLnSpc="1">
            <a:prstTxWarp prst="textNoShape">
              <a:avLst/>
            </a:prstTxWarp>
          </a:bodyPr>
          <a:lstStyle/>
          <a:p>
            <a:pPr defTabSz="685800" fontAlgn="base">
              <a:spcBef>
                <a:spcPct val="0"/>
              </a:spcBef>
              <a:spcAft>
                <a:spcPct val="0"/>
              </a:spcAft>
            </a:pPr>
            <a:endParaRPr lang="en-US" sz="900">
              <a:solidFill>
                <a:prstClr val="black"/>
              </a:solidFill>
              <a:latin typeface="Arial" charset="0"/>
            </a:endParaRPr>
          </a:p>
        </p:txBody>
      </p:sp>
      <p:sp>
        <p:nvSpPr>
          <p:cNvPr id="13" name="TextBox 12">
            <a:extLst>
              <a:ext uri="{FF2B5EF4-FFF2-40B4-BE49-F238E27FC236}">
                <a16:creationId xmlns:a16="http://schemas.microsoft.com/office/drawing/2014/main" id="{1716922B-80F1-4581-8C8B-9156F947564D}"/>
              </a:ext>
            </a:extLst>
          </p:cNvPr>
          <p:cNvSpPr txBox="1"/>
          <p:nvPr/>
        </p:nvSpPr>
        <p:spPr>
          <a:xfrm>
            <a:off x="4247964" y="1804039"/>
            <a:ext cx="449221" cy="553998"/>
          </a:xfrm>
          <a:prstGeom prst="rect">
            <a:avLst/>
          </a:prstGeom>
          <a:noFill/>
        </p:spPr>
        <p:txBody>
          <a:bodyPr wrap="square" rtlCol="0">
            <a:spAutoFit/>
          </a:bodyPr>
          <a:lstStyle/>
          <a:p>
            <a:pPr algn="ctr" defTabSz="685800" fontAlgn="base">
              <a:spcBef>
                <a:spcPct val="0"/>
              </a:spcBef>
              <a:spcAft>
                <a:spcPct val="0"/>
              </a:spcAft>
            </a:pPr>
            <a:r>
              <a:rPr lang="el-GR" sz="1500" b="1" dirty="0">
                <a:solidFill>
                  <a:prstClr val="white"/>
                </a:solidFill>
                <a:latin typeface="Lato" panose="020F0502020204030203" pitchFamily="34" charset="0"/>
                <a:ea typeface="Lato" panose="020F0502020204030203" pitchFamily="34" charset="0"/>
                <a:cs typeface="Lato" panose="020F0502020204030203" pitchFamily="34" charset="0"/>
              </a:rPr>
              <a:t>02.</a:t>
            </a:r>
            <a:endParaRPr lang="en-US" sz="1500" b="1" dirty="0">
              <a:solidFill>
                <a:prstClr val="white"/>
              </a:solidFill>
              <a:latin typeface="Lato" panose="020F0502020204030203" pitchFamily="34" charset="0"/>
              <a:ea typeface="Lato" panose="020F0502020204030203" pitchFamily="34" charset="0"/>
              <a:cs typeface="Lato" panose="020F0502020204030203" pitchFamily="34" charset="0"/>
            </a:endParaRPr>
          </a:p>
        </p:txBody>
      </p:sp>
      <p:sp>
        <p:nvSpPr>
          <p:cNvPr id="10" name="Freeform 8">
            <a:extLst>
              <a:ext uri="{FF2B5EF4-FFF2-40B4-BE49-F238E27FC236}">
                <a16:creationId xmlns:a16="http://schemas.microsoft.com/office/drawing/2014/main" id="{F71DC8AA-153E-4CD0-ABEA-9ADC9A8AB596}"/>
              </a:ext>
            </a:extLst>
          </p:cNvPr>
          <p:cNvSpPr>
            <a:spLocks/>
          </p:cNvSpPr>
          <p:nvPr/>
        </p:nvSpPr>
        <p:spPr bwMode="auto">
          <a:xfrm>
            <a:off x="5976276" y="1731800"/>
            <a:ext cx="1080000" cy="454819"/>
          </a:xfrm>
          <a:custGeom>
            <a:avLst/>
            <a:gdLst>
              <a:gd name="T0" fmla="*/ 1072 w 1183"/>
              <a:gd name="T1" fmla="*/ 382 h 382"/>
              <a:gd name="T2" fmla="*/ 0 w 1183"/>
              <a:gd name="T3" fmla="*/ 382 h 382"/>
              <a:gd name="T4" fmla="*/ 120 w 1183"/>
              <a:gd name="T5" fmla="*/ 0 h 382"/>
              <a:gd name="T6" fmla="*/ 1183 w 1183"/>
              <a:gd name="T7" fmla="*/ 0 h 382"/>
              <a:gd name="T8" fmla="*/ 1072 w 1183"/>
              <a:gd name="T9" fmla="*/ 382 h 382"/>
            </a:gdLst>
            <a:ahLst/>
            <a:cxnLst>
              <a:cxn ang="0">
                <a:pos x="T0" y="T1"/>
              </a:cxn>
              <a:cxn ang="0">
                <a:pos x="T2" y="T3"/>
              </a:cxn>
              <a:cxn ang="0">
                <a:pos x="T4" y="T5"/>
              </a:cxn>
              <a:cxn ang="0">
                <a:pos x="T6" y="T7"/>
              </a:cxn>
              <a:cxn ang="0">
                <a:pos x="T8" y="T9"/>
              </a:cxn>
            </a:cxnLst>
            <a:rect l="0" t="0" r="r" b="b"/>
            <a:pathLst>
              <a:path w="1183" h="382">
                <a:moveTo>
                  <a:pt x="1072" y="382"/>
                </a:moveTo>
                <a:lnTo>
                  <a:pt x="0" y="382"/>
                </a:lnTo>
                <a:lnTo>
                  <a:pt x="120" y="0"/>
                </a:lnTo>
                <a:lnTo>
                  <a:pt x="1183" y="0"/>
                </a:lnTo>
                <a:lnTo>
                  <a:pt x="1072" y="382"/>
                </a:lnTo>
                <a:close/>
              </a:path>
            </a:pathLst>
          </a:custGeom>
          <a:solidFill>
            <a:schemeClr val="accent5"/>
          </a:solidFill>
          <a:ln>
            <a:noFill/>
          </a:ln>
        </p:spPr>
        <p:txBody>
          <a:bodyPr vert="horz" wrap="square" lIns="68580" tIns="34290" rIns="68580" bIns="34290" numCol="1" anchor="t" anchorCtr="0" compatLnSpc="1">
            <a:prstTxWarp prst="textNoShape">
              <a:avLst/>
            </a:prstTxWarp>
          </a:bodyPr>
          <a:lstStyle/>
          <a:p>
            <a:pPr defTabSz="685800" fontAlgn="base">
              <a:spcBef>
                <a:spcPct val="0"/>
              </a:spcBef>
              <a:spcAft>
                <a:spcPct val="0"/>
              </a:spcAft>
            </a:pPr>
            <a:endParaRPr lang="en-US" sz="900">
              <a:solidFill>
                <a:prstClr val="black"/>
              </a:solidFill>
              <a:latin typeface="Arial" charset="0"/>
            </a:endParaRPr>
          </a:p>
        </p:txBody>
      </p:sp>
      <p:sp>
        <p:nvSpPr>
          <p:cNvPr id="16" name="TextBox 15">
            <a:extLst>
              <a:ext uri="{FF2B5EF4-FFF2-40B4-BE49-F238E27FC236}">
                <a16:creationId xmlns:a16="http://schemas.microsoft.com/office/drawing/2014/main" id="{097FE557-16CC-4B7E-B0BF-80587363508C}"/>
              </a:ext>
            </a:extLst>
          </p:cNvPr>
          <p:cNvSpPr txBox="1"/>
          <p:nvPr/>
        </p:nvSpPr>
        <p:spPr>
          <a:xfrm>
            <a:off x="6306177" y="1809167"/>
            <a:ext cx="449221" cy="553998"/>
          </a:xfrm>
          <a:prstGeom prst="rect">
            <a:avLst/>
          </a:prstGeom>
          <a:noFill/>
        </p:spPr>
        <p:txBody>
          <a:bodyPr wrap="square" rtlCol="0">
            <a:spAutoFit/>
          </a:bodyPr>
          <a:lstStyle/>
          <a:p>
            <a:pPr algn="ctr" defTabSz="685800" fontAlgn="base">
              <a:spcBef>
                <a:spcPct val="0"/>
              </a:spcBef>
              <a:spcAft>
                <a:spcPct val="0"/>
              </a:spcAft>
            </a:pPr>
            <a:r>
              <a:rPr lang="el-GR" sz="1500" b="1" dirty="0">
                <a:solidFill>
                  <a:prstClr val="white"/>
                </a:solidFill>
                <a:latin typeface="Lato" panose="020F0502020204030203" pitchFamily="34" charset="0"/>
                <a:ea typeface="Lato" panose="020F0502020204030203" pitchFamily="34" charset="0"/>
                <a:cs typeface="Lato" panose="020F0502020204030203" pitchFamily="34" charset="0"/>
              </a:rPr>
              <a:t>03.</a:t>
            </a:r>
            <a:endParaRPr lang="en-US" sz="1500" b="1" dirty="0">
              <a:solidFill>
                <a:prstClr val="white"/>
              </a:solidFill>
              <a:latin typeface="Lato" panose="020F0502020204030203" pitchFamily="34" charset="0"/>
              <a:ea typeface="Lato" panose="020F0502020204030203" pitchFamily="34" charset="0"/>
              <a:cs typeface="Lato" panose="020F0502020204030203" pitchFamily="34" charset="0"/>
            </a:endParaRPr>
          </a:p>
        </p:txBody>
      </p:sp>
      <p:sp>
        <p:nvSpPr>
          <p:cNvPr id="42" name="Rectangle 41">
            <a:extLst>
              <a:ext uri="{FF2B5EF4-FFF2-40B4-BE49-F238E27FC236}">
                <a16:creationId xmlns:a16="http://schemas.microsoft.com/office/drawing/2014/main" id="{326821B5-FCBF-4EB9-A370-4FE9509BA790}"/>
              </a:ext>
            </a:extLst>
          </p:cNvPr>
          <p:cNvSpPr/>
          <p:nvPr/>
        </p:nvSpPr>
        <p:spPr>
          <a:xfrm>
            <a:off x="3668075" y="2260796"/>
            <a:ext cx="1513556" cy="415498"/>
          </a:xfrm>
          <a:prstGeom prst="rect">
            <a:avLst/>
          </a:prstGeom>
        </p:spPr>
        <p:txBody>
          <a:bodyPr wrap="none">
            <a:spAutoFit/>
          </a:bodyPr>
          <a:lstStyle/>
          <a:p>
            <a:pPr algn="ctr" defTabSz="685800" fontAlgn="base">
              <a:spcBef>
                <a:spcPct val="0"/>
              </a:spcBef>
              <a:spcAft>
                <a:spcPct val="0"/>
              </a:spcAft>
            </a:pPr>
            <a:r>
              <a:rPr lang="en-US" sz="1050" b="1" dirty="0">
                <a:solidFill>
                  <a:prstClr val="black"/>
                </a:solidFill>
                <a:latin typeface="Myriad Pro" pitchFamily="34" charset="0"/>
                <a:ea typeface="Lato" panose="020F0502020204030203" pitchFamily="34" charset="0"/>
                <a:cs typeface="Lato" panose="020F0502020204030203" pitchFamily="34" charset="0"/>
              </a:rPr>
              <a:t>GENERAL </a:t>
            </a:r>
          </a:p>
          <a:p>
            <a:pPr algn="ctr" defTabSz="685800" fontAlgn="base">
              <a:spcBef>
                <a:spcPct val="0"/>
              </a:spcBef>
              <a:spcAft>
                <a:spcPct val="0"/>
              </a:spcAft>
            </a:pPr>
            <a:r>
              <a:rPr lang="en-US" sz="1050" b="1" dirty="0">
                <a:solidFill>
                  <a:prstClr val="black"/>
                </a:solidFill>
                <a:latin typeface="Myriad Pro" pitchFamily="34" charset="0"/>
                <a:ea typeface="Lato" panose="020F0502020204030203" pitchFamily="34" charset="0"/>
                <a:cs typeface="Lato" panose="020F0502020204030203" pitchFamily="34" charset="0"/>
              </a:rPr>
              <a:t>ENTREPRENEURSHIP</a:t>
            </a:r>
          </a:p>
        </p:txBody>
      </p:sp>
      <p:sp>
        <p:nvSpPr>
          <p:cNvPr id="29" name="28 - TextBox"/>
          <p:cNvSpPr txBox="1"/>
          <p:nvPr/>
        </p:nvSpPr>
        <p:spPr>
          <a:xfrm>
            <a:off x="3521394" y="792119"/>
            <a:ext cx="2041393" cy="323165"/>
          </a:xfrm>
          <a:prstGeom prst="rect">
            <a:avLst/>
          </a:prstGeom>
          <a:noFill/>
        </p:spPr>
        <p:txBody>
          <a:bodyPr vert="horz" wrap="none" rtlCol="0" anchor="ctr" anchorCtr="0">
            <a:spAutoFit/>
          </a:bodyPr>
          <a:lstStyle/>
          <a:p>
            <a:pPr algn="ctr" defTabSz="685800" fontAlgn="base">
              <a:spcBef>
                <a:spcPct val="0"/>
              </a:spcBef>
              <a:spcAft>
                <a:spcPct val="0"/>
              </a:spcAft>
            </a:pPr>
            <a:r>
              <a:rPr lang="en-US" sz="1500" b="1" dirty="0">
                <a:solidFill>
                  <a:prstClr val="black"/>
                </a:solidFill>
                <a:latin typeface="Myriad Pro" pitchFamily="34" charset="0"/>
              </a:rPr>
              <a:t>STATE</a:t>
            </a:r>
            <a:r>
              <a:rPr lang="el-GR" sz="1500" b="1" dirty="0">
                <a:solidFill>
                  <a:prstClr val="black"/>
                </a:solidFill>
                <a:latin typeface="Myriad Pro" pitchFamily="34" charset="0"/>
              </a:rPr>
              <a:t> </a:t>
            </a:r>
            <a:r>
              <a:rPr lang="en-US" sz="1500" b="1" dirty="0">
                <a:solidFill>
                  <a:prstClr val="black"/>
                </a:solidFill>
                <a:latin typeface="Myriad Pro" pitchFamily="34" charset="0"/>
              </a:rPr>
              <a:t>AID</a:t>
            </a:r>
            <a:r>
              <a:rPr lang="el-GR" sz="1500" b="1" dirty="0">
                <a:solidFill>
                  <a:prstClr val="black"/>
                </a:solidFill>
                <a:latin typeface="Myriad Pro" pitchFamily="34" charset="0"/>
              </a:rPr>
              <a:t> </a:t>
            </a:r>
            <a:r>
              <a:rPr lang="en-US" sz="1500" b="1" dirty="0">
                <a:solidFill>
                  <a:prstClr val="black"/>
                </a:solidFill>
                <a:latin typeface="Myriad Pro" pitchFamily="34" charset="0"/>
              </a:rPr>
              <a:t>SCHEMES</a:t>
            </a:r>
            <a:endParaRPr lang="el-GR" sz="1500" b="1" dirty="0">
              <a:solidFill>
                <a:prstClr val="black"/>
              </a:solidFill>
              <a:latin typeface="Myriad Pro" pitchFamily="34" charset="0"/>
            </a:endParaRPr>
          </a:p>
        </p:txBody>
      </p:sp>
      <p:sp>
        <p:nvSpPr>
          <p:cNvPr id="41" name="Rectangle 41">
            <a:extLst>
              <a:ext uri="{FF2B5EF4-FFF2-40B4-BE49-F238E27FC236}">
                <a16:creationId xmlns:a16="http://schemas.microsoft.com/office/drawing/2014/main" id="{326821B5-FCBF-4EB9-A370-4FE9509BA790}"/>
              </a:ext>
            </a:extLst>
          </p:cNvPr>
          <p:cNvSpPr/>
          <p:nvPr/>
        </p:nvSpPr>
        <p:spPr>
          <a:xfrm>
            <a:off x="5424868" y="2260797"/>
            <a:ext cx="2279480" cy="738664"/>
          </a:xfrm>
          <a:prstGeom prst="rect">
            <a:avLst/>
          </a:prstGeom>
        </p:spPr>
        <p:txBody>
          <a:bodyPr wrap="square">
            <a:spAutoFit/>
          </a:bodyPr>
          <a:lstStyle/>
          <a:p>
            <a:pPr algn="ctr" defTabSz="685800" fontAlgn="base">
              <a:spcBef>
                <a:spcPct val="0"/>
              </a:spcBef>
              <a:spcAft>
                <a:spcPct val="0"/>
              </a:spcAft>
            </a:pPr>
            <a:r>
              <a:rPr lang="en-US" sz="1050" b="1" dirty="0">
                <a:solidFill>
                  <a:prstClr val="black"/>
                </a:solidFill>
                <a:latin typeface="Myriad Pro" pitchFamily="34" charset="0"/>
                <a:ea typeface="Lato" panose="020F0502020204030203" pitchFamily="34" charset="0"/>
                <a:cs typeface="Lato" panose="020F0502020204030203" pitchFamily="34" charset="0"/>
              </a:rPr>
              <a:t>ENTREPRENEURSHIP</a:t>
            </a:r>
          </a:p>
          <a:p>
            <a:pPr algn="ctr" defTabSz="685800" fontAlgn="base">
              <a:spcBef>
                <a:spcPct val="0"/>
              </a:spcBef>
              <a:spcAft>
                <a:spcPct val="0"/>
              </a:spcAft>
            </a:pPr>
            <a:r>
              <a:rPr lang="en-US" sz="1050" b="1" dirty="0">
                <a:solidFill>
                  <a:prstClr val="black"/>
                </a:solidFill>
                <a:latin typeface="Myriad Pro" pitchFamily="34" charset="0"/>
                <a:ea typeface="Lato" panose="020F0502020204030203" pitchFamily="34" charset="0"/>
                <a:cs typeface="Lato" panose="020F0502020204030203" pitchFamily="34" charset="0"/>
              </a:rPr>
              <a:t>VERY SMALL &amp; SMALL COMPANIES</a:t>
            </a:r>
          </a:p>
          <a:p>
            <a:pPr algn="ctr" defTabSz="685800" fontAlgn="base">
              <a:spcBef>
                <a:spcPct val="0"/>
              </a:spcBef>
              <a:spcAft>
                <a:spcPct val="0"/>
              </a:spcAft>
            </a:pPr>
            <a:endParaRPr lang="en-US" sz="1050" b="1" dirty="0">
              <a:solidFill>
                <a:prstClr val="black">
                  <a:lumMod val="65000"/>
                  <a:lumOff val="35000"/>
                </a:prstClr>
              </a:solidFill>
              <a:latin typeface="Myriad Pro" pitchFamily="34" charset="0"/>
              <a:ea typeface="Lato" panose="020F0502020204030203" pitchFamily="34" charset="0"/>
              <a:cs typeface="Lato" panose="020F0502020204030203" pitchFamily="34" charset="0"/>
            </a:endParaRPr>
          </a:p>
        </p:txBody>
      </p:sp>
      <p:sp>
        <p:nvSpPr>
          <p:cNvPr id="31" name="AutoShape 51">
            <a:extLst>
              <a:ext uri="{FF2B5EF4-FFF2-40B4-BE49-F238E27FC236}">
                <a16:creationId xmlns:a16="http://schemas.microsoft.com/office/drawing/2014/main" id="{6E358001-A0B1-448C-829B-332517814E77}"/>
              </a:ext>
            </a:extLst>
          </p:cNvPr>
          <p:cNvSpPr>
            <a:spLocks/>
          </p:cNvSpPr>
          <p:nvPr/>
        </p:nvSpPr>
        <p:spPr bwMode="auto">
          <a:xfrm>
            <a:off x="2176036" y="1093573"/>
            <a:ext cx="492906" cy="492906"/>
          </a:xfrm>
          <a:custGeom>
            <a:avLst/>
            <a:gdLst/>
            <a:ahLst/>
            <a:cxnLst/>
            <a:rect l="0" t="0" r="r" b="b"/>
            <a:pathLst>
              <a:path w="21552" h="21576">
                <a:moveTo>
                  <a:pt x="10792" y="14410"/>
                </a:moveTo>
                <a:cubicBezTo>
                  <a:pt x="8811" y="14410"/>
                  <a:pt x="7199" y="12795"/>
                  <a:pt x="7199" y="10812"/>
                </a:cubicBezTo>
                <a:cubicBezTo>
                  <a:pt x="7199" y="8827"/>
                  <a:pt x="8811" y="7213"/>
                  <a:pt x="10792" y="7213"/>
                </a:cubicBezTo>
                <a:cubicBezTo>
                  <a:pt x="12775" y="7213"/>
                  <a:pt x="14387" y="8827"/>
                  <a:pt x="14387" y="10812"/>
                </a:cubicBezTo>
                <a:cubicBezTo>
                  <a:pt x="14387" y="12795"/>
                  <a:pt x="12775" y="14410"/>
                  <a:pt x="10792" y="14410"/>
                </a:cubicBezTo>
                <a:cubicBezTo>
                  <a:pt x="10792" y="14410"/>
                  <a:pt x="10792" y="14410"/>
                  <a:pt x="10792" y="14410"/>
                </a:cubicBezTo>
                <a:close/>
                <a:moveTo>
                  <a:pt x="21484" y="9591"/>
                </a:moveTo>
                <a:cubicBezTo>
                  <a:pt x="21450" y="9287"/>
                  <a:pt x="21097" y="9059"/>
                  <a:pt x="20791" y="9059"/>
                </a:cubicBezTo>
                <a:cubicBezTo>
                  <a:pt x="19804" y="9059"/>
                  <a:pt x="18928" y="8479"/>
                  <a:pt x="18561" y="7581"/>
                </a:cubicBezTo>
                <a:cubicBezTo>
                  <a:pt x="18185" y="6661"/>
                  <a:pt x="18427" y="5590"/>
                  <a:pt x="19163" y="4914"/>
                </a:cubicBezTo>
                <a:cubicBezTo>
                  <a:pt x="19394" y="4702"/>
                  <a:pt x="19423" y="4347"/>
                  <a:pt x="19228" y="4100"/>
                </a:cubicBezTo>
                <a:cubicBezTo>
                  <a:pt x="18723" y="3458"/>
                  <a:pt x="18148" y="2877"/>
                  <a:pt x="17521" y="2374"/>
                </a:cubicBezTo>
                <a:cubicBezTo>
                  <a:pt x="17276" y="2177"/>
                  <a:pt x="16915" y="2205"/>
                  <a:pt x="16702" y="2441"/>
                </a:cubicBezTo>
                <a:cubicBezTo>
                  <a:pt x="16060" y="3153"/>
                  <a:pt x="14906" y="3418"/>
                  <a:pt x="14014" y="3045"/>
                </a:cubicBezTo>
                <a:cubicBezTo>
                  <a:pt x="13087" y="2655"/>
                  <a:pt x="12502" y="1713"/>
                  <a:pt x="12559" y="703"/>
                </a:cubicBezTo>
                <a:cubicBezTo>
                  <a:pt x="12578" y="386"/>
                  <a:pt x="12346" y="110"/>
                  <a:pt x="12030" y="73"/>
                </a:cubicBezTo>
                <a:cubicBezTo>
                  <a:pt x="11226" y="-21"/>
                  <a:pt x="10413" y="-24"/>
                  <a:pt x="9605" y="66"/>
                </a:cubicBezTo>
                <a:cubicBezTo>
                  <a:pt x="9293" y="101"/>
                  <a:pt x="9062" y="370"/>
                  <a:pt x="9072" y="684"/>
                </a:cubicBezTo>
                <a:cubicBezTo>
                  <a:pt x="9107" y="1684"/>
                  <a:pt x="8515" y="2609"/>
                  <a:pt x="7596" y="2986"/>
                </a:cubicBezTo>
                <a:cubicBezTo>
                  <a:pt x="6715" y="3345"/>
                  <a:pt x="5569" y="3083"/>
                  <a:pt x="4929" y="2377"/>
                </a:cubicBezTo>
                <a:cubicBezTo>
                  <a:pt x="4717" y="2144"/>
                  <a:pt x="4362" y="2116"/>
                  <a:pt x="4116" y="2309"/>
                </a:cubicBezTo>
                <a:cubicBezTo>
                  <a:pt x="3470" y="2816"/>
                  <a:pt x="2882" y="3397"/>
                  <a:pt x="2373" y="4034"/>
                </a:cubicBezTo>
                <a:cubicBezTo>
                  <a:pt x="2173" y="4282"/>
                  <a:pt x="2203" y="4641"/>
                  <a:pt x="2437" y="4853"/>
                </a:cubicBezTo>
                <a:cubicBezTo>
                  <a:pt x="3186" y="5534"/>
                  <a:pt x="3428" y="6615"/>
                  <a:pt x="3039" y="7546"/>
                </a:cubicBezTo>
                <a:cubicBezTo>
                  <a:pt x="2667" y="8433"/>
                  <a:pt x="1747" y="9004"/>
                  <a:pt x="695" y="9004"/>
                </a:cubicBezTo>
                <a:cubicBezTo>
                  <a:pt x="353" y="8993"/>
                  <a:pt x="109" y="9223"/>
                  <a:pt x="72" y="9534"/>
                </a:cubicBezTo>
                <a:cubicBezTo>
                  <a:pt x="-23" y="10344"/>
                  <a:pt x="-24" y="11170"/>
                  <a:pt x="67" y="11987"/>
                </a:cubicBezTo>
                <a:cubicBezTo>
                  <a:pt x="101" y="12291"/>
                  <a:pt x="465" y="12518"/>
                  <a:pt x="774" y="12518"/>
                </a:cubicBezTo>
                <a:cubicBezTo>
                  <a:pt x="1712" y="12493"/>
                  <a:pt x="2612" y="13074"/>
                  <a:pt x="2991" y="13996"/>
                </a:cubicBezTo>
                <a:cubicBezTo>
                  <a:pt x="3367" y="14914"/>
                  <a:pt x="3125" y="15987"/>
                  <a:pt x="2389" y="16663"/>
                </a:cubicBezTo>
                <a:cubicBezTo>
                  <a:pt x="2158" y="16875"/>
                  <a:pt x="2128" y="17229"/>
                  <a:pt x="2323" y="17476"/>
                </a:cubicBezTo>
                <a:cubicBezTo>
                  <a:pt x="2823" y="18114"/>
                  <a:pt x="3399" y="18696"/>
                  <a:pt x="4028" y="19203"/>
                </a:cubicBezTo>
                <a:cubicBezTo>
                  <a:pt x="4275" y="19401"/>
                  <a:pt x="4634" y="19374"/>
                  <a:pt x="4848" y="19137"/>
                </a:cubicBezTo>
                <a:cubicBezTo>
                  <a:pt x="5493" y="18424"/>
                  <a:pt x="6647" y="18159"/>
                  <a:pt x="7535" y="18533"/>
                </a:cubicBezTo>
                <a:cubicBezTo>
                  <a:pt x="8464" y="18923"/>
                  <a:pt x="9050" y="19864"/>
                  <a:pt x="8993" y="20874"/>
                </a:cubicBezTo>
                <a:cubicBezTo>
                  <a:pt x="8974" y="21191"/>
                  <a:pt x="9206" y="21469"/>
                  <a:pt x="9521" y="21504"/>
                </a:cubicBezTo>
                <a:cubicBezTo>
                  <a:pt x="9933" y="21552"/>
                  <a:pt x="10347" y="21576"/>
                  <a:pt x="10762" y="21576"/>
                </a:cubicBezTo>
                <a:cubicBezTo>
                  <a:pt x="11157" y="21576"/>
                  <a:pt x="11552" y="21554"/>
                  <a:pt x="11946" y="21511"/>
                </a:cubicBezTo>
                <a:cubicBezTo>
                  <a:pt x="12258" y="21476"/>
                  <a:pt x="12489" y="21206"/>
                  <a:pt x="12479" y="20893"/>
                </a:cubicBezTo>
                <a:cubicBezTo>
                  <a:pt x="12444" y="19893"/>
                  <a:pt x="13036" y="18968"/>
                  <a:pt x="13953" y="18593"/>
                </a:cubicBezTo>
                <a:cubicBezTo>
                  <a:pt x="14840" y="18230"/>
                  <a:pt x="15981" y="18495"/>
                  <a:pt x="16623" y="19200"/>
                </a:cubicBezTo>
                <a:cubicBezTo>
                  <a:pt x="16835" y="19432"/>
                  <a:pt x="17187" y="19460"/>
                  <a:pt x="17436" y="19268"/>
                </a:cubicBezTo>
                <a:cubicBezTo>
                  <a:pt x="18081" y="18762"/>
                  <a:pt x="18667" y="18182"/>
                  <a:pt x="19179" y="17542"/>
                </a:cubicBezTo>
                <a:cubicBezTo>
                  <a:pt x="19378" y="17295"/>
                  <a:pt x="19350" y="16936"/>
                  <a:pt x="19115" y="16722"/>
                </a:cubicBezTo>
                <a:cubicBezTo>
                  <a:pt x="18365" y="16044"/>
                  <a:pt x="18121" y="14961"/>
                  <a:pt x="18511" y="14032"/>
                </a:cubicBezTo>
                <a:cubicBezTo>
                  <a:pt x="18877" y="13157"/>
                  <a:pt x="19763" y="12570"/>
                  <a:pt x="20716" y="12570"/>
                </a:cubicBezTo>
                <a:lnTo>
                  <a:pt x="20849" y="12573"/>
                </a:lnTo>
                <a:cubicBezTo>
                  <a:pt x="21159" y="12599"/>
                  <a:pt x="21442" y="12359"/>
                  <a:pt x="21480" y="12044"/>
                </a:cubicBezTo>
                <a:cubicBezTo>
                  <a:pt x="21575" y="11233"/>
                  <a:pt x="21576" y="10408"/>
                  <a:pt x="21484" y="9591"/>
                </a:cubicBezTo>
                <a:cubicBezTo>
                  <a:pt x="21484" y="9591"/>
                  <a:pt x="21484" y="9591"/>
                  <a:pt x="21484" y="9591"/>
                </a:cubicBezTo>
                <a:close/>
                <a:moveTo>
                  <a:pt x="21484" y="9591"/>
                </a:moveTo>
              </a:path>
            </a:pathLst>
          </a:custGeom>
          <a:solidFill>
            <a:srgbClr val="FF0000"/>
          </a:solidFill>
          <a:ln>
            <a:noFill/>
          </a:ln>
        </p:spPr>
        <p:txBody>
          <a:bodyPr lIns="0" tIns="0" rIns="0" bIns="0"/>
          <a:lstStyle/>
          <a:p>
            <a:pPr defTabSz="685800" fontAlgn="base">
              <a:spcBef>
                <a:spcPct val="0"/>
              </a:spcBef>
              <a:spcAft>
                <a:spcPct val="0"/>
              </a:spcAft>
            </a:pPr>
            <a:endParaRPr lang="en-US" sz="900" dirty="0">
              <a:solidFill>
                <a:prstClr val="black"/>
              </a:solidFill>
              <a:latin typeface="Arial" charset="0"/>
            </a:endParaRPr>
          </a:p>
        </p:txBody>
      </p:sp>
      <p:sp>
        <p:nvSpPr>
          <p:cNvPr id="35" name="AutoShape 9">
            <a:extLst>
              <a:ext uri="{FF2B5EF4-FFF2-40B4-BE49-F238E27FC236}">
                <a16:creationId xmlns:a16="http://schemas.microsoft.com/office/drawing/2014/main" id="{D206F6E6-254C-4908-A6F5-BB3B223CF1C8}"/>
              </a:ext>
            </a:extLst>
          </p:cNvPr>
          <p:cNvSpPr>
            <a:spLocks/>
          </p:cNvSpPr>
          <p:nvPr/>
        </p:nvSpPr>
        <p:spPr bwMode="auto">
          <a:xfrm>
            <a:off x="4218527" y="1053940"/>
            <a:ext cx="510534" cy="532005"/>
          </a:xfrm>
          <a:custGeom>
            <a:avLst/>
            <a:gdLst/>
            <a:ahLst/>
            <a:cxnLst/>
            <a:rect l="0" t="0" r="r" b="b"/>
            <a:pathLst>
              <a:path w="21600" h="21600">
                <a:moveTo>
                  <a:pt x="16886" y="15360"/>
                </a:moveTo>
                <a:cubicBezTo>
                  <a:pt x="16640" y="15125"/>
                  <a:pt x="16246" y="15125"/>
                  <a:pt x="16000" y="15360"/>
                </a:cubicBezTo>
                <a:cubicBezTo>
                  <a:pt x="15755" y="15595"/>
                  <a:pt x="15755" y="15973"/>
                  <a:pt x="16000" y="16209"/>
                </a:cubicBezTo>
                <a:lnTo>
                  <a:pt x="17552" y="17698"/>
                </a:lnTo>
                <a:cubicBezTo>
                  <a:pt x="17673" y="17813"/>
                  <a:pt x="17835" y="17871"/>
                  <a:pt x="17992" y="17871"/>
                </a:cubicBezTo>
                <a:cubicBezTo>
                  <a:pt x="18149" y="17871"/>
                  <a:pt x="18312" y="17813"/>
                  <a:pt x="18431" y="17698"/>
                </a:cubicBezTo>
                <a:cubicBezTo>
                  <a:pt x="18677" y="17462"/>
                  <a:pt x="18677" y="17085"/>
                  <a:pt x="18431" y="16849"/>
                </a:cubicBezTo>
                <a:cubicBezTo>
                  <a:pt x="18431" y="16849"/>
                  <a:pt x="16886" y="15360"/>
                  <a:pt x="16886" y="15360"/>
                </a:cubicBezTo>
                <a:close/>
                <a:moveTo>
                  <a:pt x="4715" y="5368"/>
                </a:moveTo>
                <a:cubicBezTo>
                  <a:pt x="4835" y="5484"/>
                  <a:pt x="4997" y="5542"/>
                  <a:pt x="5154" y="5542"/>
                </a:cubicBezTo>
                <a:cubicBezTo>
                  <a:pt x="5312" y="5542"/>
                  <a:pt x="5474" y="5484"/>
                  <a:pt x="5594" y="5368"/>
                </a:cubicBezTo>
                <a:cubicBezTo>
                  <a:pt x="5840" y="5133"/>
                  <a:pt x="5840" y="4756"/>
                  <a:pt x="5594" y="4520"/>
                </a:cubicBezTo>
                <a:lnTo>
                  <a:pt x="4043" y="3031"/>
                </a:lnTo>
                <a:cubicBezTo>
                  <a:pt x="3798" y="2796"/>
                  <a:pt x="3404" y="2796"/>
                  <a:pt x="3158" y="3031"/>
                </a:cubicBezTo>
                <a:cubicBezTo>
                  <a:pt x="2913" y="3266"/>
                  <a:pt x="2913" y="3644"/>
                  <a:pt x="3158" y="3880"/>
                </a:cubicBezTo>
                <a:cubicBezTo>
                  <a:pt x="3158" y="3880"/>
                  <a:pt x="4715" y="5368"/>
                  <a:pt x="4715" y="5368"/>
                </a:cubicBezTo>
                <a:close/>
                <a:moveTo>
                  <a:pt x="16445" y="5546"/>
                </a:moveTo>
                <a:cubicBezTo>
                  <a:pt x="16603" y="5546"/>
                  <a:pt x="16765" y="5489"/>
                  <a:pt x="16886" y="5373"/>
                </a:cubicBezTo>
                <a:lnTo>
                  <a:pt x="18436" y="3885"/>
                </a:lnTo>
                <a:cubicBezTo>
                  <a:pt x="18681" y="3649"/>
                  <a:pt x="18681" y="3271"/>
                  <a:pt x="18436" y="3035"/>
                </a:cubicBezTo>
                <a:cubicBezTo>
                  <a:pt x="18191" y="2800"/>
                  <a:pt x="17798" y="2800"/>
                  <a:pt x="17552" y="3035"/>
                </a:cubicBezTo>
                <a:lnTo>
                  <a:pt x="16000" y="4524"/>
                </a:lnTo>
                <a:cubicBezTo>
                  <a:pt x="15755" y="4760"/>
                  <a:pt x="15755" y="5138"/>
                  <a:pt x="16000" y="5373"/>
                </a:cubicBezTo>
                <a:cubicBezTo>
                  <a:pt x="16125" y="5489"/>
                  <a:pt x="16283" y="5546"/>
                  <a:pt x="16445" y="5546"/>
                </a:cubicBezTo>
                <a:cubicBezTo>
                  <a:pt x="16445" y="5546"/>
                  <a:pt x="16445" y="5546"/>
                  <a:pt x="16445" y="5546"/>
                </a:cubicBezTo>
                <a:close/>
                <a:moveTo>
                  <a:pt x="4715" y="15360"/>
                </a:moveTo>
                <a:lnTo>
                  <a:pt x="3164" y="16849"/>
                </a:lnTo>
                <a:cubicBezTo>
                  <a:pt x="2918" y="17085"/>
                  <a:pt x="2918" y="17462"/>
                  <a:pt x="3164" y="17698"/>
                </a:cubicBezTo>
                <a:cubicBezTo>
                  <a:pt x="3283" y="17813"/>
                  <a:pt x="3446" y="17871"/>
                  <a:pt x="3603" y="17871"/>
                </a:cubicBezTo>
                <a:cubicBezTo>
                  <a:pt x="3760" y="17871"/>
                  <a:pt x="3923" y="17813"/>
                  <a:pt x="4043" y="17698"/>
                </a:cubicBezTo>
                <a:lnTo>
                  <a:pt x="5594" y="16209"/>
                </a:lnTo>
                <a:cubicBezTo>
                  <a:pt x="5840" y="15973"/>
                  <a:pt x="5840" y="15595"/>
                  <a:pt x="5594" y="15360"/>
                </a:cubicBezTo>
                <a:cubicBezTo>
                  <a:pt x="5354" y="15125"/>
                  <a:pt x="4955" y="15125"/>
                  <a:pt x="4715" y="15360"/>
                </a:cubicBezTo>
                <a:cubicBezTo>
                  <a:pt x="4715" y="15360"/>
                  <a:pt x="4715" y="15360"/>
                  <a:pt x="4715" y="15360"/>
                </a:cubicBezTo>
                <a:close/>
                <a:moveTo>
                  <a:pt x="20974" y="9764"/>
                </a:moveTo>
                <a:lnTo>
                  <a:pt x="18784" y="9764"/>
                </a:lnTo>
                <a:cubicBezTo>
                  <a:pt x="18441" y="9764"/>
                  <a:pt x="18158" y="10031"/>
                  <a:pt x="18158" y="10365"/>
                </a:cubicBezTo>
                <a:cubicBezTo>
                  <a:pt x="18158" y="10694"/>
                  <a:pt x="18436" y="10964"/>
                  <a:pt x="18784" y="10964"/>
                </a:cubicBezTo>
                <a:lnTo>
                  <a:pt x="20974" y="10964"/>
                </a:lnTo>
                <a:cubicBezTo>
                  <a:pt x="21317" y="10964"/>
                  <a:pt x="21600" y="10698"/>
                  <a:pt x="21600" y="10365"/>
                </a:cubicBezTo>
                <a:cubicBezTo>
                  <a:pt x="21600" y="10036"/>
                  <a:pt x="21321" y="9764"/>
                  <a:pt x="20974" y="9764"/>
                </a:cubicBezTo>
                <a:cubicBezTo>
                  <a:pt x="20974" y="9764"/>
                  <a:pt x="20974" y="9764"/>
                  <a:pt x="20974" y="9764"/>
                </a:cubicBezTo>
                <a:close/>
                <a:moveTo>
                  <a:pt x="3441" y="10365"/>
                </a:moveTo>
                <a:cubicBezTo>
                  <a:pt x="3441" y="10036"/>
                  <a:pt x="3164" y="9764"/>
                  <a:pt x="2816" y="9764"/>
                </a:cubicBezTo>
                <a:lnTo>
                  <a:pt x="625" y="9764"/>
                </a:lnTo>
                <a:cubicBezTo>
                  <a:pt x="283" y="9764"/>
                  <a:pt x="0" y="10031"/>
                  <a:pt x="0" y="10365"/>
                </a:cubicBezTo>
                <a:cubicBezTo>
                  <a:pt x="0" y="10694"/>
                  <a:pt x="278" y="10964"/>
                  <a:pt x="625" y="10964"/>
                </a:cubicBezTo>
                <a:lnTo>
                  <a:pt x="2816" y="10964"/>
                </a:lnTo>
                <a:cubicBezTo>
                  <a:pt x="3164" y="10964"/>
                  <a:pt x="3441" y="10698"/>
                  <a:pt x="3441" y="10365"/>
                </a:cubicBezTo>
                <a:cubicBezTo>
                  <a:pt x="3441" y="10365"/>
                  <a:pt x="3441" y="10365"/>
                  <a:pt x="3441" y="10365"/>
                </a:cubicBezTo>
                <a:close/>
                <a:moveTo>
                  <a:pt x="10800" y="3302"/>
                </a:moveTo>
                <a:cubicBezTo>
                  <a:pt x="11143" y="3302"/>
                  <a:pt x="11425" y="3035"/>
                  <a:pt x="11425" y="2702"/>
                </a:cubicBezTo>
                <a:lnTo>
                  <a:pt x="11425" y="600"/>
                </a:lnTo>
                <a:cubicBezTo>
                  <a:pt x="11425" y="271"/>
                  <a:pt x="11147" y="0"/>
                  <a:pt x="10800" y="0"/>
                </a:cubicBezTo>
                <a:cubicBezTo>
                  <a:pt x="10453" y="0"/>
                  <a:pt x="10175" y="267"/>
                  <a:pt x="10175" y="600"/>
                </a:cubicBezTo>
                <a:lnTo>
                  <a:pt x="10175" y="2702"/>
                </a:lnTo>
                <a:cubicBezTo>
                  <a:pt x="10175" y="3035"/>
                  <a:pt x="10457" y="3302"/>
                  <a:pt x="10800" y="3302"/>
                </a:cubicBezTo>
                <a:cubicBezTo>
                  <a:pt x="10800" y="3302"/>
                  <a:pt x="10800" y="3302"/>
                  <a:pt x="10800" y="3302"/>
                </a:cubicBezTo>
                <a:close/>
                <a:moveTo>
                  <a:pt x="11425" y="7146"/>
                </a:moveTo>
                <a:cubicBezTo>
                  <a:pt x="11425" y="6817"/>
                  <a:pt x="11147" y="6547"/>
                  <a:pt x="10800" y="6547"/>
                </a:cubicBezTo>
                <a:cubicBezTo>
                  <a:pt x="8595" y="6547"/>
                  <a:pt x="6799" y="8266"/>
                  <a:pt x="6799" y="10386"/>
                </a:cubicBezTo>
                <a:cubicBezTo>
                  <a:pt x="6799" y="10715"/>
                  <a:pt x="7077" y="10987"/>
                  <a:pt x="7424" y="10987"/>
                </a:cubicBezTo>
                <a:cubicBezTo>
                  <a:pt x="7766" y="10987"/>
                  <a:pt x="8049" y="10720"/>
                  <a:pt x="8049" y="10386"/>
                </a:cubicBezTo>
                <a:cubicBezTo>
                  <a:pt x="8049" y="8929"/>
                  <a:pt x="9286" y="7747"/>
                  <a:pt x="10800" y="7747"/>
                </a:cubicBezTo>
                <a:cubicBezTo>
                  <a:pt x="11147" y="7747"/>
                  <a:pt x="11425" y="7480"/>
                  <a:pt x="11425" y="7146"/>
                </a:cubicBezTo>
                <a:cubicBezTo>
                  <a:pt x="11425" y="7146"/>
                  <a:pt x="11425" y="7146"/>
                  <a:pt x="11425" y="7146"/>
                </a:cubicBezTo>
                <a:close/>
                <a:moveTo>
                  <a:pt x="16343" y="10369"/>
                </a:moveTo>
                <a:cubicBezTo>
                  <a:pt x="16343" y="11804"/>
                  <a:pt x="15751" y="13106"/>
                  <a:pt x="14788" y="14062"/>
                </a:cubicBezTo>
                <a:cubicBezTo>
                  <a:pt x="14056" y="14791"/>
                  <a:pt x="13583" y="15719"/>
                  <a:pt x="13426" y="16711"/>
                </a:cubicBezTo>
                <a:cubicBezTo>
                  <a:pt x="13356" y="17138"/>
                  <a:pt x="12972" y="17453"/>
                  <a:pt x="12517" y="17453"/>
                </a:cubicBezTo>
                <a:lnTo>
                  <a:pt x="9077" y="17453"/>
                </a:lnTo>
                <a:cubicBezTo>
                  <a:pt x="8628" y="17453"/>
                  <a:pt x="8239" y="17142"/>
                  <a:pt x="8174" y="16716"/>
                </a:cubicBezTo>
                <a:cubicBezTo>
                  <a:pt x="8012" y="15724"/>
                  <a:pt x="7535" y="14782"/>
                  <a:pt x="6803" y="14058"/>
                </a:cubicBezTo>
                <a:cubicBezTo>
                  <a:pt x="5858" y="13115"/>
                  <a:pt x="5270" y="11836"/>
                  <a:pt x="5256" y="10426"/>
                </a:cubicBezTo>
                <a:cubicBezTo>
                  <a:pt x="5224" y="7467"/>
                  <a:pt x="7679" y="5071"/>
                  <a:pt x="10763" y="5049"/>
                </a:cubicBezTo>
                <a:cubicBezTo>
                  <a:pt x="13843" y="5026"/>
                  <a:pt x="16343" y="7418"/>
                  <a:pt x="16343" y="10369"/>
                </a:cubicBezTo>
                <a:cubicBezTo>
                  <a:pt x="16343" y="10369"/>
                  <a:pt x="16343" y="10369"/>
                  <a:pt x="16343" y="10369"/>
                </a:cubicBezTo>
                <a:close/>
                <a:moveTo>
                  <a:pt x="13366" y="18875"/>
                </a:moveTo>
                <a:lnTo>
                  <a:pt x="13366" y="19507"/>
                </a:lnTo>
                <a:cubicBezTo>
                  <a:pt x="13366" y="20009"/>
                  <a:pt x="12981" y="20427"/>
                  <a:pt x="12481" y="20498"/>
                </a:cubicBezTo>
                <a:lnTo>
                  <a:pt x="12319" y="21071"/>
                </a:lnTo>
                <a:cubicBezTo>
                  <a:pt x="12231" y="21382"/>
                  <a:pt x="11938" y="21600"/>
                  <a:pt x="11601" y="21600"/>
                </a:cubicBezTo>
                <a:lnTo>
                  <a:pt x="9994" y="21600"/>
                </a:lnTo>
                <a:cubicBezTo>
                  <a:pt x="9656" y="21600"/>
                  <a:pt x="9364" y="21382"/>
                  <a:pt x="9276" y="21071"/>
                </a:cubicBezTo>
                <a:lnTo>
                  <a:pt x="9119" y="20498"/>
                </a:lnTo>
                <a:cubicBezTo>
                  <a:pt x="8614" y="20422"/>
                  <a:pt x="8230" y="20009"/>
                  <a:pt x="8230" y="19502"/>
                </a:cubicBezTo>
                <a:lnTo>
                  <a:pt x="8230" y="18871"/>
                </a:lnTo>
                <a:cubicBezTo>
                  <a:pt x="8230" y="18534"/>
                  <a:pt x="8512" y="18263"/>
                  <a:pt x="8864" y="18263"/>
                </a:cubicBezTo>
                <a:lnTo>
                  <a:pt x="12731" y="18263"/>
                </a:lnTo>
                <a:cubicBezTo>
                  <a:pt x="13083" y="18267"/>
                  <a:pt x="13366" y="18538"/>
                  <a:pt x="13366" y="18875"/>
                </a:cubicBezTo>
                <a:cubicBezTo>
                  <a:pt x="13366" y="18875"/>
                  <a:pt x="13366" y="18875"/>
                  <a:pt x="13366" y="18875"/>
                </a:cubicBezTo>
                <a:close/>
                <a:moveTo>
                  <a:pt x="13366" y="18875"/>
                </a:moveTo>
              </a:path>
            </a:pathLst>
          </a:custGeom>
          <a:solidFill>
            <a:srgbClr val="FFC000"/>
          </a:solidFill>
          <a:ln>
            <a:noFill/>
          </a:ln>
        </p:spPr>
        <p:txBody>
          <a:bodyPr lIns="0" tIns="0" rIns="0" bIns="0"/>
          <a:lstStyle/>
          <a:p>
            <a:pPr defTabSz="685800" fontAlgn="base">
              <a:spcBef>
                <a:spcPct val="0"/>
              </a:spcBef>
              <a:spcAft>
                <a:spcPct val="0"/>
              </a:spcAft>
            </a:pPr>
            <a:endParaRPr lang="en-US" sz="900" dirty="0">
              <a:solidFill>
                <a:prstClr val="black"/>
              </a:solidFill>
              <a:latin typeface="Arial" charset="0"/>
            </a:endParaRPr>
          </a:p>
        </p:txBody>
      </p:sp>
      <p:sp>
        <p:nvSpPr>
          <p:cNvPr id="38" name="AutoShape 9">
            <a:extLst>
              <a:ext uri="{FF2B5EF4-FFF2-40B4-BE49-F238E27FC236}">
                <a16:creationId xmlns:a16="http://schemas.microsoft.com/office/drawing/2014/main" id="{D206F6E6-254C-4908-A6F5-BB3B223CF1C8}"/>
              </a:ext>
            </a:extLst>
          </p:cNvPr>
          <p:cNvSpPr>
            <a:spLocks/>
          </p:cNvSpPr>
          <p:nvPr/>
        </p:nvSpPr>
        <p:spPr bwMode="auto">
          <a:xfrm>
            <a:off x="6252599" y="1053940"/>
            <a:ext cx="510534" cy="532005"/>
          </a:xfrm>
          <a:custGeom>
            <a:avLst/>
            <a:gdLst/>
            <a:ahLst/>
            <a:cxnLst/>
            <a:rect l="0" t="0" r="r" b="b"/>
            <a:pathLst>
              <a:path w="21600" h="21600">
                <a:moveTo>
                  <a:pt x="16886" y="15360"/>
                </a:moveTo>
                <a:cubicBezTo>
                  <a:pt x="16640" y="15125"/>
                  <a:pt x="16246" y="15125"/>
                  <a:pt x="16000" y="15360"/>
                </a:cubicBezTo>
                <a:cubicBezTo>
                  <a:pt x="15755" y="15595"/>
                  <a:pt x="15755" y="15973"/>
                  <a:pt x="16000" y="16209"/>
                </a:cubicBezTo>
                <a:lnTo>
                  <a:pt x="17552" y="17698"/>
                </a:lnTo>
                <a:cubicBezTo>
                  <a:pt x="17673" y="17813"/>
                  <a:pt x="17835" y="17871"/>
                  <a:pt x="17992" y="17871"/>
                </a:cubicBezTo>
                <a:cubicBezTo>
                  <a:pt x="18149" y="17871"/>
                  <a:pt x="18312" y="17813"/>
                  <a:pt x="18431" y="17698"/>
                </a:cubicBezTo>
                <a:cubicBezTo>
                  <a:pt x="18677" y="17462"/>
                  <a:pt x="18677" y="17085"/>
                  <a:pt x="18431" y="16849"/>
                </a:cubicBezTo>
                <a:cubicBezTo>
                  <a:pt x="18431" y="16849"/>
                  <a:pt x="16886" y="15360"/>
                  <a:pt x="16886" y="15360"/>
                </a:cubicBezTo>
                <a:close/>
                <a:moveTo>
                  <a:pt x="4715" y="5368"/>
                </a:moveTo>
                <a:cubicBezTo>
                  <a:pt x="4835" y="5484"/>
                  <a:pt x="4997" y="5542"/>
                  <a:pt x="5154" y="5542"/>
                </a:cubicBezTo>
                <a:cubicBezTo>
                  <a:pt x="5312" y="5542"/>
                  <a:pt x="5474" y="5484"/>
                  <a:pt x="5594" y="5368"/>
                </a:cubicBezTo>
                <a:cubicBezTo>
                  <a:pt x="5840" y="5133"/>
                  <a:pt x="5840" y="4756"/>
                  <a:pt x="5594" y="4520"/>
                </a:cubicBezTo>
                <a:lnTo>
                  <a:pt x="4043" y="3031"/>
                </a:lnTo>
                <a:cubicBezTo>
                  <a:pt x="3798" y="2796"/>
                  <a:pt x="3404" y="2796"/>
                  <a:pt x="3158" y="3031"/>
                </a:cubicBezTo>
                <a:cubicBezTo>
                  <a:pt x="2913" y="3266"/>
                  <a:pt x="2913" y="3644"/>
                  <a:pt x="3158" y="3880"/>
                </a:cubicBezTo>
                <a:cubicBezTo>
                  <a:pt x="3158" y="3880"/>
                  <a:pt x="4715" y="5368"/>
                  <a:pt x="4715" y="5368"/>
                </a:cubicBezTo>
                <a:close/>
                <a:moveTo>
                  <a:pt x="16445" y="5546"/>
                </a:moveTo>
                <a:cubicBezTo>
                  <a:pt x="16603" y="5546"/>
                  <a:pt x="16765" y="5489"/>
                  <a:pt x="16886" y="5373"/>
                </a:cubicBezTo>
                <a:lnTo>
                  <a:pt x="18436" y="3885"/>
                </a:lnTo>
                <a:cubicBezTo>
                  <a:pt x="18681" y="3649"/>
                  <a:pt x="18681" y="3271"/>
                  <a:pt x="18436" y="3035"/>
                </a:cubicBezTo>
                <a:cubicBezTo>
                  <a:pt x="18191" y="2800"/>
                  <a:pt x="17798" y="2800"/>
                  <a:pt x="17552" y="3035"/>
                </a:cubicBezTo>
                <a:lnTo>
                  <a:pt x="16000" y="4524"/>
                </a:lnTo>
                <a:cubicBezTo>
                  <a:pt x="15755" y="4760"/>
                  <a:pt x="15755" y="5138"/>
                  <a:pt x="16000" y="5373"/>
                </a:cubicBezTo>
                <a:cubicBezTo>
                  <a:pt x="16125" y="5489"/>
                  <a:pt x="16283" y="5546"/>
                  <a:pt x="16445" y="5546"/>
                </a:cubicBezTo>
                <a:cubicBezTo>
                  <a:pt x="16445" y="5546"/>
                  <a:pt x="16445" y="5546"/>
                  <a:pt x="16445" y="5546"/>
                </a:cubicBezTo>
                <a:close/>
                <a:moveTo>
                  <a:pt x="4715" y="15360"/>
                </a:moveTo>
                <a:lnTo>
                  <a:pt x="3164" y="16849"/>
                </a:lnTo>
                <a:cubicBezTo>
                  <a:pt x="2918" y="17085"/>
                  <a:pt x="2918" y="17462"/>
                  <a:pt x="3164" y="17698"/>
                </a:cubicBezTo>
                <a:cubicBezTo>
                  <a:pt x="3283" y="17813"/>
                  <a:pt x="3446" y="17871"/>
                  <a:pt x="3603" y="17871"/>
                </a:cubicBezTo>
                <a:cubicBezTo>
                  <a:pt x="3760" y="17871"/>
                  <a:pt x="3923" y="17813"/>
                  <a:pt x="4043" y="17698"/>
                </a:cubicBezTo>
                <a:lnTo>
                  <a:pt x="5594" y="16209"/>
                </a:lnTo>
                <a:cubicBezTo>
                  <a:pt x="5840" y="15973"/>
                  <a:pt x="5840" y="15595"/>
                  <a:pt x="5594" y="15360"/>
                </a:cubicBezTo>
                <a:cubicBezTo>
                  <a:pt x="5354" y="15125"/>
                  <a:pt x="4955" y="15125"/>
                  <a:pt x="4715" y="15360"/>
                </a:cubicBezTo>
                <a:cubicBezTo>
                  <a:pt x="4715" y="15360"/>
                  <a:pt x="4715" y="15360"/>
                  <a:pt x="4715" y="15360"/>
                </a:cubicBezTo>
                <a:close/>
                <a:moveTo>
                  <a:pt x="20974" y="9764"/>
                </a:moveTo>
                <a:lnTo>
                  <a:pt x="18784" y="9764"/>
                </a:lnTo>
                <a:cubicBezTo>
                  <a:pt x="18441" y="9764"/>
                  <a:pt x="18158" y="10031"/>
                  <a:pt x="18158" y="10365"/>
                </a:cubicBezTo>
                <a:cubicBezTo>
                  <a:pt x="18158" y="10694"/>
                  <a:pt x="18436" y="10964"/>
                  <a:pt x="18784" y="10964"/>
                </a:cubicBezTo>
                <a:lnTo>
                  <a:pt x="20974" y="10964"/>
                </a:lnTo>
                <a:cubicBezTo>
                  <a:pt x="21317" y="10964"/>
                  <a:pt x="21600" y="10698"/>
                  <a:pt x="21600" y="10365"/>
                </a:cubicBezTo>
                <a:cubicBezTo>
                  <a:pt x="21600" y="10036"/>
                  <a:pt x="21321" y="9764"/>
                  <a:pt x="20974" y="9764"/>
                </a:cubicBezTo>
                <a:cubicBezTo>
                  <a:pt x="20974" y="9764"/>
                  <a:pt x="20974" y="9764"/>
                  <a:pt x="20974" y="9764"/>
                </a:cubicBezTo>
                <a:close/>
                <a:moveTo>
                  <a:pt x="3441" y="10365"/>
                </a:moveTo>
                <a:cubicBezTo>
                  <a:pt x="3441" y="10036"/>
                  <a:pt x="3164" y="9764"/>
                  <a:pt x="2816" y="9764"/>
                </a:cubicBezTo>
                <a:lnTo>
                  <a:pt x="625" y="9764"/>
                </a:lnTo>
                <a:cubicBezTo>
                  <a:pt x="283" y="9764"/>
                  <a:pt x="0" y="10031"/>
                  <a:pt x="0" y="10365"/>
                </a:cubicBezTo>
                <a:cubicBezTo>
                  <a:pt x="0" y="10694"/>
                  <a:pt x="278" y="10964"/>
                  <a:pt x="625" y="10964"/>
                </a:cubicBezTo>
                <a:lnTo>
                  <a:pt x="2816" y="10964"/>
                </a:lnTo>
                <a:cubicBezTo>
                  <a:pt x="3164" y="10964"/>
                  <a:pt x="3441" y="10698"/>
                  <a:pt x="3441" y="10365"/>
                </a:cubicBezTo>
                <a:cubicBezTo>
                  <a:pt x="3441" y="10365"/>
                  <a:pt x="3441" y="10365"/>
                  <a:pt x="3441" y="10365"/>
                </a:cubicBezTo>
                <a:close/>
                <a:moveTo>
                  <a:pt x="10800" y="3302"/>
                </a:moveTo>
                <a:cubicBezTo>
                  <a:pt x="11143" y="3302"/>
                  <a:pt x="11425" y="3035"/>
                  <a:pt x="11425" y="2702"/>
                </a:cubicBezTo>
                <a:lnTo>
                  <a:pt x="11425" y="600"/>
                </a:lnTo>
                <a:cubicBezTo>
                  <a:pt x="11425" y="271"/>
                  <a:pt x="11147" y="0"/>
                  <a:pt x="10800" y="0"/>
                </a:cubicBezTo>
                <a:cubicBezTo>
                  <a:pt x="10453" y="0"/>
                  <a:pt x="10175" y="267"/>
                  <a:pt x="10175" y="600"/>
                </a:cubicBezTo>
                <a:lnTo>
                  <a:pt x="10175" y="2702"/>
                </a:lnTo>
                <a:cubicBezTo>
                  <a:pt x="10175" y="3035"/>
                  <a:pt x="10457" y="3302"/>
                  <a:pt x="10800" y="3302"/>
                </a:cubicBezTo>
                <a:cubicBezTo>
                  <a:pt x="10800" y="3302"/>
                  <a:pt x="10800" y="3302"/>
                  <a:pt x="10800" y="3302"/>
                </a:cubicBezTo>
                <a:close/>
                <a:moveTo>
                  <a:pt x="11425" y="7146"/>
                </a:moveTo>
                <a:cubicBezTo>
                  <a:pt x="11425" y="6817"/>
                  <a:pt x="11147" y="6547"/>
                  <a:pt x="10800" y="6547"/>
                </a:cubicBezTo>
                <a:cubicBezTo>
                  <a:pt x="8595" y="6547"/>
                  <a:pt x="6799" y="8266"/>
                  <a:pt x="6799" y="10386"/>
                </a:cubicBezTo>
                <a:cubicBezTo>
                  <a:pt x="6799" y="10715"/>
                  <a:pt x="7077" y="10987"/>
                  <a:pt x="7424" y="10987"/>
                </a:cubicBezTo>
                <a:cubicBezTo>
                  <a:pt x="7766" y="10987"/>
                  <a:pt x="8049" y="10720"/>
                  <a:pt x="8049" y="10386"/>
                </a:cubicBezTo>
                <a:cubicBezTo>
                  <a:pt x="8049" y="8929"/>
                  <a:pt x="9286" y="7747"/>
                  <a:pt x="10800" y="7747"/>
                </a:cubicBezTo>
                <a:cubicBezTo>
                  <a:pt x="11147" y="7747"/>
                  <a:pt x="11425" y="7480"/>
                  <a:pt x="11425" y="7146"/>
                </a:cubicBezTo>
                <a:cubicBezTo>
                  <a:pt x="11425" y="7146"/>
                  <a:pt x="11425" y="7146"/>
                  <a:pt x="11425" y="7146"/>
                </a:cubicBezTo>
                <a:close/>
                <a:moveTo>
                  <a:pt x="16343" y="10369"/>
                </a:moveTo>
                <a:cubicBezTo>
                  <a:pt x="16343" y="11804"/>
                  <a:pt x="15751" y="13106"/>
                  <a:pt x="14788" y="14062"/>
                </a:cubicBezTo>
                <a:cubicBezTo>
                  <a:pt x="14056" y="14791"/>
                  <a:pt x="13583" y="15719"/>
                  <a:pt x="13426" y="16711"/>
                </a:cubicBezTo>
                <a:cubicBezTo>
                  <a:pt x="13356" y="17138"/>
                  <a:pt x="12972" y="17453"/>
                  <a:pt x="12517" y="17453"/>
                </a:cubicBezTo>
                <a:lnTo>
                  <a:pt x="9077" y="17453"/>
                </a:lnTo>
                <a:cubicBezTo>
                  <a:pt x="8628" y="17453"/>
                  <a:pt x="8239" y="17142"/>
                  <a:pt x="8174" y="16716"/>
                </a:cubicBezTo>
                <a:cubicBezTo>
                  <a:pt x="8012" y="15724"/>
                  <a:pt x="7535" y="14782"/>
                  <a:pt x="6803" y="14058"/>
                </a:cubicBezTo>
                <a:cubicBezTo>
                  <a:pt x="5858" y="13115"/>
                  <a:pt x="5270" y="11836"/>
                  <a:pt x="5256" y="10426"/>
                </a:cubicBezTo>
                <a:cubicBezTo>
                  <a:pt x="5224" y="7467"/>
                  <a:pt x="7679" y="5071"/>
                  <a:pt x="10763" y="5049"/>
                </a:cubicBezTo>
                <a:cubicBezTo>
                  <a:pt x="13843" y="5026"/>
                  <a:pt x="16343" y="7418"/>
                  <a:pt x="16343" y="10369"/>
                </a:cubicBezTo>
                <a:cubicBezTo>
                  <a:pt x="16343" y="10369"/>
                  <a:pt x="16343" y="10369"/>
                  <a:pt x="16343" y="10369"/>
                </a:cubicBezTo>
                <a:close/>
                <a:moveTo>
                  <a:pt x="13366" y="18875"/>
                </a:moveTo>
                <a:lnTo>
                  <a:pt x="13366" y="19507"/>
                </a:lnTo>
                <a:cubicBezTo>
                  <a:pt x="13366" y="20009"/>
                  <a:pt x="12981" y="20427"/>
                  <a:pt x="12481" y="20498"/>
                </a:cubicBezTo>
                <a:lnTo>
                  <a:pt x="12319" y="21071"/>
                </a:lnTo>
                <a:cubicBezTo>
                  <a:pt x="12231" y="21382"/>
                  <a:pt x="11938" y="21600"/>
                  <a:pt x="11601" y="21600"/>
                </a:cubicBezTo>
                <a:lnTo>
                  <a:pt x="9994" y="21600"/>
                </a:lnTo>
                <a:cubicBezTo>
                  <a:pt x="9656" y="21600"/>
                  <a:pt x="9364" y="21382"/>
                  <a:pt x="9276" y="21071"/>
                </a:cubicBezTo>
                <a:lnTo>
                  <a:pt x="9119" y="20498"/>
                </a:lnTo>
                <a:cubicBezTo>
                  <a:pt x="8614" y="20422"/>
                  <a:pt x="8230" y="20009"/>
                  <a:pt x="8230" y="19502"/>
                </a:cubicBezTo>
                <a:lnTo>
                  <a:pt x="8230" y="18871"/>
                </a:lnTo>
                <a:cubicBezTo>
                  <a:pt x="8230" y="18534"/>
                  <a:pt x="8512" y="18263"/>
                  <a:pt x="8864" y="18263"/>
                </a:cubicBezTo>
                <a:lnTo>
                  <a:pt x="12731" y="18263"/>
                </a:lnTo>
                <a:cubicBezTo>
                  <a:pt x="13083" y="18267"/>
                  <a:pt x="13366" y="18538"/>
                  <a:pt x="13366" y="18875"/>
                </a:cubicBezTo>
                <a:cubicBezTo>
                  <a:pt x="13366" y="18875"/>
                  <a:pt x="13366" y="18875"/>
                  <a:pt x="13366" y="18875"/>
                </a:cubicBezTo>
                <a:close/>
                <a:moveTo>
                  <a:pt x="13366" y="18875"/>
                </a:moveTo>
              </a:path>
            </a:pathLst>
          </a:custGeom>
          <a:solidFill>
            <a:schemeClr val="accent5"/>
          </a:solidFill>
          <a:ln>
            <a:noFill/>
          </a:ln>
        </p:spPr>
        <p:txBody>
          <a:bodyPr lIns="0" tIns="0" rIns="0" bIns="0"/>
          <a:lstStyle/>
          <a:p>
            <a:pPr defTabSz="685800" fontAlgn="base">
              <a:spcBef>
                <a:spcPct val="0"/>
              </a:spcBef>
              <a:spcAft>
                <a:spcPct val="0"/>
              </a:spcAft>
            </a:pPr>
            <a:endParaRPr lang="en-US" sz="900" dirty="0">
              <a:solidFill>
                <a:prstClr val="black"/>
              </a:solidFill>
              <a:latin typeface="Arial" charset="0"/>
            </a:endParaRPr>
          </a:p>
        </p:txBody>
      </p:sp>
      <p:sp>
        <p:nvSpPr>
          <p:cNvPr id="48" name="TextBox 39">
            <a:extLst>
              <a:ext uri="{FF2B5EF4-FFF2-40B4-BE49-F238E27FC236}">
                <a16:creationId xmlns:a16="http://schemas.microsoft.com/office/drawing/2014/main" id="{D291FA2B-0F9F-41A2-80E2-358F0B26EE8C}"/>
              </a:ext>
            </a:extLst>
          </p:cNvPr>
          <p:cNvSpPr txBox="1"/>
          <p:nvPr/>
        </p:nvSpPr>
        <p:spPr>
          <a:xfrm>
            <a:off x="1464447" y="321453"/>
            <a:ext cx="6804470" cy="784830"/>
          </a:xfrm>
          <a:prstGeom prst="rect">
            <a:avLst/>
          </a:prstGeom>
          <a:noFill/>
        </p:spPr>
        <p:txBody>
          <a:bodyPr wrap="square" rtlCol="0">
            <a:spAutoFit/>
          </a:bodyPr>
          <a:lstStyle/>
          <a:p>
            <a:pPr defTabSz="685800" fontAlgn="base">
              <a:spcBef>
                <a:spcPct val="0"/>
              </a:spcBef>
              <a:spcAft>
                <a:spcPct val="0"/>
              </a:spcAft>
            </a:pPr>
            <a:r>
              <a:rPr lang="en-US" sz="2400" b="1" dirty="0">
                <a:solidFill>
                  <a:prstClr val="black"/>
                </a:solidFill>
                <a:latin typeface="Myriad Pro" pitchFamily="34" charset="0"/>
                <a:ea typeface="Roboto" panose="02000000000000000000" pitchFamily="2" charset="0"/>
                <a:cs typeface="Open Sans Extrabold" panose="020B0906030804020204" pitchFamily="34" charset="0"/>
              </a:rPr>
              <a:t>INVESTMENTS INCENTIVES LAW </a:t>
            </a:r>
            <a:r>
              <a:rPr lang="en-US" sz="2400" dirty="0">
                <a:solidFill>
                  <a:prstClr val="black"/>
                </a:solidFill>
                <a:latin typeface="Myriad Pro" pitchFamily="34" charset="0"/>
                <a:ea typeface="Roboto" panose="02000000000000000000" pitchFamily="2" charset="0"/>
                <a:cs typeface="Open Sans Extrabold" panose="020B0906030804020204" pitchFamily="34" charset="0"/>
              </a:rPr>
              <a:t>L.4399/2016</a:t>
            </a:r>
            <a:endParaRPr lang="el-GR" sz="2400" dirty="0">
              <a:solidFill>
                <a:prstClr val="black"/>
              </a:solidFill>
              <a:latin typeface="Myriad Pro" pitchFamily="34" charset="0"/>
              <a:ea typeface="Roboto" panose="02000000000000000000" pitchFamily="2" charset="0"/>
              <a:cs typeface="Open Sans Extrabold" panose="020B0906030804020204" pitchFamily="34" charset="0"/>
            </a:endParaRPr>
          </a:p>
          <a:p>
            <a:pPr defTabSz="685800" fontAlgn="base">
              <a:spcBef>
                <a:spcPct val="0"/>
              </a:spcBef>
              <a:spcAft>
                <a:spcPct val="0"/>
              </a:spcAft>
            </a:pPr>
            <a:endParaRPr lang="en-US" sz="2100" b="1" dirty="0">
              <a:solidFill>
                <a:srgbClr val="FFC000"/>
              </a:solidFill>
              <a:latin typeface="Myriad Pro" pitchFamily="34" charset="0"/>
              <a:ea typeface="Roboto" panose="02000000000000000000" pitchFamily="2" charset="0"/>
              <a:cs typeface="Open Sans Extrabold" panose="020B0906030804020204" pitchFamily="34" charset="0"/>
            </a:endParaRPr>
          </a:p>
        </p:txBody>
      </p:sp>
      <p:sp>
        <p:nvSpPr>
          <p:cNvPr id="17" name="TextBox 112">
            <a:extLst>
              <a:ext uri="{FF2B5EF4-FFF2-40B4-BE49-F238E27FC236}">
                <a16:creationId xmlns:a16="http://schemas.microsoft.com/office/drawing/2014/main" id="{4435DCF2-FC2D-44B1-BCE8-589C9621133A}"/>
              </a:ext>
            </a:extLst>
          </p:cNvPr>
          <p:cNvSpPr txBox="1"/>
          <p:nvPr/>
        </p:nvSpPr>
        <p:spPr>
          <a:xfrm>
            <a:off x="1857088" y="3057804"/>
            <a:ext cx="1202744" cy="2308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fontAlgn="base">
              <a:spcBef>
                <a:spcPct val="0"/>
              </a:spcBef>
              <a:spcAft>
                <a:spcPct val="0"/>
              </a:spcAft>
            </a:pPr>
            <a:r>
              <a:rPr lang="en-US" sz="900" b="1" dirty="0">
                <a:solidFill>
                  <a:prstClr val="black"/>
                </a:solidFill>
                <a:latin typeface="Myriad Pro Black" pitchFamily="34" charset="0"/>
                <a:ea typeface="Lato" panose="020F0502020204030203" pitchFamily="34" charset="0"/>
                <a:cs typeface="Lato" panose="020F0502020204030203" pitchFamily="34" charset="0"/>
              </a:rPr>
              <a:t>Type of aid : </a:t>
            </a:r>
          </a:p>
        </p:txBody>
      </p:sp>
      <p:sp>
        <p:nvSpPr>
          <p:cNvPr id="18" name="59 - TextBox"/>
          <p:cNvSpPr txBox="1"/>
          <p:nvPr/>
        </p:nvSpPr>
        <p:spPr>
          <a:xfrm>
            <a:off x="1871700" y="3262287"/>
            <a:ext cx="869149" cy="207749"/>
          </a:xfrm>
          <a:prstGeom prst="rect">
            <a:avLst/>
          </a:prstGeom>
          <a:noFill/>
        </p:spPr>
        <p:txBody>
          <a:bodyPr vert="horz" wrap="none" rtlCol="0" anchor="ctr" anchorCtr="0">
            <a:spAutoFit/>
          </a:bodyPr>
          <a:lstStyle/>
          <a:p>
            <a:pPr defTabSz="685800" fontAlgn="base">
              <a:lnSpc>
                <a:spcPts val="900"/>
              </a:lnSpc>
              <a:spcBef>
                <a:spcPct val="0"/>
              </a:spcBef>
              <a:spcAft>
                <a:spcPct val="0"/>
              </a:spcAft>
            </a:pPr>
            <a:r>
              <a:rPr lang="en-US" sz="825" dirty="0">
                <a:solidFill>
                  <a:prstClr val="black"/>
                </a:solidFill>
                <a:latin typeface="Myriad Pro" pitchFamily="34" charset="0"/>
                <a:ea typeface="Lato" panose="020F0502020204030203" pitchFamily="34" charset="0"/>
                <a:cs typeface="Lato" panose="020F0502020204030203" pitchFamily="34" charset="0"/>
              </a:rPr>
              <a:t>Tax</a:t>
            </a:r>
            <a:r>
              <a:rPr lang="en-US" sz="825" b="1" dirty="0">
                <a:solidFill>
                  <a:prstClr val="black"/>
                </a:solidFill>
                <a:latin typeface="Myriad Pro" pitchFamily="34" charset="0"/>
                <a:ea typeface="Lato" panose="020F0502020204030203" pitchFamily="34" charset="0"/>
                <a:cs typeface="Lato" panose="020F0502020204030203" pitchFamily="34" charset="0"/>
              </a:rPr>
              <a:t> </a:t>
            </a:r>
            <a:r>
              <a:rPr lang="en-US" sz="825" dirty="0">
                <a:solidFill>
                  <a:prstClr val="black"/>
                </a:solidFill>
                <a:latin typeface="Myriad Pro" pitchFamily="34" charset="0"/>
                <a:ea typeface="Lato" panose="020F0502020204030203" pitchFamily="34" charset="0"/>
                <a:cs typeface="Lato" panose="020F0502020204030203" pitchFamily="34" charset="0"/>
              </a:rPr>
              <a:t>exemption</a:t>
            </a:r>
          </a:p>
        </p:txBody>
      </p:sp>
      <p:sp>
        <p:nvSpPr>
          <p:cNvPr id="19" name="TextBox 112">
            <a:extLst>
              <a:ext uri="{FF2B5EF4-FFF2-40B4-BE49-F238E27FC236}">
                <a16:creationId xmlns:a16="http://schemas.microsoft.com/office/drawing/2014/main" id="{4435DCF2-FC2D-44B1-BCE8-589C9621133A}"/>
              </a:ext>
            </a:extLst>
          </p:cNvPr>
          <p:cNvSpPr txBox="1"/>
          <p:nvPr/>
        </p:nvSpPr>
        <p:spPr>
          <a:xfrm>
            <a:off x="1871700" y="3489852"/>
            <a:ext cx="1202744" cy="2308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fontAlgn="base">
              <a:spcBef>
                <a:spcPct val="0"/>
              </a:spcBef>
              <a:spcAft>
                <a:spcPct val="0"/>
              </a:spcAft>
            </a:pPr>
            <a:r>
              <a:rPr lang="en-US" sz="900" b="1" dirty="0">
                <a:solidFill>
                  <a:prstClr val="black"/>
                </a:solidFill>
                <a:latin typeface="Myriad Pro Black" pitchFamily="34" charset="0"/>
                <a:ea typeface="Lato" panose="020F0502020204030203" pitchFamily="34" charset="0"/>
                <a:cs typeface="Lato" panose="020F0502020204030203" pitchFamily="34" charset="0"/>
              </a:rPr>
              <a:t>Deadlines :</a:t>
            </a:r>
          </a:p>
        </p:txBody>
      </p:sp>
      <p:sp>
        <p:nvSpPr>
          <p:cNvPr id="20" name="TextBox 113">
            <a:extLst>
              <a:ext uri="{FF2B5EF4-FFF2-40B4-BE49-F238E27FC236}">
                <a16:creationId xmlns:a16="http://schemas.microsoft.com/office/drawing/2014/main" id="{680A8F95-E4F8-45BD-B7FF-2828153446B4}"/>
              </a:ext>
            </a:extLst>
          </p:cNvPr>
          <p:cNvSpPr txBox="1"/>
          <p:nvPr/>
        </p:nvSpPr>
        <p:spPr>
          <a:xfrm>
            <a:off x="1874455" y="3705876"/>
            <a:ext cx="1455407" cy="20774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fontAlgn="base">
              <a:lnSpc>
                <a:spcPts val="900"/>
              </a:lnSpc>
              <a:spcBef>
                <a:spcPct val="0"/>
              </a:spcBef>
              <a:spcAft>
                <a:spcPct val="0"/>
              </a:spcAft>
            </a:pPr>
            <a:r>
              <a:rPr lang="en-US" sz="825" b="1" dirty="0">
                <a:solidFill>
                  <a:srgbClr val="FF0000"/>
                </a:solidFill>
                <a:latin typeface="Myriad Pro" pitchFamily="34" charset="0"/>
                <a:ea typeface="Lato" panose="020F0502020204030203" pitchFamily="34" charset="0"/>
                <a:cs typeface="Lato" panose="020F0502020204030203" pitchFamily="34" charset="0"/>
              </a:rPr>
              <a:t>28</a:t>
            </a:r>
            <a:r>
              <a:rPr lang="en-US" sz="825" b="1" baseline="30000" dirty="0">
                <a:solidFill>
                  <a:srgbClr val="FF0000"/>
                </a:solidFill>
                <a:latin typeface="Myriad Pro" pitchFamily="34" charset="0"/>
                <a:ea typeface="Lato" panose="020F0502020204030203" pitchFamily="34" charset="0"/>
                <a:cs typeface="Lato" panose="020F0502020204030203" pitchFamily="34" charset="0"/>
              </a:rPr>
              <a:t>th</a:t>
            </a:r>
            <a:r>
              <a:rPr lang="en-US" sz="825" b="1" dirty="0">
                <a:solidFill>
                  <a:srgbClr val="FF0000"/>
                </a:solidFill>
                <a:latin typeface="Myriad Pro" pitchFamily="34" charset="0"/>
                <a:ea typeface="Lato" panose="020F0502020204030203" pitchFamily="34" charset="0"/>
                <a:cs typeface="Lato" panose="020F0502020204030203" pitchFamily="34" charset="0"/>
              </a:rPr>
              <a:t> February 2020</a:t>
            </a:r>
          </a:p>
        </p:txBody>
      </p:sp>
      <p:sp>
        <p:nvSpPr>
          <p:cNvPr id="22" name="TextBox 112">
            <a:extLst>
              <a:ext uri="{FF2B5EF4-FFF2-40B4-BE49-F238E27FC236}">
                <a16:creationId xmlns:a16="http://schemas.microsoft.com/office/drawing/2014/main" id="{4435DCF2-FC2D-44B1-BCE8-589C9621133A}"/>
              </a:ext>
            </a:extLst>
          </p:cNvPr>
          <p:cNvSpPr txBox="1"/>
          <p:nvPr/>
        </p:nvSpPr>
        <p:spPr>
          <a:xfrm>
            <a:off x="1871700" y="3921900"/>
            <a:ext cx="1202744" cy="2308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fontAlgn="base">
              <a:spcBef>
                <a:spcPct val="0"/>
              </a:spcBef>
              <a:spcAft>
                <a:spcPct val="0"/>
              </a:spcAft>
            </a:pPr>
            <a:r>
              <a:rPr lang="en-US" sz="900" b="1" dirty="0">
                <a:solidFill>
                  <a:prstClr val="black"/>
                </a:solidFill>
                <a:latin typeface="Myriad Pro Black" pitchFamily="34" charset="0"/>
                <a:ea typeface="Lato" panose="020F0502020204030203" pitchFamily="34" charset="0"/>
                <a:cs typeface="Lato" panose="020F0502020204030203" pitchFamily="34" charset="0"/>
              </a:rPr>
              <a:t>Evaluation :</a:t>
            </a:r>
          </a:p>
        </p:txBody>
      </p:sp>
      <p:sp>
        <p:nvSpPr>
          <p:cNvPr id="3" name="TextBox 2"/>
          <p:cNvSpPr txBox="1"/>
          <p:nvPr/>
        </p:nvSpPr>
        <p:spPr>
          <a:xfrm>
            <a:off x="1830583" y="4126383"/>
            <a:ext cx="973343" cy="219291"/>
          </a:xfrm>
          <a:prstGeom prst="rect">
            <a:avLst/>
          </a:prstGeom>
          <a:noFill/>
        </p:spPr>
        <p:txBody>
          <a:bodyPr vert="horz" wrap="none" rtlCol="0" anchor="ctr" anchorCtr="0">
            <a:spAutoFit/>
          </a:bodyPr>
          <a:lstStyle/>
          <a:p>
            <a:pPr algn="ctr" defTabSz="685800" fontAlgn="base">
              <a:spcBef>
                <a:spcPct val="0"/>
              </a:spcBef>
              <a:spcAft>
                <a:spcPct val="0"/>
              </a:spcAft>
            </a:pPr>
            <a:r>
              <a:rPr lang="en-US" sz="825" dirty="0">
                <a:solidFill>
                  <a:prstClr val="black"/>
                </a:solidFill>
                <a:latin typeface="Myriad Pro" pitchFamily="34" charset="0"/>
                <a:ea typeface="Lato" panose="020F0502020204030203" pitchFamily="34" charset="0"/>
                <a:cs typeface="Lato" panose="020F0502020204030203" pitchFamily="34" charset="0"/>
              </a:rPr>
              <a:t>Direct</a:t>
            </a:r>
            <a:r>
              <a:rPr lang="en-US" sz="825" dirty="0">
                <a:solidFill>
                  <a:prstClr val="white"/>
                </a:solidFill>
                <a:latin typeface="Myriad Pro" pitchFamily="34" charset="0"/>
                <a:ea typeface="Lato" panose="020F0502020204030203" pitchFamily="34" charset="0"/>
                <a:cs typeface="Lato" panose="020F0502020204030203" pitchFamily="34" charset="0"/>
              </a:rPr>
              <a:t> </a:t>
            </a:r>
            <a:r>
              <a:rPr lang="en-US" sz="825" dirty="0">
                <a:solidFill>
                  <a:prstClr val="black"/>
                </a:solidFill>
                <a:latin typeface="Myriad Pro" pitchFamily="34" charset="0"/>
                <a:ea typeface="Lato" panose="020F0502020204030203" pitchFamily="34" charset="0"/>
                <a:cs typeface="Lato" panose="020F0502020204030203" pitchFamily="34" charset="0"/>
              </a:rPr>
              <a:t>evaluation</a:t>
            </a:r>
            <a:endParaRPr lang="el-GR" sz="825" dirty="0">
              <a:solidFill>
                <a:prstClr val="black"/>
              </a:solidFill>
              <a:latin typeface="Myriad Pro" pitchFamily="34" charset="0"/>
              <a:ea typeface="Lato" panose="020F0502020204030203" pitchFamily="34" charset="0"/>
              <a:cs typeface="Lato" panose="020F0502020204030203" pitchFamily="34" charset="0"/>
            </a:endParaRPr>
          </a:p>
        </p:txBody>
      </p:sp>
      <p:sp>
        <p:nvSpPr>
          <p:cNvPr id="30" name="Ορθογώνιο 29"/>
          <p:cNvSpPr/>
          <p:nvPr/>
        </p:nvSpPr>
        <p:spPr>
          <a:xfrm>
            <a:off x="3815916" y="2849154"/>
            <a:ext cx="1296144" cy="199822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base">
              <a:spcBef>
                <a:spcPct val="0"/>
              </a:spcBef>
              <a:spcAft>
                <a:spcPct val="0"/>
              </a:spcAft>
            </a:pPr>
            <a:endParaRPr lang="el-GR" sz="900">
              <a:solidFill>
                <a:prstClr val="white"/>
              </a:solidFill>
              <a:latin typeface="Calibri"/>
            </a:endParaRPr>
          </a:p>
        </p:txBody>
      </p:sp>
      <p:sp>
        <p:nvSpPr>
          <p:cNvPr id="32" name="TextBox 112">
            <a:extLst>
              <a:ext uri="{FF2B5EF4-FFF2-40B4-BE49-F238E27FC236}">
                <a16:creationId xmlns:a16="http://schemas.microsoft.com/office/drawing/2014/main" id="{4435DCF2-FC2D-44B1-BCE8-589C9621133A}"/>
              </a:ext>
            </a:extLst>
          </p:cNvPr>
          <p:cNvSpPr txBox="1"/>
          <p:nvPr/>
        </p:nvSpPr>
        <p:spPr>
          <a:xfrm>
            <a:off x="3892207" y="2896433"/>
            <a:ext cx="1202744" cy="138499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fontAlgn="base">
              <a:spcBef>
                <a:spcPct val="0"/>
              </a:spcBef>
              <a:spcAft>
                <a:spcPct val="0"/>
              </a:spcAft>
            </a:pPr>
            <a:r>
              <a:rPr lang="en-US" sz="900" b="1" dirty="0">
                <a:solidFill>
                  <a:prstClr val="black"/>
                </a:solidFill>
                <a:latin typeface="Myriad Pro Black" pitchFamily="34" charset="0"/>
                <a:ea typeface="Lato" panose="020F0502020204030203" pitchFamily="34" charset="0"/>
                <a:cs typeface="Lato" panose="020F0502020204030203" pitchFamily="34" charset="0"/>
              </a:rPr>
              <a:t>Type of aid : </a:t>
            </a:r>
          </a:p>
          <a:p>
            <a:pPr defTabSz="685800" fontAlgn="base">
              <a:spcBef>
                <a:spcPct val="0"/>
              </a:spcBef>
              <a:spcAft>
                <a:spcPct val="0"/>
              </a:spcAft>
            </a:pPr>
            <a:endParaRPr lang="en-US" sz="600" b="1" dirty="0">
              <a:solidFill>
                <a:prstClr val="black"/>
              </a:solidFill>
              <a:latin typeface="Myriad Pro Black" pitchFamily="34" charset="0"/>
              <a:ea typeface="Lato" panose="020F0502020204030203" pitchFamily="34" charset="0"/>
              <a:cs typeface="Lato" panose="020F0502020204030203" pitchFamily="34" charset="0"/>
            </a:endParaRPr>
          </a:p>
          <a:p>
            <a:pPr marL="128588" indent="-128588" defTabSz="685800" fontAlgn="base">
              <a:lnSpc>
                <a:spcPts val="900"/>
              </a:lnSpc>
              <a:spcBef>
                <a:spcPct val="0"/>
              </a:spcBef>
              <a:spcAft>
                <a:spcPct val="0"/>
              </a:spcAft>
              <a:buFont typeface="Arial" panose="020B0604020202020204" pitchFamily="34" charset="0"/>
              <a:buChar char="•"/>
            </a:pPr>
            <a:r>
              <a:rPr lang="en-US" sz="825" dirty="0">
                <a:solidFill>
                  <a:prstClr val="black"/>
                </a:solidFill>
                <a:latin typeface="Myriad Pro" pitchFamily="34" charset="0"/>
                <a:ea typeface="Lato" panose="020F0502020204030203" pitchFamily="34" charset="0"/>
                <a:cs typeface="Lato" panose="020F0502020204030203" pitchFamily="34" charset="0"/>
              </a:rPr>
              <a:t>Tax exemption</a:t>
            </a:r>
          </a:p>
          <a:p>
            <a:pPr marL="128588" indent="-128588" defTabSz="685800" fontAlgn="base">
              <a:lnSpc>
                <a:spcPts val="900"/>
              </a:lnSpc>
              <a:spcBef>
                <a:spcPct val="0"/>
              </a:spcBef>
              <a:spcAft>
                <a:spcPct val="0"/>
              </a:spcAft>
              <a:buFont typeface="Arial" panose="020B0604020202020204" pitchFamily="34" charset="0"/>
              <a:buChar char="•"/>
            </a:pPr>
            <a:r>
              <a:rPr lang="en-US" sz="825" dirty="0">
                <a:solidFill>
                  <a:prstClr val="black"/>
                </a:solidFill>
                <a:latin typeface="Myriad Pro" pitchFamily="34" charset="0"/>
                <a:ea typeface="Lato" panose="020F0502020204030203" pitchFamily="34" charset="0"/>
                <a:cs typeface="Lato" panose="020F0502020204030203" pitchFamily="34" charset="0"/>
              </a:rPr>
              <a:t> Leasing subsidy</a:t>
            </a:r>
          </a:p>
          <a:p>
            <a:pPr marL="128588" indent="-128588" defTabSz="685800" fontAlgn="base">
              <a:lnSpc>
                <a:spcPts val="900"/>
              </a:lnSpc>
              <a:spcBef>
                <a:spcPct val="0"/>
              </a:spcBef>
              <a:spcAft>
                <a:spcPct val="0"/>
              </a:spcAft>
              <a:buFont typeface="Arial" panose="020B0604020202020204" pitchFamily="34" charset="0"/>
              <a:buChar char="•"/>
            </a:pPr>
            <a:r>
              <a:rPr lang="en-US" sz="825" dirty="0">
                <a:solidFill>
                  <a:prstClr val="black"/>
                </a:solidFill>
                <a:latin typeface="Myriad Pro" pitchFamily="34" charset="0"/>
                <a:ea typeface="Lato" panose="020F0502020204030203" pitchFamily="34" charset="0"/>
                <a:cs typeface="Lato" panose="020F0502020204030203" pitchFamily="34" charset="0"/>
              </a:rPr>
              <a:t>Wage subsidy</a:t>
            </a:r>
          </a:p>
          <a:p>
            <a:pPr marL="128588" indent="-128588" defTabSz="685800" fontAlgn="base">
              <a:lnSpc>
                <a:spcPts val="900"/>
              </a:lnSpc>
              <a:spcBef>
                <a:spcPct val="0"/>
              </a:spcBef>
              <a:spcAft>
                <a:spcPct val="0"/>
              </a:spcAft>
              <a:buFont typeface="Arial" panose="020B0604020202020204" pitchFamily="34" charset="0"/>
              <a:buChar char="•"/>
            </a:pPr>
            <a:r>
              <a:rPr lang="en-US" sz="825" dirty="0">
                <a:solidFill>
                  <a:prstClr val="black"/>
                </a:solidFill>
                <a:latin typeface="Myriad Pro" pitchFamily="34" charset="0"/>
                <a:ea typeface="Lato" panose="020F0502020204030203" pitchFamily="34" charset="0"/>
                <a:cs typeface="Lato" panose="020F0502020204030203" pitchFamily="34" charset="0"/>
              </a:rPr>
              <a:t>For Special categories 70% subsidy on the projected amount</a:t>
            </a:r>
          </a:p>
          <a:p>
            <a:pPr defTabSz="685800" fontAlgn="base">
              <a:lnSpc>
                <a:spcPts val="900"/>
              </a:lnSpc>
              <a:spcBef>
                <a:spcPct val="0"/>
              </a:spcBef>
              <a:spcAft>
                <a:spcPct val="0"/>
              </a:spcAft>
            </a:pPr>
            <a:r>
              <a:rPr lang="en-US" sz="825" dirty="0">
                <a:solidFill>
                  <a:prstClr val="black"/>
                </a:solidFill>
                <a:latin typeface="Myriad Pro" pitchFamily="34" charset="0"/>
                <a:ea typeface="Lato" panose="020F0502020204030203" pitchFamily="34" charset="0"/>
                <a:cs typeface="Lato" panose="020F0502020204030203" pitchFamily="34" charset="0"/>
              </a:rPr>
              <a:t>      of aid</a:t>
            </a:r>
          </a:p>
          <a:p>
            <a:pPr defTabSz="685800" fontAlgn="base">
              <a:spcBef>
                <a:spcPct val="0"/>
              </a:spcBef>
              <a:spcAft>
                <a:spcPct val="0"/>
              </a:spcAft>
            </a:pPr>
            <a:endParaRPr lang="en-US" sz="900" b="1" dirty="0">
              <a:solidFill>
                <a:prstClr val="black"/>
              </a:solidFill>
              <a:latin typeface="Myriad Pro Black" pitchFamily="34" charset="0"/>
              <a:ea typeface="Lato" panose="020F0502020204030203" pitchFamily="34" charset="0"/>
              <a:cs typeface="Lato" panose="020F0502020204030203" pitchFamily="34" charset="0"/>
            </a:endParaRPr>
          </a:p>
        </p:txBody>
      </p:sp>
      <p:sp>
        <p:nvSpPr>
          <p:cNvPr id="33" name="TextBox 112">
            <a:extLst>
              <a:ext uri="{FF2B5EF4-FFF2-40B4-BE49-F238E27FC236}">
                <a16:creationId xmlns:a16="http://schemas.microsoft.com/office/drawing/2014/main" id="{4435DCF2-FC2D-44B1-BCE8-589C9621133A}"/>
              </a:ext>
            </a:extLst>
          </p:cNvPr>
          <p:cNvSpPr txBox="1"/>
          <p:nvPr/>
        </p:nvSpPr>
        <p:spPr>
          <a:xfrm>
            <a:off x="3974056" y="4205592"/>
            <a:ext cx="1202744" cy="2308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fontAlgn="base">
              <a:spcBef>
                <a:spcPct val="0"/>
              </a:spcBef>
              <a:spcAft>
                <a:spcPct val="0"/>
              </a:spcAft>
            </a:pPr>
            <a:r>
              <a:rPr lang="en-US" sz="900" b="1" dirty="0">
                <a:solidFill>
                  <a:prstClr val="black"/>
                </a:solidFill>
                <a:latin typeface="Myriad Pro Black" pitchFamily="34" charset="0"/>
                <a:ea typeface="Lato" panose="020F0502020204030203" pitchFamily="34" charset="0"/>
                <a:cs typeface="Lato" panose="020F0502020204030203" pitchFamily="34" charset="0"/>
              </a:rPr>
              <a:t>Deadlines :</a:t>
            </a:r>
          </a:p>
        </p:txBody>
      </p:sp>
      <p:sp>
        <p:nvSpPr>
          <p:cNvPr id="34" name="TextBox 112">
            <a:extLst>
              <a:ext uri="{FF2B5EF4-FFF2-40B4-BE49-F238E27FC236}">
                <a16:creationId xmlns:a16="http://schemas.microsoft.com/office/drawing/2014/main" id="{4435DCF2-FC2D-44B1-BCE8-589C9621133A}"/>
              </a:ext>
            </a:extLst>
          </p:cNvPr>
          <p:cNvSpPr txBox="1"/>
          <p:nvPr/>
        </p:nvSpPr>
        <p:spPr>
          <a:xfrm>
            <a:off x="3947160" y="4569972"/>
            <a:ext cx="1202744" cy="2308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fontAlgn="base">
              <a:spcBef>
                <a:spcPct val="0"/>
              </a:spcBef>
              <a:spcAft>
                <a:spcPct val="0"/>
              </a:spcAft>
            </a:pPr>
            <a:r>
              <a:rPr lang="en-US" sz="900" b="1" dirty="0">
                <a:solidFill>
                  <a:prstClr val="black"/>
                </a:solidFill>
                <a:latin typeface="Myriad Pro Black" pitchFamily="34" charset="0"/>
                <a:ea typeface="Lato" panose="020F0502020204030203" pitchFamily="34" charset="0"/>
                <a:cs typeface="Lato" panose="020F0502020204030203" pitchFamily="34" charset="0"/>
              </a:rPr>
              <a:t>Evaluation :</a:t>
            </a:r>
          </a:p>
        </p:txBody>
      </p:sp>
      <p:sp>
        <p:nvSpPr>
          <p:cNvPr id="36" name="TextBox 113">
            <a:extLst>
              <a:ext uri="{FF2B5EF4-FFF2-40B4-BE49-F238E27FC236}">
                <a16:creationId xmlns:a16="http://schemas.microsoft.com/office/drawing/2014/main" id="{680A8F95-E4F8-45BD-B7FF-2828153446B4}"/>
              </a:ext>
            </a:extLst>
          </p:cNvPr>
          <p:cNvSpPr txBox="1"/>
          <p:nvPr/>
        </p:nvSpPr>
        <p:spPr>
          <a:xfrm>
            <a:off x="3947069" y="4731990"/>
            <a:ext cx="1455407" cy="3231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fontAlgn="base">
              <a:lnSpc>
                <a:spcPts val="900"/>
              </a:lnSpc>
              <a:spcBef>
                <a:spcPct val="0"/>
              </a:spcBef>
              <a:spcAft>
                <a:spcPct val="0"/>
              </a:spcAft>
            </a:pPr>
            <a:r>
              <a:rPr lang="en-US" sz="788" dirty="0">
                <a:solidFill>
                  <a:prstClr val="black"/>
                </a:solidFill>
                <a:latin typeface="Myriad Pro" pitchFamily="34" charset="0"/>
                <a:ea typeface="Lato" panose="020F0502020204030203" pitchFamily="34" charset="0"/>
                <a:cs typeface="Lato" panose="020F0502020204030203" pitchFamily="34" charset="0"/>
              </a:rPr>
              <a:t>Comparative Evaluation</a:t>
            </a:r>
            <a:br>
              <a:rPr lang="en-US" sz="788" dirty="0">
                <a:solidFill>
                  <a:prstClr val="black"/>
                </a:solidFill>
                <a:latin typeface="Myriad Pro" pitchFamily="34" charset="0"/>
                <a:ea typeface="Lato" panose="020F0502020204030203" pitchFamily="34" charset="0"/>
                <a:cs typeface="Lato" panose="020F0502020204030203" pitchFamily="34" charset="0"/>
              </a:rPr>
            </a:br>
            <a:endParaRPr lang="en-US" sz="788" dirty="0">
              <a:solidFill>
                <a:prstClr val="black"/>
              </a:solidFill>
              <a:latin typeface="Myriad Pro" pitchFamily="34" charset="0"/>
              <a:ea typeface="Lato" panose="020F0502020204030203" pitchFamily="34" charset="0"/>
              <a:cs typeface="Lato" panose="020F0502020204030203" pitchFamily="34" charset="0"/>
            </a:endParaRPr>
          </a:p>
        </p:txBody>
      </p:sp>
      <p:sp>
        <p:nvSpPr>
          <p:cNvPr id="43" name="TextBox 112">
            <a:extLst>
              <a:ext uri="{FF2B5EF4-FFF2-40B4-BE49-F238E27FC236}">
                <a16:creationId xmlns:a16="http://schemas.microsoft.com/office/drawing/2014/main" id="{4435DCF2-FC2D-44B1-BCE8-589C9621133A}"/>
              </a:ext>
            </a:extLst>
          </p:cNvPr>
          <p:cNvSpPr txBox="1"/>
          <p:nvPr/>
        </p:nvSpPr>
        <p:spPr>
          <a:xfrm>
            <a:off x="5976156" y="4407954"/>
            <a:ext cx="1202744" cy="2308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fontAlgn="base">
              <a:spcBef>
                <a:spcPct val="0"/>
              </a:spcBef>
              <a:spcAft>
                <a:spcPct val="0"/>
              </a:spcAft>
            </a:pPr>
            <a:r>
              <a:rPr lang="en-US" sz="900" b="1" dirty="0">
                <a:solidFill>
                  <a:prstClr val="black"/>
                </a:solidFill>
                <a:latin typeface="Myriad Pro Black" pitchFamily="34" charset="0"/>
                <a:ea typeface="Lato" panose="020F0502020204030203" pitchFamily="34" charset="0"/>
                <a:cs typeface="Lato" panose="020F0502020204030203" pitchFamily="34" charset="0"/>
              </a:rPr>
              <a:t>Deadlines :</a:t>
            </a:r>
          </a:p>
        </p:txBody>
      </p:sp>
      <p:sp>
        <p:nvSpPr>
          <p:cNvPr id="44" name="TextBox 112">
            <a:extLst>
              <a:ext uri="{FF2B5EF4-FFF2-40B4-BE49-F238E27FC236}">
                <a16:creationId xmlns:a16="http://schemas.microsoft.com/office/drawing/2014/main" id="{4435DCF2-FC2D-44B1-BCE8-589C9621133A}"/>
              </a:ext>
            </a:extLst>
          </p:cNvPr>
          <p:cNvSpPr txBox="1"/>
          <p:nvPr/>
        </p:nvSpPr>
        <p:spPr>
          <a:xfrm>
            <a:off x="5834524" y="2995812"/>
            <a:ext cx="1357456" cy="159274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8588" indent="-128588" defTabSz="685800" fontAlgn="base">
              <a:lnSpc>
                <a:spcPts val="900"/>
              </a:lnSpc>
              <a:spcBef>
                <a:spcPct val="0"/>
              </a:spcBef>
              <a:spcAft>
                <a:spcPct val="0"/>
              </a:spcAft>
              <a:buFont typeface="Arial" panose="020B0604020202020204" pitchFamily="34" charset="0"/>
              <a:buChar char="•"/>
            </a:pPr>
            <a:r>
              <a:rPr lang="en-US" sz="825" dirty="0">
                <a:solidFill>
                  <a:prstClr val="black"/>
                </a:solidFill>
                <a:latin typeface="Myriad Pro" pitchFamily="34" charset="0"/>
                <a:ea typeface="Lato" panose="020F0502020204030203" pitchFamily="34" charset="0"/>
                <a:cs typeface="Lato" panose="020F0502020204030203" pitchFamily="34" charset="0"/>
              </a:rPr>
              <a:t>Tax exemption</a:t>
            </a:r>
          </a:p>
          <a:p>
            <a:pPr marL="128588" indent="-128588" defTabSz="685800" fontAlgn="base">
              <a:lnSpc>
                <a:spcPts val="900"/>
              </a:lnSpc>
              <a:spcBef>
                <a:spcPct val="0"/>
              </a:spcBef>
              <a:spcAft>
                <a:spcPct val="0"/>
              </a:spcAft>
              <a:buFont typeface="Arial" panose="020B0604020202020204" pitchFamily="34" charset="0"/>
              <a:buChar char="•"/>
            </a:pPr>
            <a:r>
              <a:rPr lang="en-US" sz="825" dirty="0">
                <a:solidFill>
                  <a:prstClr val="black"/>
                </a:solidFill>
                <a:latin typeface="Myriad Pro" pitchFamily="34" charset="0"/>
                <a:ea typeface="Lato" panose="020F0502020204030203" pitchFamily="34" charset="0"/>
                <a:cs typeface="Lato" panose="020F0502020204030203" pitchFamily="34" charset="0"/>
              </a:rPr>
              <a:t>Subsidy</a:t>
            </a:r>
          </a:p>
          <a:p>
            <a:pPr marL="128588" indent="-128588" defTabSz="685800" fontAlgn="base">
              <a:lnSpc>
                <a:spcPts val="900"/>
              </a:lnSpc>
              <a:spcBef>
                <a:spcPct val="0"/>
              </a:spcBef>
              <a:spcAft>
                <a:spcPct val="0"/>
              </a:spcAft>
              <a:buFont typeface="Arial" panose="020B0604020202020204" pitchFamily="34" charset="0"/>
              <a:buChar char="•"/>
            </a:pPr>
            <a:r>
              <a:rPr lang="en-US" sz="825" dirty="0">
                <a:solidFill>
                  <a:prstClr val="black"/>
                </a:solidFill>
                <a:latin typeface="Myriad Pro" pitchFamily="34" charset="0"/>
                <a:ea typeface="Lato" panose="020F0502020204030203" pitchFamily="34" charset="0"/>
                <a:cs typeface="Lato" panose="020F0502020204030203" pitchFamily="34" charset="0"/>
              </a:rPr>
              <a:t>Leasing subsidy</a:t>
            </a:r>
          </a:p>
          <a:p>
            <a:pPr marL="128588" indent="-128588" defTabSz="685800" fontAlgn="base">
              <a:lnSpc>
                <a:spcPts val="900"/>
              </a:lnSpc>
              <a:spcBef>
                <a:spcPct val="0"/>
              </a:spcBef>
              <a:spcAft>
                <a:spcPct val="0"/>
              </a:spcAft>
              <a:buFont typeface="Arial" panose="020B0604020202020204" pitchFamily="34" charset="0"/>
              <a:buChar char="•"/>
            </a:pPr>
            <a:r>
              <a:rPr lang="en-US" sz="825" dirty="0">
                <a:solidFill>
                  <a:prstClr val="black"/>
                </a:solidFill>
                <a:latin typeface="Myriad Pro" pitchFamily="34" charset="0"/>
                <a:ea typeface="Lato" panose="020F0502020204030203" pitchFamily="34" charset="0"/>
                <a:cs typeface="Lato" panose="020F0502020204030203" pitchFamily="34" charset="0"/>
              </a:rPr>
              <a:t>Subsidy of 70% of the projected amount of aid</a:t>
            </a:r>
          </a:p>
          <a:p>
            <a:pPr marL="128588" indent="-128588" defTabSz="685800" fontAlgn="base">
              <a:lnSpc>
                <a:spcPts val="900"/>
              </a:lnSpc>
              <a:spcBef>
                <a:spcPct val="0"/>
              </a:spcBef>
              <a:spcAft>
                <a:spcPct val="0"/>
              </a:spcAft>
              <a:buFont typeface="Arial" panose="020B0604020202020204" pitchFamily="34" charset="0"/>
              <a:buChar char="•"/>
            </a:pPr>
            <a:r>
              <a:rPr lang="en-US" sz="825" dirty="0">
                <a:solidFill>
                  <a:prstClr val="black"/>
                </a:solidFill>
                <a:latin typeface="Myriad Pro" pitchFamily="34" charset="0"/>
                <a:ea typeface="Lato" panose="020F0502020204030203" pitchFamily="34" charset="0"/>
                <a:cs typeface="Lato" panose="020F0502020204030203" pitchFamily="34" charset="0"/>
              </a:rPr>
              <a:t>For Special categories  100% Subsidy on the  projected amount of aid</a:t>
            </a:r>
          </a:p>
          <a:p>
            <a:pPr marL="128588" indent="-128588" defTabSz="685800" fontAlgn="base">
              <a:lnSpc>
                <a:spcPts val="900"/>
              </a:lnSpc>
              <a:spcBef>
                <a:spcPct val="0"/>
              </a:spcBef>
              <a:spcAft>
                <a:spcPct val="0"/>
              </a:spcAft>
              <a:buFont typeface="Arial" panose="020B0604020202020204" pitchFamily="34" charset="0"/>
              <a:buChar char="•"/>
            </a:pPr>
            <a:r>
              <a:rPr lang="en-US" sz="825" dirty="0">
                <a:solidFill>
                  <a:prstClr val="black"/>
                </a:solidFill>
                <a:latin typeface="Myriad Pro" pitchFamily="34" charset="0"/>
                <a:ea typeface="Lato" panose="020F0502020204030203" pitchFamily="34" charset="0"/>
                <a:cs typeface="Lato" panose="020F0502020204030203" pitchFamily="34" charset="0"/>
              </a:rPr>
              <a:t>Employment cost subsidy</a:t>
            </a:r>
          </a:p>
          <a:p>
            <a:pPr defTabSz="685800" fontAlgn="base">
              <a:lnSpc>
                <a:spcPts val="900"/>
              </a:lnSpc>
              <a:spcBef>
                <a:spcPct val="0"/>
              </a:spcBef>
              <a:spcAft>
                <a:spcPct val="0"/>
              </a:spcAft>
            </a:pPr>
            <a:r>
              <a:rPr lang="en-US" sz="825" dirty="0">
                <a:solidFill>
                  <a:prstClr val="black"/>
                </a:solidFill>
                <a:latin typeface="Myriad Pro" pitchFamily="34" charset="0"/>
                <a:ea typeface="Lato" panose="020F0502020204030203" pitchFamily="34" charset="0"/>
                <a:cs typeface="Lato" panose="020F0502020204030203" pitchFamily="34" charset="0"/>
              </a:rPr>
              <a:t> </a:t>
            </a:r>
            <a:endParaRPr lang="en-US" sz="900" b="1" dirty="0">
              <a:solidFill>
                <a:prstClr val="black"/>
              </a:solidFill>
              <a:latin typeface="Myriad Pro Black" pitchFamily="34" charset="0"/>
              <a:ea typeface="Lato" panose="020F0502020204030203" pitchFamily="34" charset="0"/>
              <a:cs typeface="Lato" panose="020F0502020204030203" pitchFamily="34" charset="0"/>
            </a:endParaRPr>
          </a:p>
        </p:txBody>
      </p:sp>
      <p:sp>
        <p:nvSpPr>
          <p:cNvPr id="45" name="TextBox 112">
            <a:extLst>
              <a:ext uri="{FF2B5EF4-FFF2-40B4-BE49-F238E27FC236}">
                <a16:creationId xmlns:a16="http://schemas.microsoft.com/office/drawing/2014/main" id="{4435DCF2-FC2D-44B1-BCE8-589C9621133A}"/>
              </a:ext>
            </a:extLst>
          </p:cNvPr>
          <p:cNvSpPr txBox="1"/>
          <p:nvPr/>
        </p:nvSpPr>
        <p:spPr>
          <a:xfrm>
            <a:off x="5929415" y="2822480"/>
            <a:ext cx="1202744" cy="2308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fontAlgn="base">
              <a:spcBef>
                <a:spcPct val="0"/>
              </a:spcBef>
              <a:spcAft>
                <a:spcPct val="0"/>
              </a:spcAft>
            </a:pPr>
            <a:r>
              <a:rPr lang="en-US" sz="900" b="1" dirty="0">
                <a:solidFill>
                  <a:prstClr val="black"/>
                </a:solidFill>
                <a:latin typeface="Myriad Pro Black" pitchFamily="34" charset="0"/>
                <a:ea typeface="Lato" panose="020F0502020204030203" pitchFamily="34" charset="0"/>
                <a:cs typeface="Lato" panose="020F0502020204030203" pitchFamily="34" charset="0"/>
              </a:rPr>
              <a:t>Type of aid : </a:t>
            </a:r>
          </a:p>
        </p:txBody>
      </p:sp>
      <p:sp>
        <p:nvSpPr>
          <p:cNvPr id="47" name="TextBox 113">
            <a:extLst>
              <a:ext uri="{FF2B5EF4-FFF2-40B4-BE49-F238E27FC236}">
                <a16:creationId xmlns:a16="http://schemas.microsoft.com/office/drawing/2014/main" id="{680A8F95-E4F8-45BD-B7FF-2828153446B4}"/>
              </a:ext>
            </a:extLst>
          </p:cNvPr>
          <p:cNvSpPr txBox="1"/>
          <p:nvPr/>
        </p:nvSpPr>
        <p:spPr>
          <a:xfrm>
            <a:off x="5978911" y="4809950"/>
            <a:ext cx="1455407" cy="3231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fontAlgn="base">
              <a:lnSpc>
                <a:spcPts val="900"/>
              </a:lnSpc>
              <a:spcBef>
                <a:spcPct val="0"/>
              </a:spcBef>
              <a:spcAft>
                <a:spcPct val="0"/>
              </a:spcAft>
            </a:pPr>
            <a:r>
              <a:rPr lang="en-US" sz="788" dirty="0">
                <a:solidFill>
                  <a:prstClr val="black"/>
                </a:solidFill>
                <a:latin typeface="Myriad Pro" pitchFamily="34" charset="0"/>
                <a:ea typeface="Lato" panose="020F0502020204030203" pitchFamily="34" charset="0"/>
                <a:cs typeface="Lato" panose="020F0502020204030203" pitchFamily="34" charset="0"/>
              </a:rPr>
              <a:t>Comparative Evaluation</a:t>
            </a:r>
            <a:br>
              <a:rPr lang="en-US" sz="788" dirty="0">
                <a:solidFill>
                  <a:prstClr val="black"/>
                </a:solidFill>
                <a:latin typeface="Myriad Pro" pitchFamily="34" charset="0"/>
                <a:ea typeface="Lato" panose="020F0502020204030203" pitchFamily="34" charset="0"/>
                <a:cs typeface="Lato" panose="020F0502020204030203" pitchFamily="34" charset="0"/>
              </a:rPr>
            </a:br>
            <a:endParaRPr lang="en-US" sz="788" dirty="0">
              <a:solidFill>
                <a:prstClr val="black"/>
              </a:solidFill>
              <a:latin typeface="Myriad Pro" pitchFamily="34" charset="0"/>
              <a:ea typeface="Lato" panose="020F0502020204030203" pitchFamily="34" charset="0"/>
              <a:cs typeface="Lato" panose="020F0502020204030203" pitchFamily="34" charset="0"/>
            </a:endParaRPr>
          </a:p>
        </p:txBody>
      </p:sp>
      <p:sp>
        <p:nvSpPr>
          <p:cNvPr id="49" name="TextBox 112">
            <a:extLst>
              <a:ext uri="{FF2B5EF4-FFF2-40B4-BE49-F238E27FC236}">
                <a16:creationId xmlns:a16="http://schemas.microsoft.com/office/drawing/2014/main" id="{4435DCF2-FC2D-44B1-BCE8-589C9621133A}"/>
              </a:ext>
            </a:extLst>
          </p:cNvPr>
          <p:cNvSpPr txBox="1"/>
          <p:nvPr/>
        </p:nvSpPr>
        <p:spPr>
          <a:xfrm>
            <a:off x="5976156" y="4659363"/>
            <a:ext cx="1202744" cy="2308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fontAlgn="base">
              <a:spcBef>
                <a:spcPct val="0"/>
              </a:spcBef>
              <a:spcAft>
                <a:spcPct val="0"/>
              </a:spcAft>
            </a:pPr>
            <a:r>
              <a:rPr lang="en-US" sz="900" b="1" dirty="0">
                <a:solidFill>
                  <a:prstClr val="black"/>
                </a:solidFill>
                <a:latin typeface="Myriad Pro Black" pitchFamily="34" charset="0"/>
                <a:ea typeface="Lato" panose="020F0502020204030203" pitchFamily="34" charset="0"/>
                <a:cs typeface="Lato" panose="020F0502020204030203" pitchFamily="34" charset="0"/>
              </a:rPr>
              <a:t>Evaluation :</a:t>
            </a:r>
          </a:p>
        </p:txBody>
      </p:sp>
      <p:sp>
        <p:nvSpPr>
          <p:cNvPr id="39" name="TextBox 113">
            <a:extLst>
              <a:ext uri="{FF2B5EF4-FFF2-40B4-BE49-F238E27FC236}">
                <a16:creationId xmlns:a16="http://schemas.microsoft.com/office/drawing/2014/main" id="{680A8F95-E4F8-45BD-B7FF-2828153446B4}"/>
              </a:ext>
            </a:extLst>
          </p:cNvPr>
          <p:cNvSpPr txBox="1"/>
          <p:nvPr/>
        </p:nvSpPr>
        <p:spPr>
          <a:xfrm>
            <a:off x="3977934" y="4417302"/>
            <a:ext cx="1455407" cy="20774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fontAlgn="base">
              <a:lnSpc>
                <a:spcPts val="900"/>
              </a:lnSpc>
              <a:spcBef>
                <a:spcPct val="0"/>
              </a:spcBef>
              <a:spcAft>
                <a:spcPct val="0"/>
              </a:spcAft>
            </a:pPr>
            <a:r>
              <a:rPr lang="el-GR" sz="825" b="1" dirty="0">
                <a:solidFill>
                  <a:srgbClr val="FF0000"/>
                </a:solidFill>
                <a:latin typeface="Myriad Pro" pitchFamily="34" charset="0"/>
                <a:ea typeface="Lato" panose="020F0502020204030203" pitchFamily="34" charset="0"/>
                <a:cs typeface="Lato" panose="020F0502020204030203" pitchFamily="34" charset="0"/>
              </a:rPr>
              <a:t>1</a:t>
            </a:r>
            <a:r>
              <a:rPr lang="en-US" sz="825" b="1" dirty="0">
                <a:solidFill>
                  <a:srgbClr val="FF0000"/>
                </a:solidFill>
                <a:latin typeface="Myriad Pro" pitchFamily="34" charset="0"/>
                <a:ea typeface="Lato" panose="020F0502020204030203" pitchFamily="34" charset="0"/>
                <a:cs typeface="Lato" panose="020F0502020204030203" pitchFamily="34" charset="0"/>
              </a:rPr>
              <a:t>4</a:t>
            </a:r>
            <a:r>
              <a:rPr lang="en-US" sz="825" b="1" baseline="30000" dirty="0">
                <a:solidFill>
                  <a:srgbClr val="FF0000"/>
                </a:solidFill>
                <a:latin typeface="Myriad Pro" pitchFamily="34" charset="0"/>
                <a:ea typeface="Lato" panose="020F0502020204030203" pitchFamily="34" charset="0"/>
                <a:cs typeface="Lato" panose="020F0502020204030203" pitchFamily="34" charset="0"/>
              </a:rPr>
              <a:t>th</a:t>
            </a:r>
            <a:r>
              <a:rPr lang="en-US" sz="825" b="1" dirty="0">
                <a:solidFill>
                  <a:srgbClr val="FF0000"/>
                </a:solidFill>
                <a:latin typeface="Myriad Pro" pitchFamily="34" charset="0"/>
                <a:ea typeface="Lato" panose="020F0502020204030203" pitchFamily="34" charset="0"/>
                <a:cs typeface="Lato" panose="020F0502020204030203" pitchFamily="34" charset="0"/>
              </a:rPr>
              <a:t> February 2020</a:t>
            </a:r>
          </a:p>
        </p:txBody>
      </p:sp>
      <p:sp>
        <p:nvSpPr>
          <p:cNvPr id="37" name="TextBox 113">
            <a:extLst>
              <a:ext uri="{FF2B5EF4-FFF2-40B4-BE49-F238E27FC236}">
                <a16:creationId xmlns:a16="http://schemas.microsoft.com/office/drawing/2014/main" id="{680A8F95-E4F8-45BD-B7FF-2828153446B4}"/>
              </a:ext>
            </a:extLst>
          </p:cNvPr>
          <p:cNvSpPr txBox="1"/>
          <p:nvPr/>
        </p:nvSpPr>
        <p:spPr>
          <a:xfrm>
            <a:off x="5978911" y="4563248"/>
            <a:ext cx="1455407" cy="20774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fontAlgn="base">
              <a:lnSpc>
                <a:spcPts val="900"/>
              </a:lnSpc>
              <a:spcBef>
                <a:spcPct val="0"/>
              </a:spcBef>
              <a:spcAft>
                <a:spcPct val="0"/>
              </a:spcAft>
            </a:pPr>
            <a:r>
              <a:rPr lang="el-GR" sz="825" b="1" dirty="0">
                <a:solidFill>
                  <a:srgbClr val="FF0000"/>
                </a:solidFill>
                <a:latin typeface="Myriad Pro" pitchFamily="34" charset="0"/>
                <a:ea typeface="Lato" panose="020F0502020204030203" pitchFamily="34" charset="0"/>
                <a:cs typeface="Lato" panose="020F0502020204030203" pitchFamily="34" charset="0"/>
              </a:rPr>
              <a:t>1</a:t>
            </a:r>
            <a:r>
              <a:rPr lang="en-US" sz="825" b="1" dirty="0">
                <a:solidFill>
                  <a:srgbClr val="FF0000"/>
                </a:solidFill>
                <a:latin typeface="Myriad Pro" pitchFamily="34" charset="0"/>
                <a:ea typeface="Lato" panose="020F0502020204030203" pitchFamily="34" charset="0"/>
                <a:cs typeface="Lato" panose="020F0502020204030203" pitchFamily="34" charset="0"/>
              </a:rPr>
              <a:t>4</a:t>
            </a:r>
            <a:r>
              <a:rPr lang="en-US" sz="825" b="1" baseline="30000" dirty="0">
                <a:solidFill>
                  <a:srgbClr val="FF0000"/>
                </a:solidFill>
                <a:latin typeface="Myriad Pro" pitchFamily="34" charset="0"/>
                <a:ea typeface="Lato" panose="020F0502020204030203" pitchFamily="34" charset="0"/>
                <a:cs typeface="Lato" panose="020F0502020204030203" pitchFamily="34" charset="0"/>
              </a:rPr>
              <a:t>th</a:t>
            </a:r>
            <a:r>
              <a:rPr lang="en-US" sz="825" b="1" dirty="0">
                <a:solidFill>
                  <a:srgbClr val="FF0000"/>
                </a:solidFill>
                <a:latin typeface="Myriad Pro" pitchFamily="34" charset="0"/>
                <a:ea typeface="Lato" panose="020F0502020204030203" pitchFamily="34" charset="0"/>
                <a:cs typeface="Lato" panose="020F0502020204030203" pitchFamily="34" charset="0"/>
              </a:rPr>
              <a:t> February 2020</a:t>
            </a:r>
          </a:p>
        </p:txBody>
      </p:sp>
    </p:spTree>
    <p:extLst>
      <p:ext uri="{BB962C8B-B14F-4D97-AF65-F5344CB8AC3E}">
        <p14:creationId xmlns:p14="http://schemas.microsoft.com/office/powerpoint/2010/main" val="25975116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 Εικόνα" descr="ependyseis.jpg"/>
          <p:cNvPicPr>
            <a:picLocks noChangeAspect="1"/>
          </p:cNvPicPr>
          <p:nvPr/>
        </p:nvPicPr>
        <p:blipFill>
          <a:blip r:embed="rId2" cstate="print">
            <a:duotone>
              <a:prstClr val="black"/>
              <a:schemeClr val="accent1">
                <a:tint val="45000"/>
                <a:satMod val="400000"/>
              </a:schemeClr>
            </a:duotone>
          </a:blip>
          <a:stretch>
            <a:fillRect/>
          </a:stretch>
        </p:blipFill>
        <p:spPr>
          <a:xfrm>
            <a:off x="1143000" y="0"/>
            <a:ext cx="6858000" cy="5143500"/>
          </a:xfrm>
          <a:prstGeom prst="rect">
            <a:avLst/>
          </a:prstGeom>
        </p:spPr>
      </p:pic>
      <p:sp>
        <p:nvSpPr>
          <p:cNvPr id="6" name="5 - TextBox"/>
          <p:cNvSpPr txBox="1"/>
          <p:nvPr/>
        </p:nvSpPr>
        <p:spPr>
          <a:xfrm>
            <a:off x="1410869" y="1778555"/>
            <a:ext cx="6322263" cy="1754326"/>
          </a:xfrm>
          <a:prstGeom prst="rect">
            <a:avLst/>
          </a:prstGeom>
          <a:solidFill>
            <a:schemeClr val="bg1">
              <a:lumMod val="95000"/>
              <a:alpha val="86000"/>
            </a:schemeClr>
          </a:solidFill>
          <a:effectLst>
            <a:outerShdw blurRad="50800" dist="38100" dir="5400000" algn="t" rotWithShape="0">
              <a:prstClr val="black">
                <a:alpha val="40000"/>
              </a:prstClr>
            </a:outerShdw>
          </a:effectLst>
        </p:spPr>
        <p:txBody>
          <a:bodyPr vert="horz" wrap="square" rtlCol="0" anchor="ctr" anchorCtr="0">
            <a:spAutoFit/>
          </a:bodyPr>
          <a:lstStyle/>
          <a:p>
            <a:pPr algn="just" defTabSz="685800" fontAlgn="base">
              <a:spcBef>
                <a:spcPct val="0"/>
              </a:spcBef>
              <a:spcAft>
                <a:spcPct val="0"/>
              </a:spcAft>
            </a:pPr>
            <a:endParaRPr lang="el-GR" sz="1200" dirty="0">
              <a:solidFill>
                <a:srgbClr val="1F497D"/>
              </a:solidFill>
              <a:latin typeface="Myriad Pro" pitchFamily="34" charset="0"/>
            </a:endParaRPr>
          </a:p>
          <a:p>
            <a:pPr algn="just" defTabSz="685800" fontAlgn="base">
              <a:spcBef>
                <a:spcPct val="0"/>
              </a:spcBef>
              <a:spcAft>
                <a:spcPct val="0"/>
              </a:spcAft>
            </a:pPr>
            <a:r>
              <a:rPr lang="en-US" sz="1200" dirty="0">
                <a:solidFill>
                  <a:srgbClr val="4F81BD">
                    <a:lumMod val="50000"/>
                  </a:srgbClr>
                </a:solidFill>
                <a:latin typeface="Myriad Pro" pitchFamily="34" charset="0"/>
              </a:rPr>
              <a:t>For the purpose of </a:t>
            </a:r>
            <a:r>
              <a:rPr lang="en-US" sz="1200" b="1" dirty="0">
                <a:solidFill>
                  <a:srgbClr val="4F81BD">
                    <a:lumMod val="50000"/>
                  </a:srgbClr>
                </a:solidFill>
                <a:latin typeface="Myriad Pro" pitchFamily="34" charset="0"/>
              </a:rPr>
              <a:t>accelerating and simplifying the process of certification of investment completion</a:t>
            </a:r>
            <a:r>
              <a:rPr lang="en-US" sz="1200" dirty="0">
                <a:solidFill>
                  <a:srgbClr val="4F81BD">
                    <a:lumMod val="50000"/>
                  </a:srgbClr>
                </a:solidFill>
                <a:latin typeface="Myriad Pro" pitchFamily="34" charset="0"/>
              </a:rPr>
              <a:t> and commencement of the productive operation, Law</a:t>
            </a:r>
            <a:r>
              <a:rPr lang="el-GR" sz="1200" dirty="0">
                <a:solidFill>
                  <a:srgbClr val="4F81BD">
                    <a:lumMod val="50000"/>
                  </a:srgbClr>
                </a:solidFill>
                <a:latin typeface="Myriad Pro" pitchFamily="34" charset="0"/>
              </a:rPr>
              <a:t> Νο. </a:t>
            </a:r>
            <a:r>
              <a:rPr lang="en-US" sz="1200" dirty="0">
                <a:solidFill>
                  <a:srgbClr val="4F81BD">
                    <a:lumMod val="50000"/>
                  </a:srgbClr>
                </a:solidFill>
                <a:latin typeface="Myriad Pro" pitchFamily="34" charset="0"/>
              </a:rPr>
              <a:t>4635/2019 introduces an alternate certification procedure by </a:t>
            </a:r>
            <a:r>
              <a:rPr lang="en-US" sz="1200" b="1" dirty="0">
                <a:solidFill>
                  <a:srgbClr val="4F81BD">
                    <a:lumMod val="50000"/>
                  </a:srgbClr>
                </a:solidFill>
                <a:latin typeface="Myriad Pro" pitchFamily="34" charset="0"/>
              </a:rPr>
              <a:t>certified auditors – accountants or accounting firms </a:t>
            </a:r>
            <a:r>
              <a:rPr lang="en-US" sz="1200" dirty="0">
                <a:solidFill>
                  <a:srgbClr val="4F81BD">
                    <a:lumMod val="50000"/>
                  </a:srgbClr>
                </a:solidFill>
                <a:latin typeface="Myriad Pro" pitchFamily="34" charset="0"/>
              </a:rPr>
              <a:t>as well as engineers of the relevant specialties. This procedure at the same time </a:t>
            </a:r>
            <a:r>
              <a:rPr lang="en-US" sz="1200" b="1" dirty="0">
                <a:solidFill>
                  <a:srgbClr val="4F81BD">
                    <a:lumMod val="50000"/>
                  </a:srgbClr>
                </a:solidFill>
                <a:latin typeface="Myriad Pro" pitchFamily="34" charset="0"/>
              </a:rPr>
              <a:t>ensures transparency </a:t>
            </a:r>
            <a:r>
              <a:rPr lang="en-US" sz="1200" dirty="0">
                <a:solidFill>
                  <a:srgbClr val="4F81BD">
                    <a:lumMod val="50000"/>
                  </a:srgbClr>
                </a:solidFill>
                <a:latin typeface="Myriad Pro" pitchFamily="34" charset="0"/>
              </a:rPr>
              <a:t>and the public interest given that it implements a system of sample checks, penalties and </a:t>
            </a:r>
            <a:r>
              <a:rPr lang="en-US" sz="1200" b="1" dirty="0">
                <a:solidFill>
                  <a:srgbClr val="4F81BD">
                    <a:lumMod val="50000"/>
                  </a:srgbClr>
                </a:solidFill>
                <a:latin typeface="Myriad Pro" pitchFamily="34" charset="0"/>
              </a:rPr>
              <a:t>avoiding conflicts of interest between the auditors and the investors.</a:t>
            </a:r>
            <a:endParaRPr lang="el-GR" sz="1200" b="1" dirty="0">
              <a:solidFill>
                <a:srgbClr val="4F81BD">
                  <a:lumMod val="50000"/>
                </a:srgbClr>
              </a:solidFill>
              <a:latin typeface="Myriad Pro" pitchFamily="34" charset="0"/>
            </a:endParaRPr>
          </a:p>
          <a:p>
            <a:pPr algn="just" defTabSz="685800" fontAlgn="base">
              <a:spcBef>
                <a:spcPct val="0"/>
              </a:spcBef>
              <a:spcAft>
                <a:spcPct val="0"/>
              </a:spcAft>
            </a:pPr>
            <a:endParaRPr lang="en-US" sz="1200" b="1" dirty="0">
              <a:solidFill>
                <a:srgbClr val="4F81BD">
                  <a:lumMod val="50000"/>
                </a:srgbClr>
              </a:solidFill>
              <a:latin typeface="Myriad Pro" pitchFamily="34" charset="0"/>
            </a:endParaRPr>
          </a:p>
        </p:txBody>
      </p:sp>
      <p:sp>
        <p:nvSpPr>
          <p:cNvPr id="7" name="TextBox 64">
            <a:extLst>
              <a:ext uri="{FF2B5EF4-FFF2-40B4-BE49-F238E27FC236}">
                <a16:creationId xmlns:a16="http://schemas.microsoft.com/office/drawing/2014/main" id="{CC33AD8B-D3A8-41B1-B23B-ABEEDF3416ED}"/>
              </a:ext>
            </a:extLst>
          </p:cNvPr>
          <p:cNvSpPr txBox="1"/>
          <p:nvPr/>
        </p:nvSpPr>
        <p:spPr>
          <a:xfrm>
            <a:off x="1464447" y="214296"/>
            <a:ext cx="4607751" cy="105310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fontAlgn="base">
              <a:spcBef>
                <a:spcPct val="0"/>
              </a:spcBef>
              <a:spcAft>
                <a:spcPct val="0"/>
              </a:spcAft>
            </a:pPr>
            <a:r>
              <a:rPr lang="en-US" sz="2100" b="1" dirty="0">
                <a:solidFill>
                  <a:prstClr val="white"/>
                </a:solidFill>
                <a:latin typeface="Myriad Pro Black" pitchFamily="34" charset="0"/>
                <a:ea typeface="Roboto" panose="02000000000000000000" pitchFamily="2" charset="0"/>
                <a:cs typeface="Open Sans Extrabold" panose="020B0906030804020204" pitchFamily="34" charset="0"/>
              </a:rPr>
              <a:t>INVESTMENTS INCENTIVES LAW</a:t>
            </a:r>
          </a:p>
          <a:p>
            <a:pPr defTabSz="685800" fontAlgn="base">
              <a:spcBef>
                <a:spcPct val="0"/>
              </a:spcBef>
              <a:spcAft>
                <a:spcPct val="0"/>
              </a:spcAft>
            </a:pPr>
            <a:r>
              <a:rPr lang="en-US" sz="1350" dirty="0">
                <a:solidFill>
                  <a:prstClr val="white"/>
                </a:solidFill>
                <a:latin typeface="Myriad Pro Black" pitchFamily="34" charset="0"/>
                <a:ea typeface="Lato" panose="020F0502020204030203" pitchFamily="34" charset="0"/>
                <a:cs typeface="Lato" panose="020F0502020204030203" pitchFamily="34" charset="0"/>
              </a:rPr>
              <a:t>Law</a:t>
            </a:r>
            <a:r>
              <a:rPr lang="el-GR" sz="1350" dirty="0">
                <a:solidFill>
                  <a:prstClr val="white"/>
                </a:solidFill>
                <a:latin typeface="Myriad Pro Black" pitchFamily="34" charset="0"/>
                <a:ea typeface="Lato" panose="020F0502020204030203" pitchFamily="34" charset="0"/>
                <a:cs typeface="Lato" panose="020F0502020204030203" pitchFamily="34" charset="0"/>
              </a:rPr>
              <a:t> </a:t>
            </a:r>
            <a:r>
              <a:rPr lang="en-US" sz="1350" dirty="0">
                <a:solidFill>
                  <a:prstClr val="white"/>
                </a:solidFill>
                <a:latin typeface="Myriad Pro Black" pitchFamily="34" charset="0"/>
                <a:ea typeface="Lato" panose="020F0502020204030203" pitchFamily="34" charset="0"/>
                <a:cs typeface="Lato" panose="020F0502020204030203" pitchFamily="34" charset="0"/>
              </a:rPr>
              <a:t>amendment</a:t>
            </a:r>
            <a:endParaRPr lang="el-GR" sz="1350" dirty="0">
              <a:solidFill>
                <a:prstClr val="white"/>
              </a:solidFill>
              <a:latin typeface="Myriad Pro Black" pitchFamily="34" charset="0"/>
              <a:ea typeface="Lato" panose="020F0502020204030203" pitchFamily="34" charset="0"/>
              <a:cs typeface="Lato" panose="020F0502020204030203" pitchFamily="34" charset="0"/>
            </a:endParaRPr>
          </a:p>
          <a:p>
            <a:pPr defTabSz="685800" fontAlgn="base">
              <a:spcBef>
                <a:spcPct val="0"/>
              </a:spcBef>
              <a:spcAft>
                <a:spcPct val="0"/>
              </a:spcAft>
            </a:pPr>
            <a:r>
              <a:rPr lang="en-US" sz="1350" dirty="0">
                <a:solidFill>
                  <a:srgbClr val="EEECE1">
                    <a:lumMod val="75000"/>
                  </a:srgbClr>
                </a:solidFill>
                <a:latin typeface="Myriad Pro Black" pitchFamily="34" charset="0"/>
                <a:ea typeface="Lato" panose="020F0502020204030203" pitchFamily="34" charset="0"/>
                <a:cs typeface="Lato" panose="020F0502020204030203" pitchFamily="34" charset="0"/>
              </a:rPr>
              <a:t> </a:t>
            </a:r>
            <a:endParaRPr lang="el-GR" sz="1350" dirty="0">
              <a:solidFill>
                <a:srgbClr val="EEECE1">
                  <a:lumMod val="75000"/>
                </a:srgbClr>
              </a:solidFill>
              <a:latin typeface="Myriad Pro Black" pitchFamily="34" charset="0"/>
              <a:ea typeface="Lato" panose="020F0502020204030203" pitchFamily="34" charset="0"/>
              <a:cs typeface="Lato" panose="020F0502020204030203" pitchFamily="34" charset="0"/>
            </a:endParaRPr>
          </a:p>
          <a:p>
            <a:pPr defTabSz="685800" fontAlgn="base">
              <a:lnSpc>
                <a:spcPts val="1875"/>
              </a:lnSpc>
              <a:spcBef>
                <a:spcPct val="0"/>
              </a:spcBef>
              <a:spcAft>
                <a:spcPct val="0"/>
              </a:spcAft>
            </a:pPr>
            <a:endParaRPr lang="en-US" sz="1350" b="1" dirty="0">
              <a:solidFill>
                <a:prstClr val="black">
                  <a:lumMod val="50000"/>
                  <a:lumOff val="50000"/>
                </a:prstClr>
              </a:solidFill>
              <a:latin typeface="Roboto" panose="02000000000000000000" pitchFamily="2" charset="0"/>
              <a:ea typeface="Roboto" panose="02000000000000000000" pitchFamily="2" charset="0"/>
              <a:cs typeface="Open Sans Semibold" panose="020B0706030804020204" pitchFamily="34" charset="0"/>
            </a:endParaRPr>
          </a:p>
        </p:txBody>
      </p:sp>
    </p:spTree>
    <p:extLst>
      <p:ext uri="{BB962C8B-B14F-4D97-AF65-F5344CB8AC3E}">
        <p14:creationId xmlns:p14="http://schemas.microsoft.com/office/powerpoint/2010/main" val="23327159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 Εικόνα" descr="sdit- leaf- white 1 .jpg"/>
          <p:cNvPicPr>
            <a:picLocks noChangeAspect="1"/>
          </p:cNvPicPr>
          <p:nvPr/>
        </p:nvPicPr>
        <p:blipFill>
          <a:blip r:embed="rId3" cstate="print">
            <a:grayscl/>
          </a:blip>
          <a:stretch>
            <a:fillRect/>
          </a:stretch>
        </p:blipFill>
        <p:spPr>
          <a:xfrm>
            <a:off x="2428860" y="1104770"/>
            <a:ext cx="4179123" cy="3468672"/>
          </a:xfrm>
          <a:prstGeom prst="rect">
            <a:avLst/>
          </a:prstGeom>
        </p:spPr>
      </p:pic>
      <p:sp>
        <p:nvSpPr>
          <p:cNvPr id="3" name="Rectangle 2">
            <a:extLst>
              <a:ext uri="{FF2B5EF4-FFF2-40B4-BE49-F238E27FC236}">
                <a16:creationId xmlns:a16="http://schemas.microsoft.com/office/drawing/2014/main" id="{E4FC2E60-98B0-441C-AA3D-CCF106C218BE}"/>
              </a:ext>
            </a:extLst>
          </p:cNvPr>
          <p:cNvSpPr/>
          <p:nvPr/>
        </p:nvSpPr>
        <p:spPr>
          <a:xfrm>
            <a:off x="1518048" y="477609"/>
            <a:ext cx="6107906" cy="4112761"/>
          </a:xfrm>
          <a:prstGeom prst="rect">
            <a:avLst/>
          </a:prstGeom>
          <a:solidFill>
            <a:schemeClr val="tx1">
              <a:lumMod val="65000"/>
              <a:lumOff val="3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base">
              <a:spcBef>
                <a:spcPct val="0"/>
              </a:spcBef>
              <a:spcAft>
                <a:spcPct val="0"/>
              </a:spcAft>
            </a:pPr>
            <a:endParaRPr lang="en-US" sz="900" dirty="0">
              <a:solidFill>
                <a:prstClr val="white"/>
              </a:solidFill>
              <a:latin typeface="Calibri"/>
            </a:endParaRPr>
          </a:p>
        </p:txBody>
      </p:sp>
      <p:sp>
        <p:nvSpPr>
          <p:cNvPr id="7" name="Rectangle 9">
            <a:extLst>
              <a:ext uri="{FF2B5EF4-FFF2-40B4-BE49-F238E27FC236}">
                <a16:creationId xmlns:a16="http://schemas.microsoft.com/office/drawing/2014/main" id="{69DD83F3-A3E3-4B67-9370-2C4834CEC7C9}"/>
              </a:ext>
            </a:extLst>
          </p:cNvPr>
          <p:cNvSpPr/>
          <p:nvPr/>
        </p:nvSpPr>
        <p:spPr>
          <a:xfrm>
            <a:off x="2268125" y="1720908"/>
            <a:ext cx="4607750" cy="1660933"/>
          </a:xfrm>
          <a:prstGeom prst="rect">
            <a:avLst/>
          </a:prstGeom>
          <a:solidFill>
            <a:schemeClr val="bg1">
              <a:alpha val="32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base">
              <a:spcBef>
                <a:spcPct val="0"/>
              </a:spcBef>
              <a:spcAft>
                <a:spcPct val="0"/>
              </a:spcAft>
            </a:pPr>
            <a:endParaRPr lang="en-US" sz="900">
              <a:solidFill>
                <a:prstClr val="white"/>
              </a:solidFill>
              <a:latin typeface="Calibri"/>
            </a:endParaRPr>
          </a:p>
        </p:txBody>
      </p:sp>
      <p:grpSp>
        <p:nvGrpSpPr>
          <p:cNvPr id="2" name="Group 11">
            <a:extLst>
              <a:ext uri="{FF2B5EF4-FFF2-40B4-BE49-F238E27FC236}">
                <a16:creationId xmlns:a16="http://schemas.microsoft.com/office/drawing/2014/main" id="{E0970E59-1E82-48AD-AA10-9958234A39BA}"/>
              </a:ext>
            </a:extLst>
          </p:cNvPr>
          <p:cNvGrpSpPr/>
          <p:nvPr/>
        </p:nvGrpSpPr>
        <p:grpSpPr>
          <a:xfrm>
            <a:off x="2268124" y="1714494"/>
            <a:ext cx="4607750" cy="1660933"/>
            <a:chOff x="2000222" y="2285992"/>
            <a:chExt cx="8191554" cy="2214577"/>
          </a:xfrm>
        </p:grpSpPr>
        <p:sp>
          <p:nvSpPr>
            <p:cNvPr id="11" name="Rectangle 10">
              <a:extLst>
                <a:ext uri="{FF2B5EF4-FFF2-40B4-BE49-F238E27FC236}">
                  <a16:creationId xmlns:a16="http://schemas.microsoft.com/office/drawing/2014/main" id="{F0F93552-5C00-45D7-ACC2-923FC0577B9B}"/>
                </a:ext>
              </a:extLst>
            </p:cNvPr>
            <p:cNvSpPr/>
            <p:nvPr/>
          </p:nvSpPr>
          <p:spPr>
            <a:xfrm>
              <a:off x="2166985" y="2464351"/>
              <a:ext cx="7879536" cy="1877437"/>
            </a:xfrm>
            <a:prstGeom prst="rect">
              <a:avLst/>
            </a:prstGeom>
          </p:spPr>
          <p:txBody>
            <a:bodyPr wrap="none">
              <a:spAutoFit/>
            </a:bodyPr>
            <a:lstStyle/>
            <a:p>
              <a:pPr algn="ctr" defTabSz="685800" fontAlgn="base">
                <a:spcBef>
                  <a:spcPct val="0"/>
                </a:spcBef>
                <a:spcAft>
                  <a:spcPct val="0"/>
                </a:spcAft>
              </a:pPr>
              <a:r>
                <a:rPr lang="en-US" sz="2850" b="1" dirty="0">
                  <a:solidFill>
                    <a:srgbClr val="FFC000"/>
                  </a:solidFill>
                  <a:effectLst>
                    <a:outerShdw blurRad="38100" dist="38100" dir="2700000" algn="tl">
                      <a:srgbClr val="000000">
                        <a:alpha val="43137"/>
                      </a:srgbClr>
                    </a:outerShdw>
                  </a:effectLst>
                  <a:latin typeface="Myriad Pro Black" pitchFamily="34" charset="0"/>
                  <a:ea typeface="Roboto" panose="02000000000000000000" pitchFamily="2" charset="0"/>
                </a:rPr>
                <a:t>INTRA-GROUP SERVICES</a:t>
              </a:r>
              <a:endParaRPr lang="el-GR" sz="2850" b="1" dirty="0">
                <a:solidFill>
                  <a:srgbClr val="FFC000"/>
                </a:solidFill>
                <a:effectLst>
                  <a:outerShdw blurRad="38100" dist="38100" dir="2700000" algn="tl">
                    <a:srgbClr val="000000">
                      <a:alpha val="43137"/>
                    </a:srgbClr>
                  </a:outerShdw>
                </a:effectLst>
                <a:latin typeface="Myriad Pro Black" pitchFamily="34" charset="0"/>
                <a:ea typeface="Roboto" panose="02000000000000000000" pitchFamily="2" charset="0"/>
              </a:endParaRPr>
            </a:p>
            <a:p>
              <a:pPr algn="ctr" defTabSz="685800" fontAlgn="base">
                <a:spcBef>
                  <a:spcPct val="0"/>
                </a:spcBef>
                <a:spcAft>
                  <a:spcPct val="0"/>
                </a:spcAft>
              </a:pPr>
              <a:r>
                <a:rPr lang="en-US" sz="2850" b="1" dirty="0">
                  <a:solidFill>
                    <a:srgbClr val="FFC000"/>
                  </a:solidFill>
                  <a:effectLst>
                    <a:outerShdw blurRad="38100" dist="38100" dir="2700000" algn="tl">
                      <a:srgbClr val="000000">
                        <a:alpha val="43137"/>
                      </a:srgbClr>
                    </a:outerShdw>
                  </a:effectLst>
                  <a:latin typeface="Myriad Pro Black" pitchFamily="34" charset="0"/>
                  <a:ea typeface="Roboto" panose="02000000000000000000" pitchFamily="2" charset="0"/>
                </a:rPr>
                <a:t> ESTABLISHMENT</a:t>
              </a:r>
            </a:p>
            <a:p>
              <a:pPr algn="ctr" defTabSz="685800" fontAlgn="base">
                <a:spcBef>
                  <a:spcPct val="0"/>
                </a:spcBef>
                <a:spcAft>
                  <a:spcPct val="0"/>
                </a:spcAft>
              </a:pPr>
              <a:r>
                <a:rPr lang="en-US" sz="2850" b="1" dirty="0">
                  <a:solidFill>
                    <a:srgbClr val="FFC000"/>
                  </a:solidFill>
                  <a:effectLst>
                    <a:outerShdw blurRad="38100" dist="38100" dir="2700000" algn="tl">
                      <a:srgbClr val="000000">
                        <a:alpha val="43137"/>
                      </a:srgbClr>
                    </a:outerShdw>
                  </a:effectLst>
                  <a:latin typeface="Myriad Pro Black" pitchFamily="34" charset="0"/>
                  <a:ea typeface="Roboto" panose="02000000000000000000" pitchFamily="2" charset="0"/>
                </a:rPr>
                <a:t>IN GREECE </a:t>
              </a:r>
              <a:endParaRPr lang="en-US" sz="2850" dirty="0">
                <a:solidFill>
                  <a:srgbClr val="FFC000"/>
                </a:solidFill>
                <a:latin typeface="Myriad Pro Black" pitchFamily="34" charset="0"/>
                <a:ea typeface="Roboto" panose="02000000000000000000" pitchFamily="2" charset="0"/>
              </a:endParaRPr>
            </a:p>
          </p:txBody>
        </p:sp>
        <p:sp>
          <p:nvSpPr>
            <p:cNvPr id="10" name="Rectangle 9">
              <a:extLst>
                <a:ext uri="{FF2B5EF4-FFF2-40B4-BE49-F238E27FC236}">
                  <a16:creationId xmlns:a16="http://schemas.microsoft.com/office/drawing/2014/main" id="{69DD83F3-A3E3-4B67-9370-2C4834CEC7C9}"/>
                </a:ext>
              </a:extLst>
            </p:cNvPr>
            <p:cNvSpPr/>
            <p:nvPr/>
          </p:nvSpPr>
          <p:spPr>
            <a:xfrm>
              <a:off x="2000222" y="2285992"/>
              <a:ext cx="8191554" cy="2214577"/>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base">
                <a:spcBef>
                  <a:spcPct val="0"/>
                </a:spcBef>
                <a:spcAft>
                  <a:spcPct val="0"/>
                </a:spcAft>
              </a:pPr>
              <a:endParaRPr lang="en-US" sz="900">
                <a:solidFill>
                  <a:prstClr val="white"/>
                </a:solidFill>
                <a:latin typeface="Calibri"/>
              </a:endParaRPr>
            </a:p>
          </p:txBody>
        </p:sp>
      </p:grpSp>
    </p:spTree>
    <p:extLst>
      <p:ext uri="{BB962C8B-B14F-4D97-AF65-F5344CB8AC3E}">
        <p14:creationId xmlns:p14="http://schemas.microsoft.com/office/powerpoint/2010/main" val="33375767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Shape 24">
            <a:extLst>
              <a:ext uri="{FF2B5EF4-FFF2-40B4-BE49-F238E27FC236}">
                <a16:creationId xmlns:a16="http://schemas.microsoft.com/office/drawing/2014/main" id="{7AEBDABC-0589-4440-A00F-D55A8FB98658}"/>
              </a:ext>
            </a:extLst>
          </p:cNvPr>
          <p:cNvSpPr/>
          <p:nvPr/>
        </p:nvSpPr>
        <p:spPr>
          <a:xfrm>
            <a:off x="2320030" y="1869673"/>
            <a:ext cx="3548114" cy="1650206"/>
          </a:xfrm>
          <a:custGeom>
            <a:avLst/>
            <a:gdLst>
              <a:gd name="connsiteX0" fmla="*/ 2200489 w 6983412"/>
              <a:gd name="connsiteY0" fmla="*/ 0 h 2200275"/>
              <a:gd name="connsiteX1" fmla="*/ 6983412 w 6983412"/>
              <a:gd name="connsiteY1" fmla="*/ 0 h 2200275"/>
              <a:gd name="connsiteX2" fmla="*/ 4782922 w 6983412"/>
              <a:gd name="connsiteY2" fmla="*/ 2200275 h 2200275"/>
              <a:gd name="connsiteX3" fmla="*/ 0 w 6983412"/>
              <a:gd name="connsiteY3" fmla="*/ 2200275 h 2200275"/>
            </a:gdLst>
            <a:ahLst/>
            <a:cxnLst>
              <a:cxn ang="0">
                <a:pos x="connsiteX0" y="connsiteY0"/>
              </a:cxn>
              <a:cxn ang="0">
                <a:pos x="connsiteX1" y="connsiteY1"/>
              </a:cxn>
              <a:cxn ang="0">
                <a:pos x="connsiteX2" y="connsiteY2"/>
              </a:cxn>
              <a:cxn ang="0">
                <a:pos x="connsiteX3" y="connsiteY3"/>
              </a:cxn>
            </a:cxnLst>
            <a:rect l="l" t="t" r="r" b="b"/>
            <a:pathLst>
              <a:path w="6983412" h="2200275">
                <a:moveTo>
                  <a:pt x="2200489" y="0"/>
                </a:moveTo>
                <a:lnTo>
                  <a:pt x="6983412" y="0"/>
                </a:lnTo>
                <a:lnTo>
                  <a:pt x="4782922" y="2200275"/>
                </a:lnTo>
                <a:lnTo>
                  <a:pt x="0" y="2200275"/>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base">
              <a:spcBef>
                <a:spcPct val="0"/>
              </a:spcBef>
              <a:spcAft>
                <a:spcPct val="0"/>
              </a:spcAft>
            </a:pPr>
            <a:endParaRPr lang="en-US" sz="900">
              <a:solidFill>
                <a:prstClr val="white"/>
              </a:solidFill>
              <a:latin typeface="Calibri"/>
            </a:endParaRPr>
          </a:p>
        </p:txBody>
      </p:sp>
      <p:sp>
        <p:nvSpPr>
          <p:cNvPr id="18" name="Freeform: Shape 24">
            <a:extLst>
              <a:ext uri="{FF2B5EF4-FFF2-40B4-BE49-F238E27FC236}">
                <a16:creationId xmlns:a16="http://schemas.microsoft.com/office/drawing/2014/main" id="{7AEBDABC-0589-4440-A00F-D55A8FB98658}"/>
              </a:ext>
            </a:extLst>
          </p:cNvPr>
          <p:cNvSpPr/>
          <p:nvPr/>
        </p:nvSpPr>
        <p:spPr>
          <a:xfrm>
            <a:off x="3437875" y="219466"/>
            <a:ext cx="3520622" cy="1650206"/>
          </a:xfrm>
          <a:custGeom>
            <a:avLst/>
            <a:gdLst>
              <a:gd name="connsiteX0" fmla="*/ 2200489 w 6983412"/>
              <a:gd name="connsiteY0" fmla="*/ 0 h 2200275"/>
              <a:gd name="connsiteX1" fmla="*/ 6983412 w 6983412"/>
              <a:gd name="connsiteY1" fmla="*/ 0 h 2200275"/>
              <a:gd name="connsiteX2" fmla="*/ 4782922 w 6983412"/>
              <a:gd name="connsiteY2" fmla="*/ 2200275 h 2200275"/>
              <a:gd name="connsiteX3" fmla="*/ 0 w 6983412"/>
              <a:gd name="connsiteY3" fmla="*/ 2200275 h 2200275"/>
            </a:gdLst>
            <a:ahLst/>
            <a:cxnLst>
              <a:cxn ang="0">
                <a:pos x="connsiteX0" y="connsiteY0"/>
              </a:cxn>
              <a:cxn ang="0">
                <a:pos x="connsiteX1" y="connsiteY1"/>
              </a:cxn>
              <a:cxn ang="0">
                <a:pos x="connsiteX2" y="connsiteY2"/>
              </a:cxn>
              <a:cxn ang="0">
                <a:pos x="connsiteX3" y="connsiteY3"/>
              </a:cxn>
            </a:cxnLst>
            <a:rect l="l" t="t" r="r" b="b"/>
            <a:pathLst>
              <a:path w="6983412" h="2200275">
                <a:moveTo>
                  <a:pt x="2200489" y="0"/>
                </a:moveTo>
                <a:lnTo>
                  <a:pt x="6983412" y="0"/>
                </a:lnTo>
                <a:lnTo>
                  <a:pt x="4782922" y="2200275"/>
                </a:lnTo>
                <a:lnTo>
                  <a:pt x="0" y="2200275"/>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base">
              <a:spcBef>
                <a:spcPct val="0"/>
              </a:spcBef>
              <a:spcAft>
                <a:spcPct val="0"/>
              </a:spcAft>
            </a:pPr>
            <a:endParaRPr lang="en-US" sz="900">
              <a:solidFill>
                <a:prstClr val="white"/>
              </a:solidFill>
              <a:latin typeface="Calibri"/>
            </a:endParaRPr>
          </a:p>
        </p:txBody>
      </p:sp>
      <p:sp>
        <p:nvSpPr>
          <p:cNvPr id="40" name="TextBox 39">
            <a:extLst>
              <a:ext uri="{FF2B5EF4-FFF2-40B4-BE49-F238E27FC236}">
                <a16:creationId xmlns:a16="http://schemas.microsoft.com/office/drawing/2014/main" id="{D291FA2B-0F9F-41A2-80E2-358F0B26EE8C}"/>
              </a:ext>
            </a:extLst>
          </p:cNvPr>
          <p:cNvSpPr txBox="1"/>
          <p:nvPr/>
        </p:nvSpPr>
        <p:spPr>
          <a:xfrm>
            <a:off x="1357290" y="214296"/>
            <a:ext cx="3053975" cy="1384995"/>
          </a:xfrm>
          <a:prstGeom prst="rect">
            <a:avLst/>
          </a:prstGeom>
          <a:noFill/>
        </p:spPr>
        <p:txBody>
          <a:bodyPr wrap="square" rtlCol="0">
            <a:spAutoFit/>
          </a:bodyPr>
          <a:lstStyle/>
          <a:p>
            <a:pPr defTabSz="685800" fontAlgn="base">
              <a:spcBef>
                <a:spcPct val="0"/>
              </a:spcBef>
              <a:spcAft>
                <a:spcPct val="0"/>
              </a:spcAft>
            </a:pPr>
            <a:r>
              <a:rPr lang="en-US" sz="2100" b="1" dirty="0">
                <a:solidFill>
                  <a:srgbClr val="FFC000"/>
                </a:solidFill>
                <a:latin typeface="Myriad Pro" pitchFamily="34" charset="0"/>
                <a:ea typeface="Roboto" panose="02000000000000000000" pitchFamily="2" charset="0"/>
                <a:cs typeface="Open Sans Extrabold" panose="020B0906030804020204" pitchFamily="34" charset="0"/>
              </a:rPr>
              <a:t>INTRAGROUP SERVICES ESTABLISHMENT</a:t>
            </a:r>
          </a:p>
          <a:p>
            <a:pPr defTabSz="685800" fontAlgn="base">
              <a:spcBef>
                <a:spcPct val="0"/>
              </a:spcBef>
              <a:spcAft>
                <a:spcPct val="0"/>
              </a:spcAft>
            </a:pPr>
            <a:r>
              <a:rPr lang="en-US" sz="2100" b="1" dirty="0">
                <a:solidFill>
                  <a:srgbClr val="FFC000"/>
                </a:solidFill>
                <a:latin typeface="Myriad Pro" pitchFamily="34" charset="0"/>
                <a:ea typeface="Roboto" panose="02000000000000000000" pitchFamily="2" charset="0"/>
                <a:cs typeface="Open Sans Extrabold" panose="020B0906030804020204" pitchFamily="34" charset="0"/>
              </a:rPr>
              <a:t>IN GREECE </a:t>
            </a:r>
          </a:p>
        </p:txBody>
      </p:sp>
      <p:sp>
        <p:nvSpPr>
          <p:cNvPr id="25" name="Freeform: Shape 24">
            <a:extLst>
              <a:ext uri="{FF2B5EF4-FFF2-40B4-BE49-F238E27FC236}">
                <a16:creationId xmlns:a16="http://schemas.microsoft.com/office/drawing/2014/main" id="{7AEBDABC-0589-4440-A00F-D55A8FB98658}"/>
              </a:ext>
            </a:extLst>
          </p:cNvPr>
          <p:cNvSpPr/>
          <p:nvPr/>
        </p:nvSpPr>
        <p:spPr>
          <a:xfrm>
            <a:off x="1223628" y="3493295"/>
            <a:ext cx="3564396" cy="1650206"/>
          </a:xfrm>
          <a:custGeom>
            <a:avLst/>
            <a:gdLst>
              <a:gd name="connsiteX0" fmla="*/ 2200489 w 6983412"/>
              <a:gd name="connsiteY0" fmla="*/ 0 h 2200275"/>
              <a:gd name="connsiteX1" fmla="*/ 6983412 w 6983412"/>
              <a:gd name="connsiteY1" fmla="*/ 0 h 2200275"/>
              <a:gd name="connsiteX2" fmla="*/ 4782922 w 6983412"/>
              <a:gd name="connsiteY2" fmla="*/ 2200275 h 2200275"/>
              <a:gd name="connsiteX3" fmla="*/ 0 w 6983412"/>
              <a:gd name="connsiteY3" fmla="*/ 2200275 h 2200275"/>
            </a:gdLst>
            <a:ahLst/>
            <a:cxnLst>
              <a:cxn ang="0">
                <a:pos x="connsiteX0" y="connsiteY0"/>
              </a:cxn>
              <a:cxn ang="0">
                <a:pos x="connsiteX1" y="connsiteY1"/>
              </a:cxn>
              <a:cxn ang="0">
                <a:pos x="connsiteX2" y="connsiteY2"/>
              </a:cxn>
              <a:cxn ang="0">
                <a:pos x="connsiteX3" y="connsiteY3"/>
              </a:cxn>
            </a:cxnLst>
            <a:rect l="l" t="t" r="r" b="b"/>
            <a:pathLst>
              <a:path w="6983412" h="2200275">
                <a:moveTo>
                  <a:pt x="2200489" y="0"/>
                </a:moveTo>
                <a:lnTo>
                  <a:pt x="6983412" y="0"/>
                </a:lnTo>
                <a:lnTo>
                  <a:pt x="4782922" y="2200275"/>
                </a:lnTo>
                <a:lnTo>
                  <a:pt x="0" y="2200275"/>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base">
              <a:spcBef>
                <a:spcPct val="0"/>
              </a:spcBef>
              <a:spcAft>
                <a:spcPct val="0"/>
              </a:spcAft>
            </a:pPr>
            <a:endParaRPr lang="en-US" sz="900">
              <a:solidFill>
                <a:prstClr val="white"/>
              </a:solidFill>
              <a:latin typeface="Calibri"/>
            </a:endParaRPr>
          </a:p>
        </p:txBody>
      </p:sp>
      <p:sp>
        <p:nvSpPr>
          <p:cNvPr id="21" name="20 - Βέλος προς τα κάτω"/>
          <p:cNvSpPr/>
          <p:nvPr/>
        </p:nvSpPr>
        <p:spPr>
          <a:xfrm>
            <a:off x="5652120" y="1869672"/>
            <a:ext cx="265389" cy="535785"/>
          </a:xfrm>
          <a:prstGeom prst="down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base">
              <a:spcBef>
                <a:spcPct val="0"/>
              </a:spcBef>
              <a:spcAft>
                <a:spcPct val="0"/>
              </a:spcAft>
            </a:pPr>
            <a:endParaRPr lang="el-GR" sz="900">
              <a:solidFill>
                <a:prstClr val="white"/>
              </a:solidFill>
              <a:latin typeface="Calibri"/>
            </a:endParaRPr>
          </a:p>
        </p:txBody>
      </p:sp>
      <p:pic>
        <p:nvPicPr>
          <p:cNvPr id="24" name="23 - Εικόνα" descr="business-consulting-service.jpg"/>
          <p:cNvPicPr>
            <a:picLocks noChangeAspect="1"/>
          </p:cNvPicPr>
          <p:nvPr/>
        </p:nvPicPr>
        <p:blipFill>
          <a:blip r:embed="rId2" cstate="print">
            <a:biLevel thresh="50000"/>
            <a:lum bright="35000"/>
          </a:blip>
          <a:srcRect l="3937" r="3937"/>
          <a:stretch>
            <a:fillRect/>
          </a:stretch>
        </p:blipFill>
        <p:spPr>
          <a:xfrm>
            <a:off x="4094087" y="936144"/>
            <a:ext cx="1720051" cy="933529"/>
          </a:xfrm>
          <a:prstGeom prst="rect">
            <a:avLst/>
          </a:prstGeom>
          <a:solidFill>
            <a:schemeClr val="tx1">
              <a:lumMod val="65000"/>
              <a:lumOff val="35000"/>
            </a:schemeClr>
          </a:solidFill>
        </p:spPr>
      </p:pic>
      <p:sp>
        <p:nvSpPr>
          <p:cNvPr id="27" name="26 - TextBox"/>
          <p:cNvSpPr txBox="1"/>
          <p:nvPr/>
        </p:nvSpPr>
        <p:spPr>
          <a:xfrm>
            <a:off x="6168881" y="1912136"/>
            <a:ext cx="812916" cy="276999"/>
          </a:xfrm>
          <a:prstGeom prst="rect">
            <a:avLst/>
          </a:prstGeom>
          <a:noFill/>
          <a:effectLst/>
        </p:spPr>
        <p:txBody>
          <a:bodyPr vert="horz" wrap="none" rtlCol="0" anchor="ctr" anchorCtr="0">
            <a:spAutoFit/>
          </a:bodyPr>
          <a:lstStyle/>
          <a:p>
            <a:pPr algn="ctr" defTabSz="685800" fontAlgn="base">
              <a:spcBef>
                <a:spcPct val="0"/>
              </a:spcBef>
              <a:spcAft>
                <a:spcPct val="0"/>
              </a:spcAft>
            </a:pPr>
            <a:r>
              <a:rPr lang="en-US" sz="1200" b="1" u="sng" dirty="0">
                <a:solidFill>
                  <a:srgbClr val="FFC000"/>
                </a:solidFill>
                <a:latin typeface="Calibri"/>
              </a:rPr>
              <a:t>SERVICES </a:t>
            </a:r>
            <a:endParaRPr lang="el-GR" sz="1200" b="1" u="sng" dirty="0">
              <a:solidFill>
                <a:srgbClr val="FFC000"/>
              </a:solidFill>
              <a:latin typeface="Calibri"/>
            </a:endParaRPr>
          </a:p>
        </p:txBody>
      </p:sp>
      <p:sp>
        <p:nvSpPr>
          <p:cNvPr id="14" name="TextBox 41">
            <a:extLst>
              <a:ext uri="{FF2B5EF4-FFF2-40B4-BE49-F238E27FC236}">
                <a16:creationId xmlns:a16="http://schemas.microsoft.com/office/drawing/2014/main" id="{2C90AB15-702E-4686-88D5-64CD54CB91F9}"/>
              </a:ext>
            </a:extLst>
          </p:cNvPr>
          <p:cNvSpPr txBox="1"/>
          <p:nvPr/>
        </p:nvSpPr>
        <p:spPr>
          <a:xfrm>
            <a:off x="1357290" y="1360248"/>
            <a:ext cx="1660934" cy="1869743"/>
          </a:xfrm>
          <a:prstGeom prst="rect">
            <a:avLst/>
          </a:prstGeom>
          <a:noFill/>
        </p:spPr>
        <p:txBody>
          <a:bodyPr wrap="square" rtlCol="0">
            <a:spAutoFit/>
          </a:bodyPr>
          <a:lstStyle/>
          <a:p>
            <a:pPr indent="342900" defTabSz="685800" fontAlgn="base">
              <a:spcBef>
                <a:spcPct val="0"/>
              </a:spcBef>
              <a:spcAft>
                <a:spcPct val="0"/>
              </a:spcAft>
            </a:pPr>
            <a:endParaRPr lang="el-GR" sz="825" dirty="0">
              <a:solidFill>
                <a:prstClr val="black">
                  <a:lumMod val="65000"/>
                  <a:lumOff val="35000"/>
                </a:prstClr>
              </a:solidFill>
              <a:latin typeface="Calibri"/>
              <a:ea typeface="Roboto Slab" pitchFamily="2" charset="0"/>
            </a:endParaRPr>
          </a:p>
          <a:p>
            <a:pPr defTabSz="685800" fontAlgn="base">
              <a:spcBef>
                <a:spcPct val="0"/>
              </a:spcBef>
              <a:spcAft>
                <a:spcPct val="0"/>
              </a:spcAft>
            </a:pPr>
            <a:r>
              <a:rPr lang="en-US" sz="825" dirty="0">
                <a:solidFill>
                  <a:prstClr val="black">
                    <a:lumMod val="65000"/>
                    <a:lumOff val="35000"/>
                  </a:prstClr>
                </a:solidFill>
                <a:latin typeface="Myriad Pro" pitchFamily="34" charset="0"/>
                <a:ea typeface="Roboto Slab" pitchFamily="2" charset="0"/>
              </a:rPr>
              <a:t>Legal entities need to have a special license by the Ministry of Development and Investments, issued within 50 calendar days from the submission of the application to the Directorate of Foreign Capital. The special license (Ministerial Decision) sets the mark up to the total cost of services provided, not including income tax (cost – plus method). </a:t>
            </a:r>
            <a:r>
              <a:rPr lang="en-US" sz="750" dirty="0">
                <a:solidFill>
                  <a:prstClr val="black"/>
                </a:solidFill>
                <a:latin typeface="Calibri"/>
              </a:rPr>
              <a:t>	</a:t>
            </a:r>
          </a:p>
        </p:txBody>
      </p:sp>
      <p:sp>
        <p:nvSpPr>
          <p:cNvPr id="15" name="TextBox 51">
            <a:extLst>
              <a:ext uri="{FF2B5EF4-FFF2-40B4-BE49-F238E27FC236}">
                <a16:creationId xmlns:a16="http://schemas.microsoft.com/office/drawing/2014/main" id="{4DFA6213-D383-42EC-B44F-6DD6D975D8DD}"/>
              </a:ext>
            </a:extLst>
          </p:cNvPr>
          <p:cNvSpPr txBox="1"/>
          <p:nvPr/>
        </p:nvSpPr>
        <p:spPr>
          <a:xfrm>
            <a:off x="3167844" y="2237775"/>
            <a:ext cx="1982405" cy="1003352"/>
          </a:xfrm>
          <a:prstGeom prst="rect">
            <a:avLst/>
          </a:prstGeom>
          <a:noFill/>
        </p:spPr>
        <p:txBody>
          <a:bodyPr wrap="square" rtlCol="0">
            <a:spAutoFit/>
          </a:bodyPr>
          <a:lstStyle/>
          <a:p>
            <a:pPr defTabSz="685800" fontAlgn="base">
              <a:lnSpc>
                <a:spcPts val="1200"/>
              </a:lnSpc>
              <a:spcBef>
                <a:spcPct val="0"/>
              </a:spcBef>
              <a:spcAft>
                <a:spcPct val="0"/>
              </a:spcAft>
            </a:pPr>
            <a:r>
              <a:rPr lang="en-US" sz="900" dirty="0">
                <a:solidFill>
                  <a:prstClr val="black">
                    <a:lumMod val="65000"/>
                    <a:lumOff val="35000"/>
                  </a:prstClr>
                </a:solidFill>
                <a:latin typeface="Myriad Pro" pitchFamily="34" charset="0"/>
                <a:ea typeface="Roboto Slab" pitchFamily="2" charset="0"/>
              </a:rPr>
              <a:t>Under </a:t>
            </a:r>
            <a:r>
              <a:rPr lang="en-US" sz="900" b="1" dirty="0">
                <a:solidFill>
                  <a:prstClr val="black">
                    <a:lumMod val="65000"/>
                    <a:lumOff val="35000"/>
                  </a:prstClr>
                </a:solidFill>
                <a:latin typeface="Myriad Pro" pitchFamily="34" charset="0"/>
                <a:ea typeface="Roboto Slab" pitchFamily="2" charset="0"/>
              </a:rPr>
              <a:t>Law No. 3427/2005 </a:t>
            </a:r>
            <a:r>
              <a:rPr lang="en-US" sz="900" dirty="0">
                <a:solidFill>
                  <a:prstClr val="black">
                    <a:lumMod val="65000"/>
                    <a:lumOff val="35000"/>
                  </a:prstClr>
                </a:solidFill>
                <a:latin typeface="Myriad Pro" pitchFamily="34" charset="0"/>
                <a:ea typeface="Roboto Slab" pitchFamily="2" charset="0"/>
              </a:rPr>
              <a:t>(Ch. F), intra-group service centers can be established in Greece solely to provide </a:t>
            </a:r>
            <a:r>
              <a:rPr lang="en-US" sz="900" b="1" dirty="0">
                <a:solidFill>
                  <a:prstClr val="black">
                    <a:lumMod val="65000"/>
                    <a:lumOff val="35000"/>
                  </a:prstClr>
                </a:solidFill>
                <a:latin typeface="Myriad Pro" pitchFamily="34" charset="0"/>
                <a:ea typeface="Roboto Slab" pitchFamily="2" charset="0"/>
              </a:rPr>
              <a:t>exclusively to their affiliates abroad and in Greece the following services:    </a:t>
            </a:r>
          </a:p>
        </p:txBody>
      </p:sp>
      <p:sp>
        <p:nvSpPr>
          <p:cNvPr id="16" name="TextBox 31">
            <a:extLst>
              <a:ext uri="{FF2B5EF4-FFF2-40B4-BE49-F238E27FC236}">
                <a16:creationId xmlns:a16="http://schemas.microsoft.com/office/drawing/2014/main" id="{54365427-C9BA-48F0-B2C9-9506CA4ABA63}"/>
              </a:ext>
            </a:extLst>
          </p:cNvPr>
          <p:cNvSpPr txBox="1"/>
          <p:nvPr/>
        </p:nvSpPr>
        <p:spPr>
          <a:xfrm>
            <a:off x="1979712" y="3685992"/>
            <a:ext cx="2143140" cy="1373453"/>
          </a:xfrm>
          <a:prstGeom prst="rect">
            <a:avLst/>
          </a:prstGeom>
          <a:noFill/>
        </p:spPr>
        <p:txBody>
          <a:bodyPr wrap="square" rtlCol="0">
            <a:spAutoFit/>
          </a:bodyPr>
          <a:lstStyle/>
          <a:p>
            <a:pPr algn="ctr" defTabSz="685800" fontAlgn="base">
              <a:spcBef>
                <a:spcPct val="0"/>
              </a:spcBef>
              <a:spcAft>
                <a:spcPct val="0"/>
              </a:spcAft>
            </a:pPr>
            <a:r>
              <a:rPr lang="en-US" sz="825" dirty="0">
                <a:solidFill>
                  <a:prstClr val="white"/>
                </a:solidFill>
                <a:latin typeface="Myriad Pro" pitchFamily="34" charset="0"/>
                <a:ea typeface="Roboto Slab" pitchFamily="2" charset="0"/>
              </a:rPr>
              <a:t>The legal entities, after they establish</a:t>
            </a:r>
            <a:r>
              <a:rPr lang="el-GR" sz="825" dirty="0">
                <a:solidFill>
                  <a:prstClr val="white"/>
                </a:solidFill>
                <a:latin typeface="Myriad Pro" pitchFamily="34" charset="0"/>
                <a:ea typeface="Roboto Slab" pitchFamily="2" charset="0"/>
              </a:rPr>
              <a:t> </a:t>
            </a:r>
            <a:r>
              <a:rPr lang="en-US" sz="825" dirty="0">
                <a:solidFill>
                  <a:prstClr val="white"/>
                </a:solidFill>
                <a:latin typeface="Myriad Pro" pitchFamily="34" charset="0"/>
                <a:ea typeface="Roboto Slab" pitchFamily="2" charset="0"/>
              </a:rPr>
              <a:t>presence in Greece have the following obligations: </a:t>
            </a:r>
          </a:p>
          <a:p>
            <a:pPr indent="108000" algn="ctr" defTabSz="685800" fontAlgn="base">
              <a:spcBef>
                <a:spcPct val="0"/>
              </a:spcBef>
              <a:spcAft>
                <a:spcPct val="0"/>
              </a:spcAft>
              <a:buFont typeface="Wingdings" pitchFamily="2" charset="2"/>
              <a:buChar char="§"/>
            </a:pPr>
            <a:r>
              <a:rPr lang="en-US" sz="825" dirty="0">
                <a:solidFill>
                  <a:prstClr val="white"/>
                </a:solidFill>
                <a:latin typeface="Myriad Pro" pitchFamily="34" charset="0"/>
                <a:ea typeface="Roboto Slab" pitchFamily="2" charset="0"/>
              </a:rPr>
              <a:t>Employment of at least 4 employees within 12 months from the issuance of the Ministerial Decision and hereafter; and </a:t>
            </a:r>
          </a:p>
          <a:p>
            <a:pPr indent="108000" algn="ctr" defTabSz="685800" fontAlgn="base">
              <a:spcBef>
                <a:spcPct val="0"/>
              </a:spcBef>
              <a:spcAft>
                <a:spcPct val="0"/>
              </a:spcAft>
              <a:buFont typeface="Wingdings" pitchFamily="2" charset="2"/>
              <a:buChar char="§"/>
            </a:pPr>
            <a:r>
              <a:rPr lang="en-US" sz="825" dirty="0">
                <a:solidFill>
                  <a:prstClr val="white"/>
                </a:solidFill>
                <a:latin typeface="Myriad Pro" pitchFamily="34" charset="0"/>
                <a:ea typeface="Roboto Slab" pitchFamily="2" charset="0"/>
              </a:rPr>
              <a:t>EUR 100,000 annual operating</a:t>
            </a:r>
            <a:r>
              <a:rPr lang="el-GR" sz="825" dirty="0">
                <a:solidFill>
                  <a:prstClr val="white"/>
                </a:solidFill>
                <a:latin typeface="Myriad Pro" pitchFamily="34" charset="0"/>
                <a:ea typeface="Roboto Slab" pitchFamily="2" charset="0"/>
              </a:rPr>
              <a:t> </a:t>
            </a:r>
            <a:r>
              <a:rPr lang="en-US" sz="825" dirty="0">
                <a:solidFill>
                  <a:prstClr val="white"/>
                </a:solidFill>
                <a:latin typeface="Myriad Pro" pitchFamily="34" charset="0"/>
                <a:ea typeface="Roboto Slab" pitchFamily="2" charset="0"/>
              </a:rPr>
              <a:t>expenses</a:t>
            </a:r>
            <a:endParaRPr lang="el-GR" sz="825" dirty="0">
              <a:solidFill>
                <a:prstClr val="white"/>
              </a:solidFill>
              <a:latin typeface="Myriad Pro" pitchFamily="34" charset="0"/>
              <a:ea typeface="Roboto Slab" pitchFamily="2" charset="0"/>
            </a:endParaRPr>
          </a:p>
          <a:p>
            <a:pPr algn="ctr" defTabSz="685800" fontAlgn="base">
              <a:spcBef>
                <a:spcPct val="0"/>
              </a:spcBef>
              <a:spcAft>
                <a:spcPct val="0"/>
              </a:spcAft>
            </a:pPr>
            <a:r>
              <a:rPr lang="en-US" sz="825" dirty="0">
                <a:solidFill>
                  <a:prstClr val="white"/>
                </a:solidFill>
                <a:latin typeface="Myriad Pro" pitchFamily="34" charset="0"/>
                <a:ea typeface="Roboto Slab" pitchFamily="2" charset="0"/>
              </a:rPr>
              <a:t> in Greece to be covered via bank </a:t>
            </a:r>
            <a:r>
              <a:rPr lang="el-GR" sz="825" dirty="0">
                <a:solidFill>
                  <a:prstClr val="white"/>
                </a:solidFill>
                <a:latin typeface="Myriad Pro" pitchFamily="34" charset="0"/>
                <a:ea typeface="Roboto Slab" pitchFamily="2" charset="0"/>
              </a:rPr>
              <a:t>  </a:t>
            </a:r>
            <a:r>
              <a:rPr lang="en-US" sz="825" dirty="0">
                <a:solidFill>
                  <a:prstClr val="white"/>
                </a:solidFill>
                <a:latin typeface="Myriad Pro" pitchFamily="34" charset="0"/>
                <a:ea typeface="Roboto Slab" pitchFamily="2" charset="0"/>
              </a:rPr>
              <a:t>remittances</a:t>
            </a:r>
          </a:p>
          <a:p>
            <a:pPr defTabSz="685800" fontAlgn="base">
              <a:spcBef>
                <a:spcPct val="0"/>
              </a:spcBef>
              <a:spcAft>
                <a:spcPct val="0"/>
              </a:spcAft>
            </a:pPr>
            <a:endParaRPr lang="en-US" sz="900" dirty="0">
              <a:solidFill>
                <a:prstClr val="white"/>
              </a:solidFill>
              <a:latin typeface="Calibri"/>
              <a:ea typeface="Roboto Slab" pitchFamily="2" charset="0"/>
            </a:endParaRPr>
          </a:p>
        </p:txBody>
      </p:sp>
      <p:sp>
        <p:nvSpPr>
          <p:cNvPr id="17" name="TextBox 32">
            <a:extLst>
              <a:ext uri="{FF2B5EF4-FFF2-40B4-BE49-F238E27FC236}">
                <a16:creationId xmlns:a16="http://schemas.microsoft.com/office/drawing/2014/main" id="{4198BB1C-3C51-4FB9-BFE1-E3F066DDE1D7}"/>
              </a:ext>
            </a:extLst>
          </p:cNvPr>
          <p:cNvSpPr txBox="1"/>
          <p:nvPr/>
        </p:nvSpPr>
        <p:spPr>
          <a:xfrm>
            <a:off x="5282686" y="2463738"/>
            <a:ext cx="2718314" cy="2812308"/>
          </a:xfrm>
          <a:prstGeom prst="rect">
            <a:avLst/>
          </a:prstGeom>
          <a:noFill/>
        </p:spPr>
        <p:txBody>
          <a:bodyPr wrap="square" rtlCol="0">
            <a:spAutoFit/>
          </a:bodyPr>
          <a:lstStyle/>
          <a:p>
            <a:pPr marL="171450" indent="-171450" defTabSz="685800" fontAlgn="base">
              <a:spcBef>
                <a:spcPct val="0"/>
              </a:spcBef>
              <a:spcAft>
                <a:spcPts val="225"/>
              </a:spcAft>
              <a:buFont typeface="+mj-lt"/>
              <a:buAutoNum type="arabicPeriod"/>
            </a:pPr>
            <a:r>
              <a:rPr lang="en-US" sz="825" b="1" dirty="0">
                <a:solidFill>
                  <a:prstClr val="black">
                    <a:lumMod val="65000"/>
                    <a:lumOff val="35000"/>
                  </a:prstClr>
                </a:solidFill>
                <a:latin typeface="Myriad Pro" pitchFamily="34" charset="0"/>
                <a:ea typeface="Roboto Slab" pitchFamily="2" charset="0"/>
              </a:rPr>
              <a:t>Consulting</a:t>
            </a:r>
            <a:r>
              <a:rPr lang="en-US" sz="825" dirty="0">
                <a:solidFill>
                  <a:prstClr val="black">
                    <a:lumMod val="65000"/>
                    <a:lumOff val="35000"/>
                  </a:prstClr>
                </a:solidFill>
                <a:latin typeface="Myriad Pro" pitchFamily="34" charset="0"/>
                <a:ea typeface="Roboto Slab" pitchFamily="2" charset="0"/>
              </a:rPr>
              <a:t> services </a:t>
            </a:r>
          </a:p>
          <a:p>
            <a:pPr marL="171450" indent="-171450" defTabSz="685800" fontAlgn="base">
              <a:spcBef>
                <a:spcPct val="0"/>
              </a:spcBef>
              <a:spcAft>
                <a:spcPts val="225"/>
              </a:spcAft>
              <a:buFont typeface="+mj-lt"/>
              <a:buAutoNum type="arabicPeriod"/>
            </a:pPr>
            <a:r>
              <a:rPr lang="en-US" sz="825" b="1" dirty="0">
                <a:solidFill>
                  <a:prstClr val="black">
                    <a:lumMod val="65000"/>
                    <a:lumOff val="35000"/>
                  </a:prstClr>
                </a:solidFill>
                <a:latin typeface="Myriad Pro" pitchFamily="34" charset="0"/>
                <a:ea typeface="Roboto Slab" pitchFamily="2" charset="0"/>
              </a:rPr>
              <a:t>Centralization </a:t>
            </a:r>
            <a:r>
              <a:rPr lang="en-US" sz="825" dirty="0">
                <a:solidFill>
                  <a:prstClr val="black">
                    <a:lumMod val="65000"/>
                    <a:lumOff val="35000"/>
                  </a:prstClr>
                </a:solidFill>
                <a:latin typeface="Myriad Pro" pitchFamily="34" charset="0"/>
                <a:ea typeface="Roboto Slab" pitchFamily="2" charset="0"/>
              </a:rPr>
              <a:t>of accounting services</a:t>
            </a:r>
          </a:p>
          <a:p>
            <a:pPr marL="171450" indent="-171450" defTabSz="685800" fontAlgn="base">
              <a:spcBef>
                <a:spcPct val="0"/>
              </a:spcBef>
              <a:spcAft>
                <a:spcPts val="225"/>
              </a:spcAft>
              <a:buFont typeface="+mj-lt"/>
              <a:buAutoNum type="arabicPeriod"/>
            </a:pPr>
            <a:r>
              <a:rPr lang="en-US" sz="825" b="1" dirty="0">
                <a:solidFill>
                  <a:prstClr val="black">
                    <a:lumMod val="65000"/>
                    <a:lumOff val="35000"/>
                  </a:prstClr>
                </a:solidFill>
                <a:latin typeface="Myriad Pro" pitchFamily="34" charset="0"/>
                <a:ea typeface="Roboto Slab" pitchFamily="2" charset="0"/>
              </a:rPr>
              <a:t>Quality control of production</a:t>
            </a:r>
            <a:r>
              <a:rPr lang="en-US" sz="825" dirty="0">
                <a:solidFill>
                  <a:prstClr val="black">
                    <a:lumMod val="65000"/>
                    <a:lumOff val="35000"/>
                  </a:prstClr>
                </a:solidFill>
                <a:latin typeface="Myriad Pro" pitchFamily="34" charset="0"/>
                <a:ea typeface="Roboto Slab" pitchFamily="2" charset="0"/>
              </a:rPr>
              <a:t>, products, procedures and service </a:t>
            </a:r>
          </a:p>
          <a:p>
            <a:pPr marL="171450" indent="-171450" defTabSz="685800" fontAlgn="base">
              <a:spcBef>
                <a:spcPct val="0"/>
              </a:spcBef>
              <a:spcAft>
                <a:spcPts val="225"/>
              </a:spcAft>
              <a:buFont typeface="+mj-lt"/>
              <a:buAutoNum type="arabicPeriod"/>
            </a:pPr>
            <a:r>
              <a:rPr lang="en-US" sz="825" b="1" dirty="0">
                <a:solidFill>
                  <a:prstClr val="black">
                    <a:lumMod val="65000"/>
                    <a:lumOff val="35000"/>
                  </a:prstClr>
                </a:solidFill>
                <a:latin typeface="Myriad Pro" pitchFamily="34" charset="0"/>
                <a:ea typeface="Roboto Slab" pitchFamily="2" charset="0"/>
              </a:rPr>
              <a:t>Preparation of studies</a:t>
            </a:r>
            <a:r>
              <a:rPr lang="en-US" sz="825" dirty="0">
                <a:solidFill>
                  <a:prstClr val="black">
                    <a:lumMod val="65000"/>
                    <a:lumOff val="35000"/>
                  </a:prstClr>
                </a:solidFill>
                <a:latin typeface="Myriad Pro" pitchFamily="34" charset="0"/>
                <a:ea typeface="Roboto Slab" pitchFamily="2" charset="0"/>
              </a:rPr>
              <a:t>, designs and contracts</a:t>
            </a:r>
          </a:p>
          <a:p>
            <a:pPr marL="171450" indent="-171450" defTabSz="685800" fontAlgn="base">
              <a:spcBef>
                <a:spcPct val="0"/>
              </a:spcBef>
              <a:spcAft>
                <a:spcPts val="225"/>
              </a:spcAft>
              <a:buFont typeface="+mj-lt"/>
              <a:buAutoNum type="arabicPeriod"/>
            </a:pPr>
            <a:r>
              <a:rPr lang="en-US" sz="825" b="1" dirty="0">
                <a:solidFill>
                  <a:prstClr val="black">
                    <a:lumMod val="65000"/>
                    <a:lumOff val="35000"/>
                  </a:prstClr>
                </a:solidFill>
                <a:latin typeface="Myriad Pro" pitchFamily="34" charset="0"/>
                <a:ea typeface="Roboto Slab" pitchFamily="2" charset="0"/>
              </a:rPr>
              <a:t>Advertising and marketing services</a:t>
            </a:r>
          </a:p>
          <a:p>
            <a:pPr marL="171450" indent="-171450" defTabSz="685800" fontAlgn="base">
              <a:spcBef>
                <a:spcPct val="0"/>
              </a:spcBef>
              <a:spcAft>
                <a:spcPts val="225"/>
              </a:spcAft>
              <a:buFont typeface="+mj-lt"/>
              <a:buAutoNum type="arabicPeriod"/>
            </a:pPr>
            <a:r>
              <a:rPr lang="en-US" sz="825" b="1" dirty="0">
                <a:solidFill>
                  <a:prstClr val="black">
                    <a:lumMod val="65000"/>
                    <a:lumOff val="35000"/>
                  </a:prstClr>
                </a:solidFill>
                <a:latin typeface="Myriad Pro" pitchFamily="34" charset="0"/>
                <a:ea typeface="Roboto Slab" pitchFamily="2" charset="0"/>
              </a:rPr>
              <a:t>Data processing</a:t>
            </a:r>
          </a:p>
          <a:p>
            <a:pPr marL="171450" indent="-171450" defTabSz="685800" fontAlgn="base">
              <a:spcBef>
                <a:spcPct val="0"/>
              </a:spcBef>
              <a:spcAft>
                <a:spcPts val="225"/>
              </a:spcAft>
              <a:buFont typeface="+mj-lt"/>
              <a:buAutoNum type="arabicPeriod"/>
            </a:pPr>
            <a:r>
              <a:rPr lang="en-US" sz="825" b="1" dirty="0">
                <a:solidFill>
                  <a:prstClr val="black">
                    <a:lumMod val="65000"/>
                    <a:lumOff val="35000"/>
                  </a:prstClr>
                </a:solidFill>
                <a:latin typeface="Myriad Pro" pitchFamily="34" charset="0"/>
                <a:ea typeface="Roboto Slab" pitchFamily="2" charset="0"/>
              </a:rPr>
              <a:t>Receipt and supply of information</a:t>
            </a:r>
          </a:p>
          <a:p>
            <a:pPr marL="171450" indent="-171450" defTabSz="685800" fontAlgn="base">
              <a:spcBef>
                <a:spcPct val="0"/>
              </a:spcBef>
              <a:spcAft>
                <a:spcPts val="225"/>
              </a:spcAft>
              <a:buFont typeface="+mj-lt"/>
              <a:buAutoNum type="arabicPeriod"/>
            </a:pPr>
            <a:r>
              <a:rPr lang="en-US" sz="825" b="1" dirty="0">
                <a:solidFill>
                  <a:prstClr val="black">
                    <a:lumMod val="65000"/>
                    <a:lumOff val="35000"/>
                  </a:prstClr>
                </a:solidFill>
                <a:latin typeface="Myriad Pro" pitchFamily="34" charset="0"/>
                <a:ea typeface="Roboto Slab" pitchFamily="2" charset="0"/>
              </a:rPr>
              <a:t>Research and development services</a:t>
            </a:r>
          </a:p>
          <a:p>
            <a:pPr marL="171450" indent="-171450" defTabSz="685800" fontAlgn="base">
              <a:spcBef>
                <a:spcPct val="0"/>
              </a:spcBef>
              <a:spcAft>
                <a:spcPts val="225"/>
              </a:spcAft>
              <a:buFont typeface="+mj-lt"/>
              <a:buAutoNum type="arabicPeriod"/>
            </a:pPr>
            <a:r>
              <a:rPr lang="en-US" sz="825" b="1" dirty="0">
                <a:solidFill>
                  <a:prstClr val="black">
                    <a:lumMod val="65000"/>
                    <a:lumOff val="35000"/>
                  </a:prstClr>
                </a:solidFill>
                <a:latin typeface="Myriad Pro" pitchFamily="34" charset="0"/>
                <a:ea typeface="Roboto Slab" pitchFamily="2" charset="0"/>
              </a:rPr>
              <a:t>Software development</a:t>
            </a:r>
            <a:r>
              <a:rPr lang="en-US" sz="825" dirty="0">
                <a:solidFill>
                  <a:prstClr val="black">
                    <a:lumMod val="65000"/>
                    <a:lumOff val="35000"/>
                  </a:prstClr>
                </a:solidFill>
                <a:latin typeface="Myriad Pro" pitchFamily="34" charset="0"/>
                <a:ea typeface="Roboto Slab" pitchFamily="2" charset="0"/>
              </a:rPr>
              <a:t>, computer programming and information system support</a:t>
            </a:r>
          </a:p>
          <a:p>
            <a:pPr marL="171450" indent="-171450" defTabSz="685800" fontAlgn="base">
              <a:spcBef>
                <a:spcPct val="0"/>
              </a:spcBef>
              <a:spcAft>
                <a:spcPts val="225"/>
              </a:spcAft>
              <a:buFont typeface="+mj-lt"/>
              <a:buAutoNum type="arabicPeriod"/>
            </a:pPr>
            <a:r>
              <a:rPr lang="en-US" sz="825" b="1" dirty="0">
                <a:solidFill>
                  <a:prstClr val="black">
                    <a:lumMod val="65000"/>
                    <a:lumOff val="35000"/>
                  </a:prstClr>
                </a:solidFill>
                <a:latin typeface="Myriad Pro" pitchFamily="34" charset="0"/>
                <a:ea typeface="Roboto Slab" pitchFamily="2" charset="0"/>
              </a:rPr>
              <a:t>Storage and management of files </a:t>
            </a:r>
            <a:r>
              <a:rPr lang="en-US" sz="825" dirty="0">
                <a:solidFill>
                  <a:prstClr val="black">
                    <a:lumMod val="65000"/>
                    <a:lumOff val="35000"/>
                  </a:prstClr>
                </a:solidFill>
                <a:latin typeface="Myriad Pro" pitchFamily="34" charset="0"/>
                <a:ea typeface="Roboto Slab" pitchFamily="2" charset="0"/>
              </a:rPr>
              <a:t>and information    </a:t>
            </a:r>
          </a:p>
          <a:p>
            <a:pPr marL="171450" indent="-171450" defTabSz="685800" fontAlgn="base">
              <a:spcBef>
                <a:spcPct val="0"/>
              </a:spcBef>
              <a:spcAft>
                <a:spcPts val="225"/>
              </a:spcAft>
              <a:buFont typeface="+mj-lt"/>
              <a:buAutoNum type="arabicPeriod"/>
            </a:pPr>
            <a:r>
              <a:rPr lang="en-US" sz="825" b="1" dirty="0">
                <a:solidFill>
                  <a:prstClr val="black">
                    <a:lumMod val="65000"/>
                    <a:lumOff val="35000"/>
                  </a:prstClr>
                </a:solidFill>
                <a:latin typeface="Myriad Pro" pitchFamily="34" charset="0"/>
                <a:ea typeface="Roboto Slab" pitchFamily="2" charset="0"/>
              </a:rPr>
              <a:t>Supplier, customer and supply chain management </a:t>
            </a:r>
            <a:r>
              <a:rPr lang="en-US" sz="825" dirty="0">
                <a:solidFill>
                  <a:prstClr val="black">
                    <a:lumMod val="65000"/>
                    <a:lumOff val="35000"/>
                  </a:prstClr>
                </a:solidFill>
                <a:latin typeface="Myriad Pro" pitchFamily="34" charset="0"/>
                <a:ea typeface="Roboto Slab" pitchFamily="2" charset="0"/>
              </a:rPr>
              <a:t>excluding performance of transportation with own means,</a:t>
            </a:r>
          </a:p>
          <a:p>
            <a:pPr marL="171450" indent="-171450" defTabSz="685800" fontAlgn="base">
              <a:spcBef>
                <a:spcPct val="0"/>
              </a:spcBef>
              <a:spcAft>
                <a:spcPts val="225"/>
              </a:spcAft>
              <a:buFont typeface="+mj-lt"/>
              <a:buAutoNum type="arabicPeriod"/>
            </a:pPr>
            <a:r>
              <a:rPr lang="en-US" sz="825" b="1" dirty="0">
                <a:solidFill>
                  <a:prstClr val="black">
                    <a:lumMod val="65000"/>
                    <a:lumOff val="35000"/>
                  </a:prstClr>
                </a:solidFill>
                <a:latin typeface="Myriad Pro" pitchFamily="34" charset="0"/>
                <a:ea typeface="Roboto Slab" pitchFamily="2" charset="0"/>
              </a:rPr>
              <a:t>Management and training of human resources </a:t>
            </a:r>
          </a:p>
          <a:p>
            <a:pPr marL="171450" indent="-171450" defTabSz="685800" fontAlgn="base">
              <a:spcBef>
                <a:spcPct val="0"/>
              </a:spcBef>
              <a:spcAft>
                <a:spcPts val="225"/>
              </a:spcAft>
              <a:buFont typeface="+mj-lt"/>
              <a:buAutoNum type="arabicPeriod"/>
            </a:pPr>
            <a:r>
              <a:rPr lang="en-US" sz="825" b="1" dirty="0">
                <a:solidFill>
                  <a:prstClr val="black">
                    <a:lumMod val="65000"/>
                    <a:lumOff val="35000"/>
                  </a:prstClr>
                </a:solidFill>
                <a:latin typeface="Myriad Pro" pitchFamily="34" charset="0"/>
                <a:ea typeface="Roboto Slab" pitchFamily="2" charset="0"/>
              </a:rPr>
              <a:t> Contact center and computer-based telephone information</a:t>
            </a:r>
          </a:p>
        </p:txBody>
      </p:sp>
    </p:spTree>
    <p:extLst>
      <p:ext uri="{BB962C8B-B14F-4D97-AF65-F5344CB8AC3E}">
        <p14:creationId xmlns:p14="http://schemas.microsoft.com/office/powerpoint/2010/main" val="2451928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1143000" y="1221600"/>
            <a:ext cx="6858000" cy="275430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base">
              <a:spcBef>
                <a:spcPct val="0"/>
              </a:spcBef>
              <a:spcAft>
                <a:spcPct val="0"/>
              </a:spcAft>
            </a:pPr>
            <a:endParaRPr lang="el-GR" sz="900">
              <a:solidFill>
                <a:prstClr val="white"/>
              </a:solidFill>
              <a:latin typeface="Calibri"/>
            </a:endParaRPr>
          </a:p>
        </p:txBody>
      </p:sp>
      <p:cxnSp>
        <p:nvCxnSpPr>
          <p:cNvPr id="27" name="Straight Connector 26">
            <a:extLst>
              <a:ext uri="{FF2B5EF4-FFF2-40B4-BE49-F238E27FC236}">
                <a16:creationId xmlns:a16="http://schemas.microsoft.com/office/drawing/2014/main" id="{86CBDF09-D2EB-4603-A8B9-C940916B465C}"/>
              </a:ext>
            </a:extLst>
          </p:cNvPr>
          <p:cNvCxnSpPr>
            <a:cxnSpLocks/>
          </p:cNvCxnSpPr>
          <p:nvPr/>
        </p:nvCxnSpPr>
        <p:spPr>
          <a:xfrm>
            <a:off x="2506379" y="2796476"/>
            <a:ext cx="877255"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95982F4-9EA3-4538-B462-FD78516D84A0}"/>
              </a:ext>
            </a:extLst>
          </p:cNvPr>
          <p:cNvCxnSpPr>
            <a:cxnSpLocks/>
          </p:cNvCxnSpPr>
          <p:nvPr/>
        </p:nvCxnSpPr>
        <p:spPr>
          <a:xfrm>
            <a:off x="4147314" y="2742898"/>
            <a:ext cx="877255"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2908663-78D6-46DF-A318-48395C3CD2B7}"/>
              </a:ext>
            </a:extLst>
          </p:cNvPr>
          <p:cNvCxnSpPr>
            <a:cxnSpLocks/>
          </p:cNvCxnSpPr>
          <p:nvPr/>
        </p:nvCxnSpPr>
        <p:spPr>
          <a:xfrm>
            <a:off x="5924209" y="2742898"/>
            <a:ext cx="814871"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1" name="Freeform 8">
            <a:extLst>
              <a:ext uri="{FF2B5EF4-FFF2-40B4-BE49-F238E27FC236}">
                <a16:creationId xmlns:a16="http://schemas.microsoft.com/office/drawing/2014/main" id="{1484996C-C4C3-45C5-8929-F0DEC0DDB0C8}"/>
              </a:ext>
            </a:extLst>
          </p:cNvPr>
          <p:cNvSpPr>
            <a:spLocks noChangeAspect="1" noEditPoints="1"/>
          </p:cNvSpPr>
          <p:nvPr/>
        </p:nvSpPr>
        <p:spPr bwMode="auto">
          <a:xfrm>
            <a:off x="1970594" y="2193281"/>
            <a:ext cx="219963" cy="240385"/>
          </a:xfrm>
          <a:custGeom>
            <a:avLst/>
            <a:gdLst>
              <a:gd name="T0" fmla="*/ 265 w 271"/>
              <a:gd name="T1" fmla="*/ 18 h 270"/>
              <a:gd name="T2" fmla="*/ 253 w 271"/>
              <a:gd name="T3" fmla="*/ 6 h 270"/>
              <a:gd name="T4" fmla="*/ 234 w 271"/>
              <a:gd name="T5" fmla="*/ 6 h 270"/>
              <a:gd name="T6" fmla="*/ 220 w 271"/>
              <a:gd name="T7" fmla="*/ 20 h 270"/>
              <a:gd name="T8" fmla="*/ 0 w 271"/>
              <a:gd name="T9" fmla="*/ 20 h 270"/>
              <a:gd name="T10" fmla="*/ 0 w 271"/>
              <a:gd name="T11" fmla="*/ 270 h 270"/>
              <a:gd name="T12" fmla="*/ 251 w 271"/>
              <a:gd name="T13" fmla="*/ 270 h 270"/>
              <a:gd name="T14" fmla="*/ 251 w 271"/>
              <a:gd name="T15" fmla="*/ 51 h 270"/>
              <a:gd name="T16" fmla="*/ 253 w 271"/>
              <a:gd name="T17" fmla="*/ 50 h 270"/>
              <a:gd name="T18" fmla="*/ 265 w 271"/>
              <a:gd name="T19" fmla="*/ 37 h 270"/>
              <a:gd name="T20" fmla="*/ 265 w 271"/>
              <a:gd name="T21" fmla="*/ 18 h 270"/>
              <a:gd name="T22" fmla="*/ 90 w 271"/>
              <a:gd name="T23" fmla="*/ 166 h 270"/>
              <a:gd name="T24" fmla="*/ 105 w 271"/>
              <a:gd name="T25" fmla="*/ 181 h 270"/>
              <a:gd name="T26" fmla="*/ 85 w 271"/>
              <a:gd name="T27" fmla="*/ 186 h 270"/>
              <a:gd name="T28" fmla="*/ 90 w 271"/>
              <a:gd name="T29" fmla="*/ 166 h 270"/>
              <a:gd name="T30" fmla="*/ 234 w 271"/>
              <a:gd name="T31" fmla="*/ 56 h 270"/>
              <a:gd name="T32" fmla="*/ 215 w 271"/>
              <a:gd name="T33" fmla="*/ 37 h 270"/>
              <a:gd name="T34" fmla="*/ 221 w 271"/>
              <a:gd name="T35" fmla="*/ 31 h 270"/>
              <a:gd name="T36" fmla="*/ 240 w 271"/>
              <a:gd name="T37" fmla="*/ 50 h 270"/>
              <a:gd name="T38" fmla="*/ 234 w 271"/>
              <a:gd name="T39" fmla="*/ 56 h 270"/>
              <a:gd name="T40" fmla="*/ 227 w 271"/>
              <a:gd name="T41" fmla="*/ 63 h 270"/>
              <a:gd name="T42" fmla="*/ 113 w 271"/>
              <a:gd name="T43" fmla="*/ 177 h 270"/>
              <a:gd name="T44" fmla="*/ 94 w 271"/>
              <a:gd name="T45" fmla="*/ 158 h 270"/>
              <a:gd name="T46" fmla="*/ 208 w 271"/>
              <a:gd name="T47" fmla="*/ 44 h 270"/>
              <a:gd name="T48" fmla="*/ 227 w 271"/>
              <a:gd name="T49" fmla="*/ 63 h 270"/>
              <a:gd name="T50" fmla="*/ 242 w 271"/>
              <a:gd name="T51" fmla="*/ 60 h 270"/>
              <a:gd name="T52" fmla="*/ 242 w 271"/>
              <a:gd name="T53" fmla="*/ 261 h 270"/>
              <a:gd name="T54" fmla="*/ 9 w 271"/>
              <a:gd name="T55" fmla="*/ 261 h 270"/>
              <a:gd name="T56" fmla="*/ 9 w 271"/>
              <a:gd name="T57" fmla="*/ 29 h 270"/>
              <a:gd name="T58" fmla="*/ 211 w 271"/>
              <a:gd name="T59" fmla="*/ 29 h 270"/>
              <a:gd name="T60" fmla="*/ 85 w 271"/>
              <a:gd name="T61" fmla="*/ 155 h 270"/>
              <a:gd name="T62" fmla="*/ 84 w 271"/>
              <a:gd name="T63" fmla="*/ 155 h 270"/>
              <a:gd name="T64" fmla="*/ 74 w 271"/>
              <a:gd name="T65" fmla="*/ 190 h 270"/>
              <a:gd name="T66" fmla="*/ 69 w 271"/>
              <a:gd name="T67" fmla="*/ 196 h 270"/>
              <a:gd name="T68" fmla="*/ 69 w 271"/>
              <a:gd name="T69" fmla="*/ 202 h 270"/>
              <a:gd name="T70" fmla="*/ 72 w 271"/>
              <a:gd name="T71" fmla="*/ 203 h 270"/>
              <a:gd name="T72" fmla="*/ 75 w 271"/>
              <a:gd name="T73" fmla="*/ 202 h 270"/>
              <a:gd name="T74" fmla="*/ 81 w 271"/>
              <a:gd name="T75" fmla="*/ 197 h 270"/>
              <a:gd name="T76" fmla="*/ 116 w 271"/>
              <a:gd name="T77" fmla="*/ 187 h 270"/>
              <a:gd name="T78" fmla="*/ 236 w 271"/>
              <a:gd name="T79" fmla="*/ 67 h 270"/>
              <a:gd name="T80" fmla="*/ 242 w 271"/>
              <a:gd name="T81" fmla="*/ 60 h 270"/>
              <a:gd name="T82" fmla="*/ 259 w 271"/>
              <a:gd name="T83" fmla="*/ 31 h 270"/>
              <a:gd name="T84" fmla="*/ 246 w 271"/>
              <a:gd name="T85" fmla="*/ 44 h 270"/>
              <a:gd name="T86" fmla="*/ 227 w 271"/>
              <a:gd name="T87" fmla="*/ 25 h 270"/>
              <a:gd name="T88" fmla="*/ 240 w 271"/>
              <a:gd name="T89" fmla="*/ 12 h 270"/>
              <a:gd name="T90" fmla="*/ 246 w 271"/>
              <a:gd name="T91" fmla="*/ 12 h 270"/>
              <a:gd name="T92" fmla="*/ 259 w 271"/>
              <a:gd name="T93" fmla="*/ 25 h 270"/>
              <a:gd name="T94" fmla="*/ 259 w 271"/>
              <a:gd name="T95" fmla="*/ 31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1" h="270">
                <a:moveTo>
                  <a:pt x="265" y="18"/>
                </a:moveTo>
                <a:cubicBezTo>
                  <a:pt x="253" y="6"/>
                  <a:pt x="253" y="6"/>
                  <a:pt x="253" y="6"/>
                </a:cubicBezTo>
                <a:cubicBezTo>
                  <a:pt x="247" y="0"/>
                  <a:pt x="239" y="0"/>
                  <a:pt x="234" y="6"/>
                </a:cubicBezTo>
                <a:cubicBezTo>
                  <a:pt x="220" y="20"/>
                  <a:pt x="220" y="20"/>
                  <a:pt x="220" y="20"/>
                </a:cubicBezTo>
                <a:cubicBezTo>
                  <a:pt x="0" y="20"/>
                  <a:pt x="0" y="20"/>
                  <a:pt x="0" y="20"/>
                </a:cubicBezTo>
                <a:cubicBezTo>
                  <a:pt x="0" y="270"/>
                  <a:pt x="0" y="270"/>
                  <a:pt x="0" y="270"/>
                </a:cubicBezTo>
                <a:cubicBezTo>
                  <a:pt x="251" y="270"/>
                  <a:pt x="251" y="270"/>
                  <a:pt x="251" y="270"/>
                </a:cubicBezTo>
                <a:cubicBezTo>
                  <a:pt x="251" y="51"/>
                  <a:pt x="251" y="51"/>
                  <a:pt x="251" y="51"/>
                </a:cubicBezTo>
                <a:cubicBezTo>
                  <a:pt x="253" y="50"/>
                  <a:pt x="253" y="50"/>
                  <a:pt x="253" y="50"/>
                </a:cubicBezTo>
                <a:cubicBezTo>
                  <a:pt x="265" y="37"/>
                  <a:pt x="265" y="37"/>
                  <a:pt x="265" y="37"/>
                </a:cubicBezTo>
                <a:cubicBezTo>
                  <a:pt x="271" y="32"/>
                  <a:pt x="271" y="24"/>
                  <a:pt x="265" y="18"/>
                </a:cubicBezTo>
                <a:moveTo>
                  <a:pt x="90" y="166"/>
                </a:moveTo>
                <a:cubicBezTo>
                  <a:pt x="105" y="181"/>
                  <a:pt x="105" y="181"/>
                  <a:pt x="105" y="181"/>
                </a:cubicBezTo>
                <a:cubicBezTo>
                  <a:pt x="85" y="186"/>
                  <a:pt x="85" y="186"/>
                  <a:pt x="85" y="186"/>
                </a:cubicBezTo>
                <a:lnTo>
                  <a:pt x="90" y="166"/>
                </a:lnTo>
                <a:close/>
                <a:moveTo>
                  <a:pt x="234" y="56"/>
                </a:moveTo>
                <a:cubicBezTo>
                  <a:pt x="215" y="37"/>
                  <a:pt x="215" y="37"/>
                  <a:pt x="215" y="37"/>
                </a:cubicBezTo>
                <a:cubicBezTo>
                  <a:pt x="221" y="31"/>
                  <a:pt x="221" y="31"/>
                  <a:pt x="221" y="31"/>
                </a:cubicBezTo>
                <a:cubicBezTo>
                  <a:pt x="240" y="50"/>
                  <a:pt x="240" y="50"/>
                  <a:pt x="240" y="50"/>
                </a:cubicBezTo>
                <a:lnTo>
                  <a:pt x="234" y="56"/>
                </a:lnTo>
                <a:close/>
                <a:moveTo>
                  <a:pt x="227" y="63"/>
                </a:moveTo>
                <a:cubicBezTo>
                  <a:pt x="113" y="177"/>
                  <a:pt x="113" y="177"/>
                  <a:pt x="113" y="177"/>
                </a:cubicBezTo>
                <a:cubicBezTo>
                  <a:pt x="94" y="158"/>
                  <a:pt x="94" y="158"/>
                  <a:pt x="94" y="158"/>
                </a:cubicBezTo>
                <a:cubicBezTo>
                  <a:pt x="208" y="44"/>
                  <a:pt x="208" y="44"/>
                  <a:pt x="208" y="44"/>
                </a:cubicBezTo>
                <a:lnTo>
                  <a:pt x="227" y="63"/>
                </a:lnTo>
                <a:close/>
                <a:moveTo>
                  <a:pt x="242" y="60"/>
                </a:moveTo>
                <a:cubicBezTo>
                  <a:pt x="242" y="261"/>
                  <a:pt x="242" y="261"/>
                  <a:pt x="242" y="261"/>
                </a:cubicBezTo>
                <a:cubicBezTo>
                  <a:pt x="9" y="261"/>
                  <a:pt x="9" y="261"/>
                  <a:pt x="9" y="261"/>
                </a:cubicBezTo>
                <a:cubicBezTo>
                  <a:pt x="9" y="29"/>
                  <a:pt x="9" y="29"/>
                  <a:pt x="9" y="29"/>
                </a:cubicBezTo>
                <a:cubicBezTo>
                  <a:pt x="211" y="29"/>
                  <a:pt x="211" y="29"/>
                  <a:pt x="211" y="29"/>
                </a:cubicBezTo>
                <a:cubicBezTo>
                  <a:pt x="85" y="155"/>
                  <a:pt x="85" y="155"/>
                  <a:pt x="85" y="155"/>
                </a:cubicBezTo>
                <a:cubicBezTo>
                  <a:pt x="84" y="155"/>
                  <a:pt x="84" y="155"/>
                  <a:pt x="84" y="155"/>
                </a:cubicBezTo>
                <a:cubicBezTo>
                  <a:pt x="74" y="190"/>
                  <a:pt x="74" y="190"/>
                  <a:pt x="74" y="190"/>
                </a:cubicBezTo>
                <a:cubicBezTo>
                  <a:pt x="69" y="196"/>
                  <a:pt x="69" y="196"/>
                  <a:pt x="69" y="196"/>
                </a:cubicBezTo>
                <a:cubicBezTo>
                  <a:pt x="67" y="197"/>
                  <a:pt x="67" y="200"/>
                  <a:pt x="69" y="202"/>
                </a:cubicBezTo>
                <a:cubicBezTo>
                  <a:pt x="70" y="203"/>
                  <a:pt x="71" y="203"/>
                  <a:pt x="72" y="203"/>
                </a:cubicBezTo>
                <a:cubicBezTo>
                  <a:pt x="73" y="203"/>
                  <a:pt x="74" y="203"/>
                  <a:pt x="75" y="202"/>
                </a:cubicBezTo>
                <a:cubicBezTo>
                  <a:pt x="81" y="197"/>
                  <a:pt x="81" y="197"/>
                  <a:pt x="81" y="197"/>
                </a:cubicBezTo>
                <a:cubicBezTo>
                  <a:pt x="116" y="187"/>
                  <a:pt x="116" y="187"/>
                  <a:pt x="116" y="187"/>
                </a:cubicBezTo>
                <a:cubicBezTo>
                  <a:pt x="236" y="67"/>
                  <a:pt x="236" y="67"/>
                  <a:pt x="236" y="67"/>
                </a:cubicBezTo>
                <a:lnTo>
                  <a:pt x="242" y="60"/>
                </a:lnTo>
                <a:close/>
                <a:moveTo>
                  <a:pt x="259" y="31"/>
                </a:moveTo>
                <a:cubicBezTo>
                  <a:pt x="246" y="44"/>
                  <a:pt x="246" y="44"/>
                  <a:pt x="246" y="44"/>
                </a:cubicBezTo>
                <a:cubicBezTo>
                  <a:pt x="227" y="25"/>
                  <a:pt x="227" y="25"/>
                  <a:pt x="227" y="25"/>
                </a:cubicBezTo>
                <a:cubicBezTo>
                  <a:pt x="240" y="12"/>
                  <a:pt x="240" y="12"/>
                  <a:pt x="240" y="12"/>
                </a:cubicBezTo>
                <a:cubicBezTo>
                  <a:pt x="242" y="10"/>
                  <a:pt x="245" y="10"/>
                  <a:pt x="246" y="12"/>
                </a:cubicBezTo>
                <a:cubicBezTo>
                  <a:pt x="259" y="25"/>
                  <a:pt x="259" y="25"/>
                  <a:pt x="259" y="25"/>
                </a:cubicBezTo>
                <a:cubicBezTo>
                  <a:pt x="261" y="26"/>
                  <a:pt x="261" y="29"/>
                  <a:pt x="259" y="31"/>
                </a:cubicBezTo>
              </a:path>
            </a:pathLst>
          </a:custGeom>
          <a:solidFill>
            <a:schemeClr val="bg1"/>
          </a:solidFill>
          <a:ln>
            <a:noFill/>
          </a:ln>
        </p:spPr>
        <p:txBody>
          <a:bodyPr vert="horz" wrap="square" lIns="68580" tIns="34290" rIns="68580" bIns="34290" numCol="1" anchor="t" anchorCtr="0" compatLnSpc="1">
            <a:prstTxWarp prst="textNoShape">
              <a:avLst/>
            </a:prstTxWarp>
          </a:bodyPr>
          <a:lstStyle/>
          <a:p>
            <a:pPr defTabSz="685800" fontAlgn="base">
              <a:spcBef>
                <a:spcPct val="0"/>
              </a:spcBef>
              <a:spcAft>
                <a:spcPct val="0"/>
              </a:spcAft>
            </a:pPr>
            <a:endParaRPr lang="en-US" sz="900">
              <a:solidFill>
                <a:prstClr val="black"/>
              </a:solidFill>
              <a:latin typeface="Arial" charset="0"/>
            </a:endParaRPr>
          </a:p>
        </p:txBody>
      </p:sp>
      <p:sp>
        <p:nvSpPr>
          <p:cNvPr id="38" name="Rectangle 20">
            <a:extLst>
              <a:ext uri="{FF2B5EF4-FFF2-40B4-BE49-F238E27FC236}">
                <a16:creationId xmlns:a16="http://schemas.microsoft.com/office/drawing/2014/main" id="{80E73867-84C7-4B00-95D9-60B70647D1BE}"/>
              </a:ext>
            </a:extLst>
          </p:cNvPr>
          <p:cNvSpPr>
            <a:spLocks/>
          </p:cNvSpPr>
          <p:nvPr/>
        </p:nvSpPr>
        <p:spPr bwMode="auto">
          <a:xfrm>
            <a:off x="1115616" y="2904079"/>
            <a:ext cx="1821645" cy="477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defTabSz="685800" fontAlgn="base">
              <a:spcBef>
                <a:spcPct val="0"/>
              </a:spcBef>
              <a:spcAft>
                <a:spcPct val="0"/>
              </a:spcAft>
            </a:pPr>
            <a:r>
              <a:rPr lang="en-US" sz="900" b="1" dirty="0">
                <a:solidFill>
                  <a:srgbClr val="FFC000"/>
                </a:solidFill>
                <a:latin typeface="Myriad Pro Black" pitchFamily="34" charset="0"/>
              </a:rPr>
              <a:t>Job Creation- </a:t>
            </a:r>
            <a:r>
              <a:rPr lang="en-US" sz="750" b="1" dirty="0">
                <a:solidFill>
                  <a:prstClr val="white"/>
                </a:solidFill>
                <a:latin typeface="Myriad Pro Black" pitchFamily="34" charset="0"/>
              </a:rPr>
              <a:t>Wage Subsidy</a:t>
            </a:r>
            <a:endParaRPr lang="en-US" sz="750" dirty="0">
              <a:solidFill>
                <a:prstClr val="white"/>
              </a:solidFill>
              <a:latin typeface="Myriad Pro Black" pitchFamily="34" charset="0"/>
              <a:ea typeface="Roboto Slab" pitchFamily="2" charset="0"/>
              <a:cs typeface="Open Sans Extrabold" panose="020B0906030804020204" pitchFamily="34" charset="0"/>
              <a:sym typeface="Montserrat-Regular" charset="0"/>
            </a:endParaRPr>
          </a:p>
        </p:txBody>
      </p:sp>
      <p:sp>
        <p:nvSpPr>
          <p:cNvPr id="13" name="Freeform 5">
            <a:extLst>
              <a:ext uri="{FF2B5EF4-FFF2-40B4-BE49-F238E27FC236}">
                <a16:creationId xmlns:a16="http://schemas.microsoft.com/office/drawing/2014/main" id="{7253EDE8-74A0-4E41-A8FA-3D5CD7EE3132}"/>
              </a:ext>
            </a:extLst>
          </p:cNvPr>
          <p:cNvSpPr>
            <a:spLocks noEditPoints="1"/>
          </p:cNvSpPr>
          <p:nvPr/>
        </p:nvSpPr>
        <p:spPr bwMode="auto">
          <a:xfrm>
            <a:off x="3631527" y="2139702"/>
            <a:ext cx="319087" cy="307180"/>
          </a:xfrm>
          <a:custGeom>
            <a:avLst/>
            <a:gdLst>
              <a:gd name="T0" fmla="*/ 214 w 280"/>
              <a:gd name="T1" fmla="*/ 186 h 256"/>
              <a:gd name="T2" fmla="*/ 241 w 280"/>
              <a:gd name="T3" fmla="*/ 182 h 256"/>
              <a:gd name="T4" fmla="*/ 272 w 280"/>
              <a:gd name="T5" fmla="*/ 170 h 256"/>
              <a:gd name="T6" fmla="*/ 240 w 280"/>
              <a:gd name="T7" fmla="*/ 81 h 256"/>
              <a:gd name="T8" fmla="*/ 161 w 280"/>
              <a:gd name="T9" fmla="*/ 28 h 256"/>
              <a:gd name="T10" fmla="*/ 108 w 280"/>
              <a:gd name="T11" fmla="*/ 0 h 256"/>
              <a:gd name="T12" fmla="*/ 52 w 280"/>
              <a:gd name="T13" fmla="*/ 47 h 256"/>
              <a:gd name="T14" fmla="*/ 47 w 280"/>
              <a:gd name="T15" fmla="*/ 84 h 256"/>
              <a:gd name="T16" fmla="*/ 54 w 280"/>
              <a:gd name="T17" fmla="*/ 117 h 256"/>
              <a:gd name="T18" fmla="*/ 70 w 280"/>
              <a:gd name="T19" fmla="*/ 166 h 256"/>
              <a:gd name="T20" fmla="*/ 22 w 280"/>
              <a:gd name="T21" fmla="*/ 200 h 256"/>
              <a:gd name="T22" fmla="*/ 0 w 280"/>
              <a:gd name="T23" fmla="*/ 256 h 256"/>
              <a:gd name="T24" fmla="*/ 280 w 280"/>
              <a:gd name="T25" fmla="*/ 239 h 256"/>
              <a:gd name="T26" fmla="*/ 206 w 280"/>
              <a:gd name="T27" fmla="*/ 247 h 256"/>
              <a:gd name="T28" fmla="*/ 10 w 280"/>
              <a:gd name="T29" fmla="*/ 237 h 256"/>
              <a:gd name="T30" fmla="*/ 68 w 280"/>
              <a:gd name="T31" fmla="*/ 185 h 256"/>
              <a:gd name="T32" fmla="*/ 80 w 280"/>
              <a:gd name="T33" fmla="*/ 147 h 256"/>
              <a:gd name="T34" fmla="*/ 63 w 280"/>
              <a:gd name="T35" fmla="*/ 113 h 256"/>
              <a:gd name="T36" fmla="*/ 61 w 280"/>
              <a:gd name="T37" fmla="*/ 110 h 256"/>
              <a:gd name="T38" fmla="*/ 56 w 280"/>
              <a:gd name="T39" fmla="*/ 84 h 256"/>
              <a:gd name="T40" fmla="*/ 61 w 280"/>
              <a:gd name="T41" fmla="*/ 75 h 256"/>
              <a:gd name="T42" fmla="*/ 61 w 280"/>
              <a:gd name="T43" fmla="*/ 46 h 256"/>
              <a:gd name="T44" fmla="*/ 108 w 280"/>
              <a:gd name="T45" fmla="*/ 9 h 256"/>
              <a:gd name="T46" fmla="*/ 153 w 280"/>
              <a:gd name="T47" fmla="*/ 36 h 256"/>
              <a:gd name="T48" fmla="*/ 154 w 280"/>
              <a:gd name="T49" fmla="*/ 38 h 256"/>
              <a:gd name="T50" fmla="*/ 154 w 280"/>
              <a:gd name="T51" fmla="*/ 39 h 256"/>
              <a:gd name="T52" fmla="*/ 154 w 280"/>
              <a:gd name="T53" fmla="*/ 41 h 256"/>
              <a:gd name="T54" fmla="*/ 154 w 280"/>
              <a:gd name="T55" fmla="*/ 43 h 256"/>
              <a:gd name="T56" fmla="*/ 154 w 280"/>
              <a:gd name="T57" fmla="*/ 44 h 256"/>
              <a:gd name="T58" fmla="*/ 154 w 280"/>
              <a:gd name="T59" fmla="*/ 75 h 256"/>
              <a:gd name="T60" fmla="*/ 159 w 280"/>
              <a:gd name="T61" fmla="*/ 84 h 256"/>
              <a:gd name="T62" fmla="*/ 152 w 280"/>
              <a:gd name="T63" fmla="*/ 111 h 256"/>
              <a:gd name="T64" fmla="*/ 149 w 280"/>
              <a:gd name="T65" fmla="*/ 114 h 256"/>
              <a:gd name="T66" fmla="*/ 132 w 280"/>
              <a:gd name="T67" fmla="*/ 146 h 256"/>
              <a:gd name="T68" fmla="*/ 131 w 280"/>
              <a:gd name="T69" fmla="*/ 167 h 256"/>
              <a:gd name="T70" fmla="*/ 131 w 280"/>
              <a:gd name="T71" fmla="*/ 171 h 256"/>
              <a:gd name="T72" fmla="*/ 132 w 280"/>
              <a:gd name="T73" fmla="*/ 174 h 256"/>
              <a:gd name="T74" fmla="*/ 134 w 280"/>
              <a:gd name="T75" fmla="*/ 177 h 256"/>
              <a:gd name="T76" fmla="*/ 137 w 280"/>
              <a:gd name="T77" fmla="*/ 182 h 256"/>
              <a:gd name="T78" fmla="*/ 143 w 280"/>
              <a:gd name="T79" fmla="*/ 186 h 256"/>
              <a:gd name="T80" fmla="*/ 206 w 280"/>
              <a:gd name="T81" fmla="*/ 238 h 256"/>
              <a:gd name="T82" fmla="*/ 271 w 280"/>
              <a:gd name="T83" fmla="*/ 247 h 256"/>
              <a:gd name="T84" fmla="*/ 215 w 280"/>
              <a:gd name="T85" fmla="*/ 238 h 256"/>
              <a:gd name="T86" fmla="*/ 160 w 280"/>
              <a:gd name="T87" fmla="*/ 184 h 256"/>
              <a:gd name="T88" fmla="*/ 152 w 280"/>
              <a:gd name="T89" fmla="*/ 173 h 256"/>
              <a:gd name="T90" fmla="*/ 141 w 280"/>
              <a:gd name="T91" fmla="*/ 171 h 256"/>
              <a:gd name="T92" fmla="*/ 140 w 280"/>
              <a:gd name="T93" fmla="*/ 167 h 256"/>
              <a:gd name="T94" fmla="*/ 144 w 280"/>
              <a:gd name="T95" fmla="*/ 146 h 256"/>
              <a:gd name="T96" fmla="*/ 168 w 280"/>
              <a:gd name="T97" fmla="*/ 102 h 256"/>
              <a:gd name="T98" fmla="*/ 164 w 280"/>
              <a:gd name="T99" fmla="*/ 71 h 256"/>
              <a:gd name="T100" fmla="*/ 163 w 280"/>
              <a:gd name="T101" fmla="*/ 37 h 256"/>
              <a:gd name="T102" fmla="*/ 231 w 280"/>
              <a:gd name="T103" fmla="*/ 81 h 256"/>
              <a:gd name="T104" fmla="*/ 263 w 280"/>
              <a:gd name="T105" fmla="*/ 167 h 256"/>
              <a:gd name="T106" fmla="*/ 241 w 280"/>
              <a:gd name="T107" fmla="*/ 173 h 256"/>
              <a:gd name="T108" fmla="*/ 202 w 280"/>
              <a:gd name="T109" fmla="*/ 177 h 256"/>
              <a:gd name="T110" fmla="*/ 210 w 280"/>
              <a:gd name="T111" fmla="*/ 194 h 256"/>
              <a:gd name="T112" fmla="*/ 271 w 280"/>
              <a:gd name="T113" fmla="*/ 239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80" h="256">
                <a:moveTo>
                  <a:pt x="259" y="205"/>
                </a:moveTo>
                <a:cubicBezTo>
                  <a:pt x="214" y="186"/>
                  <a:pt x="214" y="186"/>
                  <a:pt x="214" y="186"/>
                </a:cubicBezTo>
                <a:cubicBezTo>
                  <a:pt x="213" y="185"/>
                  <a:pt x="211" y="184"/>
                  <a:pt x="210" y="182"/>
                </a:cubicBezTo>
                <a:cubicBezTo>
                  <a:pt x="241" y="182"/>
                  <a:pt x="241" y="182"/>
                  <a:pt x="241" y="182"/>
                </a:cubicBezTo>
                <a:cubicBezTo>
                  <a:pt x="241" y="182"/>
                  <a:pt x="254" y="183"/>
                  <a:pt x="264" y="179"/>
                </a:cubicBezTo>
                <a:cubicBezTo>
                  <a:pt x="268" y="177"/>
                  <a:pt x="271" y="174"/>
                  <a:pt x="272" y="170"/>
                </a:cubicBezTo>
                <a:cubicBezTo>
                  <a:pt x="273" y="166"/>
                  <a:pt x="272" y="162"/>
                  <a:pt x="270" y="158"/>
                </a:cubicBezTo>
                <a:cubicBezTo>
                  <a:pt x="261" y="146"/>
                  <a:pt x="241" y="113"/>
                  <a:pt x="240" y="81"/>
                </a:cubicBezTo>
                <a:cubicBezTo>
                  <a:pt x="240" y="80"/>
                  <a:pt x="238" y="24"/>
                  <a:pt x="183" y="24"/>
                </a:cubicBezTo>
                <a:cubicBezTo>
                  <a:pt x="175" y="24"/>
                  <a:pt x="168" y="25"/>
                  <a:pt x="161" y="28"/>
                </a:cubicBezTo>
                <a:cubicBezTo>
                  <a:pt x="159" y="24"/>
                  <a:pt x="157" y="20"/>
                  <a:pt x="154" y="16"/>
                </a:cubicBezTo>
                <a:cubicBezTo>
                  <a:pt x="144" y="5"/>
                  <a:pt x="129" y="0"/>
                  <a:pt x="108" y="0"/>
                </a:cubicBezTo>
                <a:cubicBezTo>
                  <a:pt x="86" y="0"/>
                  <a:pt x="71" y="5"/>
                  <a:pt x="61" y="16"/>
                </a:cubicBezTo>
                <a:cubicBezTo>
                  <a:pt x="50" y="29"/>
                  <a:pt x="51" y="44"/>
                  <a:pt x="52" y="47"/>
                </a:cubicBezTo>
                <a:cubicBezTo>
                  <a:pt x="52" y="71"/>
                  <a:pt x="52" y="71"/>
                  <a:pt x="52" y="71"/>
                </a:cubicBezTo>
                <a:cubicBezTo>
                  <a:pt x="49" y="75"/>
                  <a:pt x="47" y="79"/>
                  <a:pt x="47" y="84"/>
                </a:cubicBezTo>
                <a:cubicBezTo>
                  <a:pt x="47" y="102"/>
                  <a:pt x="47" y="102"/>
                  <a:pt x="47" y="102"/>
                </a:cubicBezTo>
                <a:cubicBezTo>
                  <a:pt x="47" y="108"/>
                  <a:pt x="49" y="113"/>
                  <a:pt x="54" y="117"/>
                </a:cubicBezTo>
                <a:cubicBezTo>
                  <a:pt x="58" y="134"/>
                  <a:pt x="67" y="147"/>
                  <a:pt x="70" y="151"/>
                </a:cubicBezTo>
                <a:cubicBezTo>
                  <a:pt x="70" y="166"/>
                  <a:pt x="70" y="166"/>
                  <a:pt x="70" y="166"/>
                </a:cubicBezTo>
                <a:cubicBezTo>
                  <a:pt x="70" y="171"/>
                  <a:pt x="68" y="175"/>
                  <a:pt x="64" y="177"/>
                </a:cubicBezTo>
                <a:cubicBezTo>
                  <a:pt x="22" y="200"/>
                  <a:pt x="22" y="200"/>
                  <a:pt x="22" y="200"/>
                </a:cubicBezTo>
                <a:cubicBezTo>
                  <a:pt x="9" y="207"/>
                  <a:pt x="0" y="221"/>
                  <a:pt x="0" y="237"/>
                </a:cubicBezTo>
                <a:cubicBezTo>
                  <a:pt x="0" y="256"/>
                  <a:pt x="0" y="256"/>
                  <a:pt x="0" y="256"/>
                </a:cubicBezTo>
                <a:cubicBezTo>
                  <a:pt x="280" y="256"/>
                  <a:pt x="280" y="256"/>
                  <a:pt x="280" y="256"/>
                </a:cubicBezTo>
                <a:cubicBezTo>
                  <a:pt x="280" y="239"/>
                  <a:pt x="280" y="239"/>
                  <a:pt x="280" y="239"/>
                </a:cubicBezTo>
                <a:cubicBezTo>
                  <a:pt x="280" y="225"/>
                  <a:pt x="272" y="212"/>
                  <a:pt x="259" y="205"/>
                </a:cubicBezTo>
                <a:moveTo>
                  <a:pt x="206" y="247"/>
                </a:moveTo>
                <a:cubicBezTo>
                  <a:pt x="10" y="247"/>
                  <a:pt x="10" y="247"/>
                  <a:pt x="10" y="247"/>
                </a:cubicBezTo>
                <a:cubicBezTo>
                  <a:pt x="10" y="237"/>
                  <a:pt x="10" y="237"/>
                  <a:pt x="10" y="237"/>
                </a:cubicBezTo>
                <a:cubicBezTo>
                  <a:pt x="10" y="225"/>
                  <a:pt x="16" y="214"/>
                  <a:pt x="27" y="208"/>
                </a:cubicBezTo>
                <a:cubicBezTo>
                  <a:pt x="68" y="185"/>
                  <a:pt x="68" y="185"/>
                  <a:pt x="68" y="185"/>
                </a:cubicBezTo>
                <a:cubicBezTo>
                  <a:pt x="75" y="181"/>
                  <a:pt x="80" y="174"/>
                  <a:pt x="80" y="166"/>
                </a:cubicBezTo>
                <a:cubicBezTo>
                  <a:pt x="80" y="147"/>
                  <a:pt x="80" y="147"/>
                  <a:pt x="80" y="147"/>
                </a:cubicBezTo>
                <a:cubicBezTo>
                  <a:pt x="78" y="146"/>
                  <a:pt x="78" y="146"/>
                  <a:pt x="78" y="146"/>
                </a:cubicBezTo>
                <a:cubicBezTo>
                  <a:pt x="78" y="146"/>
                  <a:pt x="67" y="132"/>
                  <a:pt x="63" y="113"/>
                </a:cubicBezTo>
                <a:cubicBezTo>
                  <a:pt x="62" y="111"/>
                  <a:pt x="62" y="111"/>
                  <a:pt x="62" y="111"/>
                </a:cubicBezTo>
                <a:cubicBezTo>
                  <a:pt x="61" y="110"/>
                  <a:pt x="61" y="110"/>
                  <a:pt x="61" y="110"/>
                </a:cubicBezTo>
                <a:cubicBezTo>
                  <a:pt x="58" y="108"/>
                  <a:pt x="56" y="106"/>
                  <a:pt x="56" y="102"/>
                </a:cubicBezTo>
                <a:cubicBezTo>
                  <a:pt x="56" y="84"/>
                  <a:pt x="56" y="84"/>
                  <a:pt x="56" y="84"/>
                </a:cubicBezTo>
                <a:cubicBezTo>
                  <a:pt x="56" y="81"/>
                  <a:pt x="57" y="79"/>
                  <a:pt x="59" y="77"/>
                </a:cubicBezTo>
                <a:cubicBezTo>
                  <a:pt x="61" y="75"/>
                  <a:pt x="61" y="75"/>
                  <a:pt x="61" y="75"/>
                </a:cubicBezTo>
                <a:cubicBezTo>
                  <a:pt x="61" y="46"/>
                  <a:pt x="61" y="46"/>
                  <a:pt x="61" y="46"/>
                </a:cubicBezTo>
                <a:cubicBezTo>
                  <a:pt x="61" y="46"/>
                  <a:pt x="61" y="46"/>
                  <a:pt x="61" y="46"/>
                </a:cubicBezTo>
                <a:cubicBezTo>
                  <a:pt x="61" y="46"/>
                  <a:pt x="59" y="33"/>
                  <a:pt x="68" y="22"/>
                </a:cubicBezTo>
                <a:cubicBezTo>
                  <a:pt x="76" y="14"/>
                  <a:pt x="89" y="9"/>
                  <a:pt x="108" y="9"/>
                </a:cubicBezTo>
                <a:cubicBezTo>
                  <a:pt x="126" y="9"/>
                  <a:pt x="139" y="13"/>
                  <a:pt x="147" y="22"/>
                </a:cubicBezTo>
                <a:cubicBezTo>
                  <a:pt x="151" y="27"/>
                  <a:pt x="153" y="31"/>
                  <a:pt x="153" y="36"/>
                </a:cubicBezTo>
                <a:cubicBezTo>
                  <a:pt x="154" y="36"/>
                  <a:pt x="154" y="36"/>
                  <a:pt x="154" y="37"/>
                </a:cubicBezTo>
                <a:cubicBezTo>
                  <a:pt x="154" y="37"/>
                  <a:pt x="154" y="37"/>
                  <a:pt x="154" y="38"/>
                </a:cubicBezTo>
                <a:cubicBezTo>
                  <a:pt x="154" y="38"/>
                  <a:pt x="154" y="38"/>
                  <a:pt x="154" y="39"/>
                </a:cubicBezTo>
                <a:cubicBezTo>
                  <a:pt x="154" y="39"/>
                  <a:pt x="154" y="39"/>
                  <a:pt x="154" y="39"/>
                </a:cubicBezTo>
                <a:cubicBezTo>
                  <a:pt x="154" y="40"/>
                  <a:pt x="154" y="41"/>
                  <a:pt x="154" y="41"/>
                </a:cubicBezTo>
                <a:cubicBezTo>
                  <a:pt x="154" y="41"/>
                  <a:pt x="154" y="41"/>
                  <a:pt x="154" y="41"/>
                </a:cubicBezTo>
                <a:cubicBezTo>
                  <a:pt x="154" y="42"/>
                  <a:pt x="154" y="42"/>
                  <a:pt x="154" y="43"/>
                </a:cubicBezTo>
                <a:cubicBezTo>
                  <a:pt x="154" y="43"/>
                  <a:pt x="154" y="43"/>
                  <a:pt x="154" y="43"/>
                </a:cubicBezTo>
                <a:cubicBezTo>
                  <a:pt x="154" y="44"/>
                  <a:pt x="154" y="44"/>
                  <a:pt x="154" y="44"/>
                </a:cubicBezTo>
                <a:cubicBezTo>
                  <a:pt x="154" y="44"/>
                  <a:pt x="154" y="44"/>
                  <a:pt x="154" y="44"/>
                </a:cubicBezTo>
                <a:cubicBezTo>
                  <a:pt x="154" y="45"/>
                  <a:pt x="154" y="46"/>
                  <a:pt x="154" y="46"/>
                </a:cubicBezTo>
                <a:cubicBezTo>
                  <a:pt x="154" y="75"/>
                  <a:pt x="154" y="75"/>
                  <a:pt x="154" y="75"/>
                </a:cubicBezTo>
                <a:cubicBezTo>
                  <a:pt x="156" y="77"/>
                  <a:pt x="156" y="77"/>
                  <a:pt x="156" y="77"/>
                </a:cubicBezTo>
                <a:cubicBezTo>
                  <a:pt x="158" y="79"/>
                  <a:pt x="159" y="81"/>
                  <a:pt x="159" y="84"/>
                </a:cubicBezTo>
                <a:cubicBezTo>
                  <a:pt x="159" y="102"/>
                  <a:pt x="159" y="102"/>
                  <a:pt x="159" y="102"/>
                </a:cubicBezTo>
                <a:cubicBezTo>
                  <a:pt x="159" y="106"/>
                  <a:pt x="156" y="110"/>
                  <a:pt x="152" y="111"/>
                </a:cubicBezTo>
                <a:cubicBezTo>
                  <a:pt x="150" y="112"/>
                  <a:pt x="150" y="112"/>
                  <a:pt x="150" y="112"/>
                </a:cubicBezTo>
                <a:cubicBezTo>
                  <a:pt x="149" y="114"/>
                  <a:pt x="149" y="114"/>
                  <a:pt x="149" y="114"/>
                </a:cubicBezTo>
                <a:cubicBezTo>
                  <a:pt x="146" y="124"/>
                  <a:pt x="142" y="133"/>
                  <a:pt x="136" y="141"/>
                </a:cubicBezTo>
                <a:cubicBezTo>
                  <a:pt x="135" y="143"/>
                  <a:pt x="133" y="145"/>
                  <a:pt x="132" y="146"/>
                </a:cubicBezTo>
                <a:cubicBezTo>
                  <a:pt x="131" y="147"/>
                  <a:pt x="131" y="147"/>
                  <a:pt x="131" y="147"/>
                </a:cubicBezTo>
                <a:cubicBezTo>
                  <a:pt x="131" y="167"/>
                  <a:pt x="131" y="167"/>
                  <a:pt x="131" y="167"/>
                </a:cubicBezTo>
                <a:cubicBezTo>
                  <a:pt x="131" y="168"/>
                  <a:pt x="131" y="169"/>
                  <a:pt x="131" y="170"/>
                </a:cubicBezTo>
                <a:cubicBezTo>
                  <a:pt x="131" y="170"/>
                  <a:pt x="131" y="171"/>
                  <a:pt x="131" y="171"/>
                </a:cubicBezTo>
                <a:cubicBezTo>
                  <a:pt x="132" y="172"/>
                  <a:pt x="132" y="173"/>
                  <a:pt x="132" y="174"/>
                </a:cubicBezTo>
                <a:cubicBezTo>
                  <a:pt x="132" y="174"/>
                  <a:pt x="132" y="174"/>
                  <a:pt x="132" y="174"/>
                </a:cubicBezTo>
                <a:cubicBezTo>
                  <a:pt x="133" y="175"/>
                  <a:pt x="133" y="176"/>
                  <a:pt x="134" y="177"/>
                </a:cubicBezTo>
                <a:cubicBezTo>
                  <a:pt x="134" y="177"/>
                  <a:pt x="134" y="177"/>
                  <a:pt x="134" y="177"/>
                </a:cubicBezTo>
                <a:cubicBezTo>
                  <a:pt x="134" y="178"/>
                  <a:pt x="135" y="180"/>
                  <a:pt x="136" y="181"/>
                </a:cubicBezTo>
                <a:cubicBezTo>
                  <a:pt x="137" y="182"/>
                  <a:pt x="137" y="182"/>
                  <a:pt x="137" y="182"/>
                </a:cubicBezTo>
                <a:cubicBezTo>
                  <a:pt x="137" y="182"/>
                  <a:pt x="137" y="182"/>
                  <a:pt x="137" y="182"/>
                </a:cubicBezTo>
                <a:cubicBezTo>
                  <a:pt x="139" y="184"/>
                  <a:pt x="141" y="185"/>
                  <a:pt x="143" y="186"/>
                </a:cubicBezTo>
                <a:cubicBezTo>
                  <a:pt x="187" y="208"/>
                  <a:pt x="187" y="208"/>
                  <a:pt x="187" y="208"/>
                </a:cubicBezTo>
                <a:cubicBezTo>
                  <a:pt x="199" y="214"/>
                  <a:pt x="206" y="225"/>
                  <a:pt x="206" y="238"/>
                </a:cubicBezTo>
                <a:lnTo>
                  <a:pt x="206" y="247"/>
                </a:lnTo>
                <a:close/>
                <a:moveTo>
                  <a:pt x="271" y="247"/>
                </a:moveTo>
                <a:cubicBezTo>
                  <a:pt x="215" y="247"/>
                  <a:pt x="215" y="247"/>
                  <a:pt x="215" y="247"/>
                </a:cubicBezTo>
                <a:cubicBezTo>
                  <a:pt x="215" y="238"/>
                  <a:pt x="215" y="238"/>
                  <a:pt x="215" y="238"/>
                </a:cubicBezTo>
                <a:cubicBezTo>
                  <a:pt x="215" y="221"/>
                  <a:pt x="206" y="207"/>
                  <a:pt x="192" y="200"/>
                </a:cubicBezTo>
                <a:cubicBezTo>
                  <a:pt x="160" y="184"/>
                  <a:pt x="160" y="184"/>
                  <a:pt x="160" y="184"/>
                </a:cubicBezTo>
                <a:cubicBezTo>
                  <a:pt x="160" y="182"/>
                  <a:pt x="161" y="180"/>
                  <a:pt x="160" y="178"/>
                </a:cubicBezTo>
                <a:cubicBezTo>
                  <a:pt x="159" y="175"/>
                  <a:pt x="156" y="173"/>
                  <a:pt x="152" y="173"/>
                </a:cubicBezTo>
                <a:cubicBezTo>
                  <a:pt x="142" y="173"/>
                  <a:pt x="142" y="173"/>
                  <a:pt x="142" y="173"/>
                </a:cubicBezTo>
                <a:cubicBezTo>
                  <a:pt x="142" y="172"/>
                  <a:pt x="142" y="172"/>
                  <a:pt x="141" y="171"/>
                </a:cubicBezTo>
                <a:cubicBezTo>
                  <a:pt x="141" y="171"/>
                  <a:pt x="141" y="170"/>
                  <a:pt x="141" y="170"/>
                </a:cubicBezTo>
                <a:cubicBezTo>
                  <a:pt x="140" y="169"/>
                  <a:pt x="140" y="168"/>
                  <a:pt x="140" y="167"/>
                </a:cubicBezTo>
                <a:cubicBezTo>
                  <a:pt x="140" y="151"/>
                  <a:pt x="140" y="151"/>
                  <a:pt x="140" y="151"/>
                </a:cubicBezTo>
                <a:cubicBezTo>
                  <a:pt x="141" y="149"/>
                  <a:pt x="142" y="148"/>
                  <a:pt x="144" y="146"/>
                </a:cubicBezTo>
                <a:cubicBezTo>
                  <a:pt x="149" y="138"/>
                  <a:pt x="154" y="129"/>
                  <a:pt x="157" y="119"/>
                </a:cubicBezTo>
                <a:cubicBezTo>
                  <a:pt x="164" y="116"/>
                  <a:pt x="168" y="110"/>
                  <a:pt x="168" y="102"/>
                </a:cubicBezTo>
                <a:cubicBezTo>
                  <a:pt x="168" y="84"/>
                  <a:pt x="168" y="84"/>
                  <a:pt x="168" y="84"/>
                </a:cubicBezTo>
                <a:cubicBezTo>
                  <a:pt x="168" y="79"/>
                  <a:pt x="167" y="75"/>
                  <a:pt x="164" y="71"/>
                </a:cubicBezTo>
                <a:cubicBezTo>
                  <a:pt x="164" y="47"/>
                  <a:pt x="164" y="47"/>
                  <a:pt x="164" y="47"/>
                </a:cubicBezTo>
                <a:cubicBezTo>
                  <a:pt x="164" y="45"/>
                  <a:pt x="164" y="42"/>
                  <a:pt x="163" y="37"/>
                </a:cubicBezTo>
                <a:cubicBezTo>
                  <a:pt x="169" y="34"/>
                  <a:pt x="176" y="33"/>
                  <a:pt x="183" y="33"/>
                </a:cubicBezTo>
                <a:cubicBezTo>
                  <a:pt x="229" y="33"/>
                  <a:pt x="231" y="79"/>
                  <a:pt x="231" y="81"/>
                </a:cubicBezTo>
                <a:cubicBezTo>
                  <a:pt x="232" y="116"/>
                  <a:pt x="253" y="150"/>
                  <a:pt x="262" y="163"/>
                </a:cubicBezTo>
                <a:cubicBezTo>
                  <a:pt x="263" y="165"/>
                  <a:pt x="263" y="166"/>
                  <a:pt x="263" y="167"/>
                </a:cubicBezTo>
                <a:cubicBezTo>
                  <a:pt x="263" y="168"/>
                  <a:pt x="262" y="169"/>
                  <a:pt x="260" y="170"/>
                </a:cubicBezTo>
                <a:cubicBezTo>
                  <a:pt x="253" y="174"/>
                  <a:pt x="242" y="173"/>
                  <a:pt x="241" y="173"/>
                </a:cubicBezTo>
                <a:cubicBezTo>
                  <a:pt x="209" y="173"/>
                  <a:pt x="209" y="173"/>
                  <a:pt x="209" y="173"/>
                </a:cubicBezTo>
                <a:cubicBezTo>
                  <a:pt x="206" y="173"/>
                  <a:pt x="203" y="174"/>
                  <a:pt x="202" y="177"/>
                </a:cubicBezTo>
                <a:cubicBezTo>
                  <a:pt x="200" y="179"/>
                  <a:pt x="200" y="182"/>
                  <a:pt x="202" y="185"/>
                </a:cubicBezTo>
                <a:cubicBezTo>
                  <a:pt x="203" y="188"/>
                  <a:pt x="206" y="192"/>
                  <a:pt x="210" y="194"/>
                </a:cubicBezTo>
                <a:cubicBezTo>
                  <a:pt x="255" y="214"/>
                  <a:pt x="255" y="214"/>
                  <a:pt x="255" y="214"/>
                </a:cubicBezTo>
                <a:cubicBezTo>
                  <a:pt x="265" y="219"/>
                  <a:pt x="271" y="228"/>
                  <a:pt x="271" y="239"/>
                </a:cubicBezTo>
                <a:lnTo>
                  <a:pt x="271" y="247"/>
                </a:lnTo>
                <a:close/>
              </a:path>
            </a:pathLst>
          </a:custGeom>
          <a:solidFill>
            <a:srgbClr val="FFC000"/>
          </a:solidFill>
          <a:ln>
            <a:noFill/>
          </a:ln>
        </p:spPr>
        <p:txBody>
          <a:bodyPr vert="horz" wrap="square" lIns="68580" tIns="34290" rIns="68580" bIns="34290" numCol="1" anchor="t" anchorCtr="0" compatLnSpc="1">
            <a:prstTxWarp prst="textNoShape">
              <a:avLst/>
            </a:prstTxWarp>
          </a:bodyPr>
          <a:lstStyle/>
          <a:p>
            <a:pPr defTabSz="685800" fontAlgn="base">
              <a:spcBef>
                <a:spcPct val="0"/>
              </a:spcBef>
              <a:spcAft>
                <a:spcPct val="0"/>
              </a:spcAft>
            </a:pPr>
            <a:endParaRPr lang="en-US" sz="900" dirty="0">
              <a:solidFill>
                <a:prstClr val="black"/>
              </a:solidFill>
              <a:latin typeface="Arial" charset="0"/>
            </a:endParaRPr>
          </a:p>
        </p:txBody>
      </p:sp>
      <p:sp>
        <p:nvSpPr>
          <p:cNvPr id="17" name="Freeform 7">
            <a:extLst>
              <a:ext uri="{FF2B5EF4-FFF2-40B4-BE49-F238E27FC236}">
                <a16:creationId xmlns:a16="http://schemas.microsoft.com/office/drawing/2014/main" id="{D95A1434-B15E-4750-BA4F-780E134614F9}"/>
              </a:ext>
            </a:extLst>
          </p:cNvPr>
          <p:cNvSpPr>
            <a:spLocks noChangeAspect="1" noEditPoints="1"/>
          </p:cNvSpPr>
          <p:nvPr/>
        </p:nvSpPr>
        <p:spPr bwMode="auto">
          <a:xfrm>
            <a:off x="5292461" y="2139702"/>
            <a:ext cx="335535" cy="357902"/>
          </a:xfrm>
          <a:custGeom>
            <a:avLst/>
            <a:gdLst>
              <a:gd name="T0" fmla="*/ 230 w 280"/>
              <a:gd name="T1" fmla="*/ 103 h 280"/>
              <a:gd name="T2" fmla="*/ 255 w 280"/>
              <a:gd name="T3" fmla="*/ 63 h 280"/>
              <a:gd name="T4" fmla="*/ 207 w 280"/>
              <a:gd name="T5" fmla="*/ 29 h 280"/>
              <a:gd name="T6" fmla="*/ 171 w 280"/>
              <a:gd name="T7" fmla="*/ 41 h 280"/>
              <a:gd name="T8" fmla="*/ 124 w 280"/>
              <a:gd name="T9" fmla="*/ 0 h 280"/>
              <a:gd name="T10" fmla="*/ 103 w 280"/>
              <a:gd name="T11" fmla="*/ 50 h 280"/>
              <a:gd name="T12" fmla="*/ 53 w 280"/>
              <a:gd name="T13" fmla="*/ 29 h 280"/>
              <a:gd name="T14" fmla="*/ 29 w 280"/>
              <a:gd name="T15" fmla="*/ 73 h 280"/>
              <a:gd name="T16" fmla="*/ 41 w 280"/>
              <a:gd name="T17" fmla="*/ 109 h 280"/>
              <a:gd name="T18" fmla="*/ 0 w 280"/>
              <a:gd name="T19" fmla="*/ 157 h 280"/>
              <a:gd name="T20" fmla="*/ 50 w 280"/>
              <a:gd name="T21" fmla="*/ 177 h 280"/>
              <a:gd name="T22" fmla="*/ 25 w 280"/>
              <a:gd name="T23" fmla="*/ 217 h 280"/>
              <a:gd name="T24" fmla="*/ 73 w 280"/>
              <a:gd name="T25" fmla="*/ 251 h 280"/>
              <a:gd name="T26" fmla="*/ 109 w 280"/>
              <a:gd name="T27" fmla="*/ 239 h 280"/>
              <a:gd name="T28" fmla="*/ 157 w 280"/>
              <a:gd name="T29" fmla="*/ 280 h 280"/>
              <a:gd name="T30" fmla="*/ 178 w 280"/>
              <a:gd name="T31" fmla="*/ 230 h 280"/>
              <a:gd name="T32" fmla="*/ 227 w 280"/>
              <a:gd name="T33" fmla="*/ 251 h 280"/>
              <a:gd name="T34" fmla="*/ 251 w 280"/>
              <a:gd name="T35" fmla="*/ 207 h 280"/>
              <a:gd name="T36" fmla="*/ 240 w 280"/>
              <a:gd name="T37" fmla="*/ 171 h 280"/>
              <a:gd name="T38" fmla="*/ 280 w 280"/>
              <a:gd name="T39" fmla="*/ 123 h 280"/>
              <a:gd name="T40" fmla="*/ 266 w 280"/>
              <a:gd name="T41" fmla="*/ 161 h 280"/>
              <a:gd name="T42" fmla="*/ 225 w 280"/>
              <a:gd name="T43" fmla="*/ 196 h 280"/>
              <a:gd name="T44" fmla="*/ 220 w 280"/>
              <a:gd name="T45" fmla="*/ 244 h 280"/>
              <a:gd name="T46" fmla="*/ 174 w 280"/>
              <a:gd name="T47" fmla="*/ 221 h 280"/>
              <a:gd name="T48" fmla="*/ 157 w 280"/>
              <a:gd name="T49" fmla="*/ 270 h 280"/>
              <a:gd name="T50" fmla="*/ 119 w 280"/>
              <a:gd name="T51" fmla="*/ 239 h 280"/>
              <a:gd name="T52" fmla="*/ 85 w 280"/>
              <a:gd name="T53" fmla="*/ 225 h 280"/>
              <a:gd name="T54" fmla="*/ 37 w 280"/>
              <a:gd name="T55" fmla="*/ 220 h 280"/>
              <a:gd name="T56" fmla="*/ 60 w 280"/>
              <a:gd name="T57" fmla="*/ 173 h 280"/>
              <a:gd name="T58" fmla="*/ 11 w 280"/>
              <a:gd name="T59" fmla="*/ 157 h 280"/>
              <a:gd name="T60" fmla="*/ 41 w 280"/>
              <a:gd name="T61" fmla="*/ 119 h 280"/>
              <a:gd name="T62" fmla="*/ 37 w 280"/>
              <a:gd name="T63" fmla="*/ 66 h 280"/>
              <a:gd name="T64" fmla="*/ 66 w 280"/>
              <a:gd name="T65" fmla="*/ 37 h 280"/>
              <a:gd name="T66" fmla="*/ 119 w 280"/>
              <a:gd name="T67" fmla="*/ 41 h 280"/>
              <a:gd name="T68" fmla="*/ 157 w 280"/>
              <a:gd name="T69" fmla="*/ 10 h 280"/>
              <a:gd name="T70" fmla="*/ 174 w 280"/>
              <a:gd name="T71" fmla="*/ 60 h 280"/>
              <a:gd name="T72" fmla="*/ 220 w 280"/>
              <a:gd name="T73" fmla="*/ 37 h 280"/>
              <a:gd name="T74" fmla="*/ 225 w 280"/>
              <a:gd name="T75" fmla="*/ 84 h 280"/>
              <a:gd name="T76" fmla="*/ 266 w 280"/>
              <a:gd name="T77" fmla="*/ 119 h 280"/>
              <a:gd name="T78" fmla="*/ 140 w 280"/>
              <a:gd name="T79" fmla="*/ 93 h 280"/>
              <a:gd name="T80" fmla="*/ 187 w 280"/>
              <a:gd name="T81" fmla="*/ 140 h 280"/>
              <a:gd name="T82" fmla="*/ 104 w 280"/>
              <a:gd name="T83" fmla="*/ 140 h 280"/>
              <a:gd name="T84" fmla="*/ 140 w 280"/>
              <a:gd name="T85" fmla="*/ 176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80" h="280">
                <a:moveTo>
                  <a:pt x="266" y="109"/>
                </a:moveTo>
                <a:cubicBezTo>
                  <a:pt x="240" y="109"/>
                  <a:pt x="240" y="109"/>
                  <a:pt x="240" y="109"/>
                </a:cubicBezTo>
                <a:cubicBezTo>
                  <a:pt x="235" y="109"/>
                  <a:pt x="232" y="107"/>
                  <a:pt x="230" y="103"/>
                </a:cubicBezTo>
                <a:cubicBezTo>
                  <a:pt x="229" y="99"/>
                  <a:pt x="230" y="95"/>
                  <a:pt x="232" y="92"/>
                </a:cubicBezTo>
                <a:cubicBezTo>
                  <a:pt x="251" y="73"/>
                  <a:pt x="251" y="73"/>
                  <a:pt x="251" y="73"/>
                </a:cubicBezTo>
                <a:cubicBezTo>
                  <a:pt x="254" y="71"/>
                  <a:pt x="255" y="67"/>
                  <a:pt x="255" y="63"/>
                </a:cubicBezTo>
                <a:cubicBezTo>
                  <a:pt x="255" y="59"/>
                  <a:pt x="254" y="56"/>
                  <a:pt x="251" y="53"/>
                </a:cubicBezTo>
                <a:cubicBezTo>
                  <a:pt x="227" y="29"/>
                  <a:pt x="227" y="29"/>
                  <a:pt x="227" y="29"/>
                </a:cubicBezTo>
                <a:cubicBezTo>
                  <a:pt x="222" y="24"/>
                  <a:pt x="212" y="24"/>
                  <a:pt x="207" y="29"/>
                </a:cubicBezTo>
                <a:cubicBezTo>
                  <a:pt x="188" y="48"/>
                  <a:pt x="188" y="48"/>
                  <a:pt x="188" y="48"/>
                </a:cubicBezTo>
                <a:cubicBezTo>
                  <a:pt x="186" y="51"/>
                  <a:pt x="181" y="52"/>
                  <a:pt x="178" y="50"/>
                </a:cubicBezTo>
                <a:cubicBezTo>
                  <a:pt x="174" y="48"/>
                  <a:pt x="171" y="45"/>
                  <a:pt x="171" y="41"/>
                </a:cubicBezTo>
                <a:cubicBezTo>
                  <a:pt x="171" y="14"/>
                  <a:pt x="171" y="14"/>
                  <a:pt x="171" y="14"/>
                </a:cubicBezTo>
                <a:cubicBezTo>
                  <a:pt x="171" y="7"/>
                  <a:pt x="165" y="0"/>
                  <a:pt x="157" y="0"/>
                </a:cubicBezTo>
                <a:cubicBezTo>
                  <a:pt x="124" y="0"/>
                  <a:pt x="124" y="0"/>
                  <a:pt x="124" y="0"/>
                </a:cubicBezTo>
                <a:cubicBezTo>
                  <a:pt x="116" y="0"/>
                  <a:pt x="109" y="7"/>
                  <a:pt x="109" y="14"/>
                </a:cubicBezTo>
                <a:cubicBezTo>
                  <a:pt x="109" y="41"/>
                  <a:pt x="109" y="41"/>
                  <a:pt x="109" y="41"/>
                </a:cubicBezTo>
                <a:cubicBezTo>
                  <a:pt x="109" y="45"/>
                  <a:pt x="107" y="48"/>
                  <a:pt x="103" y="50"/>
                </a:cubicBezTo>
                <a:cubicBezTo>
                  <a:pt x="99" y="52"/>
                  <a:pt x="95" y="51"/>
                  <a:pt x="92" y="48"/>
                </a:cubicBezTo>
                <a:cubicBezTo>
                  <a:pt x="73" y="29"/>
                  <a:pt x="73" y="29"/>
                  <a:pt x="73" y="29"/>
                </a:cubicBezTo>
                <a:cubicBezTo>
                  <a:pt x="68" y="24"/>
                  <a:pt x="58" y="24"/>
                  <a:pt x="53" y="29"/>
                </a:cubicBezTo>
                <a:cubicBezTo>
                  <a:pt x="29" y="53"/>
                  <a:pt x="29" y="53"/>
                  <a:pt x="29" y="53"/>
                </a:cubicBezTo>
                <a:cubicBezTo>
                  <a:pt x="27" y="56"/>
                  <a:pt x="25" y="59"/>
                  <a:pt x="25" y="63"/>
                </a:cubicBezTo>
                <a:cubicBezTo>
                  <a:pt x="25" y="67"/>
                  <a:pt x="27" y="71"/>
                  <a:pt x="29" y="73"/>
                </a:cubicBezTo>
                <a:cubicBezTo>
                  <a:pt x="48" y="92"/>
                  <a:pt x="48" y="92"/>
                  <a:pt x="48" y="92"/>
                </a:cubicBezTo>
                <a:cubicBezTo>
                  <a:pt x="51" y="95"/>
                  <a:pt x="52" y="99"/>
                  <a:pt x="50" y="103"/>
                </a:cubicBezTo>
                <a:cubicBezTo>
                  <a:pt x="49" y="107"/>
                  <a:pt x="45" y="109"/>
                  <a:pt x="41" y="109"/>
                </a:cubicBezTo>
                <a:cubicBezTo>
                  <a:pt x="15" y="109"/>
                  <a:pt x="15" y="109"/>
                  <a:pt x="15" y="109"/>
                </a:cubicBezTo>
                <a:cubicBezTo>
                  <a:pt x="7" y="109"/>
                  <a:pt x="0" y="115"/>
                  <a:pt x="0" y="123"/>
                </a:cubicBezTo>
                <a:cubicBezTo>
                  <a:pt x="0" y="157"/>
                  <a:pt x="0" y="157"/>
                  <a:pt x="0" y="157"/>
                </a:cubicBezTo>
                <a:cubicBezTo>
                  <a:pt x="0" y="165"/>
                  <a:pt x="7" y="171"/>
                  <a:pt x="15" y="171"/>
                </a:cubicBezTo>
                <a:cubicBezTo>
                  <a:pt x="41" y="171"/>
                  <a:pt x="41" y="171"/>
                  <a:pt x="41" y="171"/>
                </a:cubicBezTo>
                <a:cubicBezTo>
                  <a:pt x="45" y="171"/>
                  <a:pt x="48" y="174"/>
                  <a:pt x="50" y="177"/>
                </a:cubicBezTo>
                <a:cubicBezTo>
                  <a:pt x="52" y="181"/>
                  <a:pt x="51" y="185"/>
                  <a:pt x="48" y="188"/>
                </a:cubicBezTo>
                <a:cubicBezTo>
                  <a:pt x="29" y="207"/>
                  <a:pt x="29" y="207"/>
                  <a:pt x="29" y="207"/>
                </a:cubicBezTo>
                <a:cubicBezTo>
                  <a:pt x="27" y="210"/>
                  <a:pt x="25" y="213"/>
                  <a:pt x="25" y="217"/>
                </a:cubicBezTo>
                <a:cubicBezTo>
                  <a:pt x="25" y="221"/>
                  <a:pt x="27" y="225"/>
                  <a:pt x="29" y="227"/>
                </a:cubicBezTo>
                <a:cubicBezTo>
                  <a:pt x="53" y="251"/>
                  <a:pt x="53" y="251"/>
                  <a:pt x="53" y="251"/>
                </a:cubicBezTo>
                <a:cubicBezTo>
                  <a:pt x="58" y="256"/>
                  <a:pt x="68" y="256"/>
                  <a:pt x="73" y="251"/>
                </a:cubicBezTo>
                <a:cubicBezTo>
                  <a:pt x="92" y="232"/>
                  <a:pt x="92" y="232"/>
                  <a:pt x="92" y="232"/>
                </a:cubicBezTo>
                <a:cubicBezTo>
                  <a:pt x="95" y="229"/>
                  <a:pt x="99" y="229"/>
                  <a:pt x="103" y="230"/>
                </a:cubicBezTo>
                <a:cubicBezTo>
                  <a:pt x="107" y="232"/>
                  <a:pt x="109" y="235"/>
                  <a:pt x="109" y="239"/>
                </a:cubicBezTo>
                <a:cubicBezTo>
                  <a:pt x="109" y="266"/>
                  <a:pt x="109" y="266"/>
                  <a:pt x="109" y="266"/>
                </a:cubicBezTo>
                <a:cubicBezTo>
                  <a:pt x="109" y="274"/>
                  <a:pt x="116" y="280"/>
                  <a:pt x="124" y="280"/>
                </a:cubicBezTo>
                <a:cubicBezTo>
                  <a:pt x="157" y="280"/>
                  <a:pt x="157" y="280"/>
                  <a:pt x="157" y="280"/>
                </a:cubicBezTo>
                <a:cubicBezTo>
                  <a:pt x="165" y="280"/>
                  <a:pt x="171" y="274"/>
                  <a:pt x="171" y="266"/>
                </a:cubicBezTo>
                <a:cubicBezTo>
                  <a:pt x="171" y="239"/>
                  <a:pt x="171" y="239"/>
                  <a:pt x="171" y="239"/>
                </a:cubicBezTo>
                <a:cubicBezTo>
                  <a:pt x="171" y="235"/>
                  <a:pt x="174" y="232"/>
                  <a:pt x="178" y="230"/>
                </a:cubicBezTo>
                <a:cubicBezTo>
                  <a:pt x="181" y="229"/>
                  <a:pt x="186" y="229"/>
                  <a:pt x="188" y="232"/>
                </a:cubicBezTo>
                <a:cubicBezTo>
                  <a:pt x="207" y="251"/>
                  <a:pt x="207" y="251"/>
                  <a:pt x="207" y="251"/>
                </a:cubicBezTo>
                <a:cubicBezTo>
                  <a:pt x="212" y="256"/>
                  <a:pt x="222" y="256"/>
                  <a:pt x="227" y="251"/>
                </a:cubicBezTo>
                <a:cubicBezTo>
                  <a:pt x="251" y="227"/>
                  <a:pt x="251" y="227"/>
                  <a:pt x="251" y="227"/>
                </a:cubicBezTo>
                <a:cubicBezTo>
                  <a:pt x="254" y="225"/>
                  <a:pt x="255" y="221"/>
                  <a:pt x="255" y="217"/>
                </a:cubicBezTo>
                <a:cubicBezTo>
                  <a:pt x="255" y="213"/>
                  <a:pt x="254" y="210"/>
                  <a:pt x="251" y="207"/>
                </a:cubicBezTo>
                <a:cubicBezTo>
                  <a:pt x="232" y="188"/>
                  <a:pt x="232" y="188"/>
                  <a:pt x="232" y="188"/>
                </a:cubicBezTo>
                <a:cubicBezTo>
                  <a:pt x="230" y="185"/>
                  <a:pt x="229" y="181"/>
                  <a:pt x="230" y="177"/>
                </a:cubicBezTo>
                <a:cubicBezTo>
                  <a:pt x="232" y="174"/>
                  <a:pt x="235" y="171"/>
                  <a:pt x="240" y="171"/>
                </a:cubicBezTo>
                <a:cubicBezTo>
                  <a:pt x="266" y="171"/>
                  <a:pt x="266" y="171"/>
                  <a:pt x="266" y="171"/>
                </a:cubicBezTo>
                <a:cubicBezTo>
                  <a:pt x="274" y="171"/>
                  <a:pt x="280" y="165"/>
                  <a:pt x="280" y="157"/>
                </a:cubicBezTo>
                <a:cubicBezTo>
                  <a:pt x="280" y="123"/>
                  <a:pt x="280" y="123"/>
                  <a:pt x="280" y="123"/>
                </a:cubicBezTo>
                <a:cubicBezTo>
                  <a:pt x="280" y="115"/>
                  <a:pt x="274" y="109"/>
                  <a:pt x="266" y="109"/>
                </a:cubicBezTo>
                <a:moveTo>
                  <a:pt x="270" y="157"/>
                </a:moveTo>
                <a:cubicBezTo>
                  <a:pt x="270" y="159"/>
                  <a:pt x="268" y="161"/>
                  <a:pt x="266" y="161"/>
                </a:cubicBezTo>
                <a:cubicBezTo>
                  <a:pt x="240" y="161"/>
                  <a:pt x="240" y="161"/>
                  <a:pt x="240" y="161"/>
                </a:cubicBezTo>
                <a:cubicBezTo>
                  <a:pt x="231" y="161"/>
                  <a:pt x="224" y="166"/>
                  <a:pt x="221" y="173"/>
                </a:cubicBezTo>
                <a:cubicBezTo>
                  <a:pt x="217" y="181"/>
                  <a:pt x="219" y="190"/>
                  <a:pt x="225" y="196"/>
                </a:cubicBezTo>
                <a:cubicBezTo>
                  <a:pt x="244" y="214"/>
                  <a:pt x="244" y="214"/>
                  <a:pt x="244" y="214"/>
                </a:cubicBezTo>
                <a:cubicBezTo>
                  <a:pt x="245" y="216"/>
                  <a:pt x="245" y="218"/>
                  <a:pt x="244" y="220"/>
                </a:cubicBezTo>
                <a:cubicBezTo>
                  <a:pt x="220" y="244"/>
                  <a:pt x="220" y="244"/>
                  <a:pt x="220" y="244"/>
                </a:cubicBezTo>
                <a:cubicBezTo>
                  <a:pt x="218" y="245"/>
                  <a:pt x="216" y="245"/>
                  <a:pt x="214" y="244"/>
                </a:cubicBezTo>
                <a:cubicBezTo>
                  <a:pt x="196" y="225"/>
                  <a:pt x="196" y="225"/>
                  <a:pt x="196" y="225"/>
                </a:cubicBezTo>
                <a:cubicBezTo>
                  <a:pt x="190" y="219"/>
                  <a:pt x="181" y="217"/>
                  <a:pt x="174" y="221"/>
                </a:cubicBezTo>
                <a:cubicBezTo>
                  <a:pt x="166" y="224"/>
                  <a:pt x="161" y="231"/>
                  <a:pt x="161" y="239"/>
                </a:cubicBezTo>
                <a:cubicBezTo>
                  <a:pt x="161" y="266"/>
                  <a:pt x="161" y="266"/>
                  <a:pt x="161" y="266"/>
                </a:cubicBezTo>
                <a:cubicBezTo>
                  <a:pt x="161" y="268"/>
                  <a:pt x="159" y="270"/>
                  <a:pt x="157" y="270"/>
                </a:cubicBezTo>
                <a:cubicBezTo>
                  <a:pt x="124" y="270"/>
                  <a:pt x="124" y="270"/>
                  <a:pt x="124" y="270"/>
                </a:cubicBezTo>
                <a:cubicBezTo>
                  <a:pt x="121" y="270"/>
                  <a:pt x="119" y="268"/>
                  <a:pt x="119" y="266"/>
                </a:cubicBezTo>
                <a:cubicBezTo>
                  <a:pt x="119" y="239"/>
                  <a:pt x="119" y="239"/>
                  <a:pt x="119" y="239"/>
                </a:cubicBezTo>
                <a:cubicBezTo>
                  <a:pt x="119" y="231"/>
                  <a:pt x="115" y="224"/>
                  <a:pt x="107" y="221"/>
                </a:cubicBezTo>
                <a:cubicBezTo>
                  <a:pt x="104" y="220"/>
                  <a:pt x="102" y="219"/>
                  <a:pt x="99" y="219"/>
                </a:cubicBezTo>
                <a:cubicBezTo>
                  <a:pt x="94" y="219"/>
                  <a:pt x="89" y="221"/>
                  <a:pt x="85" y="225"/>
                </a:cubicBezTo>
                <a:cubicBezTo>
                  <a:pt x="66" y="244"/>
                  <a:pt x="66" y="244"/>
                  <a:pt x="66" y="244"/>
                </a:cubicBezTo>
                <a:cubicBezTo>
                  <a:pt x="64" y="245"/>
                  <a:pt x="62" y="245"/>
                  <a:pt x="60" y="244"/>
                </a:cubicBezTo>
                <a:cubicBezTo>
                  <a:pt x="37" y="220"/>
                  <a:pt x="37" y="220"/>
                  <a:pt x="37" y="220"/>
                </a:cubicBezTo>
                <a:cubicBezTo>
                  <a:pt x="35" y="218"/>
                  <a:pt x="35" y="216"/>
                  <a:pt x="37" y="214"/>
                </a:cubicBezTo>
                <a:cubicBezTo>
                  <a:pt x="55" y="196"/>
                  <a:pt x="55" y="196"/>
                  <a:pt x="55" y="196"/>
                </a:cubicBezTo>
                <a:cubicBezTo>
                  <a:pt x="61" y="190"/>
                  <a:pt x="63" y="181"/>
                  <a:pt x="60" y="173"/>
                </a:cubicBezTo>
                <a:cubicBezTo>
                  <a:pt x="56" y="166"/>
                  <a:pt x="49" y="161"/>
                  <a:pt x="41" y="161"/>
                </a:cubicBezTo>
                <a:cubicBezTo>
                  <a:pt x="15" y="161"/>
                  <a:pt x="15" y="161"/>
                  <a:pt x="15" y="161"/>
                </a:cubicBezTo>
                <a:cubicBezTo>
                  <a:pt x="12" y="161"/>
                  <a:pt x="11" y="159"/>
                  <a:pt x="11" y="157"/>
                </a:cubicBezTo>
                <a:cubicBezTo>
                  <a:pt x="11" y="123"/>
                  <a:pt x="11" y="123"/>
                  <a:pt x="11" y="123"/>
                </a:cubicBezTo>
                <a:cubicBezTo>
                  <a:pt x="11" y="121"/>
                  <a:pt x="12" y="119"/>
                  <a:pt x="15" y="119"/>
                </a:cubicBezTo>
                <a:cubicBezTo>
                  <a:pt x="41" y="119"/>
                  <a:pt x="41" y="119"/>
                  <a:pt x="41" y="119"/>
                </a:cubicBezTo>
                <a:cubicBezTo>
                  <a:pt x="49" y="119"/>
                  <a:pt x="56" y="115"/>
                  <a:pt x="60" y="107"/>
                </a:cubicBezTo>
                <a:cubicBezTo>
                  <a:pt x="63" y="99"/>
                  <a:pt x="61" y="90"/>
                  <a:pt x="55" y="84"/>
                </a:cubicBezTo>
                <a:cubicBezTo>
                  <a:pt x="37" y="66"/>
                  <a:pt x="37" y="66"/>
                  <a:pt x="37" y="66"/>
                </a:cubicBezTo>
                <a:cubicBezTo>
                  <a:pt x="35" y="64"/>
                  <a:pt x="35" y="62"/>
                  <a:pt x="37" y="60"/>
                </a:cubicBezTo>
                <a:cubicBezTo>
                  <a:pt x="60" y="37"/>
                  <a:pt x="60" y="37"/>
                  <a:pt x="60" y="37"/>
                </a:cubicBezTo>
                <a:cubicBezTo>
                  <a:pt x="62" y="35"/>
                  <a:pt x="64" y="35"/>
                  <a:pt x="66" y="37"/>
                </a:cubicBezTo>
                <a:cubicBezTo>
                  <a:pt x="85" y="55"/>
                  <a:pt x="85" y="55"/>
                  <a:pt x="85" y="55"/>
                </a:cubicBezTo>
                <a:cubicBezTo>
                  <a:pt x="91" y="61"/>
                  <a:pt x="99" y="63"/>
                  <a:pt x="107" y="60"/>
                </a:cubicBezTo>
                <a:cubicBezTo>
                  <a:pt x="115" y="56"/>
                  <a:pt x="119" y="49"/>
                  <a:pt x="119" y="41"/>
                </a:cubicBezTo>
                <a:cubicBezTo>
                  <a:pt x="119" y="14"/>
                  <a:pt x="119" y="14"/>
                  <a:pt x="119" y="14"/>
                </a:cubicBezTo>
                <a:cubicBezTo>
                  <a:pt x="119" y="12"/>
                  <a:pt x="121" y="10"/>
                  <a:pt x="124" y="10"/>
                </a:cubicBezTo>
                <a:cubicBezTo>
                  <a:pt x="157" y="10"/>
                  <a:pt x="157" y="10"/>
                  <a:pt x="157" y="10"/>
                </a:cubicBezTo>
                <a:cubicBezTo>
                  <a:pt x="159" y="10"/>
                  <a:pt x="161" y="12"/>
                  <a:pt x="161" y="14"/>
                </a:cubicBezTo>
                <a:cubicBezTo>
                  <a:pt x="161" y="41"/>
                  <a:pt x="161" y="41"/>
                  <a:pt x="161" y="41"/>
                </a:cubicBezTo>
                <a:cubicBezTo>
                  <a:pt x="161" y="49"/>
                  <a:pt x="166" y="56"/>
                  <a:pt x="174" y="60"/>
                </a:cubicBezTo>
                <a:cubicBezTo>
                  <a:pt x="181" y="63"/>
                  <a:pt x="190" y="61"/>
                  <a:pt x="196" y="55"/>
                </a:cubicBezTo>
                <a:cubicBezTo>
                  <a:pt x="214" y="37"/>
                  <a:pt x="214" y="37"/>
                  <a:pt x="214" y="37"/>
                </a:cubicBezTo>
                <a:cubicBezTo>
                  <a:pt x="216" y="35"/>
                  <a:pt x="219" y="35"/>
                  <a:pt x="220" y="37"/>
                </a:cubicBezTo>
                <a:cubicBezTo>
                  <a:pt x="244" y="60"/>
                  <a:pt x="244" y="60"/>
                  <a:pt x="244" y="60"/>
                </a:cubicBezTo>
                <a:cubicBezTo>
                  <a:pt x="245" y="62"/>
                  <a:pt x="245" y="64"/>
                  <a:pt x="244" y="66"/>
                </a:cubicBezTo>
                <a:cubicBezTo>
                  <a:pt x="225" y="84"/>
                  <a:pt x="225" y="84"/>
                  <a:pt x="225" y="84"/>
                </a:cubicBezTo>
                <a:cubicBezTo>
                  <a:pt x="219" y="90"/>
                  <a:pt x="217" y="99"/>
                  <a:pt x="221" y="107"/>
                </a:cubicBezTo>
                <a:cubicBezTo>
                  <a:pt x="224" y="115"/>
                  <a:pt x="231" y="119"/>
                  <a:pt x="240" y="119"/>
                </a:cubicBezTo>
                <a:cubicBezTo>
                  <a:pt x="266" y="119"/>
                  <a:pt x="266" y="119"/>
                  <a:pt x="266" y="119"/>
                </a:cubicBezTo>
                <a:cubicBezTo>
                  <a:pt x="268" y="119"/>
                  <a:pt x="270" y="121"/>
                  <a:pt x="270" y="123"/>
                </a:cubicBezTo>
                <a:lnTo>
                  <a:pt x="270" y="157"/>
                </a:lnTo>
                <a:close/>
                <a:moveTo>
                  <a:pt x="140" y="93"/>
                </a:moveTo>
                <a:cubicBezTo>
                  <a:pt x="114" y="93"/>
                  <a:pt x="94" y="114"/>
                  <a:pt x="94" y="140"/>
                </a:cubicBezTo>
                <a:cubicBezTo>
                  <a:pt x="94" y="166"/>
                  <a:pt x="114" y="187"/>
                  <a:pt x="140" y="187"/>
                </a:cubicBezTo>
                <a:cubicBezTo>
                  <a:pt x="166" y="187"/>
                  <a:pt x="187" y="166"/>
                  <a:pt x="187" y="140"/>
                </a:cubicBezTo>
                <a:cubicBezTo>
                  <a:pt x="187" y="114"/>
                  <a:pt x="166" y="93"/>
                  <a:pt x="140" y="93"/>
                </a:cubicBezTo>
                <a:moveTo>
                  <a:pt x="140" y="176"/>
                </a:moveTo>
                <a:cubicBezTo>
                  <a:pt x="120" y="176"/>
                  <a:pt x="104" y="160"/>
                  <a:pt x="104" y="140"/>
                </a:cubicBezTo>
                <a:cubicBezTo>
                  <a:pt x="104" y="120"/>
                  <a:pt x="120" y="104"/>
                  <a:pt x="140" y="104"/>
                </a:cubicBezTo>
                <a:cubicBezTo>
                  <a:pt x="160" y="104"/>
                  <a:pt x="177" y="120"/>
                  <a:pt x="177" y="140"/>
                </a:cubicBezTo>
                <a:cubicBezTo>
                  <a:pt x="177" y="160"/>
                  <a:pt x="160" y="176"/>
                  <a:pt x="140" y="176"/>
                </a:cubicBezTo>
              </a:path>
            </a:pathLst>
          </a:custGeom>
          <a:solidFill>
            <a:schemeClr val="bg1"/>
          </a:solidFill>
          <a:ln>
            <a:noFill/>
          </a:ln>
        </p:spPr>
        <p:txBody>
          <a:bodyPr vert="horz" wrap="square" lIns="68580" tIns="34290" rIns="68580" bIns="34290" numCol="1" anchor="t" anchorCtr="0" compatLnSpc="1">
            <a:prstTxWarp prst="textNoShape">
              <a:avLst/>
            </a:prstTxWarp>
          </a:bodyPr>
          <a:lstStyle/>
          <a:p>
            <a:pPr defTabSz="685800" fontAlgn="base">
              <a:spcBef>
                <a:spcPct val="0"/>
              </a:spcBef>
              <a:spcAft>
                <a:spcPct val="0"/>
              </a:spcAft>
            </a:pPr>
            <a:endParaRPr lang="en-US" sz="900" dirty="0">
              <a:solidFill>
                <a:prstClr val="black"/>
              </a:solidFill>
              <a:latin typeface="Arial" charset="0"/>
            </a:endParaRPr>
          </a:p>
        </p:txBody>
      </p:sp>
      <p:sp>
        <p:nvSpPr>
          <p:cNvPr id="19" name="Freeform 6">
            <a:extLst>
              <a:ext uri="{FF2B5EF4-FFF2-40B4-BE49-F238E27FC236}">
                <a16:creationId xmlns:a16="http://schemas.microsoft.com/office/drawing/2014/main" id="{D59D9250-FE95-4FAA-9671-29D551B713DF}"/>
              </a:ext>
            </a:extLst>
          </p:cNvPr>
          <p:cNvSpPr>
            <a:spLocks noChangeAspect="1" noEditPoints="1"/>
          </p:cNvSpPr>
          <p:nvPr/>
        </p:nvSpPr>
        <p:spPr bwMode="auto">
          <a:xfrm>
            <a:off x="6953395" y="2139702"/>
            <a:ext cx="321470" cy="328612"/>
          </a:xfrm>
          <a:custGeom>
            <a:avLst/>
            <a:gdLst>
              <a:gd name="T0" fmla="*/ 269 w 269"/>
              <a:gd name="T1" fmla="*/ 134 h 268"/>
              <a:gd name="T2" fmla="*/ 232 w 269"/>
              <a:gd name="T3" fmla="*/ 42 h 268"/>
              <a:gd name="T4" fmla="*/ 137 w 269"/>
              <a:gd name="T5" fmla="*/ 0 h 268"/>
              <a:gd name="T6" fmla="*/ 133 w 269"/>
              <a:gd name="T7" fmla="*/ 0 h 268"/>
              <a:gd name="T8" fmla="*/ 37 w 269"/>
              <a:gd name="T9" fmla="*/ 42 h 268"/>
              <a:gd name="T10" fmla="*/ 37 w 269"/>
              <a:gd name="T11" fmla="*/ 42 h 268"/>
              <a:gd name="T12" fmla="*/ 34 w 269"/>
              <a:gd name="T13" fmla="*/ 223 h 268"/>
              <a:gd name="T14" fmla="*/ 34 w 269"/>
              <a:gd name="T15" fmla="*/ 224 h 268"/>
              <a:gd name="T16" fmla="*/ 133 w 269"/>
              <a:gd name="T17" fmla="*/ 268 h 268"/>
              <a:gd name="T18" fmla="*/ 137 w 269"/>
              <a:gd name="T19" fmla="*/ 268 h 268"/>
              <a:gd name="T20" fmla="*/ 139 w 269"/>
              <a:gd name="T21" fmla="*/ 268 h 268"/>
              <a:gd name="T22" fmla="*/ 235 w 269"/>
              <a:gd name="T23" fmla="*/ 223 h 268"/>
              <a:gd name="T24" fmla="*/ 10 w 269"/>
              <a:gd name="T25" fmla="*/ 139 h 268"/>
              <a:gd name="T26" fmla="*/ 76 w 269"/>
              <a:gd name="T27" fmla="*/ 195 h 268"/>
              <a:gd name="T28" fmla="*/ 10 w 269"/>
              <a:gd name="T29" fmla="*/ 139 h 268"/>
              <a:gd name="T30" fmla="*/ 78 w 269"/>
              <a:gd name="T31" fmla="*/ 69 h 268"/>
              <a:gd name="T32" fmla="*/ 10 w 269"/>
              <a:gd name="T33" fmla="*/ 129 h 268"/>
              <a:gd name="T34" fmla="*/ 260 w 269"/>
              <a:gd name="T35" fmla="*/ 129 h 268"/>
              <a:gd name="T36" fmla="*/ 191 w 269"/>
              <a:gd name="T37" fmla="*/ 69 h 268"/>
              <a:gd name="T38" fmla="*/ 260 w 269"/>
              <a:gd name="T39" fmla="*/ 129 h 268"/>
              <a:gd name="T40" fmla="*/ 91 w 269"/>
              <a:gd name="T41" fmla="*/ 63 h 268"/>
              <a:gd name="T42" fmla="*/ 130 w 269"/>
              <a:gd name="T43" fmla="*/ 69 h 268"/>
              <a:gd name="T44" fmla="*/ 130 w 269"/>
              <a:gd name="T45" fmla="*/ 129 h 268"/>
              <a:gd name="T46" fmla="*/ 87 w 269"/>
              <a:gd name="T47" fmla="*/ 72 h 268"/>
              <a:gd name="T48" fmla="*/ 139 w 269"/>
              <a:gd name="T49" fmla="*/ 78 h 268"/>
              <a:gd name="T50" fmla="*/ 195 w 269"/>
              <a:gd name="T51" fmla="*/ 129 h 268"/>
              <a:gd name="T52" fmla="*/ 139 w 269"/>
              <a:gd name="T53" fmla="*/ 78 h 268"/>
              <a:gd name="T54" fmla="*/ 139 w 269"/>
              <a:gd name="T55" fmla="*/ 12 h 268"/>
              <a:gd name="T56" fmla="*/ 139 w 269"/>
              <a:gd name="T57" fmla="*/ 69 h 268"/>
              <a:gd name="T58" fmla="*/ 151 w 269"/>
              <a:gd name="T59" fmla="*/ 10 h 268"/>
              <a:gd name="T60" fmla="*/ 187 w 269"/>
              <a:gd name="T61" fmla="*/ 60 h 268"/>
              <a:gd name="T62" fmla="*/ 48 w 269"/>
              <a:gd name="T63" fmla="*/ 44 h 268"/>
              <a:gd name="T64" fmla="*/ 82 w 269"/>
              <a:gd name="T65" fmla="*/ 60 h 268"/>
              <a:gd name="T66" fmla="*/ 130 w 269"/>
              <a:gd name="T67" fmla="*/ 139 h 268"/>
              <a:gd name="T68" fmla="*/ 85 w 269"/>
              <a:gd name="T69" fmla="*/ 192 h 268"/>
              <a:gd name="T70" fmla="*/ 130 w 269"/>
              <a:gd name="T71" fmla="*/ 194 h 268"/>
              <a:gd name="T72" fmla="*/ 89 w 269"/>
              <a:gd name="T73" fmla="*/ 201 h 268"/>
              <a:gd name="T74" fmla="*/ 139 w 269"/>
              <a:gd name="T75" fmla="*/ 256 h 268"/>
              <a:gd name="T76" fmla="*/ 180 w 269"/>
              <a:gd name="T77" fmla="*/ 201 h 268"/>
              <a:gd name="T78" fmla="*/ 139 w 269"/>
              <a:gd name="T79" fmla="*/ 185 h 268"/>
              <a:gd name="T80" fmla="*/ 195 w 269"/>
              <a:gd name="T81" fmla="*/ 139 h 268"/>
              <a:gd name="T82" fmla="*/ 139 w 269"/>
              <a:gd name="T83" fmla="*/ 185 h 268"/>
              <a:gd name="T84" fmla="*/ 260 w 269"/>
              <a:gd name="T85" fmla="*/ 139 h 268"/>
              <a:gd name="T86" fmla="*/ 193 w 269"/>
              <a:gd name="T87" fmla="*/ 195 h 268"/>
              <a:gd name="T88" fmla="*/ 45 w 269"/>
              <a:gd name="T89" fmla="*/ 221 h 268"/>
              <a:gd name="T90" fmla="*/ 118 w 269"/>
              <a:gd name="T91" fmla="*/ 258 h 268"/>
              <a:gd name="T92" fmla="*/ 151 w 269"/>
              <a:gd name="T93" fmla="*/ 258 h 268"/>
              <a:gd name="T94" fmla="*/ 224 w 269"/>
              <a:gd name="T95" fmla="*/ 221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69" h="268">
                <a:moveTo>
                  <a:pt x="235" y="223"/>
                </a:moveTo>
                <a:cubicBezTo>
                  <a:pt x="256" y="199"/>
                  <a:pt x="269" y="168"/>
                  <a:pt x="269" y="134"/>
                </a:cubicBezTo>
                <a:cubicBezTo>
                  <a:pt x="269" y="99"/>
                  <a:pt x="255" y="66"/>
                  <a:pt x="233" y="42"/>
                </a:cubicBezTo>
                <a:cubicBezTo>
                  <a:pt x="232" y="42"/>
                  <a:pt x="232" y="42"/>
                  <a:pt x="232" y="42"/>
                </a:cubicBezTo>
                <a:cubicBezTo>
                  <a:pt x="209" y="17"/>
                  <a:pt x="176" y="1"/>
                  <a:pt x="139" y="0"/>
                </a:cubicBezTo>
                <a:cubicBezTo>
                  <a:pt x="137" y="0"/>
                  <a:pt x="137" y="0"/>
                  <a:pt x="137" y="0"/>
                </a:cubicBezTo>
                <a:cubicBezTo>
                  <a:pt x="136" y="0"/>
                  <a:pt x="135" y="0"/>
                  <a:pt x="135" y="0"/>
                </a:cubicBezTo>
                <a:cubicBezTo>
                  <a:pt x="134" y="0"/>
                  <a:pt x="133" y="0"/>
                  <a:pt x="133" y="0"/>
                </a:cubicBezTo>
                <a:cubicBezTo>
                  <a:pt x="130" y="0"/>
                  <a:pt x="130" y="0"/>
                  <a:pt x="130" y="0"/>
                </a:cubicBezTo>
                <a:cubicBezTo>
                  <a:pt x="93" y="1"/>
                  <a:pt x="60" y="17"/>
                  <a:pt x="37" y="42"/>
                </a:cubicBezTo>
                <a:cubicBezTo>
                  <a:pt x="37" y="42"/>
                  <a:pt x="37" y="42"/>
                  <a:pt x="37" y="42"/>
                </a:cubicBezTo>
                <a:cubicBezTo>
                  <a:pt x="37" y="42"/>
                  <a:pt x="37" y="42"/>
                  <a:pt x="37" y="42"/>
                </a:cubicBezTo>
                <a:cubicBezTo>
                  <a:pt x="14" y="66"/>
                  <a:pt x="0" y="99"/>
                  <a:pt x="0" y="134"/>
                </a:cubicBezTo>
                <a:cubicBezTo>
                  <a:pt x="0" y="168"/>
                  <a:pt x="13" y="199"/>
                  <a:pt x="34" y="223"/>
                </a:cubicBezTo>
                <a:cubicBezTo>
                  <a:pt x="34" y="223"/>
                  <a:pt x="34" y="223"/>
                  <a:pt x="34" y="223"/>
                </a:cubicBezTo>
                <a:cubicBezTo>
                  <a:pt x="34" y="223"/>
                  <a:pt x="34" y="223"/>
                  <a:pt x="34" y="224"/>
                </a:cubicBezTo>
                <a:cubicBezTo>
                  <a:pt x="58" y="250"/>
                  <a:pt x="92" y="267"/>
                  <a:pt x="130" y="268"/>
                </a:cubicBezTo>
                <a:cubicBezTo>
                  <a:pt x="133" y="268"/>
                  <a:pt x="133" y="268"/>
                  <a:pt x="133" y="268"/>
                </a:cubicBezTo>
                <a:cubicBezTo>
                  <a:pt x="133" y="268"/>
                  <a:pt x="134" y="268"/>
                  <a:pt x="135" y="268"/>
                </a:cubicBezTo>
                <a:cubicBezTo>
                  <a:pt x="135" y="268"/>
                  <a:pt x="136" y="268"/>
                  <a:pt x="137" y="268"/>
                </a:cubicBezTo>
                <a:cubicBezTo>
                  <a:pt x="139" y="268"/>
                  <a:pt x="139" y="268"/>
                  <a:pt x="139" y="268"/>
                </a:cubicBezTo>
                <a:cubicBezTo>
                  <a:pt x="139" y="268"/>
                  <a:pt x="139" y="268"/>
                  <a:pt x="139" y="268"/>
                </a:cubicBezTo>
                <a:cubicBezTo>
                  <a:pt x="177" y="267"/>
                  <a:pt x="211" y="250"/>
                  <a:pt x="235" y="223"/>
                </a:cubicBezTo>
                <a:cubicBezTo>
                  <a:pt x="235" y="223"/>
                  <a:pt x="235" y="223"/>
                  <a:pt x="235" y="223"/>
                </a:cubicBezTo>
                <a:cubicBezTo>
                  <a:pt x="235" y="223"/>
                  <a:pt x="235" y="223"/>
                  <a:pt x="235" y="223"/>
                </a:cubicBezTo>
                <a:moveTo>
                  <a:pt x="10" y="139"/>
                </a:moveTo>
                <a:cubicBezTo>
                  <a:pt x="65" y="139"/>
                  <a:pt x="65" y="139"/>
                  <a:pt x="65" y="139"/>
                </a:cubicBezTo>
                <a:cubicBezTo>
                  <a:pt x="66" y="158"/>
                  <a:pt x="70" y="177"/>
                  <a:pt x="76" y="195"/>
                </a:cubicBezTo>
                <a:cubicBezTo>
                  <a:pt x="63" y="200"/>
                  <a:pt x="51" y="206"/>
                  <a:pt x="39" y="214"/>
                </a:cubicBezTo>
                <a:cubicBezTo>
                  <a:pt x="21" y="194"/>
                  <a:pt x="11" y="167"/>
                  <a:pt x="10" y="139"/>
                </a:cubicBezTo>
                <a:moveTo>
                  <a:pt x="41" y="51"/>
                </a:moveTo>
                <a:cubicBezTo>
                  <a:pt x="53" y="58"/>
                  <a:pt x="65" y="64"/>
                  <a:pt x="78" y="69"/>
                </a:cubicBezTo>
                <a:cubicBezTo>
                  <a:pt x="70" y="88"/>
                  <a:pt x="66" y="108"/>
                  <a:pt x="65" y="129"/>
                </a:cubicBezTo>
                <a:cubicBezTo>
                  <a:pt x="10" y="129"/>
                  <a:pt x="10" y="129"/>
                  <a:pt x="10" y="129"/>
                </a:cubicBezTo>
                <a:cubicBezTo>
                  <a:pt x="11" y="99"/>
                  <a:pt x="22" y="72"/>
                  <a:pt x="41" y="51"/>
                </a:cubicBezTo>
                <a:moveTo>
                  <a:pt x="260" y="129"/>
                </a:moveTo>
                <a:cubicBezTo>
                  <a:pt x="204" y="129"/>
                  <a:pt x="204" y="129"/>
                  <a:pt x="204" y="129"/>
                </a:cubicBezTo>
                <a:cubicBezTo>
                  <a:pt x="203" y="108"/>
                  <a:pt x="199" y="88"/>
                  <a:pt x="191" y="69"/>
                </a:cubicBezTo>
                <a:cubicBezTo>
                  <a:pt x="204" y="64"/>
                  <a:pt x="216" y="58"/>
                  <a:pt x="228" y="51"/>
                </a:cubicBezTo>
                <a:cubicBezTo>
                  <a:pt x="247" y="72"/>
                  <a:pt x="259" y="99"/>
                  <a:pt x="260" y="129"/>
                </a:cubicBezTo>
                <a:moveTo>
                  <a:pt x="130" y="69"/>
                </a:moveTo>
                <a:cubicBezTo>
                  <a:pt x="117" y="69"/>
                  <a:pt x="103" y="67"/>
                  <a:pt x="91" y="63"/>
                </a:cubicBezTo>
                <a:cubicBezTo>
                  <a:pt x="100" y="44"/>
                  <a:pt x="113" y="26"/>
                  <a:pt x="130" y="12"/>
                </a:cubicBezTo>
                <a:lnTo>
                  <a:pt x="130" y="69"/>
                </a:lnTo>
                <a:close/>
                <a:moveTo>
                  <a:pt x="130" y="78"/>
                </a:moveTo>
                <a:cubicBezTo>
                  <a:pt x="130" y="129"/>
                  <a:pt x="130" y="129"/>
                  <a:pt x="130" y="129"/>
                </a:cubicBezTo>
                <a:cubicBezTo>
                  <a:pt x="74" y="129"/>
                  <a:pt x="74" y="129"/>
                  <a:pt x="74" y="129"/>
                </a:cubicBezTo>
                <a:cubicBezTo>
                  <a:pt x="75" y="109"/>
                  <a:pt x="79" y="90"/>
                  <a:pt x="87" y="72"/>
                </a:cubicBezTo>
                <a:cubicBezTo>
                  <a:pt x="101" y="76"/>
                  <a:pt x="115" y="78"/>
                  <a:pt x="130" y="78"/>
                </a:cubicBezTo>
                <a:moveTo>
                  <a:pt x="139" y="78"/>
                </a:moveTo>
                <a:cubicBezTo>
                  <a:pt x="154" y="78"/>
                  <a:pt x="168" y="76"/>
                  <a:pt x="182" y="72"/>
                </a:cubicBezTo>
                <a:cubicBezTo>
                  <a:pt x="190" y="90"/>
                  <a:pt x="194" y="109"/>
                  <a:pt x="195" y="129"/>
                </a:cubicBezTo>
                <a:cubicBezTo>
                  <a:pt x="139" y="129"/>
                  <a:pt x="139" y="129"/>
                  <a:pt x="139" y="129"/>
                </a:cubicBezTo>
                <a:lnTo>
                  <a:pt x="139" y="78"/>
                </a:lnTo>
                <a:close/>
                <a:moveTo>
                  <a:pt x="139" y="69"/>
                </a:moveTo>
                <a:cubicBezTo>
                  <a:pt x="139" y="12"/>
                  <a:pt x="139" y="12"/>
                  <a:pt x="139" y="12"/>
                </a:cubicBezTo>
                <a:cubicBezTo>
                  <a:pt x="156" y="26"/>
                  <a:pt x="169" y="44"/>
                  <a:pt x="178" y="63"/>
                </a:cubicBezTo>
                <a:cubicBezTo>
                  <a:pt x="166" y="67"/>
                  <a:pt x="153" y="69"/>
                  <a:pt x="139" y="69"/>
                </a:cubicBezTo>
                <a:moveTo>
                  <a:pt x="187" y="60"/>
                </a:moveTo>
                <a:cubicBezTo>
                  <a:pt x="179" y="42"/>
                  <a:pt x="166" y="25"/>
                  <a:pt x="151" y="10"/>
                </a:cubicBezTo>
                <a:cubicBezTo>
                  <a:pt x="178" y="14"/>
                  <a:pt x="202" y="26"/>
                  <a:pt x="221" y="44"/>
                </a:cubicBezTo>
                <a:cubicBezTo>
                  <a:pt x="211" y="51"/>
                  <a:pt x="199" y="56"/>
                  <a:pt x="187" y="60"/>
                </a:cubicBezTo>
                <a:moveTo>
                  <a:pt x="82" y="60"/>
                </a:moveTo>
                <a:cubicBezTo>
                  <a:pt x="70" y="56"/>
                  <a:pt x="59" y="51"/>
                  <a:pt x="48" y="44"/>
                </a:cubicBezTo>
                <a:cubicBezTo>
                  <a:pt x="67" y="26"/>
                  <a:pt x="91" y="14"/>
                  <a:pt x="118" y="10"/>
                </a:cubicBezTo>
                <a:cubicBezTo>
                  <a:pt x="103" y="25"/>
                  <a:pt x="91" y="42"/>
                  <a:pt x="82" y="60"/>
                </a:cubicBezTo>
                <a:moveTo>
                  <a:pt x="74" y="139"/>
                </a:moveTo>
                <a:cubicBezTo>
                  <a:pt x="130" y="139"/>
                  <a:pt x="130" y="139"/>
                  <a:pt x="130" y="139"/>
                </a:cubicBezTo>
                <a:cubicBezTo>
                  <a:pt x="130" y="185"/>
                  <a:pt x="130" y="185"/>
                  <a:pt x="130" y="185"/>
                </a:cubicBezTo>
                <a:cubicBezTo>
                  <a:pt x="115" y="186"/>
                  <a:pt x="100" y="188"/>
                  <a:pt x="85" y="192"/>
                </a:cubicBezTo>
                <a:cubicBezTo>
                  <a:pt x="79" y="175"/>
                  <a:pt x="75" y="157"/>
                  <a:pt x="74" y="139"/>
                </a:cubicBezTo>
                <a:moveTo>
                  <a:pt x="130" y="194"/>
                </a:moveTo>
                <a:cubicBezTo>
                  <a:pt x="130" y="256"/>
                  <a:pt x="130" y="256"/>
                  <a:pt x="130" y="256"/>
                </a:cubicBezTo>
                <a:cubicBezTo>
                  <a:pt x="112" y="241"/>
                  <a:pt x="98" y="222"/>
                  <a:pt x="89" y="201"/>
                </a:cubicBezTo>
                <a:cubicBezTo>
                  <a:pt x="102" y="197"/>
                  <a:pt x="116" y="195"/>
                  <a:pt x="130" y="194"/>
                </a:cubicBezTo>
                <a:moveTo>
                  <a:pt x="139" y="256"/>
                </a:moveTo>
                <a:cubicBezTo>
                  <a:pt x="139" y="194"/>
                  <a:pt x="139" y="194"/>
                  <a:pt x="139" y="194"/>
                </a:cubicBezTo>
                <a:cubicBezTo>
                  <a:pt x="153" y="195"/>
                  <a:pt x="167" y="197"/>
                  <a:pt x="180" y="201"/>
                </a:cubicBezTo>
                <a:cubicBezTo>
                  <a:pt x="171" y="222"/>
                  <a:pt x="157" y="241"/>
                  <a:pt x="139" y="256"/>
                </a:cubicBezTo>
                <a:moveTo>
                  <a:pt x="139" y="185"/>
                </a:moveTo>
                <a:cubicBezTo>
                  <a:pt x="139" y="139"/>
                  <a:pt x="139" y="139"/>
                  <a:pt x="139" y="139"/>
                </a:cubicBezTo>
                <a:cubicBezTo>
                  <a:pt x="195" y="139"/>
                  <a:pt x="195" y="139"/>
                  <a:pt x="195" y="139"/>
                </a:cubicBezTo>
                <a:cubicBezTo>
                  <a:pt x="194" y="157"/>
                  <a:pt x="191" y="175"/>
                  <a:pt x="184" y="192"/>
                </a:cubicBezTo>
                <a:cubicBezTo>
                  <a:pt x="170" y="188"/>
                  <a:pt x="155" y="186"/>
                  <a:pt x="139" y="185"/>
                </a:cubicBezTo>
                <a:moveTo>
                  <a:pt x="204" y="139"/>
                </a:moveTo>
                <a:cubicBezTo>
                  <a:pt x="260" y="139"/>
                  <a:pt x="260" y="139"/>
                  <a:pt x="260" y="139"/>
                </a:cubicBezTo>
                <a:cubicBezTo>
                  <a:pt x="259" y="167"/>
                  <a:pt x="248" y="194"/>
                  <a:pt x="230" y="214"/>
                </a:cubicBezTo>
                <a:cubicBezTo>
                  <a:pt x="219" y="206"/>
                  <a:pt x="206" y="200"/>
                  <a:pt x="193" y="195"/>
                </a:cubicBezTo>
                <a:cubicBezTo>
                  <a:pt x="200" y="177"/>
                  <a:pt x="203" y="158"/>
                  <a:pt x="204" y="139"/>
                </a:cubicBezTo>
                <a:moveTo>
                  <a:pt x="45" y="221"/>
                </a:moveTo>
                <a:cubicBezTo>
                  <a:pt x="56" y="214"/>
                  <a:pt x="68" y="208"/>
                  <a:pt x="80" y="204"/>
                </a:cubicBezTo>
                <a:cubicBezTo>
                  <a:pt x="89" y="224"/>
                  <a:pt x="102" y="243"/>
                  <a:pt x="118" y="258"/>
                </a:cubicBezTo>
                <a:cubicBezTo>
                  <a:pt x="90" y="254"/>
                  <a:pt x="64" y="241"/>
                  <a:pt x="45" y="221"/>
                </a:cubicBezTo>
                <a:moveTo>
                  <a:pt x="151" y="258"/>
                </a:moveTo>
                <a:cubicBezTo>
                  <a:pt x="167" y="243"/>
                  <a:pt x="180" y="224"/>
                  <a:pt x="189" y="204"/>
                </a:cubicBezTo>
                <a:cubicBezTo>
                  <a:pt x="201" y="208"/>
                  <a:pt x="213" y="214"/>
                  <a:pt x="224" y="221"/>
                </a:cubicBezTo>
                <a:cubicBezTo>
                  <a:pt x="205" y="241"/>
                  <a:pt x="179" y="254"/>
                  <a:pt x="151" y="258"/>
                </a:cubicBezTo>
              </a:path>
            </a:pathLst>
          </a:custGeom>
          <a:solidFill>
            <a:srgbClr val="FFC000"/>
          </a:solidFill>
          <a:ln>
            <a:noFill/>
          </a:ln>
        </p:spPr>
        <p:txBody>
          <a:bodyPr vert="horz" wrap="square" lIns="68580" tIns="34290" rIns="68580" bIns="34290" numCol="1" anchor="t" anchorCtr="0" compatLnSpc="1">
            <a:prstTxWarp prst="textNoShape">
              <a:avLst/>
            </a:prstTxWarp>
          </a:bodyPr>
          <a:lstStyle/>
          <a:p>
            <a:pPr defTabSz="685800" fontAlgn="base">
              <a:spcBef>
                <a:spcPct val="0"/>
              </a:spcBef>
              <a:spcAft>
                <a:spcPct val="0"/>
              </a:spcAft>
            </a:pPr>
            <a:endParaRPr lang="en-US" sz="900" dirty="0">
              <a:solidFill>
                <a:prstClr val="black"/>
              </a:solidFill>
              <a:latin typeface="Arial" charset="0"/>
            </a:endParaRPr>
          </a:p>
        </p:txBody>
      </p:sp>
      <p:sp>
        <p:nvSpPr>
          <p:cNvPr id="46" name="TextBox 39">
            <a:extLst>
              <a:ext uri="{FF2B5EF4-FFF2-40B4-BE49-F238E27FC236}">
                <a16:creationId xmlns:a16="http://schemas.microsoft.com/office/drawing/2014/main" id="{D291FA2B-0F9F-41A2-80E2-358F0B26EE8C}"/>
              </a:ext>
            </a:extLst>
          </p:cNvPr>
          <p:cNvSpPr txBox="1"/>
          <p:nvPr/>
        </p:nvSpPr>
        <p:spPr>
          <a:xfrm>
            <a:off x="1303712" y="214296"/>
            <a:ext cx="6643710" cy="738664"/>
          </a:xfrm>
          <a:prstGeom prst="rect">
            <a:avLst/>
          </a:prstGeom>
          <a:noFill/>
        </p:spPr>
        <p:txBody>
          <a:bodyPr wrap="square" rtlCol="0">
            <a:spAutoFit/>
          </a:bodyPr>
          <a:lstStyle/>
          <a:p>
            <a:pPr defTabSz="685800" fontAlgn="base">
              <a:spcBef>
                <a:spcPct val="0"/>
              </a:spcBef>
              <a:spcAft>
                <a:spcPct val="0"/>
              </a:spcAft>
            </a:pPr>
            <a:r>
              <a:rPr lang="en-US" sz="2100" b="1" dirty="0">
                <a:solidFill>
                  <a:srgbClr val="FFC000"/>
                </a:solidFill>
                <a:latin typeface="Myriad Pro" pitchFamily="34" charset="0"/>
                <a:ea typeface="Roboto" panose="02000000000000000000" pitchFamily="2" charset="0"/>
                <a:cs typeface="Open Sans Extrabold" panose="020B0906030804020204" pitchFamily="34" charset="0"/>
              </a:rPr>
              <a:t>INTRA-GROUP SERVICES ESTABLISHMENT</a:t>
            </a:r>
            <a:r>
              <a:rPr lang="el-GR" sz="2100" b="1" dirty="0">
                <a:solidFill>
                  <a:srgbClr val="FFC000"/>
                </a:solidFill>
                <a:latin typeface="Myriad Pro" pitchFamily="34" charset="0"/>
                <a:ea typeface="Roboto" panose="02000000000000000000" pitchFamily="2" charset="0"/>
                <a:cs typeface="Open Sans Extrabold" panose="020B0906030804020204" pitchFamily="34" charset="0"/>
              </a:rPr>
              <a:t> </a:t>
            </a:r>
            <a:r>
              <a:rPr lang="en-US" sz="2100" b="1" dirty="0">
                <a:solidFill>
                  <a:srgbClr val="FFC000"/>
                </a:solidFill>
                <a:latin typeface="Myriad Pro" pitchFamily="34" charset="0"/>
                <a:ea typeface="Roboto" panose="02000000000000000000" pitchFamily="2" charset="0"/>
                <a:cs typeface="Open Sans Extrabold" panose="020B0906030804020204" pitchFamily="34" charset="0"/>
              </a:rPr>
              <a:t>IN GREECE</a:t>
            </a:r>
            <a:r>
              <a:rPr lang="en-US" sz="2100" b="1" dirty="0">
                <a:solidFill>
                  <a:srgbClr val="FFC000"/>
                </a:solidFill>
                <a:effectLst>
                  <a:outerShdw blurRad="38100" dist="38100" dir="2700000" algn="tl">
                    <a:srgbClr val="000000">
                      <a:alpha val="43137"/>
                    </a:srgbClr>
                  </a:outerShdw>
                </a:effectLst>
                <a:latin typeface="Myriad Pro" pitchFamily="34" charset="0"/>
                <a:ea typeface="Roboto" panose="02000000000000000000" pitchFamily="2" charset="0"/>
                <a:cs typeface="Open Sans Extrabold" panose="020B0906030804020204" pitchFamily="34" charset="0"/>
              </a:rPr>
              <a:t> </a:t>
            </a:r>
          </a:p>
        </p:txBody>
      </p:sp>
      <p:sp>
        <p:nvSpPr>
          <p:cNvPr id="47" name="46 - TextBox"/>
          <p:cNvSpPr txBox="1"/>
          <p:nvPr/>
        </p:nvSpPr>
        <p:spPr>
          <a:xfrm>
            <a:off x="3885422" y="1465280"/>
            <a:ext cx="1628972" cy="253916"/>
          </a:xfrm>
          <a:prstGeom prst="rect">
            <a:avLst/>
          </a:prstGeom>
          <a:noFill/>
          <a:effectLst/>
        </p:spPr>
        <p:txBody>
          <a:bodyPr vert="horz" wrap="none" rtlCol="0" anchor="ctr" anchorCtr="0">
            <a:spAutoFit/>
          </a:bodyPr>
          <a:lstStyle/>
          <a:p>
            <a:pPr algn="ctr" defTabSz="685800" fontAlgn="base">
              <a:spcBef>
                <a:spcPct val="0"/>
              </a:spcBef>
              <a:spcAft>
                <a:spcPct val="0"/>
              </a:spcAft>
            </a:pPr>
            <a:r>
              <a:rPr lang="en-US" sz="1050" b="1" dirty="0">
                <a:solidFill>
                  <a:prstClr val="white"/>
                </a:solidFill>
                <a:latin typeface="Myriad Pro Black" pitchFamily="34" charset="0"/>
              </a:rPr>
              <a:t>TYPES OF INCENTIVES </a:t>
            </a:r>
            <a:endParaRPr lang="el-GR" sz="1050" b="1" dirty="0">
              <a:solidFill>
                <a:prstClr val="white"/>
              </a:solidFill>
              <a:latin typeface="Myriad Pro Black" pitchFamily="34" charset="0"/>
            </a:endParaRPr>
          </a:p>
        </p:txBody>
      </p:sp>
      <p:sp>
        <p:nvSpPr>
          <p:cNvPr id="49" name="48 - Ορθογώνιο"/>
          <p:cNvSpPr/>
          <p:nvPr/>
        </p:nvSpPr>
        <p:spPr>
          <a:xfrm>
            <a:off x="2847848" y="3066079"/>
            <a:ext cx="1875248" cy="230832"/>
          </a:xfrm>
          <a:prstGeom prst="rect">
            <a:avLst/>
          </a:prstGeom>
        </p:spPr>
        <p:txBody>
          <a:bodyPr wrap="square">
            <a:spAutoFit/>
          </a:bodyPr>
          <a:lstStyle/>
          <a:p>
            <a:pPr algn="ctr" defTabSz="685800" fontAlgn="base">
              <a:spcBef>
                <a:spcPct val="0"/>
              </a:spcBef>
              <a:spcAft>
                <a:spcPct val="0"/>
              </a:spcAft>
            </a:pPr>
            <a:r>
              <a:rPr lang="en-US" sz="900" b="1" dirty="0">
                <a:solidFill>
                  <a:srgbClr val="FFC000"/>
                </a:solidFill>
                <a:latin typeface="Myriad Pro Black" pitchFamily="34" charset="0"/>
              </a:rPr>
              <a:t>Training Programs </a:t>
            </a:r>
            <a:r>
              <a:rPr lang="en-US" sz="750" b="1" dirty="0">
                <a:solidFill>
                  <a:srgbClr val="FFC000"/>
                </a:solidFill>
                <a:latin typeface="Myriad Pro Black" pitchFamily="34" charset="0"/>
              </a:rPr>
              <a:t>-</a:t>
            </a:r>
            <a:r>
              <a:rPr lang="en-US" sz="750" b="1" dirty="0">
                <a:solidFill>
                  <a:prstClr val="black">
                    <a:lumMod val="50000"/>
                    <a:lumOff val="50000"/>
                  </a:prstClr>
                </a:solidFill>
                <a:latin typeface="Myriad Pro Black" pitchFamily="34" charset="0"/>
              </a:rPr>
              <a:t> </a:t>
            </a:r>
            <a:r>
              <a:rPr lang="en-US" sz="750" b="1" dirty="0">
                <a:solidFill>
                  <a:prstClr val="white"/>
                </a:solidFill>
                <a:latin typeface="Myriad Pro Black" pitchFamily="34" charset="0"/>
              </a:rPr>
              <a:t>Subsidy</a:t>
            </a:r>
            <a:endParaRPr lang="en-US" sz="750" dirty="0">
              <a:solidFill>
                <a:prstClr val="white"/>
              </a:solidFill>
              <a:latin typeface="Myriad Pro Black" pitchFamily="34" charset="0"/>
            </a:endParaRPr>
          </a:p>
        </p:txBody>
      </p:sp>
      <p:sp>
        <p:nvSpPr>
          <p:cNvPr id="50" name="49 - Ορθογώνιο"/>
          <p:cNvSpPr/>
          <p:nvPr/>
        </p:nvSpPr>
        <p:spPr>
          <a:xfrm>
            <a:off x="4703097" y="3066079"/>
            <a:ext cx="1875248" cy="230832"/>
          </a:xfrm>
          <a:prstGeom prst="rect">
            <a:avLst/>
          </a:prstGeom>
        </p:spPr>
        <p:txBody>
          <a:bodyPr wrap="square">
            <a:spAutoFit/>
          </a:bodyPr>
          <a:lstStyle/>
          <a:p>
            <a:pPr defTabSz="685800" fontAlgn="base">
              <a:spcBef>
                <a:spcPct val="0"/>
              </a:spcBef>
              <a:spcAft>
                <a:spcPct val="0"/>
              </a:spcAft>
            </a:pPr>
            <a:r>
              <a:rPr lang="en-US" sz="900" b="1" dirty="0">
                <a:solidFill>
                  <a:srgbClr val="FFC000"/>
                </a:solidFill>
                <a:latin typeface="Myriad Pro Black" pitchFamily="34" charset="0"/>
              </a:rPr>
              <a:t> CAPEX Subsidy </a:t>
            </a:r>
            <a:r>
              <a:rPr lang="en-US" sz="750" b="1" dirty="0">
                <a:solidFill>
                  <a:prstClr val="white"/>
                </a:solidFill>
                <a:latin typeface="Myriad Pro Black" pitchFamily="34" charset="0"/>
              </a:rPr>
              <a:t>- Wage Subsidy</a:t>
            </a:r>
          </a:p>
        </p:txBody>
      </p:sp>
      <p:sp>
        <p:nvSpPr>
          <p:cNvPr id="51" name="50 - Ορθογώνιο"/>
          <p:cNvSpPr/>
          <p:nvPr/>
        </p:nvSpPr>
        <p:spPr>
          <a:xfrm>
            <a:off x="6739080" y="3066079"/>
            <a:ext cx="857256" cy="230832"/>
          </a:xfrm>
          <a:prstGeom prst="rect">
            <a:avLst/>
          </a:prstGeom>
        </p:spPr>
        <p:txBody>
          <a:bodyPr wrap="square">
            <a:spAutoFit/>
          </a:bodyPr>
          <a:lstStyle/>
          <a:p>
            <a:pPr defTabSz="685800" fontAlgn="base">
              <a:spcBef>
                <a:spcPct val="0"/>
              </a:spcBef>
              <a:spcAft>
                <a:spcPct val="0"/>
              </a:spcAft>
            </a:pPr>
            <a:r>
              <a:rPr lang="en-US" sz="900" b="1" dirty="0">
                <a:solidFill>
                  <a:srgbClr val="FFC000"/>
                </a:solidFill>
                <a:latin typeface="Myriad Pro Black" pitchFamily="34" charset="0"/>
              </a:rPr>
              <a:t>R&amp;D </a:t>
            </a:r>
            <a:r>
              <a:rPr lang="en-US" sz="750" b="1" dirty="0">
                <a:solidFill>
                  <a:prstClr val="white"/>
                </a:solidFill>
                <a:latin typeface="Myriad Pro Black" pitchFamily="34" charset="0"/>
              </a:rPr>
              <a:t>- Grants</a:t>
            </a:r>
          </a:p>
        </p:txBody>
      </p:sp>
      <p:grpSp>
        <p:nvGrpSpPr>
          <p:cNvPr id="43" name="Group 22">
            <a:extLst>
              <a:ext uri="{FF2B5EF4-FFF2-40B4-BE49-F238E27FC236}">
                <a16:creationId xmlns:a16="http://schemas.microsoft.com/office/drawing/2014/main" id="{2DDB532C-F413-445D-AD37-536BAE5D7B25}"/>
              </a:ext>
            </a:extLst>
          </p:cNvPr>
          <p:cNvGrpSpPr/>
          <p:nvPr/>
        </p:nvGrpSpPr>
        <p:grpSpPr>
          <a:xfrm>
            <a:off x="1960741" y="2635748"/>
            <a:ext cx="224167" cy="239349"/>
            <a:chOff x="1830409" y="4619802"/>
            <a:chExt cx="298889" cy="319131"/>
          </a:xfrm>
        </p:grpSpPr>
        <p:sp>
          <p:nvSpPr>
            <p:cNvPr id="48" name="Oval 35">
              <a:extLst>
                <a:ext uri="{FF2B5EF4-FFF2-40B4-BE49-F238E27FC236}">
                  <a16:creationId xmlns:a16="http://schemas.microsoft.com/office/drawing/2014/main" id="{4C22FCDC-AA75-41ED-83E9-E3B11EB32EB2}"/>
                </a:ext>
              </a:extLst>
            </p:cNvPr>
            <p:cNvSpPr/>
            <p:nvPr/>
          </p:nvSpPr>
          <p:spPr>
            <a:xfrm>
              <a:off x="1830409" y="4619802"/>
              <a:ext cx="298889" cy="298889"/>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base">
                <a:spcBef>
                  <a:spcPct val="0"/>
                </a:spcBef>
                <a:spcAft>
                  <a:spcPct val="0"/>
                </a:spcAft>
              </a:pPr>
              <a:endParaRPr lang="en-US" sz="900">
                <a:solidFill>
                  <a:prstClr val="white"/>
                </a:solidFill>
                <a:latin typeface="Calibri"/>
              </a:endParaRPr>
            </a:p>
          </p:txBody>
        </p:sp>
        <p:sp>
          <p:nvSpPr>
            <p:cNvPr id="52" name="TextBox 36">
              <a:extLst>
                <a:ext uri="{FF2B5EF4-FFF2-40B4-BE49-F238E27FC236}">
                  <a16:creationId xmlns:a16="http://schemas.microsoft.com/office/drawing/2014/main" id="{07BCD5AA-2B5A-46C0-9442-76EBA190DA19}"/>
                </a:ext>
              </a:extLst>
            </p:cNvPr>
            <p:cNvSpPr txBox="1"/>
            <p:nvPr/>
          </p:nvSpPr>
          <p:spPr>
            <a:xfrm>
              <a:off x="1873316" y="4631157"/>
              <a:ext cx="213076" cy="307776"/>
            </a:xfrm>
            <a:prstGeom prst="rect">
              <a:avLst/>
            </a:prstGeom>
            <a:noFill/>
          </p:spPr>
          <p:txBody>
            <a:bodyPr wrap="square" rtlCol="0">
              <a:spAutoFit/>
            </a:bodyPr>
            <a:lstStyle/>
            <a:p>
              <a:pPr algn="ctr" defTabSz="685800" fontAlgn="base">
                <a:spcBef>
                  <a:spcPct val="0"/>
                </a:spcBef>
                <a:spcAft>
                  <a:spcPct val="0"/>
                </a:spcAft>
              </a:pPr>
              <a:r>
                <a:rPr lang="en-US" sz="900" b="1" dirty="0">
                  <a:solidFill>
                    <a:prstClr val="white"/>
                  </a:solidFill>
                  <a:latin typeface="Open Sans"/>
                  <a:cs typeface="Lucida Sans Unicode" pitchFamily="34" charset="0"/>
                </a:rPr>
                <a:t>1</a:t>
              </a:r>
            </a:p>
          </p:txBody>
        </p:sp>
      </p:grpSp>
      <p:grpSp>
        <p:nvGrpSpPr>
          <p:cNvPr id="53" name="Group 22">
            <a:extLst>
              <a:ext uri="{FF2B5EF4-FFF2-40B4-BE49-F238E27FC236}">
                <a16:creationId xmlns:a16="http://schemas.microsoft.com/office/drawing/2014/main" id="{2DDB532C-F413-445D-AD37-536BAE5D7B25}"/>
              </a:ext>
            </a:extLst>
          </p:cNvPr>
          <p:cNvGrpSpPr/>
          <p:nvPr/>
        </p:nvGrpSpPr>
        <p:grpSpPr>
          <a:xfrm>
            <a:off x="3685106" y="2635748"/>
            <a:ext cx="224167" cy="239349"/>
            <a:chOff x="1830409" y="4619802"/>
            <a:chExt cx="298889" cy="319131"/>
          </a:xfrm>
        </p:grpSpPr>
        <p:sp>
          <p:nvSpPr>
            <p:cNvPr id="54" name="Oval 35">
              <a:extLst>
                <a:ext uri="{FF2B5EF4-FFF2-40B4-BE49-F238E27FC236}">
                  <a16:creationId xmlns:a16="http://schemas.microsoft.com/office/drawing/2014/main" id="{4C22FCDC-AA75-41ED-83E9-E3B11EB32EB2}"/>
                </a:ext>
              </a:extLst>
            </p:cNvPr>
            <p:cNvSpPr/>
            <p:nvPr/>
          </p:nvSpPr>
          <p:spPr>
            <a:xfrm>
              <a:off x="1830409" y="4619802"/>
              <a:ext cx="298889" cy="298889"/>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base">
                <a:spcBef>
                  <a:spcPct val="0"/>
                </a:spcBef>
                <a:spcAft>
                  <a:spcPct val="0"/>
                </a:spcAft>
              </a:pPr>
              <a:endParaRPr lang="en-US" sz="900">
                <a:solidFill>
                  <a:prstClr val="white"/>
                </a:solidFill>
                <a:latin typeface="Calibri"/>
              </a:endParaRPr>
            </a:p>
          </p:txBody>
        </p:sp>
        <p:sp>
          <p:nvSpPr>
            <p:cNvPr id="55" name="TextBox 36">
              <a:extLst>
                <a:ext uri="{FF2B5EF4-FFF2-40B4-BE49-F238E27FC236}">
                  <a16:creationId xmlns:a16="http://schemas.microsoft.com/office/drawing/2014/main" id="{07BCD5AA-2B5A-46C0-9442-76EBA190DA19}"/>
                </a:ext>
              </a:extLst>
            </p:cNvPr>
            <p:cNvSpPr txBox="1"/>
            <p:nvPr/>
          </p:nvSpPr>
          <p:spPr>
            <a:xfrm>
              <a:off x="1873316" y="4631157"/>
              <a:ext cx="213076" cy="307776"/>
            </a:xfrm>
            <a:prstGeom prst="rect">
              <a:avLst/>
            </a:prstGeom>
            <a:noFill/>
          </p:spPr>
          <p:txBody>
            <a:bodyPr wrap="square" rtlCol="0">
              <a:spAutoFit/>
            </a:bodyPr>
            <a:lstStyle/>
            <a:p>
              <a:pPr algn="ctr" defTabSz="685800" fontAlgn="base">
                <a:spcBef>
                  <a:spcPct val="0"/>
                </a:spcBef>
                <a:spcAft>
                  <a:spcPct val="0"/>
                </a:spcAft>
              </a:pPr>
              <a:r>
                <a:rPr lang="el-GR" sz="900" b="1" dirty="0">
                  <a:solidFill>
                    <a:prstClr val="white"/>
                  </a:solidFill>
                  <a:latin typeface="Open Sans"/>
                  <a:cs typeface="Lucida Sans Unicode" pitchFamily="34" charset="0"/>
                </a:rPr>
                <a:t>2</a:t>
              </a:r>
              <a:endParaRPr lang="en-US" sz="900" b="1" dirty="0">
                <a:solidFill>
                  <a:prstClr val="white"/>
                </a:solidFill>
                <a:latin typeface="Open Sans"/>
                <a:cs typeface="Lucida Sans Unicode" pitchFamily="34" charset="0"/>
              </a:endParaRPr>
            </a:p>
          </p:txBody>
        </p:sp>
      </p:grpSp>
      <p:grpSp>
        <p:nvGrpSpPr>
          <p:cNvPr id="56" name="Group 22">
            <a:extLst>
              <a:ext uri="{FF2B5EF4-FFF2-40B4-BE49-F238E27FC236}">
                <a16:creationId xmlns:a16="http://schemas.microsoft.com/office/drawing/2014/main" id="{2DDB532C-F413-445D-AD37-536BAE5D7B25}"/>
              </a:ext>
            </a:extLst>
          </p:cNvPr>
          <p:cNvGrpSpPr/>
          <p:nvPr/>
        </p:nvGrpSpPr>
        <p:grpSpPr>
          <a:xfrm>
            <a:off x="5346039" y="2635748"/>
            <a:ext cx="224167" cy="239349"/>
            <a:chOff x="1830409" y="4619802"/>
            <a:chExt cx="298889" cy="319131"/>
          </a:xfrm>
        </p:grpSpPr>
        <p:sp>
          <p:nvSpPr>
            <p:cNvPr id="57" name="Oval 35">
              <a:extLst>
                <a:ext uri="{FF2B5EF4-FFF2-40B4-BE49-F238E27FC236}">
                  <a16:creationId xmlns:a16="http://schemas.microsoft.com/office/drawing/2014/main" id="{4C22FCDC-AA75-41ED-83E9-E3B11EB32EB2}"/>
                </a:ext>
              </a:extLst>
            </p:cNvPr>
            <p:cNvSpPr/>
            <p:nvPr/>
          </p:nvSpPr>
          <p:spPr>
            <a:xfrm>
              <a:off x="1830409" y="4619802"/>
              <a:ext cx="298889" cy="298889"/>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base">
                <a:spcBef>
                  <a:spcPct val="0"/>
                </a:spcBef>
                <a:spcAft>
                  <a:spcPct val="0"/>
                </a:spcAft>
              </a:pPr>
              <a:endParaRPr lang="en-US" sz="900">
                <a:solidFill>
                  <a:prstClr val="white"/>
                </a:solidFill>
                <a:latin typeface="Calibri"/>
              </a:endParaRPr>
            </a:p>
          </p:txBody>
        </p:sp>
        <p:sp>
          <p:nvSpPr>
            <p:cNvPr id="58" name="TextBox 36">
              <a:extLst>
                <a:ext uri="{FF2B5EF4-FFF2-40B4-BE49-F238E27FC236}">
                  <a16:creationId xmlns:a16="http://schemas.microsoft.com/office/drawing/2014/main" id="{07BCD5AA-2B5A-46C0-9442-76EBA190DA19}"/>
                </a:ext>
              </a:extLst>
            </p:cNvPr>
            <p:cNvSpPr txBox="1"/>
            <p:nvPr/>
          </p:nvSpPr>
          <p:spPr>
            <a:xfrm>
              <a:off x="1873316" y="4631157"/>
              <a:ext cx="213076" cy="307776"/>
            </a:xfrm>
            <a:prstGeom prst="rect">
              <a:avLst/>
            </a:prstGeom>
            <a:noFill/>
          </p:spPr>
          <p:txBody>
            <a:bodyPr wrap="square" rtlCol="0">
              <a:spAutoFit/>
            </a:bodyPr>
            <a:lstStyle/>
            <a:p>
              <a:pPr algn="ctr" defTabSz="685800" fontAlgn="base">
                <a:spcBef>
                  <a:spcPct val="0"/>
                </a:spcBef>
                <a:spcAft>
                  <a:spcPct val="0"/>
                </a:spcAft>
              </a:pPr>
              <a:r>
                <a:rPr lang="el-GR" sz="900" b="1" dirty="0">
                  <a:solidFill>
                    <a:prstClr val="white"/>
                  </a:solidFill>
                  <a:latin typeface="Open Sans"/>
                  <a:cs typeface="Lucida Sans Unicode" pitchFamily="34" charset="0"/>
                </a:rPr>
                <a:t>3</a:t>
              </a:r>
              <a:endParaRPr lang="en-US" sz="900" b="1" dirty="0">
                <a:solidFill>
                  <a:prstClr val="white"/>
                </a:solidFill>
                <a:latin typeface="Open Sans"/>
                <a:cs typeface="Lucida Sans Unicode" pitchFamily="34" charset="0"/>
              </a:endParaRPr>
            </a:p>
          </p:txBody>
        </p:sp>
      </p:grpSp>
      <p:grpSp>
        <p:nvGrpSpPr>
          <p:cNvPr id="59" name="Group 22">
            <a:extLst>
              <a:ext uri="{FF2B5EF4-FFF2-40B4-BE49-F238E27FC236}">
                <a16:creationId xmlns:a16="http://schemas.microsoft.com/office/drawing/2014/main" id="{2DDB532C-F413-445D-AD37-536BAE5D7B25}"/>
              </a:ext>
            </a:extLst>
          </p:cNvPr>
          <p:cNvGrpSpPr/>
          <p:nvPr/>
        </p:nvGrpSpPr>
        <p:grpSpPr>
          <a:xfrm>
            <a:off x="7006973" y="2635748"/>
            <a:ext cx="224167" cy="239349"/>
            <a:chOff x="1830409" y="4619802"/>
            <a:chExt cx="298889" cy="319131"/>
          </a:xfrm>
        </p:grpSpPr>
        <p:sp>
          <p:nvSpPr>
            <p:cNvPr id="60" name="Oval 35">
              <a:extLst>
                <a:ext uri="{FF2B5EF4-FFF2-40B4-BE49-F238E27FC236}">
                  <a16:creationId xmlns:a16="http://schemas.microsoft.com/office/drawing/2014/main" id="{4C22FCDC-AA75-41ED-83E9-E3B11EB32EB2}"/>
                </a:ext>
              </a:extLst>
            </p:cNvPr>
            <p:cNvSpPr/>
            <p:nvPr/>
          </p:nvSpPr>
          <p:spPr>
            <a:xfrm>
              <a:off x="1830409" y="4619802"/>
              <a:ext cx="298889" cy="298889"/>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base">
                <a:spcBef>
                  <a:spcPct val="0"/>
                </a:spcBef>
                <a:spcAft>
                  <a:spcPct val="0"/>
                </a:spcAft>
              </a:pPr>
              <a:endParaRPr lang="en-US" sz="900">
                <a:solidFill>
                  <a:prstClr val="white"/>
                </a:solidFill>
                <a:latin typeface="Calibri"/>
              </a:endParaRPr>
            </a:p>
          </p:txBody>
        </p:sp>
        <p:sp>
          <p:nvSpPr>
            <p:cNvPr id="61" name="TextBox 36">
              <a:extLst>
                <a:ext uri="{FF2B5EF4-FFF2-40B4-BE49-F238E27FC236}">
                  <a16:creationId xmlns:a16="http://schemas.microsoft.com/office/drawing/2014/main" id="{07BCD5AA-2B5A-46C0-9442-76EBA190DA19}"/>
                </a:ext>
              </a:extLst>
            </p:cNvPr>
            <p:cNvSpPr txBox="1"/>
            <p:nvPr/>
          </p:nvSpPr>
          <p:spPr>
            <a:xfrm>
              <a:off x="1873316" y="4631157"/>
              <a:ext cx="213076" cy="307776"/>
            </a:xfrm>
            <a:prstGeom prst="rect">
              <a:avLst/>
            </a:prstGeom>
            <a:noFill/>
          </p:spPr>
          <p:txBody>
            <a:bodyPr wrap="square" rtlCol="0">
              <a:spAutoFit/>
            </a:bodyPr>
            <a:lstStyle/>
            <a:p>
              <a:pPr algn="ctr" defTabSz="685800" fontAlgn="base">
                <a:spcBef>
                  <a:spcPct val="0"/>
                </a:spcBef>
                <a:spcAft>
                  <a:spcPct val="0"/>
                </a:spcAft>
              </a:pPr>
              <a:r>
                <a:rPr lang="el-GR" sz="900" b="1" dirty="0">
                  <a:solidFill>
                    <a:prstClr val="white"/>
                  </a:solidFill>
                  <a:latin typeface="Open Sans"/>
                  <a:cs typeface="Lucida Sans Unicode" pitchFamily="34" charset="0"/>
                </a:rPr>
                <a:t>4</a:t>
              </a:r>
              <a:endParaRPr lang="en-US" sz="900" b="1" dirty="0">
                <a:solidFill>
                  <a:prstClr val="white"/>
                </a:solidFill>
                <a:latin typeface="Open Sans"/>
                <a:cs typeface="Lucida Sans Unicode" pitchFamily="34" charset="0"/>
              </a:endParaRPr>
            </a:p>
          </p:txBody>
        </p:sp>
      </p:grpSp>
    </p:spTree>
    <p:extLst>
      <p:ext uri="{BB962C8B-B14F-4D97-AF65-F5344CB8AC3E}">
        <p14:creationId xmlns:p14="http://schemas.microsoft.com/office/powerpoint/2010/main" val="35631480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 Εικόνα" descr="sdit- leaf- white 1 .jpg"/>
          <p:cNvPicPr>
            <a:picLocks noChangeAspect="1"/>
          </p:cNvPicPr>
          <p:nvPr/>
        </p:nvPicPr>
        <p:blipFill>
          <a:blip r:embed="rId3" cstate="print">
            <a:grayscl/>
          </a:blip>
          <a:stretch>
            <a:fillRect/>
          </a:stretch>
        </p:blipFill>
        <p:spPr>
          <a:xfrm>
            <a:off x="2428860" y="1104770"/>
            <a:ext cx="4179123" cy="3468672"/>
          </a:xfrm>
          <a:prstGeom prst="rect">
            <a:avLst/>
          </a:prstGeom>
        </p:spPr>
      </p:pic>
      <p:sp>
        <p:nvSpPr>
          <p:cNvPr id="3" name="Rectangle 2">
            <a:extLst>
              <a:ext uri="{FF2B5EF4-FFF2-40B4-BE49-F238E27FC236}">
                <a16:creationId xmlns:a16="http://schemas.microsoft.com/office/drawing/2014/main" id="{E4FC2E60-98B0-441C-AA3D-CCF106C218BE}"/>
              </a:ext>
            </a:extLst>
          </p:cNvPr>
          <p:cNvSpPr/>
          <p:nvPr/>
        </p:nvSpPr>
        <p:spPr>
          <a:xfrm>
            <a:off x="1518048" y="477609"/>
            <a:ext cx="6107906" cy="4112761"/>
          </a:xfrm>
          <a:prstGeom prst="rect">
            <a:avLst/>
          </a:prstGeom>
          <a:solidFill>
            <a:schemeClr val="accent6">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base">
              <a:spcBef>
                <a:spcPct val="0"/>
              </a:spcBef>
              <a:spcAft>
                <a:spcPct val="0"/>
              </a:spcAft>
            </a:pPr>
            <a:endParaRPr lang="en-US" sz="900" dirty="0">
              <a:solidFill>
                <a:prstClr val="white"/>
              </a:solidFill>
              <a:latin typeface="Calibri"/>
            </a:endParaRPr>
          </a:p>
        </p:txBody>
      </p:sp>
      <p:sp>
        <p:nvSpPr>
          <p:cNvPr id="10" name="Rectangle 9">
            <a:extLst>
              <a:ext uri="{FF2B5EF4-FFF2-40B4-BE49-F238E27FC236}">
                <a16:creationId xmlns:a16="http://schemas.microsoft.com/office/drawing/2014/main" id="{69DD83F3-A3E3-4B67-9370-2C4834CEC7C9}"/>
              </a:ext>
            </a:extLst>
          </p:cNvPr>
          <p:cNvSpPr/>
          <p:nvPr/>
        </p:nvSpPr>
        <p:spPr>
          <a:xfrm>
            <a:off x="2249743" y="1707654"/>
            <a:ext cx="4607750" cy="1660933"/>
          </a:xfrm>
          <a:prstGeom prst="rect">
            <a:avLst/>
          </a:prstGeom>
          <a:solidFill>
            <a:schemeClr val="bg1">
              <a:alpha val="32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base">
              <a:spcBef>
                <a:spcPct val="0"/>
              </a:spcBef>
              <a:spcAft>
                <a:spcPct val="0"/>
              </a:spcAft>
            </a:pPr>
            <a:endParaRPr lang="en-US" sz="900">
              <a:solidFill>
                <a:prstClr val="white"/>
              </a:solidFill>
              <a:latin typeface="Calibri"/>
            </a:endParaRPr>
          </a:p>
        </p:txBody>
      </p:sp>
      <p:sp>
        <p:nvSpPr>
          <p:cNvPr id="11" name="Rectangle 10">
            <a:extLst>
              <a:ext uri="{FF2B5EF4-FFF2-40B4-BE49-F238E27FC236}">
                <a16:creationId xmlns:a16="http://schemas.microsoft.com/office/drawing/2014/main" id="{F0F93552-5C00-45D7-ACC2-923FC0577B9B}"/>
              </a:ext>
            </a:extLst>
          </p:cNvPr>
          <p:cNvSpPr/>
          <p:nvPr/>
        </p:nvSpPr>
        <p:spPr>
          <a:xfrm>
            <a:off x="2319204" y="2051707"/>
            <a:ext cx="4467763" cy="507831"/>
          </a:xfrm>
          <a:prstGeom prst="rect">
            <a:avLst/>
          </a:prstGeom>
        </p:spPr>
        <p:txBody>
          <a:bodyPr wrap="none">
            <a:spAutoFit/>
          </a:bodyPr>
          <a:lstStyle/>
          <a:p>
            <a:pPr algn="ctr" defTabSz="685800" fontAlgn="base">
              <a:spcBef>
                <a:spcPct val="0"/>
              </a:spcBef>
              <a:spcAft>
                <a:spcPct val="0"/>
              </a:spcAft>
            </a:pPr>
            <a:r>
              <a:rPr lang="en-US" sz="2700" b="1" dirty="0">
                <a:solidFill>
                  <a:prstClr val="black"/>
                </a:solidFill>
                <a:effectLst>
                  <a:outerShdw blurRad="38100" dist="38100" dir="2700000" algn="tl">
                    <a:srgbClr val="000000">
                      <a:alpha val="43137"/>
                    </a:srgbClr>
                  </a:outerShdw>
                </a:effectLst>
                <a:latin typeface="Myriad Pro Black" pitchFamily="34" charset="0"/>
                <a:ea typeface="Roboto" panose="02000000000000000000" pitchFamily="2" charset="0"/>
              </a:rPr>
              <a:t>STRATEGIC INVESTMENTS</a:t>
            </a:r>
          </a:p>
        </p:txBody>
      </p:sp>
      <p:sp>
        <p:nvSpPr>
          <p:cNvPr id="6" name="5 - Ορθογώνιο"/>
          <p:cNvSpPr/>
          <p:nvPr/>
        </p:nvSpPr>
        <p:spPr>
          <a:xfrm>
            <a:off x="2857488" y="2571751"/>
            <a:ext cx="3429000" cy="507831"/>
          </a:xfrm>
          <a:prstGeom prst="rect">
            <a:avLst/>
          </a:prstGeom>
        </p:spPr>
        <p:txBody>
          <a:bodyPr>
            <a:spAutoFit/>
          </a:bodyPr>
          <a:lstStyle/>
          <a:p>
            <a:pPr algn="ctr" defTabSz="685800" fontAlgn="base">
              <a:spcBef>
                <a:spcPct val="0"/>
              </a:spcBef>
              <a:spcAft>
                <a:spcPct val="0"/>
              </a:spcAft>
            </a:pPr>
            <a:r>
              <a:rPr lang="en-US" sz="2700" b="1" dirty="0">
                <a:solidFill>
                  <a:prstClr val="black"/>
                </a:solidFill>
                <a:effectLst>
                  <a:outerShdw blurRad="38100" dist="38100" dir="2700000" algn="tl">
                    <a:srgbClr val="000000">
                      <a:alpha val="43137"/>
                    </a:srgbClr>
                  </a:outerShdw>
                </a:effectLst>
                <a:latin typeface="Myriad Pro Black" pitchFamily="34" charset="0"/>
                <a:ea typeface="Roboto" panose="02000000000000000000" pitchFamily="2" charset="0"/>
              </a:rPr>
              <a:t>PROCEDURES</a:t>
            </a:r>
          </a:p>
        </p:txBody>
      </p:sp>
    </p:spTree>
    <p:extLst>
      <p:ext uri="{BB962C8B-B14F-4D97-AF65-F5344CB8AC3E}">
        <p14:creationId xmlns:p14="http://schemas.microsoft.com/office/powerpoint/2010/main" val="8031124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Placeholder 28">
            <a:extLst>
              <a:ext uri="{FF2B5EF4-FFF2-40B4-BE49-F238E27FC236}">
                <a16:creationId xmlns:a16="http://schemas.microsoft.com/office/drawing/2014/main" id="{129ED2E4-3B71-4A04-ABDD-FC453CC418CA}"/>
              </a:ext>
            </a:extLst>
          </p:cNvPr>
          <p:cNvPicPr>
            <a:picLocks noGrp="1" noChangeAspect="1"/>
          </p:cNvPicPr>
          <p:nvPr>
            <p:ph type="pic" sz="quarter" idx="10"/>
          </p:nvPr>
        </p:nvPicPr>
        <p:blipFill>
          <a:blip r:embed="rId2" cstate="print">
            <a:duotone>
              <a:schemeClr val="bg2">
                <a:shade val="45000"/>
                <a:satMod val="135000"/>
              </a:schemeClr>
              <a:prstClr val="white"/>
            </a:duotone>
          </a:blip>
          <a:stretch>
            <a:fillRect/>
          </a:stretch>
        </p:blipFill>
        <p:spPr>
          <a:xfrm>
            <a:off x="1332242" y="261258"/>
            <a:ext cx="6419670" cy="4620986"/>
          </a:xfrm>
        </p:spPr>
      </p:pic>
      <p:cxnSp>
        <p:nvCxnSpPr>
          <p:cNvPr id="54" name="53 - Ευθύγραμμο βέλος σύνδεσης"/>
          <p:cNvCxnSpPr/>
          <p:nvPr/>
        </p:nvCxnSpPr>
        <p:spPr>
          <a:xfrm rot="5400000">
            <a:off x="1847319" y="2076593"/>
            <a:ext cx="306721" cy="894"/>
          </a:xfrm>
          <a:prstGeom prst="straightConnector1">
            <a:avLst/>
          </a:prstGeom>
          <a:ln w="19050">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55" name="54 - TextBox"/>
          <p:cNvSpPr txBox="1"/>
          <p:nvPr/>
        </p:nvSpPr>
        <p:spPr>
          <a:xfrm>
            <a:off x="1571604" y="2247714"/>
            <a:ext cx="851599" cy="1477328"/>
          </a:xfrm>
          <a:prstGeom prst="rect">
            <a:avLst/>
          </a:prstGeom>
          <a:solidFill>
            <a:schemeClr val="accent6"/>
          </a:solidFill>
        </p:spPr>
        <p:txBody>
          <a:bodyPr wrap="square" rtlCol="0">
            <a:spAutoFit/>
          </a:bodyPr>
          <a:lstStyle/>
          <a:p>
            <a:pPr algn="ctr" defTabSz="685800" fontAlgn="base">
              <a:spcBef>
                <a:spcPct val="0"/>
              </a:spcBef>
              <a:spcAft>
                <a:spcPct val="0"/>
              </a:spcAft>
            </a:pPr>
            <a:r>
              <a:rPr lang="el-GR" sz="900" b="1" dirty="0">
                <a:solidFill>
                  <a:prstClr val="white"/>
                </a:solidFill>
                <a:latin typeface="Open Sans "/>
                <a:ea typeface="Lato" charset="0"/>
                <a:cs typeface="Lato" charset="0"/>
                <a:sym typeface="Montserrat-Regular" charset="0"/>
              </a:rPr>
              <a:t>&gt; </a:t>
            </a:r>
            <a:r>
              <a:rPr lang="en-US" sz="900" b="1" dirty="0">
                <a:solidFill>
                  <a:prstClr val="white"/>
                </a:solidFill>
                <a:latin typeface="Open Sans "/>
                <a:ea typeface="Lato" charset="0"/>
                <a:cs typeface="Lato" charset="0"/>
                <a:sym typeface="Montserrat-Regular" charset="0"/>
              </a:rPr>
              <a:t> EUR</a:t>
            </a:r>
          </a:p>
          <a:p>
            <a:pPr algn="ctr" defTabSz="685800" fontAlgn="base">
              <a:spcBef>
                <a:spcPct val="0"/>
              </a:spcBef>
              <a:spcAft>
                <a:spcPct val="0"/>
              </a:spcAft>
            </a:pPr>
            <a:r>
              <a:rPr lang="el-GR" sz="900" b="1" dirty="0">
                <a:solidFill>
                  <a:prstClr val="white"/>
                </a:solidFill>
                <a:latin typeface="Myriad Pro" pitchFamily="34" charset="0"/>
                <a:ea typeface="Lato" charset="0"/>
                <a:cs typeface="Lato" charset="0"/>
                <a:sym typeface="Montserrat-Regular" charset="0"/>
              </a:rPr>
              <a:t>100</a:t>
            </a:r>
            <a:r>
              <a:rPr lang="en-US" sz="900" b="1" dirty="0">
                <a:solidFill>
                  <a:prstClr val="white"/>
                </a:solidFill>
                <a:latin typeface="Myriad Pro" pitchFamily="34" charset="0"/>
                <a:ea typeface="Lato" charset="0"/>
                <a:cs typeface="Lato" charset="0"/>
                <a:sym typeface="Montserrat-Regular" charset="0"/>
              </a:rPr>
              <a:t> </a:t>
            </a:r>
            <a:r>
              <a:rPr lang="el-GR" sz="900" b="1" dirty="0">
                <a:solidFill>
                  <a:prstClr val="white"/>
                </a:solidFill>
                <a:latin typeface="Myriad Pro" pitchFamily="34" charset="0"/>
                <a:ea typeface="Lato" charset="0"/>
                <a:cs typeface="Lato" charset="0"/>
                <a:sym typeface="Montserrat-Regular" charset="0"/>
              </a:rPr>
              <a:t>000</a:t>
            </a:r>
            <a:r>
              <a:rPr lang="en-US" sz="900" b="1" dirty="0">
                <a:solidFill>
                  <a:prstClr val="white"/>
                </a:solidFill>
                <a:latin typeface="Myriad Pro" pitchFamily="34" charset="0"/>
                <a:ea typeface="Lato" charset="0"/>
                <a:cs typeface="Lato" charset="0"/>
                <a:sym typeface="Montserrat-Regular" charset="0"/>
              </a:rPr>
              <a:t> </a:t>
            </a:r>
            <a:r>
              <a:rPr lang="el-GR" sz="900" b="1" dirty="0">
                <a:solidFill>
                  <a:prstClr val="white"/>
                </a:solidFill>
                <a:latin typeface="Myriad Pro" pitchFamily="34" charset="0"/>
                <a:ea typeface="Lato" charset="0"/>
                <a:cs typeface="Lato" charset="0"/>
                <a:sym typeface="Montserrat-Regular" charset="0"/>
              </a:rPr>
              <a:t>000</a:t>
            </a:r>
          </a:p>
          <a:p>
            <a:pPr algn="ctr" defTabSz="685800" fontAlgn="base">
              <a:spcBef>
                <a:spcPct val="0"/>
              </a:spcBef>
              <a:spcAft>
                <a:spcPct val="0"/>
              </a:spcAft>
            </a:pPr>
            <a:r>
              <a:rPr lang="en-US" sz="900" b="1" dirty="0">
                <a:solidFill>
                  <a:prstClr val="white"/>
                </a:solidFill>
                <a:latin typeface="Myriad Pro" pitchFamily="34" charset="0"/>
                <a:ea typeface="Lato" charset="0"/>
                <a:cs typeface="Lato" charset="0"/>
                <a:sym typeface="Montserrat-Regular" charset="0"/>
              </a:rPr>
              <a:t>OR </a:t>
            </a:r>
          </a:p>
          <a:p>
            <a:pPr algn="ctr" defTabSz="685800" fontAlgn="base">
              <a:spcBef>
                <a:spcPct val="0"/>
              </a:spcBef>
              <a:spcAft>
                <a:spcPct val="0"/>
              </a:spcAft>
            </a:pPr>
            <a:r>
              <a:rPr lang="el-GR" sz="900" b="1" dirty="0">
                <a:solidFill>
                  <a:prstClr val="white"/>
                </a:solidFill>
                <a:latin typeface="Open Sans "/>
                <a:ea typeface="Lato" charset="0"/>
                <a:cs typeface="Lato" charset="0"/>
                <a:sym typeface="Montserrat-Regular" charset="0"/>
              </a:rPr>
              <a:t>&gt; </a:t>
            </a:r>
            <a:r>
              <a:rPr lang="en-US" sz="900" b="1" dirty="0">
                <a:solidFill>
                  <a:prstClr val="white"/>
                </a:solidFill>
                <a:latin typeface="Open Sans "/>
                <a:ea typeface="Lato" charset="0"/>
                <a:cs typeface="Lato" charset="0"/>
                <a:sym typeface="Montserrat-Regular" charset="0"/>
              </a:rPr>
              <a:t> EUR</a:t>
            </a:r>
          </a:p>
          <a:p>
            <a:pPr algn="ctr" defTabSz="685800" fontAlgn="base">
              <a:spcBef>
                <a:spcPct val="0"/>
              </a:spcBef>
              <a:spcAft>
                <a:spcPct val="0"/>
              </a:spcAft>
            </a:pPr>
            <a:r>
              <a:rPr lang="el-GR" sz="900" b="1" dirty="0">
                <a:solidFill>
                  <a:prstClr val="white"/>
                </a:solidFill>
                <a:latin typeface="Myriad Pro" pitchFamily="34" charset="0"/>
                <a:ea typeface="Lato" charset="0"/>
                <a:cs typeface="Lato" charset="0"/>
                <a:sym typeface="Montserrat-Regular" charset="0"/>
              </a:rPr>
              <a:t>40</a:t>
            </a:r>
            <a:r>
              <a:rPr lang="en-US" sz="900" b="1" dirty="0">
                <a:solidFill>
                  <a:prstClr val="white"/>
                </a:solidFill>
                <a:latin typeface="Myriad Pro" pitchFamily="34" charset="0"/>
                <a:ea typeface="Lato" charset="0"/>
                <a:cs typeface="Lato" charset="0"/>
                <a:sym typeface="Montserrat-Regular" charset="0"/>
              </a:rPr>
              <a:t> </a:t>
            </a:r>
            <a:r>
              <a:rPr lang="el-GR" sz="900" b="1" dirty="0">
                <a:solidFill>
                  <a:prstClr val="white"/>
                </a:solidFill>
                <a:latin typeface="Myriad Pro" pitchFamily="34" charset="0"/>
                <a:ea typeface="Lato" charset="0"/>
                <a:cs typeface="Lato" charset="0"/>
                <a:sym typeface="Montserrat-Regular" charset="0"/>
              </a:rPr>
              <a:t>000</a:t>
            </a:r>
            <a:r>
              <a:rPr lang="en-US" sz="900" b="1" dirty="0">
                <a:solidFill>
                  <a:prstClr val="white"/>
                </a:solidFill>
                <a:latin typeface="Myriad Pro" pitchFamily="34" charset="0"/>
                <a:ea typeface="Lato" charset="0"/>
                <a:cs typeface="Lato" charset="0"/>
                <a:sym typeface="Montserrat-Regular" charset="0"/>
              </a:rPr>
              <a:t> </a:t>
            </a:r>
            <a:r>
              <a:rPr lang="el-GR" sz="900" b="1" dirty="0">
                <a:solidFill>
                  <a:prstClr val="white"/>
                </a:solidFill>
                <a:latin typeface="Myriad Pro" pitchFamily="34" charset="0"/>
                <a:ea typeface="Lato" charset="0"/>
                <a:cs typeface="Lato" charset="0"/>
                <a:sym typeface="Montserrat-Regular" charset="0"/>
              </a:rPr>
              <a:t>000</a:t>
            </a:r>
          </a:p>
          <a:p>
            <a:pPr algn="ctr" defTabSz="685800" fontAlgn="base">
              <a:spcBef>
                <a:spcPct val="0"/>
              </a:spcBef>
              <a:spcAft>
                <a:spcPct val="0"/>
              </a:spcAft>
            </a:pPr>
            <a:r>
              <a:rPr lang="el-GR" sz="900" b="1" dirty="0">
                <a:solidFill>
                  <a:prstClr val="white"/>
                </a:solidFill>
                <a:latin typeface="Myriad Pro" pitchFamily="34" charset="0"/>
                <a:ea typeface="Lato" charset="0"/>
                <a:cs typeface="Lato" charset="0"/>
                <a:sym typeface="Montserrat-Regular" charset="0"/>
              </a:rPr>
              <a:t> </a:t>
            </a:r>
            <a:r>
              <a:rPr lang="en-US" sz="900" b="1" dirty="0">
                <a:solidFill>
                  <a:prstClr val="white"/>
                </a:solidFill>
                <a:latin typeface="Myriad Pro" pitchFamily="34" charset="0"/>
                <a:ea typeface="Lato" charset="0"/>
                <a:cs typeface="Lato" charset="0"/>
                <a:sym typeface="Montserrat-Regular" charset="0"/>
              </a:rPr>
              <a:t>&amp; at least</a:t>
            </a:r>
            <a:endParaRPr lang="el-GR" sz="900" b="1" dirty="0">
              <a:solidFill>
                <a:prstClr val="white"/>
              </a:solidFill>
              <a:latin typeface="Myriad Pro" pitchFamily="34" charset="0"/>
              <a:ea typeface="Lato" charset="0"/>
              <a:cs typeface="Lato" charset="0"/>
              <a:sym typeface="Montserrat-Regular" charset="0"/>
            </a:endParaRPr>
          </a:p>
          <a:p>
            <a:pPr algn="ctr" defTabSz="685800" fontAlgn="base">
              <a:spcBef>
                <a:spcPct val="0"/>
              </a:spcBef>
              <a:spcAft>
                <a:spcPct val="0"/>
              </a:spcAft>
            </a:pPr>
            <a:r>
              <a:rPr lang="el-GR" sz="900" b="1" dirty="0">
                <a:solidFill>
                  <a:prstClr val="white"/>
                </a:solidFill>
                <a:latin typeface="Myriad Pro" pitchFamily="34" charset="0"/>
                <a:ea typeface="Lato" charset="0"/>
                <a:cs typeface="Lato" charset="0"/>
                <a:sym typeface="Montserrat-Regular" charset="0"/>
              </a:rPr>
              <a:t>75 </a:t>
            </a:r>
            <a:r>
              <a:rPr lang="en-US" sz="900" b="1" dirty="0">
                <a:solidFill>
                  <a:prstClr val="white"/>
                </a:solidFill>
                <a:latin typeface="Myriad Pro" pitchFamily="34" charset="0"/>
                <a:ea typeface="Lato" charset="0"/>
                <a:cs typeface="Lato" charset="0"/>
                <a:sym typeface="Montserrat-Regular" charset="0"/>
              </a:rPr>
              <a:t>new Annual Work Units (AWU)</a:t>
            </a:r>
            <a:endParaRPr lang="el-GR" sz="900" b="1" dirty="0">
              <a:solidFill>
                <a:prstClr val="white"/>
              </a:solidFill>
              <a:latin typeface="Myriad Pro" pitchFamily="34" charset="0"/>
              <a:ea typeface="Lato" charset="0"/>
              <a:cs typeface="Lato" charset="0"/>
              <a:sym typeface="Montserrat-Regular" charset="0"/>
            </a:endParaRPr>
          </a:p>
        </p:txBody>
      </p:sp>
      <p:sp>
        <p:nvSpPr>
          <p:cNvPr id="60" name="59 - TextBox"/>
          <p:cNvSpPr txBox="1"/>
          <p:nvPr/>
        </p:nvSpPr>
        <p:spPr>
          <a:xfrm>
            <a:off x="2589595" y="2247715"/>
            <a:ext cx="876899" cy="646331"/>
          </a:xfrm>
          <a:prstGeom prst="rect">
            <a:avLst/>
          </a:prstGeom>
          <a:solidFill>
            <a:schemeClr val="accent6"/>
          </a:solidFill>
        </p:spPr>
        <p:txBody>
          <a:bodyPr wrap="square" rtlCol="0">
            <a:spAutoFit/>
          </a:bodyPr>
          <a:lstStyle/>
          <a:p>
            <a:pPr algn="ctr" defTabSz="685800" fontAlgn="base">
              <a:spcBef>
                <a:spcPct val="0"/>
              </a:spcBef>
              <a:spcAft>
                <a:spcPct val="0"/>
              </a:spcAft>
            </a:pPr>
            <a:r>
              <a:rPr lang="el-GR" sz="900" b="1" dirty="0">
                <a:solidFill>
                  <a:prstClr val="white"/>
                </a:solidFill>
                <a:latin typeface="Open Sans "/>
                <a:ea typeface="Lato" charset="0"/>
                <a:cs typeface="Lato" charset="0"/>
                <a:sym typeface="Montserrat-Regular" charset="0"/>
              </a:rPr>
              <a:t> &gt; </a:t>
            </a:r>
            <a:r>
              <a:rPr lang="en-US" sz="900" b="1" dirty="0">
                <a:solidFill>
                  <a:prstClr val="white"/>
                </a:solidFill>
                <a:latin typeface="Open Sans "/>
                <a:ea typeface="Lato" charset="0"/>
                <a:cs typeface="Lato" charset="0"/>
                <a:sym typeface="Montserrat-Regular" charset="0"/>
              </a:rPr>
              <a:t>EUR</a:t>
            </a:r>
          </a:p>
          <a:p>
            <a:pPr algn="ctr" defTabSz="685800" fontAlgn="base">
              <a:spcBef>
                <a:spcPct val="0"/>
              </a:spcBef>
              <a:spcAft>
                <a:spcPct val="0"/>
              </a:spcAft>
            </a:pPr>
            <a:r>
              <a:rPr lang="el-GR" sz="900" b="1" dirty="0">
                <a:solidFill>
                  <a:prstClr val="white"/>
                </a:solidFill>
                <a:latin typeface="Myriad Pro" pitchFamily="34" charset="0"/>
                <a:ea typeface="Lato" charset="0"/>
                <a:cs typeface="Lato" charset="0"/>
                <a:sym typeface="Montserrat-Regular" charset="0"/>
              </a:rPr>
              <a:t>30</a:t>
            </a:r>
            <a:r>
              <a:rPr lang="en-US" sz="900" b="1" dirty="0">
                <a:solidFill>
                  <a:prstClr val="white"/>
                </a:solidFill>
                <a:latin typeface="Myriad Pro" pitchFamily="34" charset="0"/>
                <a:ea typeface="Lato" charset="0"/>
                <a:cs typeface="Lato" charset="0"/>
                <a:sym typeface="Montserrat-Regular" charset="0"/>
              </a:rPr>
              <a:t> </a:t>
            </a:r>
            <a:r>
              <a:rPr lang="el-GR" sz="900" b="1" dirty="0">
                <a:solidFill>
                  <a:prstClr val="white"/>
                </a:solidFill>
                <a:latin typeface="Myriad Pro" pitchFamily="34" charset="0"/>
                <a:ea typeface="Lato" charset="0"/>
                <a:cs typeface="Lato" charset="0"/>
                <a:sym typeface="Montserrat-Regular" charset="0"/>
              </a:rPr>
              <a:t>000</a:t>
            </a:r>
            <a:r>
              <a:rPr lang="en-US" sz="900" b="1" dirty="0">
                <a:solidFill>
                  <a:prstClr val="white"/>
                </a:solidFill>
                <a:latin typeface="Myriad Pro" pitchFamily="34" charset="0"/>
                <a:ea typeface="Lato" charset="0"/>
                <a:cs typeface="Lato" charset="0"/>
                <a:sym typeface="Montserrat-Regular" charset="0"/>
              </a:rPr>
              <a:t> </a:t>
            </a:r>
            <a:r>
              <a:rPr lang="el-GR" sz="900" b="1" dirty="0">
                <a:solidFill>
                  <a:prstClr val="white"/>
                </a:solidFill>
                <a:latin typeface="Myriad Pro" pitchFamily="34" charset="0"/>
                <a:ea typeface="Lato" charset="0"/>
                <a:cs typeface="Lato" charset="0"/>
                <a:sym typeface="Montserrat-Regular" charset="0"/>
              </a:rPr>
              <a:t>000  </a:t>
            </a:r>
          </a:p>
          <a:p>
            <a:pPr algn="ctr" defTabSz="685800" fontAlgn="base">
              <a:spcBef>
                <a:spcPct val="0"/>
              </a:spcBef>
              <a:spcAft>
                <a:spcPct val="0"/>
              </a:spcAft>
            </a:pPr>
            <a:r>
              <a:rPr lang="el-GR" sz="900" b="1" dirty="0">
                <a:solidFill>
                  <a:prstClr val="white"/>
                </a:solidFill>
                <a:latin typeface="Myriad Pro" pitchFamily="34" charset="0"/>
                <a:ea typeface="Lato" charset="0"/>
                <a:cs typeface="Lato" charset="0"/>
                <a:sym typeface="Montserrat-Regular" charset="0"/>
              </a:rPr>
              <a:t> </a:t>
            </a:r>
            <a:r>
              <a:rPr lang="en-US" sz="900" b="1" dirty="0">
                <a:solidFill>
                  <a:prstClr val="white"/>
                </a:solidFill>
                <a:latin typeface="Myriad Pro" pitchFamily="34" charset="0"/>
                <a:ea typeface="Lato" charset="0"/>
                <a:cs typeface="Lato" charset="0"/>
                <a:sym typeface="Montserrat-Regular" charset="0"/>
              </a:rPr>
              <a:t>&amp; at least</a:t>
            </a:r>
            <a:r>
              <a:rPr lang="el-GR" sz="900" b="1" dirty="0">
                <a:solidFill>
                  <a:prstClr val="white"/>
                </a:solidFill>
                <a:latin typeface="Myriad Pro" pitchFamily="34" charset="0"/>
                <a:ea typeface="Lato" charset="0"/>
                <a:cs typeface="Lato" charset="0"/>
                <a:sym typeface="Montserrat-Regular" charset="0"/>
              </a:rPr>
              <a:t> </a:t>
            </a:r>
          </a:p>
          <a:p>
            <a:pPr algn="ctr" defTabSz="685800" fontAlgn="base">
              <a:spcBef>
                <a:spcPct val="0"/>
              </a:spcBef>
              <a:spcAft>
                <a:spcPct val="0"/>
              </a:spcAft>
            </a:pPr>
            <a:r>
              <a:rPr lang="el-GR" sz="900" b="1" dirty="0">
                <a:solidFill>
                  <a:prstClr val="white"/>
                </a:solidFill>
                <a:latin typeface="Myriad Pro" pitchFamily="34" charset="0"/>
                <a:ea typeface="Lato" charset="0"/>
                <a:cs typeface="Lato" charset="0"/>
                <a:sym typeface="Montserrat-Regular" charset="0"/>
              </a:rPr>
              <a:t>50 </a:t>
            </a:r>
            <a:r>
              <a:rPr lang="en-US" sz="900" b="1" dirty="0">
                <a:solidFill>
                  <a:prstClr val="white"/>
                </a:solidFill>
                <a:latin typeface="Myriad Pro" pitchFamily="34" charset="0"/>
                <a:ea typeface="Lato" charset="0"/>
                <a:cs typeface="Lato" charset="0"/>
                <a:sym typeface="Montserrat-Regular" charset="0"/>
              </a:rPr>
              <a:t>new AWU</a:t>
            </a:r>
            <a:r>
              <a:rPr lang="el-GR" sz="900" b="1" dirty="0">
                <a:solidFill>
                  <a:prstClr val="white"/>
                </a:solidFill>
                <a:latin typeface="Myriad Pro" pitchFamily="34" charset="0"/>
                <a:ea typeface="Lato" charset="0"/>
                <a:cs typeface="Lato" charset="0"/>
                <a:sym typeface="Montserrat-Regular" charset="0"/>
              </a:rPr>
              <a:t> </a:t>
            </a:r>
          </a:p>
        </p:txBody>
      </p:sp>
      <p:cxnSp>
        <p:nvCxnSpPr>
          <p:cNvPr id="61" name="60 - Ευθύγραμμο βέλος σύνδεσης"/>
          <p:cNvCxnSpPr/>
          <p:nvPr/>
        </p:nvCxnSpPr>
        <p:spPr>
          <a:xfrm rot="5400000">
            <a:off x="2859276" y="2082627"/>
            <a:ext cx="321472" cy="3577"/>
          </a:xfrm>
          <a:prstGeom prst="straightConnector1">
            <a:avLst/>
          </a:prstGeom>
          <a:ln w="19050">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65" name="64 - TextBox"/>
          <p:cNvSpPr txBox="1"/>
          <p:nvPr/>
        </p:nvSpPr>
        <p:spPr>
          <a:xfrm>
            <a:off x="3605448" y="2247715"/>
            <a:ext cx="859396" cy="784830"/>
          </a:xfrm>
          <a:prstGeom prst="rect">
            <a:avLst/>
          </a:prstGeom>
          <a:solidFill>
            <a:schemeClr val="accent6"/>
          </a:solidFill>
        </p:spPr>
        <p:txBody>
          <a:bodyPr wrap="square" rtlCol="0">
            <a:spAutoFit/>
          </a:bodyPr>
          <a:lstStyle/>
          <a:p>
            <a:pPr algn="ctr" defTabSz="685800" fontAlgn="base">
              <a:spcBef>
                <a:spcPct val="0"/>
              </a:spcBef>
              <a:spcAft>
                <a:spcPct val="0"/>
              </a:spcAft>
            </a:pPr>
            <a:r>
              <a:rPr lang="el-GR" sz="900" b="1" dirty="0">
                <a:solidFill>
                  <a:prstClr val="white"/>
                </a:solidFill>
                <a:latin typeface="Open Sans "/>
                <a:ea typeface="Lato" charset="0"/>
                <a:cs typeface="Lato" charset="0"/>
                <a:sym typeface="Montserrat-Regular" charset="0"/>
              </a:rPr>
              <a:t> &gt;</a:t>
            </a:r>
            <a:r>
              <a:rPr lang="en-US" sz="900" b="1" dirty="0">
                <a:solidFill>
                  <a:prstClr val="white"/>
                </a:solidFill>
                <a:latin typeface="Open Sans "/>
                <a:ea typeface="Lato" charset="0"/>
                <a:cs typeface="Lato" charset="0"/>
                <a:sym typeface="Montserrat-Regular" charset="0"/>
              </a:rPr>
              <a:t> EUR</a:t>
            </a:r>
          </a:p>
          <a:p>
            <a:pPr algn="ctr" defTabSz="685800" fontAlgn="base">
              <a:spcBef>
                <a:spcPct val="0"/>
              </a:spcBef>
              <a:spcAft>
                <a:spcPct val="0"/>
              </a:spcAft>
            </a:pPr>
            <a:r>
              <a:rPr lang="el-GR" sz="900" b="1" dirty="0">
                <a:solidFill>
                  <a:prstClr val="white"/>
                </a:solidFill>
                <a:latin typeface="Open Sans "/>
                <a:ea typeface="Lato" charset="0"/>
                <a:cs typeface="Lato" charset="0"/>
                <a:sym typeface="Montserrat-Regular" charset="0"/>
              </a:rPr>
              <a:t> </a:t>
            </a:r>
            <a:r>
              <a:rPr lang="el-GR" sz="900" b="1" dirty="0">
                <a:solidFill>
                  <a:prstClr val="white"/>
                </a:solidFill>
                <a:latin typeface="Myriad Pro" pitchFamily="34" charset="0"/>
                <a:ea typeface="Lato" charset="0"/>
                <a:cs typeface="Lato" charset="0"/>
                <a:sym typeface="Montserrat-Regular" charset="0"/>
              </a:rPr>
              <a:t>25</a:t>
            </a:r>
            <a:r>
              <a:rPr lang="en-US" sz="900" b="1" dirty="0">
                <a:solidFill>
                  <a:prstClr val="white"/>
                </a:solidFill>
                <a:latin typeface="Myriad Pro" pitchFamily="34" charset="0"/>
                <a:ea typeface="Lato" charset="0"/>
                <a:cs typeface="Lato" charset="0"/>
                <a:sym typeface="Montserrat-Regular" charset="0"/>
              </a:rPr>
              <a:t> </a:t>
            </a:r>
            <a:r>
              <a:rPr lang="el-GR" sz="900" b="1" dirty="0">
                <a:solidFill>
                  <a:prstClr val="white"/>
                </a:solidFill>
                <a:latin typeface="Myriad Pro" pitchFamily="34" charset="0"/>
                <a:ea typeface="Lato" charset="0"/>
                <a:cs typeface="Lato" charset="0"/>
                <a:sym typeface="Montserrat-Regular" charset="0"/>
              </a:rPr>
              <a:t>000</a:t>
            </a:r>
            <a:r>
              <a:rPr lang="en-US" sz="900" b="1" dirty="0">
                <a:solidFill>
                  <a:prstClr val="white"/>
                </a:solidFill>
                <a:latin typeface="Myriad Pro" pitchFamily="34" charset="0"/>
                <a:ea typeface="Lato" charset="0"/>
                <a:cs typeface="Lato" charset="0"/>
                <a:sym typeface="Montserrat-Regular" charset="0"/>
              </a:rPr>
              <a:t> </a:t>
            </a:r>
            <a:r>
              <a:rPr lang="el-GR" sz="900" b="1" dirty="0">
                <a:solidFill>
                  <a:prstClr val="white"/>
                </a:solidFill>
                <a:latin typeface="Myriad Pro" pitchFamily="34" charset="0"/>
                <a:ea typeface="Lato" charset="0"/>
                <a:cs typeface="Lato" charset="0"/>
                <a:sym typeface="Montserrat-Regular" charset="0"/>
              </a:rPr>
              <a:t>000</a:t>
            </a:r>
          </a:p>
          <a:p>
            <a:pPr algn="ctr" defTabSz="685800" fontAlgn="base">
              <a:spcBef>
                <a:spcPct val="0"/>
              </a:spcBef>
              <a:spcAft>
                <a:spcPct val="0"/>
              </a:spcAft>
            </a:pPr>
            <a:r>
              <a:rPr lang="en-US" sz="900" b="1" dirty="0">
                <a:solidFill>
                  <a:prstClr val="white"/>
                </a:solidFill>
                <a:latin typeface="Myriad Pro" pitchFamily="34" charset="0"/>
                <a:ea typeface="Lato" charset="0"/>
                <a:cs typeface="Lato" charset="0"/>
                <a:sym typeface="Montserrat-Regular" charset="0"/>
              </a:rPr>
              <a:t>&amp; at least</a:t>
            </a:r>
          </a:p>
          <a:p>
            <a:pPr algn="ctr" defTabSz="685800" fontAlgn="base">
              <a:spcBef>
                <a:spcPct val="0"/>
              </a:spcBef>
              <a:spcAft>
                <a:spcPct val="0"/>
              </a:spcAft>
            </a:pPr>
            <a:r>
              <a:rPr lang="el-GR" sz="900" b="1" dirty="0">
                <a:solidFill>
                  <a:prstClr val="white"/>
                </a:solidFill>
                <a:latin typeface="Myriad Pro" pitchFamily="34" charset="0"/>
                <a:ea typeface="Lato" charset="0"/>
                <a:cs typeface="Lato" charset="0"/>
                <a:sym typeface="Montserrat-Regular" charset="0"/>
              </a:rPr>
              <a:t>50 </a:t>
            </a:r>
            <a:r>
              <a:rPr lang="en-US" sz="900" b="1" dirty="0">
                <a:solidFill>
                  <a:prstClr val="white"/>
                </a:solidFill>
                <a:latin typeface="Myriad Pro" pitchFamily="34" charset="0"/>
                <a:ea typeface="Lato" charset="0"/>
                <a:cs typeface="Lato" charset="0"/>
                <a:sym typeface="Montserrat-Regular" charset="0"/>
              </a:rPr>
              <a:t>new AWU</a:t>
            </a:r>
            <a:endParaRPr lang="el-GR" sz="900" b="1" dirty="0">
              <a:solidFill>
                <a:prstClr val="white"/>
              </a:solidFill>
              <a:latin typeface="Myriad Pro" pitchFamily="34" charset="0"/>
              <a:ea typeface="Lato" charset="0"/>
              <a:cs typeface="Lato" charset="0"/>
              <a:sym typeface="Montserrat-Regular" charset="0"/>
            </a:endParaRPr>
          </a:p>
        </p:txBody>
      </p:sp>
      <p:cxnSp>
        <p:nvCxnSpPr>
          <p:cNvPr id="66" name="65 - Ευθύγραμμο βέλος σύνδεσης"/>
          <p:cNvCxnSpPr/>
          <p:nvPr/>
        </p:nvCxnSpPr>
        <p:spPr>
          <a:xfrm rot="16200000" flipH="1">
            <a:off x="3875479" y="2084416"/>
            <a:ext cx="321473" cy="2"/>
          </a:xfrm>
          <a:prstGeom prst="straightConnector1">
            <a:avLst/>
          </a:prstGeom>
          <a:ln w="1905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80" name="79 - Ευθύγραμμο βέλος σύνδεσης"/>
          <p:cNvCxnSpPr/>
          <p:nvPr/>
        </p:nvCxnSpPr>
        <p:spPr>
          <a:xfrm rot="5400000">
            <a:off x="4965504" y="2065961"/>
            <a:ext cx="293779" cy="9216"/>
          </a:xfrm>
          <a:prstGeom prst="straightConnector1">
            <a:avLst/>
          </a:prstGeom>
          <a:ln w="19050">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85" name="84 - TextBox"/>
          <p:cNvSpPr txBox="1"/>
          <p:nvPr/>
        </p:nvSpPr>
        <p:spPr>
          <a:xfrm>
            <a:off x="5643570" y="2247715"/>
            <a:ext cx="946217" cy="646331"/>
          </a:xfrm>
          <a:prstGeom prst="rect">
            <a:avLst/>
          </a:prstGeom>
          <a:solidFill>
            <a:schemeClr val="accent6"/>
          </a:solidFill>
        </p:spPr>
        <p:txBody>
          <a:bodyPr wrap="square" rtlCol="0">
            <a:spAutoFit/>
          </a:bodyPr>
          <a:lstStyle/>
          <a:p>
            <a:pPr algn="ctr" defTabSz="685800" fontAlgn="base">
              <a:spcBef>
                <a:spcPct val="0"/>
              </a:spcBef>
              <a:spcAft>
                <a:spcPct val="0"/>
              </a:spcAft>
            </a:pPr>
            <a:r>
              <a:rPr lang="el-GR" sz="900" b="1" dirty="0">
                <a:solidFill>
                  <a:prstClr val="white"/>
                </a:solidFill>
                <a:latin typeface="Myriad Pro" pitchFamily="34" charset="0"/>
                <a:ea typeface="Lato" charset="0"/>
                <a:cs typeface="Lato" charset="0"/>
                <a:sym typeface="Montserrat-Regular" charset="0"/>
              </a:rPr>
              <a:t> &gt; </a:t>
            </a:r>
            <a:r>
              <a:rPr lang="en-US" sz="900" b="1" dirty="0">
                <a:solidFill>
                  <a:prstClr val="white"/>
                </a:solidFill>
                <a:latin typeface="Myriad Pro" pitchFamily="34" charset="0"/>
                <a:ea typeface="Lato" charset="0"/>
                <a:cs typeface="Lato" charset="0"/>
                <a:sym typeface="Montserrat-Regular" charset="0"/>
              </a:rPr>
              <a:t>EUR</a:t>
            </a:r>
            <a:r>
              <a:rPr lang="el-GR" sz="900" b="1" dirty="0">
                <a:solidFill>
                  <a:prstClr val="white"/>
                </a:solidFill>
                <a:latin typeface="Myriad Pro" pitchFamily="34" charset="0"/>
                <a:ea typeface="Lato" charset="0"/>
                <a:cs typeface="Lato" charset="0"/>
                <a:sym typeface="Montserrat-Regular" charset="0"/>
              </a:rPr>
              <a:t> </a:t>
            </a:r>
            <a:endParaRPr lang="en-US" sz="900" b="1" dirty="0">
              <a:solidFill>
                <a:prstClr val="white"/>
              </a:solidFill>
              <a:latin typeface="Myriad Pro" pitchFamily="34" charset="0"/>
              <a:ea typeface="Lato" charset="0"/>
              <a:cs typeface="Lato" charset="0"/>
              <a:sym typeface="Montserrat-Regular" charset="0"/>
            </a:endParaRPr>
          </a:p>
          <a:p>
            <a:pPr algn="ctr" defTabSz="685800" fontAlgn="base">
              <a:spcBef>
                <a:spcPct val="0"/>
              </a:spcBef>
              <a:spcAft>
                <a:spcPct val="0"/>
              </a:spcAft>
            </a:pPr>
            <a:r>
              <a:rPr lang="el-GR" sz="900" b="1" dirty="0">
                <a:solidFill>
                  <a:prstClr val="white"/>
                </a:solidFill>
                <a:latin typeface="Myriad Pro" pitchFamily="34" charset="0"/>
                <a:ea typeface="Lato" charset="0"/>
                <a:cs typeface="Lato" charset="0"/>
                <a:sym typeface="Montserrat-Regular" charset="0"/>
              </a:rPr>
              <a:t>20</a:t>
            </a:r>
            <a:r>
              <a:rPr lang="en-US" sz="900" b="1" dirty="0">
                <a:solidFill>
                  <a:prstClr val="white"/>
                </a:solidFill>
                <a:latin typeface="Myriad Pro" pitchFamily="34" charset="0"/>
                <a:ea typeface="Lato" charset="0"/>
                <a:cs typeface="Lato" charset="0"/>
                <a:sym typeface="Montserrat-Regular" charset="0"/>
              </a:rPr>
              <a:t> </a:t>
            </a:r>
            <a:r>
              <a:rPr lang="el-GR" sz="900" b="1" dirty="0">
                <a:solidFill>
                  <a:prstClr val="white"/>
                </a:solidFill>
                <a:latin typeface="Myriad Pro" pitchFamily="34" charset="0"/>
                <a:ea typeface="Lato" charset="0"/>
                <a:cs typeface="Lato" charset="0"/>
                <a:sym typeface="Montserrat-Regular" charset="0"/>
              </a:rPr>
              <a:t>000</a:t>
            </a:r>
            <a:r>
              <a:rPr lang="en-US" sz="900" b="1" dirty="0">
                <a:solidFill>
                  <a:prstClr val="white"/>
                </a:solidFill>
                <a:latin typeface="Myriad Pro" pitchFamily="34" charset="0"/>
                <a:ea typeface="Lato" charset="0"/>
                <a:cs typeface="Lato" charset="0"/>
                <a:sym typeface="Montserrat-Regular" charset="0"/>
              </a:rPr>
              <a:t> </a:t>
            </a:r>
            <a:r>
              <a:rPr lang="el-GR" sz="900" b="1" dirty="0">
                <a:solidFill>
                  <a:prstClr val="white"/>
                </a:solidFill>
                <a:latin typeface="Myriad Pro" pitchFamily="34" charset="0"/>
                <a:ea typeface="Lato" charset="0"/>
                <a:cs typeface="Lato" charset="0"/>
                <a:sym typeface="Montserrat-Regular" charset="0"/>
              </a:rPr>
              <a:t>000</a:t>
            </a:r>
          </a:p>
          <a:p>
            <a:pPr algn="ctr" defTabSz="685800" fontAlgn="base">
              <a:spcBef>
                <a:spcPct val="0"/>
              </a:spcBef>
              <a:spcAft>
                <a:spcPct val="0"/>
              </a:spcAft>
            </a:pPr>
            <a:r>
              <a:rPr lang="en-US" sz="900" b="1" dirty="0">
                <a:solidFill>
                  <a:prstClr val="white"/>
                </a:solidFill>
                <a:latin typeface="Myriad Pro" pitchFamily="34" charset="0"/>
                <a:ea typeface="Lato" charset="0"/>
                <a:cs typeface="Lato" charset="0"/>
                <a:sym typeface="Montserrat-Regular" charset="0"/>
              </a:rPr>
              <a:t>&amp; at least </a:t>
            </a:r>
            <a:r>
              <a:rPr lang="el-GR" sz="900" b="1" dirty="0">
                <a:solidFill>
                  <a:prstClr val="white"/>
                </a:solidFill>
                <a:latin typeface="Myriad Pro" pitchFamily="34" charset="0"/>
                <a:ea typeface="Lato" charset="0"/>
                <a:cs typeface="Lato" charset="0"/>
                <a:sym typeface="Montserrat-Regular" charset="0"/>
              </a:rPr>
              <a:t> </a:t>
            </a:r>
          </a:p>
          <a:p>
            <a:pPr algn="ctr" defTabSz="685800" fontAlgn="base">
              <a:spcBef>
                <a:spcPct val="0"/>
              </a:spcBef>
              <a:spcAft>
                <a:spcPct val="0"/>
              </a:spcAft>
            </a:pPr>
            <a:r>
              <a:rPr lang="el-GR" sz="900" b="1" dirty="0">
                <a:solidFill>
                  <a:prstClr val="white"/>
                </a:solidFill>
                <a:latin typeface="Myriad Pro" pitchFamily="34" charset="0"/>
                <a:ea typeface="Lato" charset="0"/>
                <a:cs typeface="Lato" charset="0"/>
                <a:sym typeface="Montserrat-Regular" charset="0"/>
              </a:rPr>
              <a:t>30 </a:t>
            </a:r>
            <a:r>
              <a:rPr lang="en-US" sz="900" b="1" dirty="0">
                <a:solidFill>
                  <a:prstClr val="white"/>
                </a:solidFill>
                <a:latin typeface="Myriad Pro" pitchFamily="34" charset="0"/>
                <a:ea typeface="Lato" charset="0"/>
                <a:cs typeface="Lato" charset="0"/>
                <a:sym typeface="Montserrat-Regular" charset="0"/>
              </a:rPr>
              <a:t>new AWU</a:t>
            </a:r>
            <a:endParaRPr lang="el-GR" sz="900" b="1" dirty="0">
              <a:solidFill>
                <a:prstClr val="white"/>
              </a:solidFill>
              <a:latin typeface="Myriad Pro" pitchFamily="34" charset="0"/>
              <a:ea typeface="Lato" charset="0"/>
              <a:cs typeface="Lato" charset="0"/>
              <a:sym typeface="Montserrat-Regular" charset="0"/>
            </a:endParaRPr>
          </a:p>
        </p:txBody>
      </p:sp>
      <p:cxnSp>
        <p:nvCxnSpPr>
          <p:cNvPr id="86" name="85 - Ευθύγραμμο βέλος σύνδεσης"/>
          <p:cNvCxnSpPr/>
          <p:nvPr/>
        </p:nvCxnSpPr>
        <p:spPr>
          <a:xfrm rot="16200000" flipH="1">
            <a:off x="5965041" y="2084415"/>
            <a:ext cx="321472" cy="1"/>
          </a:xfrm>
          <a:prstGeom prst="straightConnector1">
            <a:avLst/>
          </a:prstGeom>
          <a:ln w="19050">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90" name="89 - TextBox"/>
          <p:cNvSpPr txBox="1"/>
          <p:nvPr/>
        </p:nvSpPr>
        <p:spPr>
          <a:xfrm>
            <a:off x="6715140" y="2247714"/>
            <a:ext cx="857256" cy="1338828"/>
          </a:xfrm>
          <a:prstGeom prst="rect">
            <a:avLst/>
          </a:prstGeom>
          <a:solidFill>
            <a:schemeClr val="accent6"/>
          </a:solidFill>
        </p:spPr>
        <p:txBody>
          <a:bodyPr wrap="square" rtlCol="0">
            <a:spAutoFit/>
          </a:bodyPr>
          <a:lstStyle/>
          <a:p>
            <a:pPr algn="ctr" defTabSz="685800" fontAlgn="base">
              <a:spcBef>
                <a:spcPct val="0"/>
              </a:spcBef>
              <a:spcAft>
                <a:spcPct val="0"/>
              </a:spcAft>
            </a:pPr>
            <a:r>
              <a:rPr lang="en-US" sz="900" b="1" dirty="0">
                <a:solidFill>
                  <a:prstClr val="white"/>
                </a:solidFill>
                <a:latin typeface="Myriad Pro" pitchFamily="34" charset="0"/>
                <a:ea typeface="Lato" charset="0"/>
                <a:cs typeface="Lato" charset="0"/>
                <a:sym typeface="Montserrat-Regular" charset="0"/>
              </a:rPr>
              <a:t>Public and Private Partnerships (PPP)</a:t>
            </a:r>
          </a:p>
          <a:p>
            <a:pPr algn="ctr" defTabSz="685800" fontAlgn="base">
              <a:spcBef>
                <a:spcPct val="0"/>
              </a:spcBef>
              <a:spcAft>
                <a:spcPct val="0"/>
              </a:spcAft>
            </a:pPr>
            <a:endParaRPr lang="en-US" sz="900" b="1" dirty="0">
              <a:solidFill>
                <a:prstClr val="white"/>
              </a:solidFill>
              <a:latin typeface="Myriad Pro" pitchFamily="34" charset="0"/>
              <a:ea typeface="Lato" charset="0"/>
              <a:cs typeface="Lato" charset="0"/>
              <a:sym typeface="Montserrat-Regular" charset="0"/>
            </a:endParaRPr>
          </a:p>
          <a:p>
            <a:pPr algn="ctr" defTabSz="685800" fontAlgn="base">
              <a:spcBef>
                <a:spcPct val="0"/>
              </a:spcBef>
              <a:spcAft>
                <a:spcPct val="0"/>
              </a:spcAft>
            </a:pPr>
            <a:r>
              <a:rPr lang="en-US" sz="900" b="1" dirty="0">
                <a:solidFill>
                  <a:prstClr val="white"/>
                </a:solidFill>
                <a:latin typeface="Myriad Pro" pitchFamily="34" charset="0"/>
                <a:ea typeface="Lato" charset="0"/>
                <a:cs typeface="Lato" charset="0"/>
                <a:sym typeface="Montserrat-Regular" charset="0"/>
              </a:rPr>
              <a:t>Projects of Common Interest (PCI)</a:t>
            </a:r>
            <a:endParaRPr lang="el-GR" sz="900" b="1" dirty="0">
              <a:solidFill>
                <a:prstClr val="white"/>
              </a:solidFill>
              <a:latin typeface="Myriad Pro" pitchFamily="34" charset="0"/>
              <a:ea typeface="Lato" charset="0"/>
              <a:cs typeface="Lato" charset="0"/>
              <a:sym typeface="Montserrat-Regular" charset="0"/>
            </a:endParaRPr>
          </a:p>
        </p:txBody>
      </p:sp>
      <p:cxnSp>
        <p:nvCxnSpPr>
          <p:cNvPr id="91" name="90 - Ευθύγραμμο βέλος σύνδεσης"/>
          <p:cNvCxnSpPr/>
          <p:nvPr/>
        </p:nvCxnSpPr>
        <p:spPr>
          <a:xfrm rot="16200000" flipH="1">
            <a:off x="7049838" y="2071189"/>
            <a:ext cx="295916" cy="898"/>
          </a:xfrm>
          <a:prstGeom prst="straightConnector1">
            <a:avLst/>
          </a:prstGeom>
          <a:ln w="19050">
            <a:solidFill>
              <a:schemeClr val="accent6"/>
            </a:solidFill>
            <a:tailEnd type="arrow"/>
          </a:ln>
        </p:spPr>
        <p:style>
          <a:lnRef idx="1">
            <a:schemeClr val="accent1"/>
          </a:lnRef>
          <a:fillRef idx="0">
            <a:schemeClr val="accent1"/>
          </a:fillRef>
          <a:effectRef idx="0">
            <a:schemeClr val="accent1"/>
          </a:effectRef>
          <a:fontRef idx="minor">
            <a:schemeClr val="tx1"/>
          </a:fontRef>
        </p:style>
      </p:cxnSp>
      <p:grpSp>
        <p:nvGrpSpPr>
          <p:cNvPr id="2" name="Group 18">
            <a:extLst>
              <a:ext uri="{FF2B5EF4-FFF2-40B4-BE49-F238E27FC236}">
                <a16:creationId xmlns:a16="http://schemas.microsoft.com/office/drawing/2014/main" id="{28EE6159-DFF0-4ED7-B642-31456BCCD9D2}"/>
              </a:ext>
            </a:extLst>
          </p:cNvPr>
          <p:cNvGrpSpPr>
            <a:grpSpLocks noChangeAspect="1"/>
          </p:cNvGrpSpPr>
          <p:nvPr/>
        </p:nvGrpSpPr>
        <p:grpSpPr>
          <a:xfrm>
            <a:off x="1571604" y="720839"/>
            <a:ext cx="933237" cy="933237"/>
            <a:chOff x="2344009" y="1600676"/>
            <a:chExt cx="1920240" cy="1920240"/>
          </a:xfrm>
        </p:grpSpPr>
        <p:sp>
          <p:nvSpPr>
            <p:cNvPr id="62" name="Oval 20">
              <a:extLst>
                <a:ext uri="{FF2B5EF4-FFF2-40B4-BE49-F238E27FC236}">
                  <a16:creationId xmlns:a16="http://schemas.microsoft.com/office/drawing/2014/main" id="{55E57E5C-3560-4B20-8C24-94DC7491F19F}"/>
                </a:ext>
              </a:extLst>
            </p:cNvPr>
            <p:cNvSpPr/>
            <p:nvPr/>
          </p:nvSpPr>
          <p:spPr>
            <a:xfrm>
              <a:off x="2344009" y="1600676"/>
              <a:ext cx="1920240" cy="1920240"/>
            </a:xfrm>
            <a:prstGeom prst="ellipse">
              <a:avLst/>
            </a:prstGeom>
            <a:solidFill>
              <a:schemeClr val="bg1"/>
            </a:solidFill>
            <a:ln w="15875">
              <a:solidFill>
                <a:schemeClr val="accent6"/>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685800" fontAlgn="base">
                <a:spcBef>
                  <a:spcPct val="0"/>
                </a:spcBef>
                <a:spcAft>
                  <a:spcPct val="0"/>
                </a:spcAft>
              </a:pPr>
              <a:endParaRPr lang="el-GR" sz="900" dirty="0">
                <a:solidFill>
                  <a:srgbClr val="F79646"/>
                </a:solidFill>
                <a:latin typeface="Calibri"/>
              </a:endParaRPr>
            </a:p>
            <a:p>
              <a:pPr algn="ctr" defTabSz="685800" fontAlgn="base">
                <a:spcBef>
                  <a:spcPct val="0"/>
                </a:spcBef>
                <a:spcAft>
                  <a:spcPct val="0"/>
                </a:spcAft>
              </a:pPr>
              <a:endParaRPr lang="en-US" sz="900" dirty="0">
                <a:solidFill>
                  <a:srgbClr val="F79646"/>
                </a:solidFill>
                <a:latin typeface="Calibri"/>
              </a:endParaRPr>
            </a:p>
            <a:p>
              <a:pPr algn="ctr" defTabSz="685800" fontAlgn="base">
                <a:spcBef>
                  <a:spcPct val="0"/>
                </a:spcBef>
                <a:spcAft>
                  <a:spcPct val="0"/>
                </a:spcAft>
              </a:pPr>
              <a:r>
                <a:rPr lang="en-US" sz="825" dirty="0">
                  <a:solidFill>
                    <a:prstClr val="black"/>
                  </a:solidFill>
                  <a:latin typeface="Calibri"/>
                </a:rPr>
                <a:t>All sectors</a:t>
              </a:r>
            </a:p>
          </p:txBody>
        </p:sp>
        <p:sp>
          <p:nvSpPr>
            <p:cNvPr id="67" name="Rectangle 17">
              <a:extLst>
                <a:ext uri="{FF2B5EF4-FFF2-40B4-BE49-F238E27FC236}">
                  <a16:creationId xmlns:a16="http://schemas.microsoft.com/office/drawing/2014/main" id="{D4B6A51D-BF18-442D-9BAE-9F3DC77181AF}"/>
                </a:ext>
              </a:extLst>
            </p:cNvPr>
            <p:cNvSpPr>
              <a:spLocks/>
            </p:cNvSpPr>
            <p:nvPr/>
          </p:nvSpPr>
          <p:spPr bwMode="auto">
            <a:xfrm>
              <a:off x="2564497" y="1867259"/>
              <a:ext cx="1543413" cy="66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defTabSz="685800" fontAlgn="base">
                <a:spcBef>
                  <a:spcPct val="0"/>
                </a:spcBef>
                <a:spcAft>
                  <a:spcPct val="0"/>
                </a:spcAft>
              </a:pPr>
              <a:r>
                <a:rPr lang="en-US" sz="825" b="1" u="sng" dirty="0">
                  <a:solidFill>
                    <a:prstClr val="black"/>
                  </a:solidFill>
                  <a:latin typeface="Calibri"/>
                  <a:ea typeface="Lato" charset="0"/>
                  <a:cs typeface="Lato" charset="0"/>
                  <a:sym typeface="Montserrat-Regular" charset="0"/>
                </a:rPr>
                <a:t>Strategic Investments </a:t>
              </a:r>
              <a:r>
                <a:rPr lang="el-GR" sz="825" b="1" u="sng" dirty="0">
                  <a:solidFill>
                    <a:prstClr val="black"/>
                  </a:solidFill>
                  <a:latin typeface="Calibri"/>
                  <a:ea typeface="Lato" charset="0"/>
                  <a:cs typeface="Lato" charset="0"/>
                  <a:sym typeface="Montserrat-Regular" charset="0"/>
                </a:rPr>
                <a:t>1</a:t>
              </a:r>
              <a:endParaRPr lang="en-US" sz="825" b="1" dirty="0">
                <a:solidFill>
                  <a:srgbClr val="F79646"/>
                </a:solidFill>
                <a:latin typeface="Calibri"/>
                <a:ea typeface="Lato" charset="0"/>
                <a:cs typeface="Lato" charset="0"/>
                <a:sym typeface="Montserrat-Regular" charset="0"/>
              </a:endParaRPr>
            </a:p>
          </p:txBody>
        </p:sp>
      </p:grpSp>
      <p:grpSp>
        <p:nvGrpSpPr>
          <p:cNvPr id="3" name="Group 18">
            <a:extLst>
              <a:ext uri="{FF2B5EF4-FFF2-40B4-BE49-F238E27FC236}">
                <a16:creationId xmlns:a16="http://schemas.microsoft.com/office/drawing/2014/main" id="{28EE6159-DFF0-4ED7-B642-31456BCCD9D2}"/>
              </a:ext>
            </a:extLst>
          </p:cNvPr>
          <p:cNvGrpSpPr>
            <a:grpSpLocks noChangeAspect="1"/>
          </p:cNvGrpSpPr>
          <p:nvPr/>
        </p:nvGrpSpPr>
        <p:grpSpPr>
          <a:xfrm>
            <a:off x="2580822" y="720839"/>
            <a:ext cx="933237" cy="933237"/>
            <a:chOff x="2344009" y="1600676"/>
            <a:chExt cx="1920240" cy="1920240"/>
          </a:xfrm>
        </p:grpSpPr>
        <p:sp>
          <p:nvSpPr>
            <p:cNvPr id="82" name="Oval 20">
              <a:extLst>
                <a:ext uri="{FF2B5EF4-FFF2-40B4-BE49-F238E27FC236}">
                  <a16:creationId xmlns:a16="http://schemas.microsoft.com/office/drawing/2014/main" id="{55E57E5C-3560-4B20-8C24-94DC7491F19F}"/>
                </a:ext>
              </a:extLst>
            </p:cNvPr>
            <p:cNvSpPr/>
            <p:nvPr/>
          </p:nvSpPr>
          <p:spPr>
            <a:xfrm>
              <a:off x="2344009" y="1600676"/>
              <a:ext cx="1920240" cy="1920240"/>
            </a:xfrm>
            <a:prstGeom prst="ellipse">
              <a:avLst/>
            </a:prstGeom>
            <a:solidFill>
              <a:schemeClr val="bg1"/>
            </a:solidFill>
            <a:ln w="15875">
              <a:solidFill>
                <a:schemeClr val="accent6"/>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685800" fontAlgn="base">
                <a:spcBef>
                  <a:spcPct val="0"/>
                </a:spcBef>
                <a:spcAft>
                  <a:spcPct val="0"/>
                </a:spcAft>
              </a:pPr>
              <a:endParaRPr lang="el-GR" sz="900" dirty="0">
                <a:solidFill>
                  <a:srgbClr val="F79646"/>
                </a:solidFill>
                <a:latin typeface="Calibri"/>
              </a:endParaRPr>
            </a:p>
            <a:p>
              <a:pPr algn="ctr" defTabSz="685800" fontAlgn="base">
                <a:spcBef>
                  <a:spcPct val="0"/>
                </a:spcBef>
                <a:spcAft>
                  <a:spcPct val="0"/>
                </a:spcAft>
              </a:pPr>
              <a:endParaRPr lang="en-US" sz="900" dirty="0">
                <a:solidFill>
                  <a:srgbClr val="F79646"/>
                </a:solidFill>
                <a:latin typeface="Calibri"/>
              </a:endParaRPr>
            </a:p>
            <a:p>
              <a:pPr algn="ctr" defTabSz="685800" fontAlgn="base">
                <a:spcBef>
                  <a:spcPct val="0"/>
                </a:spcBef>
                <a:spcAft>
                  <a:spcPct val="0"/>
                </a:spcAft>
              </a:pPr>
              <a:r>
                <a:rPr lang="en-US" sz="825" dirty="0">
                  <a:solidFill>
                    <a:prstClr val="black"/>
                  </a:solidFill>
                  <a:latin typeface="Calibri"/>
                </a:rPr>
                <a:t>All sectors</a:t>
              </a:r>
            </a:p>
          </p:txBody>
        </p:sp>
        <p:sp>
          <p:nvSpPr>
            <p:cNvPr id="87" name="Rectangle 17">
              <a:extLst>
                <a:ext uri="{FF2B5EF4-FFF2-40B4-BE49-F238E27FC236}">
                  <a16:creationId xmlns:a16="http://schemas.microsoft.com/office/drawing/2014/main" id="{D4B6A51D-BF18-442D-9BAE-9F3DC77181AF}"/>
                </a:ext>
              </a:extLst>
            </p:cNvPr>
            <p:cNvSpPr>
              <a:spLocks/>
            </p:cNvSpPr>
            <p:nvPr/>
          </p:nvSpPr>
          <p:spPr bwMode="auto">
            <a:xfrm>
              <a:off x="2642402" y="2202075"/>
              <a:ext cx="1347045" cy="394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defTabSz="685800" fontAlgn="base">
                <a:spcBef>
                  <a:spcPct val="0"/>
                </a:spcBef>
                <a:spcAft>
                  <a:spcPct val="0"/>
                </a:spcAft>
              </a:pPr>
              <a:r>
                <a:rPr lang="en-US" sz="825" b="1" u="sng" dirty="0">
                  <a:solidFill>
                    <a:prstClr val="black"/>
                  </a:solidFill>
                  <a:latin typeface="Calibri"/>
                  <a:ea typeface="Lato" charset="0"/>
                  <a:cs typeface="Lato" charset="0"/>
                  <a:sym typeface="Montserrat-Regular" charset="0"/>
                </a:rPr>
                <a:t>Strategic Investments 2</a:t>
              </a:r>
              <a:endParaRPr lang="el-GR" sz="825" b="1" u="sng" dirty="0">
                <a:solidFill>
                  <a:prstClr val="black"/>
                </a:solidFill>
                <a:latin typeface="Calibri"/>
                <a:ea typeface="Lato" charset="0"/>
                <a:cs typeface="Lato" charset="0"/>
                <a:sym typeface="Montserrat-Regular" charset="0"/>
              </a:endParaRPr>
            </a:p>
            <a:p>
              <a:pPr algn="ctr" defTabSz="685800" fontAlgn="base">
                <a:spcBef>
                  <a:spcPct val="0"/>
                </a:spcBef>
                <a:spcAft>
                  <a:spcPct val="0"/>
                </a:spcAft>
              </a:pPr>
              <a:r>
                <a:rPr lang="el-GR" sz="1200" b="1" dirty="0">
                  <a:solidFill>
                    <a:srgbClr val="F79646"/>
                  </a:solidFill>
                  <a:latin typeface="Open Sans "/>
                  <a:ea typeface="Lato" charset="0"/>
                  <a:cs typeface="Lato" charset="0"/>
                  <a:sym typeface="Montserrat-Regular" charset="0"/>
                </a:rPr>
                <a:t> </a:t>
              </a:r>
              <a:endParaRPr lang="en-US" sz="1200" b="1" dirty="0">
                <a:solidFill>
                  <a:srgbClr val="F79646"/>
                </a:solidFill>
                <a:latin typeface="Open Sans "/>
                <a:ea typeface="Lato" charset="0"/>
                <a:cs typeface="Lato" charset="0"/>
                <a:sym typeface="Montserrat-Regular" charset="0"/>
              </a:endParaRPr>
            </a:p>
          </p:txBody>
        </p:sp>
      </p:grpSp>
      <p:grpSp>
        <p:nvGrpSpPr>
          <p:cNvPr id="4" name="Group 18">
            <a:extLst>
              <a:ext uri="{FF2B5EF4-FFF2-40B4-BE49-F238E27FC236}">
                <a16:creationId xmlns:a16="http://schemas.microsoft.com/office/drawing/2014/main" id="{28EE6159-DFF0-4ED7-B642-31456BCCD9D2}"/>
              </a:ext>
            </a:extLst>
          </p:cNvPr>
          <p:cNvGrpSpPr>
            <a:grpSpLocks noChangeAspect="1"/>
          </p:cNvGrpSpPr>
          <p:nvPr/>
        </p:nvGrpSpPr>
        <p:grpSpPr>
          <a:xfrm>
            <a:off x="3585185" y="720839"/>
            <a:ext cx="933237" cy="933237"/>
            <a:chOff x="2344009" y="1600676"/>
            <a:chExt cx="1920240" cy="1920240"/>
          </a:xfrm>
        </p:grpSpPr>
        <p:sp>
          <p:nvSpPr>
            <p:cNvPr id="93" name="Oval 20">
              <a:extLst>
                <a:ext uri="{FF2B5EF4-FFF2-40B4-BE49-F238E27FC236}">
                  <a16:creationId xmlns:a16="http://schemas.microsoft.com/office/drawing/2014/main" id="{55E57E5C-3560-4B20-8C24-94DC7491F19F}"/>
                </a:ext>
              </a:extLst>
            </p:cNvPr>
            <p:cNvSpPr/>
            <p:nvPr/>
          </p:nvSpPr>
          <p:spPr>
            <a:xfrm>
              <a:off x="2344009" y="1600676"/>
              <a:ext cx="1920240" cy="1920240"/>
            </a:xfrm>
            <a:prstGeom prst="ellipse">
              <a:avLst/>
            </a:prstGeom>
            <a:solidFill>
              <a:schemeClr val="bg1"/>
            </a:solidFill>
            <a:ln w="15875">
              <a:solidFill>
                <a:schemeClr val="accent6"/>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685800" fontAlgn="base">
                <a:spcBef>
                  <a:spcPct val="0"/>
                </a:spcBef>
                <a:spcAft>
                  <a:spcPct val="0"/>
                </a:spcAft>
              </a:pPr>
              <a:endParaRPr lang="el-GR" sz="900" dirty="0">
                <a:solidFill>
                  <a:srgbClr val="F79646"/>
                </a:solidFill>
                <a:latin typeface="Calibri"/>
              </a:endParaRPr>
            </a:p>
            <a:p>
              <a:pPr algn="ctr" defTabSz="685800" fontAlgn="base">
                <a:spcBef>
                  <a:spcPct val="0"/>
                </a:spcBef>
                <a:spcAft>
                  <a:spcPct val="0"/>
                </a:spcAft>
              </a:pPr>
              <a:endParaRPr lang="en-US" sz="900" dirty="0">
                <a:solidFill>
                  <a:srgbClr val="F79646"/>
                </a:solidFill>
                <a:latin typeface="Calibri"/>
              </a:endParaRPr>
            </a:p>
            <a:p>
              <a:pPr algn="ctr" defTabSz="685800" fontAlgn="base">
                <a:spcBef>
                  <a:spcPct val="0"/>
                </a:spcBef>
                <a:spcAft>
                  <a:spcPct val="0"/>
                </a:spcAft>
              </a:pPr>
              <a:r>
                <a:rPr lang="en-US" sz="675" dirty="0">
                  <a:solidFill>
                    <a:prstClr val="black"/>
                  </a:solidFill>
                  <a:latin typeface="Calibri"/>
                </a:rPr>
                <a:t>within Organized Manufacturing and Business Operators</a:t>
              </a:r>
              <a:endParaRPr lang="en-US" sz="450" dirty="0">
                <a:solidFill>
                  <a:prstClr val="black"/>
                </a:solidFill>
                <a:latin typeface="Calibri"/>
              </a:endParaRPr>
            </a:p>
          </p:txBody>
        </p:sp>
        <p:sp>
          <p:nvSpPr>
            <p:cNvPr id="94" name="Rectangle 17">
              <a:extLst>
                <a:ext uri="{FF2B5EF4-FFF2-40B4-BE49-F238E27FC236}">
                  <a16:creationId xmlns:a16="http://schemas.microsoft.com/office/drawing/2014/main" id="{D4B6A51D-BF18-442D-9BAE-9F3DC77181AF}"/>
                </a:ext>
              </a:extLst>
            </p:cNvPr>
            <p:cNvSpPr>
              <a:spLocks/>
            </p:cNvSpPr>
            <p:nvPr/>
          </p:nvSpPr>
          <p:spPr bwMode="auto">
            <a:xfrm>
              <a:off x="2642402" y="1977503"/>
              <a:ext cx="1347044" cy="394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defTabSz="685800" fontAlgn="base">
                <a:spcBef>
                  <a:spcPct val="0"/>
                </a:spcBef>
                <a:spcAft>
                  <a:spcPct val="0"/>
                </a:spcAft>
              </a:pPr>
              <a:r>
                <a:rPr lang="en-US" sz="825" b="1" u="sng" dirty="0">
                  <a:solidFill>
                    <a:prstClr val="black"/>
                  </a:solidFill>
                  <a:latin typeface="Calibri"/>
                  <a:ea typeface="Lato" charset="0"/>
                  <a:cs typeface="Lato" charset="0"/>
                  <a:sym typeface="Montserrat-Regular" charset="0"/>
                </a:rPr>
                <a:t>Strategic Investments 2</a:t>
              </a:r>
              <a:endParaRPr lang="el-GR" sz="825" b="1" u="sng" dirty="0">
                <a:solidFill>
                  <a:prstClr val="black"/>
                </a:solidFill>
                <a:latin typeface="Calibri"/>
                <a:ea typeface="Lato" charset="0"/>
                <a:cs typeface="Lato" charset="0"/>
                <a:sym typeface="Montserrat-Regular" charset="0"/>
              </a:endParaRPr>
            </a:p>
            <a:p>
              <a:pPr algn="ctr" defTabSz="685800" fontAlgn="base">
                <a:spcBef>
                  <a:spcPct val="0"/>
                </a:spcBef>
                <a:spcAft>
                  <a:spcPct val="0"/>
                </a:spcAft>
              </a:pPr>
              <a:r>
                <a:rPr lang="el-GR" sz="1200" b="1" dirty="0">
                  <a:solidFill>
                    <a:srgbClr val="F79646"/>
                  </a:solidFill>
                  <a:latin typeface="Open Sans "/>
                  <a:ea typeface="Lato" charset="0"/>
                  <a:cs typeface="Lato" charset="0"/>
                  <a:sym typeface="Montserrat-Regular" charset="0"/>
                </a:rPr>
                <a:t> </a:t>
              </a:r>
              <a:endParaRPr lang="en-US" sz="1200" b="1" dirty="0">
                <a:solidFill>
                  <a:srgbClr val="F79646"/>
                </a:solidFill>
                <a:latin typeface="Open Sans "/>
                <a:ea typeface="Lato" charset="0"/>
                <a:cs typeface="Lato" charset="0"/>
                <a:sym typeface="Montserrat-Regular" charset="0"/>
              </a:endParaRPr>
            </a:p>
          </p:txBody>
        </p:sp>
      </p:grpSp>
      <p:sp>
        <p:nvSpPr>
          <p:cNvPr id="96" name="Oval 20">
            <a:extLst>
              <a:ext uri="{FF2B5EF4-FFF2-40B4-BE49-F238E27FC236}">
                <a16:creationId xmlns:a16="http://schemas.microsoft.com/office/drawing/2014/main" id="{55E57E5C-3560-4B20-8C24-94DC7491F19F}"/>
              </a:ext>
            </a:extLst>
          </p:cNvPr>
          <p:cNvSpPr/>
          <p:nvPr/>
        </p:nvSpPr>
        <p:spPr>
          <a:xfrm>
            <a:off x="4625579" y="743241"/>
            <a:ext cx="933237" cy="933237"/>
          </a:xfrm>
          <a:prstGeom prst="ellipse">
            <a:avLst/>
          </a:prstGeom>
          <a:solidFill>
            <a:schemeClr val="bg1"/>
          </a:solidFill>
          <a:ln w="15875">
            <a:solidFill>
              <a:schemeClr val="accent6"/>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685800" fontAlgn="base">
              <a:spcBef>
                <a:spcPct val="0"/>
              </a:spcBef>
              <a:spcAft>
                <a:spcPct val="0"/>
              </a:spcAft>
            </a:pPr>
            <a:endParaRPr lang="el-GR" sz="825" dirty="0">
              <a:solidFill>
                <a:srgbClr val="F79646"/>
              </a:solidFill>
              <a:latin typeface="Calibri"/>
            </a:endParaRPr>
          </a:p>
          <a:p>
            <a:pPr algn="ctr" defTabSz="685800" fontAlgn="base">
              <a:spcBef>
                <a:spcPct val="0"/>
              </a:spcBef>
              <a:spcAft>
                <a:spcPct val="0"/>
              </a:spcAft>
            </a:pPr>
            <a:endParaRPr lang="en-US" sz="825" dirty="0">
              <a:solidFill>
                <a:srgbClr val="F79646"/>
              </a:solidFill>
              <a:latin typeface="Calibri"/>
            </a:endParaRPr>
          </a:p>
        </p:txBody>
      </p:sp>
      <p:grpSp>
        <p:nvGrpSpPr>
          <p:cNvPr id="5" name="Group 18">
            <a:extLst>
              <a:ext uri="{FF2B5EF4-FFF2-40B4-BE49-F238E27FC236}">
                <a16:creationId xmlns:a16="http://schemas.microsoft.com/office/drawing/2014/main" id="{28EE6159-DFF0-4ED7-B642-31456BCCD9D2}"/>
              </a:ext>
            </a:extLst>
          </p:cNvPr>
          <p:cNvGrpSpPr>
            <a:grpSpLocks noChangeAspect="1"/>
          </p:cNvGrpSpPr>
          <p:nvPr/>
        </p:nvGrpSpPr>
        <p:grpSpPr>
          <a:xfrm>
            <a:off x="5674746" y="743241"/>
            <a:ext cx="933237" cy="933237"/>
            <a:chOff x="2344009" y="1600676"/>
            <a:chExt cx="1920240" cy="1920240"/>
          </a:xfrm>
        </p:grpSpPr>
        <p:sp>
          <p:nvSpPr>
            <p:cNvPr id="99" name="Oval 20">
              <a:extLst>
                <a:ext uri="{FF2B5EF4-FFF2-40B4-BE49-F238E27FC236}">
                  <a16:creationId xmlns:a16="http://schemas.microsoft.com/office/drawing/2014/main" id="{55E57E5C-3560-4B20-8C24-94DC7491F19F}"/>
                </a:ext>
              </a:extLst>
            </p:cNvPr>
            <p:cNvSpPr/>
            <p:nvPr/>
          </p:nvSpPr>
          <p:spPr>
            <a:xfrm>
              <a:off x="2344009" y="1600676"/>
              <a:ext cx="1920240" cy="1920240"/>
            </a:xfrm>
            <a:prstGeom prst="ellipse">
              <a:avLst/>
            </a:prstGeom>
            <a:solidFill>
              <a:schemeClr val="bg1"/>
            </a:solidFill>
            <a:ln w="15875">
              <a:solidFill>
                <a:schemeClr val="accent6"/>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685800" fontAlgn="base">
                <a:spcBef>
                  <a:spcPct val="0"/>
                </a:spcBef>
                <a:spcAft>
                  <a:spcPct val="0"/>
                </a:spcAft>
              </a:pPr>
              <a:endParaRPr lang="el-GR" sz="825" dirty="0">
                <a:solidFill>
                  <a:srgbClr val="F79646"/>
                </a:solidFill>
                <a:latin typeface="Calibri"/>
              </a:endParaRPr>
            </a:p>
          </p:txBody>
        </p:sp>
        <p:sp>
          <p:nvSpPr>
            <p:cNvPr id="100" name="Rectangle 17">
              <a:extLst>
                <a:ext uri="{FF2B5EF4-FFF2-40B4-BE49-F238E27FC236}">
                  <a16:creationId xmlns:a16="http://schemas.microsoft.com/office/drawing/2014/main" id="{D4B6A51D-BF18-442D-9BAE-9F3DC77181AF}"/>
                </a:ext>
              </a:extLst>
            </p:cNvPr>
            <p:cNvSpPr>
              <a:spLocks/>
            </p:cNvSpPr>
            <p:nvPr/>
          </p:nvSpPr>
          <p:spPr bwMode="auto">
            <a:xfrm>
              <a:off x="2610592" y="2041651"/>
              <a:ext cx="1433169" cy="88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defTabSz="685800" fontAlgn="base">
                <a:spcBef>
                  <a:spcPct val="0"/>
                </a:spcBef>
                <a:spcAft>
                  <a:spcPct val="0"/>
                </a:spcAft>
              </a:pPr>
              <a:r>
                <a:rPr lang="en-US" sz="825" b="1" u="sng" dirty="0">
                  <a:solidFill>
                    <a:prstClr val="black"/>
                  </a:solidFill>
                  <a:latin typeface="Calibri"/>
                  <a:ea typeface="Lato" charset="0"/>
                  <a:cs typeface="Lato" charset="0"/>
                  <a:sym typeface="Montserrat-Regular" charset="0"/>
                </a:rPr>
                <a:t>Fast Track Strategic Investments</a:t>
              </a:r>
              <a:endParaRPr lang="en-US" sz="825" b="1" dirty="0">
                <a:solidFill>
                  <a:srgbClr val="F79646"/>
                </a:solidFill>
                <a:latin typeface="Calibri"/>
                <a:ea typeface="Lato" charset="0"/>
                <a:cs typeface="Lato" charset="0"/>
                <a:sym typeface="Montserrat-Regular" charset="0"/>
              </a:endParaRPr>
            </a:p>
          </p:txBody>
        </p:sp>
      </p:grpSp>
      <p:grpSp>
        <p:nvGrpSpPr>
          <p:cNvPr id="6" name="Group 18">
            <a:extLst>
              <a:ext uri="{FF2B5EF4-FFF2-40B4-BE49-F238E27FC236}">
                <a16:creationId xmlns:a16="http://schemas.microsoft.com/office/drawing/2014/main" id="{28EE6159-DFF0-4ED7-B642-31456BCCD9D2}"/>
              </a:ext>
            </a:extLst>
          </p:cNvPr>
          <p:cNvGrpSpPr>
            <a:grpSpLocks noChangeAspect="1"/>
          </p:cNvGrpSpPr>
          <p:nvPr/>
        </p:nvGrpSpPr>
        <p:grpSpPr>
          <a:xfrm>
            <a:off x="6692738" y="774417"/>
            <a:ext cx="933237" cy="933237"/>
            <a:chOff x="2344009" y="1600676"/>
            <a:chExt cx="1920240" cy="1920240"/>
          </a:xfrm>
        </p:grpSpPr>
        <p:sp>
          <p:nvSpPr>
            <p:cNvPr id="102" name="Oval 20">
              <a:extLst>
                <a:ext uri="{FF2B5EF4-FFF2-40B4-BE49-F238E27FC236}">
                  <a16:creationId xmlns:a16="http://schemas.microsoft.com/office/drawing/2014/main" id="{55E57E5C-3560-4B20-8C24-94DC7491F19F}"/>
                </a:ext>
              </a:extLst>
            </p:cNvPr>
            <p:cNvSpPr/>
            <p:nvPr/>
          </p:nvSpPr>
          <p:spPr>
            <a:xfrm>
              <a:off x="2344009" y="1600676"/>
              <a:ext cx="1920240" cy="1920240"/>
            </a:xfrm>
            <a:prstGeom prst="ellipse">
              <a:avLst/>
            </a:prstGeom>
            <a:solidFill>
              <a:schemeClr val="bg1"/>
            </a:solidFill>
            <a:ln w="15875">
              <a:solidFill>
                <a:schemeClr val="accent6"/>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685800" fontAlgn="base">
                <a:spcBef>
                  <a:spcPct val="0"/>
                </a:spcBef>
                <a:spcAft>
                  <a:spcPct val="0"/>
                </a:spcAft>
              </a:pPr>
              <a:endParaRPr lang="el-GR" sz="825" dirty="0">
                <a:solidFill>
                  <a:srgbClr val="F79646"/>
                </a:solidFill>
                <a:latin typeface="Calibri"/>
              </a:endParaRPr>
            </a:p>
            <a:p>
              <a:pPr algn="ctr" defTabSz="685800" fontAlgn="base">
                <a:spcBef>
                  <a:spcPct val="0"/>
                </a:spcBef>
                <a:spcAft>
                  <a:spcPct val="0"/>
                </a:spcAft>
              </a:pPr>
              <a:endParaRPr lang="en-US" sz="825" dirty="0">
                <a:solidFill>
                  <a:srgbClr val="F79646"/>
                </a:solidFill>
                <a:latin typeface="Calibri"/>
              </a:endParaRPr>
            </a:p>
            <a:p>
              <a:pPr algn="ctr" defTabSz="685800" fontAlgn="base">
                <a:spcBef>
                  <a:spcPct val="0"/>
                </a:spcBef>
                <a:spcAft>
                  <a:spcPct val="0"/>
                </a:spcAft>
              </a:pPr>
              <a:endParaRPr lang="en-US" sz="825" dirty="0">
                <a:solidFill>
                  <a:srgbClr val="F79646"/>
                </a:solidFill>
                <a:latin typeface="Calibri"/>
              </a:endParaRPr>
            </a:p>
          </p:txBody>
        </p:sp>
        <p:sp>
          <p:nvSpPr>
            <p:cNvPr id="103" name="Rectangle 17">
              <a:extLst>
                <a:ext uri="{FF2B5EF4-FFF2-40B4-BE49-F238E27FC236}">
                  <a16:creationId xmlns:a16="http://schemas.microsoft.com/office/drawing/2014/main" id="{D4B6A51D-BF18-442D-9BAE-9F3DC77181AF}"/>
                </a:ext>
              </a:extLst>
            </p:cNvPr>
            <p:cNvSpPr>
              <a:spLocks/>
            </p:cNvSpPr>
            <p:nvPr/>
          </p:nvSpPr>
          <p:spPr bwMode="auto">
            <a:xfrm>
              <a:off x="2642402" y="2354486"/>
              <a:ext cx="1347044" cy="394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defTabSz="685800" fontAlgn="base">
                <a:spcBef>
                  <a:spcPct val="0"/>
                </a:spcBef>
                <a:spcAft>
                  <a:spcPct val="0"/>
                </a:spcAft>
              </a:pPr>
              <a:r>
                <a:rPr lang="en-US" sz="825" b="1" u="sng" dirty="0">
                  <a:solidFill>
                    <a:prstClr val="black"/>
                  </a:solidFill>
                  <a:latin typeface="Calibri"/>
                  <a:ea typeface="Lato" charset="0"/>
                  <a:cs typeface="Lato" charset="0"/>
                  <a:sym typeface="Montserrat-Regular" charset="0"/>
                </a:rPr>
                <a:t>Automatically included Strategic Investments</a:t>
              </a:r>
            </a:p>
          </p:txBody>
        </p:sp>
      </p:grpSp>
      <p:grpSp>
        <p:nvGrpSpPr>
          <p:cNvPr id="7" name="Group 22">
            <a:extLst>
              <a:ext uri="{FF2B5EF4-FFF2-40B4-BE49-F238E27FC236}">
                <a16:creationId xmlns:a16="http://schemas.microsoft.com/office/drawing/2014/main" id="{2DDB532C-F413-445D-AD37-536BAE5D7B25}"/>
              </a:ext>
            </a:extLst>
          </p:cNvPr>
          <p:cNvGrpSpPr/>
          <p:nvPr/>
        </p:nvGrpSpPr>
        <p:grpSpPr>
          <a:xfrm>
            <a:off x="1893075" y="1717514"/>
            <a:ext cx="224167" cy="239349"/>
            <a:chOff x="1830409" y="4619802"/>
            <a:chExt cx="298889" cy="319131"/>
          </a:xfrm>
        </p:grpSpPr>
        <p:sp>
          <p:nvSpPr>
            <p:cNvPr id="105" name="Oval 35">
              <a:extLst>
                <a:ext uri="{FF2B5EF4-FFF2-40B4-BE49-F238E27FC236}">
                  <a16:creationId xmlns:a16="http://schemas.microsoft.com/office/drawing/2014/main" id="{4C22FCDC-AA75-41ED-83E9-E3B11EB32EB2}"/>
                </a:ext>
              </a:extLst>
            </p:cNvPr>
            <p:cNvSpPr/>
            <p:nvPr/>
          </p:nvSpPr>
          <p:spPr>
            <a:xfrm>
              <a:off x="1830409" y="4619802"/>
              <a:ext cx="298889" cy="298889"/>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base">
                <a:spcBef>
                  <a:spcPct val="0"/>
                </a:spcBef>
                <a:spcAft>
                  <a:spcPct val="0"/>
                </a:spcAft>
              </a:pPr>
              <a:endParaRPr lang="en-US" sz="900">
                <a:solidFill>
                  <a:prstClr val="white"/>
                </a:solidFill>
                <a:latin typeface="Calibri"/>
              </a:endParaRPr>
            </a:p>
          </p:txBody>
        </p:sp>
        <p:sp>
          <p:nvSpPr>
            <p:cNvPr id="106" name="TextBox 36">
              <a:extLst>
                <a:ext uri="{FF2B5EF4-FFF2-40B4-BE49-F238E27FC236}">
                  <a16:creationId xmlns:a16="http://schemas.microsoft.com/office/drawing/2014/main" id="{07BCD5AA-2B5A-46C0-9442-76EBA190DA19}"/>
                </a:ext>
              </a:extLst>
            </p:cNvPr>
            <p:cNvSpPr txBox="1"/>
            <p:nvPr/>
          </p:nvSpPr>
          <p:spPr>
            <a:xfrm>
              <a:off x="1873316" y="4631157"/>
              <a:ext cx="213076" cy="307776"/>
            </a:xfrm>
            <a:prstGeom prst="rect">
              <a:avLst/>
            </a:prstGeom>
            <a:noFill/>
          </p:spPr>
          <p:txBody>
            <a:bodyPr wrap="square" rtlCol="0">
              <a:spAutoFit/>
            </a:bodyPr>
            <a:lstStyle/>
            <a:p>
              <a:pPr algn="ctr" defTabSz="685800" fontAlgn="base">
                <a:spcBef>
                  <a:spcPct val="0"/>
                </a:spcBef>
                <a:spcAft>
                  <a:spcPct val="0"/>
                </a:spcAft>
              </a:pPr>
              <a:r>
                <a:rPr lang="en-US" sz="900" b="1" dirty="0">
                  <a:solidFill>
                    <a:prstClr val="white"/>
                  </a:solidFill>
                  <a:latin typeface="Open Sans"/>
                  <a:cs typeface="Lucida Sans Unicode" pitchFamily="34" charset="0"/>
                </a:rPr>
                <a:t>1</a:t>
              </a:r>
            </a:p>
          </p:txBody>
        </p:sp>
      </p:grpSp>
      <p:grpSp>
        <p:nvGrpSpPr>
          <p:cNvPr id="8" name="Group 22">
            <a:extLst>
              <a:ext uri="{FF2B5EF4-FFF2-40B4-BE49-F238E27FC236}">
                <a16:creationId xmlns:a16="http://schemas.microsoft.com/office/drawing/2014/main" id="{2DDB532C-F413-445D-AD37-536BAE5D7B25}"/>
              </a:ext>
            </a:extLst>
          </p:cNvPr>
          <p:cNvGrpSpPr/>
          <p:nvPr/>
        </p:nvGrpSpPr>
        <p:grpSpPr>
          <a:xfrm>
            <a:off x="2911067" y="1717514"/>
            <a:ext cx="224167" cy="239349"/>
            <a:chOff x="1830409" y="4619802"/>
            <a:chExt cx="298889" cy="319131"/>
          </a:xfrm>
        </p:grpSpPr>
        <p:sp>
          <p:nvSpPr>
            <p:cNvPr id="108" name="Oval 35">
              <a:extLst>
                <a:ext uri="{FF2B5EF4-FFF2-40B4-BE49-F238E27FC236}">
                  <a16:creationId xmlns:a16="http://schemas.microsoft.com/office/drawing/2014/main" id="{4C22FCDC-AA75-41ED-83E9-E3B11EB32EB2}"/>
                </a:ext>
              </a:extLst>
            </p:cNvPr>
            <p:cNvSpPr/>
            <p:nvPr/>
          </p:nvSpPr>
          <p:spPr>
            <a:xfrm>
              <a:off x="1830409" y="4619802"/>
              <a:ext cx="298889" cy="298889"/>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base">
                <a:spcBef>
                  <a:spcPct val="0"/>
                </a:spcBef>
                <a:spcAft>
                  <a:spcPct val="0"/>
                </a:spcAft>
              </a:pPr>
              <a:endParaRPr lang="en-US" sz="900">
                <a:solidFill>
                  <a:prstClr val="white"/>
                </a:solidFill>
                <a:latin typeface="Calibri"/>
              </a:endParaRPr>
            </a:p>
          </p:txBody>
        </p:sp>
        <p:sp>
          <p:nvSpPr>
            <p:cNvPr id="109" name="TextBox 36">
              <a:extLst>
                <a:ext uri="{FF2B5EF4-FFF2-40B4-BE49-F238E27FC236}">
                  <a16:creationId xmlns:a16="http://schemas.microsoft.com/office/drawing/2014/main" id="{07BCD5AA-2B5A-46C0-9442-76EBA190DA19}"/>
                </a:ext>
              </a:extLst>
            </p:cNvPr>
            <p:cNvSpPr txBox="1"/>
            <p:nvPr/>
          </p:nvSpPr>
          <p:spPr>
            <a:xfrm>
              <a:off x="1873316" y="4631157"/>
              <a:ext cx="213076" cy="307776"/>
            </a:xfrm>
            <a:prstGeom prst="rect">
              <a:avLst/>
            </a:prstGeom>
            <a:noFill/>
          </p:spPr>
          <p:txBody>
            <a:bodyPr wrap="square" rtlCol="0">
              <a:spAutoFit/>
            </a:bodyPr>
            <a:lstStyle/>
            <a:p>
              <a:pPr algn="ctr" defTabSz="685800" fontAlgn="base">
                <a:spcBef>
                  <a:spcPct val="0"/>
                </a:spcBef>
                <a:spcAft>
                  <a:spcPct val="0"/>
                </a:spcAft>
              </a:pPr>
              <a:r>
                <a:rPr lang="el-GR" sz="900" b="1" dirty="0">
                  <a:solidFill>
                    <a:prstClr val="white"/>
                  </a:solidFill>
                  <a:latin typeface="Open Sans"/>
                  <a:cs typeface="Lucida Sans Unicode" pitchFamily="34" charset="0"/>
                </a:rPr>
                <a:t>2</a:t>
              </a:r>
              <a:endParaRPr lang="en-US" sz="900" b="1" dirty="0">
                <a:solidFill>
                  <a:prstClr val="white"/>
                </a:solidFill>
                <a:latin typeface="Open Sans"/>
                <a:cs typeface="Lucida Sans Unicode" pitchFamily="34" charset="0"/>
              </a:endParaRPr>
            </a:p>
          </p:txBody>
        </p:sp>
      </p:grpSp>
      <p:grpSp>
        <p:nvGrpSpPr>
          <p:cNvPr id="9" name="Group 22">
            <a:extLst>
              <a:ext uri="{FF2B5EF4-FFF2-40B4-BE49-F238E27FC236}">
                <a16:creationId xmlns:a16="http://schemas.microsoft.com/office/drawing/2014/main" id="{2DDB532C-F413-445D-AD37-536BAE5D7B25}"/>
              </a:ext>
            </a:extLst>
          </p:cNvPr>
          <p:cNvGrpSpPr/>
          <p:nvPr/>
        </p:nvGrpSpPr>
        <p:grpSpPr>
          <a:xfrm>
            <a:off x="3929058" y="1717514"/>
            <a:ext cx="224167" cy="239349"/>
            <a:chOff x="1830409" y="4619802"/>
            <a:chExt cx="298889" cy="319131"/>
          </a:xfrm>
        </p:grpSpPr>
        <p:sp>
          <p:nvSpPr>
            <p:cNvPr id="111" name="Oval 35">
              <a:extLst>
                <a:ext uri="{FF2B5EF4-FFF2-40B4-BE49-F238E27FC236}">
                  <a16:creationId xmlns:a16="http://schemas.microsoft.com/office/drawing/2014/main" id="{4C22FCDC-AA75-41ED-83E9-E3B11EB32EB2}"/>
                </a:ext>
              </a:extLst>
            </p:cNvPr>
            <p:cNvSpPr/>
            <p:nvPr/>
          </p:nvSpPr>
          <p:spPr>
            <a:xfrm>
              <a:off x="1830409" y="4619802"/>
              <a:ext cx="298889" cy="298889"/>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base">
                <a:spcBef>
                  <a:spcPct val="0"/>
                </a:spcBef>
                <a:spcAft>
                  <a:spcPct val="0"/>
                </a:spcAft>
              </a:pPr>
              <a:endParaRPr lang="en-US" sz="900">
                <a:solidFill>
                  <a:prstClr val="white"/>
                </a:solidFill>
                <a:latin typeface="Calibri"/>
              </a:endParaRPr>
            </a:p>
          </p:txBody>
        </p:sp>
        <p:sp>
          <p:nvSpPr>
            <p:cNvPr id="112" name="TextBox 36">
              <a:extLst>
                <a:ext uri="{FF2B5EF4-FFF2-40B4-BE49-F238E27FC236}">
                  <a16:creationId xmlns:a16="http://schemas.microsoft.com/office/drawing/2014/main" id="{07BCD5AA-2B5A-46C0-9442-76EBA190DA19}"/>
                </a:ext>
              </a:extLst>
            </p:cNvPr>
            <p:cNvSpPr txBox="1"/>
            <p:nvPr/>
          </p:nvSpPr>
          <p:spPr>
            <a:xfrm>
              <a:off x="1873316" y="4631157"/>
              <a:ext cx="213076" cy="307776"/>
            </a:xfrm>
            <a:prstGeom prst="rect">
              <a:avLst/>
            </a:prstGeom>
            <a:noFill/>
          </p:spPr>
          <p:txBody>
            <a:bodyPr wrap="square" rtlCol="0">
              <a:spAutoFit/>
            </a:bodyPr>
            <a:lstStyle/>
            <a:p>
              <a:pPr algn="ctr" defTabSz="685800" fontAlgn="base">
                <a:spcBef>
                  <a:spcPct val="0"/>
                </a:spcBef>
                <a:spcAft>
                  <a:spcPct val="0"/>
                </a:spcAft>
              </a:pPr>
              <a:r>
                <a:rPr lang="el-GR" sz="900" b="1" dirty="0">
                  <a:solidFill>
                    <a:prstClr val="white"/>
                  </a:solidFill>
                  <a:latin typeface="Open Sans"/>
                  <a:cs typeface="Lucida Sans Unicode" pitchFamily="34" charset="0"/>
                </a:rPr>
                <a:t>3</a:t>
              </a:r>
              <a:endParaRPr lang="en-US" sz="900" b="1" dirty="0">
                <a:solidFill>
                  <a:prstClr val="white"/>
                </a:solidFill>
                <a:latin typeface="Open Sans"/>
                <a:cs typeface="Lucida Sans Unicode" pitchFamily="34" charset="0"/>
              </a:endParaRPr>
            </a:p>
          </p:txBody>
        </p:sp>
      </p:grpSp>
      <p:grpSp>
        <p:nvGrpSpPr>
          <p:cNvPr id="10" name="Group 22">
            <a:extLst>
              <a:ext uri="{FF2B5EF4-FFF2-40B4-BE49-F238E27FC236}">
                <a16:creationId xmlns:a16="http://schemas.microsoft.com/office/drawing/2014/main" id="{2DDB532C-F413-445D-AD37-536BAE5D7B25}"/>
              </a:ext>
            </a:extLst>
          </p:cNvPr>
          <p:cNvGrpSpPr/>
          <p:nvPr/>
        </p:nvGrpSpPr>
        <p:grpSpPr>
          <a:xfrm>
            <a:off x="5000628" y="1717514"/>
            <a:ext cx="224167" cy="239349"/>
            <a:chOff x="1830409" y="4619802"/>
            <a:chExt cx="298889" cy="319131"/>
          </a:xfrm>
        </p:grpSpPr>
        <p:sp>
          <p:nvSpPr>
            <p:cNvPr id="114" name="Oval 35">
              <a:extLst>
                <a:ext uri="{FF2B5EF4-FFF2-40B4-BE49-F238E27FC236}">
                  <a16:creationId xmlns:a16="http://schemas.microsoft.com/office/drawing/2014/main" id="{4C22FCDC-AA75-41ED-83E9-E3B11EB32EB2}"/>
                </a:ext>
              </a:extLst>
            </p:cNvPr>
            <p:cNvSpPr/>
            <p:nvPr/>
          </p:nvSpPr>
          <p:spPr>
            <a:xfrm>
              <a:off x="1830409" y="4619802"/>
              <a:ext cx="298889" cy="298889"/>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base">
                <a:spcBef>
                  <a:spcPct val="0"/>
                </a:spcBef>
                <a:spcAft>
                  <a:spcPct val="0"/>
                </a:spcAft>
              </a:pPr>
              <a:endParaRPr lang="en-US" sz="900">
                <a:solidFill>
                  <a:prstClr val="white"/>
                </a:solidFill>
                <a:latin typeface="Calibri"/>
              </a:endParaRPr>
            </a:p>
          </p:txBody>
        </p:sp>
        <p:sp>
          <p:nvSpPr>
            <p:cNvPr id="115" name="TextBox 36">
              <a:extLst>
                <a:ext uri="{FF2B5EF4-FFF2-40B4-BE49-F238E27FC236}">
                  <a16:creationId xmlns:a16="http://schemas.microsoft.com/office/drawing/2014/main" id="{07BCD5AA-2B5A-46C0-9442-76EBA190DA19}"/>
                </a:ext>
              </a:extLst>
            </p:cNvPr>
            <p:cNvSpPr txBox="1"/>
            <p:nvPr/>
          </p:nvSpPr>
          <p:spPr>
            <a:xfrm>
              <a:off x="1873316" y="4631157"/>
              <a:ext cx="213076" cy="307776"/>
            </a:xfrm>
            <a:prstGeom prst="rect">
              <a:avLst/>
            </a:prstGeom>
            <a:noFill/>
          </p:spPr>
          <p:txBody>
            <a:bodyPr wrap="square" rtlCol="0">
              <a:spAutoFit/>
            </a:bodyPr>
            <a:lstStyle/>
            <a:p>
              <a:pPr algn="ctr" defTabSz="685800" fontAlgn="base">
                <a:spcBef>
                  <a:spcPct val="0"/>
                </a:spcBef>
                <a:spcAft>
                  <a:spcPct val="0"/>
                </a:spcAft>
              </a:pPr>
              <a:r>
                <a:rPr lang="el-GR" sz="900" b="1" dirty="0">
                  <a:solidFill>
                    <a:prstClr val="white"/>
                  </a:solidFill>
                  <a:latin typeface="Open Sans"/>
                  <a:cs typeface="Lucida Sans Unicode" pitchFamily="34" charset="0"/>
                </a:rPr>
                <a:t>4</a:t>
              </a:r>
              <a:endParaRPr lang="en-US" sz="900" b="1" dirty="0">
                <a:solidFill>
                  <a:prstClr val="white"/>
                </a:solidFill>
                <a:latin typeface="Open Sans"/>
                <a:cs typeface="Lucida Sans Unicode" pitchFamily="34" charset="0"/>
              </a:endParaRPr>
            </a:p>
          </p:txBody>
        </p:sp>
      </p:grpSp>
      <p:grpSp>
        <p:nvGrpSpPr>
          <p:cNvPr id="11" name="Group 22">
            <a:extLst>
              <a:ext uri="{FF2B5EF4-FFF2-40B4-BE49-F238E27FC236}">
                <a16:creationId xmlns:a16="http://schemas.microsoft.com/office/drawing/2014/main" id="{2DDB532C-F413-445D-AD37-536BAE5D7B25}"/>
              </a:ext>
            </a:extLst>
          </p:cNvPr>
          <p:cNvGrpSpPr/>
          <p:nvPr/>
        </p:nvGrpSpPr>
        <p:grpSpPr>
          <a:xfrm>
            <a:off x="6018620" y="1707661"/>
            <a:ext cx="224167" cy="239349"/>
            <a:chOff x="1830409" y="4619802"/>
            <a:chExt cx="298889" cy="319131"/>
          </a:xfrm>
        </p:grpSpPr>
        <p:sp>
          <p:nvSpPr>
            <p:cNvPr id="117" name="Oval 35">
              <a:extLst>
                <a:ext uri="{FF2B5EF4-FFF2-40B4-BE49-F238E27FC236}">
                  <a16:creationId xmlns:a16="http://schemas.microsoft.com/office/drawing/2014/main" id="{4C22FCDC-AA75-41ED-83E9-E3B11EB32EB2}"/>
                </a:ext>
              </a:extLst>
            </p:cNvPr>
            <p:cNvSpPr/>
            <p:nvPr/>
          </p:nvSpPr>
          <p:spPr>
            <a:xfrm>
              <a:off x="1830409" y="4619802"/>
              <a:ext cx="298889" cy="298889"/>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base">
                <a:spcBef>
                  <a:spcPct val="0"/>
                </a:spcBef>
                <a:spcAft>
                  <a:spcPct val="0"/>
                </a:spcAft>
              </a:pPr>
              <a:endParaRPr lang="en-US" sz="900">
                <a:solidFill>
                  <a:prstClr val="white"/>
                </a:solidFill>
                <a:latin typeface="Calibri"/>
              </a:endParaRPr>
            </a:p>
          </p:txBody>
        </p:sp>
        <p:sp>
          <p:nvSpPr>
            <p:cNvPr id="118" name="TextBox 36">
              <a:extLst>
                <a:ext uri="{FF2B5EF4-FFF2-40B4-BE49-F238E27FC236}">
                  <a16:creationId xmlns:a16="http://schemas.microsoft.com/office/drawing/2014/main" id="{07BCD5AA-2B5A-46C0-9442-76EBA190DA19}"/>
                </a:ext>
              </a:extLst>
            </p:cNvPr>
            <p:cNvSpPr txBox="1"/>
            <p:nvPr/>
          </p:nvSpPr>
          <p:spPr>
            <a:xfrm>
              <a:off x="1873316" y="4631157"/>
              <a:ext cx="213076" cy="307776"/>
            </a:xfrm>
            <a:prstGeom prst="rect">
              <a:avLst/>
            </a:prstGeom>
            <a:noFill/>
          </p:spPr>
          <p:txBody>
            <a:bodyPr wrap="square" rtlCol="0">
              <a:spAutoFit/>
            </a:bodyPr>
            <a:lstStyle/>
            <a:p>
              <a:pPr algn="ctr" defTabSz="685800" fontAlgn="base">
                <a:spcBef>
                  <a:spcPct val="0"/>
                </a:spcBef>
                <a:spcAft>
                  <a:spcPct val="0"/>
                </a:spcAft>
              </a:pPr>
              <a:r>
                <a:rPr lang="el-GR" sz="900" b="1" dirty="0">
                  <a:solidFill>
                    <a:prstClr val="white"/>
                  </a:solidFill>
                  <a:latin typeface="Open Sans"/>
                  <a:cs typeface="Lucida Sans Unicode" pitchFamily="34" charset="0"/>
                </a:rPr>
                <a:t>5</a:t>
              </a:r>
              <a:endParaRPr lang="en-US" sz="900" b="1" dirty="0">
                <a:solidFill>
                  <a:prstClr val="white"/>
                </a:solidFill>
                <a:latin typeface="Open Sans"/>
                <a:cs typeface="Lucida Sans Unicode" pitchFamily="34" charset="0"/>
              </a:endParaRPr>
            </a:p>
          </p:txBody>
        </p:sp>
      </p:grpSp>
      <p:grpSp>
        <p:nvGrpSpPr>
          <p:cNvPr id="12" name="Group 22">
            <a:extLst>
              <a:ext uri="{FF2B5EF4-FFF2-40B4-BE49-F238E27FC236}">
                <a16:creationId xmlns:a16="http://schemas.microsoft.com/office/drawing/2014/main" id="{2DDB532C-F413-445D-AD37-536BAE5D7B25}"/>
              </a:ext>
            </a:extLst>
          </p:cNvPr>
          <p:cNvGrpSpPr/>
          <p:nvPr/>
        </p:nvGrpSpPr>
        <p:grpSpPr>
          <a:xfrm>
            <a:off x="7080337" y="1717514"/>
            <a:ext cx="224167" cy="239349"/>
            <a:chOff x="1830409" y="4619802"/>
            <a:chExt cx="298889" cy="319131"/>
          </a:xfrm>
        </p:grpSpPr>
        <p:sp>
          <p:nvSpPr>
            <p:cNvPr id="120" name="Oval 35">
              <a:extLst>
                <a:ext uri="{FF2B5EF4-FFF2-40B4-BE49-F238E27FC236}">
                  <a16:creationId xmlns:a16="http://schemas.microsoft.com/office/drawing/2014/main" id="{4C22FCDC-AA75-41ED-83E9-E3B11EB32EB2}"/>
                </a:ext>
              </a:extLst>
            </p:cNvPr>
            <p:cNvSpPr/>
            <p:nvPr/>
          </p:nvSpPr>
          <p:spPr>
            <a:xfrm>
              <a:off x="1830409" y="4619802"/>
              <a:ext cx="298889" cy="298889"/>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base">
                <a:spcBef>
                  <a:spcPct val="0"/>
                </a:spcBef>
                <a:spcAft>
                  <a:spcPct val="0"/>
                </a:spcAft>
              </a:pPr>
              <a:endParaRPr lang="en-US" sz="900">
                <a:solidFill>
                  <a:prstClr val="white"/>
                </a:solidFill>
                <a:latin typeface="Calibri"/>
              </a:endParaRPr>
            </a:p>
          </p:txBody>
        </p:sp>
        <p:sp>
          <p:nvSpPr>
            <p:cNvPr id="121" name="TextBox 36">
              <a:extLst>
                <a:ext uri="{FF2B5EF4-FFF2-40B4-BE49-F238E27FC236}">
                  <a16:creationId xmlns:a16="http://schemas.microsoft.com/office/drawing/2014/main" id="{07BCD5AA-2B5A-46C0-9442-76EBA190DA19}"/>
                </a:ext>
              </a:extLst>
            </p:cNvPr>
            <p:cNvSpPr txBox="1"/>
            <p:nvPr/>
          </p:nvSpPr>
          <p:spPr>
            <a:xfrm>
              <a:off x="1873316" y="4631157"/>
              <a:ext cx="213076" cy="307776"/>
            </a:xfrm>
            <a:prstGeom prst="rect">
              <a:avLst/>
            </a:prstGeom>
            <a:noFill/>
          </p:spPr>
          <p:txBody>
            <a:bodyPr wrap="square" rtlCol="0">
              <a:spAutoFit/>
            </a:bodyPr>
            <a:lstStyle/>
            <a:p>
              <a:pPr algn="ctr" defTabSz="685800" fontAlgn="base">
                <a:spcBef>
                  <a:spcPct val="0"/>
                </a:spcBef>
                <a:spcAft>
                  <a:spcPct val="0"/>
                </a:spcAft>
              </a:pPr>
              <a:r>
                <a:rPr lang="el-GR" sz="900" b="1" dirty="0">
                  <a:solidFill>
                    <a:prstClr val="white"/>
                  </a:solidFill>
                  <a:latin typeface="Open Sans"/>
                  <a:cs typeface="Lucida Sans Unicode" pitchFamily="34" charset="0"/>
                </a:rPr>
                <a:t>6</a:t>
              </a:r>
              <a:endParaRPr lang="en-US" sz="900" b="1" dirty="0">
                <a:solidFill>
                  <a:prstClr val="white"/>
                </a:solidFill>
                <a:latin typeface="Open Sans"/>
                <a:cs typeface="Lucida Sans Unicode" pitchFamily="34" charset="0"/>
              </a:endParaRPr>
            </a:p>
          </p:txBody>
        </p:sp>
      </p:grpSp>
      <p:sp>
        <p:nvSpPr>
          <p:cNvPr id="79" name="78 - TextBox"/>
          <p:cNvSpPr txBox="1"/>
          <p:nvPr/>
        </p:nvSpPr>
        <p:spPr>
          <a:xfrm>
            <a:off x="4625579" y="2247715"/>
            <a:ext cx="894505" cy="784830"/>
          </a:xfrm>
          <a:prstGeom prst="rect">
            <a:avLst/>
          </a:prstGeom>
          <a:solidFill>
            <a:schemeClr val="accent6"/>
          </a:solidFill>
        </p:spPr>
        <p:txBody>
          <a:bodyPr wrap="square" rtlCol="0">
            <a:spAutoFit/>
          </a:bodyPr>
          <a:lstStyle/>
          <a:p>
            <a:pPr algn="ctr" defTabSz="685800" fontAlgn="base">
              <a:spcBef>
                <a:spcPct val="0"/>
              </a:spcBef>
              <a:spcAft>
                <a:spcPct val="0"/>
              </a:spcAft>
            </a:pPr>
            <a:r>
              <a:rPr lang="el-GR" sz="900" b="1" dirty="0">
                <a:solidFill>
                  <a:prstClr val="white"/>
                </a:solidFill>
                <a:latin typeface="Open Sans "/>
                <a:ea typeface="Lato" charset="0"/>
                <a:cs typeface="Lato" charset="0"/>
                <a:sym typeface="Montserrat-Regular" charset="0"/>
              </a:rPr>
              <a:t> &gt; </a:t>
            </a:r>
            <a:r>
              <a:rPr lang="en-US" sz="900" b="1" dirty="0">
                <a:solidFill>
                  <a:prstClr val="white"/>
                </a:solidFill>
                <a:latin typeface="Open Sans "/>
                <a:ea typeface="Lato" charset="0"/>
                <a:cs typeface="Lato" charset="0"/>
                <a:sym typeface="Montserrat-Regular" charset="0"/>
              </a:rPr>
              <a:t>EUR</a:t>
            </a:r>
          </a:p>
          <a:p>
            <a:pPr algn="ctr" defTabSz="685800" fontAlgn="base">
              <a:spcBef>
                <a:spcPct val="0"/>
              </a:spcBef>
              <a:spcAft>
                <a:spcPct val="0"/>
              </a:spcAft>
            </a:pPr>
            <a:r>
              <a:rPr lang="el-GR" sz="900" b="1" dirty="0">
                <a:solidFill>
                  <a:prstClr val="white"/>
                </a:solidFill>
                <a:latin typeface="Myriad Pro" pitchFamily="34" charset="0"/>
                <a:ea typeface="Lato" charset="0"/>
                <a:cs typeface="Lato" charset="0"/>
                <a:sym typeface="Montserrat-Regular" charset="0"/>
              </a:rPr>
              <a:t>200</a:t>
            </a:r>
            <a:r>
              <a:rPr lang="en-US" sz="900" b="1" dirty="0">
                <a:solidFill>
                  <a:prstClr val="white"/>
                </a:solidFill>
                <a:latin typeface="Myriad Pro" pitchFamily="34" charset="0"/>
                <a:ea typeface="Lato" charset="0"/>
                <a:cs typeface="Lato" charset="0"/>
                <a:sym typeface="Montserrat-Regular" charset="0"/>
              </a:rPr>
              <a:t> </a:t>
            </a:r>
            <a:r>
              <a:rPr lang="el-GR" sz="900" b="1" dirty="0">
                <a:solidFill>
                  <a:prstClr val="white"/>
                </a:solidFill>
                <a:latin typeface="Myriad Pro" pitchFamily="34" charset="0"/>
                <a:ea typeface="Lato" charset="0"/>
                <a:cs typeface="Lato" charset="0"/>
                <a:sym typeface="Montserrat-Regular" charset="0"/>
              </a:rPr>
              <a:t>000</a:t>
            </a:r>
            <a:r>
              <a:rPr lang="en-US" sz="900" b="1" dirty="0">
                <a:solidFill>
                  <a:prstClr val="white"/>
                </a:solidFill>
                <a:latin typeface="Myriad Pro" pitchFamily="34" charset="0"/>
                <a:ea typeface="Lato" charset="0"/>
                <a:cs typeface="Lato" charset="0"/>
                <a:sym typeface="Montserrat-Regular" charset="0"/>
              </a:rPr>
              <a:t> </a:t>
            </a:r>
            <a:r>
              <a:rPr lang="el-GR" sz="900" b="1" dirty="0">
                <a:solidFill>
                  <a:prstClr val="white"/>
                </a:solidFill>
                <a:latin typeface="Myriad Pro" pitchFamily="34" charset="0"/>
                <a:ea typeface="Lato" charset="0"/>
                <a:cs typeface="Lato" charset="0"/>
                <a:sym typeface="Montserrat-Regular" charset="0"/>
              </a:rPr>
              <a:t>000</a:t>
            </a:r>
          </a:p>
          <a:p>
            <a:pPr algn="ctr" defTabSz="685800" fontAlgn="base">
              <a:spcBef>
                <a:spcPct val="0"/>
              </a:spcBef>
              <a:spcAft>
                <a:spcPct val="0"/>
              </a:spcAft>
            </a:pPr>
            <a:r>
              <a:rPr lang="el-GR" sz="900" b="1" dirty="0">
                <a:solidFill>
                  <a:prstClr val="white"/>
                </a:solidFill>
                <a:latin typeface="Myriad Pro" pitchFamily="34" charset="0"/>
                <a:ea typeface="Lato" charset="0"/>
                <a:cs typeface="Lato" charset="0"/>
                <a:sym typeface="Montserrat-Regular" charset="0"/>
              </a:rPr>
              <a:t>&amp; </a:t>
            </a:r>
            <a:r>
              <a:rPr lang="en-US" sz="900" b="1" dirty="0">
                <a:solidFill>
                  <a:prstClr val="white"/>
                </a:solidFill>
                <a:latin typeface="Myriad Pro" pitchFamily="34" charset="0"/>
                <a:ea typeface="Lato" charset="0"/>
                <a:cs typeface="Lato" charset="0"/>
                <a:sym typeface="Montserrat-Regular" charset="0"/>
              </a:rPr>
              <a:t>at least</a:t>
            </a:r>
            <a:endParaRPr lang="el-GR" sz="900" b="1" dirty="0">
              <a:solidFill>
                <a:prstClr val="white"/>
              </a:solidFill>
              <a:latin typeface="Myriad Pro" pitchFamily="34" charset="0"/>
              <a:ea typeface="Lato" charset="0"/>
              <a:cs typeface="Lato" charset="0"/>
              <a:sym typeface="Montserrat-Regular" charset="0"/>
            </a:endParaRPr>
          </a:p>
          <a:p>
            <a:pPr algn="ctr" defTabSz="685800" fontAlgn="base">
              <a:spcBef>
                <a:spcPct val="0"/>
              </a:spcBef>
              <a:spcAft>
                <a:spcPct val="0"/>
              </a:spcAft>
            </a:pPr>
            <a:r>
              <a:rPr lang="el-GR" sz="900" b="1" dirty="0">
                <a:solidFill>
                  <a:prstClr val="white"/>
                </a:solidFill>
                <a:latin typeface="Myriad Pro" pitchFamily="34" charset="0"/>
                <a:ea typeface="Lato" charset="0"/>
                <a:cs typeface="Lato" charset="0"/>
                <a:sym typeface="Montserrat-Regular" charset="0"/>
              </a:rPr>
              <a:t>200</a:t>
            </a:r>
            <a:r>
              <a:rPr lang="en-US" sz="900" b="1" dirty="0">
                <a:solidFill>
                  <a:prstClr val="white"/>
                </a:solidFill>
                <a:latin typeface="Myriad Pro" pitchFamily="34" charset="0"/>
                <a:ea typeface="Lato" charset="0"/>
                <a:cs typeface="Lato" charset="0"/>
                <a:sym typeface="Montserrat-Regular" charset="0"/>
              </a:rPr>
              <a:t> new AWU</a:t>
            </a:r>
            <a:endParaRPr lang="el-GR" sz="900" b="1" dirty="0">
              <a:solidFill>
                <a:prstClr val="white"/>
              </a:solidFill>
              <a:latin typeface="Myriad Pro" pitchFamily="34" charset="0"/>
              <a:ea typeface="Lato" charset="0"/>
              <a:cs typeface="Lato" charset="0"/>
              <a:sym typeface="Montserrat-Regular" charset="0"/>
            </a:endParaRPr>
          </a:p>
        </p:txBody>
      </p:sp>
      <p:sp>
        <p:nvSpPr>
          <p:cNvPr id="58" name="TextBox 64">
            <a:extLst>
              <a:ext uri="{FF2B5EF4-FFF2-40B4-BE49-F238E27FC236}">
                <a16:creationId xmlns:a16="http://schemas.microsoft.com/office/drawing/2014/main" id="{CC33AD8B-D3A8-41B1-B23B-ABEEDF3416ED}"/>
              </a:ext>
            </a:extLst>
          </p:cNvPr>
          <p:cNvSpPr txBox="1"/>
          <p:nvPr/>
        </p:nvSpPr>
        <p:spPr>
          <a:xfrm>
            <a:off x="1414660" y="328752"/>
            <a:ext cx="5889844" cy="34618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fontAlgn="base">
              <a:lnSpc>
                <a:spcPts val="1875"/>
              </a:lnSpc>
              <a:spcBef>
                <a:spcPct val="0"/>
              </a:spcBef>
              <a:spcAft>
                <a:spcPct val="0"/>
              </a:spcAft>
            </a:pPr>
            <a:r>
              <a:rPr lang="en-US" sz="2100" b="1" dirty="0">
                <a:solidFill>
                  <a:srgbClr val="F79646"/>
                </a:solidFill>
                <a:effectLst>
                  <a:outerShdw blurRad="38100" dist="38100" dir="2700000" algn="tl">
                    <a:srgbClr val="000000">
                      <a:alpha val="43137"/>
                    </a:srgbClr>
                  </a:outerShdw>
                </a:effectLst>
                <a:latin typeface="Calibri"/>
                <a:ea typeface="Roboto" panose="02000000000000000000" pitchFamily="2" charset="0"/>
                <a:cs typeface="Open Sans Extrabold" panose="020B0906030804020204" pitchFamily="34" charset="0"/>
              </a:rPr>
              <a:t>Strategic Investments - </a:t>
            </a:r>
            <a:r>
              <a:rPr lang="en-US" sz="2100" b="1" dirty="0">
                <a:solidFill>
                  <a:srgbClr val="1F497D"/>
                </a:solidFill>
                <a:effectLst>
                  <a:outerShdw blurRad="38100" dist="38100" dir="2700000" algn="tl">
                    <a:srgbClr val="000000">
                      <a:alpha val="43137"/>
                    </a:srgbClr>
                  </a:outerShdw>
                </a:effectLst>
                <a:latin typeface="Calibri"/>
                <a:ea typeface="Roboto" panose="02000000000000000000" pitchFamily="2" charset="0"/>
                <a:cs typeface="Open Sans Extrabold" panose="020B0906030804020204" pitchFamily="34" charset="0"/>
              </a:rPr>
              <a:t>Categories</a:t>
            </a:r>
          </a:p>
        </p:txBody>
      </p:sp>
      <p:sp>
        <p:nvSpPr>
          <p:cNvPr id="63" name="Rectangle 17">
            <a:extLst>
              <a:ext uri="{FF2B5EF4-FFF2-40B4-BE49-F238E27FC236}">
                <a16:creationId xmlns:a16="http://schemas.microsoft.com/office/drawing/2014/main" id="{D4B6A51D-BF18-442D-9BAE-9F3DC77181AF}"/>
              </a:ext>
            </a:extLst>
          </p:cNvPr>
          <p:cNvSpPr>
            <a:spLocks/>
          </p:cNvSpPr>
          <p:nvPr/>
        </p:nvSpPr>
        <p:spPr bwMode="auto">
          <a:xfrm>
            <a:off x="4786314" y="964395"/>
            <a:ext cx="654664" cy="589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defTabSz="685800" fontAlgn="base">
              <a:spcBef>
                <a:spcPct val="0"/>
              </a:spcBef>
              <a:spcAft>
                <a:spcPts val="450"/>
              </a:spcAft>
            </a:pPr>
            <a:r>
              <a:rPr lang="en-US" sz="825" b="1" u="sng" dirty="0">
                <a:solidFill>
                  <a:prstClr val="black"/>
                </a:solidFill>
                <a:latin typeface="Calibri"/>
                <a:ea typeface="Lato" charset="0"/>
                <a:cs typeface="Lato" charset="0"/>
                <a:sym typeface="Montserrat-Regular" charset="0"/>
              </a:rPr>
              <a:t>Emblematic Investments</a:t>
            </a:r>
          </a:p>
          <a:p>
            <a:pPr algn="ctr" defTabSz="685800" fontAlgn="base">
              <a:spcBef>
                <a:spcPct val="0"/>
              </a:spcBef>
              <a:spcAft>
                <a:spcPts val="450"/>
              </a:spcAft>
            </a:pPr>
            <a:r>
              <a:rPr lang="en-US" sz="825" dirty="0">
                <a:solidFill>
                  <a:prstClr val="black"/>
                </a:solidFill>
                <a:latin typeface="Calibri"/>
                <a:sym typeface="Montserrat-Regular" charset="0"/>
              </a:rPr>
              <a:t>in industry/ tourism </a:t>
            </a:r>
          </a:p>
        </p:txBody>
      </p:sp>
      <p:sp>
        <p:nvSpPr>
          <p:cNvPr id="59" name="58 - TextBox"/>
          <p:cNvSpPr txBox="1"/>
          <p:nvPr/>
        </p:nvSpPr>
        <p:spPr>
          <a:xfrm>
            <a:off x="1571604" y="3651870"/>
            <a:ext cx="850500" cy="1328569"/>
          </a:xfrm>
          <a:prstGeom prst="rect">
            <a:avLst/>
          </a:prstGeom>
          <a:solidFill>
            <a:schemeClr val="tx2"/>
          </a:solidFill>
        </p:spPr>
        <p:txBody>
          <a:bodyPr wrap="square" rtlCol="0">
            <a:spAutoFit/>
          </a:bodyPr>
          <a:lstStyle/>
          <a:p>
            <a:pPr defTabSz="685800" fontAlgn="base">
              <a:spcBef>
                <a:spcPct val="0"/>
              </a:spcBef>
              <a:spcAft>
                <a:spcPts val="450"/>
              </a:spcAft>
              <a:buFont typeface="Wingdings" pitchFamily="2" charset="2"/>
              <a:buChar char="Ø"/>
            </a:pPr>
            <a:r>
              <a:rPr lang="en-US" sz="900" b="1" dirty="0">
                <a:solidFill>
                  <a:prstClr val="white"/>
                </a:solidFill>
                <a:latin typeface="Myriad Pro" pitchFamily="34" charset="0"/>
                <a:ea typeface="Lato" charset="0"/>
                <a:cs typeface="Lato" charset="0"/>
                <a:sym typeface="Montserrat-Regular" charset="0"/>
              </a:rPr>
              <a:t>  Spatial development incentives</a:t>
            </a:r>
          </a:p>
          <a:p>
            <a:pPr defTabSz="685800" fontAlgn="base">
              <a:spcBef>
                <a:spcPct val="0"/>
              </a:spcBef>
              <a:spcAft>
                <a:spcPts val="450"/>
              </a:spcAft>
              <a:buFont typeface="Wingdings" pitchFamily="2" charset="2"/>
              <a:buChar char="Ø"/>
            </a:pPr>
            <a:r>
              <a:rPr lang="en-US" sz="900" b="1" dirty="0">
                <a:solidFill>
                  <a:prstClr val="white"/>
                </a:solidFill>
                <a:latin typeface="Myriad Pro" pitchFamily="34" charset="0"/>
                <a:ea typeface="Lato" charset="0"/>
                <a:cs typeface="Lato" charset="0"/>
                <a:sym typeface="Montserrat-Regular" charset="0"/>
              </a:rPr>
              <a:t>  Tax rate stabilization</a:t>
            </a:r>
          </a:p>
          <a:p>
            <a:pPr defTabSz="685800" fontAlgn="base">
              <a:spcBef>
                <a:spcPct val="0"/>
              </a:spcBef>
              <a:spcAft>
                <a:spcPts val="450"/>
              </a:spcAft>
              <a:buFont typeface="Wingdings" pitchFamily="2" charset="2"/>
              <a:buChar char="Ø"/>
            </a:pPr>
            <a:r>
              <a:rPr lang="en-US" sz="900" b="1" dirty="0">
                <a:solidFill>
                  <a:prstClr val="white"/>
                </a:solidFill>
                <a:latin typeface="Myriad Pro" pitchFamily="34" charset="0"/>
                <a:ea typeface="Lato" charset="0"/>
                <a:cs typeface="Lato" charset="0"/>
                <a:sym typeface="Montserrat-Regular" charset="0"/>
              </a:rPr>
              <a:t>  Fast track licensing</a:t>
            </a:r>
          </a:p>
        </p:txBody>
      </p:sp>
      <p:sp>
        <p:nvSpPr>
          <p:cNvPr id="68" name="67 - TextBox"/>
          <p:cNvSpPr txBox="1"/>
          <p:nvPr/>
        </p:nvSpPr>
        <p:spPr>
          <a:xfrm>
            <a:off x="2924696" y="3372370"/>
            <a:ext cx="1178727" cy="913070"/>
          </a:xfrm>
          <a:prstGeom prst="rect">
            <a:avLst/>
          </a:prstGeom>
          <a:solidFill>
            <a:schemeClr val="tx2"/>
          </a:solidFill>
        </p:spPr>
        <p:txBody>
          <a:bodyPr wrap="square" rtlCol="0">
            <a:spAutoFit/>
          </a:bodyPr>
          <a:lstStyle/>
          <a:p>
            <a:pPr defTabSz="685800" fontAlgn="base">
              <a:spcBef>
                <a:spcPct val="0"/>
              </a:spcBef>
              <a:spcAft>
                <a:spcPts val="450"/>
              </a:spcAft>
              <a:buFont typeface="Wingdings" pitchFamily="2" charset="2"/>
              <a:buChar char="Ø"/>
            </a:pPr>
            <a:r>
              <a:rPr lang="en-US" sz="900" b="1" dirty="0">
                <a:solidFill>
                  <a:prstClr val="white"/>
                </a:solidFill>
                <a:latin typeface="Myriad Pro" pitchFamily="34" charset="0"/>
                <a:ea typeface="Lato" charset="0"/>
                <a:cs typeface="Lato" charset="0"/>
                <a:sym typeface="Montserrat-Regular" charset="0"/>
              </a:rPr>
              <a:t>  Fast track licensing</a:t>
            </a:r>
          </a:p>
          <a:p>
            <a:pPr defTabSz="685800" fontAlgn="base">
              <a:spcBef>
                <a:spcPct val="0"/>
              </a:spcBef>
              <a:spcAft>
                <a:spcPts val="450"/>
              </a:spcAft>
              <a:buFont typeface="Wingdings" pitchFamily="2" charset="2"/>
              <a:buChar char="Ø"/>
            </a:pPr>
            <a:r>
              <a:rPr lang="en-US" sz="900" b="1" dirty="0">
                <a:solidFill>
                  <a:prstClr val="white"/>
                </a:solidFill>
                <a:latin typeface="Myriad Pro" pitchFamily="34" charset="0"/>
                <a:ea typeface="Lato" charset="0"/>
                <a:cs typeface="Lato" charset="0"/>
                <a:sym typeface="Montserrat-Regular" charset="0"/>
              </a:rPr>
              <a:t>  Tax incentives</a:t>
            </a:r>
          </a:p>
          <a:p>
            <a:pPr defTabSz="685800" fontAlgn="base">
              <a:spcBef>
                <a:spcPct val="0"/>
              </a:spcBef>
              <a:spcAft>
                <a:spcPts val="450"/>
              </a:spcAft>
              <a:buFont typeface="Wingdings" pitchFamily="2" charset="2"/>
              <a:buChar char="Ø"/>
            </a:pPr>
            <a:r>
              <a:rPr lang="en-US" sz="900" b="1" dirty="0">
                <a:solidFill>
                  <a:prstClr val="white"/>
                </a:solidFill>
                <a:latin typeface="Myriad Pro" pitchFamily="34" charset="0"/>
                <a:ea typeface="Lato" charset="0"/>
                <a:cs typeface="Lato" charset="0"/>
                <a:sym typeface="Montserrat-Regular" charset="0"/>
              </a:rPr>
              <a:t>  Expenditure grants</a:t>
            </a:r>
          </a:p>
        </p:txBody>
      </p:sp>
      <p:cxnSp>
        <p:nvCxnSpPr>
          <p:cNvPr id="69" name="60 - Ευθύγραμμο βέλος σύνδεσης"/>
          <p:cNvCxnSpPr/>
          <p:nvPr/>
        </p:nvCxnSpPr>
        <p:spPr>
          <a:xfrm>
            <a:off x="3021801" y="3003798"/>
            <a:ext cx="264315" cy="160736"/>
          </a:xfrm>
          <a:prstGeom prst="straightConnector1">
            <a:avLst/>
          </a:prstGeom>
          <a:ln w="1905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72" name="65 - Ευθύγραμμο βέλος σύνδεσης"/>
          <p:cNvCxnSpPr/>
          <p:nvPr/>
        </p:nvCxnSpPr>
        <p:spPr>
          <a:xfrm rot="10800000" flipV="1">
            <a:off x="3661166" y="3003798"/>
            <a:ext cx="321471" cy="160736"/>
          </a:xfrm>
          <a:prstGeom prst="straightConnector1">
            <a:avLst/>
          </a:prstGeom>
          <a:ln w="1905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73" name="72 - TextBox"/>
          <p:cNvSpPr txBox="1"/>
          <p:nvPr/>
        </p:nvSpPr>
        <p:spPr>
          <a:xfrm>
            <a:off x="4384867" y="3381841"/>
            <a:ext cx="1375265" cy="1179810"/>
          </a:xfrm>
          <a:prstGeom prst="rect">
            <a:avLst/>
          </a:prstGeom>
          <a:solidFill>
            <a:schemeClr val="tx2"/>
          </a:solidFill>
        </p:spPr>
        <p:txBody>
          <a:bodyPr wrap="square" rtlCol="0">
            <a:spAutoFit/>
          </a:bodyPr>
          <a:lstStyle/>
          <a:p>
            <a:pPr marL="130969" indent="-130969" defTabSz="685800" fontAlgn="base">
              <a:spcBef>
                <a:spcPct val="0"/>
              </a:spcBef>
              <a:spcAft>
                <a:spcPts val="450"/>
              </a:spcAft>
              <a:buFont typeface="Wingdings" pitchFamily="2" charset="2"/>
              <a:buChar char="Ø"/>
            </a:pPr>
            <a:r>
              <a:rPr lang="en-US" sz="900" b="1" dirty="0">
                <a:solidFill>
                  <a:prstClr val="white"/>
                </a:solidFill>
                <a:latin typeface="Myriad Pro" pitchFamily="34" charset="0"/>
                <a:ea typeface="Lato" charset="0"/>
                <a:cs typeface="Lato" charset="0"/>
                <a:sym typeface="Montserrat-Regular" charset="0"/>
              </a:rPr>
              <a:t>Spatial development</a:t>
            </a:r>
          </a:p>
          <a:p>
            <a:pPr defTabSz="685800" fontAlgn="base">
              <a:spcBef>
                <a:spcPct val="0"/>
              </a:spcBef>
              <a:spcAft>
                <a:spcPts val="450"/>
              </a:spcAft>
            </a:pPr>
            <a:r>
              <a:rPr lang="en-US" sz="900" b="1" dirty="0">
                <a:solidFill>
                  <a:prstClr val="white"/>
                </a:solidFill>
                <a:latin typeface="Myriad Pro" pitchFamily="34" charset="0"/>
                <a:ea typeface="Lato" charset="0"/>
                <a:cs typeface="Lato" charset="0"/>
                <a:sym typeface="Montserrat-Regular" charset="0"/>
              </a:rPr>
              <a:t>      incentives</a:t>
            </a:r>
          </a:p>
          <a:p>
            <a:pPr marL="130969" indent="-130969" defTabSz="685800" fontAlgn="base">
              <a:spcBef>
                <a:spcPct val="0"/>
              </a:spcBef>
              <a:spcAft>
                <a:spcPts val="450"/>
              </a:spcAft>
              <a:buFont typeface="Wingdings" pitchFamily="2" charset="2"/>
              <a:buChar char="Ø"/>
            </a:pPr>
            <a:r>
              <a:rPr lang="en-US" sz="900" b="1" dirty="0">
                <a:solidFill>
                  <a:prstClr val="white"/>
                </a:solidFill>
                <a:latin typeface="Myriad Pro" pitchFamily="34" charset="0"/>
                <a:ea typeface="Lato" charset="0"/>
                <a:cs typeface="Lato" charset="0"/>
                <a:sym typeface="Montserrat-Regular" charset="0"/>
              </a:rPr>
              <a:t>Fast track licensing</a:t>
            </a:r>
          </a:p>
          <a:p>
            <a:pPr marL="130969" indent="-130969" defTabSz="685800" fontAlgn="base">
              <a:spcBef>
                <a:spcPct val="0"/>
              </a:spcBef>
              <a:spcAft>
                <a:spcPts val="450"/>
              </a:spcAft>
              <a:buFont typeface="Wingdings" pitchFamily="2" charset="2"/>
              <a:buChar char="Ø"/>
            </a:pPr>
            <a:r>
              <a:rPr lang="en-US" sz="900" b="1" dirty="0">
                <a:solidFill>
                  <a:prstClr val="white"/>
                </a:solidFill>
                <a:latin typeface="Myriad Pro" pitchFamily="34" charset="0"/>
                <a:ea typeface="Lato" charset="0"/>
                <a:cs typeface="Lato" charset="0"/>
                <a:sym typeface="Montserrat-Regular" charset="0"/>
              </a:rPr>
              <a:t>Tax incentives</a:t>
            </a:r>
          </a:p>
          <a:p>
            <a:pPr marL="130969" indent="-130969" defTabSz="685800" fontAlgn="base">
              <a:spcBef>
                <a:spcPct val="0"/>
              </a:spcBef>
              <a:spcAft>
                <a:spcPts val="450"/>
              </a:spcAft>
              <a:buFont typeface="Wingdings" pitchFamily="2" charset="2"/>
              <a:buChar char="Ø"/>
            </a:pPr>
            <a:r>
              <a:rPr lang="en-US" sz="900" b="1" dirty="0">
                <a:solidFill>
                  <a:prstClr val="white"/>
                </a:solidFill>
                <a:latin typeface="Myriad Pro" pitchFamily="34" charset="0"/>
                <a:ea typeface="Lato" charset="0"/>
                <a:cs typeface="Lato" charset="0"/>
                <a:sym typeface="Montserrat-Regular" charset="0"/>
              </a:rPr>
              <a:t>Expenditure grants</a:t>
            </a:r>
          </a:p>
        </p:txBody>
      </p:sp>
      <p:cxnSp>
        <p:nvCxnSpPr>
          <p:cNvPr id="74" name="79 - Ευθύγραμμο βέλος σύνδεσης"/>
          <p:cNvCxnSpPr/>
          <p:nvPr/>
        </p:nvCxnSpPr>
        <p:spPr>
          <a:xfrm rot="5400000">
            <a:off x="5005235" y="3106348"/>
            <a:ext cx="214316" cy="9216"/>
          </a:xfrm>
          <a:prstGeom prst="straightConnector1">
            <a:avLst/>
          </a:prstGeom>
          <a:ln w="1905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75" name="100 - TextBox"/>
          <p:cNvSpPr txBox="1"/>
          <p:nvPr/>
        </p:nvSpPr>
        <p:spPr>
          <a:xfrm>
            <a:off x="6141365" y="3705876"/>
            <a:ext cx="1178727" cy="710451"/>
          </a:xfrm>
          <a:prstGeom prst="rect">
            <a:avLst/>
          </a:prstGeom>
          <a:solidFill>
            <a:schemeClr val="tx2"/>
          </a:solidFill>
        </p:spPr>
        <p:txBody>
          <a:bodyPr wrap="square" rtlCol="0">
            <a:spAutoFit/>
          </a:bodyPr>
          <a:lstStyle/>
          <a:p>
            <a:pPr defTabSz="685800" fontAlgn="base">
              <a:spcBef>
                <a:spcPct val="0"/>
              </a:spcBef>
              <a:spcAft>
                <a:spcPts val="450"/>
              </a:spcAft>
              <a:buFont typeface="Wingdings" pitchFamily="2" charset="2"/>
              <a:buChar char="Ø"/>
            </a:pPr>
            <a:r>
              <a:rPr lang="en-US" sz="900" b="1" dirty="0">
                <a:solidFill>
                  <a:prstClr val="white"/>
                </a:solidFill>
                <a:latin typeface="Myriad Pro" pitchFamily="34" charset="0"/>
                <a:ea typeface="Lato" charset="0"/>
                <a:cs typeface="Lato" charset="0"/>
                <a:sym typeface="Montserrat-Regular" charset="0"/>
              </a:rPr>
              <a:t>  </a:t>
            </a:r>
            <a:r>
              <a:rPr lang="en-GB" sz="900" b="1" dirty="0">
                <a:solidFill>
                  <a:prstClr val="white"/>
                </a:solidFill>
                <a:latin typeface="Myriad Pro" pitchFamily="34" charset="0"/>
                <a:ea typeface="Lato" charset="0"/>
                <a:cs typeface="Lato" charset="0"/>
                <a:sym typeface="Montserrat-Regular" charset="0"/>
              </a:rPr>
              <a:t>Tax rate stabilization</a:t>
            </a:r>
            <a:endParaRPr lang="en-US" sz="900" b="1" dirty="0">
              <a:solidFill>
                <a:prstClr val="white"/>
              </a:solidFill>
              <a:latin typeface="Myriad Pro" pitchFamily="34" charset="0"/>
              <a:ea typeface="Lato" charset="0"/>
              <a:cs typeface="Lato" charset="0"/>
              <a:sym typeface="Montserrat-Regular" charset="0"/>
            </a:endParaRPr>
          </a:p>
          <a:p>
            <a:pPr defTabSz="685800" fontAlgn="base">
              <a:spcBef>
                <a:spcPct val="0"/>
              </a:spcBef>
              <a:spcAft>
                <a:spcPts val="450"/>
              </a:spcAft>
              <a:buFont typeface="Wingdings" pitchFamily="2" charset="2"/>
              <a:buChar char="Ø"/>
            </a:pPr>
            <a:r>
              <a:rPr lang="en-US" sz="900" b="1" dirty="0">
                <a:solidFill>
                  <a:prstClr val="white"/>
                </a:solidFill>
                <a:latin typeface="Myriad Pro" pitchFamily="34" charset="0"/>
                <a:ea typeface="Lato" charset="0"/>
                <a:cs typeface="Lato" charset="0"/>
                <a:sym typeface="Montserrat-Regular" charset="0"/>
              </a:rPr>
              <a:t>  Fast track licensing</a:t>
            </a:r>
          </a:p>
        </p:txBody>
      </p:sp>
      <p:cxnSp>
        <p:nvCxnSpPr>
          <p:cNvPr id="76" name="85 - Ευθύγραμμο βέλος σύνδεσης"/>
          <p:cNvCxnSpPr/>
          <p:nvPr/>
        </p:nvCxnSpPr>
        <p:spPr>
          <a:xfrm>
            <a:off x="6050799" y="2905587"/>
            <a:ext cx="576253" cy="689546"/>
          </a:xfrm>
          <a:prstGeom prst="straightConnector1">
            <a:avLst/>
          </a:prstGeom>
          <a:ln w="1905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77" name="90 - Ευθύγραμμο βέλος σύνδεσης"/>
          <p:cNvCxnSpPr/>
          <p:nvPr/>
        </p:nvCxnSpPr>
        <p:spPr>
          <a:xfrm flipH="1">
            <a:off x="6734805" y="3461781"/>
            <a:ext cx="160735" cy="133946"/>
          </a:xfrm>
          <a:prstGeom prst="straightConnector1">
            <a:avLst/>
          </a:prstGeom>
          <a:ln w="19050">
            <a:solidFill>
              <a:schemeClr val="tx2"/>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95362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262033"/>
            <a:ext cx="6858000" cy="4790495"/>
          </a:xfrm>
          <a:prstGeom prst="rect">
            <a:avLst/>
          </a:prstGeom>
        </p:spPr>
      </p:pic>
      <p:sp>
        <p:nvSpPr>
          <p:cNvPr id="5" name="TextBox 64">
            <a:extLst>
              <a:ext uri="{FF2B5EF4-FFF2-40B4-BE49-F238E27FC236}">
                <a16:creationId xmlns:a16="http://schemas.microsoft.com/office/drawing/2014/main" id="{CC33AD8B-D3A8-41B1-B23B-ABEEDF3416ED}"/>
              </a:ext>
            </a:extLst>
          </p:cNvPr>
          <p:cNvSpPr txBox="1"/>
          <p:nvPr/>
        </p:nvSpPr>
        <p:spPr>
          <a:xfrm>
            <a:off x="1414660" y="179054"/>
            <a:ext cx="6211315" cy="751488"/>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fontAlgn="base">
              <a:lnSpc>
                <a:spcPts val="1875"/>
              </a:lnSpc>
              <a:spcBef>
                <a:spcPct val="0"/>
              </a:spcBef>
              <a:spcAft>
                <a:spcPct val="0"/>
              </a:spcAft>
            </a:pPr>
            <a:r>
              <a:rPr lang="en-US" sz="2100" b="1" dirty="0">
                <a:solidFill>
                  <a:srgbClr val="F79646"/>
                </a:solidFill>
                <a:latin typeface="Myriad Pro Black" pitchFamily="34" charset="0"/>
                <a:ea typeface="Roboto" panose="02000000000000000000" pitchFamily="2" charset="0"/>
                <a:cs typeface="Open Sans Extrabold" panose="020B0906030804020204" pitchFamily="34" charset="0"/>
              </a:rPr>
              <a:t>Recent Strategic projects</a:t>
            </a:r>
          </a:p>
          <a:p>
            <a:pPr defTabSz="685800" fontAlgn="base">
              <a:spcBef>
                <a:spcPct val="0"/>
              </a:spcBef>
              <a:spcAft>
                <a:spcPct val="0"/>
              </a:spcAft>
            </a:pPr>
            <a:r>
              <a:rPr lang="en-US" sz="1350" dirty="0">
                <a:solidFill>
                  <a:srgbClr val="1F497D"/>
                </a:solidFill>
                <a:latin typeface="Myriad Pro Black" pitchFamily="34" charset="0"/>
                <a:ea typeface="Lato" panose="020F0502020204030203" pitchFamily="34" charset="0"/>
                <a:cs typeface="Lato" panose="020F0502020204030203" pitchFamily="34" charset="0"/>
              </a:rPr>
              <a:t>9 Strategic projects recently approved licensed of total value € 2 billion </a:t>
            </a:r>
            <a:endParaRPr lang="el-GR" sz="1350" dirty="0">
              <a:solidFill>
                <a:srgbClr val="1F497D"/>
              </a:solidFill>
              <a:latin typeface="Myriad Pro Black" pitchFamily="34" charset="0"/>
              <a:ea typeface="Lato" panose="020F0502020204030203" pitchFamily="34" charset="0"/>
              <a:cs typeface="Lato" panose="020F0502020204030203" pitchFamily="34" charset="0"/>
            </a:endParaRPr>
          </a:p>
          <a:p>
            <a:pPr defTabSz="685800" fontAlgn="base">
              <a:spcBef>
                <a:spcPct val="0"/>
              </a:spcBef>
              <a:spcAft>
                <a:spcPct val="0"/>
              </a:spcAft>
            </a:pPr>
            <a:endParaRPr lang="el-GR" sz="1350" dirty="0">
              <a:solidFill>
                <a:srgbClr val="1F497D"/>
              </a:solidFill>
              <a:latin typeface="Myriad Pro Black"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7796452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 Εικόνα" descr="sdit- leaf- white 1 .jpg"/>
          <p:cNvPicPr>
            <a:picLocks noChangeAspect="1"/>
          </p:cNvPicPr>
          <p:nvPr/>
        </p:nvPicPr>
        <p:blipFill>
          <a:blip r:embed="rId3" cstate="print">
            <a:grayscl/>
          </a:blip>
          <a:stretch>
            <a:fillRect/>
          </a:stretch>
        </p:blipFill>
        <p:spPr>
          <a:xfrm>
            <a:off x="2428860" y="1104770"/>
            <a:ext cx="4179123" cy="3468672"/>
          </a:xfrm>
          <a:prstGeom prst="rect">
            <a:avLst/>
          </a:prstGeom>
        </p:spPr>
      </p:pic>
      <p:sp>
        <p:nvSpPr>
          <p:cNvPr id="3" name="Rectangle 2">
            <a:extLst>
              <a:ext uri="{FF2B5EF4-FFF2-40B4-BE49-F238E27FC236}">
                <a16:creationId xmlns:a16="http://schemas.microsoft.com/office/drawing/2014/main" id="{E4FC2E60-98B0-441C-AA3D-CCF106C218BE}"/>
              </a:ext>
            </a:extLst>
          </p:cNvPr>
          <p:cNvSpPr/>
          <p:nvPr/>
        </p:nvSpPr>
        <p:spPr>
          <a:xfrm>
            <a:off x="1518048" y="477609"/>
            <a:ext cx="6107906" cy="4112761"/>
          </a:xfrm>
          <a:prstGeom prst="rect">
            <a:avLst/>
          </a:prstGeom>
          <a:solidFill>
            <a:schemeClr val="tx2">
              <a:lumMod val="40000"/>
              <a:lumOff val="6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85800" fontAlgn="base">
              <a:spcBef>
                <a:spcPct val="0"/>
              </a:spcBef>
              <a:spcAft>
                <a:spcPct val="0"/>
              </a:spcAft>
            </a:pPr>
            <a:endParaRPr lang="en-US" sz="1500" dirty="0">
              <a:solidFill>
                <a:prstClr val="white"/>
              </a:solidFill>
              <a:latin typeface="Myriad Pro Black" pitchFamily="34" charset="0"/>
            </a:endParaRPr>
          </a:p>
          <a:p>
            <a:pPr algn="ctr" defTabSz="685800" fontAlgn="base">
              <a:spcBef>
                <a:spcPct val="0"/>
              </a:spcBef>
              <a:spcAft>
                <a:spcPct val="0"/>
              </a:spcAft>
            </a:pPr>
            <a:r>
              <a:rPr lang="en-US" sz="1500" b="1" u="sng" dirty="0">
                <a:solidFill>
                  <a:prstClr val="black"/>
                </a:solidFill>
                <a:latin typeface="Myriad Pro Black" pitchFamily="34" charset="0"/>
              </a:rPr>
              <a:t>Contents</a:t>
            </a:r>
          </a:p>
          <a:p>
            <a:pPr defTabSz="685800" fontAlgn="base">
              <a:spcBef>
                <a:spcPct val="0"/>
              </a:spcBef>
              <a:spcAft>
                <a:spcPct val="0"/>
              </a:spcAft>
            </a:pPr>
            <a:endParaRPr lang="en-US" sz="1500" dirty="0">
              <a:solidFill>
                <a:prstClr val="black"/>
              </a:solidFill>
              <a:latin typeface="Myriad Pro Black" pitchFamily="34" charset="0"/>
            </a:endParaRPr>
          </a:p>
          <a:p>
            <a:pPr marL="342900" indent="-342900" defTabSz="685800" fontAlgn="base">
              <a:spcBef>
                <a:spcPct val="0"/>
              </a:spcBef>
              <a:spcAft>
                <a:spcPct val="0"/>
              </a:spcAft>
              <a:buFontTx/>
              <a:buAutoNum type="arabicPeriod"/>
            </a:pPr>
            <a:r>
              <a:rPr lang="en-US" sz="1500" b="1" dirty="0">
                <a:solidFill>
                  <a:prstClr val="black"/>
                </a:solidFill>
                <a:latin typeface="Myriad Pro" pitchFamily="34" charset="0"/>
              </a:rPr>
              <a:t>PPP</a:t>
            </a:r>
            <a:r>
              <a:rPr lang="en-US" sz="1500" b="1" dirty="0">
                <a:solidFill>
                  <a:prstClr val="black"/>
                </a:solidFill>
                <a:latin typeface="Myriad Pro Black" pitchFamily="34" charset="0"/>
              </a:rPr>
              <a:t> </a:t>
            </a:r>
            <a:r>
              <a:rPr lang="en-US" sz="1200" b="1" dirty="0">
                <a:solidFill>
                  <a:prstClr val="black"/>
                </a:solidFill>
                <a:latin typeface="Myriad Pro" pitchFamily="34" charset="0"/>
              </a:rPr>
              <a:t>(Public and Private Partnerships) </a:t>
            </a:r>
            <a:endParaRPr lang="el-GR" sz="1200" b="1" dirty="0">
              <a:solidFill>
                <a:prstClr val="black"/>
              </a:solidFill>
              <a:latin typeface="Myriad Pro" pitchFamily="34" charset="0"/>
            </a:endParaRPr>
          </a:p>
          <a:p>
            <a:pPr marL="342900" indent="-342900" defTabSz="685800" fontAlgn="base">
              <a:spcBef>
                <a:spcPct val="0"/>
              </a:spcBef>
              <a:spcAft>
                <a:spcPct val="0"/>
              </a:spcAft>
              <a:buFontTx/>
              <a:buAutoNum type="arabicPeriod"/>
            </a:pPr>
            <a:endParaRPr lang="el-GR" sz="1200" b="1" dirty="0">
              <a:solidFill>
                <a:prstClr val="black"/>
              </a:solidFill>
              <a:latin typeface="Myriad Pro" pitchFamily="34" charset="0"/>
            </a:endParaRPr>
          </a:p>
          <a:p>
            <a:pPr marL="342900" indent="-342900" defTabSz="685800" fontAlgn="base">
              <a:spcBef>
                <a:spcPct val="0"/>
              </a:spcBef>
              <a:spcAft>
                <a:spcPct val="0"/>
              </a:spcAft>
              <a:buFontTx/>
              <a:buAutoNum type="arabicPeriod"/>
            </a:pPr>
            <a:r>
              <a:rPr lang="en-US" sz="1500" b="1" dirty="0">
                <a:solidFill>
                  <a:prstClr val="black"/>
                </a:solidFill>
                <a:latin typeface="Myriad Pro" pitchFamily="34" charset="0"/>
              </a:rPr>
              <a:t>Investment</a:t>
            </a:r>
            <a:r>
              <a:rPr lang="el-GR" sz="1500" b="1" dirty="0">
                <a:solidFill>
                  <a:prstClr val="black"/>
                </a:solidFill>
                <a:latin typeface="Myriad Pro" pitchFamily="34" charset="0"/>
              </a:rPr>
              <a:t> </a:t>
            </a:r>
            <a:r>
              <a:rPr lang="en-US" sz="1500" b="1" dirty="0">
                <a:solidFill>
                  <a:prstClr val="black"/>
                </a:solidFill>
                <a:latin typeface="Myriad Pro" pitchFamily="34" charset="0"/>
              </a:rPr>
              <a:t>incentives law L.4399/2016</a:t>
            </a:r>
          </a:p>
          <a:p>
            <a:pPr marL="342900" indent="-342900" defTabSz="685800" fontAlgn="base">
              <a:spcBef>
                <a:spcPct val="0"/>
              </a:spcBef>
              <a:spcAft>
                <a:spcPct val="0"/>
              </a:spcAft>
              <a:buFontTx/>
              <a:buAutoNum type="arabicPeriod"/>
            </a:pPr>
            <a:endParaRPr lang="en-US" sz="1500" b="1" dirty="0">
              <a:solidFill>
                <a:prstClr val="black"/>
              </a:solidFill>
              <a:latin typeface="Myriad Pro" pitchFamily="34" charset="0"/>
            </a:endParaRPr>
          </a:p>
          <a:p>
            <a:pPr marL="342900" indent="-342900" defTabSz="685800" fontAlgn="base">
              <a:spcBef>
                <a:spcPct val="0"/>
              </a:spcBef>
              <a:spcAft>
                <a:spcPct val="0"/>
              </a:spcAft>
              <a:buFontTx/>
              <a:buAutoNum type="arabicPeriod"/>
            </a:pPr>
            <a:r>
              <a:rPr lang="en-US" sz="1500" b="1" dirty="0">
                <a:solidFill>
                  <a:prstClr val="black"/>
                </a:solidFill>
                <a:latin typeface="Myriad Pro" pitchFamily="34" charset="0"/>
              </a:rPr>
              <a:t>Intra – group services establishment in Greece</a:t>
            </a:r>
            <a:endParaRPr lang="el-GR" sz="1500" b="1" dirty="0">
              <a:solidFill>
                <a:prstClr val="black"/>
              </a:solidFill>
              <a:latin typeface="Myriad Pro" pitchFamily="34" charset="0"/>
            </a:endParaRPr>
          </a:p>
          <a:p>
            <a:pPr marL="342900" indent="-342900" defTabSz="685800" fontAlgn="base">
              <a:spcBef>
                <a:spcPct val="0"/>
              </a:spcBef>
              <a:spcAft>
                <a:spcPct val="0"/>
              </a:spcAft>
              <a:buFontTx/>
              <a:buAutoNum type="arabicPeriod"/>
            </a:pPr>
            <a:endParaRPr lang="el-GR" sz="1500" b="1" dirty="0">
              <a:solidFill>
                <a:prstClr val="black"/>
              </a:solidFill>
              <a:latin typeface="Myriad Pro" pitchFamily="34" charset="0"/>
            </a:endParaRPr>
          </a:p>
          <a:p>
            <a:pPr marL="342900" indent="-342900" defTabSz="685800" fontAlgn="base">
              <a:spcBef>
                <a:spcPct val="0"/>
              </a:spcBef>
              <a:spcAft>
                <a:spcPct val="0"/>
              </a:spcAft>
              <a:buFontTx/>
              <a:buAutoNum type="arabicPeriod"/>
            </a:pPr>
            <a:r>
              <a:rPr lang="en-US" sz="1500" b="1" dirty="0">
                <a:solidFill>
                  <a:prstClr val="black"/>
                </a:solidFill>
                <a:latin typeface="Myriad Pro" pitchFamily="34" charset="0"/>
              </a:rPr>
              <a:t>Strategic investments procedures</a:t>
            </a:r>
          </a:p>
          <a:p>
            <a:pPr marL="342900" indent="-342900" defTabSz="685800" fontAlgn="base">
              <a:spcBef>
                <a:spcPct val="0"/>
              </a:spcBef>
              <a:spcAft>
                <a:spcPct val="0"/>
              </a:spcAft>
              <a:buFontTx/>
              <a:buAutoNum type="arabicPeriod"/>
            </a:pPr>
            <a:endParaRPr lang="en-US" sz="1500" b="1" dirty="0">
              <a:solidFill>
                <a:prstClr val="black"/>
              </a:solidFill>
              <a:latin typeface="Myriad Pro" pitchFamily="34" charset="0"/>
            </a:endParaRPr>
          </a:p>
          <a:p>
            <a:pPr marL="342900" indent="-342900" defTabSz="685800" fontAlgn="base">
              <a:spcBef>
                <a:spcPct val="0"/>
              </a:spcBef>
              <a:spcAft>
                <a:spcPct val="0"/>
              </a:spcAft>
              <a:buFontTx/>
              <a:buAutoNum type="arabicPeriod"/>
            </a:pPr>
            <a:endParaRPr lang="en-US" sz="1500" b="1" dirty="0">
              <a:solidFill>
                <a:prstClr val="white"/>
              </a:solidFill>
              <a:latin typeface="Myriad Pro" pitchFamily="34" charset="0"/>
            </a:endParaRPr>
          </a:p>
          <a:p>
            <a:pPr marL="342900" indent="-342900" defTabSz="685800" fontAlgn="base">
              <a:spcBef>
                <a:spcPct val="0"/>
              </a:spcBef>
              <a:spcAft>
                <a:spcPct val="0"/>
              </a:spcAft>
              <a:buFontTx/>
              <a:buAutoNum type="arabicPeriod"/>
            </a:pPr>
            <a:endParaRPr lang="en-US" sz="1200" b="1" dirty="0">
              <a:solidFill>
                <a:prstClr val="white"/>
              </a:solidFill>
              <a:latin typeface="Myriad Pro Black" pitchFamily="34" charset="0"/>
            </a:endParaRPr>
          </a:p>
          <a:p>
            <a:pPr marL="342900" indent="-342900" defTabSz="685800" fontAlgn="base">
              <a:spcBef>
                <a:spcPct val="0"/>
              </a:spcBef>
              <a:spcAft>
                <a:spcPct val="0"/>
              </a:spcAft>
              <a:buFontTx/>
              <a:buAutoNum type="arabicPeriod"/>
            </a:pPr>
            <a:endParaRPr lang="en-US" sz="1200" dirty="0">
              <a:solidFill>
                <a:prstClr val="white"/>
              </a:solidFill>
              <a:latin typeface="Myriad Pro Black" pitchFamily="34" charset="0"/>
            </a:endParaRPr>
          </a:p>
          <a:p>
            <a:pPr marL="342900" indent="-342900" defTabSz="685800" fontAlgn="base">
              <a:spcBef>
                <a:spcPct val="0"/>
              </a:spcBef>
              <a:spcAft>
                <a:spcPct val="0"/>
              </a:spcAft>
              <a:buFontTx/>
              <a:buAutoNum type="arabicPeriod"/>
            </a:pPr>
            <a:endParaRPr lang="en-US" sz="1200" dirty="0">
              <a:solidFill>
                <a:prstClr val="white"/>
              </a:solidFill>
              <a:latin typeface="Myriad Pro Black" pitchFamily="34" charset="0"/>
            </a:endParaRPr>
          </a:p>
          <a:p>
            <a:pPr marL="342900" indent="-342900" defTabSz="685800" fontAlgn="base">
              <a:spcBef>
                <a:spcPct val="0"/>
              </a:spcBef>
              <a:spcAft>
                <a:spcPct val="0"/>
              </a:spcAft>
              <a:buFontTx/>
              <a:buAutoNum type="arabicPeriod"/>
            </a:pPr>
            <a:endParaRPr lang="en-US" sz="1200" dirty="0">
              <a:solidFill>
                <a:prstClr val="white"/>
              </a:solidFill>
              <a:latin typeface="Myriad Pro" pitchFamily="34" charset="0"/>
            </a:endParaRPr>
          </a:p>
        </p:txBody>
      </p:sp>
    </p:spTree>
    <p:extLst>
      <p:ext uri="{BB962C8B-B14F-4D97-AF65-F5344CB8AC3E}">
        <p14:creationId xmlns:p14="http://schemas.microsoft.com/office/powerpoint/2010/main" val="21908436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E4FC2E60-98B0-441C-AA3D-CCF106C218BE}"/>
              </a:ext>
            </a:extLst>
          </p:cNvPr>
          <p:cNvSpPr/>
          <p:nvPr/>
        </p:nvSpPr>
        <p:spPr>
          <a:xfrm>
            <a:off x="1518048" y="477609"/>
            <a:ext cx="6107906" cy="4254381"/>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base">
              <a:spcBef>
                <a:spcPct val="0"/>
              </a:spcBef>
              <a:spcAft>
                <a:spcPct val="0"/>
              </a:spcAft>
            </a:pPr>
            <a:endParaRPr lang="en-US" sz="900" dirty="0">
              <a:solidFill>
                <a:prstClr val="white"/>
              </a:solidFill>
              <a:latin typeface="Calibri"/>
            </a:endParaRPr>
          </a:p>
        </p:txBody>
      </p:sp>
      <p:pic>
        <p:nvPicPr>
          <p:cNvPr id="7" name="6 - Εικόνα" descr="sdit- leaf- white 1 .jpg"/>
          <p:cNvPicPr>
            <a:picLocks noChangeAspect="1"/>
          </p:cNvPicPr>
          <p:nvPr/>
        </p:nvPicPr>
        <p:blipFill>
          <a:blip r:embed="rId2" cstate="print">
            <a:duotone>
              <a:prstClr val="black"/>
              <a:schemeClr val="accent3">
                <a:tint val="45000"/>
                <a:satMod val="400000"/>
              </a:schemeClr>
            </a:duotone>
            <a:lum bright="-21000"/>
          </a:blip>
          <a:stretch>
            <a:fillRect/>
          </a:stretch>
        </p:blipFill>
        <p:spPr>
          <a:xfrm>
            <a:off x="2428860" y="696503"/>
            <a:ext cx="4179123" cy="3468672"/>
          </a:xfrm>
          <a:prstGeom prst="rect">
            <a:avLst/>
          </a:prstGeom>
        </p:spPr>
      </p:pic>
      <p:pic>
        <p:nvPicPr>
          <p:cNvPr id="8" name="7 - Εικόνα"/>
          <p:cNvPicPr/>
          <p:nvPr/>
        </p:nvPicPr>
        <p:blipFill>
          <a:blip r:embed="rId3" cstate="print">
            <a:duotone>
              <a:prstClr val="black"/>
              <a:schemeClr val="accent3">
                <a:tint val="45000"/>
                <a:satMod val="400000"/>
              </a:schemeClr>
            </a:duotone>
            <a:lum bright="-21000"/>
            <a:extLst>
              <a:ext uri="{28A0092B-C50C-407E-A947-70E740481C1C}">
                <a14:useLocalDpi xmlns:a14="http://schemas.microsoft.com/office/drawing/2010/main" val="0"/>
              </a:ext>
            </a:extLst>
          </a:blip>
          <a:stretch>
            <a:fillRect/>
          </a:stretch>
        </p:blipFill>
        <p:spPr>
          <a:xfrm>
            <a:off x="1732340" y="589346"/>
            <a:ext cx="1712509" cy="642942"/>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 Εικόνα" descr="sdit- leaf- white 1 .jpg"/>
          <p:cNvPicPr>
            <a:picLocks noChangeAspect="1"/>
          </p:cNvPicPr>
          <p:nvPr/>
        </p:nvPicPr>
        <p:blipFill>
          <a:blip r:embed="rId3" cstate="print">
            <a:grayscl/>
          </a:blip>
          <a:stretch>
            <a:fillRect/>
          </a:stretch>
        </p:blipFill>
        <p:spPr>
          <a:xfrm>
            <a:off x="2428860" y="1104770"/>
            <a:ext cx="4179123" cy="3468672"/>
          </a:xfrm>
          <a:prstGeom prst="rect">
            <a:avLst/>
          </a:prstGeom>
        </p:spPr>
      </p:pic>
      <p:sp>
        <p:nvSpPr>
          <p:cNvPr id="3" name="Rectangle 2">
            <a:extLst>
              <a:ext uri="{FF2B5EF4-FFF2-40B4-BE49-F238E27FC236}">
                <a16:creationId xmlns:a16="http://schemas.microsoft.com/office/drawing/2014/main" id="{E4FC2E60-98B0-441C-AA3D-CCF106C218BE}"/>
              </a:ext>
            </a:extLst>
          </p:cNvPr>
          <p:cNvSpPr/>
          <p:nvPr/>
        </p:nvSpPr>
        <p:spPr>
          <a:xfrm>
            <a:off x="1518048" y="477609"/>
            <a:ext cx="6107906" cy="4112761"/>
          </a:xfrm>
          <a:prstGeom prst="rect">
            <a:avLst/>
          </a:prstGeom>
          <a:solidFill>
            <a:schemeClr val="tx2">
              <a:lumMod val="40000"/>
              <a:lumOff val="6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base">
              <a:spcBef>
                <a:spcPct val="0"/>
              </a:spcBef>
              <a:spcAft>
                <a:spcPct val="0"/>
              </a:spcAft>
            </a:pPr>
            <a:endParaRPr lang="en-US" sz="900" dirty="0">
              <a:solidFill>
                <a:prstClr val="white"/>
              </a:solidFill>
              <a:latin typeface="Calibri"/>
            </a:endParaRPr>
          </a:p>
        </p:txBody>
      </p:sp>
      <p:sp>
        <p:nvSpPr>
          <p:cNvPr id="7" name="Rectangle 9">
            <a:extLst>
              <a:ext uri="{FF2B5EF4-FFF2-40B4-BE49-F238E27FC236}">
                <a16:creationId xmlns:a16="http://schemas.microsoft.com/office/drawing/2014/main" id="{69DD83F3-A3E3-4B67-9370-2C4834CEC7C9}"/>
              </a:ext>
            </a:extLst>
          </p:cNvPr>
          <p:cNvSpPr/>
          <p:nvPr/>
        </p:nvSpPr>
        <p:spPr>
          <a:xfrm>
            <a:off x="2268125" y="1714494"/>
            <a:ext cx="4607750" cy="1660933"/>
          </a:xfrm>
          <a:prstGeom prst="rect">
            <a:avLst/>
          </a:prstGeom>
          <a:solidFill>
            <a:schemeClr val="bg1">
              <a:alpha val="32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base">
              <a:spcBef>
                <a:spcPct val="0"/>
              </a:spcBef>
              <a:spcAft>
                <a:spcPct val="0"/>
              </a:spcAft>
            </a:pPr>
            <a:endParaRPr lang="en-US" sz="900">
              <a:solidFill>
                <a:prstClr val="white"/>
              </a:solidFill>
              <a:latin typeface="Calibri"/>
            </a:endParaRPr>
          </a:p>
        </p:txBody>
      </p:sp>
      <p:sp>
        <p:nvSpPr>
          <p:cNvPr id="11" name="Rectangle 10">
            <a:extLst>
              <a:ext uri="{FF2B5EF4-FFF2-40B4-BE49-F238E27FC236}">
                <a16:creationId xmlns:a16="http://schemas.microsoft.com/office/drawing/2014/main" id="{F0F93552-5C00-45D7-ACC2-923FC0577B9B}"/>
              </a:ext>
            </a:extLst>
          </p:cNvPr>
          <p:cNvSpPr/>
          <p:nvPr/>
        </p:nvSpPr>
        <p:spPr>
          <a:xfrm>
            <a:off x="2733286" y="2051707"/>
            <a:ext cx="3565080" cy="1400383"/>
          </a:xfrm>
          <a:prstGeom prst="rect">
            <a:avLst/>
          </a:prstGeom>
        </p:spPr>
        <p:txBody>
          <a:bodyPr wrap="none">
            <a:spAutoFit/>
          </a:bodyPr>
          <a:lstStyle/>
          <a:p>
            <a:pPr algn="ctr" defTabSz="685800" fontAlgn="base">
              <a:spcBef>
                <a:spcPct val="0"/>
              </a:spcBef>
              <a:spcAft>
                <a:spcPct val="0"/>
              </a:spcAft>
            </a:pPr>
            <a:r>
              <a:rPr lang="en-US" sz="3000" b="1" dirty="0">
                <a:solidFill>
                  <a:prstClr val="black"/>
                </a:solidFill>
                <a:effectLst>
                  <a:outerShdw blurRad="38100" dist="38100" dir="2700000" algn="tl">
                    <a:srgbClr val="000000">
                      <a:alpha val="43137"/>
                    </a:srgbClr>
                  </a:outerShdw>
                </a:effectLst>
                <a:latin typeface="Myriad Pro Black" pitchFamily="34" charset="0"/>
                <a:ea typeface="Roboto" panose="02000000000000000000" pitchFamily="2" charset="0"/>
              </a:rPr>
              <a:t>PUBLIC &amp; PRIVATE</a:t>
            </a:r>
          </a:p>
          <a:p>
            <a:pPr algn="ctr" defTabSz="685800" fontAlgn="base">
              <a:spcBef>
                <a:spcPct val="0"/>
              </a:spcBef>
              <a:spcAft>
                <a:spcPct val="0"/>
              </a:spcAft>
            </a:pPr>
            <a:r>
              <a:rPr lang="en-US" sz="3000" b="1" dirty="0">
                <a:solidFill>
                  <a:prstClr val="black"/>
                </a:solidFill>
                <a:effectLst>
                  <a:outerShdw blurRad="38100" dist="38100" dir="2700000" algn="tl">
                    <a:srgbClr val="000000">
                      <a:alpha val="43137"/>
                    </a:srgbClr>
                  </a:outerShdw>
                </a:effectLst>
                <a:latin typeface="Myriad Pro Black" pitchFamily="34" charset="0"/>
                <a:ea typeface="Roboto" panose="02000000000000000000" pitchFamily="2" charset="0"/>
              </a:rPr>
              <a:t> PARTNERSHIPS</a:t>
            </a:r>
            <a:endParaRPr lang="el-GR" sz="3000" b="1" dirty="0">
              <a:solidFill>
                <a:prstClr val="black"/>
              </a:solidFill>
              <a:effectLst>
                <a:outerShdw blurRad="38100" dist="38100" dir="2700000" algn="tl">
                  <a:srgbClr val="000000">
                    <a:alpha val="43137"/>
                  </a:srgbClr>
                </a:outerShdw>
              </a:effectLst>
              <a:latin typeface="Myriad Pro Black" pitchFamily="34" charset="0"/>
              <a:ea typeface="Roboto" panose="02000000000000000000" pitchFamily="2" charset="0"/>
            </a:endParaRPr>
          </a:p>
          <a:p>
            <a:pPr algn="ctr" defTabSz="685800" fontAlgn="base">
              <a:lnSpc>
                <a:spcPts val="3000"/>
              </a:lnSpc>
              <a:spcBef>
                <a:spcPct val="0"/>
              </a:spcBef>
              <a:spcAft>
                <a:spcPct val="0"/>
              </a:spcAft>
            </a:pPr>
            <a:endParaRPr lang="en-US" sz="3000" dirty="0">
              <a:solidFill>
                <a:prstClr val="white"/>
              </a:solidFill>
              <a:latin typeface="Myriad Pro Black" pitchFamily="34" charset="0"/>
              <a:ea typeface="Roboto" panose="02000000000000000000" pitchFamily="2" charset="0"/>
            </a:endParaRPr>
          </a:p>
        </p:txBody>
      </p:sp>
    </p:spTree>
    <p:extLst>
      <p:ext uri="{BB962C8B-B14F-4D97-AF65-F5344CB8AC3E}">
        <p14:creationId xmlns:p14="http://schemas.microsoft.com/office/powerpoint/2010/main" val="15323413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 Ορθογώνιο"/>
          <p:cNvSpPr/>
          <p:nvPr/>
        </p:nvSpPr>
        <p:spPr>
          <a:xfrm>
            <a:off x="2750331" y="843558"/>
            <a:ext cx="3643338" cy="4299942"/>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base">
              <a:lnSpc>
                <a:spcPct val="150000"/>
              </a:lnSpc>
              <a:spcBef>
                <a:spcPct val="0"/>
              </a:spcBef>
              <a:spcAft>
                <a:spcPct val="0"/>
              </a:spcAft>
              <a:tabLst>
                <a:tab pos="0" algn="l"/>
              </a:tabLst>
              <a:defRPr/>
            </a:pPr>
            <a:r>
              <a:rPr lang="en-US" sz="900" dirty="0">
                <a:solidFill>
                  <a:srgbClr val="1F497D"/>
                </a:solidFill>
                <a:latin typeface="Myriad Pro Black" pitchFamily="34" charset="0"/>
              </a:rPr>
              <a:t>Institutional framework</a:t>
            </a:r>
            <a:r>
              <a:rPr lang="el-GR" sz="900" dirty="0">
                <a:solidFill>
                  <a:srgbClr val="1F497D"/>
                </a:solidFill>
                <a:latin typeface="Myriad Pro Black" pitchFamily="34" charset="0"/>
              </a:rPr>
              <a:t> </a:t>
            </a:r>
            <a:r>
              <a:rPr lang="en-US" sz="900" dirty="0">
                <a:solidFill>
                  <a:srgbClr val="1F497D"/>
                </a:solidFill>
                <a:latin typeface="Myriad Pro Black" pitchFamily="34" charset="0"/>
              </a:rPr>
              <a:t>- Functional</a:t>
            </a:r>
            <a:endParaRPr lang="el-GR" sz="900" dirty="0">
              <a:solidFill>
                <a:srgbClr val="1F497D"/>
              </a:solidFill>
              <a:latin typeface="Myriad Pro Black" pitchFamily="34" charset="0"/>
            </a:endParaRPr>
          </a:p>
          <a:p>
            <a:pPr marL="130969" indent="-130969" algn="ctr" defTabSz="685800" fontAlgn="base">
              <a:lnSpc>
                <a:spcPct val="150000"/>
              </a:lnSpc>
              <a:spcBef>
                <a:spcPct val="0"/>
              </a:spcBef>
              <a:spcAft>
                <a:spcPct val="0"/>
              </a:spcAft>
              <a:buFont typeface="Arial" pitchFamily="34" charset="0"/>
              <a:buChar char="•"/>
              <a:tabLst>
                <a:tab pos="0" algn="l"/>
              </a:tabLst>
              <a:defRPr/>
            </a:pPr>
            <a:r>
              <a:rPr lang="en-US" sz="900" b="1" dirty="0">
                <a:solidFill>
                  <a:srgbClr val="1F497D"/>
                </a:solidFill>
                <a:latin typeface="Myriad Pro" pitchFamily="34" charset="0"/>
              </a:rPr>
              <a:t>Legal certainty: </a:t>
            </a:r>
            <a:r>
              <a:rPr lang="en-US" sz="900" dirty="0">
                <a:solidFill>
                  <a:srgbClr val="003366"/>
                </a:solidFill>
                <a:latin typeface="Myriad Pro" pitchFamily="34" charset="0"/>
              </a:rPr>
              <a:t>more than 60 favorable decisions of the Hellenic Council of State, contracts approval by the Court of Audit. </a:t>
            </a:r>
          </a:p>
          <a:p>
            <a:pPr marL="130969" indent="-130969" algn="ctr" defTabSz="685800" fontAlgn="base">
              <a:lnSpc>
                <a:spcPct val="150000"/>
              </a:lnSpc>
              <a:spcBef>
                <a:spcPct val="0"/>
              </a:spcBef>
              <a:spcAft>
                <a:spcPct val="0"/>
              </a:spcAft>
              <a:buFont typeface="Arial" pitchFamily="34" charset="0"/>
              <a:buChar char="•"/>
              <a:tabLst>
                <a:tab pos="0" algn="l"/>
              </a:tabLst>
              <a:defRPr/>
            </a:pPr>
            <a:endParaRPr lang="el-GR" sz="900" dirty="0">
              <a:solidFill>
                <a:srgbClr val="003366"/>
              </a:solidFill>
              <a:latin typeface="Myriad Pro" pitchFamily="34" charset="0"/>
            </a:endParaRPr>
          </a:p>
          <a:p>
            <a:pPr marL="130969" indent="-130969" algn="ctr" defTabSz="685800" fontAlgn="base">
              <a:lnSpc>
                <a:spcPct val="150000"/>
              </a:lnSpc>
              <a:spcBef>
                <a:spcPct val="0"/>
              </a:spcBef>
              <a:spcAft>
                <a:spcPct val="0"/>
              </a:spcAft>
              <a:buFont typeface="Arial" pitchFamily="34" charset="0"/>
              <a:buChar char="•"/>
              <a:tabLst>
                <a:tab pos="0" algn="l"/>
              </a:tabLst>
              <a:defRPr/>
            </a:pPr>
            <a:endParaRPr lang="en-US" sz="900" dirty="0">
              <a:solidFill>
                <a:srgbClr val="003366"/>
              </a:solidFill>
              <a:latin typeface="Myriad Pro" pitchFamily="34" charset="0"/>
            </a:endParaRPr>
          </a:p>
          <a:p>
            <a:pPr marL="128588" indent="-128588" algn="ctr" defTabSz="685800" fontAlgn="base">
              <a:lnSpc>
                <a:spcPct val="150000"/>
              </a:lnSpc>
              <a:spcBef>
                <a:spcPct val="0"/>
              </a:spcBef>
              <a:spcAft>
                <a:spcPct val="0"/>
              </a:spcAft>
              <a:buFont typeface="Arial" panose="020B0604020202020204" pitchFamily="34" charset="0"/>
              <a:buChar char="•"/>
              <a:tabLst>
                <a:tab pos="0" algn="l"/>
              </a:tabLst>
              <a:defRPr/>
            </a:pPr>
            <a:r>
              <a:rPr lang="en-US" sz="900" b="1" dirty="0">
                <a:solidFill>
                  <a:srgbClr val="1F497D"/>
                </a:solidFill>
                <a:latin typeface="Myriad Pro Black" pitchFamily="34" charset="0"/>
              </a:rPr>
              <a:t>Institutional framework</a:t>
            </a:r>
            <a:r>
              <a:rPr lang="el-GR" sz="900" b="1" dirty="0">
                <a:solidFill>
                  <a:srgbClr val="1F497D"/>
                </a:solidFill>
                <a:latin typeface="Myriad Pro Black" pitchFamily="34" charset="0"/>
              </a:rPr>
              <a:t> </a:t>
            </a:r>
            <a:r>
              <a:rPr lang="en-US" sz="900" b="1" dirty="0">
                <a:solidFill>
                  <a:srgbClr val="1F497D"/>
                </a:solidFill>
                <a:latin typeface="Myriad Pro Black" pitchFamily="34" charset="0"/>
              </a:rPr>
              <a:t>–Innovative </a:t>
            </a:r>
          </a:p>
          <a:p>
            <a:pPr algn="ctr" defTabSz="685800" fontAlgn="base">
              <a:lnSpc>
                <a:spcPct val="150000"/>
              </a:lnSpc>
              <a:spcBef>
                <a:spcPct val="0"/>
              </a:spcBef>
              <a:spcAft>
                <a:spcPct val="0"/>
              </a:spcAft>
              <a:tabLst>
                <a:tab pos="0" algn="l"/>
              </a:tabLst>
              <a:defRPr/>
            </a:pPr>
            <a:r>
              <a:rPr lang="en-US" sz="900" dirty="0">
                <a:solidFill>
                  <a:srgbClr val="003366"/>
                </a:solidFill>
                <a:latin typeface="Myriad Pro" pitchFamily="34" charset="0"/>
              </a:rPr>
              <a:t>First time at EU level that PPP funding was a combination of EIB funds</a:t>
            </a:r>
          </a:p>
          <a:p>
            <a:pPr algn="ctr" defTabSz="685800" fontAlgn="base">
              <a:lnSpc>
                <a:spcPct val="150000"/>
              </a:lnSpc>
              <a:spcBef>
                <a:spcPct val="0"/>
              </a:spcBef>
              <a:spcAft>
                <a:spcPct val="0"/>
              </a:spcAft>
              <a:tabLst>
                <a:tab pos="0" algn="l"/>
              </a:tabLst>
              <a:defRPr/>
            </a:pPr>
            <a:r>
              <a:rPr lang="en-US" sz="900" dirty="0">
                <a:solidFill>
                  <a:srgbClr val="003366"/>
                </a:solidFill>
                <a:latin typeface="Myriad Pro" pitchFamily="34" charset="0"/>
              </a:rPr>
              <a:t> and funds of JESSICA</a:t>
            </a:r>
          </a:p>
          <a:p>
            <a:pPr algn="ctr" defTabSz="685800" fontAlgn="base">
              <a:lnSpc>
                <a:spcPct val="150000"/>
              </a:lnSpc>
              <a:spcBef>
                <a:spcPct val="0"/>
              </a:spcBef>
              <a:spcAft>
                <a:spcPct val="0"/>
              </a:spcAft>
              <a:tabLst>
                <a:tab pos="0" algn="l"/>
              </a:tabLst>
              <a:defRPr/>
            </a:pPr>
            <a:endParaRPr lang="en-US" sz="900" dirty="0">
              <a:solidFill>
                <a:srgbClr val="1F497D"/>
              </a:solidFill>
              <a:latin typeface="Calibri"/>
            </a:endParaRPr>
          </a:p>
          <a:p>
            <a:pPr algn="ctr" defTabSz="685800" fontAlgn="base">
              <a:lnSpc>
                <a:spcPct val="150000"/>
              </a:lnSpc>
              <a:spcBef>
                <a:spcPct val="0"/>
              </a:spcBef>
              <a:spcAft>
                <a:spcPct val="0"/>
              </a:spcAft>
              <a:tabLst>
                <a:tab pos="0" algn="l"/>
              </a:tabLst>
              <a:defRPr/>
            </a:pPr>
            <a:endParaRPr lang="en-US" sz="900" dirty="0">
              <a:solidFill>
                <a:srgbClr val="1F497D"/>
              </a:solidFill>
              <a:latin typeface="Calibri"/>
            </a:endParaRPr>
          </a:p>
          <a:p>
            <a:pPr algn="ctr" defTabSz="685800" fontAlgn="base">
              <a:lnSpc>
                <a:spcPct val="150000"/>
              </a:lnSpc>
              <a:spcBef>
                <a:spcPct val="0"/>
              </a:spcBef>
              <a:spcAft>
                <a:spcPct val="0"/>
              </a:spcAft>
              <a:tabLst>
                <a:tab pos="0" algn="l"/>
              </a:tabLst>
              <a:defRPr/>
            </a:pPr>
            <a:endParaRPr lang="en-US" sz="900" dirty="0">
              <a:solidFill>
                <a:srgbClr val="1F497D"/>
              </a:solidFill>
              <a:latin typeface="Calibri"/>
            </a:endParaRPr>
          </a:p>
          <a:p>
            <a:pPr algn="ctr" defTabSz="685800" fontAlgn="base">
              <a:lnSpc>
                <a:spcPct val="150000"/>
              </a:lnSpc>
              <a:spcBef>
                <a:spcPct val="0"/>
              </a:spcBef>
              <a:spcAft>
                <a:spcPct val="0"/>
              </a:spcAft>
              <a:tabLst>
                <a:tab pos="0" algn="l"/>
              </a:tabLst>
              <a:defRPr/>
            </a:pPr>
            <a:endParaRPr lang="en-US" sz="900" dirty="0">
              <a:solidFill>
                <a:srgbClr val="1F497D"/>
              </a:solidFill>
              <a:latin typeface="Calibri"/>
            </a:endParaRPr>
          </a:p>
          <a:p>
            <a:pPr algn="ctr" defTabSz="685800" fontAlgn="base">
              <a:lnSpc>
                <a:spcPct val="150000"/>
              </a:lnSpc>
              <a:spcBef>
                <a:spcPct val="0"/>
              </a:spcBef>
              <a:spcAft>
                <a:spcPct val="0"/>
              </a:spcAft>
              <a:tabLst>
                <a:tab pos="0" algn="l"/>
              </a:tabLst>
              <a:defRPr/>
            </a:pPr>
            <a:endParaRPr lang="en-US" sz="900" dirty="0">
              <a:solidFill>
                <a:srgbClr val="1F497D"/>
              </a:solidFill>
              <a:latin typeface="Calibri"/>
            </a:endParaRPr>
          </a:p>
          <a:p>
            <a:pPr algn="ctr" defTabSz="685800" fontAlgn="base">
              <a:lnSpc>
                <a:spcPct val="150000"/>
              </a:lnSpc>
              <a:spcBef>
                <a:spcPct val="0"/>
              </a:spcBef>
              <a:spcAft>
                <a:spcPct val="0"/>
              </a:spcAft>
              <a:tabLst>
                <a:tab pos="0" algn="l"/>
              </a:tabLst>
              <a:defRPr/>
            </a:pPr>
            <a:endParaRPr lang="en-US" sz="900" dirty="0">
              <a:solidFill>
                <a:srgbClr val="1F497D"/>
              </a:solidFill>
              <a:latin typeface="Calibri"/>
            </a:endParaRPr>
          </a:p>
          <a:p>
            <a:pPr algn="ctr" defTabSz="685800" fontAlgn="base">
              <a:lnSpc>
                <a:spcPct val="150000"/>
              </a:lnSpc>
              <a:spcBef>
                <a:spcPct val="0"/>
              </a:spcBef>
              <a:spcAft>
                <a:spcPct val="0"/>
              </a:spcAft>
              <a:tabLst>
                <a:tab pos="0" algn="l"/>
              </a:tabLst>
              <a:defRPr/>
            </a:pPr>
            <a:endParaRPr lang="en-US" sz="900" dirty="0">
              <a:solidFill>
                <a:srgbClr val="1F497D"/>
              </a:solidFill>
              <a:latin typeface="Calibri"/>
            </a:endParaRPr>
          </a:p>
          <a:p>
            <a:pPr algn="ctr" defTabSz="685800" fontAlgn="base">
              <a:lnSpc>
                <a:spcPct val="150000"/>
              </a:lnSpc>
              <a:spcBef>
                <a:spcPct val="0"/>
              </a:spcBef>
              <a:spcAft>
                <a:spcPct val="0"/>
              </a:spcAft>
              <a:tabLst>
                <a:tab pos="0" algn="l"/>
              </a:tabLst>
              <a:defRPr/>
            </a:pPr>
            <a:endParaRPr lang="en-US" sz="900" dirty="0">
              <a:solidFill>
                <a:srgbClr val="1F497D"/>
              </a:solidFill>
              <a:latin typeface="Calibri"/>
            </a:endParaRPr>
          </a:p>
          <a:p>
            <a:pPr algn="ctr" defTabSz="685800" fontAlgn="base">
              <a:lnSpc>
                <a:spcPct val="150000"/>
              </a:lnSpc>
              <a:spcBef>
                <a:spcPct val="0"/>
              </a:spcBef>
              <a:spcAft>
                <a:spcPct val="0"/>
              </a:spcAft>
              <a:tabLst>
                <a:tab pos="0" algn="l"/>
              </a:tabLst>
              <a:defRPr/>
            </a:pPr>
            <a:endParaRPr lang="en-US" sz="900" dirty="0">
              <a:solidFill>
                <a:srgbClr val="1F497D"/>
              </a:solidFill>
              <a:latin typeface="Calibri"/>
            </a:endParaRPr>
          </a:p>
          <a:p>
            <a:pPr algn="ctr" defTabSz="685800" fontAlgn="base">
              <a:lnSpc>
                <a:spcPct val="150000"/>
              </a:lnSpc>
              <a:spcBef>
                <a:spcPct val="0"/>
              </a:spcBef>
              <a:spcAft>
                <a:spcPct val="0"/>
              </a:spcAft>
              <a:tabLst>
                <a:tab pos="0" algn="l"/>
              </a:tabLst>
              <a:defRPr/>
            </a:pPr>
            <a:endParaRPr lang="el-GR" sz="900" b="1" dirty="0">
              <a:solidFill>
                <a:srgbClr val="1F497D"/>
              </a:solidFill>
              <a:latin typeface="Myriad Pro" pitchFamily="34" charset="0"/>
            </a:endParaRPr>
          </a:p>
          <a:p>
            <a:pPr marL="130969" indent="-130969" defTabSz="685800" fontAlgn="base">
              <a:lnSpc>
                <a:spcPct val="150000"/>
              </a:lnSpc>
              <a:spcBef>
                <a:spcPct val="0"/>
              </a:spcBef>
              <a:spcAft>
                <a:spcPct val="0"/>
              </a:spcAft>
              <a:buFont typeface="Arial" pitchFamily="34" charset="0"/>
              <a:buChar char="•"/>
              <a:tabLst>
                <a:tab pos="0" algn="l"/>
              </a:tabLst>
              <a:defRPr/>
            </a:pPr>
            <a:endParaRPr lang="en-US" sz="900" dirty="0">
              <a:solidFill>
                <a:srgbClr val="003366"/>
              </a:solidFill>
              <a:latin typeface="Myriad Pro" pitchFamily="34" charset="0"/>
            </a:endParaRPr>
          </a:p>
        </p:txBody>
      </p:sp>
      <p:sp>
        <p:nvSpPr>
          <p:cNvPr id="4" name="6 - Τίτλος"/>
          <p:cNvSpPr>
            <a:spLocks/>
          </p:cNvSpPr>
          <p:nvPr/>
        </p:nvSpPr>
        <p:spPr bwMode="auto">
          <a:xfrm>
            <a:off x="3929058" y="0"/>
            <a:ext cx="4246959" cy="704850"/>
          </a:xfrm>
          <a:prstGeom prst="rect">
            <a:avLst/>
          </a:prstGeom>
          <a:noFill/>
          <a:ln w="9525" algn="ctr">
            <a:noFill/>
            <a:miter lim="800000"/>
            <a:headEnd/>
            <a:tailEnd/>
          </a:ln>
        </p:spPr>
        <p:txBody>
          <a:bodyPr anchor="ctr"/>
          <a:lstStyle/>
          <a:p>
            <a:pPr algn="r" defTabSz="685800" fontAlgn="base">
              <a:spcBef>
                <a:spcPct val="0"/>
              </a:spcBef>
              <a:spcAft>
                <a:spcPct val="0"/>
              </a:spcAft>
              <a:defRPr/>
            </a:pPr>
            <a:endParaRPr lang="el-GR" sz="1350" dirty="0">
              <a:solidFill>
                <a:srgbClr val="1F497D"/>
              </a:solidFill>
              <a:latin typeface="Calibri" pitchFamily="34" charset="0"/>
            </a:endParaRPr>
          </a:p>
        </p:txBody>
      </p:sp>
      <p:sp>
        <p:nvSpPr>
          <p:cNvPr id="23" name="22 - Ορθογώνιο"/>
          <p:cNvSpPr/>
          <p:nvPr/>
        </p:nvSpPr>
        <p:spPr>
          <a:xfrm>
            <a:off x="1143000" y="857238"/>
            <a:ext cx="1620000" cy="198240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base">
              <a:lnSpc>
                <a:spcPct val="150000"/>
              </a:lnSpc>
              <a:spcBef>
                <a:spcPct val="0"/>
              </a:spcBef>
              <a:spcAft>
                <a:spcPct val="0"/>
              </a:spcAft>
              <a:tabLst>
                <a:tab pos="0" algn="l"/>
              </a:tabLst>
              <a:defRPr/>
            </a:pPr>
            <a:endParaRPr lang="el-GR" sz="900" b="1" dirty="0">
              <a:solidFill>
                <a:srgbClr val="1F497D"/>
              </a:solidFill>
              <a:latin typeface="Myriad Pro" pitchFamily="34" charset="0"/>
            </a:endParaRPr>
          </a:p>
        </p:txBody>
      </p:sp>
      <p:sp>
        <p:nvSpPr>
          <p:cNvPr id="24" name="23 - Ορθογώνιο"/>
          <p:cNvSpPr/>
          <p:nvPr/>
        </p:nvSpPr>
        <p:spPr>
          <a:xfrm>
            <a:off x="1143000" y="3000378"/>
            <a:ext cx="6858000" cy="117872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0969" indent="-130969" algn="ctr" defTabSz="685800" fontAlgn="base">
              <a:lnSpc>
                <a:spcPct val="150000"/>
              </a:lnSpc>
              <a:spcBef>
                <a:spcPct val="0"/>
              </a:spcBef>
              <a:spcAft>
                <a:spcPct val="0"/>
              </a:spcAft>
              <a:tabLst>
                <a:tab pos="0" algn="l"/>
              </a:tabLst>
              <a:defRPr/>
            </a:pPr>
            <a:endParaRPr lang="en-US" sz="900" b="1" dirty="0">
              <a:solidFill>
                <a:srgbClr val="FFC000"/>
              </a:solidFill>
              <a:latin typeface="Calibri"/>
            </a:endParaRPr>
          </a:p>
        </p:txBody>
      </p:sp>
      <p:sp>
        <p:nvSpPr>
          <p:cNvPr id="26" name="TextBox 64">
            <a:extLst>
              <a:ext uri="{FF2B5EF4-FFF2-40B4-BE49-F238E27FC236}">
                <a16:creationId xmlns:a16="http://schemas.microsoft.com/office/drawing/2014/main" id="{CC33AD8B-D3A8-41B1-B23B-ABEEDF3416ED}"/>
              </a:ext>
            </a:extLst>
          </p:cNvPr>
          <p:cNvSpPr txBox="1"/>
          <p:nvPr/>
        </p:nvSpPr>
        <p:spPr>
          <a:xfrm>
            <a:off x="1464447" y="214297"/>
            <a:ext cx="3425233" cy="100950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fontAlgn="base">
              <a:lnSpc>
                <a:spcPts val="1875"/>
              </a:lnSpc>
              <a:spcBef>
                <a:spcPct val="0"/>
              </a:spcBef>
              <a:spcAft>
                <a:spcPct val="0"/>
              </a:spcAft>
            </a:pPr>
            <a:r>
              <a:rPr lang="en-US" sz="2100" b="1" dirty="0">
                <a:solidFill>
                  <a:srgbClr val="F79646"/>
                </a:solidFill>
                <a:latin typeface="Myriad Pro Black" pitchFamily="34" charset="0"/>
                <a:ea typeface="Roboto" panose="02000000000000000000" pitchFamily="2" charset="0"/>
                <a:cs typeface="Open Sans Extrabold" panose="020B0906030804020204" pitchFamily="34" charset="0"/>
              </a:rPr>
              <a:t>PPP Contracts</a:t>
            </a:r>
          </a:p>
          <a:p>
            <a:pPr defTabSz="685800" fontAlgn="base">
              <a:lnSpc>
                <a:spcPts val="1875"/>
              </a:lnSpc>
              <a:spcBef>
                <a:spcPct val="0"/>
              </a:spcBef>
              <a:spcAft>
                <a:spcPct val="0"/>
              </a:spcAft>
            </a:pPr>
            <a:r>
              <a:rPr lang="en-US" sz="1350" dirty="0">
                <a:solidFill>
                  <a:srgbClr val="1F497D"/>
                </a:solidFill>
                <a:latin typeface="Myriad Pro Black" pitchFamily="34" charset="0"/>
                <a:ea typeface="Lato" panose="020F0502020204030203" pitchFamily="34" charset="0"/>
                <a:cs typeface="Lato" panose="020F0502020204030203" pitchFamily="34" charset="0"/>
              </a:rPr>
              <a:t>Major achievements</a:t>
            </a:r>
            <a:endParaRPr lang="el-GR" sz="1350" dirty="0">
              <a:solidFill>
                <a:srgbClr val="1F497D"/>
              </a:solidFill>
              <a:latin typeface="Myriad Pro Black" pitchFamily="34" charset="0"/>
              <a:ea typeface="Lato" panose="020F0502020204030203" pitchFamily="34" charset="0"/>
              <a:cs typeface="Lato" panose="020F0502020204030203" pitchFamily="34" charset="0"/>
            </a:endParaRPr>
          </a:p>
          <a:p>
            <a:pPr defTabSz="685800" fontAlgn="base">
              <a:spcBef>
                <a:spcPct val="0"/>
              </a:spcBef>
              <a:spcAft>
                <a:spcPct val="0"/>
              </a:spcAft>
            </a:pPr>
            <a:r>
              <a:rPr lang="en-US" sz="1350" dirty="0">
                <a:solidFill>
                  <a:srgbClr val="EEECE1">
                    <a:lumMod val="75000"/>
                  </a:srgbClr>
                </a:solidFill>
                <a:latin typeface="Myriad Pro Black" pitchFamily="34" charset="0"/>
                <a:ea typeface="Lato" panose="020F0502020204030203" pitchFamily="34" charset="0"/>
                <a:cs typeface="Lato" panose="020F0502020204030203" pitchFamily="34" charset="0"/>
              </a:rPr>
              <a:t> </a:t>
            </a:r>
            <a:endParaRPr lang="el-GR" sz="1350" dirty="0">
              <a:solidFill>
                <a:srgbClr val="EEECE1">
                  <a:lumMod val="75000"/>
                </a:srgbClr>
              </a:solidFill>
              <a:latin typeface="Myriad Pro Black" pitchFamily="34" charset="0"/>
              <a:ea typeface="Lato" panose="020F0502020204030203" pitchFamily="34" charset="0"/>
              <a:cs typeface="Lato" panose="020F0502020204030203" pitchFamily="34" charset="0"/>
            </a:endParaRPr>
          </a:p>
          <a:p>
            <a:pPr defTabSz="685800" fontAlgn="base">
              <a:lnSpc>
                <a:spcPts val="1875"/>
              </a:lnSpc>
              <a:spcBef>
                <a:spcPct val="0"/>
              </a:spcBef>
              <a:spcAft>
                <a:spcPct val="0"/>
              </a:spcAft>
            </a:pPr>
            <a:endParaRPr lang="en-US" sz="1350" b="1" dirty="0">
              <a:solidFill>
                <a:prstClr val="black">
                  <a:lumMod val="50000"/>
                  <a:lumOff val="50000"/>
                </a:prstClr>
              </a:solidFill>
              <a:latin typeface="Roboto" panose="02000000000000000000" pitchFamily="2" charset="0"/>
              <a:ea typeface="Roboto" panose="02000000000000000000" pitchFamily="2" charset="0"/>
              <a:cs typeface="Open Sans Semibold" panose="020B0706030804020204" pitchFamily="34" charset="0"/>
            </a:endParaRPr>
          </a:p>
        </p:txBody>
      </p:sp>
      <p:sp>
        <p:nvSpPr>
          <p:cNvPr id="29" name="28 - TextBox"/>
          <p:cNvSpPr txBox="1"/>
          <p:nvPr/>
        </p:nvSpPr>
        <p:spPr>
          <a:xfrm>
            <a:off x="1410869" y="3183061"/>
            <a:ext cx="6322263" cy="789319"/>
          </a:xfrm>
          <a:prstGeom prst="rect">
            <a:avLst/>
          </a:prstGeom>
          <a:noFill/>
        </p:spPr>
        <p:txBody>
          <a:bodyPr vert="horz" wrap="square" rtlCol="0" anchor="ctr" anchorCtr="0">
            <a:spAutoFit/>
          </a:bodyPr>
          <a:lstStyle/>
          <a:p>
            <a:pPr algn="ctr" defTabSz="685800" fontAlgn="base">
              <a:lnSpc>
                <a:spcPct val="150000"/>
              </a:lnSpc>
              <a:spcBef>
                <a:spcPct val="0"/>
              </a:spcBef>
              <a:spcAft>
                <a:spcPct val="0"/>
              </a:spcAft>
              <a:tabLst>
                <a:tab pos="0" algn="l"/>
              </a:tabLst>
              <a:defRPr/>
            </a:pPr>
            <a:r>
              <a:rPr lang="en-US" sz="1050" b="1" dirty="0">
                <a:solidFill>
                  <a:prstClr val="white"/>
                </a:solidFill>
                <a:effectLst>
                  <a:outerShdw blurRad="38100" dist="38100" dir="2700000" algn="tl">
                    <a:srgbClr val="000000">
                      <a:alpha val="43137"/>
                    </a:srgbClr>
                  </a:outerShdw>
                </a:effectLst>
                <a:latin typeface="Myriad Pro Black" pitchFamily="34" charset="0"/>
              </a:rPr>
              <a:t>“Greece was classified 3rd worldwide among 135 countries in the field of “Procurement of PPPs” according to the World Bank 2018</a:t>
            </a:r>
          </a:p>
          <a:p>
            <a:pPr algn="ctr" defTabSz="685800" fontAlgn="base">
              <a:lnSpc>
                <a:spcPct val="150000"/>
              </a:lnSpc>
              <a:spcBef>
                <a:spcPct val="0"/>
              </a:spcBef>
              <a:spcAft>
                <a:spcPct val="0"/>
              </a:spcAft>
              <a:tabLst>
                <a:tab pos="0" algn="l"/>
              </a:tabLst>
              <a:defRPr/>
            </a:pPr>
            <a:r>
              <a:rPr lang="en-US" sz="1050" b="1" dirty="0">
                <a:solidFill>
                  <a:prstClr val="white"/>
                </a:solidFill>
                <a:effectLst>
                  <a:outerShdw blurRad="38100" dist="38100" dir="2700000" algn="tl">
                    <a:srgbClr val="000000">
                      <a:alpha val="43137"/>
                    </a:srgbClr>
                  </a:outerShdw>
                </a:effectLst>
                <a:latin typeface="Myriad Pro Black" pitchFamily="34" charset="0"/>
              </a:rPr>
              <a:t> Procuring Infrastructure Public-Private Partnerships report.”</a:t>
            </a:r>
          </a:p>
        </p:txBody>
      </p:sp>
      <p:pic>
        <p:nvPicPr>
          <p:cNvPr id="32" name="Picture 2" descr="C:\Documents and Settings\user\Επιφάνεια εργασίας\χωρίς τίτλο.JPG"/>
          <p:cNvPicPr>
            <a:picLocks noChangeAspect="1" noChangeArrowheads="1"/>
          </p:cNvPicPr>
          <p:nvPr/>
        </p:nvPicPr>
        <p:blipFill>
          <a:blip r:embed="rId2" cstate="print"/>
          <a:srcRect/>
          <a:stretch>
            <a:fillRect/>
          </a:stretch>
        </p:blipFill>
        <p:spPr bwMode="auto">
          <a:xfrm>
            <a:off x="1143000" y="857239"/>
            <a:ext cx="1595158" cy="1982404"/>
          </a:xfrm>
          <a:prstGeom prst="rect">
            <a:avLst/>
          </a:prstGeom>
          <a:noFill/>
        </p:spPr>
      </p:pic>
      <p:sp>
        <p:nvSpPr>
          <p:cNvPr id="34" name="33 - TextBox"/>
          <p:cNvSpPr txBox="1"/>
          <p:nvPr/>
        </p:nvSpPr>
        <p:spPr>
          <a:xfrm>
            <a:off x="6393669" y="849657"/>
            <a:ext cx="1607332" cy="689804"/>
          </a:xfrm>
          <a:prstGeom prst="rect">
            <a:avLst/>
          </a:prstGeom>
          <a:solidFill>
            <a:schemeClr val="bg1">
              <a:lumMod val="50000"/>
            </a:schemeClr>
          </a:solidFill>
        </p:spPr>
        <p:txBody>
          <a:bodyPr vert="horz" wrap="square" rtlCol="0" anchor="ctr" anchorCtr="0">
            <a:spAutoFit/>
          </a:bodyPr>
          <a:lstStyle/>
          <a:p>
            <a:pPr algn="ctr" defTabSz="685800" fontAlgn="base">
              <a:lnSpc>
                <a:spcPct val="150000"/>
              </a:lnSpc>
              <a:spcBef>
                <a:spcPct val="0"/>
              </a:spcBef>
              <a:spcAft>
                <a:spcPct val="0"/>
              </a:spcAft>
              <a:tabLst>
                <a:tab pos="0" algn="l"/>
              </a:tabLst>
              <a:defRPr/>
            </a:pPr>
            <a:r>
              <a:rPr lang="en-US" sz="900" b="1" dirty="0">
                <a:solidFill>
                  <a:prstClr val="white"/>
                </a:solidFill>
                <a:effectLst>
                  <a:outerShdw blurRad="38100" dist="38100" dir="2700000" algn="tl">
                    <a:srgbClr val="000000">
                      <a:alpha val="43137"/>
                    </a:srgbClr>
                  </a:outerShdw>
                </a:effectLst>
                <a:latin typeface="Myriad Pro" pitchFamily="34" charset="0"/>
              </a:rPr>
              <a:t>“The first activation of a secondary market in a PPP project in Greece.”</a:t>
            </a:r>
            <a:endParaRPr lang="el-GR" sz="900" b="1" dirty="0">
              <a:solidFill>
                <a:prstClr val="white"/>
              </a:solidFill>
              <a:effectLst>
                <a:outerShdw blurRad="38100" dist="38100" dir="2700000" algn="tl">
                  <a:srgbClr val="000000">
                    <a:alpha val="43137"/>
                  </a:srgbClr>
                </a:outerShdw>
              </a:effectLst>
              <a:latin typeface="Myriad Pro" pitchFamily="34" charset="0"/>
            </a:endParaRPr>
          </a:p>
        </p:txBody>
      </p:sp>
      <p:sp>
        <p:nvSpPr>
          <p:cNvPr id="33" name="32 - TextBox"/>
          <p:cNvSpPr txBox="1"/>
          <p:nvPr/>
        </p:nvSpPr>
        <p:spPr>
          <a:xfrm>
            <a:off x="2578348" y="4379336"/>
            <a:ext cx="3975768" cy="507831"/>
          </a:xfrm>
          <a:prstGeom prst="rect">
            <a:avLst/>
          </a:prstGeom>
          <a:noFill/>
        </p:spPr>
        <p:txBody>
          <a:bodyPr vert="horz" wrap="none" rtlCol="0" anchor="ctr" anchorCtr="0">
            <a:spAutoFit/>
          </a:bodyPr>
          <a:lstStyle/>
          <a:p>
            <a:pPr algn="ctr" defTabSz="685800" fontAlgn="base">
              <a:spcBef>
                <a:spcPct val="0"/>
              </a:spcBef>
              <a:spcAft>
                <a:spcPct val="0"/>
              </a:spcAft>
            </a:pPr>
            <a:r>
              <a:rPr lang="en-US" sz="900" b="1" dirty="0">
                <a:solidFill>
                  <a:srgbClr val="003366"/>
                </a:solidFill>
                <a:latin typeface="Myriad Pro" pitchFamily="34" charset="0"/>
              </a:rPr>
              <a:t>In a recent study for the REGI Committee of the European Parliament,</a:t>
            </a:r>
          </a:p>
          <a:p>
            <a:pPr algn="ctr" defTabSz="685800" fontAlgn="base">
              <a:spcBef>
                <a:spcPct val="0"/>
              </a:spcBef>
              <a:spcAft>
                <a:spcPct val="0"/>
              </a:spcAft>
            </a:pPr>
            <a:r>
              <a:rPr lang="en-US" sz="900" b="1" dirty="0">
                <a:solidFill>
                  <a:srgbClr val="003366"/>
                </a:solidFill>
                <a:latin typeface="Myriad Pro" pitchFamily="34" charset="0"/>
              </a:rPr>
              <a:t> Greece is recognized to be leading in the blending of EU grants and</a:t>
            </a:r>
          </a:p>
          <a:p>
            <a:pPr algn="ctr" defTabSz="685800" fontAlgn="base">
              <a:spcBef>
                <a:spcPct val="0"/>
              </a:spcBef>
              <a:spcAft>
                <a:spcPct val="0"/>
              </a:spcAft>
            </a:pPr>
            <a:r>
              <a:rPr lang="en-US" sz="900" b="1" dirty="0">
                <a:solidFill>
                  <a:srgbClr val="003366"/>
                </a:solidFill>
                <a:latin typeface="Myriad Pro" pitchFamily="34" charset="0"/>
              </a:rPr>
              <a:t> private capital financing of PPP schemes</a:t>
            </a:r>
            <a:endParaRPr lang="el-GR" sz="900" b="1" dirty="0">
              <a:solidFill>
                <a:srgbClr val="003366"/>
              </a:solidFill>
              <a:latin typeface="Myriad Pro" pitchFamily="34" charset="0"/>
            </a:endParaRPr>
          </a:p>
        </p:txBody>
      </p:sp>
      <p:pic>
        <p:nvPicPr>
          <p:cNvPr id="35" name="34 - Εικόνα" descr="sdit-final-logo.jpg"/>
          <p:cNvPicPr>
            <a:picLocks noChangeAspect="1"/>
          </p:cNvPicPr>
          <p:nvPr/>
        </p:nvPicPr>
        <p:blipFill>
          <a:blip r:embed="rId3" cstate="print"/>
          <a:stretch>
            <a:fillRect/>
          </a:stretch>
        </p:blipFill>
        <p:spPr>
          <a:xfrm>
            <a:off x="6500850" y="214296"/>
            <a:ext cx="1125125" cy="444999"/>
          </a:xfrm>
          <a:prstGeom prst="rect">
            <a:avLst/>
          </a:prstGeom>
        </p:spPr>
      </p:pic>
      <p:sp>
        <p:nvSpPr>
          <p:cNvPr id="2" name="TextBox 1"/>
          <p:cNvSpPr txBox="1"/>
          <p:nvPr/>
        </p:nvSpPr>
        <p:spPr>
          <a:xfrm>
            <a:off x="6393670" y="1468763"/>
            <a:ext cx="1604670" cy="1615827"/>
          </a:xfrm>
          <a:prstGeom prst="rect">
            <a:avLst/>
          </a:prstGeom>
          <a:solidFill>
            <a:schemeClr val="accent1"/>
          </a:solidFill>
        </p:spPr>
        <p:txBody>
          <a:bodyPr vert="horz" wrap="square" rtlCol="0" anchor="ctr" anchorCtr="0">
            <a:spAutoFit/>
          </a:bodyPr>
          <a:lstStyle/>
          <a:p>
            <a:pPr algn="ctr" defTabSz="685800" fontAlgn="base">
              <a:spcBef>
                <a:spcPct val="0"/>
              </a:spcBef>
              <a:spcAft>
                <a:spcPct val="0"/>
              </a:spcAft>
            </a:pPr>
            <a:r>
              <a:rPr lang="en-US" sz="900" dirty="0">
                <a:solidFill>
                  <a:prstClr val="white"/>
                </a:solidFill>
                <a:effectLst>
                  <a:outerShdw blurRad="38100" dist="38100" dir="2700000" algn="tl">
                    <a:srgbClr val="000000">
                      <a:alpha val="43137"/>
                    </a:srgbClr>
                  </a:outerShdw>
                </a:effectLst>
                <a:latin typeface="Myriad Pro" pitchFamily="34" charset="0"/>
              </a:rPr>
              <a:t>According to Law</a:t>
            </a:r>
          </a:p>
          <a:p>
            <a:pPr algn="ctr" defTabSz="685800" fontAlgn="base">
              <a:spcBef>
                <a:spcPct val="0"/>
              </a:spcBef>
              <a:spcAft>
                <a:spcPct val="0"/>
              </a:spcAft>
            </a:pPr>
            <a:r>
              <a:rPr lang="en-US" sz="900" dirty="0">
                <a:solidFill>
                  <a:prstClr val="white"/>
                </a:solidFill>
                <a:effectLst>
                  <a:outerShdw blurRad="38100" dist="38100" dir="2700000" algn="tl">
                    <a:srgbClr val="000000">
                      <a:alpha val="43137"/>
                    </a:srgbClr>
                  </a:outerShdw>
                </a:effectLst>
                <a:latin typeface="Myriad Pro" pitchFamily="34" charset="0"/>
              </a:rPr>
              <a:t> No. 4635/2019, all PPPs </a:t>
            </a:r>
          </a:p>
          <a:p>
            <a:pPr algn="ctr" defTabSz="685800" fontAlgn="base">
              <a:spcBef>
                <a:spcPct val="0"/>
              </a:spcBef>
              <a:spcAft>
                <a:spcPct val="0"/>
              </a:spcAft>
            </a:pPr>
            <a:r>
              <a:rPr lang="en-US" sz="900" dirty="0">
                <a:solidFill>
                  <a:prstClr val="white"/>
                </a:solidFill>
                <a:effectLst>
                  <a:outerShdw blurRad="38100" dist="38100" dir="2700000" algn="tl">
                    <a:srgbClr val="000000">
                      <a:alpha val="43137"/>
                    </a:srgbClr>
                  </a:outerShdw>
                </a:effectLst>
                <a:latin typeface="Myriad Pro" pitchFamily="34" charset="0"/>
              </a:rPr>
              <a:t>will be</a:t>
            </a:r>
          </a:p>
          <a:p>
            <a:pPr algn="ctr" defTabSz="685800" fontAlgn="base">
              <a:spcBef>
                <a:spcPct val="0"/>
              </a:spcBef>
              <a:spcAft>
                <a:spcPct val="0"/>
              </a:spcAft>
            </a:pPr>
            <a:r>
              <a:rPr lang="en-US" sz="900" dirty="0">
                <a:solidFill>
                  <a:prstClr val="white"/>
                </a:solidFill>
                <a:effectLst>
                  <a:outerShdw blurRad="38100" dist="38100" dir="2700000" algn="tl">
                    <a:srgbClr val="000000">
                      <a:alpha val="43137"/>
                    </a:srgbClr>
                  </a:outerShdw>
                </a:effectLst>
                <a:latin typeface="Myriad Pro" pitchFamily="34" charset="0"/>
              </a:rPr>
              <a:t> categorized as </a:t>
            </a:r>
          </a:p>
          <a:p>
            <a:pPr algn="ctr" defTabSz="685800" fontAlgn="base">
              <a:spcBef>
                <a:spcPct val="0"/>
              </a:spcBef>
              <a:spcAft>
                <a:spcPct val="0"/>
              </a:spcAft>
            </a:pPr>
            <a:r>
              <a:rPr lang="en-US" sz="900" dirty="0">
                <a:solidFill>
                  <a:prstClr val="white"/>
                </a:solidFill>
                <a:effectLst>
                  <a:outerShdw blurRad="38100" dist="38100" dir="2700000" algn="tl">
                    <a:srgbClr val="000000">
                      <a:alpha val="43137"/>
                    </a:srgbClr>
                  </a:outerShdw>
                </a:effectLst>
                <a:latin typeface="Myriad Pro" pitchFamily="34" charset="0"/>
              </a:rPr>
              <a:t>“strategic projects”.</a:t>
            </a:r>
          </a:p>
          <a:p>
            <a:pPr algn="ctr" defTabSz="685800" fontAlgn="base">
              <a:spcBef>
                <a:spcPct val="0"/>
              </a:spcBef>
              <a:spcAft>
                <a:spcPct val="0"/>
              </a:spcAft>
            </a:pPr>
            <a:r>
              <a:rPr lang="en-US" sz="900" dirty="0">
                <a:solidFill>
                  <a:prstClr val="white"/>
                </a:solidFill>
                <a:effectLst>
                  <a:outerShdw blurRad="38100" dist="38100" dir="2700000" algn="tl">
                    <a:srgbClr val="000000">
                      <a:alpha val="43137"/>
                    </a:srgbClr>
                  </a:outerShdw>
                </a:effectLst>
                <a:latin typeface="Myriad Pro" pitchFamily="34" charset="0"/>
              </a:rPr>
              <a:t>As a result, they will benefit from a fast-track and </a:t>
            </a:r>
          </a:p>
          <a:p>
            <a:pPr algn="ctr" defTabSz="685800" fontAlgn="base">
              <a:spcBef>
                <a:spcPct val="0"/>
              </a:spcBef>
              <a:spcAft>
                <a:spcPct val="0"/>
              </a:spcAft>
            </a:pPr>
            <a:r>
              <a:rPr lang="en-US" sz="900" dirty="0">
                <a:solidFill>
                  <a:prstClr val="white"/>
                </a:solidFill>
                <a:effectLst>
                  <a:outerShdw blurRad="38100" dist="38100" dir="2700000" algn="tl">
                    <a:srgbClr val="000000">
                      <a:alpha val="43137"/>
                    </a:srgbClr>
                  </a:outerShdw>
                </a:effectLst>
                <a:latin typeface="Myriad Pro" pitchFamily="34" charset="0"/>
              </a:rPr>
              <a:t>centralized licensing process</a:t>
            </a:r>
          </a:p>
          <a:p>
            <a:pPr algn="ctr" defTabSz="685800" fontAlgn="base">
              <a:spcBef>
                <a:spcPct val="0"/>
              </a:spcBef>
              <a:spcAft>
                <a:spcPct val="0"/>
              </a:spcAft>
            </a:pPr>
            <a:r>
              <a:rPr lang="en-US" sz="900" dirty="0">
                <a:solidFill>
                  <a:prstClr val="white"/>
                </a:solidFill>
                <a:effectLst>
                  <a:outerShdw blurRad="38100" dist="38100" dir="2700000" algn="tl">
                    <a:srgbClr val="000000">
                      <a:alpha val="43137"/>
                    </a:srgbClr>
                  </a:outerShdw>
                </a:effectLst>
                <a:latin typeface="Myriad Pro" pitchFamily="34" charset="0"/>
              </a:rPr>
              <a:t> and will be easier to implement.</a:t>
            </a:r>
          </a:p>
        </p:txBody>
      </p:sp>
    </p:spTree>
    <p:extLst>
      <p:ext uri="{BB962C8B-B14F-4D97-AF65-F5344CB8AC3E}">
        <p14:creationId xmlns:p14="http://schemas.microsoft.com/office/powerpoint/2010/main" val="19170106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endParaRPr lang="el-GR" dirty="0"/>
          </a:p>
        </p:txBody>
      </p:sp>
      <p:sp>
        <p:nvSpPr>
          <p:cNvPr id="3" name="2 - Υπότιτλος"/>
          <p:cNvSpPr>
            <a:spLocks noGrp="1"/>
          </p:cNvSpPr>
          <p:nvPr>
            <p:ph type="subTitle" idx="1"/>
          </p:nvPr>
        </p:nvSpPr>
        <p:spPr/>
        <p:txBody>
          <a:bodyPr/>
          <a:lstStyle/>
          <a:p>
            <a:endParaRPr lang="el-GR" dirty="0"/>
          </a:p>
        </p:txBody>
      </p:sp>
      <p:pic>
        <p:nvPicPr>
          <p:cNvPr id="6" name="5 - Εικόνα" descr="13  projects-title EN new.jpg"/>
          <p:cNvPicPr>
            <a:picLocks noChangeAspect="1"/>
          </p:cNvPicPr>
          <p:nvPr/>
        </p:nvPicPr>
        <p:blipFill>
          <a:blip r:embed="rId2" cstate="print"/>
          <a:stretch>
            <a:fillRect/>
          </a:stretch>
        </p:blipFill>
        <p:spPr>
          <a:xfrm>
            <a:off x="1143000" y="1"/>
            <a:ext cx="6858000" cy="5143499"/>
          </a:xfrm>
          <a:prstGeom prst="rect">
            <a:avLst/>
          </a:prstGeom>
        </p:spPr>
      </p:pic>
      <p:sp>
        <p:nvSpPr>
          <p:cNvPr id="7" name="TextBox 64">
            <a:extLst>
              <a:ext uri="{FF2B5EF4-FFF2-40B4-BE49-F238E27FC236}">
                <a16:creationId xmlns:a16="http://schemas.microsoft.com/office/drawing/2014/main" id="{CC33AD8B-D3A8-41B1-B23B-ABEEDF3416ED}"/>
              </a:ext>
            </a:extLst>
          </p:cNvPr>
          <p:cNvSpPr txBox="1"/>
          <p:nvPr/>
        </p:nvSpPr>
        <p:spPr>
          <a:xfrm>
            <a:off x="1468239" y="214297"/>
            <a:ext cx="6425629" cy="54373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fontAlgn="base">
              <a:lnSpc>
                <a:spcPts val="1875"/>
              </a:lnSpc>
              <a:spcBef>
                <a:spcPct val="0"/>
              </a:spcBef>
              <a:spcAft>
                <a:spcPct val="0"/>
              </a:spcAft>
            </a:pPr>
            <a:r>
              <a:rPr lang="en-US" sz="2100" b="1" dirty="0">
                <a:solidFill>
                  <a:srgbClr val="F79646"/>
                </a:solidFill>
                <a:latin typeface="Myriad Pro Black" pitchFamily="34" charset="0"/>
                <a:ea typeface="Roboto" panose="02000000000000000000" pitchFamily="2" charset="0"/>
                <a:cs typeface="Open Sans Extrabold" panose="020B0906030804020204" pitchFamily="34" charset="0"/>
              </a:rPr>
              <a:t>Signed PPP Contracts</a:t>
            </a:r>
          </a:p>
          <a:p>
            <a:pPr defTabSz="685800" fontAlgn="base">
              <a:spcBef>
                <a:spcPct val="0"/>
              </a:spcBef>
              <a:spcAft>
                <a:spcPct val="0"/>
              </a:spcAft>
            </a:pPr>
            <a:r>
              <a:rPr lang="en-US" sz="1350" dirty="0">
                <a:solidFill>
                  <a:srgbClr val="1F497D"/>
                </a:solidFill>
                <a:latin typeface="Myriad Pro Black" pitchFamily="34" charset="0"/>
                <a:ea typeface="Lato" panose="020F0502020204030203" pitchFamily="34" charset="0"/>
                <a:cs typeface="Lato" panose="020F0502020204030203" pitchFamily="34" charset="0"/>
              </a:rPr>
              <a:t>14 PPP Contracts of total cost </a:t>
            </a:r>
            <a:r>
              <a:rPr lang="el-GR" sz="1350" dirty="0">
                <a:solidFill>
                  <a:srgbClr val="1F497D"/>
                </a:solidFill>
                <a:latin typeface="Myriad Pro Black" pitchFamily="34" charset="0"/>
                <a:ea typeface="Lato" panose="020F0502020204030203" pitchFamily="34" charset="0"/>
                <a:cs typeface="Lato" panose="020F0502020204030203" pitchFamily="34" charset="0"/>
              </a:rPr>
              <a:t>€ 822 </a:t>
            </a:r>
            <a:r>
              <a:rPr lang="en-US" sz="1350" dirty="0">
                <a:solidFill>
                  <a:srgbClr val="1F497D"/>
                </a:solidFill>
                <a:latin typeface="Myriad Pro Black" pitchFamily="34" charset="0"/>
                <a:ea typeface="Lato" panose="020F0502020204030203" pitchFamily="34" charset="0"/>
                <a:cs typeface="Lato" panose="020F0502020204030203" pitchFamily="34" charset="0"/>
              </a:rPr>
              <a:t>mil</a:t>
            </a:r>
            <a:r>
              <a:rPr lang="el-GR" sz="1350" dirty="0">
                <a:solidFill>
                  <a:srgbClr val="1F497D"/>
                </a:solidFill>
                <a:latin typeface="Myriad Pro Black" pitchFamily="34" charset="0"/>
                <a:ea typeface="Lato" panose="020F0502020204030203" pitchFamily="34" charset="0"/>
                <a:cs typeface="Lato" panose="020F0502020204030203" pitchFamily="34" charset="0"/>
              </a:rPr>
              <a:t>.</a:t>
            </a:r>
            <a:r>
              <a:rPr lang="en-US" sz="1350" dirty="0">
                <a:solidFill>
                  <a:srgbClr val="1F497D"/>
                </a:solidFill>
                <a:latin typeface="Myriad Pro Black" pitchFamily="34" charset="0"/>
                <a:ea typeface="Lato" panose="020F0502020204030203" pitchFamily="34" charset="0"/>
                <a:cs typeface="Lato" panose="020F0502020204030203" pitchFamily="34" charset="0"/>
              </a:rPr>
              <a:t>– Period 2009-2019</a:t>
            </a:r>
            <a:endParaRPr lang="el-GR" sz="1350" dirty="0">
              <a:solidFill>
                <a:srgbClr val="1F497D"/>
              </a:solidFill>
              <a:latin typeface="Myriad Pro Black" pitchFamily="34" charset="0"/>
              <a:ea typeface="Lato" panose="020F0502020204030203" pitchFamily="34" charset="0"/>
              <a:cs typeface="Lato" panose="020F0502020204030203" pitchFamily="34" charset="0"/>
            </a:endParaRPr>
          </a:p>
        </p:txBody>
      </p:sp>
      <p:pic>
        <p:nvPicPr>
          <p:cNvPr id="8" name="7 - Εικόνα" descr="sdit-final-logo.jpg"/>
          <p:cNvPicPr>
            <a:picLocks noChangeAspect="1"/>
          </p:cNvPicPr>
          <p:nvPr/>
        </p:nvPicPr>
        <p:blipFill>
          <a:blip r:embed="rId3" cstate="print"/>
          <a:stretch>
            <a:fillRect/>
          </a:stretch>
        </p:blipFill>
        <p:spPr>
          <a:xfrm>
            <a:off x="6500850" y="214296"/>
            <a:ext cx="1125125" cy="444999"/>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 TextBox"/>
          <p:cNvSpPr txBox="1"/>
          <p:nvPr/>
        </p:nvSpPr>
        <p:spPr>
          <a:xfrm>
            <a:off x="1196555" y="857238"/>
            <a:ext cx="2143140" cy="4179123"/>
          </a:xfrm>
          <a:prstGeom prst="rect">
            <a:avLst/>
          </a:prstGeom>
          <a:solidFill>
            <a:schemeClr val="bg1">
              <a:lumMod val="95000"/>
            </a:schemeClr>
          </a:solidFill>
          <a:ln>
            <a:noFill/>
          </a:ln>
        </p:spPr>
        <p:style>
          <a:lnRef idx="2">
            <a:schemeClr val="accent1"/>
          </a:lnRef>
          <a:fillRef idx="1">
            <a:schemeClr val="lt1"/>
          </a:fillRef>
          <a:effectRef idx="0">
            <a:schemeClr val="accent1"/>
          </a:effectRef>
          <a:fontRef idx="minor">
            <a:schemeClr val="dk1"/>
          </a:fontRef>
        </p:style>
        <p:txBody>
          <a:bodyPr wrap="square" rtlCol="0">
            <a:noAutofit/>
          </a:bodyPr>
          <a:lstStyle/>
          <a:p>
            <a:pPr algn="ctr" defTabSz="685800" fontAlgn="base">
              <a:lnSpc>
                <a:spcPct val="150000"/>
              </a:lnSpc>
              <a:spcBef>
                <a:spcPts val="450"/>
              </a:spcBef>
              <a:spcAft>
                <a:spcPct val="0"/>
              </a:spcAft>
            </a:pPr>
            <a:r>
              <a:rPr lang="en-US" sz="1050" b="1" dirty="0">
                <a:solidFill>
                  <a:srgbClr val="1F497D"/>
                </a:solidFill>
                <a:latin typeface="Myriad Pro" pitchFamily="34" charset="0"/>
              </a:rPr>
              <a:t>24 Schools </a:t>
            </a:r>
            <a:r>
              <a:rPr lang="en-US" sz="1050" dirty="0">
                <a:solidFill>
                  <a:srgbClr val="1F497D"/>
                </a:solidFill>
                <a:latin typeface="Myriad Pro" pitchFamily="34" charset="0"/>
              </a:rPr>
              <a:t>PPP Project </a:t>
            </a:r>
          </a:p>
          <a:p>
            <a:pPr algn="ctr" defTabSz="685800" fontAlgn="base">
              <a:lnSpc>
                <a:spcPct val="150000"/>
              </a:lnSpc>
              <a:spcBef>
                <a:spcPts val="450"/>
              </a:spcBef>
              <a:spcAft>
                <a:spcPct val="0"/>
              </a:spcAft>
            </a:pPr>
            <a:r>
              <a:rPr lang="en-US" sz="1050" dirty="0">
                <a:solidFill>
                  <a:srgbClr val="1F497D"/>
                </a:solidFill>
                <a:latin typeface="Myriad Pro" pitchFamily="34" charset="0"/>
              </a:rPr>
              <a:t>“</a:t>
            </a:r>
            <a:r>
              <a:rPr lang="en-US" sz="1050" b="1" dirty="0">
                <a:solidFill>
                  <a:srgbClr val="1F497D"/>
                </a:solidFill>
                <a:latin typeface="Myriad Pro" pitchFamily="34" charset="0"/>
              </a:rPr>
              <a:t>Education Deal of the Year 2014</a:t>
            </a:r>
            <a:r>
              <a:rPr lang="en-US" sz="1050" dirty="0">
                <a:solidFill>
                  <a:srgbClr val="1F497D"/>
                </a:solidFill>
                <a:latin typeface="Myriad Pro" pitchFamily="34" charset="0"/>
              </a:rPr>
              <a:t>” </a:t>
            </a:r>
          </a:p>
          <a:p>
            <a:pPr algn="ctr" defTabSz="685800" fontAlgn="base">
              <a:lnSpc>
                <a:spcPct val="150000"/>
              </a:lnSpc>
              <a:spcBef>
                <a:spcPts val="450"/>
              </a:spcBef>
              <a:spcAft>
                <a:spcPct val="0"/>
              </a:spcAft>
            </a:pPr>
            <a:r>
              <a:rPr lang="en-US" sz="1050" dirty="0">
                <a:solidFill>
                  <a:srgbClr val="1F497D"/>
                </a:solidFill>
                <a:latin typeface="Myriad Pro" pitchFamily="34" charset="0"/>
              </a:rPr>
              <a:t>by the magazine </a:t>
            </a:r>
            <a:r>
              <a:rPr lang="en-US" sz="1050" b="1" dirty="0">
                <a:solidFill>
                  <a:srgbClr val="1F497D"/>
                </a:solidFill>
                <a:latin typeface="Myriad Pro" pitchFamily="34" charset="0"/>
              </a:rPr>
              <a:t>World Finance</a:t>
            </a:r>
            <a:endParaRPr lang="en-US" sz="1050" dirty="0">
              <a:solidFill>
                <a:srgbClr val="1F497D"/>
              </a:solidFill>
              <a:latin typeface="Myriad Pro" pitchFamily="34" charset="0"/>
            </a:endParaRPr>
          </a:p>
        </p:txBody>
      </p:sp>
      <p:sp>
        <p:nvSpPr>
          <p:cNvPr id="2" name="1 - Θέση αριθμού διαφάνειας"/>
          <p:cNvSpPr>
            <a:spLocks noGrp="1"/>
          </p:cNvSpPr>
          <p:nvPr>
            <p:ph type="sldNum" sz="quarter" idx="12"/>
          </p:nvPr>
        </p:nvSpPr>
        <p:spPr/>
        <p:txBody>
          <a:bodyPr/>
          <a:lstStyle/>
          <a:p>
            <a:pPr defTabSz="685800">
              <a:defRPr/>
            </a:pPr>
            <a:fld id="{73547216-FBAE-4476-B443-2FF35C48A82C}" type="slidenum">
              <a:rPr lang="el-GR">
                <a:solidFill>
                  <a:prstClr val="black">
                    <a:tint val="75000"/>
                  </a:prstClr>
                </a:solidFill>
                <a:latin typeface="Calibri"/>
              </a:rPr>
              <a:pPr defTabSz="685800">
                <a:defRPr/>
              </a:pPr>
              <a:t>6</a:t>
            </a:fld>
            <a:endParaRPr lang="el-GR" dirty="0">
              <a:solidFill>
                <a:prstClr val="black">
                  <a:tint val="75000"/>
                </a:prstClr>
              </a:solidFill>
              <a:latin typeface="Calibri"/>
            </a:endParaRPr>
          </a:p>
        </p:txBody>
      </p:sp>
      <p:sp>
        <p:nvSpPr>
          <p:cNvPr id="4" name="6 - Τίτλος"/>
          <p:cNvSpPr>
            <a:spLocks/>
          </p:cNvSpPr>
          <p:nvPr/>
        </p:nvSpPr>
        <p:spPr bwMode="auto">
          <a:xfrm>
            <a:off x="3929058" y="0"/>
            <a:ext cx="4246959" cy="704850"/>
          </a:xfrm>
          <a:prstGeom prst="rect">
            <a:avLst/>
          </a:prstGeom>
          <a:noFill/>
          <a:ln w="9525" algn="ctr">
            <a:noFill/>
            <a:miter lim="800000"/>
            <a:headEnd/>
            <a:tailEnd/>
          </a:ln>
        </p:spPr>
        <p:txBody>
          <a:bodyPr anchor="ctr"/>
          <a:lstStyle/>
          <a:p>
            <a:pPr algn="r" defTabSz="685800" fontAlgn="base">
              <a:spcBef>
                <a:spcPct val="0"/>
              </a:spcBef>
              <a:spcAft>
                <a:spcPct val="0"/>
              </a:spcAft>
              <a:defRPr/>
            </a:pPr>
            <a:endParaRPr lang="el-GR" sz="1350" dirty="0">
              <a:solidFill>
                <a:srgbClr val="1F497D"/>
              </a:solidFill>
              <a:latin typeface="Calibri" pitchFamily="34" charset="0"/>
            </a:endParaRPr>
          </a:p>
        </p:txBody>
      </p:sp>
      <p:pic>
        <p:nvPicPr>
          <p:cNvPr id="5" name="Picture 7"/>
          <p:cNvPicPr>
            <a:picLocks noChangeAspect="1" noChangeArrowheads="1"/>
          </p:cNvPicPr>
          <p:nvPr/>
        </p:nvPicPr>
        <p:blipFill>
          <a:blip r:embed="rId2" cstate="print"/>
          <a:srcRect/>
          <a:stretch>
            <a:fillRect/>
          </a:stretch>
        </p:blipFill>
        <p:spPr bwMode="auto">
          <a:xfrm>
            <a:off x="1250133" y="2089544"/>
            <a:ext cx="1125141" cy="1472803"/>
          </a:xfrm>
          <a:prstGeom prst="rect">
            <a:avLst/>
          </a:prstGeom>
          <a:noFill/>
          <a:ln w="9525">
            <a:noFill/>
            <a:miter lim="800000"/>
            <a:headEnd/>
            <a:tailEnd/>
          </a:ln>
        </p:spPr>
      </p:pic>
      <p:pic>
        <p:nvPicPr>
          <p:cNvPr id="6" name="Picture 8"/>
          <p:cNvPicPr>
            <a:picLocks noChangeAspect="1" noChangeArrowheads="1"/>
          </p:cNvPicPr>
          <p:nvPr/>
        </p:nvPicPr>
        <p:blipFill>
          <a:blip r:embed="rId3" cstate="print"/>
          <a:srcRect/>
          <a:stretch>
            <a:fillRect/>
          </a:stretch>
        </p:blipFill>
        <p:spPr bwMode="auto">
          <a:xfrm>
            <a:off x="2107389" y="3589742"/>
            <a:ext cx="1125900" cy="1337848"/>
          </a:xfrm>
          <a:prstGeom prst="rect">
            <a:avLst/>
          </a:prstGeom>
          <a:noFill/>
          <a:ln w="9525">
            <a:noFill/>
            <a:miter lim="800000"/>
            <a:headEnd/>
            <a:tailEnd/>
          </a:ln>
        </p:spPr>
      </p:pic>
      <p:sp>
        <p:nvSpPr>
          <p:cNvPr id="8" name="7 - TextBox"/>
          <p:cNvSpPr txBox="1"/>
          <p:nvPr/>
        </p:nvSpPr>
        <p:spPr>
          <a:xfrm>
            <a:off x="3446851" y="857238"/>
            <a:ext cx="2196719" cy="4179123"/>
          </a:xfrm>
          <a:prstGeom prst="rect">
            <a:avLst/>
          </a:prstGeom>
          <a:solidFill>
            <a:schemeClr val="bg1">
              <a:lumMod val="95000"/>
            </a:schemeClr>
          </a:solidFill>
          <a:ln>
            <a:noFill/>
          </a:ln>
        </p:spPr>
        <p:style>
          <a:lnRef idx="2">
            <a:schemeClr val="accent3"/>
          </a:lnRef>
          <a:fillRef idx="1">
            <a:schemeClr val="lt1"/>
          </a:fillRef>
          <a:effectRef idx="0">
            <a:schemeClr val="accent3"/>
          </a:effectRef>
          <a:fontRef idx="minor">
            <a:schemeClr val="dk1"/>
          </a:fontRef>
        </p:style>
        <p:txBody>
          <a:bodyPr wrap="square" rtlCol="0">
            <a:noAutofit/>
          </a:bodyPr>
          <a:lstStyle/>
          <a:p>
            <a:pPr algn="ctr" defTabSz="685800" fontAlgn="base">
              <a:lnSpc>
                <a:spcPct val="150000"/>
              </a:lnSpc>
              <a:spcBef>
                <a:spcPct val="0"/>
              </a:spcBef>
              <a:spcAft>
                <a:spcPct val="0"/>
              </a:spcAft>
              <a:buFont typeface="Wingdings" pitchFamily="2" charset="2"/>
              <a:buChar char="q"/>
            </a:pPr>
            <a:r>
              <a:rPr lang="en-US" sz="900" b="1" dirty="0">
                <a:solidFill>
                  <a:srgbClr val="1F497D"/>
                </a:solidFill>
                <a:latin typeface="Myriad Pro" pitchFamily="34" charset="0"/>
              </a:rPr>
              <a:t>  W. Macedonia Waste Management PPP Project </a:t>
            </a:r>
          </a:p>
          <a:p>
            <a:pPr algn="ctr" defTabSz="685800" fontAlgn="base">
              <a:lnSpc>
                <a:spcPct val="150000"/>
              </a:lnSpc>
              <a:spcBef>
                <a:spcPct val="0"/>
              </a:spcBef>
              <a:spcAft>
                <a:spcPct val="0"/>
              </a:spcAft>
            </a:pPr>
            <a:r>
              <a:rPr lang="en-US" sz="900" b="1" dirty="0">
                <a:solidFill>
                  <a:srgbClr val="1F497D"/>
                </a:solidFill>
                <a:latin typeface="Myriad Pro" pitchFamily="34" charset="0"/>
              </a:rPr>
              <a:t>“Waste Deal of the Year 2014” </a:t>
            </a:r>
          </a:p>
          <a:p>
            <a:pPr algn="ctr" defTabSz="685800" fontAlgn="base">
              <a:lnSpc>
                <a:spcPct val="150000"/>
              </a:lnSpc>
              <a:spcBef>
                <a:spcPct val="0"/>
              </a:spcBef>
              <a:spcAft>
                <a:spcPct val="0"/>
              </a:spcAft>
            </a:pPr>
            <a:r>
              <a:rPr lang="en-US" sz="900" dirty="0">
                <a:solidFill>
                  <a:srgbClr val="1F497D"/>
                </a:solidFill>
                <a:latin typeface="Myriad Pro" pitchFamily="34" charset="0"/>
              </a:rPr>
              <a:t>by the magazine World Finance &amp;</a:t>
            </a:r>
          </a:p>
          <a:p>
            <a:pPr algn="ctr" defTabSz="685800" fontAlgn="base">
              <a:lnSpc>
                <a:spcPct val="150000"/>
              </a:lnSpc>
              <a:spcBef>
                <a:spcPct val="0"/>
              </a:spcBef>
              <a:spcAft>
                <a:spcPct val="0"/>
              </a:spcAft>
            </a:pPr>
            <a:r>
              <a:rPr lang="en-US" sz="900" dirty="0">
                <a:solidFill>
                  <a:srgbClr val="1F497D"/>
                </a:solidFill>
                <a:latin typeface="Myriad Pro" pitchFamily="34" charset="0"/>
              </a:rPr>
              <a:t>“Waste Partnership” Award </a:t>
            </a:r>
          </a:p>
          <a:p>
            <a:pPr algn="ctr" defTabSz="685800" fontAlgn="base">
              <a:lnSpc>
                <a:spcPct val="150000"/>
              </a:lnSpc>
              <a:spcBef>
                <a:spcPct val="0"/>
              </a:spcBef>
              <a:spcAft>
                <a:spcPct val="0"/>
              </a:spcAft>
            </a:pPr>
            <a:r>
              <a:rPr lang="en-US" sz="900" dirty="0">
                <a:solidFill>
                  <a:srgbClr val="1F497D"/>
                </a:solidFill>
                <a:latin typeface="Myriad Pro" pitchFamily="34" charset="0"/>
              </a:rPr>
              <a:t>by  Waste &amp; Recycling Awards 2017</a:t>
            </a:r>
          </a:p>
          <a:p>
            <a:pPr algn="ctr" defTabSz="685800" fontAlgn="base">
              <a:lnSpc>
                <a:spcPct val="150000"/>
              </a:lnSpc>
              <a:spcBef>
                <a:spcPct val="0"/>
              </a:spcBef>
              <a:spcAft>
                <a:spcPct val="0"/>
              </a:spcAft>
            </a:pPr>
            <a:endParaRPr lang="en-US" sz="900" dirty="0">
              <a:solidFill>
                <a:srgbClr val="1F497D"/>
              </a:solidFill>
              <a:latin typeface="Myriad Pro" pitchFamily="34" charset="0"/>
            </a:endParaRPr>
          </a:p>
          <a:p>
            <a:pPr algn="ctr" defTabSz="685800" fontAlgn="base">
              <a:lnSpc>
                <a:spcPct val="150000"/>
              </a:lnSpc>
              <a:spcBef>
                <a:spcPct val="0"/>
              </a:spcBef>
              <a:spcAft>
                <a:spcPct val="0"/>
              </a:spcAft>
              <a:buFont typeface="Wingdings" pitchFamily="2" charset="2"/>
              <a:buChar char="q"/>
            </a:pPr>
            <a:r>
              <a:rPr lang="en-US" sz="900" b="1" dirty="0">
                <a:solidFill>
                  <a:srgbClr val="1F497D"/>
                </a:solidFill>
                <a:latin typeface="Myriad Pro" pitchFamily="34" charset="0"/>
              </a:rPr>
              <a:t> Serres Waste Management PPP project </a:t>
            </a:r>
            <a:r>
              <a:rPr lang="en-US" sz="900" dirty="0">
                <a:solidFill>
                  <a:srgbClr val="1F497D"/>
                </a:solidFill>
                <a:latin typeface="Myriad Pro" pitchFamily="34" charset="0"/>
              </a:rPr>
              <a:t>shortlisted as one of the 6 best international project in the category</a:t>
            </a:r>
            <a:endParaRPr lang="el-GR" sz="900" dirty="0">
              <a:solidFill>
                <a:srgbClr val="1F497D"/>
              </a:solidFill>
              <a:latin typeface="Myriad Pro" pitchFamily="34" charset="0"/>
            </a:endParaRPr>
          </a:p>
          <a:p>
            <a:pPr algn="ctr" defTabSz="685800" fontAlgn="base">
              <a:lnSpc>
                <a:spcPct val="150000"/>
              </a:lnSpc>
              <a:spcBef>
                <a:spcPct val="0"/>
              </a:spcBef>
              <a:spcAft>
                <a:spcPct val="0"/>
              </a:spcAft>
            </a:pPr>
            <a:r>
              <a:rPr lang="el-GR" sz="900" dirty="0">
                <a:solidFill>
                  <a:srgbClr val="1F497D"/>
                </a:solidFill>
                <a:latin typeface="Myriad Pro" pitchFamily="34" charset="0"/>
              </a:rPr>
              <a:t> </a:t>
            </a:r>
            <a:r>
              <a:rPr lang="en-US" sz="900" dirty="0">
                <a:solidFill>
                  <a:srgbClr val="1F497D"/>
                </a:solidFill>
                <a:latin typeface="Myriad Pro" pitchFamily="34" charset="0"/>
              </a:rPr>
              <a:t>“</a:t>
            </a:r>
            <a:r>
              <a:rPr lang="el-GR" sz="900" dirty="0">
                <a:solidFill>
                  <a:srgbClr val="1F497D"/>
                </a:solidFill>
                <a:latin typeface="Myriad Pro" pitchFamily="34" charset="0"/>
              </a:rPr>
              <a:t>Best Utilities Project in 2019” </a:t>
            </a:r>
            <a:r>
              <a:rPr lang="en-US" sz="900" dirty="0">
                <a:solidFill>
                  <a:srgbClr val="1F497D"/>
                </a:solidFill>
                <a:latin typeface="Myriad Pro" pitchFamily="34" charset="0"/>
              </a:rPr>
              <a:t>in Europe, Africa, Middle East for the</a:t>
            </a:r>
            <a:endParaRPr lang="el-GR" sz="900" dirty="0">
              <a:solidFill>
                <a:srgbClr val="1F497D"/>
              </a:solidFill>
              <a:latin typeface="Myriad Pro" pitchFamily="34" charset="0"/>
            </a:endParaRPr>
          </a:p>
          <a:p>
            <a:pPr algn="ctr" defTabSz="685800" fontAlgn="base">
              <a:lnSpc>
                <a:spcPct val="150000"/>
              </a:lnSpc>
              <a:spcBef>
                <a:spcPct val="0"/>
              </a:spcBef>
              <a:spcAft>
                <a:spcPct val="0"/>
              </a:spcAft>
            </a:pPr>
            <a:r>
              <a:rPr lang="el-GR" sz="900" b="1" dirty="0">
                <a:solidFill>
                  <a:srgbClr val="1F497D"/>
                </a:solidFill>
                <a:latin typeface="Myriad Pro" pitchFamily="34" charset="0"/>
              </a:rPr>
              <a:t> “Partnerships Awards”</a:t>
            </a:r>
            <a:endParaRPr lang="en-US" sz="900" b="1" dirty="0">
              <a:solidFill>
                <a:srgbClr val="1F497D"/>
              </a:solidFill>
              <a:latin typeface="Myriad Pro" pitchFamily="34" charset="0"/>
            </a:endParaRPr>
          </a:p>
          <a:p>
            <a:pPr algn="ctr" defTabSz="685800" fontAlgn="base">
              <a:lnSpc>
                <a:spcPct val="150000"/>
              </a:lnSpc>
              <a:spcBef>
                <a:spcPct val="0"/>
              </a:spcBef>
              <a:spcAft>
                <a:spcPct val="0"/>
              </a:spcAft>
            </a:pPr>
            <a:endParaRPr lang="en-US" sz="900" dirty="0">
              <a:solidFill>
                <a:srgbClr val="1F497D"/>
              </a:solidFill>
              <a:latin typeface="Myriad Pro" pitchFamily="34" charset="0"/>
            </a:endParaRPr>
          </a:p>
          <a:p>
            <a:pPr algn="ctr" defTabSz="685800" fontAlgn="base">
              <a:lnSpc>
                <a:spcPct val="150000"/>
              </a:lnSpc>
              <a:spcBef>
                <a:spcPct val="0"/>
              </a:spcBef>
              <a:spcAft>
                <a:spcPct val="0"/>
              </a:spcAft>
              <a:buFont typeface="Wingdings" pitchFamily="2" charset="2"/>
              <a:buChar char="q"/>
            </a:pPr>
            <a:r>
              <a:rPr lang="en-US" sz="900" b="1" dirty="0">
                <a:solidFill>
                  <a:srgbClr val="1F497D"/>
                </a:solidFill>
                <a:latin typeface="Myriad Pro" pitchFamily="34" charset="0"/>
              </a:rPr>
              <a:t> Epirus Waste Management PPP project </a:t>
            </a:r>
            <a:r>
              <a:rPr lang="en-US" sz="900" dirty="0">
                <a:solidFill>
                  <a:srgbClr val="1F497D"/>
                </a:solidFill>
                <a:latin typeface="Myriad Pro" pitchFamily="34" charset="0"/>
              </a:rPr>
              <a:t>was awarded as the </a:t>
            </a:r>
            <a:r>
              <a:rPr lang="en-US" sz="900" b="1" dirty="0">
                <a:solidFill>
                  <a:srgbClr val="1F497D"/>
                </a:solidFill>
                <a:latin typeface="Myriad Pro" pitchFamily="34" charset="0"/>
              </a:rPr>
              <a:t>best infrastructure project for the year 2018 </a:t>
            </a:r>
            <a:r>
              <a:rPr lang="en-US" sz="900" dirty="0">
                <a:solidFill>
                  <a:srgbClr val="1F497D"/>
                </a:solidFill>
                <a:latin typeface="Myriad Pro" pitchFamily="34" charset="0"/>
              </a:rPr>
              <a:t>at the 3rd Infrastructure and Transport Conference.</a:t>
            </a:r>
          </a:p>
          <a:p>
            <a:pPr algn="ctr" defTabSz="685800" fontAlgn="base">
              <a:lnSpc>
                <a:spcPct val="150000"/>
              </a:lnSpc>
              <a:spcBef>
                <a:spcPct val="0"/>
              </a:spcBef>
              <a:spcAft>
                <a:spcPct val="0"/>
              </a:spcAft>
            </a:pPr>
            <a:endParaRPr lang="en-US" sz="900" dirty="0">
              <a:solidFill>
                <a:prstClr val="black">
                  <a:lumMod val="65000"/>
                  <a:lumOff val="35000"/>
                </a:prstClr>
              </a:solidFill>
              <a:latin typeface="Calibri"/>
            </a:endParaRPr>
          </a:p>
          <a:p>
            <a:pPr defTabSz="685800" fontAlgn="base">
              <a:lnSpc>
                <a:spcPct val="150000"/>
              </a:lnSpc>
              <a:spcBef>
                <a:spcPct val="0"/>
              </a:spcBef>
              <a:spcAft>
                <a:spcPct val="0"/>
              </a:spcAft>
            </a:pPr>
            <a:endParaRPr lang="en-US" sz="900" dirty="0">
              <a:solidFill>
                <a:srgbClr val="9BBB59">
                  <a:lumMod val="50000"/>
                </a:srgbClr>
              </a:solidFill>
              <a:latin typeface="Calibri"/>
            </a:endParaRPr>
          </a:p>
        </p:txBody>
      </p:sp>
      <p:sp>
        <p:nvSpPr>
          <p:cNvPr id="9" name="8 - TextBox"/>
          <p:cNvSpPr txBox="1"/>
          <p:nvPr/>
        </p:nvSpPr>
        <p:spPr>
          <a:xfrm>
            <a:off x="5750727" y="857238"/>
            <a:ext cx="2196719" cy="4179123"/>
          </a:xfrm>
          <a:prstGeom prst="rect">
            <a:avLst/>
          </a:prstGeom>
          <a:solidFill>
            <a:schemeClr val="bg1">
              <a:lumMod val="95000"/>
            </a:schemeClr>
          </a:solidFill>
          <a:ln>
            <a:noFill/>
          </a:ln>
        </p:spPr>
        <p:style>
          <a:lnRef idx="2">
            <a:schemeClr val="accent4"/>
          </a:lnRef>
          <a:fillRef idx="1">
            <a:schemeClr val="lt1"/>
          </a:fillRef>
          <a:effectRef idx="0">
            <a:schemeClr val="accent4"/>
          </a:effectRef>
          <a:fontRef idx="minor">
            <a:schemeClr val="dk1"/>
          </a:fontRef>
        </p:style>
        <p:txBody>
          <a:bodyPr wrap="square" rtlCol="0">
            <a:noAutofit/>
          </a:bodyPr>
          <a:lstStyle/>
          <a:p>
            <a:pPr algn="ctr" defTabSz="685800" fontAlgn="base">
              <a:lnSpc>
                <a:spcPct val="150000"/>
              </a:lnSpc>
              <a:spcBef>
                <a:spcPct val="0"/>
              </a:spcBef>
              <a:spcAft>
                <a:spcPct val="0"/>
              </a:spcAft>
            </a:pPr>
            <a:endParaRPr lang="en-US" sz="900" b="1" dirty="0">
              <a:solidFill>
                <a:srgbClr val="7030A0"/>
              </a:solidFill>
              <a:latin typeface="Calibri"/>
            </a:endParaRPr>
          </a:p>
          <a:p>
            <a:pPr algn="ctr" defTabSz="685800" fontAlgn="base">
              <a:lnSpc>
                <a:spcPct val="150000"/>
              </a:lnSpc>
              <a:spcBef>
                <a:spcPct val="0"/>
              </a:spcBef>
              <a:spcAft>
                <a:spcPct val="0"/>
              </a:spcAft>
            </a:pPr>
            <a:r>
              <a:rPr lang="en-US" sz="1050" b="1" dirty="0">
                <a:solidFill>
                  <a:srgbClr val="1F497D"/>
                </a:solidFill>
                <a:latin typeface="Myriad Pro" pitchFamily="34" charset="0"/>
              </a:rPr>
              <a:t>Broadband Network Development in White Rural Areas</a:t>
            </a:r>
            <a:r>
              <a:rPr lang="en-US" sz="1050" dirty="0">
                <a:solidFill>
                  <a:srgbClr val="1F497D"/>
                </a:solidFill>
                <a:latin typeface="Myriad Pro" pitchFamily="34" charset="0"/>
              </a:rPr>
              <a:t> PPP Project </a:t>
            </a:r>
          </a:p>
          <a:p>
            <a:pPr algn="ctr" defTabSz="685800" fontAlgn="base">
              <a:lnSpc>
                <a:spcPct val="150000"/>
              </a:lnSpc>
              <a:spcBef>
                <a:spcPct val="0"/>
              </a:spcBef>
              <a:spcAft>
                <a:spcPct val="0"/>
              </a:spcAft>
            </a:pPr>
            <a:r>
              <a:rPr lang="en-US" sz="1050" b="1" dirty="0">
                <a:solidFill>
                  <a:srgbClr val="1F497D"/>
                </a:solidFill>
                <a:latin typeface="Myriad Pro" pitchFamily="34" charset="0"/>
              </a:rPr>
              <a:t>“European Broadband Award 2017” </a:t>
            </a:r>
            <a:r>
              <a:rPr lang="en-US" sz="1050" dirty="0">
                <a:solidFill>
                  <a:srgbClr val="1F497D"/>
                </a:solidFill>
                <a:latin typeface="Myriad Pro" pitchFamily="34" charset="0"/>
              </a:rPr>
              <a:t>in the Category “Territorial cohesion in rural and remote areas” </a:t>
            </a:r>
          </a:p>
          <a:p>
            <a:pPr algn="ctr" defTabSz="685800" fontAlgn="base">
              <a:lnSpc>
                <a:spcPct val="150000"/>
              </a:lnSpc>
              <a:spcBef>
                <a:spcPct val="0"/>
              </a:spcBef>
              <a:spcAft>
                <a:spcPct val="0"/>
              </a:spcAft>
            </a:pPr>
            <a:r>
              <a:rPr lang="en-US" sz="1050" dirty="0">
                <a:solidFill>
                  <a:srgbClr val="1F497D"/>
                </a:solidFill>
                <a:latin typeface="Myriad Pro" pitchFamily="34" charset="0"/>
              </a:rPr>
              <a:t>by the European Commission</a:t>
            </a:r>
          </a:p>
          <a:p>
            <a:pPr algn="ctr" defTabSz="685800" fontAlgn="base">
              <a:lnSpc>
                <a:spcPct val="150000"/>
              </a:lnSpc>
              <a:spcBef>
                <a:spcPct val="0"/>
              </a:spcBef>
              <a:spcAft>
                <a:spcPct val="0"/>
              </a:spcAft>
            </a:pPr>
            <a:endParaRPr lang="en-US" sz="1050" b="1" dirty="0">
              <a:solidFill>
                <a:srgbClr val="1F497D"/>
              </a:solidFill>
              <a:latin typeface="Myriad Pro" pitchFamily="34" charset="0"/>
            </a:endParaRPr>
          </a:p>
          <a:p>
            <a:pPr algn="ctr" defTabSz="685800" fontAlgn="base">
              <a:lnSpc>
                <a:spcPct val="150000"/>
              </a:lnSpc>
              <a:spcBef>
                <a:spcPct val="0"/>
              </a:spcBef>
              <a:spcAft>
                <a:spcPct val="0"/>
              </a:spcAft>
            </a:pPr>
            <a:r>
              <a:rPr lang="en-US" sz="1050" b="1" dirty="0">
                <a:solidFill>
                  <a:srgbClr val="1F497D"/>
                </a:solidFill>
                <a:latin typeface="Myriad Pro" pitchFamily="34" charset="0"/>
              </a:rPr>
              <a:t>“Digital Opportunity Award 2018” </a:t>
            </a:r>
          </a:p>
          <a:p>
            <a:pPr algn="ctr" defTabSz="685800" fontAlgn="base">
              <a:lnSpc>
                <a:spcPct val="150000"/>
              </a:lnSpc>
              <a:spcBef>
                <a:spcPct val="0"/>
              </a:spcBef>
              <a:spcAft>
                <a:spcPct val="0"/>
              </a:spcAft>
            </a:pPr>
            <a:r>
              <a:rPr lang="en-US" sz="1050" dirty="0">
                <a:solidFill>
                  <a:srgbClr val="1F497D"/>
                </a:solidFill>
                <a:latin typeface="Myriad Pro" pitchFamily="34" charset="0"/>
              </a:rPr>
              <a:t>at the WITSA Worldwide Conference</a:t>
            </a:r>
            <a:endParaRPr lang="el-GR" sz="1050" dirty="0">
              <a:solidFill>
                <a:srgbClr val="1F497D"/>
              </a:solidFill>
              <a:latin typeface="Myriad Pro" pitchFamily="34" charset="0"/>
            </a:endParaRPr>
          </a:p>
        </p:txBody>
      </p:sp>
      <p:pic>
        <p:nvPicPr>
          <p:cNvPr id="1027" name="Picture 3" descr="C:\Documents and Settings\user\Επιφάνεια εργασίας\broadband_awards_winners_image_27183_33.jpeg"/>
          <p:cNvPicPr>
            <a:picLocks noChangeAspect="1" noChangeArrowheads="1"/>
          </p:cNvPicPr>
          <p:nvPr/>
        </p:nvPicPr>
        <p:blipFill>
          <a:blip r:embed="rId4" cstate="print"/>
          <a:srcRect/>
          <a:stretch>
            <a:fillRect/>
          </a:stretch>
        </p:blipFill>
        <p:spPr bwMode="auto">
          <a:xfrm>
            <a:off x="5750751" y="3643321"/>
            <a:ext cx="2196695" cy="1393040"/>
          </a:xfrm>
          <a:prstGeom prst="rect">
            <a:avLst/>
          </a:prstGeom>
          <a:noFill/>
        </p:spPr>
      </p:pic>
      <p:sp>
        <p:nvSpPr>
          <p:cNvPr id="11" name="TextBox 64">
            <a:extLst>
              <a:ext uri="{FF2B5EF4-FFF2-40B4-BE49-F238E27FC236}">
                <a16:creationId xmlns:a16="http://schemas.microsoft.com/office/drawing/2014/main" id="{CC33AD8B-D3A8-41B1-B23B-ABEEDF3416ED}"/>
              </a:ext>
            </a:extLst>
          </p:cNvPr>
          <p:cNvSpPr txBox="1"/>
          <p:nvPr/>
        </p:nvSpPr>
        <p:spPr>
          <a:xfrm>
            <a:off x="1464447" y="214296"/>
            <a:ext cx="3425233" cy="118134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fontAlgn="base">
              <a:lnSpc>
                <a:spcPts val="1875"/>
              </a:lnSpc>
              <a:spcBef>
                <a:spcPct val="0"/>
              </a:spcBef>
              <a:spcAft>
                <a:spcPct val="0"/>
              </a:spcAft>
            </a:pPr>
            <a:r>
              <a:rPr lang="en-US" sz="2100" b="1" dirty="0">
                <a:solidFill>
                  <a:srgbClr val="F79646"/>
                </a:solidFill>
                <a:latin typeface="Myriad Pro Black" pitchFamily="34" charset="0"/>
                <a:ea typeface="Roboto" panose="02000000000000000000" pitchFamily="2" charset="0"/>
                <a:cs typeface="Open Sans Extrabold" panose="020B0906030804020204" pitchFamily="34" charset="0"/>
              </a:rPr>
              <a:t>PPP Contracts</a:t>
            </a:r>
          </a:p>
          <a:p>
            <a:pPr defTabSz="685800" fontAlgn="base">
              <a:spcBef>
                <a:spcPct val="0"/>
              </a:spcBef>
              <a:spcAft>
                <a:spcPct val="0"/>
              </a:spcAft>
            </a:pPr>
            <a:r>
              <a:rPr lang="en-US" sz="1350" dirty="0">
                <a:solidFill>
                  <a:srgbClr val="1F497D"/>
                </a:solidFill>
                <a:latin typeface="Myriad Pro Black" pitchFamily="34" charset="0"/>
                <a:ea typeface="Lato" panose="020F0502020204030203" pitchFamily="34" charset="0"/>
                <a:cs typeface="Lato" panose="020F0502020204030203" pitchFamily="34" charset="0"/>
              </a:rPr>
              <a:t>International Awards</a:t>
            </a:r>
            <a:endParaRPr lang="el-GR" sz="1350" dirty="0">
              <a:solidFill>
                <a:srgbClr val="1F497D"/>
              </a:solidFill>
              <a:latin typeface="Myriad Pro Black" pitchFamily="34" charset="0"/>
              <a:ea typeface="Lato" panose="020F0502020204030203" pitchFamily="34" charset="0"/>
              <a:cs typeface="Lato" panose="020F0502020204030203" pitchFamily="34" charset="0"/>
            </a:endParaRPr>
          </a:p>
          <a:p>
            <a:pPr defTabSz="685800" fontAlgn="base">
              <a:spcBef>
                <a:spcPct val="0"/>
              </a:spcBef>
              <a:spcAft>
                <a:spcPct val="0"/>
              </a:spcAft>
            </a:pPr>
            <a:endParaRPr lang="el-GR" sz="1350" dirty="0">
              <a:solidFill>
                <a:srgbClr val="1F497D"/>
              </a:solidFill>
              <a:latin typeface="Myriad Pro Black" pitchFamily="34" charset="0"/>
              <a:ea typeface="Lato" panose="020F0502020204030203" pitchFamily="34" charset="0"/>
              <a:cs typeface="Lato" panose="020F0502020204030203" pitchFamily="34" charset="0"/>
            </a:endParaRPr>
          </a:p>
          <a:p>
            <a:pPr defTabSz="685800" fontAlgn="base">
              <a:spcBef>
                <a:spcPct val="0"/>
              </a:spcBef>
              <a:spcAft>
                <a:spcPct val="0"/>
              </a:spcAft>
            </a:pPr>
            <a:r>
              <a:rPr lang="en-US" sz="1350" dirty="0">
                <a:solidFill>
                  <a:srgbClr val="EEECE1">
                    <a:lumMod val="75000"/>
                  </a:srgbClr>
                </a:solidFill>
                <a:latin typeface="Myriad Pro Black" pitchFamily="34" charset="0"/>
                <a:ea typeface="Lato" panose="020F0502020204030203" pitchFamily="34" charset="0"/>
                <a:cs typeface="Lato" panose="020F0502020204030203" pitchFamily="34" charset="0"/>
              </a:rPr>
              <a:t> </a:t>
            </a:r>
            <a:endParaRPr lang="el-GR" sz="1350" dirty="0">
              <a:solidFill>
                <a:srgbClr val="EEECE1">
                  <a:lumMod val="75000"/>
                </a:srgbClr>
              </a:solidFill>
              <a:latin typeface="Myriad Pro Black" pitchFamily="34" charset="0"/>
              <a:ea typeface="Lato" panose="020F0502020204030203" pitchFamily="34" charset="0"/>
              <a:cs typeface="Lato" panose="020F0502020204030203" pitchFamily="34" charset="0"/>
            </a:endParaRPr>
          </a:p>
          <a:p>
            <a:pPr defTabSz="685800" fontAlgn="base">
              <a:lnSpc>
                <a:spcPts val="1875"/>
              </a:lnSpc>
              <a:spcBef>
                <a:spcPct val="0"/>
              </a:spcBef>
              <a:spcAft>
                <a:spcPct val="0"/>
              </a:spcAft>
            </a:pPr>
            <a:endParaRPr lang="en-US" sz="1350" b="1" dirty="0">
              <a:solidFill>
                <a:prstClr val="black">
                  <a:lumMod val="50000"/>
                  <a:lumOff val="50000"/>
                </a:prstClr>
              </a:solidFill>
              <a:latin typeface="Roboto" panose="02000000000000000000" pitchFamily="2" charset="0"/>
              <a:ea typeface="Roboto" panose="02000000000000000000" pitchFamily="2" charset="0"/>
              <a:cs typeface="Open Sans Semibold" panose="020B0706030804020204" pitchFamily="34" charset="0"/>
            </a:endParaRPr>
          </a:p>
        </p:txBody>
      </p:sp>
      <p:pic>
        <p:nvPicPr>
          <p:cNvPr id="12" name="11 - Εικόνα" descr="sdit-final-logo.jpg"/>
          <p:cNvPicPr>
            <a:picLocks noChangeAspect="1"/>
          </p:cNvPicPr>
          <p:nvPr/>
        </p:nvPicPr>
        <p:blipFill>
          <a:blip r:embed="rId5" cstate="print"/>
          <a:stretch>
            <a:fillRect/>
          </a:stretch>
        </p:blipFill>
        <p:spPr>
          <a:xfrm>
            <a:off x="6500850" y="214296"/>
            <a:ext cx="1125125" cy="444999"/>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6 - Τίτλος"/>
          <p:cNvSpPr>
            <a:spLocks/>
          </p:cNvSpPr>
          <p:nvPr/>
        </p:nvSpPr>
        <p:spPr bwMode="auto">
          <a:xfrm>
            <a:off x="3929058" y="0"/>
            <a:ext cx="4246959" cy="704850"/>
          </a:xfrm>
          <a:prstGeom prst="rect">
            <a:avLst/>
          </a:prstGeom>
          <a:noFill/>
          <a:ln w="9525" algn="ctr">
            <a:noFill/>
            <a:miter lim="800000"/>
            <a:headEnd/>
            <a:tailEnd/>
          </a:ln>
        </p:spPr>
        <p:txBody>
          <a:bodyPr anchor="ctr"/>
          <a:lstStyle/>
          <a:p>
            <a:pPr algn="r" defTabSz="685800" fontAlgn="base">
              <a:spcBef>
                <a:spcPct val="0"/>
              </a:spcBef>
              <a:spcAft>
                <a:spcPct val="0"/>
              </a:spcAft>
              <a:defRPr/>
            </a:pPr>
            <a:endParaRPr lang="el-GR" sz="1350" dirty="0">
              <a:solidFill>
                <a:srgbClr val="1F497D"/>
              </a:solidFill>
              <a:latin typeface="Calibri" pitchFamily="34" charset="0"/>
            </a:endParaRPr>
          </a:p>
        </p:txBody>
      </p:sp>
      <p:sp>
        <p:nvSpPr>
          <p:cNvPr id="11" name="TextBox 64">
            <a:extLst>
              <a:ext uri="{FF2B5EF4-FFF2-40B4-BE49-F238E27FC236}">
                <a16:creationId xmlns:a16="http://schemas.microsoft.com/office/drawing/2014/main" id="{CC33AD8B-D3A8-41B1-B23B-ABEEDF3416ED}"/>
              </a:ext>
            </a:extLst>
          </p:cNvPr>
          <p:cNvSpPr txBox="1"/>
          <p:nvPr/>
        </p:nvSpPr>
        <p:spPr>
          <a:xfrm>
            <a:off x="1464447" y="214297"/>
            <a:ext cx="3425233" cy="76585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fontAlgn="base">
              <a:lnSpc>
                <a:spcPts val="1875"/>
              </a:lnSpc>
              <a:spcBef>
                <a:spcPct val="0"/>
              </a:spcBef>
              <a:spcAft>
                <a:spcPct val="0"/>
              </a:spcAft>
            </a:pPr>
            <a:r>
              <a:rPr lang="en-US" sz="2100" dirty="0">
                <a:solidFill>
                  <a:srgbClr val="F79646"/>
                </a:solidFill>
                <a:latin typeface="Myriad Pro Black" pitchFamily="34" charset="0"/>
                <a:ea typeface="Roboto" panose="02000000000000000000" pitchFamily="2" charset="0"/>
                <a:cs typeface="Open Sans Extrabold" panose="020B0906030804020204" pitchFamily="34" charset="0"/>
              </a:rPr>
              <a:t>Pictures </a:t>
            </a:r>
            <a:r>
              <a:rPr lang="en-US" sz="1500" dirty="0">
                <a:solidFill>
                  <a:srgbClr val="F79646"/>
                </a:solidFill>
                <a:latin typeface="Myriad Pro Black" pitchFamily="34" charset="0"/>
                <a:ea typeface="Roboto" panose="02000000000000000000" pitchFamily="2" charset="0"/>
                <a:cs typeface="Open Sans Extrabold" panose="020B0906030804020204" pitchFamily="34" charset="0"/>
              </a:rPr>
              <a:t>of PPP projects</a:t>
            </a:r>
          </a:p>
          <a:p>
            <a:pPr defTabSz="685800" fontAlgn="base">
              <a:spcBef>
                <a:spcPct val="0"/>
              </a:spcBef>
              <a:spcAft>
                <a:spcPct val="0"/>
              </a:spcAft>
            </a:pPr>
            <a:r>
              <a:rPr lang="en-US" sz="1350" dirty="0">
                <a:solidFill>
                  <a:srgbClr val="EEECE1">
                    <a:lumMod val="75000"/>
                  </a:srgbClr>
                </a:solidFill>
                <a:latin typeface="Myriad Pro Black" pitchFamily="34" charset="0"/>
                <a:ea typeface="Lato" panose="020F0502020204030203" pitchFamily="34" charset="0"/>
                <a:cs typeface="Lato" panose="020F0502020204030203" pitchFamily="34" charset="0"/>
              </a:rPr>
              <a:t> </a:t>
            </a:r>
            <a:endParaRPr lang="el-GR" sz="1350" dirty="0">
              <a:solidFill>
                <a:srgbClr val="EEECE1">
                  <a:lumMod val="75000"/>
                </a:srgbClr>
              </a:solidFill>
              <a:latin typeface="Myriad Pro Black" pitchFamily="34" charset="0"/>
              <a:ea typeface="Lato" panose="020F0502020204030203" pitchFamily="34" charset="0"/>
              <a:cs typeface="Lato" panose="020F0502020204030203" pitchFamily="34" charset="0"/>
            </a:endParaRPr>
          </a:p>
          <a:p>
            <a:pPr defTabSz="685800" fontAlgn="base">
              <a:lnSpc>
                <a:spcPts val="1875"/>
              </a:lnSpc>
              <a:spcBef>
                <a:spcPct val="0"/>
              </a:spcBef>
              <a:spcAft>
                <a:spcPct val="0"/>
              </a:spcAft>
            </a:pPr>
            <a:endParaRPr lang="en-US" sz="1350" b="1" dirty="0">
              <a:solidFill>
                <a:prstClr val="black">
                  <a:lumMod val="50000"/>
                  <a:lumOff val="50000"/>
                </a:prstClr>
              </a:solidFill>
              <a:latin typeface="Roboto" panose="02000000000000000000" pitchFamily="2" charset="0"/>
              <a:ea typeface="Roboto" panose="02000000000000000000" pitchFamily="2" charset="0"/>
              <a:cs typeface="Open Sans Semibold" panose="020B0706030804020204" pitchFamily="34" charset="0"/>
            </a:endParaRPr>
          </a:p>
        </p:txBody>
      </p:sp>
      <p:pic>
        <p:nvPicPr>
          <p:cNvPr id="13" name="12 - Εικόνα" descr="18.jpg"/>
          <p:cNvPicPr>
            <a:picLocks noChangeAspect="1"/>
          </p:cNvPicPr>
          <p:nvPr/>
        </p:nvPicPr>
        <p:blipFill>
          <a:blip r:embed="rId2" cstate="print">
            <a:grayscl/>
          </a:blip>
          <a:stretch>
            <a:fillRect/>
          </a:stretch>
        </p:blipFill>
        <p:spPr>
          <a:xfrm>
            <a:off x="1571604" y="589346"/>
            <a:ext cx="2880000" cy="2160000"/>
          </a:xfrm>
          <a:prstGeom prst="rect">
            <a:avLst/>
          </a:prstGeom>
        </p:spPr>
      </p:pic>
      <p:pic>
        <p:nvPicPr>
          <p:cNvPr id="26" name="25 - Εικόνα" descr="02_05_2017_010.JPG"/>
          <p:cNvPicPr>
            <a:picLocks noChangeAspect="1"/>
          </p:cNvPicPr>
          <p:nvPr/>
        </p:nvPicPr>
        <p:blipFill>
          <a:blip r:embed="rId3" cstate="print"/>
          <a:stretch>
            <a:fillRect/>
          </a:stretch>
        </p:blipFill>
        <p:spPr>
          <a:xfrm>
            <a:off x="1571604" y="2839643"/>
            <a:ext cx="2880000" cy="2160000"/>
          </a:xfrm>
          <a:prstGeom prst="rect">
            <a:avLst/>
          </a:prstGeom>
        </p:spPr>
      </p:pic>
      <p:pic>
        <p:nvPicPr>
          <p:cNvPr id="27" name="26 - Εικόνα" descr="scan0011.jpg"/>
          <p:cNvPicPr>
            <a:picLocks noChangeAspect="1"/>
          </p:cNvPicPr>
          <p:nvPr/>
        </p:nvPicPr>
        <p:blipFill>
          <a:blip r:embed="rId4" cstate="print">
            <a:grayscl/>
          </a:blip>
          <a:stretch>
            <a:fillRect/>
          </a:stretch>
        </p:blipFill>
        <p:spPr>
          <a:xfrm>
            <a:off x="4638818" y="589346"/>
            <a:ext cx="2880000" cy="2160000"/>
          </a:xfrm>
          <a:prstGeom prst="rect">
            <a:avLst/>
          </a:prstGeom>
        </p:spPr>
      </p:pic>
      <p:pic>
        <p:nvPicPr>
          <p:cNvPr id="28" name="27 - Εικόνα" descr="04_06_2017_039.jpg"/>
          <p:cNvPicPr>
            <a:picLocks noChangeAspect="1"/>
          </p:cNvPicPr>
          <p:nvPr/>
        </p:nvPicPr>
        <p:blipFill>
          <a:blip r:embed="rId5" cstate="print"/>
          <a:stretch>
            <a:fillRect/>
          </a:stretch>
        </p:blipFill>
        <p:spPr>
          <a:xfrm>
            <a:off x="4638818" y="2839643"/>
            <a:ext cx="2880000" cy="2160000"/>
          </a:xfrm>
          <a:prstGeom prst="rect">
            <a:avLst/>
          </a:prstGeom>
        </p:spPr>
      </p:pic>
      <p:sp>
        <p:nvSpPr>
          <p:cNvPr id="30" name="29 - TextBox"/>
          <p:cNvSpPr txBox="1"/>
          <p:nvPr/>
        </p:nvSpPr>
        <p:spPr>
          <a:xfrm>
            <a:off x="1571604" y="2393703"/>
            <a:ext cx="2880900" cy="380873"/>
          </a:xfrm>
          <a:prstGeom prst="rect">
            <a:avLst/>
          </a:prstGeom>
          <a:solidFill>
            <a:schemeClr val="tx1">
              <a:lumMod val="65000"/>
              <a:lumOff val="35000"/>
            </a:schemeClr>
          </a:solidFill>
        </p:spPr>
        <p:txBody>
          <a:bodyPr vert="horz" wrap="square" rtlCol="0" anchor="ctr" anchorCtr="0">
            <a:spAutoFit/>
          </a:bodyPr>
          <a:lstStyle/>
          <a:p>
            <a:pPr algn="ctr" defTabSz="685800" eaLnBrk="0" fontAlgn="base" hangingPunct="0">
              <a:spcBef>
                <a:spcPct val="0"/>
              </a:spcBef>
              <a:spcAft>
                <a:spcPct val="0"/>
              </a:spcAft>
              <a:defRPr/>
            </a:pPr>
            <a:r>
              <a:rPr lang="en-GB" altLang="en-US" sz="675" dirty="0">
                <a:solidFill>
                  <a:prstClr val="white"/>
                </a:solidFill>
                <a:latin typeface="Myriad Pro" pitchFamily="34" charset="0"/>
              </a:rPr>
              <a:t>Restoration of existing building</a:t>
            </a:r>
            <a:r>
              <a:rPr lang="en-US" altLang="en-US" sz="675" dirty="0">
                <a:solidFill>
                  <a:prstClr val="white"/>
                </a:solidFill>
                <a:latin typeface="Myriad Pro" pitchFamily="34" charset="0"/>
              </a:rPr>
              <a:t> converting to school</a:t>
            </a:r>
            <a:r>
              <a:rPr lang="en-GB" altLang="en-US" sz="675" dirty="0">
                <a:solidFill>
                  <a:prstClr val="white"/>
                </a:solidFill>
                <a:latin typeface="Myriad Pro" pitchFamily="34" charset="0"/>
              </a:rPr>
              <a:t> in Thiseio, At</a:t>
            </a:r>
            <a:r>
              <a:rPr lang="en-GB" sz="675" dirty="0">
                <a:solidFill>
                  <a:prstClr val="white"/>
                </a:solidFill>
                <a:latin typeface="Myriad Pro" pitchFamily="34" charset="0"/>
                <a:cs typeface="Arial" charset="0"/>
              </a:rPr>
              <a:t>hens</a:t>
            </a:r>
          </a:p>
          <a:p>
            <a:pPr defTabSz="685800" eaLnBrk="0" fontAlgn="base" hangingPunct="0">
              <a:spcBef>
                <a:spcPct val="0"/>
              </a:spcBef>
              <a:spcAft>
                <a:spcPct val="0"/>
              </a:spcAft>
              <a:defRPr/>
            </a:pPr>
            <a:endParaRPr lang="en-GB" sz="600" b="1" dirty="0">
              <a:solidFill>
                <a:prstClr val="white"/>
              </a:solidFill>
              <a:latin typeface="Arial" charset="0"/>
              <a:cs typeface="Arial" charset="0"/>
            </a:endParaRPr>
          </a:p>
          <a:p>
            <a:pPr defTabSz="685800" eaLnBrk="0" fontAlgn="base" hangingPunct="0">
              <a:spcBef>
                <a:spcPct val="0"/>
              </a:spcBef>
              <a:spcAft>
                <a:spcPct val="0"/>
              </a:spcAft>
              <a:defRPr/>
            </a:pPr>
            <a:endParaRPr lang="el-GR" sz="600" b="1" dirty="0">
              <a:solidFill>
                <a:prstClr val="white"/>
              </a:solidFill>
              <a:latin typeface="Arial" charset="0"/>
              <a:cs typeface="Arial" charset="0"/>
            </a:endParaRPr>
          </a:p>
        </p:txBody>
      </p:sp>
      <p:sp>
        <p:nvSpPr>
          <p:cNvPr id="31" name="30 - TextBox"/>
          <p:cNvSpPr txBox="1"/>
          <p:nvPr/>
        </p:nvSpPr>
        <p:spPr>
          <a:xfrm>
            <a:off x="4637918" y="2387933"/>
            <a:ext cx="2880900" cy="392415"/>
          </a:xfrm>
          <a:prstGeom prst="rect">
            <a:avLst/>
          </a:prstGeom>
          <a:solidFill>
            <a:schemeClr val="tx1">
              <a:lumMod val="65000"/>
              <a:lumOff val="35000"/>
            </a:schemeClr>
          </a:solidFill>
        </p:spPr>
        <p:txBody>
          <a:bodyPr vert="horz" wrap="square" rtlCol="0" anchor="ctr" anchorCtr="0">
            <a:spAutoFit/>
          </a:bodyPr>
          <a:lstStyle/>
          <a:p>
            <a:pPr algn="ctr" defTabSz="685800" eaLnBrk="0" fontAlgn="base" hangingPunct="0">
              <a:spcBef>
                <a:spcPct val="0"/>
              </a:spcBef>
              <a:spcAft>
                <a:spcPct val="0"/>
              </a:spcAft>
              <a:defRPr/>
            </a:pPr>
            <a:r>
              <a:rPr lang="en-GB" altLang="en-US" sz="675" dirty="0">
                <a:solidFill>
                  <a:prstClr val="white"/>
                </a:solidFill>
                <a:latin typeface="Myriad Pro" pitchFamily="34" charset="0"/>
              </a:rPr>
              <a:t>Restoration of existing building</a:t>
            </a:r>
            <a:r>
              <a:rPr lang="en-US" altLang="en-US" sz="675" dirty="0">
                <a:solidFill>
                  <a:prstClr val="white"/>
                </a:solidFill>
                <a:latin typeface="Myriad Pro" pitchFamily="34" charset="0"/>
              </a:rPr>
              <a:t> converting to </a:t>
            </a:r>
            <a:r>
              <a:rPr lang="en-GB" altLang="en-US" sz="675" dirty="0">
                <a:solidFill>
                  <a:prstClr val="white"/>
                </a:solidFill>
                <a:latin typeface="Myriad Pro" pitchFamily="34" charset="0"/>
              </a:rPr>
              <a:t>Special artistic school in Keratsini, Athens</a:t>
            </a:r>
          </a:p>
          <a:p>
            <a:pPr defTabSz="685800" eaLnBrk="0" fontAlgn="base" hangingPunct="0">
              <a:spcBef>
                <a:spcPct val="0"/>
              </a:spcBef>
              <a:spcAft>
                <a:spcPct val="0"/>
              </a:spcAft>
              <a:defRPr/>
            </a:pPr>
            <a:endParaRPr lang="el-GR" sz="600" b="1" dirty="0">
              <a:solidFill>
                <a:prstClr val="white"/>
              </a:solidFill>
              <a:latin typeface="Arial" charset="0"/>
              <a:cs typeface="Arial" charset="0"/>
            </a:endParaRPr>
          </a:p>
        </p:txBody>
      </p:sp>
      <p:pic>
        <p:nvPicPr>
          <p:cNvPr id="10" name="9 - Εικόνα" descr="sdit-final-logo.jpg"/>
          <p:cNvPicPr>
            <a:picLocks noChangeAspect="1"/>
          </p:cNvPicPr>
          <p:nvPr/>
        </p:nvPicPr>
        <p:blipFill>
          <a:blip r:embed="rId6" cstate="print"/>
          <a:stretch>
            <a:fillRect/>
          </a:stretch>
        </p:blipFill>
        <p:spPr>
          <a:xfrm>
            <a:off x="6393669" y="107139"/>
            <a:ext cx="1125125" cy="444999"/>
          </a:xfrm>
          <a:prstGeom prst="rect">
            <a:avLst/>
          </a:prstGeom>
        </p:spPr>
      </p:pic>
      <p:sp>
        <p:nvSpPr>
          <p:cNvPr id="12" name="11 - TextBox"/>
          <p:cNvSpPr txBox="1"/>
          <p:nvPr/>
        </p:nvSpPr>
        <p:spPr>
          <a:xfrm>
            <a:off x="1543376" y="577804"/>
            <a:ext cx="664990" cy="276999"/>
          </a:xfrm>
          <a:prstGeom prst="rect">
            <a:avLst/>
          </a:prstGeom>
          <a:noFill/>
        </p:spPr>
        <p:txBody>
          <a:bodyPr vert="horz" wrap="none" rtlCol="0" anchor="ctr" anchorCtr="0">
            <a:spAutoFit/>
          </a:bodyPr>
          <a:lstStyle/>
          <a:p>
            <a:pPr algn="ctr" defTabSz="685800" fontAlgn="base">
              <a:spcBef>
                <a:spcPct val="0"/>
              </a:spcBef>
              <a:spcAft>
                <a:spcPct val="0"/>
              </a:spcAft>
            </a:pPr>
            <a:r>
              <a:rPr lang="en-US" sz="1200" b="1" dirty="0">
                <a:solidFill>
                  <a:srgbClr val="F79646"/>
                </a:solidFill>
                <a:latin typeface="Myriad Pro" pitchFamily="34" charset="0"/>
              </a:rPr>
              <a:t>Before</a:t>
            </a:r>
            <a:endParaRPr lang="el-GR" sz="1200" b="1" dirty="0">
              <a:solidFill>
                <a:srgbClr val="F79646"/>
              </a:solidFill>
              <a:latin typeface="Myriad Pro" pitchFamily="34" charset="0"/>
            </a:endParaRPr>
          </a:p>
        </p:txBody>
      </p:sp>
      <p:sp>
        <p:nvSpPr>
          <p:cNvPr id="14" name="13 - TextBox"/>
          <p:cNvSpPr txBox="1"/>
          <p:nvPr/>
        </p:nvSpPr>
        <p:spPr>
          <a:xfrm>
            <a:off x="1533357" y="2881679"/>
            <a:ext cx="524503" cy="276999"/>
          </a:xfrm>
          <a:prstGeom prst="rect">
            <a:avLst/>
          </a:prstGeom>
          <a:noFill/>
        </p:spPr>
        <p:txBody>
          <a:bodyPr vert="horz" wrap="none" rtlCol="0" anchor="ctr" anchorCtr="0">
            <a:spAutoFit/>
          </a:bodyPr>
          <a:lstStyle/>
          <a:p>
            <a:pPr algn="ctr" defTabSz="685800" fontAlgn="base">
              <a:spcBef>
                <a:spcPct val="0"/>
              </a:spcBef>
              <a:spcAft>
                <a:spcPct val="0"/>
              </a:spcAft>
            </a:pPr>
            <a:r>
              <a:rPr lang="en-US" sz="1200" b="1" dirty="0">
                <a:solidFill>
                  <a:srgbClr val="F79646"/>
                </a:solidFill>
                <a:latin typeface="Myriad Pro" pitchFamily="34" charset="0"/>
              </a:rPr>
              <a:t>Now</a:t>
            </a:r>
            <a:endParaRPr lang="el-GR" sz="1200" b="1" dirty="0">
              <a:solidFill>
                <a:srgbClr val="F79646"/>
              </a:solidFill>
              <a:latin typeface="Myriad Pro" pitchFamily="34" charset="0"/>
            </a:endParaRPr>
          </a:p>
        </p:txBody>
      </p:sp>
      <p:sp>
        <p:nvSpPr>
          <p:cNvPr id="15" name="14 - TextBox"/>
          <p:cNvSpPr txBox="1"/>
          <p:nvPr/>
        </p:nvSpPr>
        <p:spPr>
          <a:xfrm>
            <a:off x="4639286" y="591781"/>
            <a:ext cx="664990" cy="276999"/>
          </a:xfrm>
          <a:prstGeom prst="rect">
            <a:avLst/>
          </a:prstGeom>
          <a:noFill/>
        </p:spPr>
        <p:txBody>
          <a:bodyPr vert="horz" wrap="none" rtlCol="0" anchor="ctr" anchorCtr="0">
            <a:spAutoFit/>
          </a:bodyPr>
          <a:lstStyle/>
          <a:p>
            <a:pPr algn="ctr" defTabSz="685800" fontAlgn="base">
              <a:spcBef>
                <a:spcPct val="0"/>
              </a:spcBef>
              <a:spcAft>
                <a:spcPct val="0"/>
              </a:spcAft>
            </a:pPr>
            <a:r>
              <a:rPr lang="en-US" sz="1200" b="1" dirty="0">
                <a:solidFill>
                  <a:srgbClr val="F79646"/>
                </a:solidFill>
                <a:latin typeface="Myriad Pro" pitchFamily="34" charset="0"/>
              </a:rPr>
              <a:t>Before</a:t>
            </a:r>
            <a:endParaRPr lang="el-GR" sz="1200" b="1" dirty="0">
              <a:solidFill>
                <a:srgbClr val="F79646"/>
              </a:solidFill>
              <a:latin typeface="Myriad Pro" pitchFamily="34" charset="0"/>
            </a:endParaRPr>
          </a:p>
        </p:txBody>
      </p:sp>
      <p:sp>
        <p:nvSpPr>
          <p:cNvPr id="16" name="15 - TextBox"/>
          <p:cNvSpPr txBox="1"/>
          <p:nvPr/>
        </p:nvSpPr>
        <p:spPr>
          <a:xfrm>
            <a:off x="4629267" y="2895656"/>
            <a:ext cx="524503" cy="276999"/>
          </a:xfrm>
          <a:prstGeom prst="rect">
            <a:avLst/>
          </a:prstGeom>
          <a:noFill/>
        </p:spPr>
        <p:txBody>
          <a:bodyPr vert="horz" wrap="none" rtlCol="0" anchor="ctr" anchorCtr="0">
            <a:spAutoFit/>
          </a:bodyPr>
          <a:lstStyle/>
          <a:p>
            <a:pPr algn="ctr" defTabSz="685800" fontAlgn="base">
              <a:spcBef>
                <a:spcPct val="0"/>
              </a:spcBef>
              <a:spcAft>
                <a:spcPct val="0"/>
              </a:spcAft>
            </a:pPr>
            <a:r>
              <a:rPr lang="en-US" sz="1200" b="1" dirty="0">
                <a:solidFill>
                  <a:srgbClr val="F79646"/>
                </a:solidFill>
                <a:latin typeface="Myriad Pro" pitchFamily="34" charset="0"/>
              </a:rPr>
              <a:t>Now</a:t>
            </a:r>
            <a:endParaRPr lang="el-GR" sz="1200" b="1" dirty="0">
              <a:solidFill>
                <a:srgbClr val="F79646"/>
              </a:solidFill>
              <a:latin typeface="Myriad Pro"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Image may contain: outdoor"/>
          <p:cNvPicPr>
            <a:picLocks noChangeAspect="1" noChangeArrowheads="1"/>
          </p:cNvPicPr>
          <p:nvPr/>
        </p:nvPicPr>
        <p:blipFill>
          <a:blip r:embed="rId2" cstate="print"/>
          <a:srcRect/>
          <a:stretch>
            <a:fillRect/>
          </a:stretch>
        </p:blipFill>
        <p:spPr bwMode="auto">
          <a:xfrm>
            <a:off x="4625579" y="2839643"/>
            <a:ext cx="2893239" cy="2143140"/>
          </a:xfrm>
          <a:prstGeom prst="rect">
            <a:avLst/>
          </a:prstGeom>
          <a:noFill/>
        </p:spPr>
      </p:pic>
      <p:pic>
        <p:nvPicPr>
          <p:cNvPr id="16" name="15 - Εικόνα" descr="20171124.JPG"/>
          <p:cNvPicPr>
            <a:picLocks noChangeAspect="1"/>
          </p:cNvPicPr>
          <p:nvPr/>
        </p:nvPicPr>
        <p:blipFill>
          <a:blip r:embed="rId3" cstate="print">
            <a:grayscl/>
          </a:blip>
          <a:stretch>
            <a:fillRect/>
          </a:stretch>
        </p:blipFill>
        <p:spPr>
          <a:xfrm>
            <a:off x="4638818" y="589346"/>
            <a:ext cx="2880000" cy="2143140"/>
          </a:xfrm>
          <a:prstGeom prst="rect">
            <a:avLst/>
          </a:prstGeom>
        </p:spPr>
      </p:pic>
      <p:pic>
        <p:nvPicPr>
          <p:cNvPr id="14" name="13 - Εικόνα" descr="MAKEDONIA DAY.jpg"/>
          <p:cNvPicPr>
            <a:picLocks noChangeAspect="1"/>
          </p:cNvPicPr>
          <p:nvPr/>
        </p:nvPicPr>
        <p:blipFill>
          <a:blip r:embed="rId4" cstate="print"/>
          <a:stretch>
            <a:fillRect/>
          </a:stretch>
        </p:blipFill>
        <p:spPr>
          <a:xfrm>
            <a:off x="1571604" y="2839643"/>
            <a:ext cx="2880900" cy="2143140"/>
          </a:xfrm>
          <a:prstGeom prst="rect">
            <a:avLst/>
          </a:prstGeom>
        </p:spPr>
      </p:pic>
      <p:pic>
        <p:nvPicPr>
          <p:cNvPr id="12" name="11 - Εικόνα" descr="3 dyt.makedonia.jpg"/>
          <p:cNvPicPr>
            <a:picLocks noChangeAspect="1"/>
          </p:cNvPicPr>
          <p:nvPr/>
        </p:nvPicPr>
        <p:blipFill>
          <a:blip r:embed="rId5" cstate="print">
            <a:grayscl/>
          </a:blip>
          <a:stretch>
            <a:fillRect/>
          </a:stretch>
        </p:blipFill>
        <p:spPr>
          <a:xfrm>
            <a:off x="1571604" y="589346"/>
            <a:ext cx="2880000" cy="2160000"/>
          </a:xfrm>
          <a:prstGeom prst="rect">
            <a:avLst/>
          </a:prstGeom>
          <a:noFill/>
          <a:ln>
            <a:noFill/>
          </a:ln>
        </p:spPr>
      </p:pic>
      <p:sp>
        <p:nvSpPr>
          <p:cNvPr id="4" name="6 - Τίτλος"/>
          <p:cNvSpPr>
            <a:spLocks/>
          </p:cNvSpPr>
          <p:nvPr/>
        </p:nvSpPr>
        <p:spPr bwMode="auto">
          <a:xfrm>
            <a:off x="3929058" y="0"/>
            <a:ext cx="4246959" cy="704850"/>
          </a:xfrm>
          <a:prstGeom prst="rect">
            <a:avLst/>
          </a:prstGeom>
          <a:noFill/>
          <a:ln w="9525" algn="ctr">
            <a:noFill/>
            <a:miter lim="800000"/>
            <a:headEnd/>
            <a:tailEnd/>
          </a:ln>
        </p:spPr>
        <p:txBody>
          <a:bodyPr anchor="ctr"/>
          <a:lstStyle/>
          <a:p>
            <a:pPr algn="r" defTabSz="685800" fontAlgn="base">
              <a:spcBef>
                <a:spcPct val="0"/>
              </a:spcBef>
              <a:spcAft>
                <a:spcPct val="0"/>
              </a:spcAft>
              <a:defRPr/>
            </a:pPr>
            <a:endParaRPr lang="el-GR" sz="1350" dirty="0">
              <a:solidFill>
                <a:srgbClr val="1F497D"/>
              </a:solidFill>
              <a:latin typeface="Calibri" pitchFamily="34" charset="0"/>
            </a:endParaRPr>
          </a:p>
        </p:txBody>
      </p:sp>
      <p:sp>
        <p:nvSpPr>
          <p:cNvPr id="11" name="TextBox 64">
            <a:extLst>
              <a:ext uri="{FF2B5EF4-FFF2-40B4-BE49-F238E27FC236}">
                <a16:creationId xmlns:a16="http://schemas.microsoft.com/office/drawing/2014/main" id="{CC33AD8B-D3A8-41B1-B23B-ABEEDF3416ED}"/>
              </a:ext>
            </a:extLst>
          </p:cNvPr>
          <p:cNvSpPr txBox="1"/>
          <p:nvPr/>
        </p:nvSpPr>
        <p:spPr>
          <a:xfrm>
            <a:off x="1464447" y="214297"/>
            <a:ext cx="3425233" cy="76585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fontAlgn="base">
              <a:lnSpc>
                <a:spcPts val="1875"/>
              </a:lnSpc>
              <a:spcBef>
                <a:spcPct val="0"/>
              </a:spcBef>
              <a:spcAft>
                <a:spcPct val="0"/>
              </a:spcAft>
            </a:pPr>
            <a:r>
              <a:rPr lang="en-US" sz="2100" dirty="0">
                <a:solidFill>
                  <a:srgbClr val="F79646"/>
                </a:solidFill>
                <a:latin typeface="Myriad Pro Black" pitchFamily="34" charset="0"/>
                <a:ea typeface="Roboto" panose="02000000000000000000" pitchFamily="2" charset="0"/>
                <a:cs typeface="Open Sans Extrabold" panose="020B0906030804020204" pitchFamily="34" charset="0"/>
              </a:rPr>
              <a:t>Pictures </a:t>
            </a:r>
            <a:r>
              <a:rPr lang="en-US" sz="1500" dirty="0">
                <a:solidFill>
                  <a:srgbClr val="F79646"/>
                </a:solidFill>
                <a:latin typeface="Myriad Pro Black" pitchFamily="34" charset="0"/>
                <a:ea typeface="Roboto" panose="02000000000000000000" pitchFamily="2" charset="0"/>
                <a:cs typeface="Open Sans Extrabold" panose="020B0906030804020204" pitchFamily="34" charset="0"/>
              </a:rPr>
              <a:t>of PPP projects</a:t>
            </a:r>
          </a:p>
          <a:p>
            <a:pPr defTabSz="685800" fontAlgn="base">
              <a:spcBef>
                <a:spcPct val="0"/>
              </a:spcBef>
              <a:spcAft>
                <a:spcPct val="0"/>
              </a:spcAft>
            </a:pPr>
            <a:r>
              <a:rPr lang="en-US" sz="1350" dirty="0">
                <a:solidFill>
                  <a:srgbClr val="EEECE1">
                    <a:lumMod val="75000"/>
                  </a:srgbClr>
                </a:solidFill>
                <a:latin typeface="Myriad Pro Black" pitchFamily="34" charset="0"/>
                <a:ea typeface="Lato" panose="020F0502020204030203" pitchFamily="34" charset="0"/>
                <a:cs typeface="Lato" panose="020F0502020204030203" pitchFamily="34" charset="0"/>
              </a:rPr>
              <a:t> </a:t>
            </a:r>
            <a:endParaRPr lang="el-GR" sz="1350" dirty="0">
              <a:solidFill>
                <a:srgbClr val="EEECE1">
                  <a:lumMod val="75000"/>
                </a:srgbClr>
              </a:solidFill>
              <a:latin typeface="Myriad Pro Black" pitchFamily="34" charset="0"/>
              <a:ea typeface="Lato" panose="020F0502020204030203" pitchFamily="34" charset="0"/>
              <a:cs typeface="Lato" panose="020F0502020204030203" pitchFamily="34" charset="0"/>
            </a:endParaRPr>
          </a:p>
          <a:p>
            <a:pPr defTabSz="685800" fontAlgn="base">
              <a:lnSpc>
                <a:spcPts val="1875"/>
              </a:lnSpc>
              <a:spcBef>
                <a:spcPct val="0"/>
              </a:spcBef>
              <a:spcAft>
                <a:spcPct val="0"/>
              </a:spcAft>
            </a:pPr>
            <a:endParaRPr lang="en-US" sz="1350" b="1" dirty="0">
              <a:solidFill>
                <a:prstClr val="black">
                  <a:lumMod val="50000"/>
                  <a:lumOff val="50000"/>
                </a:prstClr>
              </a:solidFill>
              <a:latin typeface="Roboto" panose="02000000000000000000" pitchFamily="2" charset="0"/>
              <a:ea typeface="Roboto" panose="02000000000000000000" pitchFamily="2" charset="0"/>
              <a:cs typeface="Open Sans Semibold" panose="020B0706030804020204" pitchFamily="34" charset="0"/>
            </a:endParaRPr>
          </a:p>
        </p:txBody>
      </p:sp>
      <p:sp>
        <p:nvSpPr>
          <p:cNvPr id="30" name="29 - TextBox"/>
          <p:cNvSpPr txBox="1"/>
          <p:nvPr/>
        </p:nvSpPr>
        <p:spPr>
          <a:xfrm>
            <a:off x="1571604" y="2387932"/>
            <a:ext cx="2880900" cy="392415"/>
          </a:xfrm>
          <a:prstGeom prst="rect">
            <a:avLst/>
          </a:prstGeom>
          <a:solidFill>
            <a:schemeClr val="tx1">
              <a:lumMod val="65000"/>
              <a:lumOff val="35000"/>
            </a:schemeClr>
          </a:solidFill>
        </p:spPr>
        <p:txBody>
          <a:bodyPr vert="horz" wrap="square" rtlCol="0" anchor="ctr" anchorCtr="0">
            <a:spAutoFit/>
          </a:bodyPr>
          <a:lstStyle/>
          <a:p>
            <a:pPr marL="0" lvl="1" algn="ctr" defTabSz="685800" eaLnBrk="0" fontAlgn="base" hangingPunct="0">
              <a:spcBef>
                <a:spcPct val="0"/>
              </a:spcBef>
              <a:spcAft>
                <a:spcPct val="0"/>
              </a:spcAft>
              <a:defRPr/>
            </a:pPr>
            <a:r>
              <a:rPr lang="en-US" altLang="en-US" sz="675" dirty="0">
                <a:solidFill>
                  <a:prstClr val="white"/>
                </a:solidFill>
                <a:latin typeface="Myriad Pro" pitchFamily="34" charset="0"/>
              </a:rPr>
              <a:t>Western Macedonia waste management PPP –  December 2015</a:t>
            </a:r>
            <a:endParaRPr lang="el-GR" altLang="en-US" sz="675" dirty="0">
              <a:solidFill>
                <a:prstClr val="white"/>
              </a:solidFill>
              <a:latin typeface="Myriad Pro" pitchFamily="34" charset="0"/>
            </a:endParaRPr>
          </a:p>
          <a:p>
            <a:pPr algn="ctr" defTabSz="685800" eaLnBrk="0" fontAlgn="base" hangingPunct="0">
              <a:spcBef>
                <a:spcPct val="0"/>
              </a:spcBef>
              <a:spcAft>
                <a:spcPct val="0"/>
              </a:spcAft>
              <a:defRPr/>
            </a:pPr>
            <a:endParaRPr lang="en-GB" sz="675" dirty="0">
              <a:solidFill>
                <a:prstClr val="white"/>
              </a:solidFill>
              <a:latin typeface="Myriad Pro" pitchFamily="34" charset="0"/>
              <a:cs typeface="Arial" charset="0"/>
            </a:endParaRPr>
          </a:p>
          <a:p>
            <a:pPr defTabSz="685800" eaLnBrk="0" fontAlgn="base" hangingPunct="0">
              <a:spcBef>
                <a:spcPct val="0"/>
              </a:spcBef>
              <a:spcAft>
                <a:spcPct val="0"/>
              </a:spcAft>
              <a:defRPr/>
            </a:pPr>
            <a:endParaRPr lang="en-GB" sz="600" b="1" dirty="0">
              <a:solidFill>
                <a:prstClr val="white"/>
              </a:solidFill>
              <a:latin typeface="Arial" charset="0"/>
              <a:cs typeface="Arial" charset="0"/>
            </a:endParaRPr>
          </a:p>
        </p:txBody>
      </p:sp>
      <p:sp>
        <p:nvSpPr>
          <p:cNvPr id="31" name="30 - TextBox"/>
          <p:cNvSpPr txBox="1"/>
          <p:nvPr/>
        </p:nvSpPr>
        <p:spPr>
          <a:xfrm>
            <a:off x="4637918" y="2387933"/>
            <a:ext cx="2880900" cy="392415"/>
          </a:xfrm>
          <a:prstGeom prst="rect">
            <a:avLst/>
          </a:prstGeom>
          <a:solidFill>
            <a:schemeClr val="tx1">
              <a:lumMod val="65000"/>
              <a:lumOff val="35000"/>
            </a:schemeClr>
          </a:solidFill>
        </p:spPr>
        <p:txBody>
          <a:bodyPr vert="horz" wrap="square" rtlCol="0" anchor="ctr" anchorCtr="0">
            <a:spAutoFit/>
          </a:bodyPr>
          <a:lstStyle/>
          <a:p>
            <a:pPr marL="0" lvl="1" algn="ctr" defTabSz="685800" eaLnBrk="0" fontAlgn="base" hangingPunct="0">
              <a:spcBef>
                <a:spcPct val="0"/>
              </a:spcBef>
              <a:spcAft>
                <a:spcPct val="0"/>
              </a:spcAft>
              <a:defRPr/>
            </a:pPr>
            <a:r>
              <a:rPr lang="en-US" altLang="en-US" sz="675" dirty="0">
                <a:solidFill>
                  <a:prstClr val="white"/>
                </a:solidFill>
                <a:latin typeface="Myriad Pro" pitchFamily="34" charset="0"/>
              </a:rPr>
              <a:t>Serres waste management PPP -  November 2017</a:t>
            </a:r>
            <a:endParaRPr lang="el-GR" altLang="en-US" sz="675" dirty="0">
              <a:solidFill>
                <a:prstClr val="white"/>
              </a:solidFill>
              <a:latin typeface="Myriad Pro" pitchFamily="34" charset="0"/>
            </a:endParaRPr>
          </a:p>
          <a:p>
            <a:pPr algn="ctr" defTabSz="685800" eaLnBrk="0" fontAlgn="base" hangingPunct="0">
              <a:spcBef>
                <a:spcPct val="0"/>
              </a:spcBef>
              <a:spcAft>
                <a:spcPct val="0"/>
              </a:spcAft>
              <a:defRPr/>
            </a:pPr>
            <a:endParaRPr lang="en-GB" altLang="en-US" sz="675" dirty="0">
              <a:solidFill>
                <a:prstClr val="white"/>
              </a:solidFill>
              <a:latin typeface="Myriad Pro" pitchFamily="34" charset="0"/>
            </a:endParaRPr>
          </a:p>
          <a:p>
            <a:pPr defTabSz="685800" eaLnBrk="0" fontAlgn="base" hangingPunct="0">
              <a:spcBef>
                <a:spcPct val="0"/>
              </a:spcBef>
              <a:spcAft>
                <a:spcPct val="0"/>
              </a:spcAft>
              <a:defRPr/>
            </a:pPr>
            <a:endParaRPr lang="el-GR" sz="600" b="1" dirty="0">
              <a:solidFill>
                <a:prstClr val="white"/>
              </a:solidFill>
              <a:latin typeface="Arial" charset="0"/>
              <a:cs typeface="Arial" charset="0"/>
            </a:endParaRPr>
          </a:p>
        </p:txBody>
      </p:sp>
      <p:sp>
        <p:nvSpPr>
          <p:cNvPr id="15" name="14 - TextBox"/>
          <p:cNvSpPr txBox="1"/>
          <p:nvPr/>
        </p:nvSpPr>
        <p:spPr>
          <a:xfrm>
            <a:off x="1571604" y="4596192"/>
            <a:ext cx="2880900" cy="392415"/>
          </a:xfrm>
          <a:prstGeom prst="rect">
            <a:avLst/>
          </a:prstGeom>
          <a:solidFill>
            <a:schemeClr val="tx1">
              <a:lumMod val="65000"/>
              <a:lumOff val="35000"/>
            </a:schemeClr>
          </a:solidFill>
        </p:spPr>
        <p:txBody>
          <a:bodyPr vert="horz" wrap="square" rtlCol="0" anchor="ctr" anchorCtr="0">
            <a:spAutoFit/>
          </a:bodyPr>
          <a:lstStyle/>
          <a:p>
            <a:pPr marL="0" lvl="1" algn="ctr" defTabSz="685800" eaLnBrk="0" fontAlgn="base" hangingPunct="0">
              <a:spcBef>
                <a:spcPct val="0"/>
              </a:spcBef>
              <a:spcAft>
                <a:spcPct val="0"/>
              </a:spcAft>
              <a:defRPr/>
            </a:pPr>
            <a:r>
              <a:rPr lang="en-US" altLang="en-US" sz="675" dirty="0">
                <a:solidFill>
                  <a:prstClr val="white"/>
                </a:solidFill>
                <a:latin typeface="Myriad Pro" pitchFamily="34" charset="0"/>
              </a:rPr>
              <a:t>Western Macedonia waste management PPP –  February 2017</a:t>
            </a:r>
            <a:endParaRPr lang="el-GR" altLang="en-US" sz="675" dirty="0">
              <a:solidFill>
                <a:prstClr val="white"/>
              </a:solidFill>
              <a:latin typeface="Myriad Pro" pitchFamily="34" charset="0"/>
            </a:endParaRPr>
          </a:p>
          <a:p>
            <a:pPr algn="ctr" defTabSz="685800" eaLnBrk="0" fontAlgn="base" hangingPunct="0">
              <a:spcBef>
                <a:spcPct val="0"/>
              </a:spcBef>
              <a:spcAft>
                <a:spcPct val="0"/>
              </a:spcAft>
              <a:defRPr/>
            </a:pPr>
            <a:endParaRPr lang="en-GB" sz="675" dirty="0">
              <a:solidFill>
                <a:prstClr val="white"/>
              </a:solidFill>
              <a:latin typeface="Myriad Pro" pitchFamily="34" charset="0"/>
              <a:cs typeface="Arial" charset="0"/>
            </a:endParaRPr>
          </a:p>
          <a:p>
            <a:pPr defTabSz="685800" eaLnBrk="0" fontAlgn="base" hangingPunct="0">
              <a:spcBef>
                <a:spcPct val="0"/>
              </a:spcBef>
              <a:spcAft>
                <a:spcPct val="0"/>
              </a:spcAft>
              <a:defRPr/>
            </a:pPr>
            <a:endParaRPr lang="en-GB" sz="600" b="1" dirty="0">
              <a:solidFill>
                <a:prstClr val="white"/>
              </a:solidFill>
              <a:latin typeface="Arial" charset="0"/>
              <a:cs typeface="Arial" charset="0"/>
            </a:endParaRPr>
          </a:p>
        </p:txBody>
      </p:sp>
      <p:sp>
        <p:nvSpPr>
          <p:cNvPr id="18" name="17 - TextBox"/>
          <p:cNvSpPr txBox="1"/>
          <p:nvPr/>
        </p:nvSpPr>
        <p:spPr>
          <a:xfrm>
            <a:off x="4625579" y="4596192"/>
            <a:ext cx="2880900" cy="392415"/>
          </a:xfrm>
          <a:prstGeom prst="rect">
            <a:avLst/>
          </a:prstGeom>
          <a:solidFill>
            <a:schemeClr val="tx1">
              <a:lumMod val="65000"/>
              <a:lumOff val="35000"/>
            </a:schemeClr>
          </a:solidFill>
        </p:spPr>
        <p:txBody>
          <a:bodyPr vert="horz" wrap="square" rtlCol="0" anchor="ctr" anchorCtr="0">
            <a:spAutoFit/>
          </a:bodyPr>
          <a:lstStyle/>
          <a:p>
            <a:pPr marL="0" lvl="1" algn="ctr" defTabSz="685800" eaLnBrk="0" fontAlgn="base" hangingPunct="0">
              <a:spcBef>
                <a:spcPct val="0"/>
              </a:spcBef>
              <a:spcAft>
                <a:spcPct val="0"/>
              </a:spcAft>
              <a:defRPr/>
            </a:pPr>
            <a:r>
              <a:rPr lang="en-US" altLang="en-US" sz="675" dirty="0">
                <a:solidFill>
                  <a:prstClr val="white"/>
                </a:solidFill>
                <a:latin typeface="Myriad Pro" pitchFamily="34" charset="0"/>
              </a:rPr>
              <a:t>Serres waste management PPP -  February 2019</a:t>
            </a:r>
            <a:endParaRPr lang="el-GR" altLang="en-US" sz="675" dirty="0">
              <a:solidFill>
                <a:prstClr val="white"/>
              </a:solidFill>
              <a:latin typeface="Myriad Pro" pitchFamily="34" charset="0"/>
            </a:endParaRPr>
          </a:p>
          <a:p>
            <a:pPr algn="ctr" defTabSz="685800" eaLnBrk="0" fontAlgn="base" hangingPunct="0">
              <a:spcBef>
                <a:spcPct val="0"/>
              </a:spcBef>
              <a:spcAft>
                <a:spcPct val="0"/>
              </a:spcAft>
              <a:defRPr/>
            </a:pPr>
            <a:endParaRPr lang="en-GB" altLang="en-US" sz="675" dirty="0">
              <a:solidFill>
                <a:prstClr val="white"/>
              </a:solidFill>
              <a:latin typeface="Myriad Pro" pitchFamily="34" charset="0"/>
            </a:endParaRPr>
          </a:p>
          <a:p>
            <a:pPr defTabSz="685800" eaLnBrk="0" fontAlgn="base" hangingPunct="0">
              <a:spcBef>
                <a:spcPct val="0"/>
              </a:spcBef>
              <a:spcAft>
                <a:spcPct val="0"/>
              </a:spcAft>
              <a:defRPr/>
            </a:pPr>
            <a:endParaRPr lang="el-GR" sz="600" b="1" dirty="0">
              <a:solidFill>
                <a:prstClr val="white"/>
              </a:solidFill>
              <a:latin typeface="Arial" charset="0"/>
              <a:cs typeface="Arial" charset="0"/>
            </a:endParaRPr>
          </a:p>
        </p:txBody>
      </p:sp>
      <p:pic>
        <p:nvPicPr>
          <p:cNvPr id="13" name="12 - Εικόνα" descr="sdit-final-logo.jpg"/>
          <p:cNvPicPr>
            <a:picLocks noChangeAspect="1"/>
          </p:cNvPicPr>
          <p:nvPr/>
        </p:nvPicPr>
        <p:blipFill>
          <a:blip r:embed="rId6" cstate="print"/>
          <a:stretch>
            <a:fillRect/>
          </a:stretch>
        </p:blipFill>
        <p:spPr>
          <a:xfrm>
            <a:off x="6393669" y="107139"/>
            <a:ext cx="1125125" cy="444999"/>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20 - Εικόνα" descr="template telematics app mobile presentation EN copy.jpg"/>
          <p:cNvPicPr>
            <a:picLocks noChangeAspect="1"/>
          </p:cNvPicPr>
          <p:nvPr/>
        </p:nvPicPr>
        <p:blipFill>
          <a:blip r:embed="rId2" cstate="print"/>
          <a:stretch>
            <a:fillRect/>
          </a:stretch>
        </p:blipFill>
        <p:spPr>
          <a:xfrm>
            <a:off x="4625579" y="2839643"/>
            <a:ext cx="2893239" cy="2160000"/>
          </a:xfrm>
          <a:prstGeom prst="rect">
            <a:avLst/>
          </a:prstGeom>
        </p:spPr>
      </p:pic>
      <p:pic>
        <p:nvPicPr>
          <p:cNvPr id="20" name="Picture 2" descr="C:\Documents and Settings\user\Τα έγγραφά μου\Downloads\weih1.jpg"/>
          <p:cNvPicPr>
            <a:picLocks noChangeAspect="1" noChangeArrowheads="1"/>
          </p:cNvPicPr>
          <p:nvPr/>
        </p:nvPicPr>
        <p:blipFill>
          <a:blip r:embed="rId3" cstate="print"/>
          <a:srcRect/>
          <a:stretch>
            <a:fillRect/>
          </a:stretch>
        </p:blipFill>
        <p:spPr bwMode="auto">
          <a:xfrm>
            <a:off x="4625579" y="589346"/>
            <a:ext cx="2880900" cy="1821669"/>
          </a:xfrm>
          <a:prstGeom prst="rect">
            <a:avLst/>
          </a:prstGeom>
          <a:noFill/>
        </p:spPr>
      </p:pic>
      <p:pic>
        <p:nvPicPr>
          <p:cNvPr id="19" name="18 - Εικόνα" descr="1.jpg"/>
          <p:cNvPicPr>
            <a:picLocks noChangeAspect="1"/>
          </p:cNvPicPr>
          <p:nvPr/>
        </p:nvPicPr>
        <p:blipFill>
          <a:blip r:embed="rId4" cstate="print"/>
          <a:stretch>
            <a:fillRect/>
          </a:stretch>
        </p:blipFill>
        <p:spPr>
          <a:xfrm>
            <a:off x="1571604" y="2839642"/>
            <a:ext cx="2880900" cy="1848125"/>
          </a:xfrm>
          <a:prstGeom prst="rect">
            <a:avLst/>
          </a:prstGeom>
        </p:spPr>
      </p:pic>
      <p:pic>
        <p:nvPicPr>
          <p:cNvPr id="13" name="Picture 2" descr="C:\Documents and Settings\user\Επιφάνεια εργασίας\Σέρρες\ipiros Sept.JPG"/>
          <p:cNvPicPr>
            <a:picLocks noChangeAspect="1" noChangeArrowheads="1"/>
          </p:cNvPicPr>
          <p:nvPr/>
        </p:nvPicPr>
        <p:blipFill>
          <a:blip r:embed="rId5" cstate="print">
            <a:grayscl/>
          </a:blip>
          <a:srcRect/>
          <a:stretch>
            <a:fillRect/>
          </a:stretch>
        </p:blipFill>
        <p:spPr bwMode="auto">
          <a:xfrm>
            <a:off x="1571604" y="589346"/>
            <a:ext cx="2880000" cy="2160000"/>
          </a:xfrm>
          <a:prstGeom prst="rect">
            <a:avLst/>
          </a:prstGeom>
          <a:noFill/>
        </p:spPr>
      </p:pic>
      <p:sp>
        <p:nvSpPr>
          <p:cNvPr id="4" name="6 - Τίτλος"/>
          <p:cNvSpPr>
            <a:spLocks/>
          </p:cNvSpPr>
          <p:nvPr/>
        </p:nvSpPr>
        <p:spPr bwMode="auto">
          <a:xfrm>
            <a:off x="3929058" y="0"/>
            <a:ext cx="4246959" cy="704850"/>
          </a:xfrm>
          <a:prstGeom prst="rect">
            <a:avLst/>
          </a:prstGeom>
          <a:noFill/>
          <a:ln w="9525" algn="ctr">
            <a:noFill/>
            <a:miter lim="800000"/>
            <a:headEnd/>
            <a:tailEnd/>
          </a:ln>
        </p:spPr>
        <p:txBody>
          <a:bodyPr anchor="ctr"/>
          <a:lstStyle/>
          <a:p>
            <a:pPr algn="r" defTabSz="685800" fontAlgn="base">
              <a:spcBef>
                <a:spcPct val="0"/>
              </a:spcBef>
              <a:spcAft>
                <a:spcPct val="0"/>
              </a:spcAft>
              <a:defRPr/>
            </a:pPr>
            <a:endParaRPr lang="el-GR" sz="1350" dirty="0">
              <a:solidFill>
                <a:srgbClr val="1F497D"/>
              </a:solidFill>
              <a:latin typeface="Calibri" pitchFamily="34" charset="0"/>
            </a:endParaRPr>
          </a:p>
        </p:txBody>
      </p:sp>
      <p:sp>
        <p:nvSpPr>
          <p:cNvPr id="11" name="TextBox 64">
            <a:extLst>
              <a:ext uri="{FF2B5EF4-FFF2-40B4-BE49-F238E27FC236}">
                <a16:creationId xmlns:a16="http://schemas.microsoft.com/office/drawing/2014/main" id="{CC33AD8B-D3A8-41B1-B23B-ABEEDF3416ED}"/>
              </a:ext>
            </a:extLst>
          </p:cNvPr>
          <p:cNvSpPr txBox="1"/>
          <p:nvPr/>
        </p:nvSpPr>
        <p:spPr>
          <a:xfrm>
            <a:off x="1464447" y="214297"/>
            <a:ext cx="3425233" cy="76585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fontAlgn="base">
              <a:lnSpc>
                <a:spcPts val="1875"/>
              </a:lnSpc>
              <a:spcBef>
                <a:spcPct val="0"/>
              </a:spcBef>
              <a:spcAft>
                <a:spcPct val="0"/>
              </a:spcAft>
            </a:pPr>
            <a:r>
              <a:rPr lang="en-US" sz="2100" dirty="0">
                <a:solidFill>
                  <a:srgbClr val="F79646"/>
                </a:solidFill>
                <a:latin typeface="Myriad Pro Black" pitchFamily="34" charset="0"/>
                <a:ea typeface="Roboto" panose="02000000000000000000" pitchFamily="2" charset="0"/>
                <a:cs typeface="Open Sans Extrabold" panose="020B0906030804020204" pitchFamily="34" charset="0"/>
              </a:rPr>
              <a:t>Pictures </a:t>
            </a:r>
            <a:r>
              <a:rPr lang="en-US" sz="1500" dirty="0">
                <a:solidFill>
                  <a:srgbClr val="F79646"/>
                </a:solidFill>
                <a:latin typeface="Myriad Pro Black" pitchFamily="34" charset="0"/>
                <a:ea typeface="Roboto" panose="02000000000000000000" pitchFamily="2" charset="0"/>
                <a:cs typeface="Open Sans Extrabold" panose="020B0906030804020204" pitchFamily="34" charset="0"/>
              </a:rPr>
              <a:t>of PPP projects</a:t>
            </a:r>
          </a:p>
          <a:p>
            <a:pPr defTabSz="685800" fontAlgn="base">
              <a:spcBef>
                <a:spcPct val="0"/>
              </a:spcBef>
              <a:spcAft>
                <a:spcPct val="0"/>
              </a:spcAft>
            </a:pPr>
            <a:r>
              <a:rPr lang="en-US" sz="1350" dirty="0">
                <a:solidFill>
                  <a:srgbClr val="EEECE1">
                    <a:lumMod val="75000"/>
                  </a:srgbClr>
                </a:solidFill>
                <a:latin typeface="Myriad Pro Black" pitchFamily="34" charset="0"/>
                <a:ea typeface="Lato" panose="020F0502020204030203" pitchFamily="34" charset="0"/>
                <a:cs typeface="Lato" panose="020F0502020204030203" pitchFamily="34" charset="0"/>
              </a:rPr>
              <a:t> </a:t>
            </a:r>
            <a:endParaRPr lang="el-GR" sz="1350" dirty="0">
              <a:solidFill>
                <a:srgbClr val="EEECE1">
                  <a:lumMod val="75000"/>
                </a:srgbClr>
              </a:solidFill>
              <a:latin typeface="Myriad Pro Black" pitchFamily="34" charset="0"/>
              <a:ea typeface="Lato" panose="020F0502020204030203" pitchFamily="34" charset="0"/>
              <a:cs typeface="Lato" panose="020F0502020204030203" pitchFamily="34" charset="0"/>
            </a:endParaRPr>
          </a:p>
          <a:p>
            <a:pPr defTabSz="685800" fontAlgn="base">
              <a:lnSpc>
                <a:spcPts val="1875"/>
              </a:lnSpc>
              <a:spcBef>
                <a:spcPct val="0"/>
              </a:spcBef>
              <a:spcAft>
                <a:spcPct val="0"/>
              </a:spcAft>
            </a:pPr>
            <a:endParaRPr lang="en-US" sz="1350" b="1" dirty="0">
              <a:solidFill>
                <a:prstClr val="black">
                  <a:lumMod val="50000"/>
                  <a:lumOff val="50000"/>
                </a:prstClr>
              </a:solidFill>
              <a:latin typeface="Roboto" panose="02000000000000000000" pitchFamily="2" charset="0"/>
              <a:ea typeface="Roboto" panose="02000000000000000000" pitchFamily="2" charset="0"/>
              <a:cs typeface="Open Sans Semibold" panose="020B0706030804020204" pitchFamily="34" charset="0"/>
            </a:endParaRPr>
          </a:p>
        </p:txBody>
      </p:sp>
      <p:sp>
        <p:nvSpPr>
          <p:cNvPr id="30" name="29 - TextBox"/>
          <p:cNvSpPr txBox="1"/>
          <p:nvPr/>
        </p:nvSpPr>
        <p:spPr>
          <a:xfrm>
            <a:off x="1571604" y="2387932"/>
            <a:ext cx="2880900" cy="392415"/>
          </a:xfrm>
          <a:prstGeom prst="rect">
            <a:avLst/>
          </a:prstGeom>
          <a:solidFill>
            <a:schemeClr val="tx1">
              <a:lumMod val="65000"/>
              <a:lumOff val="35000"/>
            </a:schemeClr>
          </a:solidFill>
        </p:spPr>
        <p:txBody>
          <a:bodyPr vert="horz" wrap="square" rtlCol="0" anchor="ctr" anchorCtr="0">
            <a:spAutoFit/>
          </a:bodyPr>
          <a:lstStyle/>
          <a:p>
            <a:pPr marL="0" lvl="1" algn="ctr" defTabSz="685800" eaLnBrk="0" fontAlgn="base" hangingPunct="0">
              <a:spcBef>
                <a:spcPct val="0"/>
              </a:spcBef>
              <a:spcAft>
                <a:spcPct val="0"/>
              </a:spcAft>
              <a:defRPr/>
            </a:pPr>
            <a:r>
              <a:rPr lang="en-US" altLang="en-US" sz="675" dirty="0">
                <a:solidFill>
                  <a:prstClr val="white"/>
                </a:solidFill>
                <a:latin typeface="Myriad Pro" pitchFamily="34" charset="0"/>
              </a:rPr>
              <a:t>Epirus waste management PPP –  September 2017</a:t>
            </a:r>
            <a:endParaRPr lang="el-GR" altLang="en-US" sz="675" dirty="0">
              <a:solidFill>
                <a:prstClr val="white"/>
              </a:solidFill>
              <a:latin typeface="Myriad Pro" pitchFamily="34" charset="0"/>
            </a:endParaRPr>
          </a:p>
          <a:p>
            <a:pPr algn="ctr" defTabSz="685800" eaLnBrk="0" fontAlgn="base" hangingPunct="0">
              <a:spcBef>
                <a:spcPct val="0"/>
              </a:spcBef>
              <a:spcAft>
                <a:spcPct val="0"/>
              </a:spcAft>
              <a:defRPr/>
            </a:pPr>
            <a:endParaRPr lang="en-GB" sz="675" dirty="0">
              <a:solidFill>
                <a:prstClr val="white"/>
              </a:solidFill>
              <a:latin typeface="Myriad Pro" pitchFamily="34" charset="0"/>
              <a:cs typeface="Arial" charset="0"/>
            </a:endParaRPr>
          </a:p>
          <a:p>
            <a:pPr defTabSz="685800" eaLnBrk="0" fontAlgn="base" hangingPunct="0">
              <a:spcBef>
                <a:spcPct val="0"/>
              </a:spcBef>
              <a:spcAft>
                <a:spcPct val="0"/>
              </a:spcAft>
              <a:defRPr/>
            </a:pPr>
            <a:endParaRPr lang="en-GB" sz="600" b="1" dirty="0">
              <a:solidFill>
                <a:prstClr val="white"/>
              </a:solidFill>
              <a:latin typeface="Arial" charset="0"/>
              <a:cs typeface="Arial" charset="0"/>
            </a:endParaRPr>
          </a:p>
        </p:txBody>
      </p:sp>
      <p:sp>
        <p:nvSpPr>
          <p:cNvPr id="31" name="30 - TextBox"/>
          <p:cNvSpPr txBox="1"/>
          <p:nvPr/>
        </p:nvSpPr>
        <p:spPr>
          <a:xfrm>
            <a:off x="4625579" y="2387933"/>
            <a:ext cx="2880900" cy="392415"/>
          </a:xfrm>
          <a:prstGeom prst="rect">
            <a:avLst/>
          </a:prstGeom>
          <a:solidFill>
            <a:schemeClr val="tx2"/>
          </a:solidFill>
        </p:spPr>
        <p:txBody>
          <a:bodyPr vert="horz" wrap="square" rtlCol="0" anchor="ctr" anchorCtr="0">
            <a:spAutoFit/>
          </a:bodyPr>
          <a:lstStyle/>
          <a:p>
            <a:pPr marL="0" lvl="1" algn="ctr" defTabSz="685800" eaLnBrk="0" fontAlgn="base" hangingPunct="0">
              <a:spcBef>
                <a:spcPct val="0"/>
              </a:spcBef>
              <a:spcAft>
                <a:spcPct val="0"/>
              </a:spcAft>
              <a:defRPr/>
            </a:pPr>
            <a:r>
              <a:rPr lang="en-US" altLang="en-US" sz="675" dirty="0">
                <a:solidFill>
                  <a:prstClr val="white"/>
                </a:solidFill>
                <a:latin typeface="Myriad Pro" pitchFamily="34" charset="0"/>
              </a:rPr>
              <a:t>Electronic ticket system  for Athens Urban Transport</a:t>
            </a:r>
            <a:endParaRPr lang="el-GR" altLang="en-US" sz="675" dirty="0">
              <a:solidFill>
                <a:prstClr val="white"/>
              </a:solidFill>
              <a:latin typeface="Myriad Pro" pitchFamily="34" charset="0"/>
            </a:endParaRPr>
          </a:p>
          <a:p>
            <a:pPr algn="ctr" defTabSz="685800" eaLnBrk="0" fontAlgn="base" hangingPunct="0">
              <a:spcBef>
                <a:spcPct val="0"/>
              </a:spcBef>
              <a:spcAft>
                <a:spcPct val="0"/>
              </a:spcAft>
              <a:defRPr/>
            </a:pPr>
            <a:endParaRPr lang="en-GB" altLang="en-US" sz="675" dirty="0">
              <a:solidFill>
                <a:prstClr val="white"/>
              </a:solidFill>
              <a:latin typeface="Myriad Pro" pitchFamily="34" charset="0"/>
            </a:endParaRPr>
          </a:p>
          <a:p>
            <a:pPr defTabSz="685800" eaLnBrk="0" fontAlgn="base" hangingPunct="0">
              <a:spcBef>
                <a:spcPct val="0"/>
              </a:spcBef>
              <a:spcAft>
                <a:spcPct val="0"/>
              </a:spcAft>
              <a:defRPr/>
            </a:pPr>
            <a:endParaRPr lang="el-GR" sz="600" b="1" dirty="0">
              <a:solidFill>
                <a:prstClr val="white"/>
              </a:solidFill>
              <a:latin typeface="Arial" charset="0"/>
              <a:cs typeface="Arial" charset="0"/>
            </a:endParaRPr>
          </a:p>
        </p:txBody>
      </p:sp>
      <p:sp>
        <p:nvSpPr>
          <p:cNvPr id="15" name="14 - TextBox"/>
          <p:cNvSpPr txBox="1"/>
          <p:nvPr/>
        </p:nvSpPr>
        <p:spPr>
          <a:xfrm>
            <a:off x="1571604" y="4596192"/>
            <a:ext cx="2880900" cy="392415"/>
          </a:xfrm>
          <a:prstGeom prst="rect">
            <a:avLst/>
          </a:prstGeom>
          <a:solidFill>
            <a:schemeClr val="tx1">
              <a:lumMod val="65000"/>
              <a:lumOff val="35000"/>
            </a:schemeClr>
          </a:solidFill>
        </p:spPr>
        <p:txBody>
          <a:bodyPr vert="horz" wrap="square" rtlCol="0" anchor="ctr" anchorCtr="0">
            <a:spAutoFit/>
          </a:bodyPr>
          <a:lstStyle/>
          <a:p>
            <a:pPr marL="0" lvl="1" algn="ctr" defTabSz="685800" eaLnBrk="0" fontAlgn="base" hangingPunct="0">
              <a:spcBef>
                <a:spcPct val="0"/>
              </a:spcBef>
              <a:spcAft>
                <a:spcPct val="0"/>
              </a:spcAft>
              <a:defRPr/>
            </a:pPr>
            <a:r>
              <a:rPr lang="en-US" altLang="en-US" sz="675" dirty="0">
                <a:solidFill>
                  <a:prstClr val="white"/>
                </a:solidFill>
                <a:latin typeface="Myriad Pro" pitchFamily="34" charset="0"/>
              </a:rPr>
              <a:t>Epirus waste management PPP –  February 2019</a:t>
            </a:r>
            <a:endParaRPr lang="el-GR" altLang="en-US" sz="675" dirty="0">
              <a:solidFill>
                <a:prstClr val="white"/>
              </a:solidFill>
              <a:latin typeface="Myriad Pro" pitchFamily="34" charset="0"/>
            </a:endParaRPr>
          </a:p>
          <a:p>
            <a:pPr algn="ctr" defTabSz="685800" eaLnBrk="0" fontAlgn="base" hangingPunct="0">
              <a:spcBef>
                <a:spcPct val="0"/>
              </a:spcBef>
              <a:spcAft>
                <a:spcPct val="0"/>
              </a:spcAft>
              <a:defRPr/>
            </a:pPr>
            <a:endParaRPr lang="en-GB" sz="675" dirty="0">
              <a:solidFill>
                <a:prstClr val="white"/>
              </a:solidFill>
              <a:latin typeface="Myriad Pro" pitchFamily="34" charset="0"/>
              <a:cs typeface="Arial" charset="0"/>
            </a:endParaRPr>
          </a:p>
          <a:p>
            <a:pPr defTabSz="685800" eaLnBrk="0" fontAlgn="base" hangingPunct="0">
              <a:spcBef>
                <a:spcPct val="0"/>
              </a:spcBef>
              <a:spcAft>
                <a:spcPct val="0"/>
              </a:spcAft>
              <a:defRPr/>
            </a:pPr>
            <a:endParaRPr lang="en-GB" sz="600" b="1" dirty="0">
              <a:solidFill>
                <a:prstClr val="white"/>
              </a:solidFill>
              <a:latin typeface="Arial" charset="0"/>
              <a:cs typeface="Arial" charset="0"/>
            </a:endParaRPr>
          </a:p>
        </p:txBody>
      </p:sp>
      <p:sp>
        <p:nvSpPr>
          <p:cNvPr id="18" name="17 - TextBox"/>
          <p:cNvSpPr txBox="1"/>
          <p:nvPr/>
        </p:nvSpPr>
        <p:spPr>
          <a:xfrm>
            <a:off x="4625579" y="4596192"/>
            <a:ext cx="2880900" cy="392415"/>
          </a:xfrm>
          <a:prstGeom prst="rect">
            <a:avLst/>
          </a:prstGeom>
          <a:solidFill>
            <a:schemeClr val="tx2"/>
          </a:solidFill>
        </p:spPr>
        <p:txBody>
          <a:bodyPr vert="horz" wrap="square" rtlCol="0" anchor="ctr" anchorCtr="0">
            <a:spAutoFit/>
          </a:bodyPr>
          <a:lstStyle/>
          <a:p>
            <a:pPr marL="0" lvl="1" algn="ctr" defTabSz="685800" eaLnBrk="0" fontAlgn="base" hangingPunct="0">
              <a:spcBef>
                <a:spcPct val="0"/>
              </a:spcBef>
              <a:spcAft>
                <a:spcPct val="0"/>
              </a:spcAft>
              <a:defRPr/>
            </a:pPr>
            <a:r>
              <a:rPr lang="en-US" altLang="en-US" sz="675" dirty="0">
                <a:solidFill>
                  <a:prstClr val="white"/>
                </a:solidFill>
                <a:latin typeface="Myriad Pro" pitchFamily="34" charset="0"/>
              </a:rPr>
              <a:t>OASA Telematics system and application for Athens Urban Transport </a:t>
            </a:r>
            <a:endParaRPr lang="el-GR" altLang="en-US" sz="675" dirty="0">
              <a:solidFill>
                <a:prstClr val="white"/>
              </a:solidFill>
              <a:latin typeface="Myriad Pro" pitchFamily="34" charset="0"/>
            </a:endParaRPr>
          </a:p>
          <a:p>
            <a:pPr algn="ctr" defTabSz="685800" eaLnBrk="0" fontAlgn="base" hangingPunct="0">
              <a:spcBef>
                <a:spcPct val="0"/>
              </a:spcBef>
              <a:spcAft>
                <a:spcPct val="0"/>
              </a:spcAft>
              <a:defRPr/>
            </a:pPr>
            <a:endParaRPr lang="en-GB" altLang="en-US" sz="675" dirty="0">
              <a:solidFill>
                <a:prstClr val="white"/>
              </a:solidFill>
              <a:latin typeface="Myriad Pro" pitchFamily="34" charset="0"/>
            </a:endParaRPr>
          </a:p>
          <a:p>
            <a:pPr defTabSz="685800" eaLnBrk="0" fontAlgn="base" hangingPunct="0">
              <a:spcBef>
                <a:spcPct val="0"/>
              </a:spcBef>
              <a:spcAft>
                <a:spcPct val="0"/>
              </a:spcAft>
              <a:defRPr/>
            </a:pPr>
            <a:endParaRPr lang="el-GR" sz="600" b="1" dirty="0">
              <a:solidFill>
                <a:prstClr val="white"/>
              </a:solidFill>
              <a:latin typeface="Arial" charset="0"/>
              <a:cs typeface="Arial" charset="0"/>
            </a:endParaRPr>
          </a:p>
        </p:txBody>
      </p:sp>
      <p:pic>
        <p:nvPicPr>
          <p:cNvPr id="12" name="11 - Εικόνα" descr="sdit-final-logo.jpg"/>
          <p:cNvPicPr>
            <a:picLocks noChangeAspect="1"/>
          </p:cNvPicPr>
          <p:nvPr/>
        </p:nvPicPr>
        <p:blipFill>
          <a:blip r:embed="rId6" cstate="print"/>
          <a:stretch>
            <a:fillRect/>
          </a:stretch>
        </p:blipFill>
        <p:spPr>
          <a:xfrm>
            <a:off x="6393669" y="107139"/>
            <a:ext cx="1125125" cy="444999"/>
          </a:xfrm>
          <a:prstGeom prst="rect">
            <a:avLst/>
          </a:prstGeom>
        </p:spPr>
      </p:pic>
    </p:spTree>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lumMod val="65000"/>
            <a:lumOff val="3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solidFill>
          <a:schemeClr val="accent1"/>
        </a:solidFill>
      </a:spPr>
      <a:bodyPr vert="horz" wrap="square" rtlCol="0" anchor="ctr" anchorCtr="0">
        <a:spAutoFit/>
      </a:bodyPr>
      <a:lstStyle>
        <a:defPPr algn="ctr">
          <a:defRPr sz="1600" b="1" dirty="0" smtClean="0">
            <a:solidFill>
              <a:schemeClr val="bg1"/>
            </a:solidFill>
            <a:effectLst>
              <a:outerShdw blurRad="38100" dist="38100" dir="2700000" algn="tl">
                <a:srgbClr val="000000">
                  <a:alpha val="43137"/>
                </a:srgbClr>
              </a:outerShdw>
            </a:effectLst>
            <a:latin typeface="+mj-lt"/>
          </a:defRPr>
        </a:defPPr>
      </a:lstStyle>
    </a:txDef>
  </a:objectDefaults>
  <a:extraClrSchemeLst/>
</a:theme>
</file>

<file path=ppt/theme/theme2.xml><?xml version="1.0" encoding="utf-8"?>
<a:theme xmlns:a="http://schemas.openxmlformats.org/drawingml/2006/main" name="10_Foster+Partners_template 2010 NO LINES">
  <a:themeElements>
    <a:clrScheme name="3_Foster+Partners_template 2010 NO LINES 15">
      <a:dk1>
        <a:srgbClr val="808080"/>
      </a:dk1>
      <a:lt1>
        <a:srgbClr val="DDDDDD"/>
      </a:lt1>
      <a:dk2>
        <a:srgbClr val="000000"/>
      </a:dk2>
      <a:lt2>
        <a:srgbClr val="FFFFFF"/>
      </a:lt2>
      <a:accent1>
        <a:srgbClr val="FFFF99"/>
      </a:accent1>
      <a:accent2>
        <a:srgbClr val="FFCC66"/>
      </a:accent2>
      <a:accent3>
        <a:srgbClr val="AAAAAA"/>
      </a:accent3>
      <a:accent4>
        <a:srgbClr val="BDBDBD"/>
      </a:accent4>
      <a:accent5>
        <a:srgbClr val="FFFFCA"/>
      </a:accent5>
      <a:accent6>
        <a:srgbClr val="E7B95C"/>
      </a:accent6>
      <a:hlink>
        <a:srgbClr val="FF9900"/>
      </a:hlink>
      <a:folHlink>
        <a:srgbClr val="FF6600"/>
      </a:folHlink>
    </a:clrScheme>
    <a:fontScheme name="3_Foster+Partners_template 2010 NO LINES">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600" b="0" i="0" u="none" strike="noStrike" cap="none" normalizeH="0" baseline="-2500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600" b="0" i="0" u="none" strike="noStrike" cap="none" normalizeH="0" baseline="-25000" smtClean="0">
            <a:ln>
              <a:noFill/>
            </a:ln>
            <a:solidFill>
              <a:schemeClr val="tx1"/>
            </a:solidFill>
            <a:effectLst/>
            <a:latin typeface="Arial" charset="0"/>
          </a:defRPr>
        </a:defPPr>
      </a:lstStyle>
    </a:lnDef>
  </a:objectDefaults>
  <a:extraClrSchemeLst>
    <a:extraClrScheme>
      <a:clrScheme name="3_Foster+Partners_template 2010 NO LIN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Foster+Partners_template 2010 NO LIN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Foster+Partners_template 2010 NO LIN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Foster+Partners_template 2010 NO LIN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Foster+Partners_template 2010 NO LIN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Foster+Partners_template 2010 NO LIN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Foster+Partners_template 2010 NO LIN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Foster+Partners_template 2010 NO LIN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Foster+Partners_template 2010 NO LIN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Foster+Partners_template 2010 NO LIN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Foster+Partners_template 2010 NO LIN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Foster+Partners_template 2010 NO LIN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3_Foster+Partners_template 2010 NO LINES 13">
        <a:dk1>
          <a:srgbClr val="808080"/>
        </a:dk1>
        <a:lt1>
          <a:srgbClr val="C0C0C0"/>
        </a:lt1>
        <a:dk2>
          <a:srgbClr val="000000"/>
        </a:dk2>
        <a:lt2>
          <a:srgbClr val="FFFFFF"/>
        </a:lt2>
        <a:accent1>
          <a:srgbClr val="FFFF99"/>
        </a:accent1>
        <a:accent2>
          <a:srgbClr val="FFCC66"/>
        </a:accent2>
        <a:accent3>
          <a:srgbClr val="AAAAAA"/>
        </a:accent3>
        <a:accent4>
          <a:srgbClr val="A4A4A4"/>
        </a:accent4>
        <a:accent5>
          <a:srgbClr val="FFFFCA"/>
        </a:accent5>
        <a:accent6>
          <a:srgbClr val="E7B95C"/>
        </a:accent6>
        <a:hlink>
          <a:srgbClr val="FF9900"/>
        </a:hlink>
        <a:folHlink>
          <a:srgbClr val="FF6600"/>
        </a:folHlink>
      </a:clrScheme>
      <a:clrMap bg1="dk2" tx1="lt1" bg2="dk1" tx2="lt2" accent1="accent1" accent2="accent2" accent3="accent3" accent4="accent4" accent5="accent5" accent6="accent6" hlink="hlink" folHlink="folHlink"/>
    </a:extraClrScheme>
    <a:extraClrScheme>
      <a:clrScheme name="3_Foster+Partners_template 2010 NO LINES 14">
        <a:dk1>
          <a:srgbClr val="000000"/>
        </a:dk1>
        <a:lt1>
          <a:srgbClr val="FFFFFF"/>
        </a:lt1>
        <a:dk2>
          <a:srgbClr val="FFFFFF"/>
        </a:dk2>
        <a:lt2>
          <a:srgbClr val="000000"/>
        </a:lt2>
        <a:accent1>
          <a:srgbClr val="FFFF99"/>
        </a:accent1>
        <a:accent2>
          <a:srgbClr val="FFCC66"/>
        </a:accent2>
        <a:accent3>
          <a:srgbClr val="FFFFFF"/>
        </a:accent3>
        <a:accent4>
          <a:srgbClr val="000000"/>
        </a:accent4>
        <a:accent5>
          <a:srgbClr val="FFFFCA"/>
        </a:accent5>
        <a:accent6>
          <a:srgbClr val="E7B95C"/>
        </a:accent6>
        <a:hlink>
          <a:srgbClr val="FF9900"/>
        </a:hlink>
        <a:folHlink>
          <a:srgbClr val="FF6600"/>
        </a:folHlink>
      </a:clrScheme>
      <a:clrMap bg1="lt1" tx1="dk1" bg2="lt2" tx2="dk2" accent1="accent1" accent2="accent2" accent3="accent3" accent4="accent4" accent5="accent5" accent6="accent6" hlink="hlink" folHlink="folHlink"/>
    </a:extraClrScheme>
    <a:extraClrScheme>
      <a:clrScheme name="3_Foster+Partners_template 2010 NO LINES 15">
        <a:dk1>
          <a:srgbClr val="808080"/>
        </a:dk1>
        <a:lt1>
          <a:srgbClr val="DDDDDD"/>
        </a:lt1>
        <a:dk2>
          <a:srgbClr val="000000"/>
        </a:dk2>
        <a:lt2>
          <a:srgbClr val="FFFFFF"/>
        </a:lt2>
        <a:accent1>
          <a:srgbClr val="FFFF99"/>
        </a:accent1>
        <a:accent2>
          <a:srgbClr val="FFCC66"/>
        </a:accent2>
        <a:accent3>
          <a:srgbClr val="AAAAAA"/>
        </a:accent3>
        <a:accent4>
          <a:srgbClr val="BDBDBD"/>
        </a:accent4>
        <a:accent5>
          <a:srgbClr val="FFFFCA"/>
        </a:accent5>
        <a:accent6>
          <a:srgbClr val="E7B95C"/>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8_Foster+Partners_template 2010 NO LINES">
  <a:themeElements>
    <a:clrScheme name="3_Foster+Partners_template 2010 NO LINES 15">
      <a:dk1>
        <a:srgbClr val="808080"/>
      </a:dk1>
      <a:lt1>
        <a:srgbClr val="DDDDDD"/>
      </a:lt1>
      <a:dk2>
        <a:srgbClr val="000000"/>
      </a:dk2>
      <a:lt2>
        <a:srgbClr val="FFFFFF"/>
      </a:lt2>
      <a:accent1>
        <a:srgbClr val="FFFF99"/>
      </a:accent1>
      <a:accent2>
        <a:srgbClr val="FFCC66"/>
      </a:accent2>
      <a:accent3>
        <a:srgbClr val="AAAAAA"/>
      </a:accent3>
      <a:accent4>
        <a:srgbClr val="BDBDBD"/>
      </a:accent4>
      <a:accent5>
        <a:srgbClr val="FFFFCA"/>
      </a:accent5>
      <a:accent6>
        <a:srgbClr val="E7B95C"/>
      </a:accent6>
      <a:hlink>
        <a:srgbClr val="FF9900"/>
      </a:hlink>
      <a:folHlink>
        <a:srgbClr val="FF6600"/>
      </a:folHlink>
    </a:clrScheme>
    <a:fontScheme name="3_Foster+Partners_template 2010 NO LINES">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600" b="0" i="0" u="none" strike="noStrike" cap="none" normalizeH="0" baseline="-2500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600" b="0" i="0" u="none" strike="noStrike" cap="none" normalizeH="0" baseline="-25000" smtClean="0">
            <a:ln>
              <a:noFill/>
            </a:ln>
            <a:solidFill>
              <a:schemeClr val="tx1"/>
            </a:solidFill>
            <a:effectLst/>
            <a:latin typeface="Arial" charset="0"/>
          </a:defRPr>
        </a:defPPr>
      </a:lstStyle>
    </a:lnDef>
  </a:objectDefaults>
  <a:extraClrSchemeLst>
    <a:extraClrScheme>
      <a:clrScheme name="3_Foster+Partners_template 2010 NO LIN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Foster+Partners_template 2010 NO LIN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Foster+Partners_template 2010 NO LIN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Foster+Partners_template 2010 NO LIN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Foster+Partners_template 2010 NO LIN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Foster+Partners_template 2010 NO LIN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Foster+Partners_template 2010 NO LIN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Foster+Partners_template 2010 NO LIN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Foster+Partners_template 2010 NO LIN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Foster+Partners_template 2010 NO LIN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Foster+Partners_template 2010 NO LIN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Foster+Partners_template 2010 NO LIN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3_Foster+Partners_template 2010 NO LINES 13">
        <a:dk1>
          <a:srgbClr val="808080"/>
        </a:dk1>
        <a:lt1>
          <a:srgbClr val="C0C0C0"/>
        </a:lt1>
        <a:dk2>
          <a:srgbClr val="000000"/>
        </a:dk2>
        <a:lt2>
          <a:srgbClr val="FFFFFF"/>
        </a:lt2>
        <a:accent1>
          <a:srgbClr val="FFFF99"/>
        </a:accent1>
        <a:accent2>
          <a:srgbClr val="FFCC66"/>
        </a:accent2>
        <a:accent3>
          <a:srgbClr val="AAAAAA"/>
        </a:accent3>
        <a:accent4>
          <a:srgbClr val="A4A4A4"/>
        </a:accent4>
        <a:accent5>
          <a:srgbClr val="FFFFCA"/>
        </a:accent5>
        <a:accent6>
          <a:srgbClr val="E7B95C"/>
        </a:accent6>
        <a:hlink>
          <a:srgbClr val="FF9900"/>
        </a:hlink>
        <a:folHlink>
          <a:srgbClr val="FF6600"/>
        </a:folHlink>
      </a:clrScheme>
      <a:clrMap bg1="dk2" tx1="lt1" bg2="dk1" tx2="lt2" accent1="accent1" accent2="accent2" accent3="accent3" accent4="accent4" accent5="accent5" accent6="accent6" hlink="hlink" folHlink="folHlink"/>
    </a:extraClrScheme>
    <a:extraClrScheme>
      <a:clrScheme name="3_Foster+Partners_template 2010 NO LINES 14">
        <a:dk1>
          <a:srgbClr val="000000"/>
        </a:dk1>
        <a:lt1>
          <a:srgbClr val="FFFFFF"/>
        </a:lt1>
        <a:dk2>
          <a:srgbClr val="FFFFFF"/>
        </a:dk2>
        <a:lt2>
          <a:srgbClr val="000000"/>
        </a:lt2>
        <a:accent1>
          <a:srgbClr val="FFFF99"/>
        </a:accent1>
        <a:accent2>
          <a:srgbClr val="FFCC66"/>
        </a:accent2>
        <a:accent3>
          <a:srgbClr val="FFFFFF"/>
        </a:accent3>
        <a:accent4>
          <a:srgbClr val="000000"/>
        </a:accent4>
        <a:accent5>
          <a:srgbClr val="FFFFCA"/>
        </a:accent5>
        <a:accent6>
          <a:srgbClr val="E7B95C"/>
        </a:accent6>
        <a:hlink>
          <a:srgbClr val="FF9900"/>
        </a:hlink>
        <a:folHlink>
          <a:srgbClr val="FF6600"/>
        </a:folHlink>
      </a:clrScheme>
      <a:clrMap bg1="lt1" tx1="dk1" bg2="lt2" tx2="dk2" accent1="accent1" accent2="accent2" accent3="accent3" accent4="accent4" accent5="accent5" accent6="accent6" hlink="hlink" folHlink="folHlink"/>
    </a:extraClrScheme>
    <a:extraClrScheme>
      <a:clrScheme name="3_Foster+Partners_template 2010 NO LINES 15">
        <a:dk1>
          <a:srgbClr val="808080"/>
        </a:dk1>
        <a:lt1>
          <a:srgbClr val="DDDDDD"/>
        </a:lt1>
        <a:dk2>
          <a:srgbClr val="000000"/>
        </a:dk2>
        <a:lt2>
          <a:srgbClr val="FFFFFF"/>
        </a:lt2>
        <a:accent1>
          <a:srgbClr val="FFFF99"/>
        </a:accent1>
        <a:accent2>
          <a:srgbClr val="FFCC66"/>
        </a:accent2>
        <a:accent3>
          <a:srgbClr val="AAAAAA"/>
        </a:accent3>
        <a:accent4>
          <a:srgbClr val="BDBDBD"/>
        </a:accent4>
        <a:accent5>
          <a:srgbClr val="FFFFCA"/>
        </a:accent5>
        <a:accent6>
          <a:srgbClr val="E7B95C"/>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1202</TotalTime>
  <Words>1192</Words>
  <Application>Microsoft Office PowerPoint</Application>
  <PresentationFormat>On-screen Show (16:9)</PresentationFormat>
  <Paragraphs>261</Paragraphs>
  <Slides>20</Slides>
  <Notes>7</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20</vt:i4>
      </vt:variant>
    </vt:vector>
  </HeadingPairs>
  <TitlesOfParts>
    <vt:vector size="34" baseType="lpstr">
      <vt:lpstr>Arial</vt:lpstr>
      <vt:lpstr>Calibri</vt:lpstr>
      <vt:lpstr>Century Schoolbook</vt:lpstr>
      <vt:lpstr>Lato</vt:lpstr>
      <vt:lpstr>Montserrat Light</vt:lpstr>
      <vt:lpstr>Myriad Pro</vt:lpstr>
      <vt:lpstr>Myriad Pro Black</vt:lpstr>
      <vt:lpstr>Open Sans</vt:lpstr>
      <vt:lpstr>Open Sans </vt:lpstr>
      <vt:lpstr>Roboto</vt:lpstr>
      <vt:lpstr>Wingdings</vt:lpstr>
      <vt:lpstr>1_Office Theme</vt:lpstr>
      <vt:lpstr>10_Foster+Partners_template 2010 NO LINES</vt:lpstr>
      <vt:lpstr>8_Foster+Partners_template 2010 NO LINES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SECRETARIAT2</cp:lastModifiedBy>
  <cp:revision>233</cp:revision>
  <dcterms:created xsi:type="dcterms:W3CDTF">2020-01-20T12:46:20Z</dcterms:created>
  <dcterms:modified xsi:type="dcterms:W3CDTF">2020-02-03T13:06:29Z</dcterms:modified>
</cp:coreProperties>
</file>