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9" r:id="rId4"/>
    <p:sldId id="258" r:id="rId5"/>
    <p:sldId id="264" r:id="rId6"/>
    <p:sldId id="265" r:id="rId7"/>
    <p:sldId id="266" r:id="rId8"/>
  </p:sldIdLst>
  <p:sldSz cx="10083800" cy="7562850"/>
  <p:notesSz cx="151257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67"/>
    <a:srgbClr val="4F81BD"/>
    <a:srgbClr val="1D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>
      <p:cViewPr>
        <p:scale>
          <a:sx n="120" d="100"/>
          <a:sy n="120" d="100"/>
        </p:scale>
        <p:origin x="1048" y="-24"/>
      </p:cViewPr>
      <p:guideLst>
        <p:guide orient="horz" pos="288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F5D82-7703-B54F-AA30-A19487C344A9}" type="datetimeFigureOut">
              <a:rPr lang="pt-BR" smtClean="0"/>
              <a:t>25/02/2020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86263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512888" y="3640138"/>
            <a:ext cx="1209992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65547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8567738" y="7183438"/>
            <a:ext cx="6554787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C626-01D6-4E4E-9E0D-A34E4FCD2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46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C626-01D6-4E4E-9E0D-A34E4FCD29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20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C626-01D6-4E4E-9E0D-A34E4FCD29E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8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142" y="2344483"/>
            <a:ext cx="4285615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285" y="4235196"/>
            <a:ext cx="35293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F4A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80003" y="812800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680003" y="3853167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680003" y="2332989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680003" y="5373357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90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8693996" y="812800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8693996" y="3853167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8693996" y="2332989"/>
            <a:ext cx="945727" cy="1418590"/>
          </a:xfrm>
          <a:custGeom>
            <a:avLst/>
            <a:gdLst/>
            <a:ahLst/>
            <a:cxnLst/>
            <a:rect l="l" t="t" r="r" b="b"/>
            <a:pathLst>
              <a:path w="1418590" h="1418589">
                <a:moveTo>
                  <a:pt x="0" y="1418399"/>
                </a:moveTo>
                <a:lnTo>
                  <a:pt x="1418399" y="1418399"/>
                </a:lnTo>
                <a:lnTo>
                  <a:pt x="1418399" y="0"/>
                </a:lnTo>
                <a:lnTo>
                  <a:pt x="0" y="0"/>
                </a:lnTo>
                <a:lnTo>
                  <a:pt x="0" y="1418399"/>
                </a:lnTo>
                <a:close/>
              </a:path>
            </a:pathLst>
          </a:custGeom>
          <a:solidFill>
            <a:srgbClr val="1F4A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95" y="1739456"/>
            <a:ext cx="21932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36333" y="1661849"/>
            <a:ext cx="21086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4A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457201"/>
            <a:ext cx="9470813" cy="6645909"/>
          </a:xfrm>
          <a:custGeom>
            <a:avLst/>
            <a:gdLst/>
            <a:ahLst/>
            <a:cxnLst/>
            <a:rect l="l" t="t" r="r" b="b"/>
            <a:pathLst>
              <a:path w="14206219" h="6645909">
                <a:moveTo>
                  <a:pt x="0" y="6645605"/>
                </a:moveTo>
                <a:lnTo>
                  <a:pt x="14205597" y="6645605"/>
                </a:lnTo>
                <a:lnTo>
                  <a:pt x="14205597" y="0"/>
                </a:lnTo>
                <a:lnTo>
                  <a:pt x="0" y="0"/>
                </a:lnTo>
                <a:lnTo>
                  <a:pt x="0" y="6645605"/>
                </a:lnTo>
                <a:close/>
              </a:path>
            </a:pathLst>
          </a:custGeom>
          <a:solidFill>
            <a:srgbClr val="FDBA1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86" y="2349385"/>
            <a:ext cx="8571229" cy="384721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571" y="4285617"/>
            <a:ext cx="7058661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D4EA-5603-D24C-97DF-01C9CD41AEF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1E9-97FE-1447-ABFB-5CA2B04651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5280" y="3332736"/>
            <a:ext cx="317133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61" y="2105112"/>
            <a:ext cx="44341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F4A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4246" y="7033450"/>
            <a:ext cx="16134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95" y="7033450"/>
            <a:ext cx="11596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30168" y="7033450"/>
            <a:ext cx="11596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26" Type="http://schemas.openxmlformats.org/officeDocument/2006/relationships/image" Target="../media/image38.tiff"/><Relationship Id="rId3" Type="http://schemas.openxmlformats.org/officeDocument/2006/relationships/image" Target="../media/image15.jpg"/><Relationship Id="rId21" Type="http://schemas.openxmlformats.org/officeDocument/2006/relationships/image" Target="../media/image33.tiff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17" Type="http://schemas.openxmlformats.org/officeDocument/2006/relationships/image" Target="../media/image29.jpg"/><Relationship Id="rId25" Type="http://schemas.openxmlformats.org/officeDocument/2006/relationships/image" Target="../media/image37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g"/><Relationship Id="rId20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24" Type="http://schemas.openxmlformats.org/officeDocument/2006/relationships/image" Target="../media/image36.tiff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10" Type="http://schemas.openxmlformats.org/officeDocument/2006/relationships/image" Target="../media/image22.jpg"/><Relationship Id="rId19" Type="http://schemas.openxmlformats.org/officeDocument/2006/relationships/image" Target="../media/image31.tiff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RT_PPT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8570"/>
            <a:ext cx="10083801" cy="56657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9909" y="3244569"/>
            <a:ext cx="3357563" cy="12687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SMART PROCUREMENT &amp; LOGÍSTICA</a:t>
            </a:r>
          </a:p>
        </p:txBody>
      </p:sp>
      <p:pic>
        <p:nvPicPr>
          <p:cNvPr id="5" name="Picture 4" descr="SMART_PPT-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4" y="1502309"/>
            <a:ext cx="1931041" cy="7763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85E77B2-F706-194C-80EA-960465EE8B3D}"/>
              </a:ext>
            </a:extLst>
          </p:cNvPr>
          <p:cNvSpPr/>
          <p:nvPr/>
        </p:nvSpPr>
        <p:spPr>
          <a:xfrm>
            <a:off x="0" y="0"/>
            <a:ext cx="10083800" cy="1190625"/>
          </a:xfrm>
          <a:prstGeom prst="rect">
            <a:avLst/>
          </a:prstGeom>
          <a:solidFill>
            <a:srgbClr val="1D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343025"/>
            <a:ext cx="317133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>
              <a:spcBef>
                <a:spcPts val="100"/>
              </a:spcBef>
            </a:pPr>
            <a:r>
              <a:rPr dirty="0"/>
              <a:t>Somos </a:t>
            </a:r>
            <a:r>
              <a:rPr spc="-5" dirty="0"/>
              <a:t>referência no</a:t>
            </a:r>
            <a:r>
              <a:rPr spc="-180" dirty="0"/>
              <a:t> </a:t>
            </a:r>
            <a:r>
              <a:rPr dirty="0"/>
              <a:t>mercado  de procurement e</a:t>
            </a:r>
            <a:r>
              <a:rPr spc="-40" dirty="0"/>
              <a:t> </a:t>
            </a:r>
            <a:r>
              <a:rPr spc="-5" dirty="0"/>
              <a:t>logística.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9439" y="5229225"/>
            <a:ext cx="504952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700" spc="10" dirty="0">
                <a:solidFill>
                  <a:srgbClr val="1F4A66"/>
                </a:solidFill>
                <a:latin typeface="Arial"/>
                <a:cs typeface="Arial"/>
              </a:rPr>
              <a:t>Reconhecidos </a:t>
            </a:r>
            <a:r>
              <a:rPr sz="1700" spc="65" dirty="0">
                <a:solidFill>
                  <a:srgbClr val="1F4A66"/>
                </a:solidFill>
                <a:latin typeface="Arial"/>
                <a:cs typeface="Arial"/>
              </a:rPr>
              <a:t>como </a:t>
            </a:r>
            <a:r>
              <a:rPr sz="1700" spc="85" dirty="0">
                <a:solidFill>
                  <a:srgbClr val="1F4A66"/>
                </a:solidFill>
                <a:latin typeface="Arial"/>
                <a:cs typeface="Arial"/>
              </a:rPr>
              <a:t>uma </a:t>
            </a:r>
            <a:r>
              <a:rPr sz="1700" spc="45" dirty="0">
                <a:solidFill>
                  <a:srgbClr val="1F4A66"/>
                </a:solidFill>
                <a:latin typeface="Arial"/>
                <a:cs typeface="Arial"/>
              </a:rPr>
              <a:t>empresa moçambicana  </a:t>
            </a:r>
            <a:r>
              <a:rPr sz="1700" dirty="0">
                <a:solidFill>
                  <a:srgbClr val="1F4A66"/>
                </a:solidFill>
                <a:latin typeface="Arial"/>
                <a:cs typeface="Arial"/>
              </a:rPr>
              <a:t>ágil, </a:t>
            </a:r>
            <a:r>
              <a:rPr sz="1700" spc="55" dirty="0">
                <a:solidFill>
                  <a:srgbClr val="1F4A66"/>
                </a:solidFill>
                <a:latin typeface="Arial"/>
                <a:cs typeface="Arial"/>
              </a:rPr>
              <a:t>inovadora </a:t>
            </a:r>
            <a:r>
              <a:rPr sz="1700" spc="5" dirty="0">
                <a:solidFill>
                  <a:srgbClr val="1F4A66"/>
                </a:solidFill>
                <a:latin typeface="Arial"/>
                <a:cs typeface="Arial"/>
              </a:rPr>
              <a:t>e </a:t>
            </a:r>
            <a:r>
              <a:rPr sz="1700" spc="65" dirty="0">
                <a:solidFill>
                  <a:srgbClr val="1F4A66"/>
                </a:solidFill>
                <a:latin typeface="Arial"/>
                <a:cs typeface="Arial"/>
              </a:rPr>
              <a:t>com</a:t>
            </a:r>
            <a:r>
              <a:rPr sz="1700" spc="-315" dirty="0">
                <a:solidFill>
                  <a:srgbClr val="1F4A6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1F4A66"/>
                </a:solidFill>
                <a:latin typeface="Arial"/>
                <a:cs typeface="Arial"/>
              </a:rPr>
              <a:t>soluções </a:t>
            </a:r>
            <a:r>
              <a:rPr sz="1700" spc="30" dirty="0">
                <a:solidFill>
                  <a:srgbClr val="1F4A66"/>
                </a:solidFill>
                <a:latin typeface="Arial"/>
                <a:cs typeface="Arial"/>
              </a:rPr>
              <a:t>customizadas </a:t>
            </a:r>
            <a:r>
              <a:rPr sz="1700" spc="55" dirty="0">
                <a:solidFill>
                  <a:srgbClr val="1F4A66"/>
                </a:solidFill>
                <a:latin typeface="Arial"/>
                <a:cs typeface="Arial"/>
              </a:rPr>
              <a:t>para  </a:t>
            </a:r>
            <a:r>
              <a:rPr sz="1700" spc="20" dirty="0">
                <a:solidFill>
                  <a:srgbClr val="1F4A66"/>
                </a:solidFill>
                <a:latin typeface="Arial"/>
                <a:cs typeface="Arial"/>
              </a:rPr>
              <a:t>os nossos</a:t>
            </a:r>
            <a:r>
              <a:rPr sz="1700" spc="-90" dirty="0">
                <a:solidFill>
                  <a:srgbClr val="1F4A6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1F4A66"/>
                </a:solidFill>
                <a:latin typeface="Arial"/>
                <a:cs typeface="Arial"/>
              </a:rPr>
              <a:t>clientes.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620" y="1140192"/>
            <a:ext cx="591820" cy="0"/>
          </a:xfrm>
          <a:custGeom>
            <a:avLst/>
            <a:gdLst/>
            <a:ahLst/>
            <a:cxnLst/>
            <a:rect l="l" t="t" r="r" b="b"/>
            <a:pathLst>
              <a:path w="591819">
                <a:moveTo>
                  <a:pt x="0" y="0"/>
                </a:moveTo>
                <a:lnTo>
                  <a:pt x="59179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3"/>
            <a:ext cx="10071100" cy="7560309"/>
          </a:xfrm>
          <a:custGeom>
            <a:avLst/>
            <a:gdLst/>
            <a:ahLst/>
            <a:cxnLst/>
            <a:rect l="l" t="t" r="r" b="b"/>
            <a:pathLst>
              <a:path w="7560309" h="7560309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021" y="1688650"/>
            <a:ext cx="7575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15" dirty="0">
                <a:solidFill>
                  <a:srgbClr val="1F4A66"/>
                </a:solidFill>
                <a:latin typeface="Arial"/>
                <a:cs typeface="Arial"/>
              </a:rPr>
              <a:t>Misão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21" y="2156010"/>
            <a:ext cx="3136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Tornarmo-nos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referência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no mercado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de  procurement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logística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sendo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reconhecida  como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uma empresa moçambicana ágil, 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inovadora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com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soluções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customizadas para 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os nossos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 clientes.</a:t>
            </a:r>
            <a:endParaRPr sz="1200">
              <a:latin typeface="OpenSans-Light"/>
              <a:cs typeface="OpenSans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021" y="3700330"/>
            <a:ext cx="3147695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45" dirty="0">
                <a:solidFill>
                  <a:srgbClr val="1F4A66"/>
                </a:solidFill>
                <a:latin typeface="Arial"/>
                <a:cs typeface="Arial"/>
              </a:rPr>
              <a:t>Visão</a:t>
            </a:r>
            <a:endParaRPr sz="2000">
              <a:latin typeface="Arial"/>
              <a:cs typeface="Arial"/>
            </a:endParaRPr>
          </a:p>
          <a:p>
            <a:pPr marL="12700" marR="5080">
              <a:spcBef>
                <a:spcPts val="1280"/>
              </a:spcBef>
            </a:pP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Fornecer soluções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de procurement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logística  com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segurança e excelência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por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meio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de  pessoas qualificadas,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agregando valor aos 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clientes,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accionistas e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parceiros,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visando a  sustentabilidade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do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negócio.</a:t>
            </a:r>
            <a:endParaRPr sz="1200">
              <a:latin typeface="OpenSans-Light"/>
              <a:cs typeface="OpenSans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3820" y="1688650"/>
            <a:ext cx="3129280" cy="451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5" dirty="0">
                <a:solidFill>
                  <a:srgbClr val="1F4A66"/>
                </a:solidFill>
                <a:latin typeface="Arial"/>
                <a:cs typeface="Arial"/>
              </a:rPr>
              <a:t>Valores</a:t>
            </a:r>
            <a:endParaRPr sz="2000">
              <a:latin typeface="Arial"/>
              <a:cs typeface="Arial"/>
            </a:endParaRPr>
          </a:p>
          <a:p>
            <a:pPr marL="12700" marR="173355">
              <a:spcBef>
                <a:spcPts val="1280"/>
              </a:spcBef>
            </a:pPr>
            <a:r>
              <a:rPr sz="1200" b="1" spc="-25" dirty="0">
                <a:solidFill>
                  <a:srgbClr val="1F4A66"/>
                </a:solidFill>
                <a:latin typeface="Arial"/>
                <a:cs typeface="Arial"/>
              </a:rPr>
              <a:t>Eficiência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-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buscamos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executar as nossas  actividades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de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modo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correcto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</a:t>
            </a:r>
            <a:r>
              <a:rPr sz="1200" spc="-8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atempado;</a:t>
            </a:r>
            <a:endParaRPr sz="1200">
              <a:latin typeface="OpenSans-Light"/>
              <a:cs typeface="OpenSans-Light"/>
            </a:endParaRPr>
          </a:p>
          <a:p>
            <a:pPr>
              <a:spcBef>
                <a:spcPts val="10"/>
              </a:spcBef>
            </a:pPr>
            <a:endParaRPr sz="1050">
              <a:latin typeface="OpenSans-Light"/>
              <a:cs typeface="OpenSans-Light"/>
            </a:endParaRPr>
          </a:p>
          <a:p>
            <a:pPr marL="12700" marR="177800"/>
            <a:r>
              <a:rPr sz="1200" b="1" spc="25" dirty="0">
                <a:solidFill>
                  <a:srgbClr val="1F4A66"/>
                </a:solidFill>
                <a:latin typeface="Arial"/>
                <a:cs typeface="Arial"/>
              </a:rPr>
              <a:t>Comprometimento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- estamos 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comprometidos com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os nossos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clientes,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as  suas necessidades,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prioridades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</a:t>
            </a:r>
            <a:r>
              <a:rPr sz="1200" spc="-70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sucesso.</a:t>
            </a:r>
            <a:endParaRPr sz="1200">
              <a:latin typeface="OpenSans-Light"/>
              <a:cs typeface="OpenSans-Light"/>
            </a:endParaRPr>
          </a:p>
          <a:p>
            <a:pPr>
              <a:spcBef>
                <a:spcPts val="10"/>
              </a:spcBef>
            </a:pPr>
            <a:endParaRPr sz="1050">
              <a:latin typeface="OpenSans-Light"/>
              <a:cs typeface="OpenSans-Light"/>
            </a:endParaRPr>
          </a:p>
          <a:p>
            <a:pPr marL="12700" marR="5080" algn="just"/>
            <a:r>
              <a:rPr sz="1200" b="1" spc="-55" dirty="0">
                <a:solidFill>
                  <a:srgbClr val="1F4A66"/>
                </a:solidFill>
                <a:latin typeface="Arial"/>
                <a:cs typeface="Arial"/>
              </a:rPr>
              <a:t>Foco </a:t>
            </a:r>
            <a:r>
              <a:rPr sz="1200" b="1" spc="5" dirty="0">
                <a:solidFill>
                  <a:srgbClr val="1F4A66"/>
                </a:solidFill>
                <a:latin typeface="Arial"/>
                <a:cs typeface="Arial"/>
              </a:rPr>
              <a:t>no </a:t>
            </a:r>
            <a:r>
              <a:rPr sz="1200" b="1" spc="-5" dirty="0">
                <a:solidFill>
                  <a:srgbClr val="1F4A66"/>
                </a:solidFill>
                <a:latin typeface="Arial"/>
                <a:cs typeface="Arial"/>
              </a:rPr>
              <a:t>cliente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–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Colocamos </a:t>
            </a:r>
            <a:r>
              <a:rPr sz="1200" spc="-10" dirty="0">
                <a:solidFill>
                  <a:srgbClr val="1F4A66"/>
                </a:solidFill>
                <a:latin typeface="OpenSans-Light"/>
                <a:cs typeface="OpenSans-Light"/>
              </a:rPr>
              <a:t>as</a:t>
            </a:r>
            <a:r>
              <a:rPr sz="1200" spc="-19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necessidades 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expectativas </a:t>
            </a:r>
            <a:r>
              <a:rPr sz="1200" spc="-10" dirty="0">
                <a:solidFill>
                  <a:srgbClr val="1F4A66"/>
                </a:solidFill>
                <a:latin typeface="OpenSans-Light"/>
                <a:cs typeface="OpenSans-Light"/>
              </a:rPr>
              <a:t>dos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nossos clientes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parceiros  </a:t>
            </a:r>
            <a:r>
              <a:rPr sz="1200" spc="-10" dirty="0">
                <a:solidFill>
                  <a:srgbClr val="1F4A66"/>
                </a:solidFill>
                <a:latin typeface="OpenSans-Light"/>
                <a:cs typeface="OpenSans-Light"/>
              </a:rPr>
              <a:t>de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negócios </a:t>
            </a:r>
            <a:r>
              <a:rPr sz="1200" spc="-10" dirty="0">
                <a:solidFill>
                  <a:srgbClr val="1F4A66"/>
                </a:solidFill>
                <a:latin typeface="OpenSans-Light"/>
                <a:cs typeface="OpenSans-Light"/>
              </a:rPr>
              <a:t>em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primeiro</a:t>
            </a:r>
            <a:r>
              <a:rPr sz="1200" spc="-7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spc="-15" dirty="0">
                <a:solidFill>
                  <a:srgbClr val="1F4A66"/>
                </a:solidFill>
                <a:latin typeface="OpenSans-Light"/>
                <a:cs typeface="OpenSans-Light"/>
              </a:rPr>
              <a:t>lugar.</a:t>
            </a:r>
            <a:endParaRPr sz="1200">
              <a:latin typeface="OpenSans-Light"/>
              <a:cs typeface="OpenSans-Light"/>
            </a:endParaRPr>
          </a:p>
          <a:p>
            <a:pPr>
              <a:spcBef>
                <a:spcPts val="10"/>
              </a:spcBef>
            </a:pPr>
            <a:endParaRPr sz="1050">
              <a:latin typeface="OpenSans-Light"/>
              <a:cs typeface="OpenSans-Light"/>
            </a:endParaRPr>
          </a:p>
          <a:p>
            <a:pPr marL="12700" marR="200025"/>
            <a:r>
              <a:rPr sz="1200" b="1" spc="-5" dirty="0">
                <a:solidFill>
                  <a:srgbClr val="1F4A66"/>
                </a:solidFill>
                <a:latin typeface="Arial"/>
                <a:cs typeface="Arial"/>
              </a:rPr>
              <a:t>Flexibilidade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– Trabalhamos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com diversas 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actividades, mudando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de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estratégias e  tentando novas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possibilidades para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atingir 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resultados.</a:t>
            </a:r>
            <a:endParaRPr sz="1200">
              <a:latin typeface="OpenSans-Light"/>
              <a:cs typeface="OpenSans-Light"/>
            </a:endParaRPr>
          </a:p>
          <a:p>
            <a:pPr>
              <a:spcBef>
                <a:spcPts val="10"/>
              </a:spcBef>
            </a:pPr>
            <a:endParaRPr sz="1050">
              <a:latin typeface="OpenSans-Light"/>
              <a:cs typeface="OpenSans-Light"/>
            </a:endParaRPr>
          </a:p>
          <a:p>
            <a:pPr marL="12700" marR="521334"/>
            <a:r>
              <a:rPr sz="1200" b="1" spc="-5" dirty="0">
                <a:solidFill>
                  <a:srgbClr val="1F4A66"/>
                </a:solidFill>
                <a:latin typeface="Arial"/>
                <a:cs typeface="Arial"/>
              </a:rPr>
              <a:t>Confiança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-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cultivarmos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confiança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 honramos os nossos</a:t>
            </a:r>
            <a:r>
              <a:rPr sz="1200" spc="-60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compromissos.</a:t>
            </a:r>
            <a:endParaRPr sz="1200">
              <a:latin typeface="OpenSans-Light"/>
              <a:cs typeface="OpenSans-Light"/>
            </a:endParaRPr>
          </a:p>
          <a:p>
            <a:pPr>
              <a:spcBef>
                <a:spcPts val="10"/>
              </a:spcBef>
            </a:pPr>
            <a:endParaRPr sz="1050">
              <a:latin typeface="OpenSans-Light"/>
              <a:cs typeface="OpenSans-Light"/>
            </a:endParaRPr>
          </a:p>
          <a:p>
            <a:pPr marL="12700" marR="349250"/>
            <a:r>
              <a:rPr sz="1200" b="1" spc="10" dirty="0">
                <a:solidFill>
                  <a:srgbClr val="1F4A66"/>
                </a:solidFill>
                <a:latin typeface="Arial"/>
                <a:cs typeface="Arial"/>
              </a:rPr>
              <a:t>Qualidade</a:t>
            </a:r>
            <a:r>
              <a:rPr sz="1200" spc="10" dirty="0">
                <a:solidFill>
                  <a:srgbClr val="1F4A66"/>
                </a:solidFill>
                <a:latin typeface="OpenSans-Light"/>
                <a:cs typeface="OpenSans-Light"/>
              </a:rPr>
              <a:t>-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Procuramos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continuamente 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a melhoria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dos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nossos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processos </a:t>
            </a:r>
            <a:r>
              <a:rPr sz="1200" dirty="0">
                <a:solidFill>
                  <a:srgbClr val="1F4A66"/>
                </a:solidFill>
                <a:latin typeface="OpenSans-Light"/>
                <a:cs typeface="OpenSans-Light"/>
              </a:rPr>
              <a:t>e  </a:t>
            </a:r>
            <a:r>
              <a:rPr sz="1200" spc="-5" dirty="0">
                <a:solidFill>
                  <a:srgbClr val="1F4A66"/>
                </a:solidFill>
                <a:latin typeface="OpenSans-Light"/>
                <a:cs typeface="OpenSans-Light"/>
              </a:rPr>
              <a:t>procedimentos.</a:t>
            </a:r>
            <a:endParaRPr sz="1200">
              <a:latin typeface="OpenSans-Light"/>
              <a:cs typeface="OpenSans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721" y="151200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6521" y="151200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721" y="3545555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581025"/>
            <a:ext cx="1772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125" dirty="0">
                <a:solidFill>
                  <a:srgbClr val="1F4A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1F4A66"/>
                </a:solidFill>
                <a:latin typeface="Arial"/>
                <a:cs typeface="Arial"/>
              </a:rPr>
              <a:t>sua </a:t>
            </a:r>
            <a:r>
              <a:rPr sz="2000" spc="20" dirty="0">
                <a:solidFill>
                  <a:srgbClr val="1F4A66"/>
                </a:solidFill>
                <a:latin typeface="Arial"/>
                <a:cs typeface="Arial"/>
              </a:rPr>
              <a:t>parceria  </a:t>
            </a:r>
            <a:r>
              <a:rPr sz="2000" spc="45" dirty="0">
                <a:solidFill>
                  <a:srgbClr val="1F4A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1F4A66"/>
                </a:solidFill>
                <a:latin typeface="Arial"/>
                <a:cs typeface="Arial"/>
              </a:rPr>
              <a:t>longo</a:t>
            </a:r>
            <a:r>
              <a:rPr sz="2000" spc="-160" dirty="0">
                <a:solidFill>
                  <a:srgbClr val="1F4A6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F4A66"/>
                </a:solidFill>
                <a:latin typeface="Arial"/>
                <a:cs typeface="Arial"/>
              </a:rPr>
              <a:t>prazo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56494"/>
            <a:ext cx="93599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 algn="just">
              <a:spcBef>
                <a:spcPts val="100"/>
              </a:spcBef>
            </a:pP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Somos uma </a:t>
            </a:r>
            <a:r>
              <a:rPr sz="1400" dirty="0" err="1">
                <a:solidFill>
                  <a:srgbClr val="1F4A66"/>
                </a:solidFill>
                <a:latin typeface="OpenSans-Light"/>
                <a:cs typeface="OpenSans-Light"/>
              </a:rPr>
              <a:t>empresa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lang="en-US" sz="1400" dirty="0">
                <a:solidFill>
                  <a:srgbClr val="1F4A66"/>
                </a:solidFill>
                <a:latin typeface="OpenSans-Light"/>
                <a:cs typeface="OpenSans-Light"/>
              </a:rPr>
              <a:t>100% </a:t>
            </a:r>
            <a:r>
              <a:rPr sz="1400" dirty="0" err="1">
                <a:solidFill>
                  <a:srgbClr val="1F4A66"/>
                </a:solidFill>
                <a:latin typeface="OpenSans-Light"/>
                <a:cs typeface="OpenSans-Light"/>
              </a:rPr>
              <a:t>Moçambicana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 focada  em oferecer serviços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de compra,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gestão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de 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stock, armazenamento e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distribuição dos 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mais variados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produtos, para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as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indústrias  de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Petróleo e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Gás,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Mineração,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Construção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e 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indústria de bens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e</a:t>
            </a:r>
            <a:r>
              <a:rPr sz="1400" spc="-10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consumo.</a:t>
            </a:r>
            <a:endParaRPr sz="1400" dirty="0">
              <a:latin typeface="OpenSans-Light"/>
              <a:cs typeface="OpenSans-Light"/>
            </a:endParaRPr>
          </a:p>
          <a:p>
            <a:pPr algn="just">
              <a:spcBef>
                <a:spcPts val="10"/>
              </a:spcBef>
            </a:pPr>
            <a:endParaRPr sz="1400" dirty="0">
              <a:latin typeface="OpenSans-Light"/>
              <a:cs typeface="OpenSans-Light"/>
            </a:endParaRPr>
          </a:p>
          <a:p>
            <a:pPr marL="12700" marR="5080" algn="just"/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Trabalhamos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com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os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principais</a:t>
            </a:r>
            <a:r>
              <a:rPr sz="1400" spc="-8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fornecedores  e tradings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de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Moçambique,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África do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Sul,  França, Emirados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Árabes, dentre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outros 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parceiros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no Brasil, Europa e</a:t>
            </a:r>
            <a:r>
              <a:rPr sz="1400" spc="-20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Ásia.</a:t>
            </a:r>
            <a:endParaRPr sz="1400" dirty="0">
              <a:latin typeface="OpenSans-Light"/>
              <a:cs typeface="OpenSans-Light"/>
            </a:endParaRPr>
          </a:p>
          <a:p>
            <a:pPr algn="just">
              <a:spcBef>
                <a:spcPts val="10"/>
              </a:spcBef>
            </a:pPr>
            <a:endParaRPr sz="1400" dirty="0">
              <a:latin typeface="OpenSans-Light"/>
              <a:cs typeface="OpenSans-Light"/>
            </a:endParaRPr>
          </a:p>
          <a:p>
            <a:pPr marL="12700" marR="36195" algn="just"/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Temos mais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de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100 trabalhadores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directos</a:t>
            </a:r>
            <a:r>
              <a:rPr sz="1400" spc="-9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e 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indirectos presentes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em Moçambique,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África  do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Sul, 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Dubai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e</a:t>
            </a:r>
            <a:r>
              <a:rPr sz="1400" spc="-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1400" dirty="0">
                <a:solidFill>
                  <a:srgbClr val="1F4A66"/>
                </a:solidFill>
                <a:latin typeface="OpenSans-Light"/>
                <a:cs typeface="OpenSans-Light"/>
              </a:rPr>
              <a:t>Brasil.</a:t>
            </a:r>
            <a:endParaRPr sz="1400" dirty="0">
              <a:latin typeface="OpenSans-Light"/>
              <a:cs typeface="OpenSans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200" y="437380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5930EE45-F749-E94F-A6F0-65397B48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b="2934"/>
          <a:stretch/>
        </p:blipFill>
        <p:spPr>
          <a:xfrm>
            <a:off x="1041400" y="2937257"/>
            <a:ext cx="7937500" cy="4806568"/>
          </a:xfrm>
          <a:prstGeom prst="rect">
            <a:avLst/>
          </a:prstGeom>
        </p:spPr>
      </p:pic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7ECB73BF-F9A0-4C49-878E-BC2388ADEEA6}"/>
              </a:ext>
            </a:extLst>
          </p:cNvPr>
          <p:cNvCxnSpPr/>
          <p:nvPr/>
        </p:nvCxnSpPr>
        <p:spPr>
          <a:xfrm>
            <a:off x="5422900" y="6629400"/>
            <a:ext cx="457200" cy="381000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70F5A4B-A8FC-3641-97E7-B44011DA95B3}"/>
              </a:ext>
            </a:extLst>
          </p:cNvPr>
          <p:cNvSpPr txBox="1"/>
          <p:nvPr/>
        </p:nvSpPr>
        <p:spPr>
          <a:xfrm>
            <a:off x="5867400" y="696161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Maputo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96133AA0-79A1-044F-A1C4-0110E540D7F6}"/>
              </a:ext>
            </a:extLst>
          </p:cNvPr>
          <p:cNvCxnSpPr>
            <a:cxnSpLocks/>
          </p:cNvCxnSpPr>
          <p:nvPr/>
        </p:nvCxnSpPr>
        <p:spPr>
          <a:xfrm>
            <a:off x="5499100" y="6484203"/>
            <a:ext cx="565150" cy="276999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C77CAEE7-15B8-4A42-B78C-2319E731A69D}"/>
              </a:ext>
            </a:extLst>
          </p:cNvPr>
          <p:cNvSpPr txBox="1"/>
          <p:nvPr/>
        </p:nvSpPr>
        <p:spPr>
          <a:xfrm>
            <a:off x="6032500" y="66572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Nacala</a:t>
            </a:r>
            <a:endParaRPr lang="pt-BR" sz="1200" dirty="0"/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5683B2DB-B8B0-A44C-8DE1-DCA66B944C75}"/>
              </a:ext>
            </a:extLst>
          </p:cNvPr>
          <p:cNvCxnSpPr>
            <a:cxnSpLocks/>
          </p:cNvCxnSpPr>
          <p:nvPr/>
        </p:nvCxnSpPr>
        <p:spPr>
          <a:xfrm>
            <a:off x="5521325" y="6380202"/>
            <a:ext cx="619125" cy="76200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91EA9A2F-07ED-BE47-B579-532034E2C230}"/>
              </a:ext>
            </a:extLst>
          </p:cNvPr>
          <p:cNvCxnSpPr>
            <a:cxnSpLocks/>
          </p:cNvCxnSpPr>
          <p:nvPr/>
        </p:nvCxnSpPr>
        <p:spPr>
          <a:xfrm flipV="1">
            <a:off x="5559425" y="6103203"/>
            <a:ext cx="690562" cy="162892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835EC5E-98F8-EC40-A393-B7A7F1293088}"/>
              </a:ext>
            </a:extLst>
          </p:cNvPr>
          <p:cNvCxnSpPr>
            <a:cxnSpLocks/>
          </p:cNvCxnSpPr>
          <p:nvPr/>
        </p:nvCxnSpPr>
        <p:spPr>
          <a:xfrm flipH="1">
            <a:off x="4737100" y="6304742"/>
            <a:ext cx="604838" cy="194813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6CB4C72-BCC1-B54A-9283-53DCC9FD6221}"/>
              </a:ext>
            </a:extLst>
          </p:cNvPr>
          <p:cNvSpPr txBox="1"/>
          <p:nvPr/>
        </p:nvSpPr>
        <p:spPr>
          <a:xfrm>
            <a:off x="6127750" y="634473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Pemba</a:t>
            </a:r>
            <a:endParaRPr lang="pt-BR" sz="12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9BCE877-EE8E-FA46-8E5B-655A1DDA4EA1}"/>
              </a:ext>
            </a:extLst>
          </p:cNvPr>
          <p:cNvSpPr txBox="1"/>
          <p:nvPr/>
        </p:nvSpPr>
        <p:spPr>
          <a:xfrm>
            <a:off x="6237287" y="593728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Afungi</a:t>
            </a:r>
            <a:endParaRPr lang="pt-BR" sz="1200" dirty="0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68C73B8-6398-234C-BCE4-569E6185F0ED}"/>
              </a:ext>
            </a:extLst>
          </p:cNvPr>
          <p:cNvSpPr txBox="1"/>
          <p:nvPr/>
        </p:nvSpPr>
        <p:spPr>
          <a:xfrm>
            <a:off x="4205288" y="638891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Tete</a:t>
            </a: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78EEABDC-D8AE-2A41-85A4-8D8B556C3023}"/>
              </a:ext>
            </a:extLst>
          </p:cNvPr>
          <p:cNvCxnSpPr>
            <a:cxnSpLocks/>
          </p:cNvCxnSpPr>
          <p:nvPr/>
        </p:nvCxnSpPr>
        <p:spPr>
          <a:xfrm flipH="1">
            <a:off x="4908550" y="6740690"/>
            <a:ext cx="422275" cy="359423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7C72111-4CE2-EC47-A628-BB8F6131073F}"/>
              </a:ext>
            </a:extLst>
          </p:cNvPr>
          <p:cNvSpPr txBox="1"/>
          <p:nvPr/>
        </p:nvSpPr>
        <p:spPr>
          <a:xfrm>
            <a:off x="4321174" y="7064249"/>
            <a:ext cx="110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Johannesburg</a:t>
            </a:r>
          </a:p>
        </p:txBody>
      </p: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A261CC60-FE67-8C4A-BB82-06B7E96D5351}"/>
              </a:ext>
            </a:extLst>
          </p:cNvPr>
          <p:cNvCxnSpPr>
            <a:cxnSpLocks/>
          </p:cNvCxnSpPr>
          <p:nvPr/>
        </p:nvCxnSpPr>
        <p:spPr>
          <a:xfrm flipV="1">
            <a:off x="6032500" y="5177649"/>
            <a:ext cx="690562" cy="162892"/>
          </a:xfrm>
          <a:prstGeom prst="straightConnector1">
            <a:avLst/>
          </a:prstGeom>
          <a:ln>
            <a:headEnd type="oval" w="lg" len="lg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0F054DB-76E6-7948-BF04-8DF3FA492FCC}"/>
              </a:ext>
            </a:extLst>
          </p:cNvPr>
          <p:cNvSpPr txBox="1"/>
          <p:nvPr/>
        </p:nvSpPr>
        <p:spPr>
          <a:xfrm>
            <a:off x="6696075" y="5053117"/>
            <a:ext cx="110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Dubai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D2EED52D-C088-ED4C-B344-6A8EA2F2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80" y="2234819"/>
            <a:ext cx="3171339" cy="384721"/>
          </a:xfrm>
        </p:spPr>
        <p:txBody>
          <a:bodyPr/>
          <a:lstStyle/>
          <a:p>
            <a:endParaRPr lang="pt-B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37DBF1F-7D95-8444-9E77-0D6135FF5D72}"/>
              </a:ext>
            </a:extLst>
          </p:cNvPr>
          <p:cNvSpPr txBox="1">
            <a:spLocks/>
          </p:cNvSpPr>
          <p:nvPr/>
        </p:nvSpPr>
        <p:spPr>
          <a:xfrm>
            <a:off x="774700" y="875665"/>
            <a:ext cx="1914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000" kern="0" spc="-40" dirty="0">
                <a:solidFill>
                  <a:srgbClr val="1F4A66"/>
                </a:solidFill>
                <a:latin typeface="Arial"/>
                <a:cs typeface="Arial"/>
              </a:rPr>
              <a:t>Nosso</a:t>
            </a:r>
            <a:r>
              <a:rPr lang="pt-BR" sz="2000" kern="0" spc="-85" dirty="0">
                <a:solidFill>
                  <a:srgbClr val="1F4A66"/>
                </a:solidFill>
                <a:latin typeface="Arial"/>
                <a:cs typeface="Arial"/>
              </a:rPr>
              <a:t> </a:t>
            </a:r>
            <a:r>
              <a:rPr lang="pt-BR" sz="2000" kern="0" spc="25" dirty="0">
                <a:solidFill>
                  <a:srgbClr val="1F4A66"/>
                </a:solidFill>
                <a:latin typeface="Arial"/>
                <a:cs typeface="Arial"/>
              </a:rPr>
              <a:t>portfolio</a:t>
            </a:r>
            <a:endParaRPr lang="pt-BR" sz="2000" kern="0" dirty="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986E134-4730-1A49-B8F0-595DA0397749}"/>
              </a:ext>
            </a:extLst>
          </p:cNvPr>
          <p:cNvSpPr/>
          <p:nvPr/>
        </p:nvSpPr>
        <p:spPr>
          <a:xfrm>
            <a:off x="787400" y="725820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m 14" descr="Uma imagem contendo comida, grupo&#10;&#10;Descrição gerada automaticamente">
            <a:extLst>
              <a:ext uri="{FF2B5EF4-FFF2-40B4-BE49-F238E27FC236}">
                <a16:creationId xmlns:a16="http://schemas.microsoft.com/office/drawing/2014/main" id="{941D3B62-BF36-1647-8097-BC07DA99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257425"/>
            <a:ext cx="2823924" cy="186329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5092BA-85B3-3046-AD58-50333C0A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1"/>
          <a:stretch/>
        </p:blipFill>
        <p:spPr>
          <a:xfrm>
            <a:off x="2832100" y="2257425"/>
            <a:ext cx="1676400" cy="1837267"/>
          </a:xfrm>
          <a:prstGeom prst="rect">
            <a:avLst/>
          </a:prstGeom>
        </p:spPr>
      </p:pic>
      <p:pic>
        <p:nvPicPr>
          <p:cNvPr id="17" name="Imagem 16" descr="Homem de uniforme amarelo e chapéu&#10;&#10;Descrição gerada automaticamente">
            <a:extLst>
              <a:ext uri="{FF2B5EF4-FFF2-40B4-BE49-F238E27FC236}">
                <a16:creationId xmlns:a16="http://schemas.microsoft.com/office/drawing/2014/main" id="{F6EE0A37-3D56-A745-8FDD-09E5DAC79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257425"/>
            <a:ext cx="2755900" cy="1848170"/>
          </a:xfrm>
          <a:prstGeom prst="rect">
            <a:avLst/>
          </a:prstGeom>
        </p:spPr>
      </p:pic>
      <p:pic>
        <p:nvPicPr>
          <p:cNvPr id="18" name="Imagem 17" descr="Uma imagem contendo no interior, mesa, amarelo, branco&#10;&#10;Descrição gerada automaticamente">
            <a:extLst>
              <a:ext uri="{FF2B5EF4-FFF2-40B4-BE49-F238E27FC236}">
                <a16:creationId xmlns:a16="http://schemas.microsoft.com/office/drawing/2014/main" id="{2DBEFCA8-1020-FF47-B847-6CA8C65DF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3" y="2257425"/>
            <a:ext cx="2784737" cy="183726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71989ED-448D-A545-ADDF-1541DB653C4C}"/>
              </a:ext>
            </a:extLst>
          </p:cNvPr>
          <p:cNvSpPr/>
          <p:nvPr/>
        </p:nvSpPr>
        <p:spPr>
          <a:xfrm>
            <a:off x="12700" y="1724025"/>
            <a:ext cx="10058400" cy="53340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92C86F-5304-7040-B0C0-8B8A25CA827F}"/>
              </a:ext>
            </a:extLst>
          </p:cNvPr>
          <p:cNvSpPr txBox="1"/>
          <p:nvPr/>
        </p:nvSpPr>
        <p:spPr>
          <a:xfrm>
            <a:off x="38100" y="1824176"/>
            <a:ext cx="1004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Venda e destruição de EPIs e equipamentos de segurança</a:t>
            </a:r>
          </a:p>
        </p:txBody>
      </p:sp>
      <p:pic>
        <p:nvPicPr>
          <p:cNvPr id="21" name="Imagem 20" descr="Caminhão amarelo na terra&#10;&#10;Descrição gerada automaticamente">
            <a:extLst>
              <a:ext uri="{FF2B5EF4-FFF2-40B4-BE49-F238E27FC236}">
                <a16:creationId xmlns:a16="http://schemas.microsoft.com/office/drawing/2014/main" id="{1ECCF9A3-C0D8-7540-8797-D73D32884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086225"/>
            <a:ext cx="4252326" cy="1919121"/>
          </a:xfrm>
          <a:prstGeom prst="rect">
            <a:avLst/>
          </a:prstGeom>
        </p:spPr>
      </p:pic>
      <p:pic>
        <p:nvPicPr>
          <p:cNvPr id="22" name="Imagem 21" descr="Uma imagem contendo água, ao ar livre, barco, amarelo&#10;&#10;Descrição gerada automaticamente">
            <a:extLst>
              <a:ext uri="{FF2B5EF4-FFF2-40B4-BE49-F238E27FC236}">
                <a16:creationId xmlns:a16="http://schemas.microsoft.com/office/drawing/2014/main" id="{56DFD170-F0E6-C540-BE4A-566DE8EE1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4101424"/>
            <a:ext cx="2823925" cy="1901633"/>
          </a:xfrm>
          <a:prstGeom prst="rect">
            <a:avLst/>
          </a:prstGeom>
        </p:spPr>
      </p:pic>
      <p:pic>
        <p:nvPicPr>
          <p:cNvPr id="23" name="Imagem 22" descr="Uma imagem contendo ao ar livre, edifício, andaime, barco&#10;&#10;Descrição gerada automaticamente">
            <a:extLst>
              <a:ext uri="{FF2B5EF4-FFF2-40B4-BE49-F238E27FC236}">
                <a16:creationId xmlns:a16="http://schemas.microsoft.com/office/drawing/2014/main" id="{2E6C1D9A-3281-F842-A125-AED79683BC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2"/>
          <a:stretch/>
        </p:blipFill>
        <p:spPr>
          <a:xfrm>
            <a:off x="7099300" y="4097261"/>
            <a:ext cx="2971800" cy="1906422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E2A30C7-768F-BA4D-812C-0A23C86A0BE3}"/>
              </a:ext>
            </a:extLst>
          </p:cNvPr>
          <p:cNvSpPr/>
          <p:nvPr/>
        </p:nvSpPr>
        <p:spPr>
          <a:xfrm>
            <a:off x="12700" y="4086225"/>
            <a:ext cx="10058400" cy="53340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4C0998-0BA0-CD4D-88D0-930293B116AC}"/>
              </a:ext>
            </a:extLst>
          </p:cNvPr>
          <p:cNvSpPr txBox="1"/>
          <p:nvPr/>
        </p:nvSpPr>
        <p:spPr>
          <a:xfrm>
            <a:off x="25400" y="4086225"/>
            <a:ext cx="1003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Procurement</a:t>
            </a:r>
            <a:r>
              <a:rPr lang="pt-BR" sz="1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para indústria mineira, </a:t>
            </a:r>
            <a:r>
              <a:rPr lang="pt-BR" sz="1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oil</a:t>
            </a:r>
            <a:r>
              <a:rPr lang="pt-BR" sz="1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&amp; </a:t>
            </a:r>
            <a:r>
              <a:rPr lang="pt-BR" sz="1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gas</a:t>
            </a:r>
            <a:r>
              <a:rPr lang="pt-BR" sz="1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e bens de consumo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887AACC-4060-0844-A362-05AA51B4E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97103"/>
            <a:ext cx="2576101" cy="1865747"/>
          </a:xfrm>
          <a:prstGeom prst="rect">
            <a:avLst/>
          </a:prstGeom>
        </p:spPr>
      </p:pic>
      <p:pic>
        <p:nvPicPr>
          <p:cNvPr id="27" name="Imagem 26" descr="Comida em cima de uma flor&#10;&#10;Descrição gerada automaticamente">
            <a:extLst>
              <a:ext uri="{FF2B5EF4-FFF2-40B4-BE49-F238E27FC236}">
                <a16:creationId xmlns:a16="http://schemas.microsoft.com/office/drawing/2014/main" id="{35FCBE51-0602-2749-A7B4-53393F18BD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01" y="5690329"/>
            <a:ext cx="4614427" cy="1872521"/>
          </a:xfrm>
          <a:prstGeom prst="rect">
            <a:avLst/>
          </a:prstGeom>
        </p:spPr>
      </p:pic>
      <p:pic>
        <p:nvPicPr>
          <p:cNvPr id="28" name="Imagem 27" descr="Uma imagem contendo fileira, mesa, branco, comida&#10;&#10;Descrição gerada automaticamente">
            <a:extLst>
              <a:ext uri="{FF2B5EF4-FFF2-40B4-BE49-F238E27FC236}">
                <a16:creationId xmlns:a16="http://schemas.microsoft.com/office/drawing/2014/main" id="{7569DCFD-746F-E448-BFE1-66AC21FA37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5728398"/>
            <a:ext cx="2908300" cy="182358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EB5EB56-4E97-7B4E-908B-F5BDFF33C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30998"/>
            <a:ext cx="2908300" cy="1807181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A2F1D345-77D6-2B43-9F27-08A598F1CFFF}"/>
              </a:ext>
            </a:extLst>
          </p:cNvPr>
          <p:cNvSpPr/>
          <p:nvPr/>
        </p:nvSpPr>
        <p:spPr>
          <a:xfrm>
            <a:off x="12700" y="5762624"/>
            <a:ext cx="10058400" cy="53340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7A7A18B-A71F-5742-B255-18F7114456BF}"/>
              </a:ext>
            </a:extLst>
          </p:cNvPr>
          <p:cNvSpPr txBox="1"/>
          <p:nvPr/>
        </p:nvSpPr>
        <p:spPr>
          <a:xfrm>
            <a:off x="12700" y="5762625"/>
            <a:ext cx="1004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Venda e distribuição de alimentos em todo território nacional</a:t>
            </a:r>
          </a:p>
        </p:txBody>
      </p:sp>
    </p:spTree>
    <p:extLst>
      <p:ext uri="{BB962C8B-B14F-4D97-AF65-F5344CB8AC3E}">
        <p14:creationId xmlns:p14="http://schemas.microsoft.com/office/powerpoint/2010/main" val="238814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>
            <a:extLst>
              <a:ext uri="{FF2B5EF4-FFF2-40B4-BE49-F238E27FC236}">
                <a16:creationId xmlns:a16="http://schemas.microsoft.com/office/drawing/2014/main" id="{00A07C65-5D55-574E-AD78-DCF472389270}"/>
              </a:ext>
            </a:extLst>
          </p:cNvPr>
          <p:cNvSpPr/>
          <p:nvPr/>
        </p:nvSpPr>
        <p:spPr>
          <a:xfrm>
            <a:off x="787400" y="725820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">
            <a:extLst>
              <a:ext uri="{FF2B5EF4-FFF2-40B4-BE49-F238E27FC236}">
                <a16:creationId xmlns:a16="http://schemas.microsoft.com/office/drawing/2014/main" id="{BE874F2A-C32F-EB43-A46B-2891DA7899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800" y="1003047"/>
            <a:ext cx="63881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>
              <a:spcBef>
                <a:spcPts val="100"/>
              </a:spcBef>
            </a:pPr>
            <a:r>
              <a:rPr lang="pt-PT" spc="-5" dirty="0"/>
              <a:t>Fornecimento de </a:t>
            </a:r>
            <a:r>
              <a:rPr lang="pt-PT" spc="-5" dirty="0" err="1"/>
              <a:t>EPI’s</a:t>
            </a:r>
            <a:r>
              <a:rPr lang="pt-PT" spc="-5" dirty="0"/>
              <a:t> e uniformes para mais de 10 mil trabalhadores;</a:t>
            </a:r>
            <a:endParaRPr spc="-5" dirty="0"/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1AEB130C-0A2F-514C-B605-B8F3726AAA85}"/>
              </a:ext>
            </a:extLst>
          </p:cNvPr>
          <p:cNvSpPr txBox="1">
            <a:spLocks/>
          </p:cNvSpPr>
          <p:nvPr/>
        </p:nvSpPr>
        <p:spPr>
          <a:xfrm>
            <a:off x="1261109" y="2181225"/>
            <a:ext cx="63881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33655" marR="5080">
              <a:spcBef>
                <a:spcPts val="100"/>
              </a:spcBef>
            </a:pPr>
            <a:r>
              <a:rPr lang="pt-PT" kern="0" spc="-5" dirty="0"/>
              <a:t>Contratos correntes de </a:t>
            </a:r>
            <a:r>
              <a:rPr lang="pt-PT" kern="0" spc="-5" dirty="0" err="1"/>
              <a:t>EPI’s</a:t>
            </a:r>
            <a:r>
              <a:rPr lang="pt-PT" kern="0" spc="-5" dirty="0"/>
              <a:t>, peças, filtros, e diversos com multinacionais em diferentes setores do mercado;</a:t>
            </a:r>
          </a:p>
        </p:txBody>
      </p:sp>
      <p:sp>
        <p:nvSpPr>
          <p:cNvPr id="61" name="object 2">
            <a:extLst>
              <a:ext uri="{FF2B5EF4-FFF2-40B4-BE49-F238E27FC236}">
                <a16:creationId xmlns:a16="http://schemas.microsoft.com/office/drawing/2014/main" id="{09F4A0AF-C1BE-5146-BF0A-CE9965BC9D29}"/>
              </a:ext>
            </a:extLst>
          </p:cNvPr>
          <p:cNvSpPr txBox="1">
            <a:spLocks/>
          </p:cNvSpPr>
          <p:nvPr/>
        </p:nvSpPr>
        <p:spPr>
          <a:xfrm>
            <a:off x="3213100" y="4619625"/>
            <a:ext cx="63881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33655" marR="5080">
              <a:spcBef>
                <a:spcPts val="100"/>
              </a:spcBef>
            </a:pPr>
            <a:r>
              <a:rPr lang="pt-PT" kern="0" spc="-5" dirty="0"/>
              <a:t>.</a:t>
            </a: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0BA2960B-558B-6249-9629-BAB80AA0B764}"/>
              </a:ext>
            </a:extLst>
          </p:cNvPr>
          <p:cNvSpPr txBox="1">
            <a:spLocks/>
          </p:cNvSpPr>
          <p:nvPr/>
        </p:nvSpPr>
        <p:spPr>
          <a:xfrm>
            <a:off x="3594100" y="5610225"/>
            <a:ext cx="63881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33655" marR="5080">
              <a:spcBef>
                <a:spcPts val="100"/>
              </a:spcBef>
            </a:pPr>
            <a:r>
              <a:rPr lang="pt-PT" kern="0" spc="-5" dirty="0"/>
              <a:t>Desenvolvimento de novos negócios através das empresas subsidiárias na África do Sul e oriente médio.</a:t>
            </a:r>
          </a:p>
        </p:txBody>
      </p:sp>
      <p:sp>
        <p:nvSpPr>
          <p:cNvPr id="63" name="object 2">
            <a:extLst>
              <a:ext uri="{FF2B5EF4-FFF2-40B4-BE49-F238E27FC236}">
                <a16:creationId xmlns:a16="http://schemas.microsoft.com/office/drawing/2014/main" id="{B344B3BD-9477-DD47-8B12-FC9DFE4DF0D3}"/>
              </a:ext>
            </a:extLst>
          </p:cNvPr>
          <p:cNvSpPr txBox="1">
            <a:spLocks/>
          </p:cNvSpPr>
          <p:nvPr/>
        </p:nvSpPr>
        <p:spPr>
          <a:xfrm>
            <a:off x="2527300" y="3850184"/>
            <a:ext cx="63881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33655" marR="5080">
              <a:spcBef>
                <a:spcPts val="100"/>
              </a:spcBef>
            </a:pPr>
            <a:r>
              <a:rPr lang="pt-PT" kern="0" spc="-5" dirty="0"/>
              <a:t>Relação comercial com as principais empresas na área de mineração e </a:t>
            </a:r>
            <a:r>
              <a:rPr lang="pt-PT" kern="0" spc="-5" dirty="0" err="1"/>
              <a:t>Oil</a:t>
            </a:r>
            <a:r>
              <a:rPr lang="pt-PT" kern="0" spc="-5" dirty="0"/>
              <a:t> &amp; </a:t>
            </a:r>
            <a:r>
              <a:rPr lang="pt-PT" kern="0" spc="-5" dirty="0" err="1"/>
              <a:t>gas</a:t>
            </a:r>
            <a:r>
              <a:rPr lang="pt-PT" kern="0" spc="-5" dirty="0"/>
              <a:t> em Moçambique;</a:t>
            </a:r>
          </a:p>
        </p:txBody>
      </p:sp>
    </p:spTree>
    <p:extLst>
      <p:ext uri="{BB962C8B-B14F-4D97-AF65-F5344CB8AC3E}">
        <p14:creationId xmlns:p14="http://schemas.microsoft.com/office/powerpoint/2010/main" val="3209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B3E14B64-F8ED-C74C-B059-4488072F5133}"/>
              </a:ext>
            </a:extLst>
          </p:cNvPr>
          <p:cNvSpPr/>
          <p:nvPr/>
        </p:nvSpPr>
        <p:spPr>
          <a:xfrm>
            <a:off x="5604791" y="1780188"/>
            <a:ext cx="1494063" cy="39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FF1EDE4B-7AAE-5F45-A0A8-6D8AE717B4A6}"/>
              </a:ext>
            </a:extLst>
          </p:cNvPr>
          <p:cNvSpPr/>
          <p:nvPr/>
        </p:nvSpPr>
        <p:spPr>
          <a:xfrm>
            <a:off x="7404962" y="1456616"/>
            <a:ext cx="701936" cy="711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73D993-9302-FC42-A7A9-F93259D11F9E}"/>
              </a:ext>
            </a:extLst>
          </p:cNvPr>
          <p:cNvSpPr/>
          <p:nvPr/>
        </p:nvSpPr>
        <p:spPr>
          <a:xfrm>
            <a:off x="7345269" y="2257840"/>
            <a:ext cx="782307" cy="765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4C2A9596-A98E-304C-8E33-3945B0F277E0}"/>
              </a:ext>
            </a:extLst>
          </p:cNvPr>
          <p:cNvSpPr/>
          <p:nvPr/>
        </p:nvSpPr>
        <p:spPr>
          <a:xfrm>
            <a:off x="8446933" y="1763925"/>
            <a:ext cx="1111637" cy="432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77750D04-2867-104A-8F32-28471E59A9BE}"/>
              </a:ext>
            </a:extLst>
          </p:cNvPr>
          <p:cNvSpPr/>
          <p:nvPr/>
        </p:nvSpPr>
        <p:spPr>
          <a:xfrm>
            <a:off x="5607614" y="2425251"/>
            <a:ext cx="1305803" cy="418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AE9C191-B532-3B4C-BA99-FFBEA4D15CCE}"/>
              </a:ext>
            </a:extLst>
          </p:cNvPr>
          <p:cNvSpPr/>
          <p:nvPr/>
        </p:nvSpPr>
        <p:spPr>
          <a:xfrm>
            <a:off x="8332695" y="2316776"/>
            <a:ext cx="1340113" cy="548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BF703416-BBBB-CA40-8B53-75593F9B4057}"/>
              </a:ext>
            </a:extLst>
          </p:cNvPr>
          <p:cNvSpPr/>
          <p:nvPr/>
        </p:nvSpPr>
        <p:spPr>
          <a:xfrm>
            <a:off x="5626294" y="3189946"/>
            <a:ext cx="1316063" cy="361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7B4DAFED-E5E7-3243-804C-0A3EB087C316}"/>
              </a:ext>
            </a:extLst>
          </p:cNvPr>
          <p:cNvSpPr/>
          <p:nvPr/>
        </p:nvSpPr>
        <p:spPr>
          <a:xfrm>
            <a:off x="7268642" y="3169870"/>
            <a:ext cx="1444492" cy="4150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A1589160-D3DF-1045-9BD0-A33F7457BBB7}"/>
              </a:ext>
            </a:extLst>
          </p:cNvPr>
          <p:cNvSpPr/>
          <p:nvPr/>
        </p:nvSpPr>
        <p:spPr>
          <a:xfrm>
            <a:off x="2001847" y="2335554"/>
            <a:ext cx="1054106" cy="517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78F59A75-67DF-2844-9A68-02F392B0F31A}"/>
              </a:ext>
            </a:extLst>
          </p:cNvPr>
          <p:cNvSpPr/>
          <p:nvPr/>
        </p:nvSpPr>
        <p:spPr>
          <a:xfrm>
            <a:off x="472374" y="3202831"/>
            <a:ext cx="1088578" cy="3691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0F5935BB-FF32-6C45-9D39-A9FB6DF6E41F}"/>
              </a:ext>
            </a:extLst>
          </p:cNvPr>
          <p:cNvSpPr/>
          <p:nvPr/>
        </p:nvSpPr>
        <p:spPr>
          <a:xfrm>
            <a:off x="429785" y="1761719"/>
            <a:ext cx="1534499" cy="2129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F5E50FE6-60FF-A044-B869-49F814D1ADB8}"/>
              </a:ext>
            </a:extLst>
          </p:cNvPr>
          <p:cNvSpPr/>
          <p:nvPr/>
        </p:nvSpPr>
        <p:spPr>
          <a:xfrm>
            <a:off x="2251195" y="1668301"/>
            <a:ext cx="1331449" cy="3997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70572C1-22D1-7848-A4D5-C1650023CDB5}"/>
              </a:ext>
            </a:extLst>
          </p:cNvPr>
          <p:cNvSpPr/>
          <p:nvPr/>
        </p:nvSpPr>
        <p:spPr>
          <a:xfrm>
            <a:off x="1889160" y="3192108"/>
            <a:ext cx="1401971" cy="3668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A0D5FEAB-6D75-2642-AFCB-0C9BED19C14C}"/>
              </a:ext>
            </a:extLst>
          </p:cNvPr>
          <p:cNvSpPr/>
          <p:nvPr/>
        </p:nvSpPr>
        <p:spPr>
          <a:xfrm>
            <a:off x="3834303" y="1343777"/>
            <a:ext cx="1082808" cy="657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BEDB58D2-46F4-8847-8AE2-CD41BA6C0B3E}"/>
              </a:ext>
            </a:extLst>
          </p:cNvPr>
          <p:cNvSpPr/>
          <p:nvPr/>
        </p:nvSpPr>
        <p:spPr>
          <a:xfrm>
            <a:off x="429785" y="2393608"/>
            <a:ext cx="1298187" cy="4017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59AD60C4-F28F-2C40-A223-222963A0B753}"/>
              </a:ext>
            </a:extLst>
          </p:cNvPr>
          <p:cNvSpPr/>
          <p:nvPr/>
        </p:nvSpPr>
        <p:spPr>
          <a:xfrm>
            <a:off x="3346452" y="2468020"/>
            <a:ext cx="1570658" cy="252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EECDF30C-2BD7-3D4A-840C-675427C374C4}"/>
              </a:ext>
            </a:extLst>
          </p:cNvPr>
          <p:cNvSpPr/>
          <p:nvPr/>
        </p:nvSpPr>
        <p:spPr>
          <a:xfrm>
            <a:off x="5269098" y="1763931"/>
            <a:ext cx="45719" cy="4913094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04"/>
                </a:lnTo>
              </a:path>
            </a:pathLst>
          </a:custGeom>
          <a:ln w="3175">
            <a:solidFill>
              <a:srgbClr val="1F4A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59C7A276-368E-C14C-BC46-E0ABCDD4857A}"/>
              </a:ext>
            </a:extLst>
          </p:cNvPr>
          <p:cNvSpPr txBox="1"/>
          <p:nvPr/>
        </p:nvSpPr>
        <p:spPr>
          <a:xfrm>
            <a:off x="411004" y="1517338"/>
            <a:ext cx="1275237" cy="150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F4A66"/>
                </a:solidFill>
                <a:latin typeface="OpenSans-Light"/>
                <a:cs typeface="OpenSans-Light"/>
              </a:rPr>
              <a:t>Distribuidor </a:t>
            </a:r>
            <a:r>
              <a:rPr sz="500" dirty="0">
                <a:solidFill>
                  <a:srgbClr val="1F4A66"/>
                </a:solidFill>
                <a:latin typeface="OpenSans-Light"/>
                <a:cs typeface="OpenSans-Light"/>
              </a:rPr>
              <a:t>em</a:t>
            </a:r>
            <a:r>
              <a:rPr sz="500" spc="-55" dirty="0">
                <a:solidFill>
                  <a:srgbClr val="1F4A66"/>
                </a:solidFill>
                <a:latin typeface="OpenSans-Light"/>
                <a:cs typeface="OpenSans-Light"/>
              </a:rPr>
              <a:t> </a:t>
            </a:r>
            <a:r>
              <a:rPr sz="500" dirty="0">
                <a:solidFill>
                  <a:srgbClr val="1F4A66"/>
                </a:solidFill>
                <a:latin typeface="OpenSans-Light"/>
                <a:cs typeface="OpenSans-Light"/>
              </a:rPr>
              <a:t>Moçambique</a:t>
            </a:r>
            <a:endParaRPr sz="500">
              <a:latin typeface="OpenSans-Light"/>
              <a:cs typeface="OpenSans-Light"/>
            </a:endParaRP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3333D525-D0C8-A541-AFE5-E42CF6451B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500" y="581025"/>
            <a:ext cx="17729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2000" spc="-125" dirty="0" err="1">
                <a:solidFill>
                  <a:srgbClr val="1F4A66"/>
                </a:solidFill>
                <a:latin typeface="Arial"/>
                <a:cs typeface="Arial"/>
              </a:rPr>
              <a:t>Parceiros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800D5831-D234-B142-9726-4FB6B4A0407A}"/>
              </a:ext>
            </a:extLst>
          </p:cNvPr>
          <p:cNvSpPr/>
          <p:nvPr/>
        </p:nvSpPr>
        <p:spPr>
          <a:xfrm>
            <a:off x="330200" y="437380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99F0D3D1-B4F3-9A43-9C06-FFB01A1B8678}"/>
              </a:ext>
            </a:extLst>
          </p:cNvPr>
          <p:cNvSpPr txBox="1">
            <a:spLocks/>
          </p:cNvSpPr>
          <p:nvPr/>
        </p:nvSpPr>
        <p:spPr>
          <a:xfrm>
            <a:off x="5581909" y="603250"/>
            <a:ext cx="17729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2000" kern="0" spc="-125" dirty="0" err="1">
                <a:solidFill>
                  <a:srgbClr val="1F4A66"/>
                </a:solidFill>
                <a:latin typeface="Arial"/>
                <a:cs typeface="Arial"/>
              </a:rPr>
              <a:t>Clientes</a:t>
            </a:r>
            <a:endParaRPr lang="en-US" sz="2000" kern="0" dirty="0">
              <a:latin typeface="Arial"/>
              <a:cs typeface="Arial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4A73163F-7F1E-574C-AB72-CD51D04B9FF4}"/>
              </a:ext>
            </a:extLst>
          </p:cNvPr>
          <p:cNvSpPr/>
          <p:nvPr/>
        </p:nvSpPr>
        <p:spPr>
          <a:xfrm>
            <a:off x="5594609" y="459605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794" y="0"/>
                </a:lnTo>
              </a:path>
            </a:pathLst>
          </a:custGeom>
          <a:ln w="38100">
            <a:solidFill>
              <a:srgbClr val="FDB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976A8B-C8BE-EA46-9392-A4D89A15CA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2488" y="3957604"/>
            <a:ext cx="1494063" cy="4706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9C794C-4DCB-4945-BC69-C03B820A31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94433" y="3889600"/>
            <a:ext cx="1905000" cy="5969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71E8EE-94E4-414E-86A7-1B0CC5F3E6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8854" y="4834354"/>
            <a:ext cx="1730941" cy="7972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E17BD69-EB48-8842-90F6-2035F90B68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85663" y="4963903"/>
            <a:ext cx="1494063" cy="538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85A1FA0-D48D-A74A-8CEB-A9FD58CF04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3532" y="3853899"/>
            <a:ext cx="1638300" cy="12319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A6033FC-2433-0B4C-8F47-5E7BF41C7B1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05154" y="3977394"/>
            <a:ext cx="1397000" cy="889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0D25AE3-C37B-224D-AF3B-9FDBD24812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65006" y="2720896"/>
            <a:ext cx="1422400" cy="14224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C2A1639-7722-A644-9AFC-82A430718E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02865" y="4029234"/>
            <a:ext cx="1493531" cy="74206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58508C3-9D2A-DD42-A9F8-BF887369EC8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7378" y="5293481"/>
            <a:ext cx="1143000" cy="8509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B399B2-E674-6D4D-9D7F-A012DF942ED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90420" y="5267329"/>
            <a:ext cx="2362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389</Words>
  <Application>Microsoft Macintosh PowerPoint</Application>
  <PresentationFormat>Personalizar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Open Sans</vt:lpstr>
      <vt:lpstr>OpenSans-Light</vt:lpstr>
      <vt:lpstr>Office Theme</vt:lpstr>
      <vt:lpstr>Apresentação do PowerPoint</vt:lpstr>
      <vt:lpstr>Somos referência no mercado  de procurement e logística.</vt:lpstr>
      <vt:lpstr>Misão</vt:lpstr>
      <vt:lpstr>A sua parceria  a longo prazo</vt:lpstr>
      <vt:lpstr>Apresentação do PowerPoint</vt:lpstr>
      <vt:lpstr>Fornecimento de EPI’s e uniformes para mais de 10 mil trabalhadores;</vt:lpstr>
      <vt:lpstr>Parceiros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marcos paulo cordeiro ribeiro</cp:lastModifiedBy>
  <cp:revision>11</cp:revision>
  <cp:lastPrinted>2020-02-25T21:12:14Z</cp:lastPrinted>
  <dcterms:created xsi:type="dcterms:W3CDTF">2020-02-25T19:09:37Z</dcterms:created>
  <dcterms:modified xsi:type="dcterms:W3CDTF">2020-02-25T21:28:12Z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2020-02-25T00:00:00Z</vt:filetime>
  </property>
</Properties>
</file>