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75" r:id="rId3"/>
    <p:sldId id="285" r:id="rId4"/>
    <p:sldId id="259" r:id="rId5"/>
    <p:sldId id="277" r:id="rId6"/>
    <p:sldId id="279" r:id="rId7"/>
    <p:sldId id="280" r:id="rId8"/>
    <p:sldId id="286" r:id="rId9"/>
    <p:sldId id="287" r:id="rId10"/>
    <p:sldId id="288" r:id="rId11"/>
    <p:sldId id="289" r:id="rId12"/>
    <p:sldId id="290" r:id="rId13"/>
    <p:sldId id="278" r:id="rId14"/>
    <p:sldId id="258" r:id="rId15"/>
    <p:sldId id="262" r:id="rId16"/>
    <p:sldId id="266" r:id="rId17"/>
    <p:sldId id="269" r:id="rId18"/>
    <p:sldId id="267" r:id="rId19"/>
    <p:sldId id="273" r:id="rId2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yros pateras" initials="sp" lastIdx="1" clrIdx="0">
    <p:extLst>
      <p:ext uri="{19B8F6BF-5375-455C-9EA6-DF929625EA0E}">
        <p15:presenceInfo xmlns:p15="http://schemas.microsoft.com/office/powerpoint/2012/main" userId="35129080b7c843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3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58BD5DE-B108-491C-8A5C-E99DCBAF0B4D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44C0E91-2A55-465A-B4EC-0CCB63C2D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092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D5DE-B108-491C-8A5C-E99DCBAF0B4D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0E91-2A55-465A-B4EC-0CCB63C2D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78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D5DE-B108-491C-8A5C-E99DCBAF0B4D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0E91-2A55-465A-B4EC-0CCB63C2D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592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D5DE-B108-491C-8A5C-E99DCBAF0B4D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0E91-2A55-465A-B4EC-0CCB63C2D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165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D5DE-B108-491C-8A5C-E99DCBAF0B4D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0E91-2A55-465A-B4EC-0CCB63C2D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833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D5DE-B108-491C-8A5C-E99DCBAF0B4D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0E91-2A55-465A-B4EC-0CCB63C2D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423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D5DE-B108-491C-8A5C-E99DCBAF0B4D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0E91-2A55-465A-B4EC-0CCB63C2D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772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58BD5DE-B108-491C-8A5C-E99DCBAF0B4D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0E91-2A55-465A-B4EC-0CCB63C2D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342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58BD5DE-B108-491C-8A5C-E99DCBAF0B4D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0E91-2A55-465A-B4EC-0CCB63C2D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00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D5DE-B108-491C-8A5C-E99DCBAF0B4D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0E91-2A55-465A-B4EC-0CCB63C2D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90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D5DE-B108-491C-8A5C-E99DCBAF0B4D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0E91-2A55-465A-B4EC-0CCB63C2D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50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D5DE-B108-491C-8A5C-E99DCBAF0B4D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0E91-2A55-465A-B4EC-0CCB63C2D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10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D5DE-B108-491C-8A5C-E99DCBAF0B4D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0E91-2A55-465A-B4EC-0CCB63C2D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628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D5DE-B108-491C-8A5C-E99DCBAF0B4D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0E91-2A55-465A-B4EC-0CCB63C2D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13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D5DE-B108-491C-8A5C-E99DCBAF0B4D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0E91-2A55-465A-B4EC-0CCB63C2D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0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D5DE-B108-491C-8A5C-E99DCBAF0B4D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0E91-2A55-465A-B4EC-0CCB63C2D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37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D5DE-B108-491C-8A5C-E99DCBAF0B4D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0E91-2A55-465A-B4EC-0CCB63C2D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62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6392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58BD5DE-B108-491C-8A5C-E99DCBAF0B4D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44C0E91-2A55-465A-B4EC-0CCB63C2D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26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396873A-C97A-4515-82F6-192941C983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162855"/>
              </p:ext>
            </p:extLst>
          </p:nvPr>
        </p:nvGraphicFramePr>
        <p:xfrm>
          <a:off x="6096000" y="1050406"/>
          <a:ext cx="3948035" cy="558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Acrobat Document" r:id="rId3" imgW="4533427" imgH="6415597" progId="Acrobat.Document.DC">
                  <p:embed/>
                </p:oleObj>
              </mc:Choice>
              <mc:Fallback>
                <p:oleObj name="Acrobat Document" r:id="rId3" imgW="4533427" imgH="6415597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3A74FF7-F235-4092-920E-8678B264C6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1050406"/>
                        <a:ext cx="3948035" cy="5586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FEF4AEC-3126-4695-8C6C-43E783C21C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432588"/>
              </p:ext>
            </p:extLst>
          </p:nvPr>
        </p:nvGraphicFramePr>
        <p:xfrm>
          <a:off x="1971674" y="1050406"/>
          <a:ext cx="3948035" cy="558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Acrobat Document" r:id="rId5" imgW="4533427" imgH="6415597" progId="Acrobat.Document.DC">
                  <p:embed/>
                </p:oleObj>
              </mc:Choice>
              <mc:Fallback>
                <p:oleObj name="Acrobat Document" r:id="rId5" imgW="4533427" imgH="6415597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C1393ED-6FBC-41EC-8B01-8D2F570F5A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71674" y="1050406"/>
                        <a:ext cx="3948035" cy="5586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FECB5AE-1A18-4E13-B810-3E63D0AA1B2C}"/>
              </a:ext>
            </a:extLst>
          </p:cNvPr>
          <p:cNvSpPr txBox="1"/>
          <p:nvPr/>
        </p:nvSpPr>
        <p:spPr>
          <a:xfrm>
            <a:off x="1275429" y="233362"/>
            <a:ext cx="9641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solidFill>
                  <a:srgbClr val="FFFF00"/>
                </a:solidFill>
              </a:rPr>
              <a:t>The prospects and challenges of the Greek Rail sector</a:t>
            </a:r>
            <a:endParaRPr lang="el-G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11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Εικόνα 3">
            <a:extLst>
              <a:ext uri="{FF2B5EF4-FFF2-40B4-BE49-F238E27FC236}">
                <a16:creationId xmlns:a16="http://schemas.microsoft.com/office/drawing/2014/main" id="{6FCB606F-E857-42CB-B160-EB074FD81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98475"/>
            <a:ext cx="10747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4A6900-921D-4C90-916A-E8C21A3D83BF}"/>
              </a:ext>
            </a:extLst>
          </p:cNvPr>
          <p:cNvSpPr txBox="1"/>
          <p:nvPr/>
        </p:nvSpPr>
        <p:spPr>
          <a:xfrm>
            <a:off x="1899822" y="813584"/>
            <a:ext cx="9015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solidFill>
                  <a:srgbClr val="FFFF00"/>
                </a:solidFill>
              </a:rPr>
              <a:t>The crucial factors which determine the competitiveness of rail transport in Greece</a:t>
            </a:r>
            <a:endParaRPr lang="el-GR" sz="28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9BEE7-8640-4CDB-9F30-13DB8891D905}"/>
              </a:ext>
            </a:extLst>
          </p:cNvPr>
          <p:cNvSpPr txBox="1"/>
          <p:nvPr/>
        </p:nvSpPr>
        <p:spPr>
          <a:xfrm>
            <a:off x="3448050" y="2098982"/>
            <a:ext cx="649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Training &amp; Human Resources Capabilities</a:t>
            </a:r>
            <a:endParaRPr lang="el-GR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9F1C40-4B62-47F6-982D-4F8CF8713B1E}"/>
              </a:ext>
            </a:extLst>
          </p:cNvPr>
          <p:cNvSpPr txBox="1"/>
          <p:nvPr/>
        </p:nvSpPr>
        <p:spPr>
          <a:xfrm>
            <a:off x="3981450" y="3016478"/>
            <a:ext cx="59626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B050"/>
                </a:solidFill>
              </a:rPr>
              <a:t>Experience transfer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B050"/>
                </a:solidFill>
              </a:rPr>
              <a:t>Training on new technologies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B050"/>
                </a:solidFill>
              </a:rPr>
              <a:t>Collaboration and teamwork spirit </a:t>
            </a:r>
            <a:endParaRPr lang="el-GR" sz="2400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71235D-4094-4DAD-A4C2-C4D48AA3A0C9}"/>
              </a:ext>
            </a:extLst>
          </p:cNvPr>
          <p:cNvSpPr txBox="1"/>
          <p:nvPr/>
        </p:nvSpPr>
        <p:spPr>
          <a:xfrm>
            <a:off x="257175" y="3582205"/>
            <a:ext cx="347662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1400" dirty="0">
                <a:solidFill>
                  <a:srgbClr val="00B050"/>
                </a:solidFill>
              </a:rPr>
              <a:t>Applications of new technologies</a:t>
            </a:r>
            <a:endParaRPr lang="el-GR" sz="1400" dirty="0">
              <a:solidFill>
                <a:srgbClr val="00B050"/>
              </a:solidFill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1400" dirty="0">
                <a:solidFill>
                  <a:srgbClr val="00B050"/>
                </a:solidFill>
              </a:rPr>
              <a:t>Maintenance of existing rail network</a:t>
            </a:r>
            <a:endParaRPr lang="el-GR" sz="1400" dirty="0">
              <a:solidFill>
                <a:srgbClr val="00B050"/>
              </a:solidFill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1400" dirty="0">
                <a:solidFill>
                  <a:srgbClr val="00B050"/>
                </a:solidFill>
              </a:rPr>
              <a:t>Connectivity with ports and logistics</a:t>
            </a:r>
            <a:endParaRPr lang="el-GR" sz="1400" dirty="0">
              <a:solidFill>
                <a:srgbClr val="00B050"/>
              </a:solidFill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Training</a:t>
            </a:r>
            <a:r>
              <a:rPr lang="en-GB" sz="1400" dirty="0">
                <a:solidFill>
                  <a:srgbClr val="00B050"/>
                </a:solidFill>
              </a:rPr>
              <a:t> of human resources</a:t>
            </a:r>
            <a:endParaRPr lang="el-GR" sz="1400" dirty="0">
              <a:solidFill>
                <a:srgbClr val="00B050"/>
              </a:solidFill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1400" dirty="0">
                <a:solidFill>
                  <a:srgbClr val="00B050"/>
                </a:solidFill>
              </a:rPr>
              <a:t>Protection of rail infrastructure assets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1400" dirty="0">
                <a:solidFill>
                  <a:srgbClr val="00B050"/>
                </a:solidFill>
              </a:rPr>
              <a:t>Investments</a:t>
            </a:r>
            <a:endParaRPr lang="el-GR" sz="1400" dirty="0">
              <a:solidFill>
                <a:srgbClr val="00B05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5DDC78-39D1-41AC-8554-0FA9FAE9D367}"/>
              </a:ext>
            </a:extLst>
          </p:cNvPr>
          <p:cNvSpPr/>
          <p:nvPr/>
        </p:nvSpPr>
        <p:spPr>
          <a:xfrm>
            <a:off x="161509" y="3582205"/>
            <a:ext cx="3476625" cy="3123395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355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Εικόνα 3">
            <a:extLst>
              <a:ext uri="{FF2B5EF4-FFF2-40B4-BE49-F238E27FC236}">
                <a16:creationId xmlns:a16="http://schemas.microsoft.com/office/drawing/2014/main" id="{6FCB606F-E857-42CB-B160-EB074FD81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98475"/>
            <a:ext cx="10747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4A6900-921D-4C90-916A-E8C21A3D83BF}"/>
              </a:ext>
            </a:extLst>
          </p:cNvPr>
          <p:cNvSpPr txBox="1"/>
          <p:nvPr/>
        </p:nvSpPr>
        <p:spPr>
          <a:xfrm>
            <a:off x="1899822" y="813584"/>
            <a:ext cx="9015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solidFill>
                  <a:srgbClr val="FFFF00"/>
                </a:solidFill>
              </a:rPr>
              <a:t>The crucial factors which determine the competitiveness of rail transport in Greece</a:t>
            </a:r>
            <a:endParaRPr lang="el-GR" sz="28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9BEE7-8640-4CDB-9F30-13DB8891D905}"/>
              </a:ext>
            </a:extLst>
          </p:cNvPr>
          <p:cNvSpPr txBox="1"/>
          <p:nvPr/>
        </p:nvSpPr>
        <p:spPr>
          <a:xfrm>
            <a:off x="4981576" y="2142202"/>
            <a:ext cx="3067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Protection &amp; Safety</a:t>
            </a:r>
            <a:endParaRPr lang="el-GR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9F1C40-4B62-47F6-982D-4F8CF8713B1E}"/>
              </a:ext>
            </a:extLst>
          </p:cNvPr>
          <p:cNvSpPr txBox="1"/>
          <p:nvPr/>
        </p:nvSpPr>
        <p:spPr>
          <a:xfrm>
            <a:off x="4572000" y="2978378"/>
            <a:ext cx="388620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B050"/>
                </a:solidFill>
              </a:rPr>
              <a:t>Building Installations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B050"/>
                </a:solidFill>
              </a:rPr>
              <a:t>Open line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B050"/>
                </a:solidFill>
              </a:rPr>
              <a:t>Technology</a:t>
            </a:r>
            <a:endParaRPr lang="el-GR" sz="2400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36089C-F42D-49E7-A2D5-D329FD54EB34}"/>
              </a:ext>
            </a:extLst>
          </p:cNvPr>
          <p:cNvSpPr txBox="1"/>
          <p:nvPr/>
        </p:nvSpPr>
        <p:spPr>
          <a:xfrm>
            <a:off x="257175" y="3582205"/>
            <a:ext cx="347662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1400" dirty="0">
                <a:solidFill>
                  <a:srgbClr val="00B050"/>
                </a:solidFill>
              </a:rPr>
              <a:t>Applications of new technologies</a:t>
            </a:r>
            <a:endParaRPr lang="el-GR" sz="1400" dirty="0">
              <a:solidFill>
                <a:srgbClr val="00B050"/>
              </a:solidFill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1400" dirty="0">
                <a:solidFill>
                  <a:srgbClr val="00B050"/>
                </a:solidFill>
              </a:rPr>
              <a:t>Maintenance of existing rail network</a:t>
            </a:r>
            <a:endParaRPr lang="el-GR" sz="1400" dirty="0">
              <a:solidFill>
                <a:srgbClr val="00B050"/>
              </a:solidFill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1400" dirty="0">
                <a:solidFill>
                  <a:srgbClr val="00B050"/>
                </a:solidFill>
              </a:rPr>
              <a:t>Connectivity with ports and logistics</a:t>
            </a:r>
            <a:endParaRPr lang="el-GR" sz="1400" dirty="0">
              <a:solidFill>
                <a:srgbClr val="00B050"/>
              </a:solidFill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1400" dirty="0">
                <a:solidFill>
                  <a:srgbClr val="00B050"/>
                </a:solidFill>
              </a:rPr>
              <a:t>Training of human resources</a:t>
            </a:r>
            <a:endParaRPr lang="el-GR" sz="1400" dirty="0">
              <a:solidFill>
                <a:srgbClr val="00B050"/>
              </a:solidFill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Protection</a:t>
            </a:r>
            <a:r>
              <a:rPr lang="en-GB" sz="1400" dirty="0">
                <a:solidFill>
                  <a:srgbClr val="00B050"/>
                </a:solidFill>
              </a:rPr>
              <a:t> of rail infrastructure assets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1400" dirty="0">
                <a:solidFill>
                  <a:srgbClr val="00B050"/>
                </a:solidFill>
              </a:rPr>
              <a:t>Investments</a:t>
            </a:r>
            <a:endParaRPr lang="el-GR" sz="1400" dirty="0">
              <a:solidFill>
                <a:srgbClr val="00B05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AA2A8F-3037-4BC7-A13E-E9DEA4EB6DDA}"/>
              </a:ext>
            </a:extLst>
          </p:cNvPr>
          <p:cNvSpPr/>
          <p:nvPr/>
        </p:nvSpPr>
        <p:spPr>
          <a:xfrm>
            <a:off x="161509" y="3582205"/>
            <a:ext cx="3476625" cy="3123395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256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Εικόνα 3">
            <a:extLst>
              <a:ext uri="{FF2B5EF4-FFF2-40B4-BE49-F238E27FC236}">
                <a16:creationId xmlns:a16="http://schemas.microsoft.com/office/drawing/2014/main" id="{6FCB606F-E857-42CB-B160-EB074FD81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98475"/>
            <a:ext cx="10747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4A6900-921D-4C90-916A-E8C21A3D83BF}"/>
              </a:ext>
            </a:extLst>
          </p:cNvPr>
          <p:cNvSpPr txBox="1"/>
          <p:nvPr/>
        </p:nvSpPr>
        <p:spPr>
          <a:xfrm>
            <a:off x="1899822" y="813584"/>
            <a:ext cx="9015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solidFill>
                  <a:srgbClr val="FFFF00"/>
                </a:solidFill>
              </a:rPr>
              <a:t>The crucial factors which determine the competitiveness of rail transport in Greece</a:t>
            </a:r>
            <a:endParaRPr lang="el-GR" sz="28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9BEE7-8640-4CDB-9F30-13DB8891D905}"/>
              </a:ext>
            </a:extLst>
          </p:cNvPr>
          <p:cNvSpPr txBox="1"/>
          <p:nvPr/>
        </p:nvSpPr>
        <p:spPr>
          <a:xfrm>
            <a:off x="5067300" y="2142202"/>
            <a:ext cx="219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Investments</a:t>
            </a:r>
            <a:endParaRPr lang="el-GR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9F1C40-4B62-47F6-982D-4F8CF8713B1E}"/>
              </a:ext>
            </a:extLst>
          </p:cNvPr>
          <p:cNvSpPr txBox="1"/>
          <p:nvPr/>
        </p:nvSpPr>
        <p:spPr>
          <a:xfrm>
            <a:off x="3829466" y="2978378"/>
            <a:ext cx="7315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B050"/>
                </a:solidFill>
              </a:rPr>
              <a:t>New projects – extensions (european funding)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B050"/>
                </a:solidFill>
              </a:rPr>
              <a:t>Maintenance (state funding)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B050"/>
                </a:solidFill>
              </a:rPr>
              <a:t>Upgrading (mainly european funding)</a:t>
            </a:r>
            <a:endParaRPr lang="el-GR" sz="2400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A0F4F1-0CE1-4AAB-9E8B-8923BF247CC3}"/>
              </a:ext>
            </a:extLst>
          </p:cNvPr>
          <p:cNvSpPr txBox="1"/>
          <p:nvPr/>
        </p:nvSpPr>
        <p:spPr>
          <a:xfrm>
            <a:off x="257175" y="3582205"/>
            <a:ext cx="347662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1400" dirty="0">
                <a:solidFill>
                  <a:srgbClr val="00B050"/>
                </a:solidFill>
              </a:rPr>
              <a:t>Applications of new technologies</a:t>
            </a:r>
            <a:endParaRPr lang="el-GR" sz="1400" dirty="0">
              <a:solidFill>
                <a:srgbClr val="00B050"/>
              </a:solidFill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1400" dirty="0">
                <a:solidFill>
                  <a:srgbClr val="00B050"/>
                </a:solidFill>
              </a:rPr>
              <a:t>Maintenance of existing rail network</a:t>
            </a:r>
            <a:endParaRPr lang="el-GR" sz="1400" dirty="0">
              <a:solidFill>
                <a:srgbClr val="00B050"/>
              </a:solidFill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1400" dirty="0">
                <a:solidFill>
                  <a:srgbClr val="00B050"/>
                </a:solidFill>
              </a:rPr>
              <a:t>Connectivity with ports and logistics</a:t>
            </a:r>
            <a:endParaRPr lang="el-GR" sz="1400" dirty="0">
              <a:solidFill>
                <a:srgbClr val="00B050"/>
              </a:solidFill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1400" dirty="0">
                <a:solidFill>
                  <a:srgbClr val="00B050"/>
                </a:solidFill>
              </a:rPr>
              <a:t>Training of human resources</a:t>
            </a:r>
            <a:endParaRPr lang="el-GR" sz="1400" dirty="0">
              <a:solidFill>
                <a:srgbClr val="00B050"/>
              </a:solidFill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1400" dirty="0">
                <a:solidFill>
                  <a:srgbClr val="00B050"/>
                </a:solidFill>
              </a:rPr>
              <a:t>Protection of rail infrastructure assets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Investments</a:t>
            </a:r>
            <a:endParaRPr lang="el-GR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79BE28-7978-4E90-9026-4D43146EB66F}"/>
              </a:ext>
            </a:extLst>
          </p:cNvPr>
          <p:cNvSpPr/>
          <p:nvPr/>
        </p:nvSpPr>
        <p:spPr>
          <a:xfrm>
            <a:off x="161509" y="3582205"/>
            <a:ext cx="3476625" cy="3123395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634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Εικόνα 3">
            <a:extLst>
              <a:ext uri="{FF2B5EF4-FFF2-40B4-BE49-F238E27FC236}">
                <a16:creationId xmlns:a16="http://schemas.microsoft.com/office/drawing/2014/main" id="{6FCB606F-E857-42CB-B160-EB074FD81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98475"/>
            <a:ext cx="10747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4A6900-921D-4C90-916A-E8C21A3D83BF}"/>
              </a:ext>
            </a:extLst>
          </p:cNvPr>
          <p:cNvSpPr txBox="1"/>
          <p:nvPr/>
        </p:nvSpPr>
        <p:spPr>
          <a:xfrm>
            <a:off x="1935748" y="632121"/>
            <a:ext cx="8475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solidFill>
                  <a:srgbClr val="FFFF00"/>
                </a:solidFill>
              </a:rPr>
              <a:t>The environmental advantage of rail transport</a:t>
            </a:r>
            <a:endParaRPr lang="el-GR" sz="2800" b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4FCA7B-63F7-4F27-8812-00840DCD51EA}"/>
              </a:ext>
            </a:extLst>
          </p:cNvPr>
          <p:cNvSpPr txBox="1"/>
          <p:nvPr/>
        </p:nvSpPr>
        <p:spPr>
          <a:xfrm>
            <a:off x="2390775" y="1526173"/>
            <a:ext cx="741045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>
                <a:solidFill>
                  <a:srgbClr val="00B050"/>
                </a:solidFill>
              </a:rPr>
              <a:t>Transport: 25% of greenhouse emissions in 2019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solidFill>
                  <a:srgbClr val="00B050"/>
                </a:solidFill>
              </a:rPr>
              <a:t>of which: </a:t>
            </a:r>
          </a:p>
          <a:p>
            <a:r>
              <a:rPr lang="en-GB" sz="2400" dirty="0">
                <a:solidFill>
                  <a:srgbClr val="00B050"/>
                </a:solidFill>
              </a:rPr>
              <a:t>Road: 	25%</a:t>
            </a:r>
          </a:p>
          <a:p>
            <a:r>
              <a:rPr lang="en-GB" sz="2400" dirty="0">
                <a:solidFill>
                  <a:srgbClr val="00B050"/>
                </a:solidFill>
              </a:rPr>
              <a:t>Marine: 	14%</a:t>
            </a:r>
          </a:p>
          <a:p>
            <a:r>
              <a:rPr lang="en-GB" sz="2400" dirty="0">
                <a:solidFill>
                  <a:srgbClr val="00B050"/>
                </a:solidFill>
              </a:rPr>
              <a:t>Aviation: 13%</a:t>
            </a:r>
          </a:p>
          <a:p>
            <a:r>
              <a:rPr lang="en-GB" sz="2400" dirty="0">
                <a:solidFill>
                  <a:srgbClr val="00B050"/>
                </a:solidFill>
              </a:rPr>
              <a:t>Rail: 		0.4%</a:t>
            </a:r>
          </a:p>
          <a:p>
            <a:pPr>
              <a:spcAft>
                <a:spcPts val="1200"/>
              </a:spcAft>
            </a:pPr>
            <a:endParaRPr lang="en-GB" sz="2400" dirty="0">
              <a:solidFill>
                <a:srgbClr val="00B050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400" dirty="0">
                <a:solidFill>
                  <a:srgbClr val="00B050"/>
                </a:solidFill>
              </a:rPr>
              <a:t>Rail: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B050"/>
                </a:solidFill>
              </a:rPr>
              <a:t>Electrification through renewable electricity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B050"/>
                </a:solidFill>
              </a:rPr>
              <a:t>Hydrogen (green)</a:t>
            </a:r>
          </a:p>
        </p:txBody>
      </p:sp>
    </p:spTree>
    <p:extLst>
      <p:ext uri="{BB962C8B-B14F-4D97-AF65-F5344CB8AC3E}">
        <p14:creationId xmlns:p14="http://schemas.microsoft.com/office/powerpoint/2010/main" val="3633659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Εικόνα 3">
            <a:extLst>
              <a:ext uri="{FF2B5EF4-FFF2-40B4-BE49-F238E27FC236}">
                <a16:creationId xmlns:a16="http://schemas.microsoft.com/office/drawing/2014/main" id="{6FCB606F-E857-42CB-B160-EB074FD81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98475"/>
            <a:ext cx="10747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D8757F-8673-40D9-9D3A-4E57552CD7EE}"/>
              </a:ext>
            </a:extLst>
          </p:cNvPr>
          <p:cNvSpPr txBox="1"/>
          <p:nvPr/>
        </p:nvSpPr>
        <p:spPr>
          <a:xfrm>
            <a:off x="590549" y="3013500"/>
            <a:ext cx="4414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solidFill>
                  <a:srgbClr val="FFFF00"/>
                </a:solidFill>
              </a:rPr>
              <a:t>Map of Greek Rail Network</a:t>
            </a:r>
            <a:endParaRPr lang="el-GR" sz="2800" u="sng" dirty="0">
              <a:solidFill>
                <a:srgbClr val="FFFF00"/>
              </a:solidFill>
            </a:endParaRP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AEB43A6D-120C-4009-A4EC-4895D16F1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725" y="153558"/>
            <a:ext cx="4791075" cy="655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03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Εικόνα 3">
            <a:extLst>
              <a:ext uri="{FF2B5EF4-FFF2-40B4-BE49-F238E27FC236}">
                <a16:creationId xmlns:a16="http://schemas.microsoft.com/office/drawing/2014/main" id="{6FCB606F-E857-42CB-B160-EB074FD81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98475"/>
            <a:ext cx="10747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D8757F-8673-40D9-9D3A-4E57552CD7EE}"/>
              </a:ext>
            </a:extLst>
          </p:cNvPr>
          <p:cNvSpPr txBox="1"/>
          <p:nvPr/>
        </p:nvSpPr>
        <p:spPr>
          <a:xfrm>
            <a:off x="2886075" y="687386"/>
            <a:ext cx="5969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solidFill>
                  <a:srgbClr val="FFFF00"/>
                </a:solidFill>
              </a:rPr>
              <a:t>New rail projects planned</a:t>
            </a:r>
          </a:p>
          <a:p>
            <a:pPr algn="ctr"/>
            <a:r>
              <a:rPr lang="en-GB" sz="2800" u="sng" dirty="0">
                <a:solidFill>
                  <a:srgbClr val="FFFF00"/>
                </a:solidFill>
              </a:rPr>
              <a:t>(</a:t>
            </a:r>
            <a:r>
              <a:rPr lang="el-GR" sz="2800" u="sng" dirty="0">
                <a:solidFill>
                  <a:srgbClr val="FFFF00"/>
                </a:solidFill>
              </a:rPr>
              <a:t>~</a:t>
            </a:r>
            <a:r>
              <a:rPr lang="en-GB" sz="2800" u="sng" dirty="0">
                <a:solidFill>
                  <a:srgbClr val="FFFF00"/>
                </a:solidFill>
              </a:rPr>
              <a:t> 4bn </a:t>
            </a:r>
            <a:r>
              <a:rPr lang="el-GR" sz="2800" u="sng" dirty="0">
                <a:solidFill>
                  <a:srgbClr val="FFFF00"/>
                </a:solidFill>
              </a:rPr>
              <a:t>€)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65754" y="2272091"/>
            <a:ext cx="565165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Thessaloniki – N. Karvali - Toxotes</a:t>
            </a:r>
            <a:endParaRPr lang="el-GR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Rio – Patra </a:t>
            </a:r>
            <a:endParaRPr lang="el-GR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Alexandroupoli - Ormenio</a:t>
            </a:r>
            <a:endParaRPr lang="el-GR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Port of Lavrio</a:t>
            </a:r>
            <a:endParaRPr lang="el-GR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Port of Rafina</a:t>
            </a:r>
            <a:endParaRPr lang="el-GR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Thessaloniki 6</a:t>
            </a:r>
            <a:r>
              <a:rPr lang="en-GB" sz="2400" baseline="30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dock</a:t>
            </a:r>
            <a:endParaRPr lang="el-GR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15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Εικόνα 3">
            <a:extLst>
              <a:ext uri="{FF2B5EF4-FFF2-40B4-BE49-F238E27FC236}">
                <a16:creationId xmlns:a16="http://schemas.microsoft.com/office/drawing/2014/main" id="{6FCB606F-E857-42CB-B160-EB074FD81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98475"/>
            <a:ext cx="10747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D8757F-8673-40D9-9D3A-4E57552CD7EE}"/>
              </a:ext>
            </a:extLst>
          </p:cNvPr>
          <p:cNvSpPr txBox="1"/>
          <p:nvPr/>
        </p:nvSpPr>
        <p:spPr>
          <a:xfrm>
            <a:off x="2210699" y="711642"/>
            <a:ext cx="8286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solidFill>
                  <a:srgbClr val="FFFF00"/>
                </a:solidFill>
              </a:rPr>
              <a:t>Upgrading and Maintenance</a:t>
            </a:r>
            <a:r>
              <a:rPr lang="en-GB" sz="2800" u="sng">
                <a:solidFill>
                  <a:srgbClr val="FFFF00"/>
                </a:solidFill>
              </a:rPr>
              <a:t>: </a:t>
            </a:r>
          </a:p>
          <a:p>
            <a:pPr algn="ctr"/>
            <a:r>
              <a:rPr lang="en-GB" sz="2800" u="sng">
                <a:solidFill>
                  <a:srgbClr val="FFFF00"/>
                </a:solidFill>
              </a:rPr>
              <a:t>Rail </a:t>
            </a:r>
            <a:r>
              <a:rPr lang="en-GB" sz="2800" u="sng" dirty="0">
                <a:solidFill>
                  <a:srgbClr val="FFFF00"/>
                </a:solidFill>
              </a:rPr>
              <a:t>Network Strategic Planning</a:t>
            </a:r>
            <a:endParaRPr lang="el-GR" sz="2800" u="sng" dirty="0">
              <a:solidFill>
                <a:srgbClr val="FFFF00"/>
              </a:solidFill>
            </a:endParaRPr>
          </a:p>
          <a:p>
            <a:pPr algn="ctr"/>
            <a:r>
              <a:rPr lang="el-GR" sz="2800" dirty="0">
                <a:solidFill>
                  <a:srgbClr val="FFFF00"/>
                </a:solidFill>
              </a:rPr>
              <a:t>(1.</a:t>
            </a:r>
            <a:r>
              <a:rPr lang="en-GB" sz="2800" dirty="0">
                <a:solidFill>
                  <a:srgbClr val="FFFF00"/>
                </a:solidFill>
              </a:rPr>
              <a:t>3</a:t>
            </a:r>
            <a:r>
              <a:rPr lang="el-GR" sz="2800" dirty="0">
                <a:solidFill>
                  <a:srgbClr val="FFFF00"/>
                </a:solidFill>
              </a:rPr>
              <a:t> </a:t>
            </a:r>
            <a:r>
              <a:rPr lang="en-GB" sz="2800" dirty="0">
                <a:solidFill>
                  <a:srgbClr val="FFFF00"/>
                </a:solidFill>
              </a:rPr>
              <a:t>bn</a:t>
            </a:r>
            <a:r>
              <a:rPr lang="el-GR" sz="2800" dirty="0">
                <a:solidFill>
                  <a:srgbClr val="FFFF00"/>
                </a:solidFill>
              </a:rPr>
              <a:t> €)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4A533C-0261-451F-91D7-487096A7595C}"/>
              </a:ext>
            </a:extLst>
          </p:cNvPr>
          <p:cNvSpPr txBox="1"/>
          <p:nvPr/>
        </p:nvSpPr>
        <p:spPr>
          <a:xfrm>
            <a:off x="1517650" y="2732752"/>
            <a:ext cx="101774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Rehabilitation and Upgrading of existing Rail Network</a:t>
            </a:r>
            <a:r>
              <a:rPr lang="el-GR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 670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</a:t>
            </a:r>
            <a:r>
              <a:rPr lang="el-GR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€</a:t>
            </a:r>
          </a:p>
          <a:p>
            <a:endParaRPr lang="en-GB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l-GR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	</a:t>
            </a:r>
            <a:r>
              <a:rPr lang="en-GB" sz="2400" dirty="0">
                <a:solidFill>
                  <a:srgbClr val="92D050"/>
                </a:solidFill>
              </a:rPr>
              <a:t>Funding</a:t>
            </a:r>
            <a:r>
              <a:rPr lang="el-GR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 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	Resilience &amp; Recovery Fund </a:t>
            </a:r>
            <a:r>
              <a:rPr lang="el-GR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(130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 </a:t>
            </a:r>
            <a:r>
              <a:rPr lang="el-GR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€)</a:t>
            </a:r>
            <a:endParaRPr lang="en-GB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				Private Funding (availability payments)</a:t>
            </a:r>
          </a:p>
          <a:p>
            <a:endParaRPr lang="en-GB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2. </a:t>
            </a:r>
            <a:r>
              <a:rPr lang="el-GR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	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Maintenance</a:t>
            </a:r>
            <a:r>
              <a:rPr lang="el-GR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 10 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year</a:t>
            </a:r>
            <a:r>
              <a:rPr lang="el-GR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45- 55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</a:t>
            </a:r>
            <a:r>
              <a:rPr lang="el-GR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€ / 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year, i.e. </a:t>
            </a:r>
            <a:r>
              <a:rPr lang="el-GR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~ 500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 </a:t>
            </a:r>
            <a:r>
              <a:rPr lang="el-GR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€</a:t>
            </a:r>
          </a:p>
          <a:p>
            <a:endParaRPr lang="el-GR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l-GR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	</a:t>
            </a:r>
            <a:r>
              <a:rPr lang="en-GB" sz="2400" dirty="0">
                <a:solidFill>
                  <a:srgbClr val="92D050"/>
                </a:solidFill>
              </a:rPr>
              <a:t>Funding</a:t>
            </a:r>
            <a:r>
              <a:rPr lang="el-GR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 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Private Funding (availability payments)</a:t>
            </a:r>
          </a:p>
        </p:txBody>
      </p:sp>
    </p:spTree>
    <p:extLst>
      <p:ext uri="{BB962C8B-B14F-4D97-AF65-F5344CB8AC3E}">
        <p14:creationId xmlns:p14="http://schemas.microsoft.com/office/powerpoint/2010/main" val="1687467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Εικόνα 3">
            <a:extLst>
              <a:ext uri="{FF2B5EF4-FFF2-40B4-BE49-F238E27FC236}">
                <a16:creationId xmlns:a16="http://schemas.microsoft.com/office/drawing/2014/main" id="{6FCB606F-E857-42CB-B160-EB074FD81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98475"/>
            <a:ext cx="10747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D8757F-8673-40D9-9D3A-4E57552CD7EE}"/>
              </a:ext>
            </a:extLst>
          </p:cNvPr>
          <p:cNvSpPr txBox="1"/>
          <p:nvPr/>
        </p:nvSpPr>
        <p:spPr>
          <a:xfrm>
            <a:off x="2809873" y="767418"/>
            <a:ext cx="6886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solidFill>
                  <a:srgbClr val="FFFF00"/>
                </a:solidFill>
              </a:rPr>
              <a:t>Logistics Rail Connection Planning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C76AF3-9456-4F28-80BF-6C04D56F392A}"/>
              </a:ext>
            </a:extLst>
          </p:cNvPr>
          <p:cNvSpPr txBox="1"/>
          <p:nvPr/>
        </p:nvSpPr>
        <p:spPr>
          <a:xfrm>
            <a:off x="3347618" y="2432944"/>
            <a:ext cx="58110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Alexandroupoli Airport</a:t>
            </a:r>
            <a:endParaRPr lang="el-GR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Port of Elefsina</a:t>
            </a:r>
            <a:endParaRPr lang="el-GR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Port of Volos </a:t>
            </a:r>
            <a:r>
              <a:rPr lang="el-GR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/ 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Airport of Anchialos</a:t>
            </a:r>
            <a:endParaRPr lang="el-GR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Port of Igoumenitsa</a:t>
            </a:r>
            <a:endParaRPr lang="el-GR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Industrial Areas</a:t>
            </a:r>
            <a:endParaRPr lang="el-GR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31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Εικόνα 3">
            <a:extLst>
              <a:ext uri="{FF2B5EF4-FFF2-40B4-BE49-F238E27FC236}">
                <a16:creationId xmlns:a16="http://schemas.microsoft.com/office/drawing/2014/main" id="{6FCB606F-E857-42CB-B160-EB074FD81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98475"/>
            <a:ext cx="10747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D8757F-8673-40D9-9D3A-4E57552CD7EE}"/>
              </a:ext>
            </a:extLst>
          </p:cNvPr>
          <p:cNvSpPr txBox="1"/>
          <p:nvPr/>
        </p:nvSpPr>
        <p:spPr>
          <a:xfrm>
            <a:off x="3853325" y="767418"/>
            <a:ext cx="4985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u="sng" dirty="0">
                <a:solidFill>
                  <a:srgbClr val="FFFF00"/>
                </a:solidFill>
              </a:rPr>
              <a:t>Long term Project Planning</a:t>
            </a:r>
            <a:r>
              <a:rPr lang="el-GR" sz="2400" b="1" u="sng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C76AF3-9456-4F28-80BF-6C04D56F392A}"/>
              </a:ext>
            </a:extLst>
          </p:cNvPr>
          <p:cNvSpPr txBox="1"/>
          <p:nvPr/>
        </p:nvSpPr>
        <p:spPr>
          <a:xfrm>
            <a:off x="3748550" y="2357591"/>
            <a:ext cx="58234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Rail network of Peloponnese</a:t>
            </a:r>
            <a:endParaRPr lang="el-GR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Thriasio - Sfigga</a:t>
            </a:r>
            <a:endParaRPr lang="el-GR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Border connection with Albania</a:t>
            </a:r>
            <a:endParaRPr lang="el-GR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Igoumenitsa – Kalabaka – Kozani - </a:t>
            </a:r>
            <a:r>
              <a:rPr lang="en-GB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Veroia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- Thessaloniki Sea2Sea axis</a:t>
            </a:r>
            <a:endParaRPr lang="el-GR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69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Εικόνα 3">
            <a:extLst>
              <a:ext uri="{FF2B5EF4-FFF2-40B4-BE49-F238E27FC236}">
                <a16:creationId xmlns:a16="http://schemas.microsoft.com/office/drawing/2014/main" id="{6FCB606F-E857-42CB-B160-EB074FD81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98475"/>
            <a:ext cx="10747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73643" y="2265405"/>
            <a:ext cx="6227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FF00"/>
                </a:solidFill>
              </a:rPr>
              <a:t>THANK YOU</a:t>
            </a:r>
            <a:endParaRPr lang="el-G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84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Εικόνα 3">
            <a:extLst>
              <a:ext uri="{FF2B5EF4-FFF2-40B4-BE49-F238E27FC236}">
                <a16:creationId xmlns:a16="http://schemas.microsoft.com/office/drawing/2014/main" id="{6FCB606F-E857-42CB-B160-EB074FD81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98475"/>
            <a:ext cx="10747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D8757F-8673-40D9-9D3A-4E57552CD7EE}"/>
              </a:ext>
            </a:extLst>
          </p:cNvPr>
          <p:cNvSpPr txBox="1"/>
          <p:nvPr/>
        </p:nvSpPr>
        <p:spPr>
          <a:xfrm>
            <a:off x="3257550" y="1626510"/>
            <a:ext cx="6934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B050"/>
                </a:solidFill>
              </a:rPr>
              <a:t>Reliability </a:t>
            </a:r>
            <a:r>
              <a:rPr lang="el-GR" sz="2400" dirty="0">
                <a:solidFill>
                  <a:srgbClr val="00B050"/>
                </a:solidFill>
              </a:rPr>
              <a:t>	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B050"/>
                </a:solidFill>
              </a:rPr>
              <a:t>Safety</a:t>
            </a:r>
            <a:r>
              <a:rPr lang="el-GR" sz="2400" dirty="0">
                <a:solidFill>
                  <a:srgbClr val="00B050"/>
                </a:solidFill>
              </a:rPr>
              <a:t>			</a:t>
            </a:r>
            <a:endParaRPr lang="en-GB" sz="2400" dirty="0">
              <a:solidFill>
                <a:srgbClr val="00B050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B050"/>
                </a:solidFill>
              </a:rPr>
              <a:t>Lower carbon footprint</a:t>
            </a:r>
            <a:endParaRPr lang="el-GR" sz="2400" dirty="0">
              <a:solidFill>
                <a:srgbClr val="00B050"/>
              </a:solidFill>
            </a:endParaRPr>
          </a:p>
          <a:p>
            <a:pPr marL="266700" indent="-2667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B050"/>
                </a:solidFill>
              </a:rPr>
              <a:t>Competitive Speed</a:t>
            </a:r>
            <a:r>
              <a:rPr lang="el-GR" sz="2400" dirty="0">
                <a:solidFill>
                  <a:srgbClr val="00B050"/>
                </a:solidFill>
              </a:rPr>
              <a:t>			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B050"/>
                </a:solidFill>
              </a:rPr>
              <a:t>Cost efficiency</a:t>
            </a:r>
            <a:r>
              <a:rPr lang="el-GR" sz="2400" dirty="0">
                <a:solidFill>
                  <a:srgbClr val="00B050"/>
                </a:solidFill>
              </a:rPr>
              <a:t>  							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B050"/>
                </a:solidFill>
              </a:rPr>
              <a:t>Comfortable travelling conditions</a:t>
            </a:r>
            <a:r>
              <a:rPr lang="el-GR" sz="2400" dirty="0">
                <a:solidFill>
                  <a:srgbClr val="00B050"/>
                </a:solidFill>
              </a:rPr>
              <a:t>			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B050"/>
                </a:solidFill>
              </a:rPr>
              <a:t>Susceptible to technological developments</a:t>
            </a:r>
            <a:endParaRPr lang="el-GR" sz="2400" dirty="0">
              <a:solidFill>
                <a:srgbClr val="00B050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B050"/>
                </a:solidFill>
              </a:rPr>
              <a:t>Promoting civilization</a:t>
            </a:r>
            <a:endParaRPr lang="el-GR" sz="2400" dirty="0">
              <a:solidFill>
                <a:srgbClr val="00B050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B050"/>
                </a:solidFill>
              </a:rPr>
              <a:t>Contributing to the financial development</a:t>
            </a:r>
            <a:endParaRPr lang="el-GR" sz="24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4A6900-921D-4C90-916A-E8C21A3D83BF}"/>
              </a:ext>
            </a:extLst>
          </p:cNvPr>
          <p:cNvSpPr txBox="1"/>
          <p:nvPr/>
        </p:nvSpPr>
        <p:spPr>
          <a:xfrm>
            <a:off x="3257550" y="767418"/>
            <a:ext cx="5938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solidFill>
                  <a:srgbClr val="FFFF00"/>
                </a:solidFill>
              </a:rPr>
              <a:t>The Advantages of Rail Transport</a:t>
            </a:r>
            <a:endParaRPr lang="el-G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9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Εικόνα 3">
            <a:extLst>
              <a:ext uri="{FF2B5EF4-FFF2-40B4-BE49-F238E27FC236}">
                <a16:creationId xmlns:a16="http://schemas.microsoft.com/office/drawing/2014/main" id="{6FCB606F-E857-42CB-B160-EB074FD81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98475"/>
            <a:ext cx="10747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4A6900-921D-4C90-916A-E8C21A3D83BF}"/>
              </a:ext>
            </a:extLst>
          </p:cNvPr>
          <p:cNvSpPr txBox="1"/>
          <p:nvPr/>
        </p:nvSpPr>
        <p:spPr>
          <a:xfrm>
            <a:off x="3971925" y="669789"/>
            <a:ext cx="395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solidFill>
                  <a:srgbClr val="FFFF00"/>
                </a:solidFill>
              </a:rPr>
              <a:t>The Greek Rail Market</a:t>
            </a:r>
            <a:endParaRPr lang="el-GR" sz="2400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D8757F-8673-40D9-9D3A-4E57552CD7EE}"/>
              </a:ext>
            </a:extLst>
          </p:cNvPr>
          <p:cNvSpPr txBox="1"/>
          <p:nvPr/>
        </p:nvSpPr>
        <p:spPr>
          <a:xfrm>
            <a:off x="980281" y="2024377"/>
            <a:ext cx="395287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u="sng" dirty="0">
                <a:solidFill>
                  <a:srgbClr val="00B050"/>
                </a:solidFill>
              </a:rPr>
              <a:t> Infrastructure Manager</a:t>
            </a:r>
          </a:p>
          <a:p>
            <a:pPr>
              <a:spcAft>
                <a:spcPts val="1200"/>
              </a:spcAft>
            </a:pPr>
            <a:endParaRPr lang="en-GB" sz="2400" dirty="0">
              <a:solidFill>
                <a:srgbClr val="00B050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400" dirty="0">
                <a:solidFill>
                  <a:srgbClr val="00B050"/>
                </a:solidFill>
              </a:rPr>
              <a:t>    OSE    </a:t>
            </a:r>
            <a:r>
              <a:rPr lang="en-GB" sz="2400" dirty="0">
                <a:solidFill>
                  <a:srgbClr val="00B050"/>
                </a:solidFill>
                <a:sym typeface="Wingdings" panose="05000000000000000000" pitchFamily="2" charset="2"/>
              </a:rPr>
              <a:t>&amp;    ERGOSE</a:t>
            </a:r>
            <a:endParaRPr lang="el-GR" sz="2400" dirty="0">
              <a:solidFill>
                <a:srgbClr val="00B05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5B2957-BABF-487C-8A9D-75D717BED9F4}"/>
              </a:ext>
            </a:extLst>
          </p:cNvPr>
          <p:cNvSpPr/>
          <p:nvPr/>
        </p:nvSpPr>
        <p:spPr>
          <a:xfrm>
            <a:off x="657225" y="1902817"/>
            <a:ext cx="4275931" cy="1905000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DC152F1-4C44-49CB-B453-F46E3590D5E6}"/>
              </a:ext>
            </a:extLst>
          </p:cNvPr>
          <p:cNvGrpSpPr/>
          <p:nvPr/>
        </p:nvGrpSpPr>
        <p:grpSpPr>
          <a:xfrm>
            <a:off x="5062537" y="1902817"/>
            <a:ext cx="6719889" cy="4325275"/>
            <a:chOff x="5041105" y="2228850"/>
            <a:chExt cx="6719889" cy="432527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2B8649B-92B9-4FB4-BD9C-BFBC4CF40099}"/>
                </a:ext>
              </a:extLst>
            </p:cNvPr>
            <p:cNvSpPr txBox="1"/>
            <p:nvPr/>
          </p:nvSpPr>
          <p:spPr>
            <a:xfrm>
              <a:off x="5041105" y="2552551"/>
              <a:ext cx="6719889" cy="360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GB" sz="2400" u="sng" dirty="0">
                  <a:solidFill>
                    <a:srgbClr val="00B050"/>
                  </a:solidFill>
                </a:rPr>
                <a:t>Rail Undertakings(RUs) (operators)</a:t>
              </a:r>
            </a:p>
            <a:p>
              <a:pPr algn="ctr">
                <a:spcAft>
                  <a:spcPts val="1200"/>
                </a:spcAft>
              </a:pPr>
              <a:endParaRPr lang="en-GB" sz="2400" u="sng" dirty="0">
                <a:solidFill>
                  <a:srgbClr val="00B050"/>
                </a:solidFill>
              </a:endParaRPr>
            </a:p>
            <a:p>
              <a:pPr marL="800100" lvl="1" indent="-342900"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en-GB" sz="2400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Passenger: </a:t>
              </a:r>
              <a:r>
                <a:rPr lang="en-GB" sz="2400" dirty="0">
                  <a:solidFill>
                    <a:srgbClr val="00B050"/>
                  </a:solidFill>
                </a:rPr>
                <a:t>	TRAINOSE</a:t>
              </a:r>
            </a:p>
            <a:p>
              <a:pPr lvl="6">
                <a:spcAft>
                  <a:spcPts val="1200"/>
                </a:spcAft>
              </a:pPr>
              <a:r>
                <a:rPr lang="en-GB" sz="2400" dirty="0">
                  <a:solidFill>
                    <a:srgbClr val="00B050"/>
                  </a:solidFill>
                </a:rPr>
                <a:t>STASY</a:t>
              </a:r>
            </a:p>
            <a:p>
              <a:pPr marL="800100" lvl="1" indent="-342900"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en-GB" sz="2400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Freight:</a:t>
              </a:r>
              <a:r>
                <a:rPr lang="en-GB" sz="2400" dirty="0">
                  <a:solidFill>
                    <a:srgbClr val="00B050"/>
                  </a:solidFill>
                </a:rPr>
                <a:t> 		TRAINOSE</a:t>
              </a:r>
            </a:p>
            <a:p>
              <a:pPr lvl="4">
                <a:spcAft>
                  <a:spcPts val="1200"/>
                </a:spcAft>
              </a:pPr>
              <a:r>
                <a:rPr lang="en-GB" sz="2400" dirty="0">
                  <a:solidFill>
                    <a:srgbClr val="00B050"/>
                  </a:solidFill>
                </a:rPr>
                <a:t>		PEARL (COSCO GROUP)</a:t>
              </a:r>
            </a:p>
            <a:p>
              <a:pPr lvl="4">
                <a:spcAft>
                  <a:spcPts val="1200"/>
                </a:spcAft>
              </a:pPr>
              <a:r>
                <a:rPr lang="en-GB" sz="2400" dirty="0">
                  <a:solidFill>
                    <a:srgbClr val="00B050"/>
                  </a:solidFill>
                </a:rPr>
                <a:t>		RAIL CARGO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112676-C96F-479E-91DD-66993CAECCB5}"/>
                </a:ext>
              </a:extLst>
            </p:cNvPr>
            <p:cNvSpPr/>
            <p:nvPr/>
          </p:nvSpPr>
          <p:spPr>
            <a:xfrm>
              <a:off x="5435996" y="2228850"/>
              <a:ext cx="6112669" cy="4325275"/>
            </a:xfrm>
            <a:prstGeom prst="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C8BEE9-201A-40E8-B30B-382EA9D8C59D}"/>
              </a:ext>
            </a:extLst>
          </p:cNvPr>
          <p:cNvGrpSpPr/>
          <p:nvPr/>
        </p:nvGrpSpPr>
        <p:grpSpPr>
          <a:xfrm>
            <a:off x="643335" y="4353044"/>
            <a:ext cx="4455715" cy="1905000"/>
            <a:chOff x="657225" y="4649125"/>
            <a:chExt cx="4455715" cy="19050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B411AEA-3414-4C5C-81E2-F584CBB02A88}"/>
                </a:ext>
              </a:extLst>
            </p:cNvPr>
            <p:cNvSpPr txBox="1"/>
            <p:nvPr/>
          </p:nvSpPr>
          <p:spPr>
            <a:xfrm>
              <a:off x="800496" y="4847573"/>
              <a:ext cx="4312444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GB" sz="2400" u="sng" dirty="0">
                  <a:solidFill>
                    <a:srgbClr val="00B050"/>
                  </a:solidFill>
                </a:rPr>
                <a:t>Real Estate &amp; Rolling Stock</a:t>
              </a:r>
            </a:p>
            <a:p>
              <a:pPr>
                <a:spcAft>
                  <a:spcPts val="1200"/>
                </a:spcAft>
              </a:pPr>
              <a:endParaRPr lang="en-GB" sz="2400" dirty="0">
                <a:solidFill>
                  <a:srgbClr val="00B050"/>
                </a:solidFill>
              </a:endParaRPr>
            </a:p>
            <a:p>
              <a:pPr>
                <a:spcAft>
                  <a:spcPts val="1200"/>
                </a:spcAft>
              </a:pPr>
              <a:r>
                <a:rPr lang="en-GB" sz="2400" dirty="0">
                  <a:solidFill>
                    <a:srgbClr val="00B050"/>
                  </a:solidFill>
                </a:rPr>
                <a:t>  		   GAIAOSE</a:t>
              </a:r>
              <a:endParaRPr lang="el-GR" sz="2400" dirty="0">
                <a:solidFill>
                  <a:srgbClr val="00B050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702A9DF-7F98-4A0F-BB31-33AEDF000BA8}"/>
                </a:ext>
              </a:extLst>
            </p:cNvPr>
            <p:cNvSpPr/>
            <p:nvPr/>
          </p:nvSpPr>
          <p:spPr>
            <a:xfrm>
              <a:off x="657225" y="4649125"/>
              <a:ext cx="4275931" cy="1905000"/>
            </a:xfrm>
            <a:prstGeom prst="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06214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Εικόνα 3">
            <a:extLst>
              <a:ext uri="{FF2B5EF4-FFF2-40B4-BE49-F238E27FC236}">
                <a16:creationId xmlns:a16="http://schemas.microsoft.com/office/drawing/2014/main" id="{6FCB606F-E857-42CB-B160-EB074FD81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5" y="113531"/>
            <a:ext cx="10747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C34E3D-31CC-41F8-847E-A58EDAF69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625159"/>
              </p:ext>
            </p:extLst>
          </p:nvPr>
        </p:nvGraphicFramePr>
        <p:xfrm>
          <a:off x="660400" y="1057275"/>
          <a:ext cx="10947400" cy="5416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7267">
                  <a:extLst>
                    <a:ext uri="{9D8B030D-6E8A-4147-A177-3AD203B41FA5}">
                      <a16:colId xmlns:a16="http://schemas.microsoft.com/office/drawing/2014/main" val="2082468107"/>
                    </a:ext>
                  </a:extLst>
                </a:gridCol>
                <a:gridCol w="5520266">
                  <a:extLst>
                    <a:ext uri="{9D8B030D-6E8A-4147-A177-3AD203B41FA5}">
                      <a16:colId xmlns:a16="http://schemas.microsoft.com/office/drawing/2014/main" val="675723157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95306066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1620037589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S/N</a:t>
                      </a:r>
                      <a:endParaRPr lang="en-GB" sz="1800" dirty="0">
                        <a:solidFill>
                          <a:srgbClr val="00206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Indicators</a:t>
                      </a:r>
                      <a:endParaRPr lang="en-GB" sz="1800" dirty="0">
                        <a:solidFill>
                          <a:srgbClr val="00206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Greek Network</a:t>
                      </a:r>
                      <a:endParaRPr lang="en-GB" sz="1800" dirty="0">
                        <a:solidFill>
                          <a:srgbClr val="00206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European Network</a:t>
                      </a:r>
                      <a:endParaRPr lang="en-GB" sz="1800" dirty="0">
                        <a:solidFill>
                          <a:srgbClr val="00206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114040"/>
                  </a:ext>
                </a:extLst>
              </a:tr>
              <a:tr h="41220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8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Number of employees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870</a:t>
                      </a:r>
                      <a:endParaRPr lang="en-GB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l-GR" sz="18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&gt;10.000</a:t>
                      </a:r>
                      <a:endParaRPr lang="en-GB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913292"/>
                  </a:ext>
                </a:extLst>
              </a:tr>
              <a:tr h="3817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8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Infrastructure personnel per km of rail line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l-GR" sz="18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0.4</a:t>
                      </a:r>
                      <a:endParaRPr lang="en-GB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l-GR" sz="18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1.03</a:t>
                      </a:r>
                      <a:endParaRPr lang="en-GB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7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800" dirty="0" err="1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Trainkm</a:t>
                      </a:r>
                      <a:r>
                        <a:rPr lang="en-GB" sz="18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 per employee (productivity)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l-GR" sz="18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9.48</a:t>
                      </a:r>
                      <a:endParaRPr lang="en-GB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l-GR" sz="18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9.4</a:t>
                      </a:r>
                      <a:endParaRPr lang="en-GB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7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Average employee age</a:t>
                      </a:r>
                      <a:endParaRPr lang="en-GB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l-G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55</a:t>
                      </a:r>
                      <a:r>
                        <a:rPr lang="el-G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l-G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42</a:t>
                      </a:r>
                      <a:endParaRPr lang="en-GB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539419"/>
                  </a:ext>
                </a:extLst>
              </a:tr>
              <a:tr h="40300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Income</a:t>
                      </a:r>
                      <a:r>
                        <a:rPr lang="el-G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</a:t>
                      </a:r>
                      <a:r>
                        <a:rPr lang="en-GB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ml</a:t>
                      </a:r>
                      <a:r>
                        <a:rPr lang="el-G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l-GR" sz="1800" baseline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l-G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€)</a:t>
                      </a:r>
                      <a:endParaRPr lang="en-GB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</a:t>
                      </a:r>
                      <a:endParaRPr lang="en-GB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l-G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&gt; 500 </a:t>
                      </a:r>
                      <a:endParaRPr lang="en-GB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974261"/>
                  </a:ext>
                </a:extLst>
              </a:tr>
              <a:tr h="36293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Maximum speed</a:t>
                      </a:r>
                      <a:endParaRPr lang="en-GB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160</a:t>
                      </a:r>
                      <a:endParaRPr lang="en-GB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~ 210</a:t>
                      </a:r>
                      <a:r>
                        <a:rPr lang="el-G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44339"/>
                  </a:ext>
                </a:extLst>
              </a:tr>
              <a:tr h="45276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Electrified network over total </a:t>
                      </a:r>
                      <a:endParaRPr lang="en-GB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l-G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47%</a:t>
                      </a:r>
                      <a:endParaRPr lang="en-GB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l-G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57%</a:t>
                      </a:r>
                      <a:endParaRPr lang="en-GB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979663"/>
                  </a:ext>
                </a:extLst>
              </a:tr>
              <a:tr h="38729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8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% passenger rail transportations over total transportations</a:t>
                      </a:r>
                      <a:endParaRPr lang="en-GB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l-G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1%</a:t>
                      </a:r>
                      <a:endParaRPr lang="en-GB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l-G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8.1% </a:t>
                      </a:r>
                      <a:endParaRPr lang="en-GB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80810"/>
                  </a:ext>
                </a:extLst>
              </a:tr>
              <a:tr h="38729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9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% passenger freight transportations over total transportations</a:t>
                      </a:r>
                      <a:endParaRPr lang="en-GB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l-GR" sz="18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2.5%</a:t>
                      </a:r>
                      <a:endParaRPr lang="en-GB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l-GR" sz="18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17%</a:t>
                      </a:r>
                      <a:endParaRPr lang="en-GB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729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8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Total train km 2020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l-GR" sz="18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7.950</a:t>
                      </a:r>
                      <a:endParaRPr lang="en-GB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en-GB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249201"/>
                  </a:ext>
                </a:extLst>
              </a:tr>
              <a:tr h="38729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11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 network (km) </a:t>
                      </a:r>
                      <a:r>
                        <a:rPr lang="el-G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GB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normalised to single line</a:t>
                      </a:r>
                      <a:r>
                        <a:rPr lang="el-G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en-GB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l-GR" sz="18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2.282</a:t>
                      </a:r>
                      <a:endParaRPr lang="en-GB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l-GR" sz="18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~10.500</a:t>
                      </a:r>
                      <a:endParaRPr lang="en-GB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759142"/>
                  </a:ext>
                </a:extLst>
              </a:tr>
              <a:tr h="38729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12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8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State funding (ml. </a:t>
                      </a:r>
                      <a:r>
                        <a:rPr lang="el-GR" sz="18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€)</a:t>
                      </a:r>
                      <a:endParaRPr lang="en-GB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l-GR" sz="18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45</a:t>
                      </a:r>
                      <a:endParaRPr lang="en-GB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en-GB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15126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8A7F1CC-ACE6-4E64-8B6D-6D14DA343862}"/>
              </a:ext>
            </a:extLst>
          </p:cNvPr>
          <p:cNvSpPr txBox="1"/>
          <p:nvPr/>
        </p:nvSpPr>
        <p:spPr>
          <a:xfrm>
            <a:off x="2850291" y="196655"/>
            <a:ext cx="6912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solidFill>
                  <a:srgbClr val="FFFF00"/>
                </a:solidFill>
              </a:rPr>
              <a:t>Basic Statistical Data of the Greek Rail</a:t>
            </a:r>
            <a:endParaRPr lang="el-G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90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647" y="290475"/>
            <a:ext cx="11649710" cy="6329045"/>
          </a:xfrm>
          <a:custGeom>
            <a:avLst/>
            <a:gdLst/>
            <a:ahLst/>
            <a:cxnLst/>
            <a:rect l="l" t="t" r="r" b="b"/>
            <a:pathLst>
              <a:path w="11649710" h="6329045">
                <a:moveTo>
                  <a:pt x="11649456" y="0"/>
                </a:moveTo>
                <a:lnTo>
                  <a:pt x="0" y="0"/>
                </a:lnTo>
                <a:lnTo>
                  <a:pt x="0" y="6329045"/>
                </a:lnTo>
                <a:lnTo>
                  <a:pt x="11649456" y="6329045"/>
                </a:lnTo>
                <a:lnTo>
                  <a:pt x="1164945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77777" y="6275971"/>
            <a:ext cx="10985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65" dirty="0">
                <a:solidFill>
                  <a:srgbClr val="3B3B3A"/>
                </a:solidFill>
                <a:latin typeface="Gill Sans MT"/>
                <a:cs typeface="Gill Sans MT"/>
              </a:rPr>
              <a:t>2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2212" y="377343"/>
            <a:ext cx="2438642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2400" spc="-5" dirty="0">
                <a:latin typeface="Calibri"/>
                <a:cs typeface="Calibri"/>
              </a:rPr>
              <a:t>SNCF </a:t>
            </a:r>
            <a:r>
              <a:rPr sz="2400" spc="-5" dirty="0">
                <a:latin typeface="Calibri"/>
                <a:cs typeface="Calibri"/>
              </a:rPr>
              <a:t>KEY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FIGURES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3191" y="365785"/>
            <a:ext cx="4441190" cy="2002789"/>
            <a:chOff x="393191" y="365785"/>
            <a:chExt cx="4441190" cy="2002789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3191" y="365785"/>
              <a:ext cx="377964" cy="3657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32" y="1069886"/>
              <a:ext cx="902195" cy="129842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49300" y="1964539"/>
            <a:ext cx="1851025" cy="68262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900" spc="-55" dirty="0">
                <a:solidFill>
                  <a:srgbClr val="3B3731"/>
                </a:solidFill>
                <a:latin typeface="Calibri"/>
                <a:cs typeface="Calibri"/>
              </a:rPr>
              <a:t>o</a:t>
            </a:r>
            <a:r>
              <a:rPr sz="1900" spc="-5" dirty="0">
                <a:solidFill>
                  <a:srgbClr val="3B3731"/>
                </a:solidFill>
                <a:latin typeface="Calibri"/>
                <a:cs typeface="Calibri"/>
              </a:rPr>
              <a:t>f</a:t>
            </a:r>
            <a:r>
              <a:rPr sz="1900" spc="-110" dirty="0">
                <a:solidFill>
                  <a:srgbClr val="3B3731"/>
                </a:solidFill>
                <a:latin typeface="Calibri"/>
                <a:cs typeface="Calibri"/>
              </a:rPr>
              <a:t> </a:t>
            </a:r>
            <a:r>
              <a:rPr sz="1900" spc="-55" dirty="0">
                <a:solidFill>
                  <a:srgbClr val="3B3731"/>
                </a:solidFill>
                <a:latin typeface="Calibri"/>
                <a:cs typeface="Calibri"/>
              </a:rPr>
              <a:t>l</a:t>
            </a:r>
            <a:r>
              <a:rPr sz="1900" spc="-60" dirty="0">
                <a:solidFill>
                  <a:srgbClr val="3B3731"/>
                </a:solidFill>
                <a:latin typeface="Calibri"/>
                <a:cs typeface="Calibri"/>
              </a:rPr>
              <a:t>i</a:t>
            </a:r>
            <a:r>
              <a:rPr sz="1900" spc="-55" dirty="0">
                <a:solidFill>
                  <a:srgbClr val="3B3731"/>
                </a:solidFill>
                <a:latin typeface="Calibri"/>
                <a:cs typeface="Calibri"/>
              </a:rPr>
              <a:t>n</a:t>
            </a:r>
            <a:r>
              <a:rPr sz="1900" spc="-50" dirty="0">
                <a:solidFill>
                  <a:srgbClr val="3B3731"/>
                </a:solidFill>
                <a:latin typeface="Calibri"/>
                <a:cs typeface="Calibri"/>
              </a:rPr>
              <a:t>e</a:t>
            </a:r>
            <a:r>
              <a:rPr sz="1900" spc="-5" dirty="0">
                <a:solidFill>
                  <a:srgbClr val="3B3731"/>
                </a:solidFill>
                <a:latin typeface="Calibri"/>
                <a:cs typeface="Calibri"/>
              </a:rPr>
              <a:t>s</a:t>
            </a:r>
            <a:r>
              <a:rPr sz="1900" spc="-105" dirty="0">
                <a:solidFill>
                  <a:srgbClr val="3B3731"/>
                </a:solidFill>
                <a:latin typeface="Calibri"/>
                <a:cs typeface="Calibri"/>
              </a:rPr>
              <a:t> </a:t>
            </a:r>
            <a:r>
              <a:rPr sz="1900" spc="-55" dirty="0">
                <a:solidFill>
                  <a:srgbClr val="3B3731"/>
                </a:solidFill>
                <a:latin typeface="Calibri"/>
                <a:cs typeface="Calibri"/>
              </a:rPr>
              <a:t>i</a:t>
            </a:r>
            <a:r>
              <a:rPr sz="1900" spc="-5" dirty="0">
                <a:solidFill>
                  <a:srgbClr val="3B3731"/>
                </a:solidFill>
                <a:latin typeface="Calibri"/>
                <a:cs typeface="Calibri"/>
              </a:rPr>
              <a:t>n</a:t>
            </a:r>
            <a:r>
              <a:rPr sz="1900" spc="-105" dirty="0">
                <a:solidFill>
                  <a:srgbClr val="3B3731"/>
                </a:solidFill>
                <a:latin typeface="Calibri"/>
                <a:cs typeface="Calibri"/>
              </a:rPr>
              <a:t> </a:t>
            </a:r>
            <a:r>
              <a:rPr sz="1900" spc="-55" dirty="0">
                <a:solidFill>
                  <a:srgbClr val="3B3731"/>
                </a:solidFill>
                <a:latin typeface="Calibri"/>
                <a:cs typeface="Calibri"/>
              </a:rPr>
              <a:t>o</a:t>
            </a:r>
            <a:r>
              <a:rPr sz="1900" spc="-50" dirty="0">
                <a:solidFill>
                  <a:srgbClr val="3B3731"/>
                </a:solidFill>
                <a:latin typeface="Calibri"/>
                <a:cs typeface="Calibri"/>
              </a:rPr>
              <a:t>pe</a:t>
            </a:r>
            <a:r>
              <a:rPr sz="1900" spc="-90" dirty="0">
                <a:solidFill>
                  <a:srgbClr val="3B3731"/>
                </a:solidFill>
                <a:latin typeface="Calibri"/>
                <a:cs typeface="Calibri"/>
              </a:rPr>
              <a:t>r</a:t>
            </a:r>
            <a:r>
              <a:rPr sz="1900" spc="-60" dirty="0">
                <a:solidFill>
                  <a:srgbClr val="3B3731"/>
                </a:solidFill>
                <a:latin typeface="Calibri"/>
                <a:cs typeface="Calibri"/>
              </a:rPr>
              <a:t>a</a:t>
            </a:r>
            <a:r>
              <a:rPr sz="1900" spc="-55" dirty="0">
                <a:solidFill>
                  <a:srgbClr val="3B3731"/>
                </a:solidFill>
                <a:latin typeface="Calibri"/>
                <a:cs typeface="Calibri"/>
              </a:rPr>
              <a:t>tio</a:t>
            </a:r>
            <a:r>
              <a:rPr sz="1900" spc="-5" dirty="0">
                <a:solidFill>
                  <a:srgbClr val="3B3731"/>
                </a:solidFill>
                <a:latin typeface="Calibri"/>
                <a:cs typeface="Calibri"/>
              </a:rPr>
              <a:t>n</a:t>
            </a:r>
            <a:endParaRPr sz="1900" dirty="0">
              <a:latin typeface="Calibri"/>
              <a:cs typeface="Calibri"/>
            </a:endParaRPr>
          </a:p>
          <a:p>
            <a:pPr marL="12700" marR="511175">
              <a:lnSpc>
                <a:spcPts val="1300"/>
              </a:lnSpc>
              <a:spcBef>
                <a:spcPts val="165"/>
              </a:spcBef>
            </a:pPr>
            <a:r>
              <a:rPr sz="1100" b="1" spc="25" dirty="0">
                <a:solidFill>
                  <a:srgbClr val="3B3731"/>
                </a:solidFill>
                <a:latin typeface="Trebuchet MS"/>
                <a:cs typeface="Trebuchet MS"/>
              </a:rPr>
              <a:t>including </a:t>
            </a:r>
            <a:r>
              <a:rPr sz="1100" b="1" spc="10" dirty="0">
                <a:solidFill>
                  <a:srgbClr val="3B3731"/>
                </a:solidFill>
                <a:latin typeface="Trebuchet MS"/>
                <a:cs typeface="Trebuchet MS"/>
              </a:rPr>
              <a:t>2,700 </a:t>
            </a:r>
            <a:r>
              <a:rPr sz="1100" b="1" spc="25" dirty="0">
                <a:solidFill>
                  <a:srgbClr val="3B3731"/>
                </a:solidFill>
                <a:latin typeface="Trebuchet MS"/>
                <a:cs typeface="Trebuchet MS"/>
              </a:rPr>
              <a:t>km </a:t>
            </a:r>
            <a:r>
              <a:rPr sz="1100" b="1" spc="-320" dirty="0">
                <a:solidFill>
                  <a:srgbClr val="3B3731"/>
                </a:solidFill>
                <a:latin typeface="Trebuchet MS"/>
                <a:cs typeface="Trebuchet MS"/>
              </a:rPr>
              <a:t> </a:t>
            </a:r>
            <a:r>
              <a:rPr sz="1100" b="1" spc="40" dirty="0">
                <a:solidFill>
                  <a:srgbClr val="3B3731"/>
                </a:solidFill>
                <a:latin typeface="Trebuchet MS"/>
                <a:cs typeface="Trebuchet MS"/>
              </a:rPr>
              <a:t>of</a:t>
            </a:r>
            <a:r>
              <a:rPr sz="1100" b="1" spc="20" dirty="0">
                <a:solidFill>
                  <a:srgbClr val="3B3731"/>
                </a:solidFill>
                <a:latin typeface="Trebuchet MS"/>
                <a:cs typeface="Trebuchet MS"/>
              </a:rPr>
              <a:t> </a:t>
            </a:r>
            <a:r>
              <a:rPr sz="1100" b="1" spc="40" dirty="0">
                <a:solidFill>
                  <a:srgbClr val="3B3731"/>
                </a:solidFill>
                <a:latin typeface="Trebuchet MS"/>
                <a:cs typeface="Trebuchet MS"/>
              </a:rPr>
              <a:t>high</a:t>
            </a:r>
            <a:r>
              <a:rPr sz="1100" b="1" spc="5" dirty="0">
                <a:solidFill>
                  <a:srgbClr val="3B3731"/>
                </a:solidFill>
                <a:latin typeface="Trebuchet MS"/>
                <a:cs typeface="Trebuchet MS"/>
              </a:rPr>
              <a:t> </a:t>
            </a:r>
            <a:r>
              <a:rPr sz="1100" b="1" spc="55" dirty="0">
                <a:solidFill>
                  <a:srgbClr val="3B3731"/>
                </a:solidFill>
                <a:latin typeface="Trebuchet MS"/>
                <a:cs typeface="Trebuchet MS"/>
              </a:rPr>
              <a:t>speed</a:t>
            </a:r>
            <a:r>
              <a:rPr sz="1100" b="1" spc="-10" dirty="0">
                <a:solidFill>
                  <a:srgbClr val="3B3731"/>
                </a:solidFill>
                <a:latin typeface="Trebuchet MS"/>
                <a:cs typeface="Trebuchet MS"/>
              </a:rPr>
              <a:t> </a:t>
            </a:r>
            <a:r>
              <a:rPr sz="1100" b="1" spc="15" dirty="0">
                <a:solidFill>
                  <a:srgbClr val="3B3731"/>
                </a:solidFill>
                <a:latin typeface="Trebuchet MS"/>
                <a:cs typeface="Trebuchet MS"/>
              </a:rPr>
              <a:t>lines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1877" y="954023"/>
            <a:ext cx="2241550" cy="1089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950" spc="-395" dirty="0">
                <a:solidFill>
                  <a:srgbClr val="009BA4"/>
                </a:solidFill>
                <a:latin typeface="Calibri"/>
                <a:cs typeface="Calibri"/>
              </a:rPr>
              <a:t>2</a:t>
            </a:r>
            <a:r>
              <a:rPr sz="6950" spc="-385" dirty="0">
                <a:solidFill>
                  <a:srgbClr val="009BA4"/>
                </a:solidFill>
                <a:latin typeface="Calibri"/>
                <a:cs typeface="Calibri"/>
              </a:rPr>
              <a:t>8</a:t>
            </a:r>
            <a:r>
              <a:rPr sz="6950" spc="-395" dirty="0">
                <a:solidFill>
                  <a:srgbClr val="009BA4"/>
                </a:solidFill>
                <a:latin typeface="Calibri"/>
                <a:cs typeface="Calibri"/>
              </a:rPr>
              <a:t>,</a:t>
            </a:r>
            <a:r>
              <a:rPr sz="6950" spc="-385" dirty="0">
                <a:solidFill>
                  <a:srgbClr val="009BA4"/>
                </a:solidFill>
                <a:latin typeface="Calibri"/>
                <a:cs typeface="Calibri"/>
              </a:rPr>
              <a:t>00</a:t>
            </a:r>
            <a:r>
              <a:rPr sz="6950" spc="10" dirty="0">
                <a:solidFill>
                  <a:srgbClr val="009BA4"/>
                </a:solidFill>
                <a:latin typeface="Calibri"/>
                <a:cs typeface="Calibri"/>
              </a:rPr>
              <a:t>0</a:t>
            </a:r>
            <a:endParaRPr sz="695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64484" y="1522869"/>
            <a:ext cx="401955" cy="3594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150" spc="-30" dirty="0">
                <a:solidFill>
                  <a:srgbClr val="009BA4"/>
                </a:solidFill>
                <a:latin typeface="Calibri"/>
                <a:cs typeface="Calibri"/>
              </a:rPr>
              <a:t>K</a:t>
            </a:r>
            <a:r>
              <a:rPr sz="2150" spc="30" dirty="0">
                <a:solidFill>
                  <a:srgbClr val="009BA4"/>
                </a:solidFill>
                <a:latin typeface="Calibri"/>
                <a:cs typeface="Calibri"/>
              </a:rPr>
              <a:t>M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3440" y="3621532"/>
            <a:ext cx="1337310" cy="11849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9209">
              <a:lnSpc>
                <a:spcPts val="3220"/>
              </a:lnSpc>
              <a:spcBef>
                <a:spcPts val="135"/>
              </a:spcBef>
            </a:pPr>
            <a:r>
              <a:rPr sz="3050" spc="20" dirty="0">
                <a:latin typeface="Calibri"/>
                <a:cs typeface="Calibri"/>
              </a:rPr>
              <a:t>250</a:t>
            </a:r>
            <a:r>
              <a:rPr sz="3050" dirty="0">
                <a:latin typeface="Calibri"/>
                <a:cs typeface="Calibri"/>
              </a:rPr>
              <a:t>,</a:t>
            </a:r>
            <a:r>
              <a:rPr sz="3050" spc="20" dirty="0">
                <a:latin typeface="Calibri"/>
                <a:cs typeface="Calibri"/>
              </a:rPr>
              <a:t>00</a:t>
            </a:r>
            <a:r>
              <a:rPr sz="3050" spc="15" dirty="0">
                <a:latin typeface="Calibri"/>
                <a:cs typeface="Calibri"/>
              </a:rPr>
              <a:t>0</a:t>
            </a:r>
            <a:endParaRPr sz="3050" dirty="0">
              <a:latin typeface="Calibri"/>
              <a:cs typeface="Calibri"/>
            </a:endParaRPr>
          </a:p>
          <a:p>
            <a:pPr marL="12700">
              <a:lnSpc>
                <a:spcPts val="1839"/>
              </a:lnSpc>
            </a:pPr>
            <a:r>
              <a:rPr sz="1900" spc="-55" dirty="0">
                <a:solidFill>
                  <a:srgbClr val="3B3731"/>
                </a:solidFill>
                <a:latin typeface="Calibri"/>
                <a:cs typeface="Calibri"/>
              </a:rPr>
              <a:t>tonnes</a:t>
            </a:r>
            <a:endParaRPr sz="1900" dirty="0">
              <a:latin typeface="Calibri"/>
              <a:cs typeface="Calibri"/>
            </a:endParaRPr>
          </a:p>
          <a:p>
            <a:pPr marL="12700" marR="484505">
              <a:lnSpc>
                <a:spcPts val="1300"/>
              </a:lnSpc>
              <a:spcBef>
                <a:spcPts val="180"/>
              </a:spcBef>
            </a:pPr>
            <a:r>
              <a:rPr sz="1100" b="1" spc="40" dirty="0">
                <a:solidFill>
                  <a:srgbClr val="3B3731"/>
                </a:solidFill>
                <a:latin typeface="Trebuchet MS"/>
                <a:cs typeface="Trebuchet MS"/>
              </a:rPr>
              <a:t>of </a:t>
            </a:r>
            <a:r>
              <a:rPr sz="1100" b="1" spc="90" dirty="0">
                <a:solidFill>
                  <a:srgbClr val="3B3731"/>
                </a:solidFill>
                <a:latin typeface="Trebuchet MS"/>
                <a:cs typeface="Trebuchet MS"/>
              </a:rPr>
              <a:t>goods </a:t>
            </a:r>
            <a:r>
              <a:rPr sz="1100" b="1" spc="95" dirty="0">
                <a:solidFill>
                  <a:srgbClr val="3B3731"/>
                </a:solidFill>
                <a:latin typeface="Trebuchet MS"/>
                <a:cs typeface="Trebuchet MS"/>
              </a:rPr>
              <a:t> </a:t>
            </a:r>
            <a:r>
              <a:rPr sz="1100" b="1" spc="40" dirty="0">
                <a:solidFill>
                  <a:srgbClr val="3B3731"/>
                </a:solidFill>
                <a:latin typeface="Trebuchet MS"/>
                <a:cs typeface="Trebuchet MS"/>
              </a:rPr>
              <a:t>t</a:t>
            </a:r>
            <a:r>
              <a:rPr sz="1100" b="1" spc="5" dirty="0">
                <a:solidFill>
                  <a:srgbClr val="3B3731"/>
                </a:solidFill>
                <a:latin typeface="Trebuchet MS"/>
                <a:cs typeface="Trebuchet MS"/>
              </a:rPr>
              <a:t>r</a:t>
            </a:r>
            <a:r>
              <a:rPr sz="1100" b="1" spc="20" dirty="0">
                <a:solidFill>
                  <a:srgbClr val="3B3731"/>
                </a:solidFill>
                <a:latin typeface="Trebuchet MS"/>
                <a:cs typeface="Trebuchet MS"/>
              </a:rPr>
              <a:t>a</a:t>
            </a:r>
            <a:r>
              <a:rPr sz="1100" b="1" spc="15" dirty="0">
                <a:solidFill>
                  <a:srgbClr val="3B3731"/>
                </a:solidFill>
                <a:latin typeface="Trebuchet MS"/>
                <a:cs typeface="Trebuchet MS"/>
              </a:rPr>
              <a:t>n</a:t>
            </a:r>
            <a:r>
              <a:rPr sz="1100" b="1" spc="75" dirty="0">
                <a:solidFill>
                  <a:srgbClr val="3B3731"/>
                </a:solidFill>
                <a:latin typeface="Trebuchet MS"/>
                <a:cs typeface="Trebuchet MS"/>
              </a:rPr>
              <a:t>s</a:t>
            </a:r>
            <a:r>
              <a:rPr sz="1100" b="1" spc="85" dirty="0">
                <a:solidFill>
                  <a:srgbClr val="3B3731"/>
                </a:solidFill>
                <a:latin typeface="Trebuchet MS"/>
                <a:cs typeface="Trebuchet MS"/>
              </a:rPr>
              <a:t>p</a:t>
            </a:r>
            <a:r>
              <a:rPr sz="1100" b="1" spc="80" dirty="0">
                <a:solidFill>
                  <a:srgbClr val="3B3731"/>
                </a:solidFill>
                <a:latin typeface="Trebuchet MS"/>
                <a:cs typeface="Trebuchet MS"/>
              </a:rPr>
              <a:t>o</a:t>
            </a:r>
            <a:r>
              <a:rPr sz="1100" b="1" spc="5" dirty="0">
                <a:solidFill>
                  <a:srgbClr val="3B3731"/>
                </a:solidFill>
                <a:latin typeface="Trebuchet MS"/>
                <a:cs typeface="Trebuchet MS"/>
              </a:rPr>
              <a:t>r</a:t>
            </a:r>
            <a:r>
              <a:rPr sz="1100" b="1" spc="40" dirty="0">
                <a:solidFill>
                  <a:srgbClr val="3B3731"/>
                </a:solidFill>
                <a:latin typeface="Trebuchet MS"/>
                <a:cs typeface="Trebuchet MS"/>
              </a:rPr>
              <a:t>t</a:t>
            </a:r>
            <a:r>
              <a:rPr sz="1100" b="1" spc="20" dirty="0">
                <a:solidFill>
                  <a:srgbClr val="3B3731"/>
                </a:solidFill>
                <a:latin typeface="Trebuchet MS"/>
                <a:cs typeface="Trebuchet MS"/>
              </a:rPr>
              <a:t>e</a:t>
            </a:r>
            <a:r>
              <a:rPr sz="1100" b="1" spc="35" dirty="0">
                <a:solidFill>
                  <a:srgbClr val="3B3731"/>
                </a:solidFill>
                <a:latin typeface="Trebuchet MS"/>
                <a:cs typeface="Trebuchet MS"/>
              </a:rPr>
              <a:t>d  </a:t>
            </a:r>
            <a:r>
              <a:rPr sz="1100" b="1" spc="30" dirty="0">
                <a:solidFill>
                  <a:srgbClr val="3B3731"/>
                </a:solidFill>
                <a:latin typeface="Trebuchet MS"/>
                <a:cs typeface="Trebuchet MS"/>
              </a:rPr>
              <a:t>every</a:t>
            </a:r>
            <a:r>
              <a:rPr sz="1100" b="1" spc="15" dirty="0">
                <a:solidFill>
                  <a:srgbClr val="3B3731"/>
                </a:solidFill>
                <a:latin typeface="Trebuchet MS"/>
                <a:cs typeface="Trebuchet MS"/>
              </a:rPr>
              <a:t> </a:t>
            </a:r>
            <a:r>
              <a:rPr sz="1100" b="1" spc="45" dirty="0">
                <a:solidFill>
                  <a:srgbClr val="3B3731"/>
                </a:solidFill>
                <a:latin typeface="Trebuchet MS"/>
                <a:cs typeface="Trebuchet MS"/>
              </a:rPr>
              <a:t>day</a:t>
            </a:r>
            <a:endParaRPr sz="1100" dirty="0"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2766" y="2947855"/>
            <a:ext cx="1725155" cy="58827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03440" y="5002148"/>
            <a:ext cx="2258695" cy="10102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spc="-5" dirty="0">
                <a:solidFill>
                  <a:srgbClr val="56B7C1"/>
                </a:solidFill>
                <a:latin typeface="Calibri"/>
                <a:cs typeface="Calibri"/>
              </a:rPr>
              <a:t>42</a:t>
            </a:r>
            <a:r>
              <a:rPr sz="2100" spc="-45" dirty="0">
                <a:solidFill>
                  <a:srgbClr val="56B7C1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56B7C1"/>
                </a:solidFill>
                <a:latin typeface="Calibri"/>
                <a:cs typeface="Calibri"/>
              </a:rPr>
              <a:t>customers</a:t>
            </a:r>
            <a:endParaRPr sz="2100">
              <a:latin typeface="Calibri"/>
              <a:cs typeface="Calibri"/>
            </a:endParaRPr>
          </a:p>
          <a:p>
            <a:pPr marL="21590" marR="5080">
              <a:lnSpc>
                <a:spcPct val="98200"/>
              </a:lnSpc>
              <a:spcBef>
                <a:spcPts val="55"/>
              </a:spcBef>
            </a:pPr>
            <a:r>
              <a:rPr sz="1100" b="1" spc="-5" dirty="0">
                <a:solidFill>
                  <a:srgbClr val="56B7C1"/>
                </a:solidFill>
                <a:latin typeface="Trebuchet MS"/>
                <a:cs typeface="Trebuchet MS"/>
              </a:rPr>
              <a:t>including railway </a:t>
            </a:r>
            <a:r>
              <a:rPr sz="1100" b="1" dirty="0">
                <a:solidFill>
                  <a:srgbClr val="56B7C1"/>
                </a:solidFill>
                <a:latin typeface="Trebuchet MS"/>
                <a:cs typeface="Trebuchet MS"/>
              </a:rPr>
              <a:t>companies </a:t>
            </a:r>
            <a:r>
              <a:rPr sz="1100" b="1" spc="5" dirty="0">
                <a:solidFill>
                  <a:srgbClr val="56B7C1"/>
                </a:solidFill>
                <a:latin typeface="Trebuchet MS"/>
                <a:cs typeface="Trebuchet MS"/>
              </a:rPr>
              <a:t>for </a:t>
            </a:r>
            <a:r>
              <a:rPr sz="1100" b="1" spc="10" dirty="0">
                <a:solidFill>
                  <a:srgbClr val="56B7C1"/>
                </a:solidFill>
                <a:latin typeface="Trebuchet MS"/>
                <a:cs typeface="Trebuchet MS"/>
              </a:rPr>
              <a:t> </a:t>
            </a:r>
            <a:r>
              <a:rPr sz="1100" b="1" spc="15" dirty="0">
                <a:solidFill>
                  <a:srgbClr val="56B7C1"/>
                </a:solidFill>
                <a:latin typeface="Trebuchet MS"/>
                <a:cs typeface="Trebuchet MS"/>
              </a:rPr>
              <a:t>passengers,</a:t>
            </a:r>
            <a:r>
              <a:rPr sz="1100" b="1" spc="-30" dirty="0">
                <a:solidFill>
                  <a:srgbClr val="56B7C1"/>
                </a:solidFill>
                <a:latin typeface="Trebuchet MS"/>
                <a:cs typeface="Trebuchet MS"/>
              </a:rPr>
              <a:t> </a:t>
            </a:r>
            <a:r>
              <a:rPr sz="1100" b="1" spc="5" dirty="0">
                <a:solidFill>
                  <a:srgbClr val="56B7C1"/>
                </a:solidFill>
                <a:latin typeface="Trebuchet MS"/>
                <a:cs typeface="Trebuchet MS"/>
              </a:rPr>
              <a:t>freight</a:t>
            </a:r>
            <a:r>
              <a:rPr sz="1100" b="1" spc="-15" dirty="0">
                <a:solidFill>
                  <a:srgbClr val="56B7C1"/>
                </a:solidFill>
                <a:latin typeface="Trebuchet MS"/>
                <a:cs typeface="Trebuchet MS"/>
              </a:rPr>
              <a:t> </a:t>
            </a:r>
            <a:r>
              <a:rPr sz="1100" b="1" spc="10" dirty="0">
                <a:solidFill>
                  <a:srgbClr val="56B7C1"/>
                </a:solidFill>
                <a:latin typeface="Trebuchet MS"/>
                <a:cs typeface="Trebuchet MS"/>
              </a:rPr>
              <a:t>and</a:t>
            </a:r>
            <a:r>
              <a:rPr sz="1100" b="1" spc="-25" dirty="0">
                <a:solidFill>
                  <a:srgbClr val="56B7C1"/>
                </a:solidFill>
                <a:latin typeface="Trebuchet MS"/>
                <a:cs typeface="Trebuchet MS"/>
              </a:rPr>
              <a:t> </a:t>
            </a:r>
            <a:r>
              <a:rPr sz="1100" b="1" spc="5" dirty="0">
                <a:solidFill>
                  <a:srgbClr val="56B7C1"/>
                </a:solidFill>
                <a:latin typeface="Trebuchet MS"/>
                <a:cs typeface="Trebuchet MS"/>
              </a:rPr>
              <a:t>transport </a:t>
            </a:r>
            <a:r>
              <a:rPr sz="1100" b="1" spc="-315" dirty="0">
                <a:solidFill>
                  <a:srgbClr val="56B7C1"/>
                </a:solidFill>
                <a:latin typeface="Trebuchet MS"/>
                <a:cs typeface="Trebuchet MS"/>
              </a:rPr>
              <a:t> </a:t>
            </a:r>
            <a:r>
              <a:rPr sz="1100" b="1" spc="15" dirty="0">
                <a:solidFill>
                  <a:srgbClr val="56B7C1"/>
                </a:solidFill>
                <a:latin typeface="Trebuchet MS"/>
                <a:cs typeface="Trebuchet MS"/>
              </a:rPr>
              <a:t>on </a:t>
            </a:r>
            <a:r>
              <a:rPr sz="1100" b="1" spc="-10" dirty="0">
                <a:solidFill>
                  <a:srgbClr val="56B7C1"/>
                </a:solidFill>
                <a:latin typeface="Trebuchet MS"/>
                <a:cs typeface="Trebuchet MS"/>
              </a:rPr>
              <a:t>the </a:t>
            </a:r>
            <a:r>
              <a:rPr sz="1100" b="1" spc="-15" dirty="0">
                <a:solidFill>
                  <a:srgbClr val="56B7C1"/>
                </a:solidFill>
                <a:latin typeface="Trebuchet MS"/>
                <a:cs typeface="Trebuchet MS"/>
              </a:rPr>
              <a:t>French </a:t>
            </a:r>
            <a:r>
              <a:rPr sz="1100" b="1" spc="-10" dirty="0">
                <a:solidFill>
                  <a:srgbClr val="56B7C1"/>
                </a:solidFill>
                <a:latin typeface="Trebuchet MS"/>
                <a:cs typeface="Trebuchet MS"/>
              </a:rPr>
              <a:t>railway </a:t>
            </a:r>
            <a:r>
              <a:rPr sz="1100" b="1" spc="10" dirty="0">
                <a:solidFill>
                  <a:srgbClr val="56B7C1"/>
                </a:solidFill>
                <a:latin typeface="Trebuchet MS"/>
                <a:cs typeface="Trebuchet MS"/>
              </a:rPr>
              <a:t>network </a:t>
            </a:r>
            <a:r>
              <a:rPr sz="1100" b="1" spc="15" dirty="0">
                <a:solidFill>
                  <a:srgbClr val="56B7C1"/>
                </a:solidFill>
                <a:latin typeface="Trebuchet MS"/>
                <a:cs typeface="Trebuchet MS"/>
              </a:rPr>
              <a:t> </a:t>
            </a:r>
            <a:r>
              <a:rPr sz="1100" b="1" spc="-10" dirty="0">
                <a:solidFill>
                  <a:srgbClr val="56B7C1"/>
                </a:solidFill>
                <a:latin typeface="Trebuchet MS"/>
                <a:cs typeface="Trebuchet MS"/>
              </a:rPr>
              <a:t>(intermodal</a:t>
            </a:r>
            <a:r>
              <a:rPr sz="1100" b="1" dirty="0">
                <a:solidFill>
                  <a:srgbClr val="56B7C1"/>
                </a:solidFill>
                <a:latin typeface="Trebuchet MS"/>
                <a:cs typeface="Trebuchet MS"/>
              </a:rPr>
              <a:t> </a:t>
            </a:r>
            <a:r>
              <a:rPr sz="1100" b="1" spc="-5" dirty="0">
                <a:solidFill>
                  <a:srgbClr val="56B7C1"/>
                </a:solidFill>
                <a:latin typeface="Trebuchet MS"/>
                <a:cs typeface="Trebuchet MS"/>
              </a:rPr>
              <a:t>transport,</a:t>
            </a:r>
            <a:r>
              <a:rPr sz="1100" b="1" spc="10" dirty="0">
                <a:solidFill>
                  <a:srgbClr val="56B7C1"/>
                </a:solidFill>
                <a:latin typeface="Trebuchet MS"/>
                <a:cs typeface="Trebuchet MS"/>
              </a:rPr>
              <a:t> ports)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155722" y="548665"/>
            <a:ext cx="1605280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6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2.</a:t>
            </a:r>
            <a:r>
              <a:rPr spc="-165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5</a:t>
            </a:r>
            <a:r>
              <a:rPr spc="-16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  <a:r>
              <a:rPr spc="-5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8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155184" y="997089"/>
            <a:ext cx="1964689" cy="540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ts val="2750"/>
              </a:lnSpc>
              <a:spcBef>
                <a:spcPts val="95"/>
              </a:spcBef>
            </a:pPr>
            <a:r>
              <a:rPr sz="2300" spc="-50" dirty="0">
                <a:solidFill>
                  <a:srgbClr val="009BA4"/>
                </a:solidFill>
                <a:latin typeface="Calibri"/>
                <a:cs typeface="Calibri"/>
              </a:rPr>
              <a:t>b</a:t>
            </a:r>
            <a:r>
              <a:rPr sz="2300" spc="-55" dirty="0">
                <a:solidFill>
                  <a:srgbClr val="009BA4"/>
                </a:solidFill>
                <a:latin typeface="Calibri"/>
                <a:cs typeface="Calibri"/>
              </a:rPr>
              <a:t>illio</a:t>
            </a:r>
            <a:r>
              <a:rPr sz="2300" spc="-5" dirty="0">
                <a:solidFill>
                  <a:srgbClr val="009BA4"/>
                </a:solidFill>
                <a:latin typeface="Calibri"/>
                <a:cs typeface="Calibri"/>
              </a:rPr>
              <a:t>n</a:t>
            </a:r>
            <a:r>
              <a:rPr sz="2300" spc="-110" dirty="0">
                <a:solidFill>
                  <a:srgbClr val="009BA4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009BA4"/>
                </a:solidFill>
                <a:latin typeface="Calibri"/>
                <a:cs typeface="Calibri"/>
              </a:rPr>
              <a:t>€</a:t>
            </a:r>
            <a:endParaRPr sz="2300" dirty="0">
              <a:latin typeface="Calibri"/>
              <a:cs typeface="Calibri"/>
            </a:endParaRPr>
          </a:p>
          <a:p>
            <a:pPr marL="12700">
              <a:lnSpc>
                <a:spcPts val="1310"/>
              </a:lnSpc>
            </a:pPr>
            <a:r>
              <a:rPr sz="1100" b="1" spc="55" dirty="0">
                <a:solidFill>
                  <a:srgbClr val="3B3731"/>
                </a:solidFill>
                <a:latin typeface="Trebuchet MS"/>
                <a:cs typeface="Trebuchet MS"/>
              </a:rPr>
              <a:t>devoted</a:t>
            </a:r>
            <a:r>
              <a:rPr sz="1100" b="1" spc="-5" dirty="0">
                <a:solidFill>
                  <a:srgbClr val="3B3731"/>
                </a:solidFill>
                <a:latin typeface="Trebuchet MS"/>
                <a:cs typeface="Trebuchet MS"/>
              </a:rPr>
              <a:t> </a:t>
            </a:r>
            <a:r>
              <a:rPr sz="1100" b="1" spc="45" dirty="0">
                <a:solidFill>
                  <a:srgbClr val="3B3731"/>
                </a:solidFill>
                <a:latin typeface="Trebuchet MS"/>
                <a:cs typeface="Trebuchet MS"/>
              </a:rPr>
              <a:t>to</a:t>
            </a:r>
            <a:r>
              <a:rPr sz="1100" b="1" spc="35" dirty="0">
                <a:solidFill>
                  <a:srgbClr val="3B3731"/>
                </a:solidFill>
                <a:latin typeface="Trebuchet MS"/>
                <a:cs typeface="Trebuchet MS"/>
              </a:rPr>
              <a:t> </a:t>
            </a:r>
            <a:r>
              <a:rPr sz="1100" b="1" spc="40" dirty="0">
                <a:solidFill>
                  <a:srgbClr val="3B3731"/>
                </a:solidFill>
                <a:latin typeface="Trebuchet MS"/>
                <a:cs typeface="Trebuchet MS"/>
              </a:rPr>
              <a:t>renewing</a:t>
            </a:r>
            <a:r>
              <a:rPr sz="1100" b="1" dirty="0">
                <a:solidFill>
                  <a:srgbClr val="3B3731"/>
                </a:solidFill>
                <a:latin typeface="Trebuchet MS"/>
                <a:cs typeface="Trebuchet MS"/>
              </a:rPr>
              <a:t> </a:t>
            </a:r>
            <a:r>
              <a:rPr sz="1100" b="1" spc="25" dirty="0">
                <a:solidFill>
                  <a:srgbClr val="3B3731"/>
                </a:solidFill>
                <a:latin typeface="Trebuchet MS"/>
                <a:cs typeface="Trebuchet MS"/>
              </a:rPr>
              <a:t>tracks</a:t>
            </a:r>
            <a:endParaRPr sz="1100" dirty="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862046" y="883932"/>
            <a:ext cx="4996180" cy="5946775"/>
            <a:chOff x="2862046" y="883932"/>
            <a:chExt cx="4996180" cy="5946775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9401" y="883932"/>
              <a:ext cx="466318" cy="38708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62046" y="5117592"/>
              <a:ext cx="1078991" cy="17129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34328" y="3051035"/>
              <a:ext cx="1423390" cy="1441742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4059428" y="5010543"/>
            <a:ext cx="1148715" cy="1221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5720"/>
              </a:lnSpc>
              <a:spcBef>
                <a:spcPts val="90"/>
              </a:spcBef>
            </a:pPr>
            <a:r>
              <a:rPr sz="5000" spc="-20" dirty="0">
                <a:latin typeface="Calibri"/>
                <a:cs typeface="Calibri"/>
              </a:rPr>
              <a:t>5</a:t>
            </a:r>
            <a:r>
              <a:rPr sz="5000" spc="-10" dirty="0">
                <a:latin typeface="Calibri"/>
                <a:cs typeface="Calibri"/>
              </a:rPr>
              <a:t>.</a:t>
            </a:r>
            <a:r>
              <a:rPr sz="5000" spc="-5" dirty="0">
                <a:latin typeface="Calibri"/>
                <a:cs typeface="Calibri"/>
              </a:rPr>
              <a:t>87</a:t>
            </a:r>
            <a:endParaRPr sz="5000">
              <a:latin typeface="Calibri"/>
              <a:cs typeface="Calibri"/>
            </a:endParaRPr>
          </a:p>
          <a:p>
            <a:pPr marL="35560">
              <a:lnSpc>
                <a:spcPts val="2430"/>
              </a:lnSpc>
            </a:pPr>
            <a:r>
              <a:rPr sz="2300" spc="-50" dirty="0">
                <a:latin typeface="Calibri"/>
                <a:cs typeface="Calibri"/>
              </a:rPr>
              <a:t>b</a:t>
            </a:r>
            <a:r>
              <a:rPr sz="2300" spc="-55" dirty="0">
                <a:latin typeface="Calibri"/>
                <a:cs typeface="Calibri"/>
              </a:rPr>
              <a:t>illio</a:t>
            </a:r>
            <a:r>
              <a:rPr sz="2300" spc="-5" dirty="0">
                <a:latin typeface="Calibri"/>
                <a:cs typeface="Calibri"/>
              </a:rPr>
              <a:t>n</a:t>
            </a:r>
            <a:r>
              <a:rPr sz="2300" spc="-1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€</a:t>
            </a:r>
            <a:endParaRPr sz="2300">
              <a:latin typeface="Calibri"/>
              <a:cs typeface="Calibri"/>
            </a:endParaRPr>
          </a:p>
          <a:p>
            <a:pPr marL="35560">
              <a:lnSpc>
                <a:spcPts val="1270"/>
              </a:lnSpc>
            </a:pPr>
            <a:r>
              <a:rPr sz="1100" b="1" spc="-15" dirty="0">
                <a:solidFill>
                  <a:srgbClr val="3B3731"/>
                </a:solidFill>
                <a:latin typeface="Trebuchet MS"/>
                <a:cs typeface="Trebuchet MS"/>
              </a:rPr>
              <a:t>in</a:t>
            </a:r>
            <a:r>
              <a:rPr sz="1100" b="1" spc="5" dirty="0">
                <a:solidFill>
                  <a:srgbClr val="3B3731"/>
                </a:solidFill>
                <a:latin typeface="Trebuchet MS"/>
                <a:cs typeface="Trebuchet MS"/>
              </a:rPr>
              <a:t> </a:t>
            </a:r>
            <a:r>
              <a:rPr sz="1100" b="1" spc="35" dirty="0">
                <a:solidFill>
                  <a:srgbClr val="3B3731"/>
                </a:solidFill>
                <a:latin typeface="Trebuchet MS"/>
                <a:cs typeface="Trebuchet MS"/>
              </a:rPr>
              <a:t>sales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52564" y="3034563"/>
            <a:ext cx="1821814" cy="1089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950" spc="-434" dirty="0">
                <a:latin typeface="Calibri"/>
                <a:cs typeface="Calibri"/>
              </a:rPr>
              <a:t>2.14</a:t>
            </a:r>
            <a:r>
              <a:rPr sz="6950" spc="10" dirty="0">
                <a:latin typeface="Calibri"/>
                <a:cs typeface="Calibri"/>
              </a:rPr>
              <a:t>5</a:t>
            </a:r>
            <a:endParaRPr sz="69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28764" y="3952125"/>
            <a:ext cx="1556385" cy="1034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">
              <a:lnSpc>
                <a:spcPts val="2740"/>
              </a:lnSpc>
              <a:spcBef>
                <a:spcPts val="95"/>
              </a:spcBef>
            </a:pPr>
            <a:r>
              <a:rPr sz="2300" spc="-50" dirty="0">
                <a:latin typeface="Calibri"/>
                <a:cs typeface="Calibri"/>
              </a:rPr>
              <a:t>b</a:t>
            </a:r>
            <a:r>
              <a:rPr sz="2300" spc="-65" dirty="0">
                <a:latin typeface="Calibri"/>
                <a:cs typeface="Calibri"/>
              </a:rPr>
              <a:t>i</a:t>
            </a:r>
            <a:r>
              <a:rPr sz="2300" spc="-55" dirty="0">
                <a:latin typeface="Calibri"/>
                <a:cs typeface="Calibri"/>
              </a:rPr>
              <a:t>llio</a:t>
            </a:r>
            <a:r>
              <a:rPr sz="2300" spc="-5" dirty="0">
                <a:latin typeface="Calibri"/>
                <a:cs typeface="Calibri"/>
              </a:rPr>
              <a:t>n</a:t>
            </a:r>
            <a:r>
              <a:rPr sz="2300" spc="-1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€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ts val="1295"/>
              </a:lnSpc>
            </a:pPr>
            <a:r>
              <a:rPr sz="1100" b="1" spc="40" dirty="0">
                <a:solidFill>
                  <a:srgbClr val="3B3731"/>
                </a:solidFill>
                <a:latin typeface="Trebuchet MS"/>
                <a:cs typeface="Trebuchet MS"/>
              </a:rPr>
              <a:t>invested</a:t>
            </a:r>
            <a:r>
              <a:rPr sz="1100" b="1" spc="-50" dirty="0">
                <a:solidFill>
                  <a:srgbClr val="3B3731"/>
                </a:solidFill>
                <a:latin typeface="Trebuchet MS"/>
                <a:cs typeface="Trebuchet MS"/>
              </a:rPr>
              <a:t> </a:t>
            </a:r>
            <a:r>
              <a:rPr sz="1100" b="1" spc="-15" dirty="0">
                <a:solidFill>
                  <a:srgbClr val="3B3731"/>
                </a:solidFill>
                <a:latin typeface="Trebuchet MS"/>
                <a:cs typeface="Trebuchet MS"/>
              </a:rPr>
              <a:t>in</a:t>
            </a:r>
            <a:endParaRPr sz="1100">
              <a:latin typeface="Trebuchet MS"/>
              <a:cs typeface="Trebuchet MS"/>
            </a:endParaRPr>
          </a:p>
          <a:p>
            <a:pPr marL="12700" marR="5080">
              <a:lnSpc>
                <a:spcPts val="1300"/>
              </a:lnSpc>
              <a:spcBef>
                <a:spcPts val="55"/>
              </a:spcBef>
            </a:pPr>
            <a:r>
              <a:rPr sz="1100" b="1" spc="40" dirty="0">
                <a:solidFill>
                  <a:srgbClr val="3B3731"/>
                </a:solidFill>
                <a:latin typeface="Trebuchet MS"/>
                <a:cs typeface="Trebuchet MS"/>
              </a:rPr>
              <a:t>development</a:t>
            </a:r>
            <a:r>
              <a:rPr sz="1100" b="1" spc="-35" dirty="0">
                <a:solidFill>
                  <a:srgbClr val="3B3731"/>
                </a:solidFill>
                <a:latin typeface="Trebuchet MS"/>
                <a:cs typeface="Trebuchet MS"/>
              </a:rPr>
              <a:t> </a:t>
            </a:r>
            <a:r>
              <a:rPr sz="1100" b="1" spc="25" dirty="0">
                <a:solidFill>
                  <a:srgbClr val="3B3731"/>
                </a:solidFill>
                <a:latin typeface="Trebuchet MS"/>
                <a:cs typeface="Trebuchet MS"/>
              </a:rPr>
              <a:t>projects </a:t>
            </a:r>
            <a:r>
              <a:rPr sz="1100" b="1" spc="-315" dirty="0">
                <a:solidFill>
                  <a:srgbClr val="3B3731"/>
                </a:solidFill>
                <a:latin typeface="Trebuchet MS"/>
                <a:cs typeface="Trebuchet MS"/>
              </a:rPr>
              <a:t> </a:t>
            </a:r>
            <a:r>
              <a:rPr sz="1100" b="1" spc="30" dirty="0">
                <a:solidFill>
                  <a:srgbClr val="3B3731"/>
                </a:solidFill>
                <a:latin typeface="Trebuchet MS"/>
                <a:cs typeface="Trebuchet MS"/>
              </a:rPr>
              <a:t>for</a:t>
            </a:r>
            <a:r>
              <a:rPr sz="1100" b="1" spc="35" dirty="0">
                <a:solidFill>
                  <a:srgbClr val="3B3731"/>
                </a:solidFill>
                <a:latin typeface="Trebuchet MS"/>
                <a:cs typeface="Trebuchet MS"/>
              </a:rPr>
              <a:t> </a:t>
            </a:r>
            <a:r>
              <a:rPr sz="1100" b="1" spc="20" dirty="0">
                <a:solidFill>
                  <a:srgbClr val="3B3731"/>
                </a:solidFill>
                <a:latin typeface="Trebuchet MS"/>
                <a:cs typeface="Trebuchet MS"/>
              </a:rPr>
              <a:t>the</a:t>
            </a:r>
            <a:r>
              <a:rPr sz="1100" b="1" spc="50" dirty="0">
                <a:solidFill>
                  <a:srgbClr val="3B3731"/>
                </a:solidFill>
                <a:latin typeface="Trebuchet MS"/>
                <a:cs typeface="Trebuchet MS"/>
              </a:rPr>
              <a:t> </a:t>
            </a:r>
            <a:r>
              <a:rPr sz="1100" b="1" spc="20" dirty="0">
                <a:solidFill>
                  <a:srgbClr val="3B3731"/>
                </a:solidFill>
                <a:latin typeface="Trebuchet MS"/>
                <a:cs typeface="Trebuchet MS"/>
              </a:rPr>
              <a:t>national </a:t>
            </a:r>
            <a:r>
              <a:rPr sz="1100" b="1" spc="25" dirty="0">
                <a:solidFill>
                  <a:srgbClr val="3B3731"/>
                </a:solidFill>
                <a:latin typeface="Trebuchet MS"/>
                <a:cs typeface="Trebuchet MS"/>
              </a:rPr>
              <a:t> </a:t>
            </a:r>
            <a:r>
              <a:rPr sz="1100" b="1" spc="40" dirty="0">
                <a:solidFill>
                  <a:srgbClr val="3B3731"/>
                </a:solidFill>
                <a:latin typeface="Trebuchet MS"/>
                <a:cs typeface="Trebuchet MS"/>
              </a:rPr>
              <a:t>network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711093" y="3284360"/>
            <a:ext cx="8476615" cy="1762125"/>
            <a:chOff x="2682185" y="3371341"/>
            <a:chExt cx="8476615" cy="1762125"/>
          </a:xfrm>
        </p:grpSpPr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04197" y="4130052"/>
              <a:ext cx="1554454" cy="100279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682185" y="3371341"/>
              <a:ext cx="683260" cy="1096010"/>
            </a:xfrm>
            <a:custGeom>
              <a:avLst/>
              <a:gdLst/>
              <a:ahLst/>
              <a:cxnLst/>
              <a:rect l="l" t="t" r="r" b="b"/>
              <a:pathLst>
                <a:path w="683260" h="1096010">
                  <a:moveTo>
                    <a:pt x="24311" y="909701"/>
                  </a:moveTo>
                  <a:lnTo>
                    <a:pt x="19739" y="909701"/>
                  </a:lnTo>
                  <a:lnTo>
                    <a:pt x="16564" y="911098"/>
                  </a:lnTo>
                  <a:lnTo>
                    <a:pt x="13643" y="914273"/>
                  </a:lnTo>
                  <a:lnTo>
                    <a:pt x="10468" y="915670"/>
                  </a:lnTo>
                  <a:lnTo>
                    <a:pt x="7674" y="918845"/>
                  </a:lnTo>
                  <a:lnTo>
                    <a:pt x="5896" y="923417"/>
                  </a:lnTo>
                  <a:lnTo>
                    <a:pt x="3102" y="929513"/>
                  </a:lnTo>
                  <a:lnTo>
                    <a:pt x="1613" y="935591"/>
                  </a:lnTo>
                  <a:lnTo>
                    <a:pt x="1578" y="941832"/>
                  </a:lnTo>
                  <a:lnTo>
                    <a:pt x="623" y="947681"/>
                  </a:lnTo>
                  <a:lnTo>
                    <a:pt x="133" y="954055"/>
                  </a:lnTo>
                  <a:lnTo>
                    <a:pt x="116" y="954706"/>
                  </a:lnTo>
                  <a:lnTo>
                    <a:pt x="0" y="976852"/>
                  </a:lnTo>
                  <a:lnTo>
                    <a:pt x="133" y="981741"/>
                  </a:lnTo>
                  <a:lnTo>
                    <a:pt x="623" y="987722"/>
                  </a:lnTo>
                  <a:lnTo>
                    <a:pt x="1578" y="993394"/>
                  </a:lnTo>
                  <a:lnTo>
                    <a:pt x="1578" y="1001141"/>
                  </a:lnTo>
                  <a:lnTo>
                    <a:pt x="3102" y="1007364"/>
                  </a:lnTo>
                  <a:lnTo>
                    <a:pt x="3102" y="1011936"/>
                  </a:lnTo>
                  <a:lnTo>
                    <a:pt x="4499" y="1016508"/>
                  </a:lnTo>
                  <a:lnTo>
                    <a:pt x="5896" y="1020826"/>
                  </a:lnTo>
                  <a:lnTo>
                    <a:pt x="7674" y="1024001"/>
                  </a:lnTo>
                  <a:lnTo>
                    <a:pt x="10468" y="1027176"/>
                  </a:lnTo>
                  <a:lnTo>
                    <a:pt x="12246" y="1031494"/>
                  </a:lnTo>
                  <a:lnTo>
                    <a:pt x="16564" y="1034669"/>
                  </a:lnTo>
                  <a:lnTo>
                    <a:pt x="20914" y="1038123"/>
                  </a:lnTo>
                  <a:lnTo>
                    <a:pt x="27168" y="1041733"/>
                  </a:lnTo>
                  <a:lnTo>
                    <a:pt x="35423" y="1045652"/>
                  </a:lnTo>
                  <a:lnTo>
                    <a:pt x="45774" y="1050036"/>
                  </a:lnTo>
                  <a:lnTo>
                    <a:pt x="58017" y="1055421"/>
                  </a:lnTo>
                  <a:lnTo>
                    <a:pt x="103559" y="1071245"/>
                  </a:lnTo>
                  <a:lnTo>
                    <a:pt x="141183" y="1080262"/>
                  </a:lnTo>
                  <a:lnTo>
                    <a:pt x="184331" y="1088136"/>
                  </a:lnTo>
                  <a:lnTo>
                    <a:pt x="229876" y="1093597"/>
                  </a:lnTo>
                  <a:lnTo>
                    <a:pt x="278946" y="1095629"/>
                  </a:lnTo>
                  <a:lnTo>
                    <a:pt x="323503" y="1094194"/>
                  </a:lnTo>
                  <a:lnTo>
                    <a:pt x="365750" y="1089771"/>
                  </a:lnTo>
                  <a:lnTo>
                    <a:pt x="405712" y="1082180"/>
                  </a:lnTo>
                  <a:lnTo>
                    <a:pt x="443411" y="1071245"/>
                  </a:lnTo>
                  <a:lnTo>
                    <a:pt x="512086" y="1041908"/>
                  </a:lnTo>
                  <a:lnTo>
                    <a:pt x="571427" y="1001141"/>
                  </a:lnTo>
                  <a:lnTo>
                    <a:pt x="596346" y="976757"/>
                  </a:lnTo>
                  <a:lnTo>
                    <a:pt x="275771" y="976757"/>
                  </a:lnTo>
                  <a:lnTo>
                    <a:pt x="245999" y="976179"/>
                  </a:lnTo>
                  <a:lnTo>
                    <a:pt x="193457" y="971024"/>
                  </a:lnTo>
                  <a:lnTo>
                    <a:pt x="149771" y="960391"/>
                  </a:lnTo>
                  <a:lnTo>
                    <a:pt x="113179" y="948997"/>
                  </a:lnTo>
                  <a:lnTo>
                    <a:pt x="71031" y="931846"/>
                  </a:lnTo>
                  <a:lnTo>
                    <a:pt x="50346" y="920369"/>
                  </a:lnTo>
                  <a:lnTo>
                    <a:pt x="41956" y="916130"/>
                  </a:lnTo>
                  <a:lnTo>
                    <a:pt x="35042" y="912749"/>
                  </a:lnTo>
                  <a:lnTo>
                    <a:pt x="29272" y="910510"/>
                  </a:lnTo>
                  <a:lnTo>
                    <a:pt x="24311" y="909701"/>
                  </a:lnTo>
                  <a:close/>
                </a:path>
                <a:path w="683260" h="1096010">
                  <a:moveTo>
                    <a:pt x="617544" y="536194"/>
                  </a:moveTo>
                  <a:lnTo>
                    <a:pt x="254308" y="536194"/>
                  </a:lnTo>
                  <a:lnTo>
                    <a:pt x="289570" y="537029"/>
                  </a:lnTo>
                  <a:lnTo>
                    <a:pt x="322094" y="539448"/>
                  </a:lnTo>
                  <a:lnTo>
                    <a:pt x="379403" y="548513"/>
                  </a:lnTo>
                  <a:lnTo>
                    <a:pt x="426139" y="565483"/>
                  </a:lnTo>
                  <a:lnTo>
                    <a:pt x="464874" y="588264"/>
                  </a:lnTo>
                  <a:lnTo>
                    <a:pt x="494528" y="618013"/>
                  </a:lnTo>
                  <a:lnTo>
                    <a:pt x="515039" y="653669"/>
                  </a:lnTo>
                  <a:lnTo>
                    <a:pt x="526771" y="697166"/>
                  </a:lnTo>
                  <a:lnTo>
                    <a:pt x="530406" y="745236"/>
                  </a:lnTo>
                  <a:lnTo>
                    <a:pt x="529241" y="775592"/>
                  </a:lnTo>
                  <a:lnTo>
                    <a:pt x="519958" y="827639"/>
                  </a:lnTo>
                  <a:lnTo>
                    <a:pt x="501087" y="871009"/>
                  </a:lnTo>
                  <a:lnTo>
                    <a:pt x="474770" y="907037"/>
                  </a:lnTo>
                  <a:lnTo>
                    <a:pt x="440889" y="935591"/>
                  </a:lnTo>
                  <a:lnTo>
                    <a:pt x="400824" y="956145"/>
                  </a:lnTo>
                  <a:lnTo>
                    <a:pt x="354281" y="968988"/>
                  </a:lnTo>
                  <a:lnTo>
                    <a:pt x="302925" y="975881"/>
                  </a:lnTo>
                  <a:lnTo>
                    <a:pt x="275771" y="976757"/>
                  </a:lnTo>
                  <a:lnTo>
                    <a:pt x="596346" y="976757"/>
                  </a:lnTo>
                  <a:lnTo>
                    <a:pt x="637382" y="919702"/>
                  </a:lnTo>
                  <a:lnTo>
                    <a:pt x="666605" y="851592"/>
                  </a:lnTo>
                  <a:lnTo>
                    <a:pt x="675630" y="814403"/>
                  </a:lnTo>
                  <a:lnTo>
                    <a:pt x="680941" y="774952"/>
                  </a:lnTo>
                  <a:lnTo>
                    <a:pt x="682679" y="732917"/>
                  </a:lnTo>
                  <a:lnTo>
                    <a:pt x="681252" y="698341"/>
                  </a:lnTo>
                  <a:lnTo>
                    <a:pt x="669874" y="634333"/>
                  </a:lnTo>
                  <a:lnTo>
                    <a:pt x="646045" y="577228"/>
                  </a:lnTo>
                  <a:lnTo>
                    <a:pt x="629799" y="551545"/>
                  </a:lnTo>
                  <a:lnTo>
                    <a:pt x="617544" y="536194"/>
                  </a:lnTo>
                  <a:close/>
                </a:path>
                <a:path w="683260" h="1096010">
                  <a:moveTo>
                    <a:pt x="123237" y="545338"/>
                  </a:moveTo>
                  <a:lnTo>
                    <a:pt x="99114" y="545338"/>
                  </a:lnTo>
                  <a:lnTo>
                    <a:pt x="115273" y="545766"/>
                  </a:lnTo>
                  <a:lnTo>
                    <a:pt x="123237" y="545338"/>
                  </a:lnTo>
                  <a:close/>
                </a:path>
                <a:path w="683260" h="1096010">
                  <a:moveTo>
                    <a:pt x="589842" y="0"/>
                  </a:moveTo>
                  <a:lnTo>
                    <a:pt x="105083" y="0"/>
                  </a:lnTo>
                  <a:lnTo>
                    <a:pt x="93423" y="811"/>
                  </a:lnTo>
                  <a:lnTo>
                    <a:pt x="58125" y="29289"/>
                  </a:lnTo>
                  <a:lnTo>
                    <a:pt x="54664" y="493776"/>
                  </a:lnTo>
                  <a:lnTo>
                    <a:pt x="55279" y="508220"/>
                  </a:lnTo>
                  <a:lnTo>
                    <a:pt x="78191" y="543528"/>
                  </a:lnTo>
                  <a:lnTo>
                    <a:pt x="87533" y="545457"/>
                  </a:lnTo>
                  <a:lnTo>
                    <a:pt x="99114" y="545338"/>
                  </a:lnTo>
                  <a:lnTo>
                    <a:pt x="123237" y="545338"/>
                  </a:lnTo>
                  <a:lnTo>
                    <a:pt x="132086" y="544861"/>
                  </a:lnTo>
                  <a:lnTo>
                    <a:pt x="149495" y="543052"/>
                  </a:lnTo>
                  <a:lnTo>
                    <a:pt x="167440" y="540766"/>
                  </a:lnTo>
                  <a:lnTo>
                    <a:pt x="186728" y="538819"/>
                  </a:lnTo>
                  <a:lnTo>
                    <a:pt x="207635" y="537384"/>
                  </a:lnTo>
                  <a:lnTo>
                    <a:pt x="230162" y="536497"/>
                  </a:lnTo>
                  <a:lnTo>
                    <a:pt x="254308" y="536194"/>
                  </a:lnTo>
                  <a:lnTo>
                    <a:pt x="617544" y="536194"/>
                  </a:lnTo>
                  <a:lnTo>
                    <a:pt x="611101" y="528123"/>
                  </a:lnTo>
                  <a:lnTo>
                    <a:pt x="564597" y="487862"/>
                  </a:lnTo>
                  <a:lnTo>
                    <a:pt x="506724" y="455874"/>
                  </a:lnTo>
                  <a:lnTo>
                    <a:pt x="437283" y="434216"/>
                  </a:lnTo>
                  <a:lnTo>
                    <a:pt x="401826" y="428117"/>
                  </a:lnTo>
                  <a:lnTo>
                    <a:pt x="179759" y="428117"/>
                  </a:lnTo>
                  <a:lnTo>
                    <a:pt x="179759" y="124968"/>
                  </a:lnTo>
                  <a:lnTo>
                    <a:pt x="585016" y="124968"/>
                  </a:lnTo>
                  <a:lnTo>
                    <a:pt x="591733" y="123832"/>
                  </a:lnTo>
                  <a:lnTo>
                    <a:pt x="614051" y="87995"/>
                  </a:lnTo>
                  <a:lnTo>
                    <a:pt x="615623" y="60706"/>
                  </a:lnTo>
                  <a:lnTo>
                    <a:pt x="615597" y="52990"/>
                  </a:lnTo>
                  <a:lnTo>
                    <a:pt x="608003" y="15112"/>
                  </a:lnTo>
                  <a:lnTo>
                    <a:pt x="604828" y="9144"/>
                  </a:lnTo>
                  <a:lnTo>
                    <a:pt x="602034" y="5969"/>
                  </a:lnTo>
                  <a:lnTo>
                    <a:pt x="597335" y="2794"/>
                  </a:lnTo>
                  <a:lnTo>
                    <a:pt x="592509" y="1270"/>
                  </a:lnTo>
                  <a:lnTo>
                    <a:pt x="589842" y="0"/>
                  </a:lnTo>
                  <a:close/>
                </a:path>
                <a:path w="683260" h="1096010">
                  <a:moveTo>
                    <a:pt x="310696" y="421894"/>
                  </a:moveTo>
                  <a:lnTo>
                    <a:pt x="240846" y="421894"/>
                  </a:lnTo>
                  <a:lnTo>
                    <a:pt x="209683" y="424481"/>
                  </a:lnTo>
                  <a:lnTo>
                    <a:pt x="194644" y="426090"/>
                  </a:lnTo>
                  <a:lnTo>
                    <a:pt x="179759" y="428117"/>
                  </a:lnTo>
                  <a:lnTo>
                    <a:pt x="401826" y="428117"/>
                  </a:lnTo>
                  <a:lnTo>
                    <a:pt x="398135" y="427482"/>
                  </a:lnTo>
                  <a:lnTo>
                    <a:pt x="356035" y="423318"/>
                  </a:lnTo>
                  <a:lnTo>
                    <a:pt x="310696" y="421894"/>
                  </a:lnTo>
                  <a:close/>
                </a:path>
              </a:pathLst>
            </a:custGeom>
            <a:solidFill>
              <a:srgbClr val="009B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615804" y="4025150"/>
            <a:ext cx="762000" cy="3594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150" spc="-15" dirty="0">
                <a:solidFill>
                  <a:srgbClr val="009BA4"/>
                </a:solidFill>
                <a:latin typeface="Calibri"/>
                <a:cs typeface="Calibri"/>
              </a:rPr>
              <a:t>m</a:t>
            </a:r>
            <a:r>
              <a:rPr sz="2150" spc="-45" dirty="0">
                <a:solidFill>
                  <a:srgbClr val="009BA4"/>
                </a:solidFill>
                <a:latin typeface="Calibri"/>
                <a:cs typeface="Calibri"/>
              </a:rPr>
              <a:t>illi</a:t>
            </a:r>
            <a:r>
              <a:rPr sz="2150" spc="-20" dirty="0">
                <a:solidFill>
                  <a:srgbClr val="009BA4"/>
                </a:solidFill>
                <a:latin typeface="Calibri"/>
                <a:cs typeface="Calibri"/>
              </a:rPr>
              <a:t>o</a:t>
            </a:r>
            <a:r>
              <a:rPr sz="2150" spc="20" dirty="0">
                <a:solidFill>
                  <a:srgbClr val="009BA4"/>
                </a:solidFill>
                <a:latin typeface="Calibri"/>
                <a:cs typeface="Calibri"/>
              </a:rPr>
              <a:t>n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51239" y="4436389"/>
            <a:ext cx="808355" cy="35941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ts val="1310"/>
              </a:lnSpc>
              <a:spcBef>
                <a:spcPts val="150"/>
              </a:spcBef>
            </a:pPr>
            <a:r>
              <a:rPr sz="1100" b="1" spc="85" dirty="0">
                <a:solidFill>
                  <a:srgbClr val="3B3731"/>
                </a:solidFill>
                <a:latin typeface="Trebuchet MS"/>
                <a:cs typeface="Trebuchet MS"/>
              </a:rPr>
              <a:t>p</a:t>
            </a:r>
            <a:r>
              <a:rPr sz="1100" b="1" spc="30" dirty="0">
                <a:solidFill>
                  <a:srgbClr val="3B3731"/>
                </a:solidFill>
                <a:latin typeface="Trebuchet MS"/>
                <a:cs typeface="Trebuchet MS"/>
              </a:rPr>
              <a:t>a</a:t>
            </a:r>
            <a:r>
              <a:rPr sz="1100" b="1" spc="75" dirty="0">
                <a:solidFill>
                  <a:srgbClr val="3B3731"/>
                </a:solidFill>
                <a:latin typeface="Trebuchet MS"/>
                <a:cs typeface="Trebuchet MS"/>
              </a:rPr>
              <a:t>ss</a:t>
            </a:r>
            <a:r>
              <a:rPr sz="1100" b="1" spc="20" dirty="0">
                <a:solidFill>
                  <a:srgbClr val="3B3731"/>
                </a:solidFill>
                <a:latin typeface="Trebuchet MS"/>
                <a:cs typeface="Trebuchet MS"/>
              </a:rPr>
              <a:t>e</a:t>
            </a:r>
            <a:r>
              <a:rPr sz="1100" b="1" spc="15" dirty="0">
                <a:solidFill>
                  <a:srgbClr val="3B3731"/>
                </a:solidFill>
                <a:latin typeface="Trebuchet MS"/>
                <a:cs typeface="Trebuchet MS"/>
              </a:rPr>
              <a:t>n</a:t>
            </a:r>
            <a:r>
              <a:rPr sz="1100" b="1" spc="165" dirty="0">
                <a:solidFill>
                  <a:srgbClr val="3B3731"/>
                </a:solidFill>
                <a:latin typeface="Trebuchet MS"/>
                <a:cs typeface="Trebuchet MS"/>
              </a:rPr>
              <a:t>g</a:t>
            </a:r>
            <a:r>
              <a:rPr sz="1100" b="1" spc="20" dirty="0">
                <a:solidFill>
                  <a:srgbClr val="3B3731"/>
                </a:solidFill>
                <a:latin typeface="Trebuchet MS"/>
                <a:cs typeface="Trebuchet MS"/>
              </a:rPr>
              <a:t>e</a:t>
            </a:r>
            <a:r>
              <a:rPr sz="1100" b="1" spc="5" dirty="0">
                <a:solidFill>
                  <a:srgbClr val="3B3731"/>
                </a:solidFill>
                <a:latin typeface="Trebuchet MS"/>
                <a:cs typeface="Trebuchet MS"/>
              </a:rPr>
              <a:t>r</a:t>
            </a:r>
            <a:r>
              <a:rPr sz="1100" b="1" spc="25" dirty="0">
                <a:solidFill>
                  <a:srgbClr val="3B3731"/>
                </a:solidFill>
                <a:latin typeface="Trebuchet MS"/>
                <a:cs typeface="Trebuchet MS"/>
              </a:rPr>
              <a:t>s  </a:t>
            </a:r>
            <a:r>
              <a:rPr sz="1100" b="1" spc="30" dirty="0">
                <a:solidFill>
                  <a:srgbClr val="3B3731"/>
                </a:solidFill>
                <a:latin typeface="Trebuchet MS"/>
                <a:cs typeface="Trebuchet MS"/>
              </a:rPr>
              <a:t>every</a:t>
            </a:r>
            <a:r>
              <a:rPr sz="1100" b="1" spc="15" dirty="0">
                <a:solidFill>
                  <a:srgbClr val="3B3731"/>
                </a:solidFill>
                <a:latin typeface="Trebuchet MS"/>
                <a:cs typeface="Trebuchet MS"/>
              </a:rPr>
              <a:t> </a:t>
            </a:r>
            <a:r>
              <a:rPr sz="1100" b="1" spc="45" dirty="0">
                <a:solidFill>
                  <a:srgbClr val="3B3731"/>
                </a:solidFill>
                <a:latin typeface="Trebuchet MS"/>
                <a:cs typeface="Trebuchet MS"/>
              </a:rPr>
              <a:t>day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624059" y="1813610"/>
            <a:ext cx="3237230" cy="2127885"/>
            <a:chOff x="3624059" y="1813610"/>
            <a:chExt cx="3237230" cy="2127885"/>
          </a:xfrm>
        </p:grpSpPr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24059" y="2749321"/>
              <a:ext cx="518160" cy="119175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72468" y="1813610"/>
              <a:ext cx="1688591" cy="722325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7165213" y="1827796"/>
            <a:ext cx="1121410" cy="10763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99060">
              <a:lnSpc>
                <a:spcPts val="2715"/>
              </a:lnSpc>
              <a:spcBef>
                <a:spcPts val="135"/>
              </a:spcBef>
            </a:pPr>
            <a:r>
              <a:rPr sz="2450" spc="-15" dirty="0">
                <a:solidFill>
                  <a:srgbClr val="009BA4"/>
                </a:solidFill>
                <a:latin typeface="Calibri"/>
                <a:cs typeface="Calibri"/>
              </a:rPr>
              <a:t>745</a:t>
            </a:r>
            <a:r>
              <a:rPr sz="2450" spc="-125" dirty="0">
                <a:solidFill>
                  <a:srgbClr val="009BA4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009BA4"/>
                </a:solidFill>
                <a:latin typeface="Calibri"/>
                <a:cs typeface="Calibri"/>
              </a:rPr>
              <a:t>km</a:t>
            </a:r>
            <a:endParaRPr sz="2450">
              <a:latin typeface="Calibri"/>
              <a:cs typeface="Calibri"/>
            </a:endParaRPr>
          </a:p>
          <a:p>
            <a:pPr marL="12700" marR="5080">
              <a:lnSpc>
                <a:spcPct val="83000"/>
              </a:lnSpc>
              <a:spcBef>
                <a:spcPts val="145"/>
              </a:spcBef>
            </a:pPr>
            <a:r>
              <a:rPr sz="1800" b="1" spc="5" dirty="0">
                <a:solidFill>
                  <a:srgbClr val="009BA4"/>
                </a:solidFill>
                <a:latin typeface="Trebuchet MS"/>
                <a:cs typeface="Trebuchet MS"/>
              </a:rPr>
              <a:t>of </a:t>
            </a:r>
            <a:r>
              <a:rPr sz="1800" b="1" spc="-45" dirty="0">
                <a:solidFill>
                  <a:srgbClr val="009BA4"/>
                </a:solidFill>
                <a:latin typeface="Trebuchet MS"/>
                <a:cs typeface="Trebuchet MS"/>
              </a:rPr>
              <a:t>tracks </a:t>
            </a:r>
            <a:r>
              <a:rPr sz="1800" b="1" spc="-40" dirty="0">
                <a:solidFill>
                  <a:srgbClr val="009BA4"/>
                </a:solidFill>
                <a:latin typeface="Trebuchet MS"/>
                <a:cs typeface="Trebuchet MS"/>
              </a:rPr>
              <a:t> renewed </a:t>
            </a:r>
            <a:r>
              <a:rPr sz="1800" b="1" spc="-35" dirty="0">
                <a:solidFill>
                  <a:srgbClr val="009BA4"/>
                </a:solidFill>
                <a:latin typeface="Trebuchet MS"/>
                <a:cs typeface="Trebuchet MS"/>
              </a:rPr>
              <a:t> </a:t>
            </a:r>
            <a:r>
              <a:rPr sz="1800" b="1" spc="-65" dirty="0">
                <a:solidFill>
                  <a:srgbClr val="009BA4"/>
                </a:solidFill>
                <a:latin typeface="Trebuchet MS"/>
                <a:cs typeface="Trebuchet MS"/>
              </a:rPr>
              <a:t>e</a:t>
            </a:r>
            <a:r>
              <a:rPr sz="1800" b="1" spc="-10" dirty="0">
                <a:solidFill>
                  <a:srgbClr val="009BA4"/>
                </a:solidFill>
                <a:latin typeface="Trebuchet MS"/>
                <a:cs typeface="Trebuchet MS"/>
              </a:rPr>
              <a:t>v</a:t>
            </a:r>
            <a:r>
              <a:rPr sz="1800" b="1" spc="-55" dirty="0">
                <a:solidFill>
                  <a:srgbClr val="009BA4"/>
                </a:solidFill>
                <a:latin typeface="Trebuchet MS"/>
                <a:cs typeface="Trebuchet MS"/>
              </a:rPr>
              <a:t>e</a:t>
            </a:r>
            <a:r>
              <a:rPr sz="1800" b="1" spc="-90" dirty="0">
                <a:solidFill>
                  <a:srgbClr val="009BA4"/>
                </a:solidFill>
                <a:latin typeface="Trebuchet MS"/>
                <a:cs typeface="Trebuchet MS"/>
              </a:rPr>
              <a:t>r</a:t>
            </a:r>
            <a:r>
              <a:rPr sz="1800" b="1" spc="35" dirty="0">
                <a:solidFill>
                  <a:srgbClr val="009BA4"/>
                </a:solidFill>
                <a:latin typeface="Trebuchet MS"/>
                <a:cs typeface="Trebuchet MS"/>
              </a:rPr>
              <a:t>y</a:t>
            </a:r>
            <a:r>
              <a:rPr sz="1800" b="1" spc="-90" dirty="0">
                <a:solidFill>
                  <a:srgbClr val="009BA4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009BA4"/>
                </a:solidFill>
                <a:latin typeface="Trebuchet MS"/>
                <a:cs typeface="Trebuchet MS"/>
              </a:rPr>
              <a:t>y</a:t>
            </a:r>
            <a:r>
              <a:rPr sz="1800" b="1" spc="-55" dirty="0">
                <a:solidFill>
                  <a:srgbClr val="009BA4"/>
                </a:solidFill>
                <a:latin typeface="Trebuchet MS"/>
                <a:cs typeface="Trebuchet MS"/>
              </a:rPr>
              <a:t>e</a:t>
            </a:r>
            <a:r>
              <a:rPr sz="1800" b="1" spc="-35" dirty="0">
                <a:solidFill>
                  <a:srgbClr val="009BA4"/>
                </a:solidFill>
                <a:latin typeface="Trebuchet MS"/>
                <a:cs typeface="Trebuchet MS"/>
              </a:rPr>
              <a:t>a</a:t>
            </a:r>
            <a:r>
              <a:rPr sz="1800" b="1" spc="-40" dirty="0">
                <a:solidFill>
                  <a:srgbClr val="009BA4"/>
                </a:solidFill>
                <a:latin typeface="Trebuchet MS"/>
                <a:cs typeface="Trebuchet MS"/>
              </a:rPr>
              <a:t>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10747" y="2628429"/>
            <a:ext cx="1468755" cy="786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0" spc="-5" dirty="0">
                <a:latin typeface="Calibri"/>
                <a:cs typeface="Calibri"/>
              </a:rPr>
              <a:t>3,</a:t>
            </a:r>
            <a:r>
              <a:rPr sz="5000" spc="-15" dirty="0">
                <a:latin typeface="Calibri"/>
                <a:cs typeface="Calibri"/>
              </a:rPr>
              <a:t>0</a:t>
            </a:r>
            <a:r>
              <a:rPr sz="5000" spc="-5" dirty="0">
                <a:latin typeface="Calibri"/>
                <a:cs typeface="Calibri"/>
              </a:rPr>
              <a:t>00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28921" y="3261397"/>
            <a:ext cx="1010285" cy="222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00" spc="-45" dirty="0">
                <a:solidFill>
                  <a:srgbClr val="3B3731"/>
                </a:solidFill>
                <a:latin typeface="Calibri"/>
                <a:cs typeface="Calibri"/>
              </a:rPr>
              <a:t>st</a:t>
            </a:r>
            <a:r>
              <a:rPr sz="1300" spc="-35" dirty="0">
                <a:solidFill>
                  <a:srgbClr val="3B3731"/>
                </a:solidFill>
                <a:latin typeface="Calibri"/>
                <a:cs typeface="Calibri"/>
              </a:rPr>
              <a:t>at</a:t>
            </a:r>
            <a:r>
              <a:rPr sz="1300" spc="-25" dirty="0">
                <a:solidFill>
                  <a:srgbClr val="3B3731"/>
                </a:solidFill>
                <a:latin typeface="Calibri"/>
                <a:cs typeface="Calibri"/>
              </a:rPr>
              <a:t>i</a:t>
            </a:r>
            <a:r>
              <a:rPr sz="1300" spc="-30" dirty="0">
                <a:solidFill>
                  <a:srgbClr val="3B3731"/>
                </a:solidFill>
                <a:latin typeface="Calibri"/>
                <a:cs typeface="Calibri"/>
              </a:rPr>
              <a:t>o</a:t>
            </a:r>
            <a:r>
              <a:rPr sz="1300" spc="-25" dirty="0">
                <a:solidFill>
                  <a:srgbClr val="3B3731"/>
                </a:solidFill>
                <a:latin typeface="Calibri"/>
                <a:cs typeface="Calibri"/>
              </a:rPr>
              <a:t>n</a:t>
            </a:r>
            <a:r>
              <a:rPr sz="1300" spc="-5" dirty="0">
                <a:solidFill>
                  <a:srgbClr val="3B3731"/>
                </a:solidFill>
                <a:latin typeface="Calibri"/>
                <a:cs typeface="Calibri"/>
              </a:rPr>
              <a:t>s</a:t>
            </a:r>
            <a:r>
              <a:rPr sz="1300" spc="-80" dirty="0">
                <a:solidFill>
                  <a:srgbClr val="3B3731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3B3731"/>
                </a:solidFill>
                <a:latin typeface="Calibri"/>
                <a:cs typeface="Calibri"/>
              </a:rPr>
              <a:t>&amp;</a:t>
            </a:r>
            <a:r>
              <a:rPr sz="1300" spc="-50" dirty="0">
                <a:solidFill>
                  <a:srgbClr val="3B3731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3B3731"/>
                </a:solidFill>
                <a:latin typeface="Calibri"/>
                <a:cs typeface="Calibri"/>
              </a:rPr>
              <a:t>hal</a:t>
            </a:r>
            <a:r>
              <a:rPr sz="1300" spc="-35" dirty="0">
                <a:solidFill>
                  <a:srgbClr val="3B3731"/>
                </a:solidFill>
                <a:latin typeface="Calibri"/>
                <a:cs typeface="Calibri"/>
              </a:rPr>
              <a:t>t</a:t>
            </a:r>
            <a:r>
              <a:rPr sz="1300" spc="-5" dirty="0">
                <a:solidFill>
                  <a:srgbClr val="3B3731"/>
                </a:solidFill>
                <a:latin typeface="Calibri"/>
                <a:cs typeface="Calibri"/>
              </a:rPr>
              <a:t>s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37138" y="3517391"/>
            <a:ext cx="1624596" cy="853452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8998572" y="907300"/>
            <a:ext cx="1481455" cy="6038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4765">
              <a:lnSpc>
                <a:spcPts val="2825"/>
              </a:lnSpc>
              <a:spcBef>
                <a:spcPts val="135"/>
              </a:spcBef>
            </a:pPr>
            <a:r>
              <a:rPr sz="2450" spc="-25" dirty="0">
                <a:solidFill>
                  <a:srgbClr val="3B3731"/>
                </a:solidFill>
                <a:latin typeface="Calibri"/>
                <a:cs typeface="Calibri"/>
              </a:rPr>
              <a:t>15,000</a:t>
            </a:r>
            <a:endParaRPr sz="2450">
              <a:latin typeface="Calibri"/>
              <a:cs typeface="Calibri"/>
            </a:endParaRPr>
          </a:p>
          <a:p>
            <a:pPr marL="12700">
              <a:lnSpc>
                <a:spcPts val="1685"/>
              </a:lnSpc>
            </a:pPr>
            <a:r>
              <a:rPr sz="1500" b="1" spc="-10" dirty="0">
                <a:solidFill>
                  <a:srgbClr val="3B3731"/>
                </a:solidFill>
                <a:latin typeface="Trebuchet MS"/>
                <a:cs typeface="Trebuchet MS"/>
              </a:rPr>
              <a:t>trains</a:t>
            </a:r>
            <a:r>
              <a:rPr sz="1500" b="1" spc="-40" dirty="0">
                <a:solidFill>
                  <a:srgbClr val="3B3731"/>
                </a:solidFill>
                <a:latin typeface="Trebuchet MS"/>
                <a:cs typeface="Trebuchet MS"/>
              </a:rPr>
              <a:t> </a:t>
            </a:r>
            <a:r>
              <a:rPr sz="1500" b="1" spc="5" dirty="0">
                <a:solidFill>
                  <a:srgbClr val="3B3731"/>
                </a:solidFill>
                <a:latin typeface="Trebuchet MS"/>
                <a:cs typeface="Trebuchet MS"/>
              </a:rPr>
              <a:t>every</a:t>
            </a:r>
            <a:r>
              <a:rPr sz="1500" b="1" spc="-30" dirty="0">
                <a:solidFill>
                  <a:srgbClr val="3B3731"/>
                </a:solidFill>
                <a:latin typeface="Trebuchet MS"/>
                <a:cs typeface="Trebuchet MS"/>
              </a:rPr>
              <a:t> </a:t>
            </a:r>
            <a:r>
              <a:rPr sz="1500" b="1" spc="35" dirty="0">
                <a:solidFill>
                  <a:srgbClr val="3B3731"/>
                </a:solidFill>
                <a:latin typeface="Trebuchet MS"/>
                <a:cs typeface="Trebuchet MS"/>
              </a:rPr>
              <a:t>day</a:t>
            </a:r>
            <a:endParaRPr sz="1500">
              <a:latin typeface="Trebuchet MS"/>
              <a:cs typeface="Trebuchet MS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247888" y="658406"/>
            <a:ext cx="2734068" cy="240766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9221089" y="1762797"/>
            <a:ext cx="1599565" cy="786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0" spc="-260" dirty="0">
                <a:solidFill>
                  <a:srgbClr val="009BA4"/>
                </a:solidFill>
                <a:latin typeface="Calibri"/>
                <a:cs typeface="Calibri"/>
              </a:rPr>
              <a:t>28,000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865472" y="2037460"/>
            <a:ext cx="21272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15" dirty="0">
                <a:solidFill>
                  <a:srgbClr val="009BA4"/>
                </a:solidFill>
                <a:latin typeface="Calibri"/>
                <a:cs typeface="Calibri"/>
              </a:rPr>
              <a:t>m2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230347" y="2421775"/>
            <a:ext cx="1269365" cy="222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00" spc="-5" dirty="0">
                <a:solidFill>
                  <a:srgbClr val="3B3731"/>
                </a:solidFill>
                <a:latin typeface="Calibri"/>
                <a:cs typeface="Calibri"/>
              </a:rPr>
              <a:t>of</a:t>
            </a:r>
            <a:r>
              <a:rPr sz="1300" dirty="0">
                <a:solidFill>
                  <a:srgbClr val="3B3731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3B3731"/>
                </a:solidFill>
                <a:latin typeface="Calibri"/>
                <a:cs typeface="Calibri"/>
              </a:rPr>
              <a:t>solar</a:t>
            </a:r>
            <a:r>
              <a:rPr sz="1300" dirty="0">
                <a:solidFill>
                  <a:srgbClr val="3B3731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B3731"/>
                </a:solidFill>
                <a:latin typeface="Calibri"/>
                <a:cs typeface="Calibri"/>
              </a:rPr>
              <a:t>cell panels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981282" y="2943479"/>
            <a:ext cx="4446167" cy="2876689"/>
            <a:chOff x="7340436" y="2182393"/>
            <a:chExt cx="4446167" cy="2876689"/>
          </a:xfrm>
        </p:grpSpPr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62488" y="2182393"/>
              <a:ext cx="1024115" cy="62482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40436" y="4525682"/>
              <a:ext cx="396227" cy="533400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6630289" y="5140083"/>
            <a:ext cx="1569085" cy="786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0" spc="-355" dirty="0">
                <a:solidFill>
                  <a:srgbClr val="009BA4"/>
                </a:solidFill>
                <a:latin typeface="Calibri"/>
                <a:cs typeface="Calibri"/>
              </a:rPr>
              <a:t>2</a:t>
            </a:r>
            <a:r>
              <a:rPr sz="5000" spc="-365" dirty="0">
                <a:solidFill>
                  <a:srgbClr val="009BA4"/>
                </a:solidFill>
                <a:latin typeface="Calibri"/>
                <a:cs typeface="Calibri"/>
              </a:rPr>
              <a:t>0</a:t>
            </a:r>
            <a:r>
              <a:rPr sz="5000" spc="-355" dirty="0">
                <a:solidFill>
                  <a:srgbClr val="009BA4"/>
                </a:solidFill>
                <a:latin typeface="Calibri"/>
                <a:cs typeface="Calibri"/>
              </a:rPr>
              <a:t>,00</a:t>
            </a:r>
            <a:r>
              <a:rPr sz="5000" spc="-5" dirty="0">
                <a:solidFill>
                  <a:srgbClr val="009BA4"/>
                </a:solidFill>
                <a:latin typeface="Calibri"/>
                <a:cs typeface="Calibri"/>
              </a:rPr>
              <a:t>0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630289" y="5820168"/>
            <a:ext cx="1412875" cy="3886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310"/>
              </a:lnSpc>
              <a:spcBef>
                <a:spcPts val="340"/>
              </a:spcBef>
            </a:pPr>
            <a:r>
              <a:rPr sz="1300" spc="-10" dirty="0">
                <a:solidFill>
                  <a:srgbClr val="3B3731"/>
                </a:solidFill>
                <a:latin typeface="Calibri"/>
                <a:cs typeface="Calibri"/>
              </a:rPr>
              <a:t>train paths </a:t>
            </a:r>
            <a:r>
              <a:rPr sz="1300" spc="-5" dirty="0">
                <a:solidFill>
                  <a:srgbClr val="3B3731"/>
                </a:solidFill>
                <a:latin typeface="Calibri"/>
                <a:cs typeface="Calibri"/>
              </a:rPr>
              <a:t>delivered </a:t>
            </a:r>
            <a:r>
              <a:rPr sz="1300" spc="-280" dirty="0">
                <a:solidFill>
                  <a:srgbClr val="3B3731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B3731"/>
                </a:solidFill>
                <a:latin typeface="Calibri"/>
                <a:cs typeface="Calibri"/>
              </a:rPr>
              <a:t>every</a:t>
            </a:r>
            <a:r>
              <a:rPr sz="1300" dirty="0">
                <a:solidFill>
                  <a:srgbClr val="3B3731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3B3731"/>
                </a:solidFill>
                <a:latin typeface="Calibri"/>
                <a:cs typeface="Calibri"/>
              </a:rPr>
              <a:t>day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998572" y="4603834"/>
            <a:ext cx="2029460" cy="16510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700"/>
              </a:spcBef>
            </a:pPr>
            <a:r>
              <a:rPr sz="5000" spc="-305" dirty="0">
                <a:solidFill>
                  <a:srgbClr val="3B3731"/>
                </a:solidFill>
                <a:latin typeface="Calibri"/>
                <a:cs typeface="Calibri"/>
              </a:rPr>
              <a:t>10</a:t>
            </a:r>
            <a:r>
              <a:rPr sz="5000" spc="-310" dirty="0">
                <a:solidFill>
                  <a:srgbClr val="3B3731"/>
                </a:solidFill>
                <a:latin typeface="Calibri"/>
                <a:cs typeface="Calibri"/>
              </a:rPr>
              <a:t>.</a:t>
            </a:r>
            <a:r>
              <a:rPr sz="5000" spc="55" dirty="0">
                <a:solidFill>
                  <a:srgbClr val="3B3731"/>
                </a:solidFill>
                <a:latin typeface="Calibri"/>
                <a:cs typeface="Calibri"/>
              </a:rPr>
              <a:t>9</a:t>
            </a:r>
            <a:r>
              <a:rPr sz="2150" spc="-30" dirty="0">
                <a:solidFill>
                  <a:srgbClr val="3B3731"/>
                </a:solidFill>
                <a:latin typeface="Calibri"/>
                <a:cs typeface="Calibri"/>
              </a:rPr>
              <a:t>m</a:t>
            </a:r>
            <a:r>
              <a:rPr sz="2150" spc="-45" dirty="0">
                <a:solidFill>
                  <a:srgbClr val="3B3731"/>
                </a:solidFill>
                <a:latin typeface="Calibri"/>
                <a:cs typeface="Calibri"/>
              </a:rPr>
              <a:t>illi</a:t>
            </a:r>
            <a:r>
              <a:rPr sz="2150" spc="-20" dirty="0">
                <a:solidFill>
                  <a:srgbClr val="3B3731"/>
                </a:solidFill>
                <a:latin typeface="Calibri"/>
                <a:cs typeface="Calibri"/>
              </a:rPr>
              <a:t>o</a:t>
            </a:r>
            <a:r>
              <a:rPr sz="2150" spc="20" dirty="0">
                <a:solidFill>
                  <a:srgbClr val="3B3731"/>
                </a:solidFill>
                <a:latin typeface="Calibri"/>
                <a:cs typeface="Calibri"/>
              </a:rPr>
              <a:t>n</a:t>
            </a:r>
            <a:endParaRPr sz="2150">
              <a:latin typeface="Calibri"/>
              <a:cs typeface="Calibri"/>
            </a:endParaRPr>
          </a:p>
          <a:p>
            <a:pPr marL="12700" marR="281940">
              <a:lnSpc>
                <a:spcPts val="1490"/>
              </a:lnSpc>
              <a:spcBef>
                <a:spcPts val="254"/>
              </a:spcBef>
            </a:pPr>
            <a:r>
              <a:rPr sz="1300" spc="-5" dirty="0">
                <a:solidFill>
                  <a:srgbClr val="3B3731"/>
                </a:solidFill>
                <a:latin typeface="Calibri"/>
                <a:cs typeface="Calibri"/>
              </a:rPr>
              <a:t>tonnes of greenhouse </a:t>
            </a:r>
            <a:r>
              <a:rPr sz="1300" spc="-10" dirty="0">
                <a:solidFill>
                  <a:srgbClr val="3B3731"/>
                </a:solidFill>
                <a:latin typeface="Calibri"/>
                <a:cs typeface="Calibri"/>
              </a:rPr>
              <a:t>gas </a:t>
            </a:r>
            <a:r>
              <a:rPr sz="1300" spc="-275" dirty="0">
                <a:solidFill>
                  <a:srgbClr val="3B3731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3B3731"/>
                </a:solidFill>
                <a:latin typeface="Calibri"/>
                <a:cs typeface="Calibri"/>
              </a:rPr>
              <a:t>emissions</a:t>
            </a:r>
            <a:r>
              <a:rPr sz="1300" spc="25" dirty="0">
                <a:solidFill>
                  <a:srgbClr val="3B3731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3B3731"/>
                </a:solidFill>
                <a:latin typeface="Calibri"/>
                <a:cs typeface="Calibri"/>
              </a:rPr>
              <a:t>avoided</a:t>
            </a:r>
            <a:endParaRPr sz="1300">
              <a:latin typeface="Calibri"/>
              <a:cs typeface="Calibri"/>
            </a:endParaRPr>
          </a:p>
          <a:p>
            <a:pPr marL="12700" marR="383540">
              <a:lnSpc>
                <a:spcPts val="1500"/>
              </a:lnSpc>
            </a:pPr>
            <a:r>
              <a:rPr sz="1300" spc="-5" dirty="0">
                <a:solidFill>
                  <a:srgbClr val="3B3731"/>
                </a:solidFill>
                <a:latin typeface="Calibri"/>
                <a:cs typeface="Calibri"/>
              </a:rPr>
              <a:t>as a result of </a:t>
            </a:r>
            <a:r>
              <a:rPr sz="1300" spc="-10" dirty="0">
                <a:solidFill>
                  <a:srgbClr val="3B3731"/>
                </a:solidFill>
                <a:latin typeface="Calibri"/>
                <a:cs typeface="Calibri"/>
              </a:rPr>
              <a:t>preference </a:t>
            </a:r>
            <a:r>
              <a:rPr sz="1300" spc="-280" dirty="0">
                <a:solidFill>
                  <a:srgbClr val="3B3731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3B3731"/>
                </a:solidFill>
                <a:latin typeface="Calibri"/>
                <a:cs typeface="Calibri"/>
              </a:rPr>
              <a:t>for</a:t>
            </a:r>
            <a:r>
              <a:rPr sz="1300" spc="5" dirty="0">
                <a:solidFill>
                  <a:srgbClr val="3B3731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3B3731"/>
                </a:solidFill>
                <a:latin typeface="Calibri"/>
                <a:cs typeface="Calibri"/>
              </a:rPr>
              <a:t>transport</a:t>
            </a:r>
            <a:r>
              <a:rPr sz="1300" spc="5" dirty="0">
                <a:solidFill>
                  <a:srgbClr val="3B3731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3B3731"/>
                </a:solidFill>
                <a:latin typeface="Calibri"/>
                <a:cs typeface="Calibri"/>
              </a:rPr>
              <a:t>by</a:t>
            </a:r>
            <a:r>
              <a:rPr sz="1300" spc="15" dirty="0">
                <a:solidFill>
                  <a:srgbClr val="3B3731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3B3731"/>
                </a:solidFill>
                <a:latin typeface="Calibri"/>
                <a:cs typeface="Calibri"/>
              </a:rPr>
              <a:t>rail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45313" y="6314071"/>
            <a:ext cx="899794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Calibri"/>
                <a:cs typeface="Calibri"/>
              </a:rPr>
              <a:t>FIGURES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2020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Εικόνα 3">
            <a:extLst>
              <a:ext uri="{FF2B5EF4-FFF2-40B4-BE49-F238E27FC236}">
                <a16:creationId xmlns:a16="http://schemas.microsoft.com/office/drawing/2014/main" id="{6FCB606F-E857-42CB-B160-EB074FD81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98475"/>
            <a:ext cx="10747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D8757F-8673-40D9-9D3A-4E57552CD7EE}"/>
              </a:ext>
            </a:extLst>
          </p:cNvPr>
          <p:cNvSpPr txBox="1"/>
          <p:nvPr/>
        </p:nvSpPr>
        <p:spPr>
          <a:xfrm>
            <a:off x="3133725" y="2532727"/>
            <a:ext cx="751522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2400" dirty="0">
                <a:solidFill>
                  <a:srgbClr val="00B050"/>
                </a:solidFill>
              </a:rPr>
              <a:t>Applications of new technologies</a:t>
            </a:r>
            <a:endParaRPr lang="el-GR" sz="2400" dirty="0">
              <a:solidFill>
                <a:srgbClr val="00B050"/>
              </a:solidFill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2400" dirty="0">
                <a:solidFill>
                  <a:srgbClr val="00B050"/>
                </a:solidFill>
              </a:rPr>
              <a:t>Maintenance of existing rail network</a:t>
            </a:r>
            <a:endParaRPr lang="el-GR" sz="2400" dirty="0">
              <a:solidFill>
                <a:srgbClr val="00B050"/>
              </a:solidFill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2400" dirty="0">
                <a:solidFill>
                  <a:srgbClr val="00B050"/>
                </a:solidFill>
              </a:rPr>
              <a:t>Connectivity with ports and logistics</a:t>
            </a:r>
            <a:endParaRPr lang="el-GR" sz="2400" dirty="0">
              <a:solidFill>
                <a:srgbClr val="00B050"/>
              </a:solidFill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2400" dirty="0">
                <a:solidFill>
                  <a:srgbClr val="00B050"/>
                </a:solidFill>
              </a:rPr>
              <a:t>Training &amp; qualifications of human resources</a:t>
            </a:r>
            <a:endParaRPr lang="el-GR" sz="2400" dirty="0">
              <a:solidFill>
                <a:srgbClr val="00B050"/>
              </a:solidFill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2400" dirty="0">
                <a:solidFill>
                  <a:srgbClr val="00B050"/>
                </a:solidFill>
              </a:rPr>
              <a:t>Protection of rail infrastructure assets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2400" dirty="0">
                <a:solidFill>
                  <a:srgbClr val="00B050"/>
                </a:solidFill>
              </a:rPr>
              <a:t>Investments</a:t>
            </a:r>
            <a:endParaRPr lang="el-GR" sz="24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4A6900-921D-4C90-916A-E8C21A3D83BF}"/>
              </a:ext>
            </a:extLst>
          </p:cNvPr>
          <p:cNvSpPr txBox="1"/>
          <p:nvPr/>
        </p:nvSpPr>
        <p:spPr>
          <a:xfrm>
            <a:off x="1899822" y="813584"/>
            <a:ext cx="9015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solidFill>
                  <a:srgbClr val="FFFF00"/>
                </a:solidFill>
              </a:rPr>
              <a:t>The crucial factors which determine the competitiveness of rail transport in Greece</a:t>
            </a:r>
            <a:endParaRPr lang="el-GR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433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Εικόνα 3">
            <a:extLst>
              <a:ext uri="{FF2B5EF4-FFF2-40B4-BE49-F238E27FC236}">
                <a16:creationId xmlns:a16="http://schemas.microsoft.com/office/drawing/2014/main" id="{6FCB606F-E857-42CB-B160-EB074FD81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98475"/>
            <a:ext cx="10747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4A6900-921D-4C90-916A-E8C21A3D83BF}"/>
              </a:ext>
            </a:extLst>
          </p:cNvPr>
          <p:cNvSpPr txBox="1"/>
          <p:nvPr/>
        </p:nvSpPr>
        <p:spPr>
          <a:xfrm>
            <a:off x="1899822" y="813584"/>
            <a:ext cx="9015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solidFill>
                  <a:srgbClr val="FFFF00"/>
                </a:solidFill>
              </a:rPr>
              <a:t>The crucial factors which determine the competitiveness of rail transport in Greece</a:t>
            </a:r>
            <a:endParaRPr lang="el-GR" sz="28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9BEE7-8640-4CDB-9F30-13DB8891D905}"/>
              </a:ext>
            </a:extLst>
          </p:cNvPr>
          <p:cNvSpPr txBox="1"/>
          <p:nvPr/>
        </p:nvSpPr>
        <p:spPr>
          <a:xfrm>
            <a:off x="5312361" y="2199352"/>
            <a:ext cx="219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Technologies</a:t>
            </a:r>
            <a:endParaRPr lang="el-GR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9F1C40-4B62-47F6-982D-4F8CF8713B1E}"/>
              </a:ext>
            </a:extLst>
          </p:cNvPr>
          <p:cNvSpPr txBox="1"/>
          <p:nvPr/>
        </p:nvSpPr>
        <p:spPr>
          <a:xfrm>
            <a:off x="3829466" y="3247102"/>
            <a:ext cx="54197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B050"/>
                </a:solidFill>
              </a:rPr>
              <a:t>Signalling Systems &amp; Automation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B050"/>
                </a:solidFill>
              </a:rPr>
              <a:t>Telecommunications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B050"/>
                </a:solidFill>
              </a:rPr>
              <a:t>Telematics</a:t>
            </a:r>
            <a:endParaRPr lang="el-GR" sz="2400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81B843-7709-4606-A38D-89D37A86CBF2}"/>
              </a:ext>
            </a:extLst>
          </p:cNvPr>
          <p:cNvSpPr txBox="1"/>
          <p:nvPr/>
        </p:nvSpPr>
        <p:spPr>
          <a:xfrm>
            <a:off x="257175" y="3582205"/>
            <a:ext cx="347662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1400" dirty="0">
                <a:solidFill>
                  <a:srgbClr val="00B050"/>
                </a:solidFill>
              </a:rPr>
              <a:t>Applications of new </a:t>
            </a: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technologies</a:t>
            </a:r>
            <a:endParaRPr lang="el-GR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1400" dirty="0">
                <a:solidFill>
                  <a:srgbClr val="00B050"/>
                </a:solidFill>
              </a:rPr>
              <a:t>Maintenance of existing rail network</a:t>
            </a:r>
            <a:endParaRPr lang="el-GR" sz="1400" dirty="0">
              <a:solidFill>
                <a:srgbClr val="00B050"/>
              </a:solidFill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1400" dirty="0">
                <a:solidFill>
                  <a:srgbClr val="00B050"/>
                </a:solidFill>
              </a:rPr>
              <a:t>Connectivity with ports and logistics</a:t>
            </a:r>
            <a:endParaRPr lang="el-GR" sz="1400" dirty="0">
              <a:solidFill>
                <a:srgbClr val="00B050"/>
              </a:solidFill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1400" dirty="0">
                <a:solidFill>
                  <a:srgbClr val="00B050"/>
                </a:solidFill>
              </a:rPr>
              <a:t>Training of human resources</a:t>
            </a:r>
            <a:endParaRPr lang="el-GR" sz="1400" dirty="0">
              <a:solidFill>
                <a:srgbClr val="00B050"/>
              </a:solidFill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1400" dirty="0">
                <a:solidFill>
                  <a:srgbClr val="00B050"/>
                </a:solidFill>
              </a:rPr>
              <a:t>Protection of rail infrastructure assets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1400" dirty="0">
                <a:solidFill>
                  <a:srgbClr val="00B050"/>
                </a:solidFill>
              </a:rPr>
              <a:t>Investments</a:t>
            </a:r>
            <a:endParaRPr lang="el-GR" sz="1400" dirty="0">
              <a:solidFill>
                <a:srgbClr val="00B05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3BFD60-FEE1-4165-8210-025FF91C3722}"/>
              </a:ext>
            </a:extLst>
          </p:cNvPr>
          <p:cNvSpPr/>
          <p:nvPr/>
        </p:nvSpPr>
        <p:spPr>
          <a:xfrm>
            <a:off x="161509" y="3582205"/>
            <a:ext cx="3476625" cy="3123395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80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Εικόνα 3">
            <a:extLst>
              <a:ext uri="{FF2B5EF4-FFF2-40B4-BE49-F238E27FC236}">
                <a16:creationId xmlns:a16="http://schemas.microsoft.com/office/drawing/2014/main" id="{6FCB606F-E857-42CB-B160-EB074FD81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98475"/>
            <a:ext cx="10747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4A6900-921D-4C90-916A-E8C21A3D83BF}"/>
              </a:ext>
            </a:extLst>
          </p:cNvPr>
          <p:cNvSpPr txBox="1"/>
          <p:nvPr/>
        </p:nvSpPr>
        <p:spPr>
          <a:xfrm>
            <a:off x="1899822" y="813584"/>
            <a:ext cx="9015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solidFill>
                  <a:srgbClr val="FFFF00"/>
                </a:solidFill>
              </a:rPr>
              <a:t>The crucial factors which determine the competitiveness of rail transport in Greece</a:t>
            </a:r>
            <a:endParaRPr lang="el-GR" sz="28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9BEE7-8640-4CDB-9F30-13DB8891D905}"/>
              </a:ext>
            </a:extLst>
          </p:cNvPr>
          <p:cNvSpPr txBox="1"/>
          <p:nvPr/>
        </p:nvSpPr>
        <p:spPr>
          <a:xfrm>
            <a:off x="5086349" y="2142202"/>
            <a:ext cx="2257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Maintenance</a:t>
            </a:r>
            <a:endParaRPr lang="el-GR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9F1C40-4B62-47F6-982D-4F8CF8713B1E}"/>
              </a:ext>
            </a:extLst>
          </p:cNvPr>
          <p:cNvSpPr txBox="1"/>
          <p:nvPr/>
        </p:nvSpPr>
        <p:spPr>
          <a:xfrm>
            <a:off x="4181474" y="2866102"/>
            <a:ext cx="717232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B050"/>
                </a:solidFill>
              </a:rPr>
              <a:t>Funding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B050"/>
                </a:solidFill>
              </a:rPr>
              <a:t>Strategic Planning (short term, long term)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B050"/>
                </a:solidFill>
              </a:rPr>
              <a:t>Human Resources </a:t>
            </a:r>
            <a:endParaRPr lang="el-GR" sz="2400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B3C7CC-045A-43B3-A59B-3E4FA2B3F1F7}"/>
              </a:ext>
            </a:extLst>
          </p:cNvPr>
          <p:cNvSpPr txBox="1"/>
          <p:nvPr/>
        </p:nvSpPr>
        <p:spPr>
          <a:xfrm>
            <a:off x="257175" y="3582205"/>
            <a:ext cx="347662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1400" dirty="0">
                <a:solidFill>
                  <a:srgbClr val="00B050"/>
                </a:solidFill>
              </a:rPr>
              <a:t>Applications of new technologies</a:t>
            </a:r>
            <a:endParaRPr lang="el-GR" sz="1400" dirty="0">
              <a:solidFill>
                <a:srgbClr val="00B050"/>
              </a:solidFill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Maintenance</a:t>
            </a:r>
            <a:r>
              <a:rPr lang="en-GB" sz="1400" dirty="0">
                <a:solidFill>
                  <a:srgbClr val="00B050"/>
                </a:solidFill>
              </a:rPr>
              <a:t> of existing rail network</a:t>
            </a:r>
            <a:endParaRPr lang="el-GR" sz="1400" dirty="0">
              <a:solidFill>
                <a:srgbClr val="00B050"/>
              </a:solidFill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1400" dirty="0">
                <a:solidFill>
                  <a:srgbClr val="00B050"/>
                </a:solidFill>
              </a:rPr>
              <a:t>Connectivity with ports and logistics</a:t>
            </a:r>
            <a:endParaRPr lang="el-GR" sz="1400" dirty="0">
              <a:solidFill>
                <a:srgbClr val="00B050"/>
              </a:solidFill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1400" dirty="0">
                <a:solidFill>
                  <a:srgbClr val="00B050"/>
                </a:solidFill>
              </a:rPr>
              <a:t>Training of human resources</a:t>
            </a:r>
            <a:endParaRPr lang="el-GR" sz="1400" dirty="0">
              <a:solidFill>
                <a:srgbClr val="00B050"/>
              </a:solidFill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1400" dirty="0">
                <a:solidFill>
                  <a:srgbClr val="00B050"/>
                </a:solidFill>
              </a:rPr>
              <a:t>Protection of rail infrastructure assets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1400" dirty="0">
                <a:solidFill>
                  <a:srgbClr val="00B050"/>
                </a:solidFill>
              </a:rPr>
              <a:t>Investments</a:t>
            </a:r>
            <a:endParaRPr lang="el-GR" sz="1400" dirty="0">
              <a:solidFill>
                <a:srgbClr val="00B05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5419C5-B1A1-4DA5-B21A-76AA3660F4E2}"/>
              </a:ext>
            </a:extLst>
          </p:cNvPr>
          <p:cNvSpPr/>
          <p:nvPr/>
        </p:nvSpPr>
        <p:spPr>
          <a:xfrm>
            <a:off x="161509" y="3582205"/>
            <a:ext cx="3476625" cy="3123395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622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Εικόνα 3">
            <a:extLst>
              <a:ext uri="{FF2B5EF4-FFF2-40B4-BE49-F238E27FC236}">
                <a16:creationId xmlns:a16="http://schemas.microsoft.com/office/drawing/2014/main" id="{6FCB606F-E857-42CB-B160-EB074FD81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98475"/>
            <a:ext cx="10747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4A6900-921D-4C90-916A-E8C21A3D83BF}"/>
              </a:ext>
            </a:extLst>
          </p:cNvPr>
          <p:cNvSpPr txBox="1"/>
          <p:nvPr/>
        </p:nvSpPr>
        <p:spPr>
          <a:xfrm>
            <a:off x="1899822" y="813584"/>
            <a:ext cx="9015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solidFill>
                  <a:srgbClr val="FFFF00"/>
                </a:solidFill>
              </a:rPr>
              <a:t>The crucial factors which determine the competitiveness of rail transport in Greece</a:t>
            </a:r>
            <a:endParaRPr lang="el-GR" sz="28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9BEE7-8640-4CDB-9F30-13DB8891D905}"/>
              </a:ext>
            </a:extLst>
          </p:cNvPr>
          <p:cNvSpPr txBox="1"/>
          <p:nvPr/>
        </p:nvSpPr>
        <p:spPr>
          <a:xfrm>
            <a:off x="5086350" y="2142202"/>
            <a:ext cx="219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Connectivity</a:t>
            </a:r>
            <a:endParaRPr lang="el-GR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9F1C40-4B62-47F6-982D-4F8CF8713B1E}"/>
              </a:ext>
            </a:extLst>
          </p:cNvPr>
          <p:cNvSpPr txBox="1"/>
          <p:nvPr/>
        </p:nvSpPr>
        <p:spPr>
          <a:xfrm>
            <a:off x="3990975" y="2978378"/>
            <a:ext cx="61150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B050"/>
                </a:solidFill>
              </a:rPr>
              <a:t>Ports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B050"/>
                </a:solidFill>
              </a:rPr>
              <a:t>Airports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B050"/>
                </a:solidFill>
              </a:rPr>
              <a:t>Logistic Hubs / Industrial Areas (</a:t>
            </a:r>
            <a:r>
              <a:rPr lang="el-GR" sz="2400" dirty="0">
                <a:solidFill>
                  <a:srgbClr val="00B050"/>
                </a:solidFill>
              </a:rPr>
              <a:t>ΒΙ.ΠΕ.)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19A65D-5D6C-4884-825F-F6FA7F938891}"/>
              </a:ext>
            </a:extLst>
          </p:cNvPr>
          <p:cNvSpPr txBox="1"/>
          <p:nvPr/>
        </p:nvSpPr>
        <p:spPr>
          <a:xfrm>
            <a:off x="257175" y="3582205"/>
            <a:ext cx="347662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1400" dirty="0">
                <a:solidFill>
                  <a:srgbClr val="00B050"/>
                </a:solidFill>
              </a:rPr>
              <a:t>Applications of new technologies</a:t>
            </a:r>
            <a:endParaRPr lang="el-GR" sz="1400" dirty="0">
              <a:solidFill>
                <a:srgbClr val="00B050"/>
              </a:solidFill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1400" dirty="0">
                <a:solidFill>
                  <a:srgbClr val="00B050"/>
                </a:solidFill>
              </a:rPr>
              <a:t>Maintenance of existing rail network</a:t>
            </a:r>
            <a:endParaRPr lang="el-GR" sz="1400" dirty="0">
              <a:solidFill>
                <a:srgbClr val="00B050"/>
              </a:solidFill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Connectivity</a:t>
            </a:r>
            <a:r>
              <a:rPr lang="en-GB" sz="1400" dirty="0">
                <a:solidFill>
                  <a:srgbClr val="00B050"/>
                </a:solidFill>
              </a:rPr>
              <a:t> with ports and logistics</a:t>
            </a:r>
            <a:endParaRPr lang="el-GR" sz="1400" dirty="0">
              <a:solidFill>
                <a:srgbClr val="00B050"/>
              </a:solidFill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1400" dirty="0">
                <a:solidFill>
                  <a:srgbClr val="00B050"/>
                </a:solidFill>
              </a:rPr>
              <a:t>Training of human resources</a:t>
            </a:r>
            <a:endParaRPr lang="el-GR" sz="1400" dirty="0">
              <a:solidFill>
                <a:srgbClr val="00B050"/>
              </a:solidFill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1400" dirty="0">
                <a:solidFill>
                  <a:srgbClr val="00B050"/>
                </a:solidFill>
              </a:rPr>
              <a:t>Protection of rail infrastructure assets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GB" sz="1400" dirty="0">
                <a:solidFill>
                  <a:srgbClr val="00B050"/>
                </a:solidFill>
              </a:rPr>
              <a:t>Investments</a:t>
            </a:r>
            <a:endParaRPr lang="el-GR" sz="1400" dirty="0">
              <a:solidFill>
                <a:srgbClr val="00B05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D7D9C0-FCC1-4D62-BB90-DBDA0C47C724}"/>
              </a:ext>
            </a:extLst>
          </p:cNvPr>
          <p:cNvSpPr/>
          <p:nvPr/>
        </p:nvSpPr>
        <p:spPr>
          <a:xfrm>
            <a:off x="161509" y="3582205"/>
            <a:ext cx="3476625" cy="3123395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677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7008</TotalTime>
  <Words>901</Words>
  <Application>Microsoft Office PowerPoint</Application>
  <PresentationFormat>Ευρεία οθόνη</PresentationFormat>
  <Paragraphs>230</Paragraphs>
  <Slides>19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9" baseType="lpstr">
      <vt:lpstr>Arial</vt:lpstr>
      <vt:lpstr>Calibri</vt:lpstr>
      <vt:lpstr>Century Gothic</vt:lpstr>
      <vt:lpstr>Gill Sans MT</vt:lpstr>
      <vt:lpstr>Segoe UI</vt:lpstr>
      <vt:lpstr>Trebuchet MS</vt:lpstr>
      <vt:lpstr>Wingdings</vt:lpstr>
      <vt:lpstr>Wingdings 3</vt:lpstr>
      <vt:lpstr>Ion Boardroom</vt:lpstr>
      <vt:lpstr>Acrobat Document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2.538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spyros pateras</dc:creator>
  <cp:lastModifiedBy>Konstantakopoulou Eleftheria</cp:lastModifiedBy>
  <cp:revision>45</cp:revision>
  <cp:lastPrinted>2021-12-13T11:13:03Z</cp:lastPrinted>
  <dcterms:created xsi:type="dcterms:W3CDTF">2021-07-07T17:30:41Z</dcterms:created>
  <dcterms:modified xsi:type="dcterms:W3CDTF">2021-12-14T08:09:18Z</dcterms:modified>
</cp:coreProperties>
</file>