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9"/>
  </p:notesMasterIdLst>
  <p:handoutMasterIdLst>
    <p:handoutMasterId r:id="rId10"/>
  </p:handoutMasterIdLst>
  <p:sldIdLst>
    <p:sldId id="597" r:id="rId2"/>
    <p:sldId id="606" r:id="rId3"/>
    <p:sldId id="609" r:id="rId4"/>
    <p:sldId id="605" r:id="rId5"/>
    <p:sldId id="608" r:id="rId6"/>
    <p:sldId id="607" r:id="rId7"/>
    <p:sldId id="598" r:id="rId8"/>
  </p:sldIdLst>
  <p:sldSz cx="9144000" cy="5143500" type="screen16x9"/>
  <p:notesSz cx="6797675" cy="9928225"/>
  <p:custDataLst>
    <p:tags r:id="rId11"/>
  </p:custDataLst>
  <p:defaultTextStyle>
    <a:defPPr>
      <a:defRPr lang="de-DE"/>
    </a:defPPr>
    <a:lvl1pPr marL="0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25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51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376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01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26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752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877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002" algn="l" defTabSz="8162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239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038"/>
    <a:srgbClr val="177277"/>
    <a:srgbClr val="14666A"/>
    <a:srgbClr val="CB5225"/>
    <a:srgbClr val="2CA6D4"/>
    <a:srgbClr val="F57E1B"/>
    <a:srgbClr val="7F7F7F"/>
    <a:srgbClr val="177478"/>
    <a:srgbClr val="D06320"/>
    <a:srgbClr val="C51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422DE-3C55-443D-9C9B-FE55B5044ABE}" v="7" dt="2022-04-12T13:29:31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9" autoAdjust="0"/>
    <p:restoredTop sz="94857" autoAdjust="0"/>
  </p:normalViewPr>
  <p:slideViewPr>
    <p:cSldViewPr snapToGrid="0">
      <p:cViewPr varScale="1">
        <p:scale>
          <a:sx n="85" d="100"/>
          <a:sy n="85" d="100"/>
        </p:scale>
        <p:origin x="846" y="90"/>
      </p:cViewPr>
      <p:guideLst>
        <p:guide orient="horz"/>
        <p:guide pos="6239"/>
        <p:guide pos="575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99" d="100"/>
          <a:sy n="99" d="100"/>
        </p:scale>
        <p:origin x="-3498" y="3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AU-BASSONG Anabelle" userId="469185c4-2987-4585-b6c5-13410d4b8c2b" providerId="ADAL" clId="{0F1422DE-3C55-443D-9C9B-FE55B5044ABE}"/>
    <pc:docChg chg="undo custSel modSld">
      <pc:chgData name="MARTEAU-BASSONG Anabelle" userId="469185c4-2987-4585-b6c5-13410d4b8c2b" providerId="ADAL" clId="{0F1422DE-3C55-443D-9C9B-FE55B5044ABE}" dt="2022-04-12T13:31:06.529" v="402" actId="1038"/>
      <pc:docMkLst>
        <pc:docMk/>
      </pc:docMkLst>
      <pc:sldChg chg="addSp delSp modSp mod">
        <pc:chgData name="MARTEAU-BASSONG Anabelle" userId="469185c4-2987-4585-b6c5-13410d4b8c2b" providerId="ADAL" clId="{0F1422DE-3C55-443D-9C9B-FE55B5044ABE}" dt="2022-04-12T13:31:06.529" v="402" actId="1038"/>
        <pc:sldMkLst>
          <pc:docMk/>
          <pc:sldMk cId="2539283111" sldId="597"/>
        </pc:sldMkLst>
        <pc:spChg chg="mod">
          <ac:chgData name="MARTEAU-BASSONG Anabelle" userId="469185c4-2987-4585-b6c5-13410d4b8c2b" providerId="ADAL" clId="{0F1422DE-3C55-443D-9C9B-FE55B5044ABE}" dt="2022-04-12T13:31:06.529" v="402" actId="1038"/>
          <ac:spMkLst>
            <pc:docMk/>
            <pc:sldMk cId="2539283111" sldId="597"/>
            <ac:spMk id="6" creationId="{00000000-0000-0000-0000-000000000000}"/>
          </ac:spMkLst>
        </pc:spChg>
        <pc:spChg chg="mod">
          <ac:chgData name="MARTEAU-BASSONG Anabelle" userId="469185c4-2987-4585-b6c5-13410d4b8c2b" providerId="ADAL" clId="{0F1422DE-3C55-443D-9C9B-FE55B5044ABE}" dt="2022-04-12T13:31:02.265" v="399" actId="1037"/>
          <ac:spMkLst>
            <pc:docMk/>
            <pc:sldMk cId="2539283111" sldId="597"/>
            <ac:spMk id="9" creationId="{4685854D-C504-42CA-B0BE-BEA0D0D0437B}"/>
          </ac:spMkLst>
        </pc:spChg>
        <pc:spChg chg="mod">
          <ac:chgData name="MARTEAU-BASSONG Anabelle" userId="469185c4-2987-4585-b6c5-13410d4b8c2b" providerId="ADAL" clId="{0F1422DE-3C55-443D-9C9B-FE55B5044ABE}" dt="2022-04-12T13:27:06.876" v="324" actId="207"/>
          <ac:spMkLst>
            <pc:docMk/>
            <pc:sldMk cId="2539283111" sldId="597"/>
            <ac:spMk id="10" creationId="{F2A3547C-C840-4430-B9D8-D75529B2069C}"/>
          </ac:spMkLst>
        </pc:spChg>
        <pc:spChg chg="mod">
          <ac:chgData name="MARTEAU-BASSONG Anabelle" userId="469185c4-2987-4585-b6c5-13410d4b8c2b" providerId="ADAL" clId="{0F1422DE-3C55-443D-9C9B-FE55B5044ABE}" dt="2022-04-12T12:54:39.002" v="186" actId="554"/>
          <ac:spMkLst>
            <pc:docMk/>
            <pc:sldMk cId="2539283111" sldId="597"/>
            <ac:spMk id="11" creationId="{AA6D59F3-D46A-4600-AAFD-D37447EAC884}"/>
          </ac:spMkLst>
        </pc:spChg>
        <pc:spChg chg="add mod">
          <ac:chgData name="MARTEAU-BASSONG Anabelle" userId="469185c4-2987-4585-b6c5-13410d4b8c2b" providerId="ADAL" clId="{0F1422DE-3C55-443D-9C9B-FE55B5044ABE}" dt="2022-04-12T12:54:32.555" v="185" actId="1035"/>
          <ac:spMkLst>
            <pc:docMk/>
            <pc:sldMk cId="2539283111" sldId="597"/>
            <ac:spMk id="12" creationId="{2E87D5A6-D2D7-467F-8562-8FC0807F8038}"/>
          </ac:spMkLst>
        </pc:spChg>
        <pc:spChg chg="add mod">
          <ac:chgData name="MARTEAU-BASSONG Anabelle" userId="469185c4-2987-4585-b6c5-13410d4b8c2b" providerId="ADAL" clId="{0F1422DE-3C55-443D-9C9B-FE55B5044ABE}" dt="2022-04-12T13:30:16.246" v="391" actId="1037"/>
          <ac:spMkLst>
            <pc:docMk/>
            <pc:sldMk cId="2539283111" sldId="597"/>
            <ac:spMk id="13" creationId="{A1DBC6A3-0C51-4AA4-9830-BF25348AC205}"/>
          </ac:spMkLst>
        </pc:spChg>
        <pc:spChg chg="add mod">
          <ac:chgData name="MARTEAU-BASSONG Anabelle" userId="469185c4-2987-4585-b6c5-13410d4b8c2b" providerId="ADAL" clId="{0F1422DE-3C55-443D-9C9B-FE55B5044ABE}" dt="2022-04-12T12:52:17.383" v="161" actId="207"/>
          <ac:spMkLst>
            <pc:docMk/>
            <pc:sldMk cId="2539283111" sldId="597"/>
            <ac:spMk id="14" creationId="{C4A22280-095A-4579-A442-3DD970DD4576}"/>
          </ac:spMkLst>
        </pc:spChg>
        <pc:spChg chg="add del mod">
          <ac:chgData name="MARTEAU-BASSONG Anabelle" userId="469185c4-2987-4585-b6c5-13410d4b8c2b" providerId="ADAL" clId="{0F1422DE-3C55-443D-9C9B-FE55B5044ABE}" dt="2022-04-12T13:29:51.895" v="372" actId="478"/>
          <ac:spMkLst>
            <pc:docMk/>
            <pc:sldMk cId="2539283111" sldId="597"/>
            <ac:spMk id="15" creationId="{2A8409DB-7B83-4D16-830C-9D4B8103FDAE}"/>
          </ac:spMkLst>
        </pc:spChg>
        <pc:spChg chg="add mod">
          <ac:chgData name="MARTEAU-BASSONG Anabelle" userId="469185c4-2987-4585-b6c5-13410d4b8c2b" providerId="ADAL" clId="{0F1422DE-3C55-443D-9C9B-FE55B5044ABE}" dt="2022-04-12T13:30:08.680" v="382" actId="1035"/>
          <ac:spMkLst>
            <pc:docMk/>
            <pc:sldMk cId="2539283111" sldId="597"/>
            <ac:spMk id="17" creationId="{2445D6C9-B15F-4287-A9FE-1160D27636E4}"/>
          </ac:spMkLst>
        </pc:spChg>
        <pc:spChg chg="mod">
          <ac:chgData name="MARTEAU-BASSONG Anabelle" userId="469185c4-2987-4585-b6c5-13410d4b8c2b" providerId="ADAL" clId="{0F1422DE-3C55-443D-9C9B-FE55B5044ABE}" dt="2022-04-12T13:30:05.431" v="377" actId="1036"/>
          <ac:spMkLst>
            <pc:docMk/>
            <pc:sldMk cId="2539283111" sldId="597"/>
            <ac:spMk id="18" creationId="{FAE2CA6A-8587-43A7-8B4C-D6DFA3A3CDD0}"/>
          </ac:spMkLst>
        </pc:spChg>
        <pc:spChg chg="mod">
          <ac:chgData name="MARTEAU-BASSONG Anabelle" userId="469185c4-2987-4585-b6c5-13410d4b8c2b" providerId="ADAL" clId="{0F1422DE-3C55-443D-9C9B-FE55B5044ABE}" dt="2022-04-12T13:26:25.827" v="317" actId="20577"/>
          <ac:spMkLst>
            <pc:docMk/>
            <pc:sldMk cId="2539283111" sldId="597"/>
            <ac:spMk id="20" creationId="{BCBCA6E4-11BD-4065-B6E3-704C1D57CF0B}"/>
          </ac:spMkLst>
        </pc:spChg>
        <pc:spChg chg="mod">
          <ac:chgData name="MARTEAU-BASSONG Anabelle" userId="469185c4-2987-4585-b6c5-13410d4b8c2b" providerId="ADAL" clId="{0F1422DE-3C55-443D-9C9B-FE55B5044ABE}" dt="2022-04-12T12:54:32.555" v="185" actId="1035"/>
          <ac:spMkLst>
            <pc:docMk/>
            <pc:sldMk cId="2539283111" sldId="597"/>
            <ac:spMk id="22" creationId="{7600937B-AE9C-4A9B-8B61-B9C5F78E7D0F}"/>
          </ac:spMkLst>
        </pc:spChg>
        <pc:picChg chg="mod">
          <ac:chgData name="MARTEAU-BASSONG Anabelle" userId="469185c4-2987-4585-b6c5-13410d4b8c2b" providerId="ADAL" clId="{0F1422DE-3C55-443D-9C9B-FE55B5044ABE}" dt="2022-04-12T12:54:28.137" v="183" actId="1076"/>
          <ac:picMkLst>
            <pc:docMk/>
            <pc:sldMk cId="2539283111" sldId="597"/>
            <ac:picMk id="16" creationId="{2A0ACD1B-8530-4E46-93D9-BB0CAD6A5AA6}"/>
          </ac:picMkLst>
        </pc:picChg>
      </pc:sldChg>
      <pc:sldChg chg="modSp mod">
        <pc:chgData name="MARTEAU-BASSONG Anabelle" userId="469185c4-2987-4585-b6c5-13410d4b8c2b" providerId="ADAL" clId="{0F1422DE-3C55-443D-9C9B-FE55B5044ABE}" dt="2022-04-12T13:15:39.187" v="259" actId="113"/>
        <pc:sldMkLst>
          <pc:docMk/>
          <pc:sldMk cId="3217561650" sldId="605"/>
        </pc:sldMkLst>
        <pc:spChg chg="mod">
          <ac:chgData name="MARTEAU-BASSONG Anabelle" userId="469185c4-2987-4585-b6c5-13410d4b8c2b" providerId="ADAL" clId="{0F1422DE-3C55-443D-9C9B-FE55B5044ABE}" dt="2022-04-12T13:15:39.187" v="259" actId="113"/>
          <ac:spMkLst>
            <pc:docMk/>
            <pc:sldMk cId="3217561650" sldId="605"/>
            <ac:spMk id="13" creationId="{2447B306-8BC0-41A0-80C8-0F6E53646A55}"/>
          </ac:spMkLst>
        </pc:spChg>
      </pc:sldChg>
      <pc:sldChg chg="addSp modSp mod">
        <pc:chgData name="MARTEAU-BASSONG Anabelle" userId="469185c4-2987-4585-b6c5-13410d4b8c2b" providerId="ADAL" clId="{0F1422DE-3C55-443D-9C9B-FE55B5044ABE}" dt="2022-04-12T13:16:54.976" v="296" actId="20577"/>
        <pc:sldMkLst>
          <pc:docMk/>
          <pc:sldMk cId="2182789503" sldId="606"/>
        </pc:sldMkLst>
        <pc:spChg chg="add mod">
          <ac:chgData name="MARTEAU-BASSONG Anabelle" userId="469185c4-2987-4585-b6c5-13410d4b8c2b" providerId="ADAL" clId="{0F1422DE-3C55-443D-9C9B-FE55B5044ABE}" dt="2022-04-12T13:16:54.976" v="296" actId="20577"/>
          <ac:spMkLst>
            <pc:docMk/>
            <pc:sldMk cId="2182789503" sldId="606"/>
            <ac:spMk id="5" creationId="{BB33A862-53A0-4D61-B101-2A5767F531E1}"/>
          </ac:spMkLst>
        </pc:spChg>
      </pc:sldChg>
      <pc:sldChg chg="delSp modSp mod">
        <pc:chgData name="MARTEAU-BASSONG Anabelle" userId="469185c4-2987-4585-b6c5-13410d4b8c2b" providerId="ADAL" clId="{0F1422DE-3C55-443D-9C9B-FE55B5044ABE}" dt="2022-04-12T13:21:18.356" v="298" actId="20577"/>
        <pc:sldMkLst>
          <pc:docMk/>
          <pc:sldMk cId="992331793" sldId="607"/>
        </pc:sldMkLst>
        <pc:spChg chg="del">
          <ac:chgData name="MARTEAU-BASSONG Anabelle" userId="469185c4-2987-4585-b6c5-13410d4b8c2b" providerId="ADAL" clId="{0F1422DE-3C55-443D-9C9B-FE55B5044ABE}" dt="2022-04-12T13:21:04.083" v="297" actId="478"/>
          <ac:spMkLst>
            <pc:docMk/>
            <pc:sldMk cId="992331793" sldId="607"/>
            <ac:spMk id="4" creationId="{00000000-0000-0000-0000-000000000000}"/>
          </ac:spMkLst>
        </pc:spChg>
        <pc:spChg chg="mod">
          <ac:chgData name="MARTEAU-BASSONG Anabelle" userId="469185c4-2987-4585-b6c5-13410d4b8c2b" providerId="ADAL" clId="{0F1422DE-3C55-443D-9C9B-FE55B5044ABE}" dt="2022-04-12T13:21:18.356" v="298" actId="20577"/>
          <ac:spMkLst>
            <pc:docMk/>
            <pc:sldMk cId="992331793" sldId="607"/>
            <ac:spMk id="5" creationId="{00000000-0000-0000-0000-000000000000}"/>
          </ac:spMkLst>
        </pc:spChg>
        <pc:spChg chg="mod">
          <ac:chgData name="MARTEAU-BASSONG Anabelle" userId="469185c4-2987-4585-b6c5-13410d4b8c2b" providerId="ADAL" clId="{0F1422DE-3C55-443D-9C9B-FE55B5044ABE}" dt="2022-04-12T13:15:11.190" v="258" actId="20577"/>
          <ac:spMkLst>
            <pc:docMk/>
            <pc:sldMk cId="992331793" sldId="607"/>
            <ac:spMk id="13" creationId="{01B8C559-61C8-46DF-B1E8-1775574B7509}"/>
          </ac:spMkLst>
        </pc:spChg>
      </pc:sldChg>
      <pc:sldChg chg="delSp mod">
        <pc:chgData name="MARTEAU-BASSONG Anabelle" userId="469185c4-2987-4585-b6c5-13410d4b8c2b" providerId="ADAL" clId="{0F1422DE-3C55-443D-9C9B-FE55B5044ABE}" dt="2022-04-12T12:55:54.035" v="190" actId="478"/>
        <pc:sldMkLst>
          <pc:docMk/>
          <pc:sldMk cId="1184234039" sldId="608"/>
        </pc:sldMkLst>
        <pc:spChg chg="del">
          <ac:chgData name="MARTEAU-BASSONG Anabelle" userId="469185c4-2987-4585-b6c5-13410d4b8c2b" providerId="ADAL" clId="{0F1422DE-3C55-443D-9C9B-FE55B5044ABE}" dt="2022-04-12T12:55:54.035" v="190" actId="478"/>
          <ac:spMkLst>
            <pc:docMk/>
            <pc:sldMk cId="1184234039" sldId="608"/>
            <ac:spMk id="3" creationId="{00000000-0000-0000-0000-000000000000}"/>
          </ac:spMkLst>
        </pc:spChg>
        <pc:spChg chg="del">
          <ac:chgData name="MARTEAU-BASSONG Anabelle" userId="469185c4-2987-4585-b6c5-13410d4b8c2b" providerId="ADAL" clId="{0F1422DE-3C55-443D-9C9B-FE55B5044ABE}" dt="2022-04-12T12:55:52.217" v="189" actId="478"/>
          <ac:spMkLst>
            <pc:docMk/>
            <pc:sldMk cId="1184234039" sldId="608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operactions-my.sharepoint.com/personal/anabelle_marteau-bassong_ggvie_fr/Documents/GGVIE/Instances/chiffres%20heal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operactions-my.sharepoint.com/personal/anabelle_marteau-bassong_ggvie_fr/Documents/GGVIE/Instances/chiffres%20healt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Social Security / 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Feuil1!$B$2</c:f>
              <c:numCache>
                <c:formatCode>0.0%</c:formatCode>
                <c:ptCount val="1"/>
                <c:pt idx="0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3-4EF2-8D14-8692711F927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Complementary health insurance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Feuil1!$B$3</c:f>
              <c:numCache>
                <c:formatCode>0.0%</c:formatCode>
                <c:ptCount val="1"/>
                <c:pt idx="0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3-4EF2-8D14-8692711F927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borne by the household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Feuil1!$B$4</c:f>
              <c:numCache>
                <c:formatCode>0.0%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3-4EF2-8D14-8692711F9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921679"/>
        <c:axId val="1095923343"/>
      </c:barChart>
      <c:catAx>
        <c:axId val="10959216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5923343"/>
        <c:crosses val="autoZero"/>
        <c:auto val="1"/>
        <c:lblAlgn val="ctr"/>
        <c:lblOffset val="100"/>
        <c:noMultiLvlLbl val="0"/>
      </c:catAx>
      <c:valAx>
        <c:axId val="109592334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9592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641009857481168"/>
          <c:y val="3.2398293963254596E-2"/>
          <c:w val="0.54358974358974355"/>
          <c:h val="0.60649970836978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Financing</a:t>
            </a:r>
            <a:r>
              <a:rPr lang="en-US" b="1" dirty="0"/>
              <a:t> of Social Security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337962962962964"/>
          <c:w val="1"/>
          <c:h val="0.4914782006415864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FB-4C00-B230-D7B1C5A2B6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FB-4C00-B230-D7B1C5A2B6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FB-4C00-B230-D7B1C5A2B6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FB-4C00-B230-D7B1C5A2B6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0FB-4C00-B230-D7B1C5A2B6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0FB-4C00-B230-D7B1C5A2B6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Feuil2!$A$2:$A$7</c:f>
              <c:strCache>
                <c:ptCount val="6"/>
                <c:pt idx="0">
                  <c:v>Employer payroll taxes</c:v>
                </c:pt>
                <c:pt idx="1">
                  <c:v>Employee payroll tax</c:v>
                </c:pt>
                <c:pt idx="2">
                  <c:v>Taxes : Generalized Social Contribtion (CSG)*</c:v>
                </c:pt>
                <c:pt idx="3">
                  <c:v>Taxes : Tobacco, alcohol &amp; automobile</c:v>
                </c:pt>
                <c:pt idx="4">
                  <c:v>Pharmaceutical ind. Tax</c:v>
                </c:pt>
                <c:pt idx="5">
                  <c:v>State subsidies</c:v>
                </c:pt>
              </c:strCache>
            </c:strRef>
          </c:cat>
          <c:val>
            <c:numRef>
              <c:f>Feuil2!$B$2:$B$7</c:f>
              <c:numCache>
                <c:formatCode>0.0%</c:formatCode>
                <c:ptCount val="6"/>
                <c:pt idx="0">
                  <c:v>0.51500000000000001</c:v>
                </c:pt>
                <c:pt idx="1">
                  <c:v>3.3000000000000002E-2</c:v>
                </c:pt>
                <c:pt idx="2">
                  <c:v>0.34599999999999997</c:v>
                </c:pt>
                <c:pt idx="3">
                  <c:v>3.4000000000000002E-2</c:v>
                </c:pt>
                <c:pt idx="4">
                  <c:v>8.0000000000000002E-3</c:v>
                </c:pt>
                <c:pt idx="5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FB-4C00-B230-D7B1C5A2B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078302712160958E-3"/>
          <c:y val="0.78819116360454944"/>
          <c:w val="0.99689216972878392"/>
          <c:h val="0.18403105861767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862" cy="495872"/>
          </a:xfrm>
          <a:prstGeom prst="rect">
            <a:avLst/>
          </a:prstGeom>
        </p:spPr>
        <p:txBody>
          <a:bodyPr vert="horz" lIns="86725" tIns="43365" rIns="86725" bIns="43365" rtlCol="0"/>
          <a:lstStyle>
            <a:lvl1pPr algn="l">
              <a:defRPr sz="1100"/>
            </a:lvl1pPr>
          </a:lstStyle>
          <a:p>
            <a:endParaRPr lang="de-DE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05" y="4"/>
            <a:ext cx="2945862" cy="495872"/>
          </a:xfrm>
          <a:prstGeom prst="rect">
            <a:avLst/>
          </a:prstGeom>
        </p:spPr>
        <p:txBody>
          <a:bodyPr vert="horz" lIns="86725" tIns="43365" rIns="86725" bIns="43365" rtlCol="0"/>
          <a:lstStyle>
            <a:lvl1pPr algn="r">
              <a:defRPr sz="1100"/>
            </a:lvl1pPr>
          </a:lstStyle>
          <a:p>
            <a:fld id="{4BD2F89C-5B9E-47D5-97EA-7E94A03F3BAD}" type="datetimeFigureOut">
              <a:rPr lang="en-US" smtClean="0">
                <a:latin typeface="Arial"/>
              </a:rPr>
              <a:pPr/>
              <a:t>4/12/2022</a:t>
            </a:fld>
            <a:endParaRPr lang="de-DE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815"/>
            <a:ext cx="2945862" cy="495872"/>
          </a:xfrm>
          <a:prstGeom prst="rect">
            <a:avLst/>
          </a:prstGeom>
        </p:spPr>
        <p:txBody>
          <a:bodyPr vert="horz" lIns="86725" tIns="43365" rIns="86725" bIns="43365" rtlCol="0" anchor="b"/>
          <a:lstStyle>
            <a:lvl1pPr algn="l">
              <a:defRPr sz="1100"/>
            </a:lvl1pPr>
          </a:lstStyle>
          <a:p>
            <a:endParaRPr lang="de-DE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05" y="9430815"/>
            <a:ext cx="2945862" cy="495872"/>
          </a:xfrm>
          <a:prstGeom prst="rect">
            <a:avLst/>
          </a:prstGeom>
        </p:spPr>
        <p:txBody>
          <a:bodyPr vert="horz" lIns="86725" tIns="43365" rIns="86725" bIns="43365" rtlCol="0" anchor="b"/>
          <a:lstStyle>
            <a:lvl1pPr algn="r">
              <a:defRPr sz="1100"/>
            </a:lvl1pPr>
          </a:lstStyle>
          <a:p>
            <a:fld id="{9EC16AE0-9542-4D5B-AF70-A50F5AFBFBE0}" type="slidenum">
              <a:rPr lang="de-DE" smtClean="0">
                <a:latin typeface="Arial"/>
              </a:rPr>
              <a:pPr/>
              <a:t>‹N°›</a:t>
            </a:fld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759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5659" cy="496412"/>
          </a:xfrm>
          <a:prstGeom prst="rect">
            <a:avLst/>
          </a:prstGeom>
        </p:spPr>
        <p:txBody>
          <a:bodyPr vert="horz" lIns="93944" tIns="46971" rIns="93944" bIns="46971" rtlCol="0"/>
          <a:lstStyle>
            <a:lvl1pPr algn="l">
              <a:defRPr sz="1400">
                <a:latin typeface="Arial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5" y="5"/>
            <a:ext cx="2945659" cy="496412"/>
          </a:xfrm>
          <a:prstGeom prst="rect">
            <a:avLst/>
          </a:prstGeom>
        </p:spPr>
        <p:txBody>
          <a:bodyPr vert="horz" lIns="93944" tIns="46971" rIns="93944" bIns="46971" rtlCol="0"/>
          <a:lstStyle>
            <a:lvl1pPr algn="r">
              <a:defRPr sz="1400">
                <a:latin typeface="Arial"/>
              </a:defRPr>
            </a:lvl1pPr>
          </a:lstStyle>
          <a:p>
            <a:fld id="{2FB4FF29-EE9A-4D47-9F1A-289A80693C0F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4" tIns="46971" rIns="93944" bIns="4697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5915"/>
            <a:ext cx="5438140" cy="4467700"/>
          </a:xfrm>
          <a:prstGeom prst="rect">
            <a:avLst/>
          </a:prstGeom>
        </p:spPr>
        <p:txBody>
          <a:bodyPr vert="horz" lIns="93944" tIns="46971" rIns="93944" bIns="469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430098"/>
            <a:ext cx="2945659" cy="496412"/>
          </a:xfrm>
          <a:prstGeom prst="rect">
            <a:avLst/>
          </a:prstGeom>
        </p:spPr>
        <p:txBody>
          <a:bodyPr vert="horz" lIns="93944" tIns="46971" rIns="93944" bIns="46971" rtlCol="0" anchor="b"/>
          <a:lstStyle>
            <a:lvl1pPr algn="l">
              <a:defRPr sz="1400">
                <a:latin typeface="Arial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5" y="9430098"/>
            <a:ext cx="2945659" cy="496412"/>
          </a:xfrm>
          <a:prstGeom prst="rect">
            <a:avLst/>
          </a:prstGeom>
        </p:spPr>
        <p:txBody>
          <a:bodyPr vert="horz" lIns="93944" tIns="46971" rIns="93944" bIns="46971" rtlCol="0" anchor="b"/>
          <a:lstStyle>
            <a:lvl1pPr algn="r">
              <a:defRPr sz="1400">
                <a:latin typeface="Arial"/>
              </a:defRPr>
            </a:lvl1pPr>
          </a:lstStyle>
          <a:p>
            <a:fld id="{71E7D22E-2FCF-4181-8686-08BDCDF9406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7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4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6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7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4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0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5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4974-54F6-477F-AAC7-D12A405B63DD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" name="Picture 2" descr="Q:\STUDIO_PRINT\LIAISONS\13092_LIAISON\30_10\Masque3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538" t="20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643093" y="594360"/>
            <a:ext cx="5128679" cy="340331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ts val="2983"/>
              </a:lnSpc>
              <a:spcBef>
                <a:spcPts val="0"/>
              </a:spcBef>
              <a:def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marL="292219" lvl="0" indent="-292219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dirty="0"/>
              <a:t>GROUPE GROUPAMA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3095" y="947532"/>
            <a:ext cx="3633484" cy="332627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ts val="2983"/>
              </a:lnSpc>
              <a:spcBef>
                <a:spcPts val="0"/>
              </a:spcBef>
              <a:defRPr lang="fr-FR" sz="3100" b="1" kern="1200" cap="all" baseline="0" dirty="0" smtClean="0">
                <a:solidFill>
                  <a:schemeClr val="bg1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7" y="1277369"/>
            <a:ext cx="2206616" cy="332627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ts val="2983"/>
              </a:lnSpc>
              <a:spcBef>
                <a:spcPts val="0"/>
              </a:spcBef>
              <a:defRPr lang="fr-FR" sz="3100" b="1" kern="1200" cap="all" baseline="0" dirty="0" smtClean="0">
                <a:solidFill>
                  <a:schemeClr val="bg1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dirty="0"/>
              <a:t>EXTERNE</a:t>
            </a:r>
          </a:p>
        </p:txBody>
      </p:sp>
    </p:spTree>
    <p:extLst>
      <p:ext uri="{BB962C8B-B14F-4D97-AF65-F5344CB8AC3E}">
        <p14:creationId xmlns:p14="http://schemas.microsoft.com/office/powerpoint/2010/main" val="90830843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4974-54F6-477F-AAC7-D12A405B63DD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" name="Picture 2" descr="Q:\STUDIO_PRINT\LIAISONS\13092_LIAISON\30_10\Masque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643093" y="594360"/>
            <a:ext cx="5128679" cy="340331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ts val="2983"/>
              </a:lnSpc>
              <a:spcBef>
                <a:spcPts val="0"/>
              </a:spcBef>
              <a:def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marL="292219" lvl="0" indent="-292219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dirty="0"/>
              <a:t>GROUPE GROUPAMA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3095" y="947532"/>
            <a:ext cx="3633484" cy="332627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ts val="2983"/>
              </a:lnSpc>
              <a:spcBef>
                <a:spcPts val="0"/>
              </a:spcBef>
              <a:defRPr lang="fr-FR" sz="3100" b="1" kern="1200" cap="all" baseline="0" dirty="0" smtClean="0">
                <a:solidFill>
                  <a:schemeClr val="bg1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7" y="1277369"/>
            <a:ext cx="2206616" cy="332627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lnSpc>
                <a:spcPts val="2983"/>
              </a:lnSpc>
              <a:spcBef>
                <a:spcPts val="0"/>
              </a:spcBef>
              <a:defRPr lang="fr-FR" sz="3100" b="1" kern="1200" cap="all" baseline="0" dirty="0" smtClean="0">
                <a:solidFill>
                  <a:schemeClr val="bg1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dirty="0"/>
              <a:t>EXTERNE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endParaRPr lang="fr-FR"/>
          </a:p>
        </p:txBody>
      </p:sp>
      <p:pic>
        <p:nvPicPr>
          <p:cNvPr id="8" name="Picture 2" descr="C:\Users\Damien\Desktop\OUVERTURE_courb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3748612"/>
            <a:ext cx="9144000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935914" y="4528845"/>
            <a:ext cx="6298898" cy="41481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lnSpc>
                <a:spcPts val="2983"/>
              </a:lnSpc>
              <a:spcBef>
                <a:spcPts val="0"/>
              </a:spcBef>
              <a:defRPr lang="fr-FR" sz="2400" b="1" kern="1200" dirty="0" smtClean="0">
                <a:solidFill>
                  <a:srgbClr val="177478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1" name="Picture 2" descr="C:\Users\Thomas\Desktop\Groupama-Groupe-Logo-CMJN-BaseLine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150327" y="3848100"/>
            <a:ext cx="2147275" cy="1517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62686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gf2562\Desktop\IMAGES POUR PPT\IMAGES POUR PPT\IMAGES6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6380" r="451" b="428"/>
          <a:stretch/>
        </p:blipFill>
        <p:spPr bwMode="auto">
          <a:xfrm flipH="1">
            <a:off x="6101176" y="1710049"/>
            <a:ext cx="3051719" cy="17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r="270" b="25126"/>
          <a:stretch/>
        </p:blipFill>
        <p:spPr bwMode="auto">
          <a:xfrm>
            <a:off x="-4340" y="1685295"/>
            <a:ext cx="3050492" cy="17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7" t="20105" r="23361" b="46822"/>
          <a:stretch/>
        </p:blipFill>
        <p:spPr>
          <a:xfrm>
            <a:off x="3065202" y="1"/>
            <a:ext cx="3035975" cy="170114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268" r="-699" b="25218"/>
          <a:stretch/>
        </p:blipFill>
        <p:spPr bwMode="auto">
          <a:xfrm>
            <a:off x="6850" y="-29022"/>
            <a:ext cx="3058352" cy="17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22137" r="631" b="35313"/>
          <a:stretch/>
        </p:blipFill>
        <p:spPr>
          <a:xfrm>
            <a:off x="6083353" y="3451868"/>
            <a:ext cx="3069542" cy="170114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3340" r="13208" b="43387"/>
          <a:stretch/>
        </p:blipFill>
        <p:spPr bwMode="auto">
          <a:xfrm>
            <a:off x="6096835" y="0"/>
            <a:ext cx="3047165" cy="17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23703" r="24603" b="43703"/>
          <a:stretch/>
        </p:blipFill>
        <p:spPr>
          <a:xfrm>
            <a:off x="3061068" y="3451919"/>
            <a:ext cx="3031260" cy="154164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" t="25866" r="381" b="-3653"/>
          <a:stretch/>
        </p:blipFill>
        <p:spPr>
          <a:xfrm>
            <a:off x="3055077" y="1731315"/>
            <a:ext cx="3047538" cy="177757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2" t="34890" r="2617" b="10869"/>
          <a:stretch/>
        </p:blipFill>
        <p:spPr>
          <a:xfrm>
            <a:off x="0" y="3451919"/>
            <a:ext cx="3042825" cy="1701142"/>
          </a:xfrm>
          <a:prstGeom prst="rect">
            <a:avLst/>
          </a:prstGeom>
        </p:spPr>
      </p:pic>
      <p:graphicFrame>
        <p:nvGraphicFramePr>
          <p:cNvPr id="26" name="Tableau 2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7897159"/>
              </p:ext>
            </p:extLst>
          </p:nvPr>
        </p:nvGraphicFramePr>
        <p:xfrm>
          <a:off x="-8680" y="8693"/>
          <a:ext cx="9144000" cy="514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3767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3767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767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2" descr="C:\Users\Damien\Desktop\OUVERTURE_courbe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3" y="3747812"/>
            <a:ext cx="9144000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homas\Desktop\Groupama-Groupe-Logo-CMJN-BaseLine.png"/>
          <p:cNvPicPr>
            <a:picLocks noChangeAspect="1" noChangeArrowheads="1"/>
          </p:cNvPicPr>
          <p:nvPr userDrawn="1"/>
        </p:nvPicPr>
        <p:blipFill>
          <a:blip r:embed="rId12" cstate="print"/>
          <a:stretch>
            <a:fillRect/>
          </a:stretch>
        </p:blipFill>
        <p:spPr bwMode="auto">
          <a:xfrm>
            <a:off x="7150327" y="3848100"/>
            <a:ext cx="2147275" cy="1517374"/>
          </a:xfrm>
          <a:prstGeom prst="rect">
            <a:avLst/>
          </a:prstGeom>
          <a:noFill/>
        </p:spPr>
      </p:pic>
      <p:sp>
        <p:nvSpPr>
          <p:cNvPr id="16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935914" y="4528845"/>
            <a:ext cx="6298898" cy="41481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lnSpc>
                <a:spcPts val="2983"/>
              </a:lnSpc>
              <a:spcBef>
                <a:spcPts val="0"/>
              </a:spcBef>
              <a:defRPr lang="fr-FR" sz="2400" b="1" kern="1200" dirty="0" smtClean="0">
                <a:solidFill>
                  <a:srgbClr val="177478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06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3681" r="45904" b="8949"/>
          <a:stretch/>
        </p:blipFill>
        <p:spPr>
          <a:xfrm>
            <a:off x="3042026" y="0"/>
            <a:ext cx="3073652" cy="4638676"/>
          </a:xfrm>
          <a:prstGeom prst="rect">
            <a:avLst/>
          </a:prstGeom>
        </p:spPr>
      </p:pic>
      <p:pic>
        <p:nvPicPr>
          <p:cNvPr id="10" name="Image 9"/>
          <p:cNvPicPr preferRelativeResize="0"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12161" r="41693" b="543"/>
          <a:stretch/>
        </p:blipFill>
        <p:spPr>
          <a:xfrm flipH="1">
            <a:off x="6122525" y="-1"/>
            <a:ext cx="3028323" cy="4762973"/>
          </a:xfrm>
          <a:prstGeom prst="rect">
            <a:avLst/>
          </a:prstGeom>
        </p:spPr>
      </p:pic>
      <p:pic>
        <p:nvPicPr>
          <p:cNvPr id="6" name="Image 5"/>
          <p:cNvPicPr preferRelativeResize="0"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t="4217" r="26243" b="-2155"/>
          <a:stretch/>
        </p:blipFill>
        <p:spPr>
          <a:xfrm>
            <a:off x="0" y="0"/>
            <a:ext cx="3042025" cy="4762973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6694963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 descr="C:\Users\Damien\Desktop\OUVERTURE_courb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3" y="3747812"/>
            <a:ext cx="9144000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homas\Desktop\Groupama-Groupe-Logo-CMJN-BaseLine.pn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7150327" y="3848100"/>
            <a:ext cx="2147275" cy="1517374"/>
          </a:xfrm>
          <a:prstGeom prst="rect">
            <a:avLst/>
          </a:prstGeom>
          <a:noFill/>
        </p:spPr>
      </p:pic>
      <p:sp>
        <p:nvSpPr>
          <p:cNvPr id="13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935914" y="4528845"/>
            <a:ext cx="6298898" cy="41481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lnSpc>
                <a:spcPts val="2983"/>
              </a:lnSpc>
              <a:spcBef>
                <a:spcPts val="0"/>
              </a:spcBef>
              <a:defRPr lang="fr-FR" sz="2400" b="1" kern="1200" dirty="0" smtClean="0">
                <a:solidFill>
                  <a:srgbClr val="177478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31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5580" r="9140" b="5448"/>
          <a:stretch/>
        </p:blipFill>
        <p:spPr>
          <a:xfrm>
            <a:off x="6102547" y="-1"/>
            <a:ext cx="3041453" cy="40767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2350" r="23689"/>
          <a:stretch/>
        </p:blipFill>
        <p:spPr>
          <a:xfrm>
            <a:off x="3092837" y="-1"/>
            <a:ext cx="3009710" cy="440765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22382" r="897"/>
          <a:stretch/>
        </p:blipFill>
        <p:spPr bwMode="auto">
          <a:xfrm>
            <a:off x="35424" y="13872"/>
            <a:ext cx="3057413" cy="51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0384349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2" descr="C:\Users\Damien\Desktop\OUVERTURE_courb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3748612"/>
            <a:ext cx="9144000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935914" y="4528845"/>
            <a:ext cx="6298898" cy="41481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lnSpc>
                <a:spcPts val="2983"/>
              </a:lnSpc>
              <a:spcBef>
                <a:spcPts val="0"/>
              </a:spcBef>
              <a:defRPr lang="fr-FR" sz="2400" b="1" kern="1200" dirty="0" smtClean="0">
                <a:solidFill>
                  <a:srgbClr val="177478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9" name="Picture 2" descr="C:\Users\Thomas\Desktop\Groupama-Groupe-Logo-CMJN-BaseLine.pn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7150327" y="3848100"/>
            <a:ext cx="2147275" cy="1517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4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1104" r="4646" b="-1104"/>
          <a:stretch/>
        </p:blipFill>
        <p:spPr>
          <a:xfrm>
            <a:off x="6849" y="15281"/>
            <a:ext cx="3019737" cy="464660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t="10388" r="50805" b="-10388"/>
          <a:stretch/>
        </p:blipFill>
        <p:spPr>
          <a:xfrm>
            <a:off x="3026588" y="0"/>
            <a:ext cx="3021489" cy="4661884"/>
          </a:xfrm>
          <a:prstGeom prst="rect">
            <a:avLst/>
          </a:prstGeom>
        </p:spPr>
      </p:pic>
      <p:pic>
        <p:nvPicPr>
          <p:cNvPr id="16" name="Image 15"/>
          <p:cNvPicPr preferRelativeResize="0"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2" t="14528" r="20825"/>
          <a:stretch/>
        </p:blipFill>
        <p:spPr>
          <a:xfrm>
            <a:off x="6131112" y="15281"/>
            <a:ext cx="3012887" cy="4909144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633634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84406" marR="84406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2" descr="C:\Users\Damien\Desktop\OUVERTURE_courb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3748612"/>
            <a:ext cx="9144000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935914" y="4528845"/>
            <a:ext cx="6298898" cy="41481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lnSpc>
                <a:spcPts val="2983"/>
              </a:lnSpc>
              <a:spcBef>
                <a:spcPts val="0"/>
              </a:spcBef>
              <a:defRPr lang="fr-FR" sz="2400" b="1" kern="1200" dirty="0" smtClean="0">
                <a:solidFill>
                  <a:srgbClr val="177478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1" name="Picture 2" descr="C:\Users\Thomas\Desktop\Groupama-Groupe-Logo-CMJN-BaseLine.pn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7150327" y="3848100"/>
            <a:ext cx="2147275" cy="1517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96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- Têt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2040731"/>
          </a:xfrm>
          <a:prstGeom prst="rect">
            <a:avLst/>
          </a:prstGeom>
          <a:solidFill>
            <a:srgbClr val="17747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1200"/>
          </a:p>
        </p:txBody>
      </p:sp>
      <p:pic>
        <p:nvPicPr>
          <p:cNvPr id="4" name="Picture 2" descr="C:\Users\Damien\Desktop\OUVERTURE_cour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4887"/>
            <a:ext cx="9161463" cy="14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460381" y="2423536"/>
            <a:ext cx="5843954" cy="7703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5"/>
              </a:lnSpc>
              <a:spcBef>
                <a:spcPts val="0"/>
              </a:spcBef>
              <a:defRPr lang="fr-FR" sz="2700" b="1" kern="1200" dirty="0" smtClean="0">
                <a:solidFill>
                  <a:srgbClr val="177478"/>
                </a:solidFill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E083-B426-4689-8E09-B42E386A080E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12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8344" y="426348"/>
            <a:ext cx="7578390" cy="183510"/>
          </a:xfrm>
          <a:prstGeom prst="rect">
            <a:avLst/>
          </a:prstGeom>
        </p:spPr>
        <p:txBody>
          <a:bodyPr lIns="77925" tIns="38963" rIns="77925" bIns="38963"/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1.1.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4974-54F6-477F-AAC7-D12A405B63D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1" hasCustomPrompt="1"/>
          </p:nvPr>
        </p:nvSpPr>
        <p:spPr>
          <a:xfrm>
            <a:off x="66461" y="53999"/>
            <a:ext cx="1329231" cy="405000"/>
          </a:xfrm>
          <a:prstGeom prst="rect">
            <a:avLst/>
          </a:prstGeom>
        </p:spPr>
        <p:txBody>
          <a:bodyPr lIns="77925" tIns="38963" rIns="77925" bIns="38963">
            <a:noAutofit/>
          </a:bodyPr>
          <a:lstStyle>
            <a:lvl1pPr marL="0" indent="0">
              <a:def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7D7C"/>
                </a:solidFill>
                <a:effectLst/>
                <a:uLnTx/>
                <a:uFillTx/>
                <a:latin typeface="Arial Unicode MS Bold"/>
                <a:ea typeface="+mj-ea"/>
                <a:cs typeface="Arial Unicode MS" pitchFamily="34" charset="-128"/>
              </a:defRPr>
            </a:lvl1pPr>
          </a:lstStyle>
          <a:p>
            <a:pPr lvl="0"/>
            <a:r>
              <a:rPr lang="fr-FR" dirty="0"/>
              <a:t>LOREM IPSUM</a:t>
            </a:r>
          </a:p>
          <a:p>
            <a:pPr lvl="0"/>
            <a:r>
              <a:rPr lang="fr-FR" dirty="0"/>
              <a:t>LOREM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294057" y="628829"/>
            <a:ext cx="7592767" cy="3265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1900" cap="all" baseline="0"/>
            </a:lvl1pPr>
          </a:lstStyle>
          <a:p>
            <a:pPr lvl="0"/>
            <a:r>
              <a:rPr lang="fr-FR" dirty="0"/>
              <a:t>LOREM IPSUM TITRE 1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 hasCustomPrompt="1"/>
          </p:nvPr>
        </p:nvSpPr>
        <p:spPr>
          <a:xfrm>
            <a:off x="1294235" y="988054"/>
            <a:ext cx="7602115" cy="3717295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buClr>
                <a:srgbClr val="177478"/>
              </a:buClr>
              <a:buFont typeface="Arial" pitchFamily="34" charset="0"/>
              <a:buChar char="•"/>
              <a:defRPr lang="fr-FR" sz="1000" b="0" kern="1200" noProof="0" dirty="0" smtClean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1pPr>
            <a:lvl2pPr>
              <a:buClr>
                <a:srgbClr val="177478"/>
              </a:buClr>
              <a:buFont typeface="Arial" pitchFamily="34" charset="0"/>
              <a:buChar char="−"/>
              <a:def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mien\Desktop\SLIDE_courb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9" y="-51759"/>
            <a:ext cx="3924798" cy="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723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lang="fr-FR" sz="8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fld id="{EBC54974-54F6-477F-AAC7-D12A405B63D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5" descr="C:\Users\Damien\Desktop\Groupama-Groupe-Logo-RVB-SANSBaseLin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9" y="4672769"/>
            <a:ext cx="835469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2060" y="119064"/>
            <a:ext cx="1090246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lang="fr-FR" sz="800" b="1" kern="1200" noProof="0" dirty="0" smtClean="0">
                <a:solidFill>
                  <a:srgbClr val="177478"/>
                </a:solidFill>
                <a:latin typeface="Arial Unicode MS Bold"/>
                <a:ea typeface="+mj-ea"/>
                <a:cs typeface="Arial Unicode MS Bold"/>
              </a:defRPr>
            </a:lvl1pPr>
          </a:lstStyle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3" r:id="rId2"/>
    <p:sldLayoutId id="2147484050" r:id="rId3"/>
    <p:sldLayoutId id="2147484049" r:id="rId4"/>
    <p:sldLayoutId id="2147484051" r:id="rId5"/>
    <p:sldLayoutId id="2147484052" r:id="rId6"/>
    <p:sldLayoutId id="2147484056" r:id="rId7"/>
    <p:sldLayoutId id="2147484019" r:id="rId8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1000" b="1" kern="1200" baseline="0">
          <a:solidFill>
            <a:schemeClr val="tx1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None/>
        <a:defRPr kumimoji="0" lang="fr-FR" sz="2300" b="1" i="0" u="none" strike="noStrike" kern="1200" cap="none" spc="0" normalizeH="0" baseline="0" noProof="0" dirty="0" smtClean="0">
          <a:ln>
            <a:noFill/>
          </a:ln>
          <a:solidFill>
            <a:srgbClr val="017D7C"/>
          </a:solidFill>
          <a:effectLst/>
          <a:uLnTx/>
          <a:uFillTx/>
          <a:latin typeface="Arial Unicode MS Bold"/>
          <a:ea typeface="+mj-ea"/>
          <a:cs typeface="Arial Unicode MS" pitchFamily="34" charset="-128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Clr>
          <a:srgbClr val="177478"/>
        </a:buClr>
        <a:buFont typeface="Arial" pitchFamily="34" charset="0"/>
        <a:buChar char="•"/>
        <a:defRPr lang="fr-FR" sz="1000" kern="1200" noProof="0" dirty="0" smtClean="0">
          <a:solidFill>
            <a:srgbClr val="3C3C3B"/>
          </a:solidFill>
          <a:latin typeface="Arial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Clr>
          <a:srgbClr val="177478"/>
        </a:buClr>
        <a:buFont typeface="Arial" pitchFamily="34" charset="0"/>
        <a:buChar char="–"/>
        <a:defRPr lang="fr-FR" sz="1000" kern="1200" noProof="0" dirty="0" smtClean="0">
          <a:solidFill>
            <a:srgbClr val="3C3C3B"/>
          </a:solidFill>
          <a:latin typeface="Arial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image" Target="../media/image2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3013327" y="688916"/>
            <a:ext cx="6298898" cy="414818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Deputy Chief Executive Officer of </a:t>
            </a:r>
            <a:r>
              <a:rPr lang="en-US" sz="1600" dirty="0" err="1">
                <a:solidFill>
                  <a:schemeClr val="bg1"/>
                </a:solidFill>
              </a:rPr>
              <a:t>Groupama</a:t>
            </a:r>
            <a:r>
              <a:rPr lang="en-US" sz="1600" dirty="0">
                <a:solidFill>
                  <a:schemeClr val="bg1"/>
                </a:solidFill>
              </a:rPr>
              <a:t> Group</a:t>
            </a:r>
          </a:p>
          <a:p>
            <a:r>
              <a:rPr lang="en-US" sz="1600" dirty="0">
                <a:solidFill>
                  <a:schemeClr val="bg1"/>
                </a:solidFill>
              </a:rPr>
              <a:t>CEO of </a:t>
            </a:r>
            <a:r>
              <a:rPr lang="en-US" sz="1600" dirty="0" err="1">
                <a:solidFill>
                  <a:schemeClr val="bg1"/>
                </a:solidFill>
              </a:rPr>
              <a:t>Groupama</a:t>
            </a:r>
            <a:r>
              <a:rPr lang="en-US" sz="1600" dirty="0">
                <a:solidFill>
                  <a:schemeClr val="bg1"/>
                </a:solidFill>
              </a:rPr>
              <a:t> Gan Vie and Life Division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 6" descr="Une image contenant personne, complet, habits, homme&#10;&#10;Description générée automatiquement">
            <a:extLst>
              <a:ext uri="{FF2B5EF4-FFF2-40B4-BE49-F238E27FC236}">
                <a16:creationId xmlns:a16="http://schemas.microsoft.com/office/drawing/2014/main" id="{EA069204-E4FA-474C-BCA3-687DCDA123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2" y="124691"/>
            <a:ext cx="2589155" cy="3879620"/>
          </a:xfrm>
          <a:prstGeom prst="rect">
            <a:avLst/>
          </a:prstGeom>
        </p:spPr>
      </p:pic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89311788-D57E-4990-92FE-17168D0DAAC6}"/>
              </a:ext>
            </a:extLst>
          </p:cNvPr>
          <p:cNvSpPr>
            <a:spLocks noGrp="1"/>
          </p:cNvSpPr>
          <p:nvPr/>
        </p:nvSpPr>
        <p:spPr>
          <a:xfrm>
            <a:off x="3164515" y="171002"/>
            <a:ext cx="5128679" cy="340331"/>
          </a:xfrm>
          <a:prstGeom prst="rect">
            <a:avLst/>
          </a:prstGeom>
        </p:spPr>
        <p:txBody>
          <a:bodyPr lIns="77925" tIns="38963" rIns="77925" bIns="38963"/>
          <a:lstStyle>
            <a:lvl1pPr marL="292219" indent="-292219" algn="l" defTabSz="779252" rtl="0" eaLnBrk="1" latinLnBrk="0" hangingPunct="1">
              <a:lnSpc>
                <a:spcPts val="2983"/>
              </a:lnSpc>
              <a:spcBef>
                <a:spcPts val="0"/>
              </a:spcBef>
              <a:buFont typeface="Arial" pitchFamily="34" charset="0"/>
              <a:buNone/>
              <a:defRPr kumimoji="0" lang="fr-F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 Bold"/>
                <a:ea typeface="Arial Unicode MS" pitchFamily="34" charset="-128"/>
                <a:cs typeface="Arial Unicode MS" pitchFamily="34" charset="-128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•"/>
              <a:defRPr lang="fr-FR" sz="1000" kern="1200" noProof="0" dirty="0" smtClean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–"/>
              <a:defRPr lang="fr-FR" sz="1000" kern="1200" noProof="0" dirty="0" smtClean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4685854D-C504-42CA-B0BE-BEA0D0D04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7326" y="304027"/>
            <a:ext cx="5128679" cy="340331"/>
          </a:xfrm>
        </p:spPr>
        <p:txBody>
          <a:bodyPr/>
          <a:lstStyle/>
          <a:p>
            <a:r>
              <a:rPr lang="en-US" dirty="0"/>
              <a:t>Jean-François GARIN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3547C-C840-4430-B9D8-D75529B20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042" y="1588423"/>
            <a:ext cx="4688958" cy="683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altLang="fr-FR" sz="1600" b="1" strike="noStrike" dirty="0">
                <a:solidFill>
                  <a:srgbClr val="A2C038"/>
                </a:solidFill>
                <a:ea typeface="Arial MT Lt"/>
              </a:rPr>
              <a:t>A LEADER IN INSURANCE IN FRANCE</a:t>
            </a:r>
            <a:br>
              <a:rPr lang="en-US" altLang="fr-FR" sz="1600" b="1" strike="noStrike" dirty="0">
                <a:solidFill>
                  <a:srgbClr val="A2C038"/>
                </a:solidFill>
                <a:ea typeface="Arial MT Lt"/>
              </a:rPr>
            </a:br>
            <a:r>
              <a:rPr lang="en-US" altLang="fr-FR" sz="1600" b="1" strike="noStrike" dirty="0">
                <a:solidFill>
                  <a:srgbClr val="A2C038"/>
                </a:solidFill>
                <a:ea typeface="Arial MT Lt"/>
              </a:rPr>
              <a:t>PRESENT IN 10 COUNTRIES </a:t>
            </a:r>
            <a:r>
              <a:rPr lang="en-US" altLang="fr-FR" sz="1600" b="1" dirty="0">
                <a:solidFill>
                  <a:srgbClr val="A2C038"/>
                </a:solidFill>
                <a:ea typeface="Arial MT Lt"/>
              </a:rPr>
              <a:t>GLOBALLY</a:t>
            </a:r>
            <a:endParaRPr lang="en-US" altLang="fr-FR" sz="1600" b="1" strike="noStrike" dirty="0">
              <a:solidFill>
                <a:srgbClr val="A2C038"/>
              </a:solidFill>
              <a:ea typeface="Arial MT 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59F3-D46A-4600-AAFD-D37447EAC88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53683" y="2361604"/>
            <a:ext cx="2392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€ 15,5 billion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Group turnover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A0ACD1B-8530-4E46-93D9-BB0CAD6A5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638" y="1602814"/>
            <a:ext cx="1257884" cy="64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AE2CA6A-8587-43A7-8B4C-D6DFA3A3CDD0}"/>
              </a:ext>
            </a:extLst>
          </p:cNvPr>
          <p:cNvSpPr txBox="1"/>
          <p:nvPr/>
        </p:nvSpPr>
        <p:spPr>
          <a:xfrm>
            <a:off x="2813737" y="3231063"/>
            <a:ext cx="2392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€ 2,4 billion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International turnover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CBCA6E4-11BD-4065-B6E3-704C1D57CF0B}"/>
              </a:ext>
            </a:extLst>
          </p:cNvPr>
          <p:cNvSpPr txBox="1"/>
          <p:nvPr/>
        </p:nvSpPr>
        <p:spPr>
          <a:xfrm>
            <a:off x="5243947" y="4356282"/>
            <a:ext cx="2625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77277"/>
                </a:solidFill>
              </a:rPr>
              <a:t>3</a:t>
            </a:r>
            <a:r>
              <a:rPr lang="en-US" b="1" baseline="30000" dirty="0">
                <a:solidFill>
                  <a:srgbClr val="177277"/>
                </a:solidFill>
              </a:rPr>
              <a:t>rd</a:t>
            </a:r>
            <a:r>
              <a:rPr lang="en-US" b="1" dirty="0">
                <a:solidFill>
                  <a:srgbClr val="177277"/>
                </a:solidFill>
              </a:rPr>
              <a:t> Individual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lang="en-US" b="1" baseline="30000" dirty="0" err="1">
                <a:solidFill>
                  <a:srgbClr val="177277"/>
                </a:solidFill>
                <a:latin typeface="Calibri"/>
              </a:rPr>
              <a:t>th</a:t>
            </a:r>
            <a:r>
              <a:rPr lang="en-US" b="1" baseline="30000" dirty="0">
                <a:solidFill>
                  <a:srgbClr val="177277"/>
                </a:solidFill>
                <a:latin typeface="Calibri"/>
              </a:rPr>
              <a:t> </a:t>
            </a:r>
            <a:r>
              <a:rPr lang="en-US" b="1" dirty="0">
                <a:solidFill>
                  <a:srgbClr val="177277"/>
                </a:solidFill>
                <a:latin typeface="Calibri"/>
              </a:rPr>
              <a:t>Global health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00937B-AE9C-4A9B-8B61-B9C5F78E7D0F}"/>
              </a:ext>
            </a:extLst>
          </p:cNvPr>
          <p:cNvSpPr txBox="1"/>
          <p:nvPr/>
        </p:nvSpPr>
        <p:spPr>
          <a:xfrm>
            <a:off x="3515445" y="2983479"/>
            <a:ext cx="8100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including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7D5A6-D2D7-467F-8562-8FC0807F80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43373" y="2712955"/>
            <a:ext cx="2392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12 million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Customers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BC6A3-0C51-4AA4-9830-BF25348AC2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49962" y="2361604"/>
            <a:ext cx="2392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31 000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Employees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A22280-095A-4579-A442-3DD970DD4576}"/>
              </a:ext>
            </a:extLst>
          </p:cNvPr>
          <p:cNvSpPr txBox="1"/>
          <p:nvPr/>
        </p:nvSpPr>
        <p:spPr>
          <a:xfrm>
            <a:off x="2901968" y="4110061"/>
            <a:ext cx="2473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Groupama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France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177277"/>
                </a:solidFill>
                <a:latin typeface="Calibri"/>
              </a:rPr>
              <a:t>1</a:t>
            </a:r>
            <a:r>
              <a:rPr lang="en-US" b="1" baseline="30000" dirty="0">
                <a:solidFill>
                  <a:srgbClr val="177277"/>
                </a:solidFill>
                <a:latin typeface="Calibri"/>
              </a:rPr>
              <a:t>st</a:t>
            </a:r>
            <a:r>
              <a:rPr lang="en-US" b="1" dirty="0">
                <a:solidFill>
                  <a:srgbClr val="177277"/>
                </a:solidFill>
                <a:latin typeface="Calibri"/>
              </a:rPr>
              <a:t> Agricultural insurer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177277"/>
                </a:solidFill>
                <a:latin typeface="Calibri"/>
              </a:rPr>
              <a:t>House insurer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7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 insurer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45D6C9-B15F-4287-A9FE-1160D27636E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56509" y="3140751"/>
            <a:ext cx="2392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271%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Solvency margin</a:t>
            </a:r>
          </a:p>
        </p:txBody>
      </p:sp>
    </p:spTree>
    <p:extLst>
      <p:ext uri="{BB962C8B-B14F-4D97-AF65-F5344CB8AC3E}">
        <p14:creationId xmlns:p14="http://schemas.microsoft.com/office/powerpoint/2010/main" val="253928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1011398"/>
            <a:ext cx="4087372" cy="3245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4" y="1016390"/>
            <a:ext cx="4407417" cy="3240031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33A862-53A0-4D61-B101-2A5767F53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0934" y="441792"/>
            <a:ext cx="7592767" cy="326572"/>
          </a:xfrm>
        </p:spPr>
        <p:txBody>
          <a:bodyPr/>
          <a:lstStyle/>
          <a:p>
            <a:r>
              <a:rPr lang="en-US" dirty="0" err="1"/>
              <a:t>Groupama</a:t>
            </a:r>
            <a:r>
              <a:rPr lang="en-US" dirty="0"/>
              <a:t> in Greece – </a:t>
            </a:r>
            <a:r>
              <a:rPr lang="en-US"/>
              <a:t>key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french</a:t>
            </a:r>
            <a:r>
              <a:rPr lang="en-US" dirty="0"/>
              <a:t> health system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B34605A3-3D3D-426A-B4DB-CAEDEA445B4E}"/>
              </a:ext>
            </a:extLst>
          </p:cNvPr>
          <p:cNvSpPr txBox="1">
            <a:spLocks/>
          </p:cNvSpPr>
          <p:nvPr/>
        </p:nvSpPr>
        <p:spPr>
          <a:xfrm>
            <a:off x="877835" y="1210542"/>
            <a:ext cx="7602115" cy="3717295"/>
          </a:xfrm>
          <a:prstGeom prst="rect">
            <a:avLst/>
          </a:prstGeom>
        </p:spPr>
        <p:txBody>
          <a:bodyPr lIns="77925" tIns="38963" rIns="77925" bIns="38963"/>
          <a:lstStyle>
            <a:lvl1pPr marL="292219" indent="-292219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•"/>
              <a:def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−"/>
              <a:def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•"/>
              <a:defRPr lang="fr-FR" sz="1000" kern="1200" noProof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–"/>
              <a:defRPr lang="fr-FR" sz="1000" kern="1200" baseline="0" noProof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+mn-lt"/>
              </a:rPr>
              <a:t>The French healthcare system is based on a social insurance model that guarantees universal coverage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C4C1981-BFED-49CE-925B-B222B67E3C5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803610"/>
              </p:ext>
            </p:extLst>
          </p:nvPr>
        </p:nvGraphicFramePr>
        <p:xfrm>
          <a:off x="796203" y="1880192"/>
          <a:ext cx="2924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911F04A-58C0-4D7A-B93F-93A2571CA564}"/>
              </a:ext>
            </a:extLst>
          </p:cNvPr>
          <p:cNvCxnSpPr>
            <a:cxnSpLocks/>
          </p:cNvCxnSpPr>
          <p:nvPr/>
        </p:nvCxnSpPr>
        <p:spPr>
          <a:xfrm>
            <a:off x="3381978" y="3363382"/>
            <a:ext cx="1865714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BAB983D9-A365-4641-A1C0-4DCBF0839DB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8498247"/>
              </p:ext>
            </p:extLst>
          </p:nvPr>
        </p:nvGraphicFramePr>
        <p:xfrm>
          <a:off x="4476750" y="2184637"/>
          <a:ext cx="4249650" cy="253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9D47E84-1EBF-4087-9587-0C892D2FF6AB}"/>
              </a:ext>
            </a:extLst>
          </p:cNvPr>
          <p:cNvSpPr txBox="1"/>
          <p:nvPr/>
        </p:nvSpPr>
        <p:spPr>
          <a:xfrm>
            <a:off x="3925506" y="4846573"/>
            <a:ext cx="5352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* The « General social contribution » (CSG is levied by the French Treasury on all earnings, including investment incomes</a:t>
            </a:r>
          </a:p>
        </p:txBody>
      </p:sp>
    </p:spTree>
    <p:extLst>
      <p:ext uri="{BB962C8B-B14F-4D97-AF65-F5344CB8AC3E}">
        <p14:creationId xmlns:p14="http://schemas.microsoft.com/office/powerpoint/2010/main" val="391217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The french COMPLEMENTARY healthCARE system</a:t>
            </a:r>
            <a:endParaRPr lang="en-US" dirty="0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897B481A-A6C1-42D2-887C-E8B603162814}"/>
              </a:ext>
            </a:extLst>
          </p:cNvPr>
          <p:cNvSpPr txBox="1">
            <a:spLocks/>
          </p:cNvSpPr>
          <p:nvPr/>
        </p:nvSpPr>
        <p:spPr>
          <a:xfrm>
            <a:off x="66461" y="1122265"/>
            <a:ext cx="9001339" cy="3717295"/>
          </a:xfrm>
          <a:prstGeom prst="rect">
            <a:avLst/>
          </a:prstGeom>
        </p:spPr>
        <p:txBody>
          <a:bodyPr lIns="77925" tIns="38963" rIns="77925" bIns="38963"/>
          <a:lstStyle>
            <a:lvl1pPr marL="292219" indent="-292219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•"/>
              <a:def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−"/>
              <a:def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•"/>
              <a:defRPr lang="fr-FR" sz="1000" kern="1200" noProof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–"/>
              <a:defRPr lang="fr-FR" sz="1000" kern="1200" baseline="0" noProof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How are people insured?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AE00C-9A8F-469C-B4E6-61C0445B5598}"/>
              </a:ext>
            </a:extLst>
          </p:cNvPr>
          <p:cNvSpPr/>
          <p:nvPr/>
        </p:nvSpPr>
        <p:spPr>
          <a:xfrm>
            <a:off x="1029600" y="4212000"/>
            <a:ext cx="2196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Employee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008647-D413-409B-9DCA-7186163E8C56}"/>
              </a:ext>
            </a:extLst>
          </p:cNvPr>
          <p:cNvSpPr/>
          <p:nvPr/>
        </p:nvSpPr>
        <p:spPr>
          <a:xfrm>
            <a:off x="3471845" y="4212000"/>
            <a:ext cx="2196000" cy="46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Non-salary employees, craftsmen, retirees…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CC9580-B2E6-49BA-BE55-E97A045287F2}"/>
              </a:ext>
            </a:extLst>
          </p:cNvPr>
          <p:cNvSpPr/>
          <p:nvPr/>
        </p:nvSpPr>
        <p:spPr>
          <a:xfrm>
            <a:off x="5921290" y="4212000"/>
            <a:ext cx="2196000" cy="468000"/>
          </a:xfrm>
          <a:prstGeom prst="rect">
            <a:avLst/>
          </a:prstGeom>
          <a:solidFill>
            <a:srgbClr val="14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Other</a:t>
            </a:r>
            <a:endParaRPr lang="en-US" dirty="0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35567B64-9EB4-466C-A0B3-DA3CA651D0F0}"/>
              </a:ext>
            </a:extLst>
          </p:cNvPr>
          <p:cNvSpPr/>
          <p:nvPr/>
        </p:nvSpPr>
        <p:spPr>
          <a:xfrm>
            <a:off x="1937970" y="3579776"/>
            <a:ext cx="379260" cy="553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5391EDC5-C2D3-4907-BAB3-56FEF0976D1D}"/>
              </a:ext>
            </a:extLst>
          </p:cNvPr>
          <p:cNvSpPr/>
          <p:nvPr/>
        </p:nvSpPr>
        <p:spPr>
          <a:xfrm>
            <a:off x="4385415" y="3579776"/>
            <a:ext cx="379260" cy="553136"/>
          </a:xfrm>
          <a:prstGeom prst="upArrow">
            <a:avLst/>
          </a:prstGeom>
          <a:solidFill>
            <a:srgbClr val="CB522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290CCDA2-1C99-45FA-B37D-1A02DF0017CD}"/>
              </a:ext>
            </a:extLst>
          </p:cNvPr>
          <p:cNvSpPr/>
          <p:nvPr/>
        </p:nvSpPr>
        <p:spPr>
          <a:xfrm>
            <a:off x="6856800" y="3579776"/>
            <a:ext cx="379260" cy="553136"/>
          </a:xfrm>
          <a:prstGeom prst="upArrow">
            <a:avLst/>
          </a:prstGeom>
          <a:solidFill>
            <a:srgbClr val="177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47B306-8BC0-41A0-80C8-0F6E53646A55}"/>
              </a:ext>
            </a:extLst>
          </p:cNvPr>
          <p:cNvSpPr/>
          <p:nvPr/>
        </p:nvSpPr>
        <p:spPr>
          <a:xfrm>
            <a:off x="1029600" y="2841144"/>
            <a:ext cx="2196000" cy="68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Complementary health </a:t>
            </a:r>
            <a:r>
              <a:rPr lang="en-US" b="1" dirty="0"/>
              <a:t>paid by all employers </a:t>
            </a:r>
            <a:r>
              <a:rPr lang="en-US" dirty="0"/>
              <a:t>(ANI </a:t>
            </a:r>
            <a:r>
              <a:rPr lang="en-US" sz="1050" i="1" dirty="0"/>
              <a:t>14/06/2013</a:t>
            </a:r>
            <a:r>
              <a:rPr lang="en-US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E36BB1-88B0-465F-B2FF-5ABD3C7BEDEC}"/>
              </a:ext>
            </a:extLst>
          </p:cNvPr>
          <p:cNvSpPr/>
          <p:nvPr/>
        </p:nvSpPr>
        <p:spPr>
          <a:xfrm>
            <a:off x="3471845" y="2841144"/>
            <a:ext cx="2196000" cy="68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Private individual subscription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C8626A-D035-4B0F-8892-28B41B83BA63}"/>
              </a:ext>
            </a:extLst>
          </p:cNvPr>
          <p:cNvSpPr/>
          <p:nvPr/>
        </p:nvSpPr>
        <p:spPr>
          <a:xfrm>
            <a:off x="5921290" y="2841144"/>
            <a:ext cx="2196000" cy="684000"/>
          </a:xfrm>
          <a:prstGeom prst="rect">
            <a:avLst/>
          </a:prstGeom>
          <a:solidFill>
            <a:srgbClr val="14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Complementary health solidarity (</a:t>
            </a:r>
            <a:r>
              <a:rPr lang="en-US">
                <a:solidFill>
                  <a:schemeClr val="bg1"/>
                </a:solidFill>
              </a:rPr>
              <a:t>CMU)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C81CA69E-1E1F-4FDB-8AC4-DBB6994ABA08}"/>
              </a:ext>
            </a:extLst>
          </p:cNvPr>
          <p:cNvSpPr/>
          <p:nvPr/>
        </p:nvSpPr>
        <p:spPr>
          <a:xfrm>
            <a:off x="1937970" y="2373806"/>
            <a:ext cx="379260" cy="3701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F3425-4262-4E30-A004-4C05569659BB}"/>
              </a:ext>
            </a:extLst>
          </p:cNvPr>
          <p:cNvSpPr/>
          <p:nvPr/>
        </p:nvSpPr>
        <p:spPr>
          <a:xfrm>
            <a:off x="1029600" y="1592662"/>
            <a:ext cx="2196000" cy="68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Additional Complementary Health</a:t>
            </a:r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3EEEEC7-679E-454A-804B-27CCD83EB6A1}"/>
              </a:ext>
            </a:extLst>
          </p:cNvPr>
          <p:cNvSpPr txBox="1"/>
          <p:nvPr/>
        </p:nvSpPr>
        <p:spPr>
          <a:xfrm>
            <a:off x="2239200" y="3824992"/>
            <a:ext cx="115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177277"/>
                </a:solidFill>
              </a:rPr>
              <a:t>mandatory</a:t>
            </a:r>
            <a:endParaRPr lang="en-US" sz="1100" b="1" dirty="0">
              <a:solidFill>
                <a:srgbClr val="177277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9FE8930-2E32-48DA-BEE8-7C296B64D9C2}"/>
              </a:ext>
            </a:extLst>
          </p:cNvPr>
          <p:cNvSpPr txBox="1"/>
          <p:nvPr/>
        </p:nvSpPr>
        <p:spPr>
          <a:xfrm>
            <a:off x="2317230" y="2409120"/>
            <a:ext cx="115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177277"/>
                </a:solidFill>
              </a:rPr>
              <a:t>optional</a:t>
            </a:r>
            <a:endParaRPr lang="en-US" sz="1100" b="1" dirty="0">
              <a:solidFill>
                <a:srgbClr val="177277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54C5184-81D6-4355-B9D9-37DDB17C21D2}"/>
              </a:ext>
            </a:extLst>
          </p:cNvPr>
          <p:cNvSpPr txBox="1"/>
          <p:nvPr/>
        </p:nvSpPr>
        <p:spPr>
          <a:xfrm>
            <a:off x="4708830" y="3816117"/>
            <a:ext cx="115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CB5225"/>
                </a:solidFill>
              </a:rPr>
              <a:t>optional</a:t>
            </a:r>
            <a:endParaRPr lang="en-US" sz="1100" b="1" dirty="0">
              <a:solidFill>
                <a:srgbClr val="CB5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6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advantages of the </a:t>
            </a:r>
            <a:r>
              <a:rPr lang="en-US" dirty="0" err="1"/>
              <a:t>french</a:t>
            </a:r>
            <a:r>
              <a:rPr lang="en-US" dirty="0"/>
              <a:t> </a:t>
            </a:r>
            <a:r>
              <a:rPr lang="en-US" dirty="0" err="1"/>
              <a:t>healthCARE</a:t>
            </a:r>
            <a:r>
              <a:rPr lang="en-US" dirty="0"/>
              <a:t> system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054F8CD-1E98-4187-BDDE-B565F08DA11A}"/>
              </a:ext>
            </a:extLst>
          </p:cNvPr>
          <p:cNvSpPr txBox="1">
            <a:spLocks/>
          </p:cNvSpPr>
          <p:nvPr/>
        </p:nvSpPr>
        <p:spPr>
          <a:xfrm>
            <a:off x="387620" y="1122265"/>
            <a:ext cx="8432380" cy="3717295"/>
          </a:xfrm>
          <a:prstGeom prst="rect">
            <a:avLst/>
          </a:prstGeom>
        </p:spPr>
        <p:txBody>
          <a:bodyPr lIns="77925" tIns="38963" rIns="77925" bIns="38963"/>
          <a:lstStyle>
            <a:lvl1pPr marL="292219" indent="-292219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•"/>
              <a:def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−"/>
              <a:def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•"/>
              <a:defRPr lang="fr-FR" sz="1000" kern="1200" noProof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Clr>
                <a:srgbClr val="177478"/>
              </a:buClr>
              <a:buFont typeface="Arial" pitchFamily="34" charset="0"/>
              <a:buChar char="–"/>
              <a:defRPr lang="fr-FR" sz="1000" kern="1200" baseline="0" noProof="0">
                <a:solidFill>
                  <a:srgbClr val="3C3C3B"/>
                </a:solidFill>
                <a:latin typeface="Arial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chemeClr val="tx1"/>
                </a:solidFill>
              </a:rPr>
              <a:t>The 2-stages system allows flexibility and agility of the system :</a:t>
            </a:r>
          </a:p>
          <a:p>
            <a:pPr lvl="1">
              <a:lnSpc>
                <a:spcPct val="200000"/>
              </a:lnSpc>
            </a:pPr>
            <a:r>
              <a:rPr lang="en-US" sz="1100" b="1" dirty="0">
                <a:solidFill>
                  <a:srgbClr val="177277"/>
                </a:solidFill>
              </a:rPr>
              <a:t>To have a minimum base for all and paid by the community </a:t>
            </a:r>
          </a:p>
          <a:p>
            <a:pPr lvl="2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1100" b="1" dirty="0">
                <a:solidFill>
                  <a:srgbClr val="177277"/>
                </a:solidFill>
              </a:rPr>
              <a:t>a deficit could be created under certain circumstances or crisis (population ageing, pandemic, unemployment…)</a:t>
            </a:r>
          </a:p>
          <a:p>
            <a:pPr lvl="1">
              <a:lnSpc>
                <a:spcPct val="200000"/>
              </a:lnSpc>
            </a:pPr>
            <a:r>
              <a:rPr lang="en-US" sz="1100" b="1" dirty="0">
                <a:solidFill>
                  <a:srgbClr val="177277"/>
                </a:solidFill>
              </a:rPr>
              <a:t>Adjustment according to the financial capabilities</a:t>
            </a:r>
          </a:p>
          <a:p>
            <a:pPr lvl="1">
              <a:lnSpc>
                <a:spcPct val="200000"/>
              </a:lnSpc>
            </a:pPr>
            <a:r>
              <a:rPr lang="en-US" sz="1100" b="1" dirty="0">
                <a:solidFill>
                  <a:srgbClr val="177277"/>
                </a:solidFill>
              </a:rPr>
              <a:t>Flexibility between the State and health insurers, mainly during crisis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sz="1100" b="1" dirty="0">
                <a:solidFill>
                  <a:srgbClr val="177277"/>
                </a:solidFill>
              </a:rPr>
              <a:t>distribution to all actors</a:t>
            </a:r>
          </a:p>
          <a:p>
            <a:pPr lvl="1">
              <a:lnSpc>
                <a:spcPct val="200000"/>
              </a:lnSpc>
            </a:pPr>
            <a:r>
              <a:rPr lang="en-US" sz="1100" b="1" dirty="0">
                <a:solidFill>
                  <a:srgbClr val="177277"/>
                </a:solidFill>
              </a:rPr>
              <a:t>Transfer to private sector with price adjustment</a:t>
            </a:r>
          </a:p>
        </p:txBody>
      </p:sp>
    </p:spTree>
    <p:extLst>
      <p:ext uri="{BB962C8B-B14F-4D97-AF65-F5344CB8AC3E}">
        <p14:creationId xmlns:p14="http://schemas.microsoft.com/office/powerpoint/2010/main" val="118423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can the health insurer offer 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6D64A-94DE-4783-80D4-F9BFFEB4F70D}"/>
              </a:ext>
            </a:extLst>
          </p:cNvPr>
          <p:cNvSpPr/>
          <p:nvPr/>
        </p:nvSpPr>
        <p:spPr>
          <a:xfrm>
            <a:off x="1447199" y="1139826"/>
            <a:ext cx="2196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individuals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61A03F-3A47-49D2-809C-816E33D40B91}"/>
              </a:ext>
            </a:extLst>
          </p:cNvPr>
          <p:cNvSpPr/>
          <p:nvPr/>
        </p:nvSpPr>
        <p:spPr>
          <a:xfrm>
            <a:off x="5792923" y="1139826"/>
            <a:ext cx="2196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companies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D693F5B9-3AD5-4579-A7B2-6D7C2820A1FC}"/>
              </a:ext>
            </a:extLst>
          </p:cNvPr>
          <p:cNvSpPr/>
          <p:nvPr/>
        </p:nvSpPr>
        <p:spPr>
          <a:xfrm rot="10800000">
            <a:off x="2318151" y="1595808"/>
            <a:ext cx="288000" cy="36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74B20DF6-A889-4E75-A5F6-D20CC513C081}"/>
              </a:ext>
            </a:extLst>
          </p:cNvPr>
          <p:cNvSpPr/>
          <p:nvPr/>
        </p:nvSpPr>
        <p:spPr>
          <a:xfrm rot="10800000">
            <a:off x="6792553" y="1595808"/>
            <a:ext cx="288000" cy="360000"/>
          </a:xfrm>
          <a:prstGeom prst="upArrow">
            <a:avLst/>
          </a:prstGeom>
          <a:solidFill>
            <a:srgbClr val="CB522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8C559-61C8-46DF-B1E8-1775574B7509}"/>
              </a:ext>
            </a:extLst>
          </p:cNvPr>
          <p:cNvSpPr/>
          <p:nvPr/>
        </p:nvSpPr>
        <p:spPr>
          <a:xfrm>
            <a:off x="619199" y="2056013"/>
            <a:ext cx="3852000" cy="20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Care network = &gt; quality of service &amp; price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Ability to find health appointments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Telemedicine =&gt; to partly respond to medical deserts/dearth of doctors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9B385-8FF0-4787-B819-CED133DDF91D}"/>
              </a:ext>
            </a:extLst>
          </p:cNvPr>
          <p:cNvSpPr/>
          <p:nvPr/>
        </p:nvSpPr>
        <p:spPr>
          <a:xfrm>
            <a:off x="5077862" y="2056013"/>
            <a:ext cx="3852000" cy="208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Help the Head of Human Resources to improve the employee’s quality of work life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Data on absenteeism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Programs dedicated to companies:</a:t>
            </a:r>
          </a:p>
          <a:p>
            <a:pPr marL="693875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Services in all sectors;</a:t>
            </a:r>
          </a:p>
          <a:p>
            <a:pPr marL="693875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Services for especial activity;</a:t>
            </a:r>
          </a:p>
          <a:p>
            <a:pPr marL="693875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Services for a specific busines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Prevention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099EF-346C-4F7C-89B3-7BB1691F315A}"/>
              </a:ext>
            </a:extLst>
          </p:cNvPr>
          <p:cNvSpPr/>
          <p:nvPr/>
        </p:nvSpPr>
        <p:spPr>
          <a:xfrm>
            <a:off x="619199" y="4314389"/>
            <a:ext cx="8310663" cy="468000"/>
          </a:xfrm>
          <a:prstGeom prst="rect">
            <a:avLst/>
          </a:prstGeom>
          <a:solidFill>
            <a:srgbClr val="14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health public/private partnership makes it possible to provide better monitoring of pathways, better effectiveness of treatment and the strengthening of prevention</a:t>
            </a:r>
          </a:p>
        </p:txBody>
      </p:sp>
    </p:spTree>
    <p:extLst>
      <p:ext uri="{BB962C8B-B14F-4D97-AF65-F5344CB8AC3E}">
        <p14:creationId xmlns:p14="http://schemas.microsoft.com/office/powerpoint/2010/main" val="99233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77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192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1yX7lF_kW.C.YAiFgA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1yX7lF_kW.C.YAiFgA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1yX7lF_kW.C.YAiFgA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1yX7lF_kW.C.YAiFgA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5836FFEA_0A8B_490B_AD40_13C6731C4EFE&quot;,&quot;SourceFullName&quot;:&quot;https://cooperactions-my.sharepoint.com/personal/anabelle_marteau-bassong_ggvie_fr/Documents/GGVIE/Instances/chiffres health.xlsx&quot;,&quot;LastUpdate&quot;:&quot;2022-04-11 4:08 PM&quot;,&quot;UpdatedBy&quot;:&quot;GV8059&quot;,&quot;IsLinked&quot;:false,&quot;IsBrokenLink&quot;:false,&quot;Type&quot;: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805EFA8B_BD69_48D0_A9B9_2A793A31FDD1&quot;,&quot;SourceFullName&quot;:&quot;https://cooperactions-my.sharepoint.com/personal/anabelle_marteau-bassong_ggvie_fr/Documents/GGVIE/Instances/chiffres health.xlsx&quot;,&quot;LastUpdate&quot;:&quot;2022-04-11 4:14 PM&quot;,&quot;UpdatedBy&quot;:&quot;GV8059&quot;,&quot;IsLinked&quot;:false,&quot;IsBrokenLink&quot;:false,&quot;Type&quot;:1}"/>
</p:tagLst>
</file>

<file path=ppt/theme/theme1.xml><?xml version="1.0" encoding="utf-8"?>
<a:theme xmlns:a="http://schemas.openxmlformats.org/drawingml/2006/main" name="1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CA6D4"/>
      </a:accent1>
      <a:accent2>
        <a:srgbClr val="CB5225"/>
      </a:accent2>
      <a:accent3>
        <a:srgbClr val="17747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2007 vierge</Template>
  <TotalTime>66709</TotalTime>
  <Words>349</Words>
  <Application>Microsoft Office PowerPoint</Application>
  <PresentationFormat>Affichage à l'écran (16:9)</PresentationFormat>
  <Paragraphs>68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Unicode MS Bold</vt:lpstr>
      <vt:lpstr>Calibri</vt:lpstr>
      <vt:lpstr>Symbol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Groupama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Yvette Baudron</dc:creator>
  <cp:lastModifiedBy>MARTEAU-BASSONG Anabelle</cp:lastModifiedBy>
  <cp:revision>2415</cp:revision>
  <cp:lastPrinted>2019-09-12T13:28:06Z</cp:lastPrinted>
  <dcterms:created xsi:type="dcterms:W3CDTF">2011-12-06T13:50:35Z</dcterms:created>
  <dcterms:modified xsi:type="dcterms:W3CDTF">2022-04-12T13:31:10Z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2022-04-11T15:22:34Z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7be1c7bc-3158-4d57-a45a-5b230b8faa9a</vt:lpwstr>
  </property>
  <property fmtid="{D5CDD505-2E9C-101B-9397-08002B2CF9AE}" pid="8" name="MSIP_Label_d347b247-e90e-43a3-9d7b-004f14ae6873_ContentBits">
    <vt:lpwstr>0</vt:lpwstr>
  </property>
</Properties>
</file>