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8" r:id="rId1"/>
    <p:sldMasterId id="214748384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83" r:id="rId8"/>
    <p:sldId id="281" r:id="rId9"/>
    <p:sldId id="282" r:id="rId10"/>
    <p:sldId id="262" r:id="rId11"/>
    <p:sldId id="274" r:id="rId12"/>
    <p:sldId id="284" r:id="rId13"/>
    <p:sldId id="276" r:id="rId14"/>
    <p:sldId id="280" r:id="rId15"/>
    <p:sldId id="263" r:id="rId16"/>
    <p:sldId id="269" r:id="rId17"/>
    <p:sldId id="273" r:id="rId18"/>
  </p:sldIdLst>
  <p:sldSz cx="9144000" cy="5143500" type="screen16x9"/>
  <p:notesSz cx="6858000" cy="9144000"/>
  <p:embeddedFontLst>
    <p:embeddedFont>
      <p:font typeface="Inter" panose="020B0604020202020204" charset="0"/>
      <p:regular r:id="rId20"/>
      <p:bold r:id="rId21"/>
    </p:embeddedFont>
    <p:embeddedFont>
      <p:font typeface="Archivo Narrow Medium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chivo Narrow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4"/>
    <p:restoredTop sz="88906"/>
  </p:normalViewPr>
  <p:slideViewPr>
    <p:cSldViewPr snapToGrid="0">
      <p:cViewPr varScale="1">
        <p:scale>
          <a:sx n="81" d="100"/>
          <a:sy n="81" d="100"/>
        </p:scale>
        <p:origin x="-568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7068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119903652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119903652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711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11b60ea73aa_1_3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11b60ea73aa_1_3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92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11b60ea73aa_1_3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11b60ea73aa_1_3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34283ffc3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g134283ffc3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066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12658d6c401_0_2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g12658d6c401_0_2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07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11b60ea73aa_1_3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11b60ea73aa_1_3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7019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11b60ea73aa_1_3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11b60ea73aa_1_3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48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11b60ea73aa_1_3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11b60ea73aa_1_3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76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11b60ea73aa_1_3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11b60ea73aa_1_3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06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11b60ea73aa_1_3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11b60ea73aa_1_3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63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1344614ef3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1344614ef3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07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13b2be5540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13b2be5540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74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13b2be5540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13b2be5540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74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g13b39324cac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8" name="Google Shape;2088;g13b39324cac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fe97bf9c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fe97bf9c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11b60ea73aa_1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11b60ea73aa_1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30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Light">
  <p:cSld name="TITLE_AND_BODY_4_2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1" name="Google Shape;12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Light">
  <p:cSld name="TITLE_AND_BODY_4_1_1_2_1_2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Light">
  <p:cSld name="TITLE_AND_BODY_4_1_1_2_1_2">
    <p:bg>
      <p:bgPr>
        <a:solidFill>
          <a:schemeClr val="lt2"/>
        </a:solidFill>
        <a:effectLst/>
      </p:bgPr>
    </p:bg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Google Shape;1105;p1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2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07" name="Google Shape;1107;p12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01">
  <p:cSld name="TITLE_AND_BODY_4_3_1_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22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0" name="Google Shape;1110;p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22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22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13" name="Google Shape;1113;p12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Dark">
  <p:cSld name="TITLE_AND_BODY_4_2_1_1_1_1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23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16" name="Google Shape;1116;p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23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18" name="Google Shape;1118;p12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Dark">
  <p:cSld name="TITLE_AND_BODY_4_1_1_2_1_1">
    <p:bg>
      <p:bgPr>
        <a:solidFill>
          <a:srgbClr val="434343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0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124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22" name="Google Shape;1122;p124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Light">
  <p:cSld name="TITLE_AND_BODY_4_1_1_1_1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Google Shape;1124;p1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2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26" name="Google Shape;1126;p125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6 Box Layout">
  <p:cSld name="TITLE_AND_BODY_3">
    <p:bg>
      <p:bgPr>
        <a:solidFill>
          <a:schemeClr val="lt2"/>
        </a:solidFill>
        <a:effectLst/>
      </p:bgPr>
    </p:bg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Google Shape;1128;p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126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30" name="Google Shape;1130;p126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12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2" name="Google Shape;1132;p126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6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6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6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6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6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26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39" name="Google Shape;1139;p126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40" name="Google Shape;1140;p126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41" name="Google Shape;1141;p126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42" name="Google Shape;1142;p126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43" name="Google Shape;1143;p126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44" name="Google Shape;1144;p126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45" name="Google Shape;1145;p126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6" name="Google Shape;1146;p126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47" name="Google Shape;1147;p126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8" name="Google Shape;1148;p126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49" name="Google Shape;1149;p126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0" name="Google Shape;1150;p126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1" name="Google Shape;1151;p126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2" name="Google Shape;1152;p126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3" name="Google Shape;1153;p126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4" name="Google Shape;1154;p126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5" name="Google Shape;1155;p126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6 Box Layout 1">
  <p:cSld name="TITLE_AND_BODY_3_4">
    <p:bg>
      <p:bgPr>
        <a:solidFill>
          <a:schemeClr val="lt2"/>
        </a:solid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2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9" name="Google Shape;1159;p127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60" name="Google Shape;1160;p127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127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27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27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27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27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27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27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68" name="Google Shape;1168;p127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69" name="Google Shape;1169;p127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70" name="Google Shape;1170;p127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71" name="Google Shape;1171;p127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72" name="Google Shape;1172;p127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73" name="Google Shape;1173;p127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4" name="Google Shape;1174;p127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5" name="Google Shape;1175;p127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6" name="Google Shape;1176;p127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7" name="Google Shape;1177;p127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8" name="Google Shape;1178;p127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9" name="Google Shape;1179;p127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80" name="Google Shape;1180;p127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1" name="Google Shape;1181;p127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82" name="Google Shape;1182;p127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3" name="Google Shape;1183;p127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84" name="Google Shape;1184;p127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6 Box Layout 1">
  <p:cSld name="TITLE_AND_BODY_3_3">
    <p:bg>
      <p:bgPr>
        <a:solidFill>
          <a:schemeClr val="lt2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12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8" name="Google Shape;1188;p128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89" name="Google Shape;1189;p128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28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8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28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28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128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128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128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97" name="Google Shape;1197;p128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98" name="Google Shape;1198;p128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99" name="Google Shape;1199;p128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00" name="Google Shape;1200;p128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01" name="Google Shape;1201;p128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02" name="Google Shape;1202;p128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03" name="Google Shape;1203;p128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4" name="Google Shape;1204;p128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05" name="Google Shape;1205;p128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6" name="Google Shape;1206;p128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07" name="Google Shape;1207;p128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8" name="Google Shape;1208;p128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09" name="Google Shape;1209;p128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0" name="Google Shape;1210;p128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11" name="Google Shape;1211;p128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2" name="Google Shape;1212;p128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13" name="Google Shape;1213;p128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6 Box Layout 1 1">
  <p:cSld name="TITLE_AND_BODY_3_3_1">
    <p:bg>
      <p:bgPr>
        <a:solidFill>
          <a:schemeClr val="lt2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2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7" name="Google Shape;1217;p129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29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29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29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29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29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29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24" name="Google Shape;1224;p129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25" name="Google Shape;1225;p129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26" name="Google Shape;1226;p129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27" name="Google Shape;1227;p129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28" name="Google Shape;1228;p129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29" name="Google Shape;1229;p129"/>
          <p:cNvSpPr txBox="1">
            <a:spLocks noGrp="1"/>
          </p:cNvSpPr>
          <p:nvPr>
            <p:ph type="subTitle" idx="1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30" name="Google Shape;1230;p129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231" name="Google Shape;1231;p129"/>
          <p:cNvSpPr txBox="1">
            <a:spLocks noGrp="1"/>
          </p:cNvSpPr>
          <p:nvPr>
            <p:ph type="subTitle" idx="2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129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3" name="Google Shape;1233;p129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34" name="Google Shape;1234;p129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5" name="Google Shape;1235;p129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36" name="Google Shape;1236;p129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7" name="Google Shape;1237;p129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38" name="Google Shape;1238;p129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9" name="Google Shape;1239;p129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40" name="Google Shape;1240;p129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41" name="Google Shape;1241;p129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42" name="Google Shape;1242;p129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3 Box Layout">
  <p:cSld name="TITLE_AND_BODY_3_2_1">
    <p:bg>
      <p:bgPr>
        <a:solidFill>
          <a:schemeClr val="lt2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1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3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6" name="Google Shape;1246;p130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247" name="Google Shape;1247;p130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130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30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30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30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2" name="Google Shape;1252;p130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3" name="Google Shape;1253;p130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4" name="Google Shape;1254;p130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55" name="Google Shape;1255;p130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56" name="Google Shape;1256;p130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57" name="Google Shape;1257;p130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58" name="Google Shape;1258;p130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59" name="Google Shape;1259;p130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60" name="Google Shape;1260;p130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61" name="Google Shape;1261;p130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62" name="Google Shape;1262;p130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01">
  <p:cSld name="TITLE_AND_BODY_4_3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3 Box Layout 1">
  <p:cSld name="TITLE_AND_BODY_3_2_1_2">
    <p:bg>
      <p:bgPr>
        <a:solidFill>
          <a:schemeClr val="lt2"/>
        </a:solidFill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13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6" name="Google Shape;1266;p131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267" name="Google Shape;1267;p131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31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131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31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31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2" name="Google Shape;1272;p131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3" name="Google Shape;1273;p131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4" name="Google Shape;1274;p131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75" name="Google Shape;1275;p131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76" name="Google Shape;1276;p131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77" name="Google Shape;1277;p131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78" name="Google Shape;1278;p131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79" name="Google Shape;1279;p131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80" name="Google Shape;1280;p131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81" name="Google Shape;1281;p131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82" name="Google Shape;1282;p131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3 Box Layout">
  <p:cSld name="TITLE_AND_BODY_3_2_1_1">
    <p:bg>
      <p:bgPr>
        <a:solidFill>
          <a:schemeClr val="lt2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oogle Shape;1284;p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13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6" name="Google Shape;1286;p132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287" name="Google Shape;1287;p132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132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32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32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32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2" name="Google Shape;1292;p132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3" name="Google Shape;1293;p132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4" name="Google Shape;1294;p132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5" name="Google Shape;1295;p132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6" name="Google Shape;1296;p132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7" name="Google Shape;1297;p132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98" name="Google Shape;1298;p132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99" name="Google Shape;1299;p132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00" name="Google Shape;1300;p132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01" name="Google Shape;1301;p132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02" name="Google Shape;1302;p132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3 Box Layout">
  <p:cSld name="TITLE_AND_BODY_3_2_1_1_1">
    <p:bg>
      <p:bgPr>
        <a:solidFill>
          <a:schemeClr val="lt2"/>
        </a:solidFill>
        <a:effectLst/>
      </p:bgPr>
    </p:bg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Google Shape;1304;p1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13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6" name="Google Shape;1306;p133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307" name="Google Shape;1307;p133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8" name="Google Shape;1308;p133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33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33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33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2" name="Google Shape;1312;p133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3" name="Google Shape;1313;p133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4" name="Google Shape;1314;p133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15" name="Google Shape;1315;p133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16" name="Google Shape;1316;p133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17" name="Google Shape;1317;p133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18" name="Google Shape;1318;p133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19" name="Google Shape;1319;p133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20" name="Google Shape;1320;p133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21" name="Google Shape;1321;p133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22" name="Google Shape;1322;p133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01">
  <p:cSld name="TITLE_AND_BODY_3_1_1">
    <p:bg>
      <p:bgPr>
        <a:solidFill>
          <a:schemeClr val="lt2"/>
        </a:solidFill>
        <a:effectLst/>
      </p:bgPr>
    </p:bg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Google Shape;1324;p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3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6" name="Google Shape;1326;p134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7" name="Google Shape;1327;p134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01 1">
  <p:cSld name="TITLE_AND_BODY_3_1_1_2">
    <p:bg>
      <p:bgPr>
        <a:solidFill>
          <a:schemeClr val="lt2"/>
        </a:solidFill>
        <a:effectLst/>
      </p:bgPr>
    </p:bg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13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1" name="Google Shape;1331;p135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2" name="Google Shape;1332;p135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01">
  <p:cSld name="TITLE_AND_BODY_3_1_1_1">
    <p:bg>
      <p:bgPr>
        <a:solidFill>
          <a:schemeClr val="lt2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Google Shape;1334;p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13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6" name="Google Shape;1336;p136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7" name="Google Shape;1337;p136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01">
  <p:cSld name="TITLE_AND_BODY_3_1_1_1_1">
    <p:bg>
      <p:bgPr>
        <a:solidFill>
          <a:schemeClr val="lt2"/>
        </a:solidFill>
        <a:effectLst/>
      </p:bgPr>
    </p:bg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p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3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1" name="Google Shape;1341;p137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137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Image 01">
  <p:cSld name="TITLE_AND_BODY_3_1_1_3">
    <p:bg>
      <p:bgPr>
        <a:solidFill>
          <a:schemeClr val="lt2"/>
        </a:solid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Google Shape;1344;p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38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p13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7" name="Google Shape;1347;p13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8" name="Google Shape;1348;p138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Image 01">
  <p:cSld name="TITLE_AND_BODY_3_1_1_2_1">
    <p:bg>
      <p:bgPr>
        <a:solidFill>
          <a:schemeClr val="lt2"/>
        </a:solidFill>
        <a:effectLst/>
      </p:bgPr>
    </p:bg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Google Shape;1350;p1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139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2" name="Google Shape;1352;p13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3" name="Google Shape;1353;p13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139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Image 01">
  <p:cSld name="TITLE_AND_BODY_3_1_1_1_2">
    <p:bg>
      <p:bgPr>
        <a:solidFill>
          <a:schemeClr val="lt2"/>
        </a:solid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40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8" name="Google Shape;1358;p14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9" name="Google Shape;1359;p14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0" name="Google Shape;1360;p140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Dark">
  <p:cSld name="TITLE_AND_BODY_4_2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" name="Google Shape;17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Image 01">
  <p:cSld name="TITLE_AND_BODY_3_1_1_1_1_1">
    <p:bg>
      <p:bgPr>
        <a:solidFill>
          <a:schemeClr val="lt2"/>
        </a:solid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Google Shape;1362;p1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141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4" name="Google Shape;1364;p14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5" name="Google Shape;1365;p14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6" name="Google Shape;1366;p141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oval images">
  <p:cSld name="TITLE_AND_BODY_3_1_1_3_1">
    <p:bg>
      <p:bgPr>
        <a:solidFill>
          <a:schemeClr val="lt2"/>
        </a:solidFill>
        <a:effectLst/>
      </p:bgPr>
    </p:bg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4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0" name="Google Shape;1370;p14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1" name="Google Shape;1371;p142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2" name="Google Shape;1372;p142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3" name="Google Shape;1373;p142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4" name="Google Shape;1374;p142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5" name="Google Shape;1375;p142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76" name="Google Shape;1376;p142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142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142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142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142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142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142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83" name="Google Shape;1383;p142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4" name="Google Shape;1384;p142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5" name="Google Shape;1385;p142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6" name="Google Shape;1386;p142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oval images">
  <p:cSld name="TITLE_AND_BODY_3_1_1_2_1_1">
    <p:bg>
      <p:bgPr>
        <a:solidFill>
          <a:schemeClr val="lt2"/>
        </a:solidFill>
        <a:effectLst/>
      </p:bgPr>
    </p:bg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" name="Google Shape;1388;p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4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0" name="Google Shape;1390;p14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43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2" name="Google Shape;1392;p143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3" name="Google Shape;1393;p143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4" name="Google Shape;1394;p143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5" name="Google Shape;1395;p143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96" name="Google Shape;1396;p143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97" name="Google Shape;1397;p143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98" name="Google Shape;1398;p143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399" name="Google Shape;1399;p143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143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01" name="Google Shape;1401;p143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02" name="Google Shape;1402;p143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03" name="Google Shape;1403;p143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4" name="Google Shape;1404;p143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5" name="Google Shape;1405;p143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6" name="Google Shape;1406;p143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oval images">
  <p:cSld name="TITLE_AND_BODY_3_1_1_1_2_1">
    <p:bg>
      <p:bgPr>
        <a:solidFill>
          <a:schemeClr val="lt2"/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8" name="Google Shape;1408;p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14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0" name="Google Shape;1410;p14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1" name="Google Shape;1411;p144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2" name="Google Shape;1412;p144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3" name="Google Shape;1413;p144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4" name="Google Shape;1414;p144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5" name="Google Shape;1415;p144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16" name="Google Shape;1416;p144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17" name="Google Shape;1417;p144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18" name="Google Shape;1418;p144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19" name="Google Shape;1419;p144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20" name="Google Shape;1420;p144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21" name="Google Shape;1421;p144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22" name="Google Shape;1422;p144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23" name="Google Shape;1423;p144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4" name="Google Shape;1424;p144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5" name="Google Shape;1425;p144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6" name="Google Shape;1426;p144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oval images">
  <p:cSld name="TITLE_AND_BODY_3_1_1_1_1_1_1">
    <p:bg>
      <p:bgPr>
        <a:solidFill>
          <a:schemeClr val="lt2"/>
        </a:solidFill>
        <a:effectLst/>
      </p:bgPr>
    </p:bg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" name="Google Shape;1428;p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4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0" name="Google Shape;1430;p14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1" name="Google Shape;1431;p145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2" name="Google Shape;1432;p145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3" name="Google Shape;1433;p145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4" name="Google Shape;1434;p145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5" name="Google Shape;1435;p145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145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37" name="Google Shape;1437;p145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38" name="Google Shape;1438;p145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39" name="Google Shape;1439;p145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40" name="Google Shape;1440;p145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41" name="Google Shape;1441;p145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42" name="Google Shape;1442;p145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1443" name="Google Shape;1443;p145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4" name="Google Shape;1444;p145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5" name="Google Shape;1445;p145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6" name="Google Shape;1446;p145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Plain">
  <p:cSld name="TITLE_AND_BODY_2_3"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8" name="Google Shape;1448;p1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14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0" name="Google Shape;1450;p14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1" name="Google Shape;1451;p146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2" name="Google Shape;1452;p146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Plain 1">
  <p:cSld name="TITLE_AND_BODY_2_3_2"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Google Shape;1454;p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14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6" name="Google Shape;1456;p14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7" name="Google Shape;1457;p147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8" name="Google Shape;1458;p147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Plain">
  <p:cSld name="TITLE_AND_BODY_2_3_1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0" name="Google Shape;1460;p1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4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2" name="Google Shape;1462;p14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3" name="Google Shape;1463;p148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4" name="Google Shape;1464;p148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Plain">
  <p:cSld name="TITLE_AND_BODY_2_3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p1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4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8" name="Google Shape;1468;p14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9" name="Google Shape;1469;p149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0" name="Google Shape;1470;p149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Speaker Layout">
  <p:cSld name="TITLE_AND_BODY_2_2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15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4" name="Google Shape;1474;p150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50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50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50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50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9" name="Google Shape;1479;p150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80" name="Google Shape;1480;p150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81" name="Google Shape;1481;p150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82" name="Google Shape;1482;p15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150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84" name="Google Shape;1484;p150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85" name="Google Shape;1485;p150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86" name="Google Shape;1486;p150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87" name="Google Shape;1487;p150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88" name="Google Shape;1488;p150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89" name="Google Shape;1489;p150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90" name="Google Shape;1490;p150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Dark">
  <p:cSld name="TITLE_AND_BODY_4_1_1_2_1_1">
    <p:bg>
      <p:bgPr>
        <a:solidFill>
          <a:srgbClr val="434343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0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Speaker Layout 1">
  <p:cSld name="TITLE_AND_BODY_2_2_2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Google Shape;1492;p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15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4" name="Google Shape;1494;p151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51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51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51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51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99" name="Google Shape;1499;p151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0" name="Google Shape;1500;p151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1" name="Google Shape;1501;p151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2" name="Google Shape;1502;p15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51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04" name="Google Shape;1504;p151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05" name="Google Shape;1505;p151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06" name="Google Shape;1506;p151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07" name="Google Shape;1507;p151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08" name="Google Shape;1508;p151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09" name="Google Shape;1509;p151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10" name="Google Shape;1510;p151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Speaker Layout">
  <p:cSld name="TITLE_AND_BODY_2_2_1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" name="Google Shape;1512;p1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Google Shape;1513;p15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4" name="Google Shape;1514;p152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52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52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52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52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9" name="Google Shape;1519;p152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0" name="Google Shape;1520;p152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1" name="Google Shape;1521;p152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2" name="Google Shape;1522;p15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3" name="Google Shape;1523;p152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4" name="Google Shape;1524;p152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5" name="Google Shape;1525;p152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6" name="Google Shape;1526;p152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7" name="Google Shape;1527;p152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8" name="Google Shape;1528;p152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9" name="Google Shape;1529;p152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30" name="Google Shape;1530;p152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Speaker Layout">
  <p:cSld name="TITLE_AND_BODY_2_2_1_1"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2" name="Google Shape;1532;p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533" name="Google Shape;1533;p15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4" name="Google Shape;1534;p153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53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53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53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53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9" name="Google Shape;1539;p153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0" name="Google Shape;1540;p153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1" name="Google Shape;1541;p153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2" name="Google Shape;1542;p15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3" name="Google Shape;1543;p153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4" name="Google Shape;1544;p153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5" name="Google Shape;1545;p153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6" name="Google Shape;1546;p153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7" name="Google Shape;1547;p153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8" name="Google Shape;1548;p153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9" name="Google Shape;1549;p153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50" name="Google Shape;1550;p153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Icon Layout">
  <p:cSld name="TITLE_AND_BODY_2_2_1_1_1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15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4" name="Google Shape;1554;p154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54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54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54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54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59" name="Google Shape;1559;p154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0" name="Google Shape;1560;p154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1" name="Google Shape;1561;p154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2" name="Google Shape;1562;p15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3" name="Google Shape;1563;p154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4" name="Google Shape;1564;p154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65" name="Google Shape;1565;p154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66" name="Google Shape;1566;p154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67" name="Google Shape;1567;p154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Icon Layout 1">
  <p:cSld name="TITLE_AND_BODY_2_2_1_1_1_2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9" name="Google Shape;1569;p1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p15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1" name="Google Shape;1571;p155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155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155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155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155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6" name="Google Shape;1576;p155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7" name="Google Shape;1577;p155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8" name="Google Shape;1578;p155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9" name="Google Shape;1579;p15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0" name="Google Shape;1580;p155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1" name="Google Shape;1581;p155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82" name="Google Shape;1582;p155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83" name="Google Shape;1583;p155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84" name="Google Shape;1584;p155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Icon Layout">
  <p:cSld name="TITLE_AND_BODY_2_2_1_1_1_1"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Google Shape;1586;p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15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8" name="Google Shape;1588;p156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156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156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56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56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3" name="Google Shape;1593;p156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4" name="Google Shape;1594;p156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5" name="Google Shape;1595;p156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6" name="Google Shape;1596;p15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7" name="Google Shape;1597;p156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8" name="Google Shape;1598;p156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99" name="Google Shape;1599;p156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0" name="Google Shape;1600;p156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1" name="Google Shape;1601;p156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Icon Layout">
  <p:cSld name="TITLE_AND_BODY_2_2_1_1_1_1_1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57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57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57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57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57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8" name="Google Shape;1608;p157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9" name="Google Shape;1609;p157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0" name="Google Shape;1610;p157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611" name="Google Shape;1611;p1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Google Shape;1612;p15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3" name="Google Shape;1613;p15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4" name="Google Shape;1614;p157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5" name="Google Shape;1615;p157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16" name="Google Shape;1616;p157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17" name="Google Shape;1617;p157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18" name="Google Shape;1618;p157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6 Icon Layout">
  <p:cSld name="TITLE_AND_BODY_2_2_1_1_1_1_1_1"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" name="Google Shape;1620;p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5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2" name="Google Shape;1622;p158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58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4" name="Google Shape;1624;p158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58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6" name="Google Shape;1626;p158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58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8" name="Google Shape;1628;p158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58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0" name="Google Shape;1630;p158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58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2" name="Google Shape;1632;p158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58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4" name="Google Shape;1634;p15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5" name="Google Shape;1635;p158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6" name="Google Shape;1636;p158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37" name="Google Shape;1637;p158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38" name="Google Shape;1638;p158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39" name="Google Shape;1639;p158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0" name="Google Shape;1640;p158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1" name="Google Shape;1641;p158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2" name="Google Shape;1642;p158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3" name="Google Shape;1643;p158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4" name="Google Shape;1644;p158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5" name="Google Shape;1645;p158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6" name="Google Shape;1646;p158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7" name="Google Shape;1647;p158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6 Icon Layout 1">
  <p:cSld name="TITLE_AND_BODY_2_2_1_1_1_1_1_1_3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" name="Google Shape;1649;p1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50" name="Google Shape;1650;p15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1" name="Google Shape;1651;p159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59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53" name="Google Shape;1653;p159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59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55" name="Google Shape;1655;p159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59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57" name="Google Shape;1657;p159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59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59" name="Google Shape;1659;p159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59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1" name="Google Shape;1661;p159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59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3" name="Google Shape;1663;p15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4" name="Google Shape;1664;p159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5" name="Google Shape;1665;p159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66" name="Google Shape;1666;p159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67" name="Google Shape;1667;p159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68" name="Google Shape;1668;p159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69" name="Google Shape;1669;p159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70" name="Google Shape;1670;p159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71" name="Google Shape;1671;p159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72" name="Google Shape;1672;p159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73" name="Google Shape;1673;p159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74" name="Google Shape;1674;p159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75" name="Google Shape;1675;p159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76" name="Google Shape;1676;p159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6 Icon Layout">
  <p:cSld name="TITLE_AND_BODY_2_2_1_1_1_1_1_1_1"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8" name="Google Shape;1678;p1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16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0" name="Google Shape;1680;p160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60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82" name="Google Shape;1682;p160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0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84" name="Google Shape;1684;p160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60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86" name="Google Shape;1686;p160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60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88" name="Google Shape;1688;p160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60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90" name="Google Shape;1690;p160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60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92" name="Google Shape;1692;p16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3" name="Google Shape;1693;p160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4" name="Google Shape;1694;p160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95" name="Google Shape;1695;p160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96" name="Google Shape;1696;p160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97" name="Google Shape;1697;p160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98" name="Google Shape;1698;p160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99" name="Google Shape;1699;p160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00" name="Google Shape;1700;p160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01" name="Google Shape;1701;p160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02" name="Google Shape;1702;p160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03" name="Google Shape;1703;p160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04" name="Google Shape;1704;p160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05" name="Google Shape;1705;p160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Light">
  <p:cSld name="TITLE_AND_BODY_4_1_1_1_1_1">
    <p:bg>
      <p:bgPr>
        <a:solidFill>
          <a:schemeClr val="l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6 Icon Layout">
  <p:cSld name="TITLE_AND_BODY_2_2_1_1_1_1_1_1_1_1"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" name="Google Shape;1707;p1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08" name="Google Shape;1708;p161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61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0" name="Google Shape;1710;p161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61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2" name="Google Shape;1712;p161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61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4" name="Google Shape;1714;p161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61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6" name="Google Shape;1716;p161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61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8" name="Google Shape;1718;p161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61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20" name="Google Shape;1720;p16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1" name="Google Shape;1721;p16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2" name="Google Shape;1722;p161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3" name="Google Shape;1723;p161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4" name="Google Shape;1724;p161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5" name="Google Shape;1725;p161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6" name="Google Shape;1726;p161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7" name="Google Shape;1727;p161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8" name="Google Shape;1728;p161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9" name="Google Shape;1729;p161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30" name="Google Shape;1730;p161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31" name="Google Shape;1731;p161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32" name="Google Shape;1732;p161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33" name="Google Shape;1733;p161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34" name="Google Shape;1734;p161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">
  <p:cSld name="TITLE_AND_BODY_1"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162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37" name="Google Shape;1737;p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8" name="Google Shape;1738;p16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9" name="Google Shape;1739;p162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62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1">
  <p:cSld name="TITLE_AND_BODY_1_4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63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3" name="Google Shape;1743;p1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44" name="Google Shape;1744;p16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5" name="Google Shape;1745;p163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63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">
  <p:cSld name="TITLE_AND_BODY_1_3"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164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9" name="Google Shape;1749;p1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16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1" name="Google Shape;1751;p164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2" name="Google Shape;1752;p164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">
  <p:cSld name="TITLE_AND_BODY_1_3_1"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165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55" name="Google Shape;1755;p1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56" name="Google Shape;1756;p16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7" name="Google Shape;1757;p165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8" name="Google Shape;1758;p165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">
  <p:cSld name="TITLE_AND_BODY_1_2"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166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61" name="Google Shape;1761;p1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2" name="Google Shape;1762;p16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3" name="Google Shape;1763;p166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4" name="Google Shape;1764;p166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1">
  <p:cSld name="TITLE_AND_BODY_1_2_2"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167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67" name="Google Shape;1767;p1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68" name="Google Shape;1768;p16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9" name="Google Shape;1769;p167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0" name="Google Shape;1770;p167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Left">
  <p:cSld name="TITLE_AND_BODY_1_2_1"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68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73" name="Google Shape;1773;p1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Google Shape;1774;p16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5" name="Google Shape;1775;p168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68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">
  <p:cSld name="TITLE_AND_BODY_1_2_1_1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69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79" name="Google Shape;1779;p1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80" name="Google Shape;1780;p16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1" name="Google Shape;1781;p169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2" name="Google Shape;1782;p169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 Short">
  <p:cSld name="TITLE_AND_BODY_1_2_1_1_2"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70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85" name="Google Shape;1785;p1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6" name="Google Shape;1786;p17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7" name="Google Shape;1787;p170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8" name="Google Shape;1788;p170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6 Box Layout">
  <p:cSld name="TITLE_AND_BODY_3">
    <p:bg>
      <p:bgPr>
        <a:solidFill>
          <a:schemeClr val="l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33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3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3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3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2" name="Google Shape;202;p33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Short 1">
  <p:cSld name="TITLE_AND_BODY_1_2_1_1_2_2"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171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91" name="Google Shape;1791;p1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92" name="Google Shape;1792;p17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3" name="Google Shape;1793;p171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4" name="Google Shape;1794;p171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 Short">
  <p:cSld name="TITLE_AND_BODY_1_2_1_1_2_1"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172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97" name="Google Shape;1797;p1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98" name="Google Shape;1798;p17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9" name="Google Shape;1799;p172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0" name="Google Shape;1800;p172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 Short">
  <p:cSld name="TITLE_AND_BODY_1_2_1_1_2_1_1"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73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3" name="Google Shape;1803;p1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04" name="Google Shape;1804;p17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5" name="Google Shape;1805;p173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6" name="Google Shape;1806;p173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 Short">
  <p:cSld name="TITLE_AND_BODY_1_2_1_1_1"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174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9" name="Google Shape;1809;p1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17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1" name="Google Shape;1811;p174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2" name="Google Shape;1812;p174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Short 1">
  <p:cSld name="TITLE_AND_BODY_1_2_1_1_1_2"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175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15" name="Google Shape;1815;p1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16" name="Google Shape;1816;p17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7" name="Google Shape;1817;p175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8" name="Google Shape;1818;p175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Title and Text - Image Left Short">
  <p:cSld name="TITLE_AND_BODY_1_2_1_1_1_1"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76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21" name="Google Shape;1821;p1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17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3" name="Google Shape;1823;p176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4" name="Google Shape;1824;p176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 Short">
  <p:cSld name="TITLE_AND_BODY_1_2_1_1_1_1_1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177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27" name="Google Shape;1827;p1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28" name="Google Shape;1828;p17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9" name="Google Shape;1829;p177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0" name="Google Shape;1830;p177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1">
  <p:cSld name="TITLE_AND_BODY_1_1"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78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3" name="Google Shape;1833;p1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4" name="Google Shape;1834;p17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5" name="Google Shape;1835;p17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6" name="Google Shape;1836;p178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1 1">
  <p:cSld name="TITLE_AND_BODY_1_1_3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79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9" name="Google Shape;1839;p1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40" name="Google Shape;1840;p17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1" name="Google Shape;1841;p17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2" name="Google Shape;1842;p179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1">
  <p:cSld name="TITLE_AND_BODY_1_1_2"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80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5" name="Google Shape;1845;p1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46" name="Google Shape;1846;p18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7" name="Google Shape;1847;p18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8" name="Google Shape;1848;p180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6 Box Layout 1">
  <p:cSld name="TITLE_AND_BODY_3_4">
    <p:bg>
      <p:bgPr>
        <a:solidFill>
          <a:schemeClr val="lt2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1">
  <p:cSld name="TITLE_AND_BODY_1_1_2_1"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181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1" name="Google Shape;1851;p1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18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3" name="Google Shape;1853;p18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4" name="Google Shape;1854;p181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2">
  <p:cSld name="TITLE_AND_BODY_1_1_1"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82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7" name="Google Shape;1857;p1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18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9" name="Google Shape;1859;p18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0" name="Google Shape;1860;p182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2 1">
  <p:cSld name="TITLE_AND_BODY_1_1_1_4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83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3" name="Google Shape;1863;p1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4" name="Google Shape;1864;p18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5" name="Google Shape;1865;p18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6" name="Google Shape;1866;p183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2">
  <p:cSld name="TITLE_AND_BODY_1_1_1_3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184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9" name="Google Shape;1869;p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0" name="Google Shape;1870;p18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1" name="Google Shape;1871;p18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2" name="Google Shape;1872;p184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2">
  <p:cSld name="TITLE_AND_BODY_1_1_1_3_1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185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5" name="Google Shape;1875;p1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76" name="Google Shape;1876;p18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7" name="Google Shape;1877;p18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8" name="Google Shape;1878;p185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Pattern Right">
  <p:cSld name="TITLE_AND_BODY_1_1_1_2">
    <p:bg>
      <p:bgPr>
        <a:solidFill>
          <a:schemeClr val="lt2"/>
        </a:solidFill>
        <a:effectLst/>
      </p:bgPr>
    </p:bg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186"/>
          <p:cNvSpPr>
            <a:spLocks noGrp="1"/>
          </p:cNvSpPr>
          <p:nvPr>
            <p:ph type="pic" idx="2"/>
          </p:nvPr>
        </p:nvSpPr>
        <p:spPr>
          <a:xfrm>
            <a:off x="4571875" y="-5375"/>
            <a:ext cx="4604400" cy="5171400"/>
          </a:xfrm>
          <a:prstGeom prst="rect">
            <a:avLst/>
          </a:prstGeom>
          <a:noFill/>
          <a:ln>
            <a:noFill/>
          </a:ln>
        </p:spPr>
      </p:sp>
      <p:sp>
        <p:nvSpPr>
          <p:cNvPr id="1881" name="Google Shape;1881;p18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82" name="Google Shape;1882;p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3" name="Google Shape;1883;p186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18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186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186"/>
          <p:cNvSpPr txBox="1">
            <a:spLocks noGrp="1"/>
          </p:cNvSpPr>
          <p:nvPr>
            <p:ph type="sldNum" idx="3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Pattern Right 1">
  <p:cSld name="TITLE_AND_BODY_1_1_1_2_2">
    <p:bg>
      <p:bgPr>
        <a:solidFill>
          <a:schemeClr val="lt2"/>
        </a:solidFill>
        <a:effectLst/>
      </p:bgPr>
    </p:bg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" name="Google Shape;1888;p1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18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90" name="Google Shape;1890;p187"/>
          <p:cNvGrpSpPr/>
          <p:nvPr/>
        </p:nvGrpSpPr>
        <p:grpSpPr>
          <a:xfrm>
            <a:off x="4741675" y="-21503"/>
            <a:ext cx="4445500" cy="5187503"/>
            <a:chOff x="4741500" y="-21503"/>
            <a:chExt cx="4445500" cy="5187503"/>
          </a:xfrm>
        </p:grpSpPr>
        <p:pic>
          <p:nvPicPr>
            <p:cNvPr id="1891" name="Google Shape;1891;p187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2" name="Google Shape;1892;p187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93" name="Google Shape;1893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4" name="Google Shape;1894;p187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187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6" name="Google Shape;1896;p18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97" name="Google Shape;1897;p187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Pattern Right">
  <p:cSld name="TITLE_AND_BODY_1_1_1_2_1">
    <p:bg>
      <p:bgPr>
        <a:solidFill>
          <a:schemeClr val="lt2"/>
        </a:solidFill>
        <a:effectLst/>
      </p:bgPr>
    </p:bg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9" name="Google Shape;1899;p1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0" name="Google Shape;1900;p18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01" name="Google Shape;1901;p188"/>
          <p:cNvGrpSpPr/>
          <p:nvPr/>
        </p:nvGrpSpPr>
        <p:grpSpPr>
          <a:xfrm>
            <a:off x="4741663" y="-21503"/>
            <a:ext cx="4445500" cy="5187503"/>
            <a:chOff x="4741500" y="-21503"/>
            <a:chExt cx="4445500" cy="5187503"/>
          </a:xfrm>
        </p:grpSpPr>
        <p:pic>
          <p:nvPicPr>
            <p:cNvPr id="1902" name="Google Shape;1902;p188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3" name="Google Shape;1903;p188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4" name="Google Shape;1904;p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905" name="Google Shape;1905;p188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188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7" name="Google Shape;1907;p18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08" name="Google Shape;1908;p188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Pattern Right">
  <p:cSld name="TITLE_AND_BODY_1_1_1_2_1_1">
    <p:bg>
      <p:bgPr>
        <a:solidFill>
          <a:schemeClr val="lt2"/>
        </a:solidFill>
        <a:effectLst/>
      </p:bgPr>
    </p:bg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18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11" name="Google Shape;1911;p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41680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2" name="Google Shape;1912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913" name="Google Shape;1913;p189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189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5" name="Google Shape;1915;p18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189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Quote Layout">
  <p:cSld name="TITLE_AND_BODY_1_1_1_1">
    <p:bg>
      <p:bgPr>
        <a:solidFill>
          <a:schemeClr val="dk2"/>
        </a:solidFill>
        <a:effectLst/>
      </p:bgPr>
    </p:bg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90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9" name="Google Shape;1919;p1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0" name="Google Shape;1920;p190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21" name="Google Shape;1921;p190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22" name="Google Shape;1922;p190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19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6 Box Layout 1">
  <p:cSld name="TITLE_AND_BODY_3_3">
    <p:bg>
      <p:bgPr>
        <a:solidFill>
          <a:schemeClr val="lt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5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5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5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Quote Layout">
  <p:cSld name="TITLE_AND_BODY_1_1_1_1_1">
    <p:bg>
      <p:bgPr>
        <a:solidFill>
          <a:schemeClr val="dk2"/>
        </a:solidFill>
        <a:effectLst/>
      </p:bgPr>
    </p:bg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191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6" name="Google Shape;1926;p1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7" name="Google Shape;1927;p19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8" name="Google Shape;1928;p191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29" name="Google Shape;1929;p191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30" name="Google Shape;1930;p191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Quote Layout ">
  <p:cSld name="TITLE_AND_BODY_1_1_1_1_1_1">
    <p:bg>
      <p:bgPr>
        <a:solidFill>
          <a:schemeClr val="dk2"/>
        </a:solidFill>
        <a:effectLst/>
      </p:bgPr>
    </p:bg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192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3" name="Google Shape;1933;p1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Google Shape;1934;p19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5" name="Google Shape;1935;p192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36" name="Google Shape;1936;p192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37" name="Google Shape;1937;p192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Quote Layout">
  <p:cSld name="TITLE_AND_BODY_1_1_1_1_1_1_1">
    <p:bg>
      <p:bgPr>
        <a:solidFill>
          <a:schemeClr val="dk2"/>
        </a:solidFill>
        <a:effectLst/>
      </p:bgPr>
    </p:bg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193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0" name="Google Shape;1940;p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1" name="Google Shape;1941;p19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2" name="Google Shape;1942;p193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43" name="Google Shape;1943;p193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193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Section slide">
  <p:cSld name="TITLE_AND_BODY_1_1_1_1_2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194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7" name="Google Shape;1947;p1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19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9" name="Google Shape;1949;p194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Section slide">
  <p:cSld name="TITLE_AND_BODY_1_1_1_1_1_2">
    <p:bg>
      <p:bgPr>
        <a:solidFill>
          <a:schemeClr val="dk2"/>
        </a:solidFill>
        <a:effectLst/>
      </p:bgPr>
    </p:bg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195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2" name="Google Shape;1952;p1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3" name="Google Shape;1953;p19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4" name="Google Shape;1954;p195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Section slide">
  <p:cSld name="TITLE_AND_BODY_1_1_1_1_1_1_2">
    <p:bg>
      <p:bgPr>
        <a:solidFill>
          <a:schemeClr val="dk2"/>
        </a:solidFill>
        <a:effectLst/>
      </p:bgPr>
    </p:bg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196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7" name="Google Shape;1957;p1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8" name="Google Shape;1958;p19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9" name="Google Shape;1959;p196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Section slide">
  <p:cSld name="TITLE_AND_BODY_1_1_1_1_1_1_1_1">
    <p:bg>
      <p:bgPr>
        <a:solidFill>
          <a:schemeClr val="dk2"/>
        </a:solidFill>
        <a:effectLst/>
      </p:bgPr>
    </p:bg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197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2" name="Google Shape;1962;p1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3" name="Google Shape;1963;p19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4" name="Google Shape;1964;p197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Full Colour Section">
  <p:cSld name="MAIN_POINT">
    <p:bg>
      <p:bgPr>
        <a:solidFill>
          <a:schemeClr val="dk2"/>
        </a:solidFill>
        <a:effectLst/>
      </p:bgPr>
    </p:bg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" name="Google Shape;1966;p1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990" y="269994"/>
            <a:ext cx="1121497" cy="5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7" name="Google Shape;1967;p19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68" name="Google Shape;1968;p19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Full Colour Section">
  <p:cSld name="MAIN_POINT_1">
    <p:bg>
      <p:bgPr>
        <a:solidFill>
          <a:schemeClr val="dk2"/>
        </a:solidFill>
        <a:effectLst/>
      </p:bgPr>
    </p:bg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0" name="Google Shape;1970;p1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199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72" name="Google Shape;1972;p19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Full Colour Section">
  <p:cSld name="MAIN_POINT_1_1">
    <p:bg>
      <p:bgPr>
        <a:solidFill>
          <a:schemeClr val="dk2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4" name="Google Shape;1974;p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20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76" name="Google Shape;1976;p20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6 Box Layout 1 1">
  <p:cSld name="TITLE_AND_BODY_3_3_1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6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6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6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6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7" name="Google Shape;287;p36"/>
          <p:cNvSpPr txBox="1">
            <a:spLocks noGrp="1"/>
          </p:cNvSpPr>
          <p:nvPr>
            <p:ph type="subTitle" idx="1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subTitle" idx="2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1" name="Google Shape;291;p36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92" name="Google Shape;292;p36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96" name="Google Shape;296;p36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Full Colour Section">
  <p:cSld name="MAIN_POINT_1_1_1">
    <p:bg>
      <p:bgPr>
        <a:solidFill>
          <a:schemeClr val="dk2"/>
        </a:solid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Google Shape;1978;p2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p20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80" name="Google Shape;1980;p20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01 3">
  <p:cSld name="TITLE_AND_BODY_3_1_1_6">
    <p:bg>
      <p:bgPr>
        <a:solidFill>
          <a:schemeClr val="lt2"/>
        </a:solid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2" name="Google Shape;1982;p2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3" name="Google Shape;1983;p20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4" name="Google Shape;1984;p202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02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3 Box Layout">
  <p:cSld name="TITLE_AND_BODY_3_2_1">
    <p:bg>
      <p:bgPr>
        <a:solidFill>
          <a:schemeClr val="lt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15" name="Google Shape;315;p37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6" name="Google Shape;316;p37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7" name="Google Shape;317;p37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9" name="Google Shape;319;p37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0" name="Google Shape;320;p37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Speaker Title Light">
  <p:cSld name="TITLE_AND_BODY_4_1_1_1_1">
    <p:bg>
      <p:bgPr>
        <a:solidFill>
          <a:schemeClr val="l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3 Box Layout 1">
  <p:cSld name="TITLE_AND_BODY_3_2_1_2">
    <p:bg>
      <p:bgPr>
        <a:solidFill>
          <a:schemeClr val="lt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325" name="Google Shape;325;p38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8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8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8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8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1" name="Google Shape;331;p38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2" name="Google Shape;332;p38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33" name="Google Shape;333;p38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35" name="Google Shape;335;p38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36" name="Google Shape;336;p38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3 Box Layout">
  <p:cSld name="TITLE_AND_BODY_3_2_1_1">
    <p:bg>
      <p:bgPr>
        <a:solidFill>
          <a:schemeClr val="lt2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345" name="Google Shape;345;p39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9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2" name="Google Shape;352;p39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53" name="Google Shape;353;p39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54" name="Google Shape;354;p39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55" name="Google Shape;355;p39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56" name="Google Shape;356;p39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58" name="Google Shape;358;p39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59" name="Google Shape;359;p39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60" name="Google Shape;360;p39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3 Box Layout">
  <p:cSld name="TITLE_AND_BODY_3_2_1_1_1">
    <p:bg>
      <p:bgPr>
        <a:solidFill>
          <a:schemeClr val="lt2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40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0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0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0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74" name="Google Shape;374;p40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75" name="Google Shape;375;p40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76" name="Google Shape;376;p40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79" name="Google Shape;379;p40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01">
  <p:cSld name="TITLE_AND_BODY_3_1_1">
    <p:bg>
      <p:bgPr>
        <a:solidFill>
          <a:schemeClr val="lt2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4" name="Google Shape;384;p41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41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01 1">
  <p:cSld name="TITLE_AND_BODY_3_1_1_2">
    <p:bg>
      <p:bgPr>
        <a:solidFill>
          <a:schemeClr val="l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9" name="Google Shape;389;p42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42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01">
  <p:cSld name="TITLE_AND_BODY_3_1_1_1">
    <p:bg>
      <p:bgPr>
        <a:solidFill>
          <a:schemeClr val="lt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4" name="Google Shape;394;p43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43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01">
  <p:cSld name="TITLE_AND_BODY_3_1_1_1_1">
    <p:bg>
      <p:bgPr>
        <a:solidFill>
          <a:schemeClr val="lt2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9" name="Google Shape;399;p44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44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Image 01">
  <p:cSld name="TITLE_AND_BODY_3_1_1_3">
    <p:bg>
      <p:bgPr>
        <a:solidFill>
          <a:schemeClr val="lt2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4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5" name="Google Shape;405;p4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Image 01">
  <p:cSld name="TITLE_AND_BODY_3_1_1_2_1">
    <p:bg>
      <p:bgPr>
        <a:solidFill>
          <a:schemeClr val="lt2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6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4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1" name="Google Shape;411;p4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46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Image 01">
  <p:cSld name="TITLE_AND_BODY_3_1_1_1_2">
    <p:bg>
      <p:bgPr>
        <a:solidFill>
          <a:schemeClr val="lt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4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47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01 1">
  <p:cSld name="TITLE_AND_BODY_4_3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161247" y="2081253"/>
            <a:ext cx="38274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Image 01">
  <p:cSld name="TITLE_AND_BODY_3_1_1_1_1_1">
    <p:bg>
      <p:bgPr>
        <a:solidFill>
          <a:schemeClr val="lt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8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4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oval images">
  <p:cSld name="TITLE_AND_BODY_3_1_1_3_1">
    <p:bg>
      <p:bgPr>
        <a:solidFill>
          <a:schemeClr val="lt2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8" name="Google Shape;428;p4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0" name="Google Shape;430;p49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1" name="Google Shape;431;p49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3" name="Google Shape;433;p49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34" name="Google Shape;434;p49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49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9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49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49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49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49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49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2" name="Google Shape;442;p49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3" name="Google Shape;443;p49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4" name="Google Shape;444;p49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oval images">
  <p:cSld name="TITLE_AND_BODY_3_1_1_2_1_1">
    <p:bg>
      <p:bgPr>
        <a:solidFill>
          <a:schemeClr val="lt2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8" name="Google Shape;448;p5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50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0" name="Google Shape;450;p50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1" name="Google Shape;451;p50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2" name="Google Shape;452;p50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3" name="Google Shape;453;p50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50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50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50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50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50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50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50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2" name="Google Shape;462;p50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3" name="Google Shape;463;p50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4" name="Google Shape;464;p50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oval images">
  <p:cSld name="TITLE_AND_BODY_3_1_1_1_2_1">
    <p:bg>
      <p:bgPr>
        <a:solidFill>
          <a:schemeClr val="lt2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8" name="Google Shape;468;p5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9" name="Google Shape;469;p51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0" name="Google Shape;470;p51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1" name="Google Shape;471;p51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2" name="Google Shape;472;p51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3" name="Google Shape;473;p51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74" name="Google Shape;474;p51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51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51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51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1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1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51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51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2" name="Google Shape;482;p51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3" name="Google Shape;483;p51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4" name="Google Shape;484;p51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oval images">
  <p:cSld name="TITLE_AND_BODY_3_1_1_1_1_1_1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8" name="Google Shape;488;p5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52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0" name="Google Shape;490;p52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1" name="Google Shape;491;p52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2" name="Google Shape;492;p52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3" name="Google Shape;493;p52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p52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52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p52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52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p52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52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52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52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2" name="Google Shape;502;p52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3" name="Google Shape;503;p52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4" name="Google Shape;504;p52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Plain">
  <p:cSld name="TITLE_AND_BODY_2_3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8" name="Google Shape;508;p5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53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53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Plain 1">
  <p:cSld name="TITLE_AND_BODY_2_3_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4" name="Google Shape;514;p5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54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54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Plain">
  <p:cSld name="TITLE_AND_BODY_2_3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5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0" name="Google Shape;520;p5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55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55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Plain">
  <p:cSld name="TITLE_AND_BODY_2_3_1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6" name="Google Shape;526;p5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7" name="Google Shape;527;p56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56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Speaker Layout">
  <p:cSld name="TITLE_AND_BODY_2_2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2" name="Google Shape;532;p57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7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7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7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7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7" name="Google Shape;537;p57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8" name="Google Shape;538;p57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9" name="Google Shape;539;p57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0" name="Google Shape;540;p5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57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2" name="Google Shape;542;p57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3" name="Google Shape;543;p57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4" name="Google Shape;544;p57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5" name="Google Shape;545;p57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6" name="Google Shape;546;p57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7" name="Google Shape;547;p57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8" name="Google Shape;548;p57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Light 1">
  <p:cSld name="TITLE_AND_BODY_4_2_1_1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6" name="Google Shape;13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Speaker Layout 1">
  <p:cSld name="TITLE_AND_BODY_2_2_2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2" name="Google Shape;552;p58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8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8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8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8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7" name="Google Shape;557;p58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8" name="Google Shape;558;p58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9" name="Google Shape;559;p58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0" name="Google Shape;560;p5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58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2" name="Google Shape;562;p58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3" name="Google Shape;563;p58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4" name="Google Shape;564;p58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5" name="Google Shape;565;p58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6" name="Google Shape;566;p58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7" name="Google Shape;567;p58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8" name="Google Shape;568;p58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Speaker Layout">
  <p:cSld name="TITLE_AND_BODY_2_2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2" name="Google Shape;572;p59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59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59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59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9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7" name="Google Shape;577;p59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8" name="Google Shape;578;p59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9" name="Google Shape;579;p59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80" name="Google Shape;580;p5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59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2" name="Google Shape;582;p59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3" name="Google Shape;583;p59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4" name="Google Shape;584;p59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5" name="Google Shape;585;p59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6" name="Google Shape;586;p59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7" name="Google Shape;587;p59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8" name="Google Shape;588;p59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Speaker Layout">
  <p:cSld name="TITLE_AND_BODY_2_2_1_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6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2" name="Google Shape;592;p60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0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0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0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0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7" name="Google Shape;597;p60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8" name="Google Shape;598;p60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9" name="Google Shape;599;p60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0" name="Google Shape;600;p6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60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2" name="Google Shape;602;p60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3" name="Google Shape;603;p60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4" name="Google Shape;604;p60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5" name="Google Shape;605;p60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6" name="Google Shape;606;p60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7" name="Google Shape;607;p60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8" name="Google Shape;608;p60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Icon Layout">
  <p:cSld name="TITLE_AND_BODY_2_2_1_1_1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6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2" name="Google Shape;612;p61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61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61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61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61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7" name="Google Shape;617;p61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8" name="Google Shape;618;p61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9" name="Google Shape;619;p61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0" name="Google Shape;620;p6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61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61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23" name="Google Shape;623;p61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24" name="Google Shape;624;p61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25" name="Google Shape;625;p61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Icon Layout 1">
  <p:cSld name="TITLE_AND_BODY_2_2_1_1_1_2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9" name="Google Shape;629;p6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62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Icon Layout">
  <p:cSld name="TITLE_AND_BODY_2_2_1_1_1_1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6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4" name="Google Shape;634;p63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63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3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3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63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9" name="Google Shape;639;p63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0" name="Google Shape;640;p63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1" name="Google Shape;641;p63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2" name="Google Shape;642;p6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3" name="Google Shape;643;p63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63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45" name="Google Shape;645;p63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46" name="Google Shape;646;p63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47" name="Google Shape;647;p63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Icon Layout">
  <p:cSld name="TITLE_AND_BODY_2_2_1_1_1_1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4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4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4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4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64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4" name="Google Shape;654;p64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5" name="Google Shape;655;p64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6" name="Google Shape;656;p64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657" name="Google Shape;657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6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9" name="Google Shape;659;p6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64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1" name="Google Shape;661;p64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62" name="Google Shape;662;p64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63" name="Google Shape;663;p64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64" name="Google Shape;664;p64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6 Icon Layout">
  <p:cSld name="TITLE_AND_BODY_2_2_1_1_1_1_1_1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6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8" name="Google Shape;668;p65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5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0" name="Google Shape;670;p65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5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2" name="Google Shape;672;p65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5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4" name="Google Shape;674;p65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5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6" name="Google Shape;676;p65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65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8" name="Google Shape;678;p65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5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0" name="Google Shape;680;p6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65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2" name="Google Shape;682;p65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3" name="Google Shape;683;p65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4" name="Google Shape;684;p65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5" name="Google Shape;685;p65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6" name="Google Shape;686;p65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7" name="Google Shape;687;p65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8" name="Google Shape;688;p65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9" name="Google Shape;689;p65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90" name="Google Shape;690;p65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91" name="Google Shape;691;p65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92" name="Google Shape;692;p65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93" name="Google Shape;693;p65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6 Icon Layout 1">
  <p:cSld name="TITLE_AND_BODY_2_2_1_1_1_1_1_1_3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6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7" name="Google Shape;697;p66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66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9" name="Google Shape;699;p66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66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1" name="Google Shape;701;p66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66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3" name="Google Shape;703;p66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66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5" name="Google Shape;705;p66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66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7" name="Google Shape;707;p66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66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9" name="Google Shape;709;p6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0" name="Google Shape;710;p66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p66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2" name="Google Shape;712;p66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3" name="Google Shape;713;p66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4" name="Google Shape;714;p66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5" name="Google Shape;715;p66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6" name="Google Shape;716;p66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7" name="Google Shape;717;p66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8" name="Google Shape;718;p66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9" name="Google Shape;719;p66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20" name="Google Shape;720;p66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21" name="Google Shape;721;p66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22" name="Google Shape;722;p66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6 Icon Layout">
  <p:cSld name="TITLE_AND_BODY_2_2_1_1_1_1_1_1_1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6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6" name="Google Shape;726;p67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67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28" name="Google Shape;728;p67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67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0" name="Google Shape;730;p67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67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2" name="Google Shape;732;p67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67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4" name="Google Shape;734;p67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7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6" name="Google Shape;736;p67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67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8" name="Google Shape;738;p6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9" name="Google Shape;739;p67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0" name="Google Shape;740;p67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1" name="Google Shape;741;p67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2" name="Google Shape;742;p67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3" name="Google Shape;743;p67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4" name="Google Shape;744;p67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5" name="Google Shape;745;p67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6" name="Google Shape;746;p67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7" name="Google Shape;747;p67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8" name="Google Shape;748;p67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9" name="Google Shape;749;p67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50" name="Google Shape;750;p67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51" name="Google Shape;751;p67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Dark 1">
  <p:cSld name="TITLE_AND_BODY_4_1_1_2_2">
    <p:bg>
      <p:bgPr>
        <a:solidFill>
          <a:srgbClr val="43434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86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6 Icon Layout">
  <p:cSld name="TITLE_AND_BODY_2_2_1_1_1_1_1_1_1_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68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8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6" name="Google Shape;756;p68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8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8" name="Google Shape;758;p68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8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0" name="Google Shape;760;p68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8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2" name="Google Shape;762;p68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8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4" name="Google Shape;764;p68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8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6" name="Google Shape;766;p6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7" name="Google Shape;767;p6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68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9" name="Google Shape;769;p68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0" name="Google Shape;770;p68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1" name="Google Shape;771;p68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2" name="Google Shape;772;p68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3" name="Google Shape;773;p68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4" name="Google Shape;774;p68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5" name="Google Shape;775;p68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6" name="Google Shape;776;p68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7" name="Google Shape;777;p68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8" name="Google Shape;778;p68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9" name="Google Shape;779;p68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80" name="Google Shape;780;p68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">
  <p:cSld name="TITLE_AND_BODY_1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9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83" name="Google Shape;783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6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5" name="Google Shape;785;p69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6" name="Google Shape;786;p69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1">
  <p:cSld name="TITLE_AND_BODY_1_4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0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89" name="Google Shape;789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7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1" name="Google Shape;791;p70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70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">
  <p:cSld name="TITLE_AND_BODY_1_3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1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95" name="Google Shape;795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7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7" name="Google Shape;797;p71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8" name="Google Shape;798;p71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">
  <p:cSld name="TITLE_AND_BODY_1_3_1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2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01" name="Google Shape;801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3" name="Google Shape;803;p72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4" name="Google Shape;804;p72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">
  <p:cSld name="TITLE_AND_BODY_1_2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3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07" name="Google Shape;807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7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9" name="Google Shape;809;p73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73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1">
  <p:cSld name="TITLE_AND_BODY_1_2_2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4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13" name="Google Shape;813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7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5" name="Google Shape;815;p74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74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Left">
  <p:cSld name="TITLE_AND_BODY_1_2_1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5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19" name="Google Shape;819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7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1" name="Google Shape;821;p75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2" name="Google Shape;822;p75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">
  <p:cSld name="TITLE_AND_BODY_1_2_1_1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6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25" name="Google Shape;825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7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7" name="Google Shape;827;p76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8" name="Google Shape;828;p76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 Short">
  <p:cSld name="TITLE_AND_BODY_1_2_1_1_2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7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31" name="Google Shape;831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7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3" name="Google Shape;833;p77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77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Light 1">
  <p:cSld name="TITLE_AND_BODY_4_1_1_1_1_2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Short 1">
  <p:cSld name="TITLE_AND_BODY_1_2_1_1_2_2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8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37" name="Google Shape;837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7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9" name="Google Shape;839;p78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78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 Short">
  <p:cSld name="TITLE_AND_BODY_1_2_1_1_2_1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9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43" name="Google Shape;843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5" name="Google Shape;845;p79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79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 Short">
  <p:cSld name="TITLE_AND_BODY_1_2_1_1_2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0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49" name="Google Shape;849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8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1" name="Google Shape;851;p80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2" name="Google Shape;852;p80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 Short">
  <p:cSld name="TITLE_AND_BODY_1_2_1_1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1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5" name="Google Shape;855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8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7" name="Google Shape;857;p81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8" name="Google Shape;858;p81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Short 1">
  <p:cSld name="TITLE_AND_BODY_1_2_1_1_1_2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2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61" name="Google Shape;861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8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3" name="Google Shape;863;p82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4" name="Google Shape;864;p82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Title and Text - Image Left Short">
  <p:cSld name="TITLE_AND_BODY_1_2_1_1_1_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3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67" name="Google Shape;867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8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9" name="Google Shape;869;p83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83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 Short">
  <p:cSld name="TITLE_AND_BODY_1_2_1_1_1_1_1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4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3" name="Google Shape;873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8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5" name="Google Shape;875;p84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6" name="Google Shape;876;p84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1">
  <p:cSld name="TITLE_AND_BODY_1_1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5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9" name="Google Shape;879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8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1" name="Google Shape;881;p8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2" name="Google Shape;882;p85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1 1">
  <p:cSld name="TITLE_AND_BODY_1_1_3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86"/>
          <p:cNvSpPr/>
          <p:nvPr/>
        </p:nvSpPr>
        <p:spPr>
          <a:xfrm>
            <a:off x="-7550" y="-7500"/>
            <a:ext cx="9166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5" name="Google Shape;885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8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7" name="Google Shape;887;p8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86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1">
  <p:cSld name="TITLE_AND_BODY_1_1_2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7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1" name="Google Shape;891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8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3" name="Google Shape;893;p8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4" name="Google Shape;894;p87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01">
  <p:cSld name="TITLE_AND_BODY_4_3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5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1">
  <p:cSld name="TITLE_AND_BODY_1_1_2_1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8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7" name="Google Shape;897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8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9" name="Google Shape;899;p8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0" name="Google Shape;900;p88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2 1">
  <p:cSld name="TITLE_AND_BODY_1_1_1_4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90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9" name="Google Shape;909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9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1" name="Google Shape;911;p9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2" name="Google Shape;912;p90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2">
  <p:cSld name="TITLE_AND_BODY_1_1_1_3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1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5" name="Google Shape;915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9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7" name="Google Shape;917;p9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91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2">
  <p:cSld name="TITLE_AND_BODY_1_1_1_3_1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2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1" name="Google Shape;921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9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3" name="Google Shape;923;p9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4" name="Google Shape;924;p92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Pattern Right">
  <p:cSld name="TITLE_AND_BODY_1_1_1_2">
    <p:bg>
      <p:bgPr>
        <a:solidFill>
          <a:schemeClr val="lt2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3"/>
          <p:cNvSpPr>
            <a:spLocks noGrp="1"/>
          </p:cNvSpPr>
          <p:nvPr>
            <p:ph type="pic" idx="2"/>
          </p:nvPr>
        </p:nvSpPr>
        <p:spPr>
          <a:xfrm>
            <a:off x="4571875" y="-5375"/>
            <a:ext cx="4604400" cy="5171400"/>
          </a:xfrm>
          <a:prstGeom prst="rect">
            <a:avLst/>
          </a:prstGeom>
          <a:noFill/>
          <a:ln>
            <a:noFill/>
          </a:ln>
        </p:spPr>
      </p:sp>
      <p:sp>
        <p:nvSpPr>
          <p:cNvPr id="927" name="Google Shape;927;p9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8" name="Google Shape;928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93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93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93"/>
          <p:cNvSpPr txBox="1">
            <a:spLocks noGrp="1"/>
          </p:cNvSpPr>
          <p:nvPr>
            <p:ph type="sldNum" idx="3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Pattern Right 1">
  <p:cSld name="TITLE_AND_BODY_1_1_1_2_2">
    <p:bg>
      <p:bgPr>
        <a:solidFill>
          <a:schemeClr val="lt2"/>
        </a:solid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9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36" name="Google Shape;936;p94"/>
          <p:cNvGrpSpPr/>
          <p:nvPr/>
        </p:nvGrpSpPr>
        <p:grpSpPr>
          <a:xfrm>
            <a:off x="4741675" y="-21503"/>
            <a:ext cx="4445500" cy="5187503"/>
            <a:chOff x="4741500" y="-21503"/>
            <a:chExt cx="4445500" cy="5187503"/>
          </a:xfrm>
        </p:grpSpPr>
        <p:pic>
          <p:nvPicPr>
            <p:cNvPr id="937" name="Google Shape;937;p94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Google Shape;938;p94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9" name="Google Shape;93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94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94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2" name="Google Shape;942;p9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94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Pattern Right">
  <p:cSld name="TITLE_AND_BODY_1_1_1_2_1">
    <p:bg>
      <p:bgPr>
        <a:solidFill>
          <a:schemeClr val="lt2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9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47" name="Google Shape;947;p95"/>
          <p:cNvGrpSpPr/>
          <p:nvPr/>
        </p:nvGrpSpPr>
        <p:grpSpPr>
          <a:xfrm>
            <a:off x="4741663" y="-21503"/>
            <a:ext cx="4445500" cy="5187503"/>
            <a:chOff x="4741500" y="-21503"/>
            <a:chExt cx="4445500" cy="5187503"/>
          </a:xfrm>
        </p:grpSpPr>
        <p:pic>
          <p:nvPicPr>
            <p:cNvPr id="948" name="Google Shape;948;p95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9" name="Google Shape;949;p95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0" name="Google Shape;95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5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95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3" name="Google Shape;953;p9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95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Pattern Right">
  <p:cSld name="TITLE_AND_BODY_1_1_1_2_1_1">
    <p:bg>
      <p:bgPr>
        <a:solidFill>
          <a:schemeClr val="lt2"/>
        </a:solidFill>
        <a:effectLst/>
      </p:bgPr>
    </p:bg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7" name="Google Shape;957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41680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96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96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1" name="Google Shape;961;p9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96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Quote Layout">
  <p:cSld name="TITLE_AND_BODY_1_1_1_1">
    <p:bg>
      <p:bgPr>
        <a:solidFill>
          <a:schemeClr val="dk2"/>
        </a:solidFill>
        <a:effectLst/>
      </p:bgPr>
    </p:bg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7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5" name="Google Shape;965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97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967" name="Google Shape;967;p97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97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9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Quote Layout">
  <p:cSld name="TITLE_AND_BODY_1_1_1_1_1">
    <p:bg>
      <p:bgPr>
        <a:solidFill>
          <a:schemeClr val="dk2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98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2" name="Google Shape;972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9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4" name="Google Shape;974;p98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975" name="Google Shape;975;p98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98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Dark">
  <p:cSld name="TITLE_AND_BODY_4_2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5" name="Google Shape;15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Quote Layout ">
  <p:cSld name="TITLE_AND_BODY_1_1_1_1_1_1">
    <p:bg>
      <p:bgPr>
        <a:solidFill>
          <a:schemeClr val="dk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99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9" name="Google Shape;979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9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1" name="Google Shape;981;p99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982" name="Google Shape;982;p99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99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Quote Layout">
  <p:cSld name="TITLE_AND_BODY_1_1_1_1_1_1_1">
    <p:bg>
      <p:bgPr>
        <a:solidFill>
          <a:schemeClr val="dk2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0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6" name="Google Shape;986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0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8" name="Google Shape;988;p100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989" name="Google Shape;989;p100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100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Section slide">
  <p:cSld name="TITLE_AND_BODY_1_1_1_1_2">
    <p:bg>
      <p:bgPr>
        <a:solidFill>
          <a:schemeClr val="dk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01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3" name="Google Shape;993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10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5" name="Google Shape;995;p101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Section slide">
  <p:cSld name="TITLE_AND_BODY_1_1_1_1_1_2">
    <p:bg>
      <p:bgPr>
        <a:solidFill>
          <a:schemeClr val="dk2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02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8" name="Google Shape;998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10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0" name="Google Shape;1000;p102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Section slide">
  <p:cSld name="TITLE_AND_BODY_1_1_1_1_1_1_2">
    <p:bg>
      <p:bgPr>
        <a:solidFill>
          <a:schemeClr val="dk2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03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3" name="Google Shape;1003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10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5" name="Google Shape;1005;p103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Section slide">
  <p:cSld name="TITLE_AND_BODY_1_1_1_1_1_1_1_1">
    <p:bg>
      <p:bgPr>
        <a:solidFill>
          <a:schemeClr val="dk2"/>
        </a:solidFill>
        <a:effectLst/>
      </p:bgPr>
    </p:bg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04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8" name="Google Shape;1008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0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0" name="Google Shape;1010;p104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Full Colour Section">
  <p:cSld name="MAIN_POINT">
    <p:bg>
      <p:bgPr>
        <a:solidFill>
          <a:schemeClr val="dk2"/>
        </a:solidFill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990" y="269994"/>
            <a:ext cx="1121497" cy="5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10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14" name="Google Shape;1014;p105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Full Colour Section">
  <p:cSld name="MAIN_POINT_1">
    <p:bg>
      <p:bgPr>
        <a:solidFill>
          <a:schemeClr val="dk2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Google Shape;1016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106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18" name="Google Shape;1018;p10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Full Colour Section">
  <p:cSld name="MAIN_POINT_1_1">
    <p:bg>
      <p:bgPr>
        <a:solidFill>
          <a:schemeClr val="dk2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Google Shape;1020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107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22" name="Google Shape;1022;p107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Full Colour Section">
  <p:cSld name="MAIN_POINT_1_1_1">
    <p:bg>
      <p:bgPr>
        <a:solidFill>
          <a:schemeClr val="dk2"/>
        </a:solid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oogle Shape;1024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0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26" name="Google Shape;1026;p10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Dark">
  <p:cSld name="TITLE_AND_BODY_4_1_1_2_1">
    <p:bg>
      <p:bgPr>
        <a:solidFill>
          <a:srgbClr val="43434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70000"/>
            <a:ext cx="226404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2">
  <p:cSld name="Intelligence Title and Text - Blank Right 02"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82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7" name="Google Shape;1857;p1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18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9" name="Google Shape;1859;p18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0" name="Google Shape;1860;p182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066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Light">
  <p:cSld name="TITLE_AND_BODY_4_2_1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12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3" name="Google Shape;1063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11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65" name="Google Shape;1065;p11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Speaker Title Light">
  <p:cSld name="TITLE_AND_BODY_4_1_1_1_1">
    <p:bg>
      <p:bgPr>
        <a:solidFill>
          <a:schemeClr val="lt2"/>
        </a:solidFill>
        <a:effectLst/>
      </p:bgPr>
    </p:bg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p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13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69" name="Google Shape;1069;p11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01 1">
  <p:cSld name="TITLE_AND_BODY_4_3_2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14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2" name="Google Shape;1072;p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114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4" name="Google Shape;1074;p114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14"/>
          <p:cNvSpPr txBox="1">
            <a:spLocks noGrp="1"/>
          </p:cNvSpPr>
          <p:nvPr>
            <p:ph type="title"/>
          </p:nvPr>
        </p:nvSpPr>
        <p:spPr>
          <a:xfrm>
            <a:off x="161247" y="2081253"/>
            <a:ext cx="38274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Light 1">
  <p:cSld name="TITLE_AND_BODY_4_2_1_1_2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15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78" name="Google Shape;1078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11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80" name="Google Shape;1080;p115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Dark 1">
  <p:cSld name="TITLE_AND_BODY_4_1_1_2_2">
    <p:bg>
      <p:bgPr>
        <a:solidFill>
          <a:srgbClr val="434343"/>
        </a:solidFill>
        <a:effectLst/>
      </p:bgPr>
    </p:bg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86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116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84" name="Google Shape;1084;p11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Light 1">
  <p:cSld name="TITLE_AND_BODY_4_1_1_1_1_2">
    <p:bg>
      <p:bgPr>
        <a:solidFill>
          <a:schemeClr val="lt2"/>
        </a:solidFill>
        <a:effectLst/>
      </p:bgPr>
    </p:bg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117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88" name="Google Shape;1088;p117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01">
  <p:cSld name="TITLE_AND_BODY_4_3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18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1" name="Google Shape;1091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118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1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18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Dark">
  <p:cSld name="TITLE_AND_BODY_4_2_1_1_1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19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97" name="Google Shape;1097;p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19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99" name="Google Shape;1099;p11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Dark">
  <p:cSld name="TITLE_AND_BODY_4_1_1_2_1">
    <p:bg>
      <p:bgPr>
        <a:solidFill>
          <a:srgbClr val="434343"/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p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70000"/>
            <a:ext cx="226404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12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03" name="Google Shape;1103;p12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37.xml"/><Relationship Id="rId50" Type="http://schemas.openxmlformats.org/officeDocument/2006/relationships/slideLayout" Target="../slideLayouts/slideLayout140.xml"/><Relationship Id="rId55" Type="http://schemas.openxmlformats.org/officeDocument/2006/relationships/slideLayout" Target="../slideLayouts/slideLayout145.xml"/><Relationship Id="rId63" Type="http://schemas.openxmlformats.org/officeDocument/2006/relationships/slideLayout" Target="../slideLayouts/slideLayout153.xml"/><Relationship Id="rId68" Type="http://schemas.openxmlformats.org/officeDocument/2006/relationships/slideLayout" Target="../slideLayouts/slideLayout158.xml"/><Relationship Id="rId76" Type="http://schemas.openxmlformats.org/officeDocument/2006/relationships/slideLayout" Target="../slideLayouts/slideLayout166.xml"/><Relationship Id="rId84" Type="http://schemas.openxmlformats.org/officeDocument/2006/relationships/slideLayout" Target="../slideLayouts/slideLayout174.xml"/><Relationship Id="rId89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97.xml"/><Relationship Id="rId71" Type="http://schemas.openxmlformats.org/officeDocument/2006/relationships/slideLayout" Target="../slideLayouts/slideLayout161.xml"/><Relationship Id="rId92" Type="http://schemas.openxmlformats.org/officeDocument/2006/relationships/theme" Target="../theme/theme2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3" Type="http://schemas.openxmlformats.org/officeDocument/2006/relationships/slideLayout" Target="../slideLayouts/slideLayout143.xml"/><Relationship Id="rId58" Type="http://schemas.openxmlformats.org/officeDocument/2006/relationships/slideLayout" Target="../slideLayouts/slideLayout148.xml"/><Relationship Id="rId66" Type="http://schemas.openxmlformats.org/officeDocument/2006/relationships/slideLayout" Target="../slideLayouts/slideLayout156.xml"/><Relationship Id="rId74" Type="http://schemas.openxmlformats.org/officeDocument/2006/relationships/slideLayout" Target="../slideLayouts/slideLayout164.xml"/><Relationship Id="rId79" Type="http://schemas.openxmlformats.org/officeDocument/2006/relationships/slideLayout" Target="../slideLayouts/slideLayout169.xml"/><Relationship Id="rId87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95.xml"/><Relationship Id="rId61" Type="http://schemas.openxmlformats.org/officeDocument/2006/relationships/slideLayout" Target="../slideLayouts/slideLayout151.xml"/><Relationship Id="rId82" Type="http://schemas.openxmlformats.org/officeDocument/2006/relationships/slideLayout" Target="../slideLayouts/slideLayout172.xml"/><Relationship Id="rId9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slideLayout" Target="../slideLayouts/slideLayout138.xml"/><Relationship Id="rId56" Type="http://schemas.openxmlformats.org/officeDocument/2006/relationships/slideLayout" Target="../slideLayouts/slideLayout146.xml"/><Relationship Id="rId64" Type="http://schemas.openxmlformats.org/officeDocument/2006/relationships/slideLayout" Target="../slideLayouts/slideLayout154.xml"/><Relationship Id="rId69" Type="http://schemas.openxmlformats.org/officeDocument/2006/relationships/slideLayout" Target="../slideLayouts/slideLayout159.xml"/><Relationship Id="rId77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98.xml"/><Relationship Id="rId51" Type="http://schemas.openxmlformats.org/officeDocument/2006/relationships/slideLayout" Target="../slideLayouts/slideLayout141.xml"/><Relationship Id="rId72" Type="http://schemas.openxmlformats.org/officeDocument/2006/relationships/slideLayout" Target="../slideLayouts/slideLayout162.xml"/><Relationship Id="rId80" Type="http://schemas.openxmlformats.org/officeDocument/2006/relationships/slideLayout" Target="../slideLayouts/slideLayout170.xml"/><Relationship Id="rId85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59" Type="http://schemas.openxmlformats.org/officeDocument/2006/relationships/slideLayout" Target="../slideLayouts/slideLayout149.xml"/><Relationship Id="rId67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54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152.xml"/><Relationship Id="rId70" Type="http://schemas.openxmlformats.org/officeDocument/2006/relationships/slideLayout" Target="../slideLayouts/slideLayout160.xml"/><Relationship Id="rId75" Type="http://schemas.openxmlformats.org/officeDocument/2006/relationships/slideLayout" Target="../slideLayouts/slideLayout165.xml"/><Relationship Id="rId83" Type="http://schemas.openxmlformats.org/officeDocument/2006/relationships/slideLayout" Target="../slideLayouts/slideLayout173.xml"/><Relationship Id="rId88" Type="http://schemas.openxmlformats.org/officeDocument/2006/relationships/slideLayout" Target="../slideLayouts/slideLayout178.xml"/><Relationship Id="rId91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slideLayout" Target="../slideLayouts/slideLayout139.xml"/><Relationship Id="rId57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52" Type="http://schemas.openxmlformats.org/officeDocument/2006/relationships/slideLayout" Target="../slideLayouts/slideLayout142.xml"/><Relationship Id="rId60" Type="http://schemas.openxmlformats.org/officeDocument/2006/relationships/slideLayout" Target="../slideLayouts/slideLayout150.xml"/><Relationship Id="rId65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163.xml"/><Relationship Id="rId78" Type="http://schemas.openxmlformats.org/officeDocument/2006/relationships/slideLayout" Target="../slideLayouts/slideLayout168.xml"/><Relationship Id="rId81" Type="http://schemas.openxmlformats.org/officeDocument/2006/relationships/slideLayout" Target="../slideLayouts/slideLayout171.xml"/><Relationship Id="rId86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  <p:sldLayoutId id="2147483730" r:id="rId67"/>
    <p:sldLayoutId id="2147483731" r:id="rId68"/>
    <p:sldLayoutId id="2147483732" r:id="rId69"/>
    <p:sldLayoutId id="2147483733" r:id="rId70"/>
    <p:sldLayoutId id="2147483735" r:id="rId71"/>
    <p:sldLayoutId id="2147483736" r:id="rId72"/>
    <p:sldLayoutId id="2147483737" r:id="rId73"/>
    <p:sldLayoutId id="2147483738" r:id="rId74"/>
    <p:sldLayoutId id="2147483739" r:id="rId75"/>
    <p:sldLayoutId id="2147483740" r:id="rId76"/>
    <p:sldLayoutId id="2147483741" r:id="rId77"/>
    <p:sldLayoutId id="2147483742" r:id="rId78"/>
    <p:sldLayoutId id="2147483743" r:id="rId79"/>
    <p:sldLayoutId id="2147483744" r:id="rId80"/>
    <p:sldLayoutId id="2147483745" r:id="rId81"/>
    <p:sldLayoutId id="2147483746" r:id="rId82"/>
    <p:sldLayoutId id="2147483747" r:id="rId83"/>
    <p:sldLayoutId id="2147483748" r:id="rId84"/>
    <p:sldLayoutId id="2147483749" r:id="rId85"/>
    <p:sldLayoutId id="2147483750" r:id="rId86"/>
    <p:sldLayoutId id="2147483751" r:id="rId87"/>
    <p:sldLayoutId id="2147483752" r:id="rId88"/>
    <p:sldLayoutId id="2147483753" r:id="rId89"/>
    <p:sldLayoutId id="2147483850" r:id="rId9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434343"/>
          </p15:clr>
        </p15:guide>
        <p15:guide id="2" pos="170">
          <p15:clr>
            <a:srgbClr val="434343"/>
          </p15:clr>
        </p15:guide>
        <p15:guide id="3" pos="5590">
          <p15:clr>
            <a:srgbClr val="434343"/>
          </p15:clr>
        </p15:guide>
        <p15:guide id="4" pos="1526">
          <p15:clr>
            <a:srgbClr val="434343"/>
          </p15:clr>
        </p15:guide>
        <p15:guide id="5" pos="4236">
          <p15:clr>
            <a:srgbClr val="434343"/>
          </p15:clr>
        </p15:guide>
        <p15:guide id="6" pos="846">
          <p15:clr>
            <a:srgbClr val="434343"/>
          </p15:clr>
        </p15:guide>
        <p15:guide id="7" pos="2197">
          <p15:clr>
            <a:srgbClr val="434343"/>
          </p15:clr>
        </p15:guide>
        <p15:guide id="8" pos="3558">
          <p15:clr>
            <a:srgbClr val="434343"/>
          </p15:clr>
        </p15:guide>
        <p15:guide id="9" pos="4912">
          <p15:clr>
            <a:srgbClr val="434343"/>
          </p15:clr>
        </p15:guide>
        <p15:guide id="10" orient="horz" pos="1620">
          <p15:clr>
            <a:srgbClr val="434343"/>
          </p15:clr>
        </p15:guide>
        <p15:guide id="11" orient="horz" pos="170">
          <p15:clr>
            <a:srgbClr val="434343"/>
          </p15:clr>
        </p15:guide>
        <p15:guide id="12" orient="horz" pos="3061">
          <p15:clr>
            <a:srgbClr val="434343"/>
          </p15:clr>
        </p15:guide>
        <p15:guide id="13" orient="horz" pos="896">
          <p15:clr>
            <a:srgbClr val="434343"/>
          </p15:clr>
        </p15:guide>
        <p15:guide id="14" orient="horz" pos="2338">
          <p15:clr>
            <a:srgbClr val="434343"/>
          </p15:clr>
        </p15:guide>
        <p15:guide id="15" orient="horz" pos="533">
          <p15:clr>
            <a:srgbClr val="434343"/>
          </p15:clr>
        </p15:guide>
        <p15:guide id="16" orient="horz" pos="1252">
          <p15:clr>
            <a:srgbClr val="434343"/>
          </p15:clr>
        </p15:guide>
        <p15:guide id="17" orient="horz" pos="1989">
          <p15:clr>
            <a:srgbClr val="434343"/>
          </p15:clr>
        </p15:guide>
        <p15:guide id="18" orient="horz" pos="2699">
          <p15:clr>
            <a:srgbClr val="4343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1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54" name="Google Shape;1054;p11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804" r:id="rId49"/>
    <p:sldLayoutId id="2147483805" r:id="rId50"/>
    <p:sldLayoutId id="2147483806" r:id="rId51"/>
    <p:sldLayoutId id="2147483807" r:id="rId52"/>
    <p:sldLayoutId id="2147483808" r:id="rId53"/>
    <p:sldLayoutId id="2147483809" r:id="rId54"/>
    <p:sldLayoutId id="2147483810" r:id="rId55"/>
    <p:sldLayoutId id="2147483811" r:id="rId56"/>
    <p:sldLayoutId id="2147483812" r:id="rId57"/>
    <p:sldLayoutId id="2147483813" r:id="rId58"/>
    <p:sldLayoutId id="2147483814" r:id="rId59"/>
    <p:sldLayoutId id="2147483815" r:id="rId60"/>
    <p:sldLayoutId id="2147483816" r:id="rId61"/>
    <p:sldLayoutId id="2147483817" r:id="rId62"/>
    <p:sldLayoutId id="2147483818" r:id="rId63"/>
    <p:sldLayoutId id="2147483819" r:id="rId64"/>
    <p:sldLayoutId id="2147483820" r:id="rId65"/>
    <p:sldLayoutId id="2147483821" r:id="rId66"/>
    <p:sldLayoutId id="2147483822" r:id="rId67"/>
    <p:sldLayoutId id="2147483823" r:id="rId68"/>
    <p:sldLayoutId id="2147483824" r:id="rId69"/>
    <p:sldLayoutId id="2147483825" r:id="rId70"/>
    <p:sldLayoutId id="2147483826" r:id="rId71"/>
    <p:sldLayoutId id="2147483827" r:id="rId72"/>
    <p:sldLayoutId id="2147483828" r:id="rId73"/>
    <p:sldLayoutId id="2147483829" r:id="rId74"/>
    <p:sldLayoutId id="2147483830" r:id="rId75"/>
    <p:sldLayoutId id="2147483831" r:id="rId76"/>
    <p:sldLayoutId id="2147483832" r:id="rId77"/>
    <p:sldLayoutId id="2147483833" r:id="rId78"/>
    <p:sldLayoutId id="2147483834" r:id="rId79"/>
    <p:sldLayoutId id="2147483835" r:id="rId80"/>
    <p:sldLayoutId id="2147483836" r:id="rId81"/>
    <p:sldLayoutId id="2147483837" r:id="rId82"/>
    <p:sldLayoutId id="2147483838" r:id="rId83"/>
    <p:sldLayoutId id="2147483839" r:id="rId84"/>
    <p:sldLayoutId id="2147483840" r:id="rId85"/>
    <p:sldLayoutId id="2147483841" r:id="rId86"/>
    <p:sldLayoutId id="2147483842" r:id="rId87"/>
    <p:sldLayoutId id="2147483843" r:id="rId88"/>
    <p:sldLayoutId id="2147483844" r:id="rId89"/>
    <p:sldLayoutId id="2147483845" r:id="rId90"/>
    <p:sldLayoutId id="2147483846" r:id="rId9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434343"/>
          </p15:clr>
        </p15:guide>
        <p15:guide id="2" pos="170">
          <p15:clr>
            <a:srgbClr val="434343"/>
          </p15:clr>
        </p15:guide>
        <p15:guide id="3" pos="5590">
          <p15:clr>
            <a:srgbClr val="434343"/>
          </p15:clr>
        </p15:guide>
        <p15:guide id="4" pos="1526">
          <p15:clr>
            <a:srgbClr val="434343"/>
          </p15:clr>
        </p15:guide>
        <p15:guide id="5" pos="4236">
          <p15:clr>
            <a:srgbClr val="434343"/>
          </p15:clr>
        </p15:guide>
        <p15:guide id="6" pos="846">
          <p15:clr>
            <a:srgbClr val="434343"/>
          </p15:clr>
        </p15:guide>
        <p15:guide id="7" pos="2197">
          <p15:clr>
            <a:srgbClr val="434343"/>
          </p15:clr>
        </p15:guide>
        <p15:guide id="8" pos="3558">
          <p15:clr>
            <a:srgbClr val="434343"/>
          </p15:clr>
        </p15:guide>
        <p15:guide id="9" pos="4912">
          <p15:clr>
            <a:srgbClr val="434343"/>
          </p15:clr>
        </p15:guide>
        <p15:guide id="10" orient="horz" pos="1620">
          <p15:clr>
            <a:srgbClr val="434343"/>
          </p15:clr>
        </p15:guide>
        <p15:guide id="11" orient="horz" pos="170">
          <p15:clr>
            <a:srgbClr val="434343"/>
          </p15:clr>
        </p15:guide>
        <p15:guide id="12" orient="horz" pos="3061">
          <p15:clr>
            <a:srgbClr val="434343"/>
          </p15:clr>
        </p15:guide>
        <p15:guide id="13" orient="horz" pos="896">
          <p15:clr>
            <a:srgbClr val="434343"/>
          </p15:clr>
        </p15:guide>
        <p15:guide id="14" orient="horz" pos="2338">
          <p15:clr>
            <a:srgbClr val="434343"/>
          </p15:clr>
        </p15:guide>
        <p15:guide id="15" orient="horz" pos="533">
          <p15:clr>
            <a:srgbClr val="434343"/>
          </p15:clr>
        </p15:guide>
        <p15:guide id="16" orient="horz" pos="1252">
          <p15:clr>
            <a:srgbClr val="434343"/>
          </p15:clr>
        </p15:guide>
        <p15:guide id="17" orient="horz" pos="1989">
          <p15:clr>
            <a:srgbClr val="434343"/>
          </p15:clr>
        </p15:guide>
        <p15:guide id="18" orient="horz" pos="2699">
          <p15:clr>
            <a:srgbClr val="4343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203"/>
          <p:cNvSpPr txBox="1">
            <a:spLocks noGrp="1"/>
          </p:cNvSpPr>
          <p:nvPr>
            <p:ph type="title"/>
          </p:nvPr>
        </p:nvSpPr>
        <p:spPr>
          <a:xfrm>
            <a:off x="182750" y="1506753"/>
            <a:ext cx="8430672" cy="1112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Looking towards 2023:</a:t>
            </a:r>
            <a:br>
              <a:rPr lang="en-GB" dirty="0"/>
            </a:br>
            <a:r>
              <a:rPr lang="en-GB" sz="2900" dirty="0"/>
              <a:t>Key macroeconomic, business &amp; geopolitical trends</a:t>
            </a:r>
            <a:endParaRPr sz="2900" dirty="0"/>
          </a:p>
        </p:txBody>
      </p:sp>
      <p:sp>
        <p:nvSpPr>
          <p:cNvPr id="1991" name="Google Shape;1991;p203"/>
          <p:cNvSpPr txBox="1">
            <a:spLocks noGrp="1"/>
          </p:cNvSpPr>
          <p:nvPr>
            <p:ph type="subTitle" idx="4294967295"/>
          </p:nvPr>
        </p:nvSpPr>
        <p:spPr>
          <a:xfrm>
            <a:off x="171072" y="2920772"/>
            <a:ext cx="3521100" cy="1140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 smtClean="0">
                <a:solidFill>
                  <a:schemeClr val="lt1"/>
                </a:solidFill>
              </a:rPr>
              <a:t>Cailin</a:t>
            </a:r>
            <a:r>
              <a:rPr lang="en-GB" sz="1600" b="1" dirty="0" smtClean="0">
                <a:solidFill>
                  <a:schemeClr val="lt1"/>
                </a:solidFill>
              </a:rPr>
              <a:t> Birch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chemeClr val="lt1"/>
                </a:solidFill>
              </a:rPr>
              <a:t>Global economist</a:t>
            </a:r>
            <a:endParaRPr sz="1400" i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smtClean="0">
                <a:solidFill>
                  <a:schemeClr val="lt1"/>
                </a:solidFill>
              </a:rPr>
              <a:t>October </a:t>
            </a:r>
            <a:r>
              <a:rPr lang="en-GB" sz="1000" dirty="0">
                <a:solidFill>
                  <a:schemeClr val="lt1"/>
                </a:solidFill>
              </a:rPr>
              <a:t>2022</a:t>
            </a:r>
            <a:endParaRPr sz="1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20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Trade and supply chains</a:t>
            </a:r>
            <a:br>
              <a:rPr lang="en-US" dirty="0"/>
            </a:br>
            <a:r>
              <a:rPr lang="en-US" sz="2400" i="1" dirty="0"/>
              <a:t>A closer look</a:t>
            </a:r>
            <a:endParaRPr sz="2400" i="1" dirty="0"/>
          </a:p>
        </p:txBody>
      </p:sp>
      <p:pic>
        <p:nvPicPr>
          <p:cNvPr id="7" name="Google Shape;2096;p215">
            <a:extLst>
              <a:ext uri="{FF2B5EF4-FFF2-40B4-BE49-F238E27FC236}">
                <a16:creationId xmlns:a16="http://schemas.microsoft.com/office/drawing/2014/main" xmlns="" id="{A07843F6-075D-5BEC-ED64-DF6124D715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077" y="0"/>
            <a:ext cx="438911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97;p215">
            <a:extLst>
              <a:ext uri="{FF2B5EF4-FFF2-40B4-BE49-F238E27FC236}">
                <a16:creationId xmlns:a16="http://schemas.microsoft.com/office/drawing/2014/main" xmlns="" id="{8EC24B27-0FFD-4580-0FC6-D56D8B1A45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1522" t="10892" r="18167" b="20773"/>
          <a:stretch/>
        </p:blipFill>
        <p:spPr>
          <a:xfrm>
            <a:off x="6570550" y="560275"/>
            <a:ext cx="1769274" cy="3514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2642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21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984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Sanctions will prompt a reshuffling of supply chains </a:t>
            </a:r>
            <a:endParaRPr dirty="0"/>
          </a:p>
        </p:txBody>
      </p:sp>
      <p:pic>
        <p:nvPicPr>
          <p:cNvPr id="2056" name="Google Shape;2056;p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425" y="185665"/>
            <a:ext cx="3553701" cy="424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7" name="Google Shape;2057;p210"/>
          <p:cNvSpPr txBox="1">
            <a:spLocks noGrp="1"/>
          </p:cNvSpPr>
          <p:nvPr>
            <p:ph type="subTitle" idx="1"/>
          </p:nvPr>
        </p:nvSpPr>
        <p:spPr>
          <a:xfrm>
            <a:off x="27675" y="1099770"/>
            <a:ext cx="4458300" cy="363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Russia </a:t>
            </a:r>
            <a:r>
              <a:rPr lang="en-GB" sz="1200" b="1" dirty="0" smtClean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will hav</a:t>
            </a:r>
            <a:r>
              <a:rPr lang="en-GB" sz="1200" b="1" dirty="0" smtClean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e to rely on China for trade</a:t>
            </a:r>
            <a:r>
              <a:rPr lang="en-GB" sz="1200" b="1" dirty="0" smtClean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:</a:t>
            </a:r>
            <a:endParaRPr sz="12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Russia will be cut off from Western countries for a long time.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Expect </a:t>
            </a: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reconfiguration of supply chains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 for commodities.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Russia used to be a major supplier of energy, fertilisers, gold, grains, base metals…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b="1" dirty="0" smtClean="0">
                <a:latin typeface="Inter" panose="020B0604020202020204" charset="0"/>
                <a:ea typeface="Inter" panose="020B0604020202020204" charset="0"/>
              </a:rPr>
              <a:t>Relationship </a:t>
            </a: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will be unbalanced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: China will have leverage.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Co-operation in energy field is most likely:</a:t>
            </a:r>
            <a:endParaRPr sz="12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Energy is the only thing Russia (really) has to offer.</a:t>
            </a:r>
            <a:endParaRPr sz="1000" b="1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Will help China lessen its dependence (</a:t>
            </a:r>
            <a:r>
              <a:rPr lang="en-GB" sz="1000" dirty="0" err="1">
                <a:latin typeface="Inter" panose="020B0604020202020204" charset="0"/>
                <a:ea typeface="Inter" panose="020B0604020202020204" charset="0"/>
              </a:rPr>
              <a:t>eg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. on Australia).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Process will be long, </a:t>
            </a: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China will avoid becoming dependent.</a:t>
            </a:r>
            <a:endParaRPr sz="1000" b="1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So far Russian market remains unattractive for Chinese firms: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Fear of US secondary sanctions.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Poor economic outlook in Russia.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Keep an eye on sanctions evasion, too:</a:t>
            </a:r>
            <a:endParaRPr sz="12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Russia will increasingly use CIPS (China’s payments system).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Not new: </a:t>
            </a: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alternative financial channels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’ long-standing goal.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Also keep an eye on </a:t>
            </a: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digital currencies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 developments.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Will foster rise of </a:t>
            </a: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fragmented financial landscape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. 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9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933" name="Google Shape;933;p95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500" dirty="0"/>
              <a:t>When will things return to normal?</a:t>
            </a:r>
            <a:endParaRPr sz="2500" dirty="0"/>
          </a:p>
        </p:txBody>
      </p:sp>
      <p:sp>
        <p:nvSpPr>
          <p:cNvPr id="934" name="Google Shape;934;p95"/>
          <p:cNvSpPr txBox="1"/>
          <p:nvPr/>
        </p:nvSpPr>
        <p:spPr>
          <a:xfrm>
            <a:off x="3963025" y="2852825"/>
            <a:ext cx="85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95"/>
          <p:cNvSpPr txBox="1"/>
          <p:nvPr/>
        </p:nvSpPr>
        <p:spPr>
          <a:xfrm>
            <a:off x="5832100" y="2599850"/>
            <a:ext cx="19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436" y="4432071"/>
            <a:ext cx="1485564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95"/>
          <p:cNvSpPr txBox="1"/>
          <p:nvPr/>
        </p:nvSpPr>
        <p:spPr>
          <a:xfrm>
            <a:off x="128486" y="2782347"/>
            <a:ext cx="43314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Key takeaways:</a:t>
            </a:r>
            <a:endParaRPr sz="1400" b="0" i="0" u="none" strike="noStrike" cap="none" dirty="0">
              <a:solidFill>
                <a:srgbClr val="FF0000"/>
              </a:solidFill>
              <a:latin typeface="Inter" panose="020B0604020202020204" charset="0"/>
              <a:ea typeface="Inter" panose="020B0604020202020204" charset="0"/>
              <a:sym typeface="Arial"/>
            </a:endParaRPr>
          </a:p>
          <a:p>
            <a:pPr marL="330200" marR="0" lvl="0" indent="-1714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Ongoing supply chain </a:t>
            </a:r>
            <a:r>
              <a:rPr lang="en-US" sz="1000" dirty="0" smtClean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disruption and global economic slowdown will </a:t>
            </a:r>
            <a:r>
              <a:rPr lang="en-US" sz="10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provoke sharp deceleration in </a:t>
            </a:r>
            <a:r>
              <a:rPr lang="en-US" sz="1000" b="1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trade growth</a:t>
            </a:r>
            <a:r>
              <a:rPr lang="en-US" sz="10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 in 2022-23.</a:t>
            </a:r>
            <a:endParaRPr lang="en-US" sz="1000" b="0" i="0" u="none" strike="noStrike" cap="none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  <a:cs typeface="Calibri"/>
              <a:sym typeface="Calibri"/>
            </a:endParaRPr>
          </a:p>
          <a:p>
            <a:pPr marL="330200" marR="0" lvl="0" indent="-1714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Global sea freight rates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will continue to </a:t>
            </a:r>
            <a:r>
              <a:rPr lang="en-US" sz="1000" b="0" i="0" u="none" strike="noStrike" cap="none" dirty="0" smtClean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ease from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2021 peak.</a:t>
            </a:r>
          </a:p>
          <a:p>
            <a:pPr marL="330200" marR="0" lvl="0" indent="-1714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However, strained transport infrastructure (</a:t>
            </a:r>
            <a:r>
              <a:rPr lang="en-US" sz="1000" dirty="0" err="1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eg</a:t>
            </a:r>
            <a:r>
              <a:rPr lang="en-US" sz="10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, US &amp; Europe) and higher-price contracts will keep rates elevated.</a:t>
            </a:r>
          </a:p>
          <a:p>
            <a:pPr marL="330200" marR="0" lvl="0" indent="-1714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Semiconductor crunch 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will push into 2023, but will ease more steadily that year</a:t>
            </a:r>
            <a:r>
              <a:rPr lang="en-US" sz="10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, reflecting shifts in household </a:t>
            </a:r>
            <a:r>
              <a:rPr lang="en-US" sz="1000" dirty="0" smtClean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Calibri"/>
                <a:sym typeface="Calibri"/>
              </a:rPr>
              <a:t>consumption and rising concern over inflation + interest rates.</a:t>
            </a:r>
            <a:endParaRPr lang="en-US" sz="1000" b="0" i="0" u="none" strike="noStrike" cap="none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  <a:cs typeface="Calibri"/>
              <a:sym typeface="Calibri"/>
            </a:endParaRPr>
          </a:p>
        </p:txBody>
      </p:sp>
      <p:pic>
        <p:nvPicPr>
          <p:cNvPr id="13" name="Google Shape;1034;p112">
            <a:extLst>
              <a:ext uri="{FF2B5EF4-FFF2-40B4-BE49-F238E27FC236}">
                <a16:creationId xmlns:a16="http://schemas.microsoft.com/office/drawing/2014/main" xmlns="" id="{B8180686-753B-7283-D0EB-97A234EAC87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225" y="655860"/>
            <a:ext cx="3880882" cy="207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D31937-2238-5FCA-331D-552A1F147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284" y="2852825"/>
            <a:ext cx="3874823" cy="2136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DA0EDB-D899-DB91-D71A-960A21B7A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68" y="666000"/>
            <a:ext cx="3776199" cy="20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1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1023" name="Google Shape;1023;p111"/>
          <p:cNvSpPr txBox="1">
            <a:spLocks noGrp="1"/>
          </p:cNvSpPr>
          <p:nvPr>
            <p:ph type="title"/>
          </p:nvPr>
        </p:nvSpPr>
        <p:spPr>
          <a:xfrm>
            <a:off x="171075" y="96750"/>
            <a:ext cx="850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 dirty="0"/>
              <a:t>Reshoring—a bridge too far?</a:t>
            </a:r>
            <a:endParaRPr dirty="0"/>
          </a:p>
        </p:txBody>
      </p:sp>
      <p:pic>
        <p:nvPicPr>
          <p:cNvPr id="1025" name="Google Shape;1025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461" y="4486401"/>
            <a:ext cx="709939" cy="37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5C8E2E-9B89-3869-0904-6EDF39C0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410" y="97940"/>
            <a:ext cx="3448256" cy="2701134"/>
          </a:xfrm>
          <a:prstGeom prst="rect">
            <a:avLst/>
          </a:prstGeom>
        </p:spPr>
      </p:pic>
      <p:sp>
        <p:nvSpPr>
          <p:cNvPr id="9" name="Google Shape;1104;p121">
            <a:extLst>
              <a:ext uri="{FF2B5EF4-FFF2-40B4-BE49-F238E27FC236}">
                <a16:creationId xmlns:a16="http://schemas.microsoft.com/office/drawing/2014/main" xmlns="" id="{59468E24-3FC3-7FBD-DF4F-DC2941BFE64B}"/>
              </a:ext>
            </a:extLst>
          </p:cNvPr>
          <p:cNvSpPr txBox="1">
            <a:spLocks/>
          </p:cNvSpPr>
          <p:nvPr/>
        </p:nvSpPr>
        <p:spPr>
          <a:xfrm>
            <a:off x="171228" y="680680"/>
            <a:ext cx="4336763" cy="1989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200" dirty="0">
                <a:latin typeface="Inter" panose="020B0604020202020204" charset="0"/>
                <a:ea typeface="Inter" panose="020B0604020202020204" charset="0"/>
              </a:rPr>
              <a:t>Some reshoring is happening, especially in rich Western countries where ambition is met with targeted industrial policies and subsidies.</a:t>
            </a:r>
          </a:p>
          <a:p>
            <a:pPr>
              <a:lnSpc>
                <a:spcPct val="115000"/>
              </a:lnSpc>
            </a:pPr>
            <a:endParaRPr lang="en-GB" sz="800" dirty="0">
              <a:latin typeface="Inter" panose="020B0604020202020204" charset="0"/>
              <a:ea typeface="Inter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n-GB" sz="1200" dirty="0">
                <a:latin typeface="Inter" panose="020B0604020202020204" charset="0"/>
                <a:ea typeface="Inter" panose="020B0604020202020204" charset="0"/>
              </a:rPr>
              <a:t>But these are exceptions and will not be the norm.</a:t>
            </a:r>
          </a:p>
          <a:p>
            <a:pPr>
              <a:lnSpc>
                <a:spcPct val="115000"/>
              </a:lnSpc>
            </a:pPr>
            <a:endParaRPr lang="en-GB" sz="800" dirty="0">
              <a:latin typeface="Inter" panose="020B0604020202020204" charset="0"/>
              <a:ea typeface="Inter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We do not expect </a:t>
            </a:r>
            <a:r>
              <a:rPr lang="en-GB" sz="1200" dirty="0">
                <a:latin typeface="Inter" panose="020B0604020202020204" charset="0"/>
                <a:ea typeface="Inter" panose="020B0604020202020204" charset="0"/>
              </a:rPr>
              <a:t>a mass return of production to rich Western countries or a mass </a:t>
            </a:r>
            <a:r>
              <a:rPr lang="en-GB" sz="1200" dirty="0" smtClean="0">
                <a:latin typeface="Inter" panose="020B0604020202020204" charset="0"/>
                <a:ea typeface="Inter" panose="020B0604020202020204" charset="0"/>
              </a:rPr>
              <a:t>exodus </a:t>
            </a:r>
            <a:r>
              <a:rPr lang="en-GB" sz="1200" dirty="0">
                <a:latin typeface="Inter" panose="020B0604020202020204" charset="0"/>
                <a:ea typeface="Inter" panose="020B0604020202020204" charset="0"/>
              </a:rPr>
              <a:t>from China.</a:t>
            </a:r>
          </a:p>
          <a:p>
            <a:pPr>
              <a:lnSpc>
                <a:spcPct val="115000"/>
              </a:lnSpc>
            </a:pPr>
            <a:endParaRPr lang="en-GB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0" name="Google Shape;1104;p121">
            <a:extLst>
              <a:ext uri="{FF2B5EF4-FFF2-40B4-BE49-F238E27FC236}">
                <a16:creationId xmlns:a16="http://schemas.microsoft.com/office/drawing/2014/main" xmlns="" id="{305D2796-5BFA-C7FD-82A0-E2BCF46F4113}"/>
              </a:ext>
            </a:extLst>
          </p:cNvPr>
          <p:cNvSpPr txBox="1">
            <a:spLocks/>
          </p:cNvSpPr>
          <p:nvPr/>
        </p:nvSpPr>
        <p:spPr>
          <a:xfrm>
            <a:off x="4513788" y="2851230"/>
            <a:ext cx="4630212" cy="2308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>
              <a:lnSpc>
                <a:spcPct val="115000"/>
              </a:lnSpc>
              <a:buSzPts val="1200"/>
            </a:pPr>
            <a:r>
              <a:rPr lang="en-GB" sz="1200" dirty="0" smtClean="0">
                <a:latin typeface="Inter" panose="020B0604020202020204" charset="0"/>
                <a:ea typeface="Inter" panose="020B0604020202020204" charset="0"/>
              </a:rPr>
              <a:t>Why not? Moving </a:t>
            </a:r>
            <a:r>
              <a:rPr lang="en-GB" sz="1200" dirty="0">
                <a:latin typeface="Inter" panose="020B0604020202020204" charset="0"/>
                <a:ea typeface="Inter" panose="020B0604020202020204" charset="0"/>
              </a:rPr>
              <a:t>supply chains is tricky, costly and risky.</a:t>
            </a:r>
          </a:p>
          <a:p>
            <a:pPr marL="152400">
              <a:lnSpc>
                <a:spcPct val="115000"/>
              </a:lnSpc>
              <a:buSzPts val="1200"/>
            </a:pPr>
            <a:endParaRPr lang="en-GB" sz="1200" dirty="0" smtClean="0">
              <a:latin typeface="Inter" panose="020B0604020202020204" charset="0"/>
              <a:ea typeface="Inter" panose="020B0604020202020204" charset="0"/>
            </a:endParaRPr>
          </a:p>
          <a:p>
            <a:pPr marL="152400">
              <a:lnSpc>
                <a:spcPct val="115000"/>
              </a:lnSpc>
              <a:buSzPts val="1200"/>
            </a:pPr>
            <a:r>
              <a:rPr lang="en-GB" sz="1200" dirty="0" smtClean="0">
                <a:latin typeface="Inter" panose="020B0604020202020204" charset="0"/>
                <a:ea typeface="Inter" panose="020B0604020202020204" charset="0"/>
              </a:rPr>
              <a:t>China </a:t>
            </a:r>
            <a:r>
              <a:rPr lang="en-GB" sz="1200" dirty="0">
                <a:latin typeface="Inter" panose="020B0604020202020204" charset="0"/>
                <a:ea typeface="Inter" panose="020B0604020202020204" charset="0"/>
              </a:rPr>
              <a:t>remains a very important market </a:t>
            </a:r>
            <a:r>
              <a:rPr lang="en-GB" sz="1200" dirty="0">
                <a:latin typeface="Inter" panose="020B0604020202020204" charset="0"/>
                <a:ea typeface="Inter" panose="020B0604020202020204" charset="0"/>
                <a:sym typeface="Wingdings" pitchFamily="2" charset="2"/>
              </a:rPr>
              <a:t> vast consumer market, important production networks, strong logistics</a:t>
            </a:r>
            <a:r>
              <a:rPr lang="en-GB" sz="1200" dirty="0" smtClean="0">
                <a:latin typeface="Inter" panose="020B0604020202020204" charset="0"/>
                <a:ea typeface="Inter" panose="020B0604020202020204" charset="0"/>
                <a:sym typeface="Wingdings" pitchFamily="2" charset="2"/>
              </a:rPr>
              <a:t>.</a:t>
            </a:r>
          </a:p>
          <a:p>
            <a:pPr marL="152400">
              <a:lnSpc>
                <a:spcPct val="115000"/>
              </a:lnSpc>
              <a:buSzPts val="1200"/>
            </a:pPr>
            <a:endParaRPr lang="en-GB" sz="1200" dirty="0">
              <a:latin typeface="Inter" panose="020B0604020202020204" charset="0"/>
              <a:ea typeface="Inter" panose="020B0604020202020204" charset="0"/>
              <a:sym typeface="Wingdings" pitchFamily="2" charset="2"/>
            </a:endParaRPr>
          </a:p>
          <a:p>
            <a:pPr marL="152400">
              <a:lnSpc>
                <a:spcPct val="115000"/>
              </a:lnSpc>
              <a:buSzPts val="1200"/>
            </a:pPr>
            <a:r>
              <a:rPr lang="en-GB" sz="1200" b="1" dirty="0" smtClean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Supply chains are likely to become diversified, but to remain global</a:t>
            </a:r>
            <a:r>
              <a:rPr lang="en-GB" sz="12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. </a:t>
            </a:r>
            <a:r>
              <a:rPr lang="en-GB" sz="1200" dirty="0">
                <a:latin typeface="Inter" panose="020B0604020202020204" charset="0"/>
                <a:ea typeface="Inter" panose="020B0604020202020204" charset="0"/>
              </a:rPr>
              <a:t>Asia will remain production hub, with SEA benefiting.</a:t>
            </a:r>
          </a:p>
          <a:p>
            <a:pPr marL="152400">
              <a:lnSpc>
                <a:spcPct val="115000"/>
              </a:lnSpc>
              <a:buSzPts val="1200"/>
            </a:pPr>
            <a:endParaRPr lang="en-GB" sz="1200" dirty="0">
              <a:latin typeface="Inter" panose="020B0604020202020204" charset="0"/>
              <a:ea typeface="Inter" panose="020B0604020202020204" charset="0"/>
              <a:sym typeface="Wingdings" pitchFamily="2" charset="2"/>
            </a:endParaRPr>
          </a:p>
          <a:p>
            <a:pPr marL="152400">
              <a:lnSpc>
                <a:spcPct val="115000"/>
              </a:lnSpc>
              <a:buSzPts val="1200"/>
            </a:pPr>
            <a:endParaRPr lang="en-GB" sz="1200" dirty="0">
              <a:latin typeface="Inter" panose="020B0604020202020204" charset="0"/>
              <a:ea typeface="Inter" panose="020B0604020202020204" charset="0"/>
              <a:sym typeface="Wingdings" pitchFamily="2" charset="2"/>
            </a:endParaRPr>
          </a:p>
        </p:txBody>
      </p:sp>
      <p:pic>
        <p:nvPicPr>
          <p:cNvPr id="12" name="Google Shape;958;p97">
            <a:extLst>
              <a:ext uri="{FF2B5EF4-FFF2-40B4-BE49-F238E27FC236}">
                <a16:creationId xmlns:a16="http://schemas.microsoft.com/office/drawing/2014/main" xmlns="" id="{E69892D5-9CA5-A406-8268-7E617089A4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319" y="2469304"/>
            <a:ext cx="4067560" cy="224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Google Shape;2052;p2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9" b="89"/>
          <a:stretch/>
        </p:blipFill>
        <p:spPr>
          <a:xfrm>
            <a:off x="-16125" y="0"/>
            <a:ext cx="9160200" cy="5143500"/>
          </a:xfrm>
          <a:prstGeom prst="rect">
            <a:avLst/>
          </a:prstGeom>
        </p:spPr>
      </p:pic>
      <p:pic>
        <p:nvPicPr>
          <p:cNvPr id="2053" name="Google Shape;2053;p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Google Shape;2054;p21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1046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buNone/>
            </a:pPr>
            <a:r>
              <a:rPr lang="en-GB" dirty="0"/>
              <a:t>A look at the future</a:t>
            </a:r>
            <a:endParaRPr dirty="0"/>
          </a:p>
          <a:p>
            <a:pPr marL="0" lvl="0" indent="0" algn="l" rtl="0">
              <a:buNone/>
            </a:pPr>
            <a:r>
              <a:rPr lang="en-GB" sz="2400" i="1" dirty="0"/>
              <a:t>Some key considerations</a:t>
            </a:r>
            <a:endParaRPr sz="24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216"/>
          <p:cNvSpPr txBox="1">
            <a:spLocks noGrp="1"/>
          </p:cNvSpPr>
          <p:nvPr>
            <p:ph type="title"/>
          </p:nvPr>
        </p:nvSpPr>
        <p:spPr>
          <a:xfrm>
            <a:off x="170176" y="96750"/>
            <a:ext cx="8703900" cy="585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lt2"/>
                </a:highlight>
              </a:rPr>
              <a:t>What are the top ten risks for the global economy?</a:t>
            </a:r>
            <a:endParaRPr>
              <a:highlight>
                <a:schemeClr val="lt2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7299A6-0087-73EA-A0B0-3803228C2E97}"/>
              </a:ext>
            </a:extLst>
          </p:cNvPr>
          <p:cNvSpPr txBox="1"/>
          <p:nvPr/>
        </p:nvSpPr>
        <p:spPr>
          <a:xfrm>
            <a:off x="2290572" y="2420148"/>
            <a:ext cx="4581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68A845-2D6D-0286-279F-CE17E1F49319}"/>
              </a:ext>
            </a:extLst>
          </p:cNvPr>
          <p:cNvSpPr txBox="1"/>
          <p:nvPr/>
        </p:nvSpPr>
        <p:spPr>
          <a:xfrm>
            <a:off x="2290572" y="2420148"/>
            <a:ext cx="4581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87C4A4-28B9-6A08-16CD-37BEE98CB6E4}"/>
              </a:ext>
            </a:extLst>
          </p:cNvPr>
          <p:cNvSpPr txBox="1"/>
          <p:nvPr/>
        </p:nvSpPr>
        <p:spPr>
          <a:xfrm>
            <a:off x="2290572" y="2420148"/>
            <a:ext cx="4581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854CE5D-5EA2-1F6B-5DF5-56E89A38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5" y="718171"/>
            <a:ext cx="7368322" cy="41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20"/>
          <p:cNvSpPr txBox="1">
            <a:spLocks noGrp="1"/>
          </p:cNvSpPr>
          <p:nvPr>
            <p:ph type="title"/>
          </p:nvPr>
        </p:nvSpPr>
        <p:spPr>
          <a:xfrm>
            <a:off x="171075" y="1550340"/>
            <a:ext cx="7499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 you! Questions and comments welcome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04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55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75" dirty="0"/>
              <a:t>Looking towards 2023: key macroeconomic, business &amp; geopolitical trends</a:t>
            </a:r>
            <a:endParaRPr sz="2375" dirty="0"/>
          </a:p>
        </p:txBody>
      </p:sp>
      <p:sp>
        <p:nvSpPr>
          <p:cNvPr id="1998" name="Google Shape;1998;p204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Agenda for today’s presentation</a:t>
            </a:r>
            <a:endParaRPr dirty="0"/>
          </a:p>
        </p:txBody>
      </p:sp>
      <p:sp>
        <p:nvSpPr>
          <p:cNvPr id="1999" name="Google Shape;1999;p204"/>
          <p:cNvSpPr txBox="1">
            <a:spLocks noGrp="1"/>
          </p:cNvSpPr>
          <p:nvPr>
            <p:ph type="subTitle" idx="2"/>
          </p:nvPr>
        </p:nvSpPr>
        <p:spPr>
          <a:xfrm>
            <a:off x="863600" y="1729850"/>
            <a:ext cx="1799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Global economic context</a:t>
            </a:r>
            <a:endParaRPr dirty="0"/>
          </a:p>
        </p:txBody>
      </p:sp>
      <p:sp>
        <p:nvSpPr>
          <p:cNvPr id="2000" name="Google Shape;2000;p204"/>
          <p:cNvSpPr txBox="1">
            <a:spLocks noGrp="1"/>
          </p:cNvSpPr>
          <p:nvPr>
            <p:ph type="subTitle" idx="4"/>
          </p:nvPr>
        </p:nvSpPr>
        <p:spPr>
          <a:xfrm>
            <a:off x="3699250" y="1729850"/>
            <a:ext cx="19491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Trade and supply chains</a:t>
            </a:r>
            <a:endParaRPr dirty="0"/>
          </a:p>
        </p:txBody>
      </p:sp>
      <p:sp>
        <p:nvSpPr>
          <p:cNvPr id="2001" name="Google Shape;2001;p204"/>
          <p:cNvSpPr txBox="1">
            <a:spLocks noGrp="1"/>
          </p:cNvSpPr>
          <p:nvPr>
            <p:ph type="subTitle" idx="6"/>
          </p:nvPr>
        </p:nvSpPr>
        <p:spPr>
          <a:xfrm>
            <a:off x="6534888" y="1729850"/>
            <a:ext cx="1799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look at the future</a:t>
            </a:r>
            <a:endParaRPr dirty="0"/>
          </a:p>
        </p:txBody>
      </p:sp>
      <p:sp>
        <p:nvSpPr>
          <p:cNvPr id="2002" name="Google Shape;2002;p204"/>
          <p:cNvSpPr txBox="1">
            <a:spLocks noGrp="1"/>
          </p:cNvSpPr>
          <p:nvPr>
            <p:ph type="subTitle" idx="5"/>
          </p:nvPr>
        </p:nvSpPr>
        <p:spPr>
          <a:xfrm>
            <a:off x="270000" y="2254500"/>
            <a:ext cx="2664600" cy="6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dirty="0"/>
              <a:t>Global growth—recession ahead?</a:t>
            </a:r>
            <a:endParaRPr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dirty="0"/>
              <a:t>Inflation—when will it peak?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3" name="Google Shape;2003;p204"/>
          <p:cNvSpPr txBox="1">
            <a:spLocks noGrp="1"/>
          </p:cNvSpPr>
          <p:nvPr>
            <p:ph type="subTitle" idx="5"/>
          </p:nvPr>
        </p:nvSpPr>
        <p:spPr>
          <a:xfrm>
            <a:off x="3108075" y="2254500"/>
            <a:ext cx="2664600" cy="6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What are the main disruptions?</a:t>
            </a:r>
            <a:endParaRPr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When will things return to normal?</a:t>
            </a:r>
            <a:endParaRPr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dirty="0"/>
              <a:t>Reshoring—a bridge too far?</a:t>
            </a:r>
            <a:endParaRPr dirty="0"/>
          </a:p>
        </p:txBody>
      </p:sp>
      <p:sp>
        <p:nvSpPr>
          <p:cNvPr id="2004" name="Google Shape;2004;p204"/>
          <p:cNvSpPr txBox="1">
            <a:spLocks noGrp="1"/>
          </p:cNvSpPr>
          <p:nvPr>
            <p:ph type="subTitle" idx="5"/>
          </p:nvPr>
        </p:nvSpPr>
        <p:spPr>
          <a:xfrm>
            <a:off x="5946150" y="2254500"/>
            <a:ext cx="2664600" cy="800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Top ten global risks</a:t>
            </a:r>
            <a:endParaRPr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Q&amp;A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20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Global economic context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/>
              <a:t>A scene setter</a:t>
            </a:r>
            <a:endParaRPr sz="2400" i="1" dirty="0"/>
          </a:p>
        </p:txBody>
      </p:sp>
      <p:pic>
        <p:nvPicPr>
          <p:cNvPr id="2010" name="Google Shape;2010;p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000" y="-11250"/>
            <a:ext cx="4432003" cy="51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20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global implications of the war in Ukraine?</a:t>
            </a:r>
            <a:endParaRPr/>
          </a:p>
        </p:txBody>
      </p:sp>
      <p:sp>
        <p:nvSpPr>
          <p:cNvPr id="2016" name="Google Shape;2016;p206"/>
          <p:cNvSpPr txBox="1">
            <a:spLocks noGrp="1"/>
          </p:cNvSpPr>
          <p:nvPr>
            <p:ph type="subTitle" idx="1"/>
          </p:nvPr>
        </p:nvSpPr>
        <p:spPr>
          <a:xfrm>
            <a:off x="179754" y="1330238"/>
            <a:ext cx="4103078" cy="3277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1200" b="1" dirty="0" smtClean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Commodity </a:t>
            </a:r>
            <a:r>
              <a:rPr lang="en-GB" sz="12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prices:</a:t>
            </a:r>
            <a:endParaRPr lang="en-GB" sz="1200" b="1" dirty="0">
              <a:solidFill>
                <a:schemeClr val="dk2"/>
              </a:solidFill>
            </a:endParaRPr>
          </a:p>
          <a:p>
            <a:pPr lvl="0"/>
            <a:endParaRPr lang="en-GB" sz="700" b="1" dirty="0">
              <a:solidFill>
                <a:schemeClr val="dk2"/>
              </a:solidFill>
            </a:endParaRPr>
          </a:p>
          <a:p>
            <a:pPr marL="457200" lvl="0" indent="-292100">
              <a:buSzPts val="1000"/>
              <a:buChar char="●"/>
            </a:pPr>
            <a:r>
              <a:rPr lang="en-GB" sz="1000" dirty="0">
                <a:latin typeface="Inter"/>
                <a:ea typeface="Inter"/>
                <a:cs typeface="Inter"/>
                <a:sym typeface="Inter"/>
              </a:rPr>
              <a:t>Prices </a:t>
            </a:r>
            <a:r>
              <a:rPr lang="en-GB" sz="1000" dirty="0" smtClean="0">
                <a:latin typeface="Inter"/>
                <a:ea typeface="Inter"/>
                <a:cs typeface="Inter"/>
                <a:sym typeface="Inter"/>
              </a:rPr>
              <a:t>soared in H1 2022 owing </a:t>
            </a:r>
            <a:r>
              <a:rPr lang="en-GB" sz="1000" dirty="0">
                <a:latin typeface="Inter"/>
                <a:ea typeface="Inter"/>
                <a:cs typeface="Inter"/>
                <a:sym typeface="Inter"/>
              </a:rPr>
              <a:t>to concerns around supplies and destruction of infrastructure to ship commodities (</a:t>
            </a:r>
            <a:r>
              <a:rPr lang="en-GB" sz="1000" dirty="0" smtClean="0">
                <a:latin typeface="Inter"/>
                <a:ea typeface="Inter"/>
                <a:cs typeface="Inter"/>
                <a:sym typeface="Inter"/>
              </a:rPr>
              <a:t>ports, </a:t>
            </a:r>
            <a:r>
              <a:rPr lang="en-GB" sz="1000" dirty="0" err="1" smtClean="0">
                <a:latin typeface="Inter"/>
                <a:ea typeface="Inter"/>
                <a:cs typeface="Inter"/>
                <a:sym typeface="Inter"/>
              </a:rPr>
              <a:t>etc</a:t>
            </a:r>
            <a:r>
              <a:rPr lang="en-GB" sz="1000" dirty="0" smtClean="0">
                <a:latin typeface="Inter"/>
                <a:ea typeface="Inter"/>
                <a:cs typeface="Inter"/>
                <a:sym typeface="Inter"/>
              </a:rPr>
              <a:t>). </a:t>
            </a:r>
            <a:endParaRPr lang="en-GB" sz="10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292100">
              <a:buSzPts val="1000"/>
              <a:buChar char="●"/>
            </a:pPr>
            <a:r>
              <a:rPr lang="en-GB" sz="1000" dirty="0">
                <a:latin typeface="Inter"/>
                <a:ea typeface="Inter"/>
                <a:cs typeface="Inter"/>
                <a:sym typeface="Inter"/>
              </a:rPr>
              <a:t>Sanctions also restrict access to financial channels to trade commodities with Russia (+ overcompliance).</a:t>
            </a:r>
          </a:p>
          <a:p>
            <a:pPr marL="457200" lvl="0" indent="-292100">
              <a:buSzPts val="1000"/>
              <a:buChar char="●"/>
            </a:pPr>
            <a:r>
              <a:rPr lang="en-GB" sz="1000" b="1" dirty="0">
                <a:latin typeface="Inter"/>
                <a:ea typeface="Inter"/>
                <a:cs typeface="Inter"/>
                <a:sym typeface="Inter"/>
              </a:rPr>
              <a:t>Oil and gas prices will remain high as long as conflict rages, and so will prices for base metals and grains</a:t>
            </a:r>
            <a:r>
              <a:rPr lang="en-GB" sz="1000" b="1" dirty="0" smtClean="0"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457200" lvl="0" indent="-292100">
              <a:buSzPts val="1000"/>
              <a:buChar char="●"/>
            </a:pPr>
            <a:endParaRPr sz="1000" b="1"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00" dirty="0" smtClean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Inflation: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2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/>
                <a:ea typeface="Inter"/>
                <a:cs typeface="Inter"/>
                <a:sym typeface="Inter"/>
              </a:rPr>
              <a:t>Spike in commodities prices will fuel global inflation to </a:t>
            </a:r>
            <a:r>
              <a:rPr lang="en-GB" sz="10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9.5</a:t>
            </a:r>
            <a:r>
              <a:rPr lang="en-GB" sz="1000" b="1" dirty="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%</a:t>
            </a:r>
            <a:r>
              <a:rPr lang="en-GB" sz="1000" dirty="0">
                <a:latin typeface="Inter"/>
                <a:ea typeface="Inter"/>
                <a:cs typeface="Inter"/>
                <a:sym typeface="Inter"/>
              </a:rPr>
              <a:t> this year, weighing on economic recovery.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/>
                <a:ea typeface="Inter"/>
                <a:cs typeface="Inter"/>
                <a:sym typeface="Inter"/>
              </a:rPr>
              <a:t>Supply chains issues (with disruptions to air, sea and ground transport links through Russia) are also fuelling inflation.</a:t>
            </a:r>
            <a:endParaRPr sz="10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b="1" dirty="0"/>
              <a:t>Central banks will hike rates aggressively to try to contain inflation, but this will take time to bear fruit.</a:t>
            </a:r>
          </a:p>
          <a:p>
            <a:pPr lvl="0"/>
            <a:endParaRPr lang="en-GB" sz="400" b="1" dirty="0">
              <a:solidFill>
                <a:schemeClr val="dk2"/>
              </a:solidFill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C3FAF0-02FB-5EFF-0C52-395F59D11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635" y="306431"/>
            <a:ext cx="3503474" cy="2244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35" y="2539488"/>
            <a:ext cx="3503474" cy="1926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20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Are we heading towards a global recession?</a:t>
            </a:r>
            <a:endParaRPr dirty="0"/>
          </a:p>
        </p:txBody>
      </p:sp>
      <p:sp>
        <p:nvSpPr>
          <p:cNvPr id="2023" name="Google Shape;2023;p207"/>
          <p:cNvSpPr txBox="1">
            <a:spLocks noGrp="1"/>
          </p:cNvSpPr>
          <p:nvPr>
            <p:ph type="subTitle" idx="1"/>
          </p:nvPr>
        </p:nvSpPr>
        <p:spPr>
          <a:xfrm>
            <a:off x="106975" y="1180010"/>
            <a:ext cx="4316533" cy="3416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12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Global growth:</a:t>
            </a:r>
            <a:endParaRPr lang="en-GB" sz="1000" b="1" dirty="0">
              <a:solidFill>
                <a:schemeClr val="dk2"/>
              </a:solidFill>
            </a:endParaRPr>
          </a:p>
          <a:p>
            <a:pPr lvl="0"/>
            <a:endParaRPr lang="en-GB" sz="400" b="1" dirty="0">
              <a:solidFill>
                <a:schemeClr val="dk2"/>
              </a:solidFill>
            </a:endParaRPr>
          </a:p>
          <a:p>
            <a:pPr marL="457200" lvl="0" indent="-292100">
              <a:buSzPts val="1000"/>
              <a:buChar char="●"/>
            </a:pPr>
            <a:r>
              <a:rPr lang="en-GB" sz="1000" dirty="0">
                <a:latin typeface="Inter"/>
                <a:ea typeface="Inter"/>
                <a:cs typeface="Inter"/>
                <a:sym typeface="Inter"/>
              </a:rPr>
              <a:t>Most of the hit will be felt in Ukraine and Russia (world’s 11th largest economy)–huge recessions in sight.</a:t>
            </a:r>
          </a:p>
          <a:p>
            <a:pPr marL="457200" lvl="0" indent="-292100">
              <a:buSzPts val="1000"/>
              <a:buChar char="●"/>
            </a:pPr>
            <a:r>
              <a:rPr lang="en-GB" sz="1000" dirty="0">
                <a:latin typeface="Inter"/>
                <a:ea typeface="Inter"/>
                <a:cs typeface="Inter"/>
                <a:sym typeface="Inter"/>
              </a:rPr>
              <a:t>EU economies (especially Germany &amp; eastern Europe) will also be affected, with crunch time in late 2022 and next year:</a:t>
            </a:r>
            <a:endParaRPr lang="en-GB" sz="1000" dirty="0"/>
          </a:p>
          <a:p>
            <a:pPr marL="914400" lvl="1" indent="-292100">
              <a:buSzPts val="1000"/>
              <a:buChar char="○"/>
            </a:pPr>
            <a:r>
              <a:rPr lang="en-GB" sz="1000" u="sng" dirty="0"/>
              <a:t>2022</a:t>
            </a:r>
            <a:r>
              <a:rPr lang="en-GB" sz="1000" dirty="0"/>
              <a:t>: </a:t>
            </a:r>
            <a:r>
              <a:rPr lang="en-GB" sz="1000" b="1" dirty="0">
                <a:solidFill>
                  <a:srgbClr val="FF0000"/>
                </a:solidFill>
              </a:rPr>
              <a:t>1.3pp</a:t>
            </a:r>
            <a:r>
              <a:rPr lang="en-GB" sz="1000" dirty="0"/>
              <a:t> hit to euro zone growth (</a:t>
            </a:r>
            <a:r>
              <a:rPr lang="en-GB" sz="1000" b="1" dirty="0">
                <a:solidFill>
                  <a:srgbClr val="FF0000"/>
                </a:solidFill>
              </a:rPr>
              <a:t>2.7%</a:t>
            </a:r>
            <a:r>
              <a:rPr lang="en-GB" sz="1000" dirty="0"/>
              <a:t>)</a:t>
            </a:r>
          </a:p>
          <a:p>
            <a:pPr marL="914400" lvl="1" indent="-292100">
              <a:buSzPts val="1000"/>
              <a:buChar char="○"/>
            </a:pPr>
            <a:r>
              <a:rPr lang="en-GB" sz="1000" u="sng" dirty="0">
                <a:ea typeface="Inter"/>
              </a:rPr>
              <a:t>2023</a:t>
            </a:r>
            <a:r>
              <a:rPr lang="en-GB" sz="1000" dirty="0">
                <a:ea typeface="Inter"/>
              </a:rPr>
              <a:t>: </a:t>
            </a:r>
            <a:r>
              <a:rPr lang="en-GB" sz="1000" b="1" dirty="0">
                <a:solidFill>
                  <a:srgbClr val="FF0000"/>
                </a:solidFill>
                <a:ea typeface="Inter"/>
              </a:rPr>
              <a:t>3.1pp</a:t>
            </a:r>
            <a:r>
              <a:rPr lang="en-GB" sz="1000" dirty="0">
                <a:ea typeface="Inter"/>
              </a:rPr>
              <a:t> hit to euro zone growth (</a:t>
            </a:r>
            <a:r>
              <a:rPr lang="en-GB" sz="1000" b="1" dirty="0">
                <a:solidFill>
                  <a:srgbClr val="FF0000"/>
                </a:solidFill>
                <a:ea typeface="Inter"/>
              </a:rPr>
              <a:t>-0.4%</a:t>
            </a:r>
            <a:r>
              <a:rPr lang="en-GB" sz="1000" dirty="0">
                <a:ea typeface="Inter"/>
              </a:rPr>
              <a:t>).</a:t>
            </a:r>
            <a:endParaRPr lang="en-GB" sz="1000"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292100">
              <a:buSzPts val="1000"/>
              <a:buChar char="●"/>
            </a:pPr>
            <a:r>
              <a:rPr lang="en-US" sz="1000" b="1" dirty="0"/>
              <a:t>Downgrades to our forecasts for most G20 countries</a:t>
            </a:r>
            <a:r>
              <a:rPr lang="en-US" sz="1000" dirty="0">
                <a:latin typeface="Inter"/>
                <a:ea typeface="Inter"/>
                <a:cs typeface="Inter"/>
                <a:sym typeface="Inter"/>
              </a:rPr>
              <a:t>. Commodities producers are the notable exception.</a:t>
            </a:r>
            <a:endParaRPr lang="en-US" sz="10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/>
                <a:ea typeface="Inter"/>
                <a:cs typeface="Inter"/>
              </a:rPr>
              <a:t>A </a:t>
            </a:r>
            <a:r>
              <a:rPr lang="en-GB" sz="1200" b="1" dirty="0">
                <a:solidFill>
                  <a:schemeClr val="dk2"/>
                </a:solidFill>
                <a:latin typeface="Inter"/>
                <a:ea typeface="Inter"/>
                <a:cs typeface="Inter"/>
              </a:rPr>
              <a:t>global recession is unlikely in 2022</a:t>
            </a: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:</a:t>
            </a:r>
            <a:endParaRPr sz="12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2"/>
              </a:solidFill>
            </a:endParaRPr>
          </a:p>
          <a:p>
            <a:pPr marL="457200" indent="-292100">
              <a:buSzPts val="1000"/>
              <a:buFont typeface="Arial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Many economies are still in rebound mode following the covid-19 crisis–this will artificially fuel growth rates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.</a:t>
            </a:r>
            <a:endParaRPr lang="en-GB"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Also solid growth from Asian economies (despite China’s slowdown) and MEA–growth engines for global economy. 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However, some major economies (US, Germany, Italy, France, UK) will post technical recessions</a:t>
            </a:r>
            <a:r>
              <a:rPr lang="en-GB" sz="1000" b="1" dirty="0">
                <a:latin typeface="Inter" panose="020B0604020202020204" charset="0"/>
                <a:ea typeface="Inter" panose="020B0604020202020204" charset="0"/>
                <a:sym typeface="Inter"/>
              </a:rPr>
              <a:t> in late 2022/early 2023.</a:t>
            </a:r>
            <a:endParaRPr sz="1000" b="1" dirty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dk2"/>
              </a:solidFill>
            </a:endParaRPr>
          </a:p>
        </p:txBody>
      </p:sp>
      <p:pic>
        <p:nvPicPr>
          <p:cNvPr id="5" name="Google Shape;2048;p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832" y="616908"/>
            <a:ext cx="4413011" cy="381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20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Are we heading towards a global recession?</a:t>
            </a:r>
            <a:endParaRPr dirty="0"/>
          </a:p>
        </p:txBody>
      </p:sp>
      <p:sp>
        <p:nvSpPr>
          <p:cNvPr id="2023" name="Google Shape;2023;p207"/>
          <p:cNvSpPr txBox="1">
            <a:spLocks noGrp="1"/>
          </p:cNvSpPr>
          <p:nvPr>
            <p:ph type="subTitle" idx="1"/>
          </p:nvPr>
        </p:nvSpPr>
        <p:spPr>
          <a:xfrm>
            <a:off x="106975" y="1203455"/>
            <a:ext cx="4465200" cy="295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Risks are concentrated in 2023</a:t>
            </a: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:</a:t>
            </a:r>
            <a:endParaRPr sz="12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457200" indent="-292100">
              <a:buSzPts val="1000"/>
              <a:buFont typeface="Arial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We believe that growth will stand at </a:t>
            </a:r>
            <a:r>
              <a:rPr lang="en-GB" sz="10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1.7%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 in 2023–reflecting slowing growth in US &amp; China, and recession in Europe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.</a:t>
            </a:r>
            <a:endParaRPr lang="en-GB"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Global monetary tightening will weigh on growth, but impact will take time to appear (from second half of 2023).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Risks are high: escalation of Ukraine war, covid-19 variants, spikes in energy prices, sovereign debt pile-ups</a:t>
            </a:r>
            <a:r>
              <a:rPr lang="en-GB" sz="1000" b="1" dirty="0" smtClean="0">
                <a:latin typeface="Inter" panose="020B0604020202020204" charset="0"/>
                <a:ea typeface="Inter" panose="020B0604020202020204" charset="0"/>
              </a:rPr>
              <a:t>…</a:t>
            </a:r>
          </a:p>
          <a:p>
            <a:pPr marL="165100" lvl="0" algn="l" rtl="0">
              <a:spcBef>
                <a:spcPts val="0"/>
              </a:spcBef>
              <a:spcAft>
                <a:spcPts val="0"/>
              </a:spcAft>
              <a:buSzPts val="1000"/>
            </a:pPr>
            <a:endParaRPr lang="en-GB" sz="1000" b="1" dirty="0">
              <a:latin typeface="Inter" panose="020B0604020202020204" charset="0"/>
              <a:ea typeface="Inter" panose="020B060402020202020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Benign environment of pre-2018 is now gone</a:t>
            </a: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:</a:t>
            </a:r>
            <a:endParaRPr sz="12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457200" indent="-292100">
              <a:buSzPts val="1000"/>
              <a:buFont typeface="Arial"/>
              <a:buChar char="●"/>
            </a:pP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Geopolitics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 are imposing higher costs and playing a bigger role in global economy (</a:t>
            </a:r>
            <a:r>
              <a:rPr lang="en-GB" sz="1000" dirty="0" err="1">
                <a:latin typeface="Inter" panose="020B0604020202020204" charset="0"/>
                <a:ea typeface="Inter" panose="020B0604020202020204" charset="0"/>
              </a:rPr>
              <a:t>eg.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 US-China, war in Ukraine, Taiwan…).</a:t>
            </a:r>
            <a:endParaRPr lang="en-GB" sz="1000" b="1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Era of ultra-low interest rates is also gone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, with implications for funding for companies and financial markets. 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>
                <a:latin typeface="Inter" panose="020B0604020202020204" charset="0"/>
                <a:ea typeface="Inter" panose="020B0604020202020204" charset="0"/>
              </a:rPr>
              <a:t>Tough decisions (lockdowns, trade openness, interest rates) highlight importance of </a:t>
            </a:r>
            <a:r>
              <a:rPr lang="en-GB" sz="1000" b="1" dirty="0">
                <a:latin typeface="Inter" panose="020B0604020202020204" charset="0"/>
                <a:ea typeface="Inter" panose="020B0604020202020204" charset="0"/>
              </a:rPr>
              <a:t>good governance</a:t>
            </a:r>
            <a:r>
              <a:rPr lang="en-GB" sz="1000" dirty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.</a:t>
            </a:r>
            <a:endParaRPr b="1" dirty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56BCEC-275D-5862-D009-352A74D7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48" y="1329645"/>
            <a:ext cx="4248253" cy="28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5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0" name="Google Shape;2090;p215"/>
          <p:cNvPicPr preferRelativeResize="0"/>
          <p:nvPr/>
        </p:nvPicPr>
        <p:blipFill rotWithShape="1">
          <a:blip r:embed="rId3">
            <a:alphaModFix/>
          </a:blip>
          <a:srcRect l="729" r="738"/>
          <a:stretch/>
        </p:blipFill>
        <p:spPr>
          <a:xfrm>
            <a:off x="826563" y="612956"/>
            <a:ext cx="7366000" cy="449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1" name="Google Shape;2091;p215"/>
          <p:cNvSpPr txBox="1">
            <a:spLocks noGrp="1"/>
          </p:cNvSpPr>
          <p:nvPr>
            <p:ph type="title"/>
          </p:nvPr>
        </p:nvSpPr>
        <p:spPr>
          <a:xfrm>
            <a:off x="170176" y="96750"/>
            <a:ext cx="87039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Global growth of </a:t>
            </a:r>
            <a:r>
              <a:rPr lang="en-GB" b="1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2.6%</a:t>
            </a:r>
            <a:r>
              <a:rPr lang="en-GB"/>
              <a:t> in 2022 - down from 3.9% before war started</a:t>
            </a:r>
            <a:endParaRPr/>
          </a:p>
        </p:txBody>
      </p:sp>
      <p:sp>
        <p:nvSpPr>
          <p:cNvPr id="2092" name="Google Shape;2092;p215"/>
          <p:cNvSpPr/>
          <p:nvPr/>
        </p:nvSpPr>
        <p:spPr>
          <a:xfrm rot="-5400000">
            <a:off x="4501900" y="2078350"/>
            <a:ext cx="364800" cy="294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746BE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15"/>
          <p:cNvSpPr/>
          <p:nvPr/>
        </p:nvSpPr>
        <p:spPr>
          <a:xfrm>
            <a:off x="2252475" y="2541150"/>
            <a:ext cx="1762200" cy="503700"/>
          </a:xfrm>
          <a:prstGeom prst="wedgeRectCallout">
            <a:avLst>
              <a:gd name="adj1" fmla="val 37294"/>
              <a:gd name="adj2" fmla="val -9172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Eastern Europe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is most affected in </a:t>
            </a:r>
            <a:r>
              <a:rPr lang="en-GB" b="1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euro zone</a:t>
            </a:r>
            <a:endParaRPr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94" name="Google Shape;2094;p215"/>
          <p:cNvSpPr/>
          <p:nvPr/>
        </p:nvSpPr>
        <p:spPr>
          <a:xfrm>
            <a:off x="5710392" y="949348"/>
            <a:ext cx="1762200" cy="1161900"/>
          </a:xfrm>
          <a:prstGeom prst="wedgeRectCallout">
            <a:avLst>
              <a:gd name="adj1" fmla="val 22113"/>
              <a:gd name="adj2" fmla="val 6710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Zero-covid, power shortages, droughts, property sector woes severely weighing on growth in </a:t>
            </a:r>
            <a:r>
              <a:rPr lang="en-GB" b="1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China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(3.3%)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95" name="Google Shape;2095;p215"/>
          <p:cNvSpPr/>
          <p:nvPr/>
        </p:nvSpPr>
        <p:spPr>
          <a:xfrm>
            <a:off x="2493375" y="3428750"/>
            <a:ext cx="1248300" cy="1097400"/>
          </a:xfrm>
          <a:prstGeom prst="wedgeRectCallout">
            <a:avLst>
              <a:gd name="adj1" fmla="val 97839"/>
              <a:gd name="adj2" fmla="val 178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MEA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commodity exporters will benefit from higher prices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96" name="Google Shape;2096;p215"/>
          <p:cNvSpPr/>
          <p:nvPr/>
        </p:nvSpPr>
        <p:spPr>
          <a:xfrm>
            <a:off x="7703875" y="3352575"/>
            <a:ext cx="1280400" cy="628200"/>
          </a:xfrm>
          <a:prstGeom prst="wedgeRectCallout">
            <a:avLst>
              <a:gd name="adj1" fmla="val -50367"/>
              <a:gd name="adj2" fmla="val -11033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China-induced drag on growth in </a:t>
            </a:r>
            <a:r>
              <a:rPr lang="en-GB" b="1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Asia</a:t>
            </a:r>
            <a:endParaRPr b="1"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97" name="Google Shape;2097;p215"/>
          <p:cNvSpPr txBox="1"/>
          <p:nvPr/>
        </p:nvSpPr>
        <p:spPr>
          <a:xfrm>
            <a:off x="4484050" y="2064250"/>
            <a:ext cx="400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UA</a:t>
            </a:r>
            <a:endParaRPr sz="900"/>
          </a:p>
        </p:txBody>
      </p:sp>
      <p:sp>
        <p:nvSpPr>
          <p:cNvPr id="2098" name="Google Shape;2098;p215"/>
          <p:cNvSpPr/>
          <p:nvPr/>
        </p:nvSpPr>
        <p:spPr>
          <a:xfrm>
            <a:off x="44925" y="3768775"/>
            <a:ext cx="2377800" cy="757500"/>
          </a:xfrm>
          <a:prstGeom prst="wedgeRectCallout">
            <a:avLst>
              <a:gd name="adj1" fmla="val -432"/>
              <a:gd name="adj2" fmla="val -1351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LatAm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will suffer from high inflation, but rising commodities prices beneficial to some states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99" name="Google Shape;2099;p215"/>
          <p:cNvSpPr/>
          <p:nvPr/>
        </p:nvSpPr>
        <p:spPr>
          <a:xfrm>
            <a:off x="60423" y="623952"/>
            <a:ext cx="1137900" cy="1097400"/>
          </a:xfrm>
          <a:prstGeom prst="wedgeRectCallout">
            <a:avLst>
              <a:gd name="adj1" fmla="val 39085"/>
              <a:gd name="adj2" fmla="val 6019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chivo Narrow"/>
                <a:ea typeface="Archivo Narrow"/>
                <a:cs typeface="Archivo Narrow"/>
                <a:sym typeface="Archivo Narrow"/>
              </a:rPr>
              <a:t>High inflation and Fed tightening are biting in </a:t>
            </a:r>
            <a:r>
              <a:rPr lang="en-GB" b="1" dirty="0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US</a:t>
            </a:r>
            <a:r>
              <a:rPr lang="en-GB" dirty="0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GB" dirty="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(1.5% growth)</a:t>
            </a:r>
            <a:endParaRPr dirty="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00" name="Google Shape;2100;p215"/>
          <p:cNvSpPr/>
          <p:nvPr/>
        </p:nvSpPr>
        <p:spPr>
          <a:xfrm>
            <a:off x="4200142" y="731910"/>
            <a:ext cx="1441200" cy="757500"/>
          </a:xfrm>
          <a:prstGeom prst="wedgeRectCallout">
            <a:avLst>
              <a:gd name="adj1" fmla="val -15683"/>
              <a:gd name="adj2" fmla="val 10943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Recessions in </a:t>
            </a:r>
            <a:r>
              <a:rPr lang="en-GB" b="1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Russia</a:t>
            </a:r>
            <a:r>
              <a:rPr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(-6.2%), </a:t>
            </a:r>
            <a:r>
              <a:rPr lang="en-GB" b="1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Ukraine</a:t>
            </a:r>
            <a:r>
              <a:rPr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(-36%)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216"/>
          <p:cNvSpPr txBox="1">
            <a:spLocks noGrp="1"/>
          </p:cNvSpPr>
          <p:nvPr>
            <p:ph type="title"/>
          </p:nvPr>
        </p:nvSpPr>
        <p:spPr>
          <a:xfrm>
            <a:off x="170176" y="96750"/>
            <a:ext cx="87039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Things will get (much) worse in 2023, with global growth of only </a:t>
            </a:r>
            <a:r>
              <a:rPr lang="en-GB" b="1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1.7%</a:t>
            </a:r>
            <a:endParaRPr/>
          </a:p>
        </p:txBody>
      </p:sp>
      <p:pic>
        <p:nvPicPr>
          <p:cNvPr id="2107" name="Google Shape;2107;p216"/>
          <p:cNvPicPr preferRelativeResize="0"/>
          <p:nvPr/>
        </p:nvPicPr>
        <p:blipFill rotWithShape="1">
          <a:blip r:embed="rId3">
            <a:alphaModFix/>
          </a:blip>
          <a:srcRect l="729" r="738"/>
          <a:stretch/>
        </p:blipFill>
        <p:spPr>
          <a:xfrm>
            <a:off x="765750" y="595725"/>
            <a:ext cx="7512751" cy="441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8" name="Google Shape;2108;p216"/>
          <p:cNvSpPr/>
          <p:nvPr/>
        </p:nvSpPr>
        <p:spPr>
          <a:xfrm rot="-5400000">
            <a:off x="4678800" y="1748100"/>
            <a:ext cx="336000" cy="3171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51C7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16"/>
          <p:cNvSpPr txBox="1"/>
          <p:nvPr/>
        </p:nvSpPr>
        <p:spPr>
          <a:xfrm>
            <a:off x="4650450" y="1745100"/>
            <a:ext cx="392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RU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10" name="Google Shape;2110;p216"/>
          <p:cNvSpPr/>
          <p:nvPr/>
        </p:nvSpPr>
        <p:spPr>
          <a:xfrm>
            <a:off x="44925" y="639450"/>
            <a:ext cx="1221300" cy="848100"/>
          </a:xfrm>
          <a:prstGeom prst="wedgeRectCallout">
            <a:avLst>
              <a:gd name="adj1" fmla="val 42119"/>
              <a:gd name="adj2" fmla="val 7766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Technical recession in </a:t>
            </a:r>
            <a:r>
              <a:rPr lang="en-GB" b="1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US</a:t>
            </a:r>
            <a:r>
              <a:rPr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(0.5% growth)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11" name="Google Shape;2111;p216"/>
          <p:cNvSpPr/>
          <p:nvPr/>
        </p:nvSpPr>
        <p:spPr>
          <a:xfrm>
            <a:off x="2252475" y="2541150"/>
            <a:ext cx="1762200" cy="503700"/>
          </a:xfrm>
          <a:prstGeom prst="wedgeRectCallout">
            <a:avLst>
              <a:gd name="adj1" fmla="val -23720"/>
              <a:gd name="adj2" fmla="val -7780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Recession ahead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in </a:t>
            </a:r>
            <a:r>
              <a:rPr lang="en-GB" b="1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euro zone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(-0.4%)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12" name="Google Shape;2112;p216"/>
          <p:cNvSpPr/>
          <p:nvPr/>
        </p:nvSpPr>
        <p:spPr>
          <a:xfrm>
            <a:off x="5659525" y="1422000"/>
            <a:ext cx="1762200" cy="807000"/>
          </a:xfrm>
          <a:prstGeom prst="wedgeRectCallout">
            <a:avLst>
              <a:gd name="adj1" fmla="val 28815"/>
              <a:gd name="adj2" fmla="val 656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China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will post modest rebound after 2022 slump (5% growth)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13" name="Google Shape;2113;p216"/>
          <p:cNvSpPr/>
          <p:nvPr/>
        </p:nvSpPr>
        <p:spPr>
          <a:xfrm>
            <a:off x="170175" y="3699000"/>
            <a:ext cx="3546600" cy="585000"/>
          </a:xfrm>
          <a:prstGeom prst="wedgeRectCallout">
            <a:avLst>
              <a:gd name="adj1" fmla="val 53241"/>
              <a:gd name="adj2" fmla="val -10074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Slowdown in growth in US, euro zone and China will be a drag on growth </a:t>
            </a:r>
            <a:r>
              <a:rPr lang="en-GB" b="1">
                <a:solidFill>
                  <a:schemeClr val="dk2"/>
                </a:solidFill>
                <a:highlight>
                  <a:srgbClr val="F5F4EF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elsewhere in the world</a:t>
            </a:r>
            <a:endParaRPr b="1">
              <a:solidFill>
                <a:schemeClr val="dk2"/>
              </a:solidFill>
              <a:highlight>
                <a:srgbClr val="F5F4EF"/>
              </a:highlight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5" name="Google Shape;2045;p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950" y="585450"/>
            <a:ext cx="3030575" cy="398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209"/>
          <p:cNvSpPr txBox="1">
            <a:spLocks noGrp="1"/>
          </p:cNvSpPr>
          <p:nvPr>
            <p:ph type="title"/>
          </p:nvPr>
        </p:nvSpPr>
        <p:spPr>
          <a:xfrm>
            <a:off x="164531" y="96750"/>
            <a:ext cx="43488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High global inflation: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/>
              <a:t>Where and when will it peak?</a:t>
            </a:r>
            <a:endParaRPr i="1" dirty="0"/>
          </a:p>
        </p:txBody>
      </p:sp>
      <p:sp>
        <p:nvSpPr>
          <p:cNvPr id="2047" name="Google Shape;2047;p209"/>
          <p:cNvSpPr txBox="1">
            <a:spLocks noGrp="1"/>
          </p:cNvSpPr>
          <p:nvPr>
            <p:ph type="subTitle" idx="4294967295"/>
          </p:nvPr>
        </p:nvSpPr>
        <p:spPr>
          <a:xfrm>
            <a:off x="0" y="1078980"/>
            <a:ext cx="4553700" cy="3854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What’s happening?</a:t>
            </a:r>
            <a:endParaRPr sz="12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Inflation is rising–fast:</a:t>
            </a:r>
            <a:endParaRPr sz="1000" dirty="0" smtClean="0">
              <a:latin typeface="Inter" panose="020B0604020202020204" charset="0"/>
              <a:ea typeface="Inter" panose="020B0604020202020204" charset="0"/>
            </a:endParaRPr>
          </a:p>
          <a:p>
            <a:pPr marL="7937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Global inflation at </a:t>
            </a:r>
            <a:r>
              <a:rPr lang="en-GB" sz="1000" b="1" dirty="0" smtClean="0">
                <a:solidFill>
                  <a:srgbClr val="E3120B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9.5%</a:t>
            </a: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this year–highest since 1996.</a:t>
            </a:r>
            <a:endParaRPr sz="1000" dirty="0" smtClean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7937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US inflation still high–</a:t>
            </a:r>
            <a:r>
              <a:rPr lang="en-GB" sz="1000" b="1" dirty="0" smtClean="0">
                <a:solidFill>
                  <a:srgbClr val="E3120B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8.3%</a:t>
            </a: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in August 2022.</a:t>
            </a:r>
            <a:endParaRPr sz="1000" dirty="0" smtClean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Mostly a rich countries story (so far):</a:t>
            </a:r>
            <a:endParaRPr sz="1000" dirty="0" smtClean="0">
              <a:latin typeface="Inter" panose="020B0604020202020204" charset="0"/>
              <a:ea typeface="Inter" panose="020B0604020202020204" charset="0"/>
            </a:endParaRPr>
          </a:p>
          <a:p>
            <a:pPr marL="7937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Will change as Fed starts tightening monetary policy. </a:t>
            </a:r>
            <a:endParaRPr sz="1000" dirty="0" smtClean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7937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Expect ripple effects in emerging countries.</a:t>
            </a:r>
          </a:p>
          <a:p>
            <a:pPr marL="62230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</a:pPr>
            <a:endParaRPr sz="800" dirty="0" smtClean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Why is that happening?</a:t>
            </a:r>
            <a:endParaRPr sz="12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 smtClean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Accommodating monetary policy during covid-19. </a:t>
            </a:r>
            <a:endParaRPr sz="1000" dirty="0" smtClean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Re-opening of economies after lockdowns. </a:t>
            </a:r>
            <a:endParaRPr sz="1000" dirty="0" smtClean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Soaring commodities prices:</a:t>
            </a:r>
            <a:endParaRPr sz="1000" dirty="0" smtClean="0">
              <a:latin typeface="Inter" panose="020B0604020202020204" charset="0"/>
              <a:ea typeface="Inter" panose="020B0604020202020204" charset="0"/>
            </a:endParaRPr>
          </a:p>
          <a:p>
            <a:pPr marL="7937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War in Ukraine has made things far worse. </a:t>
            </a:r>
            <a:endParaRPr sz="1000" dirty="0" smtClean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7937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Food prices–</a:t>
            </a:r>
            <a:r>
              <a:rPr lang="en-GB" sz="1000" b="1" dirty="0" smtClean="0">
                <a:solidFill>
                  <a:srgbClr val="E3120B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+36%</a:t>
            </a: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in 2021 and </a:t>
            </a:r>
            <a:r>
              <a:rPr lang="en-GB" sz="1000" b="1" dirty="0" smtClean="0">
                <a:solidFill>
                  <a:srgbClr val="E3120B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+22%</a:t>
            </a: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in 2022.</a:t>
            </a:r>
            <a:endParaRPr sz="1000" dirty="0" smtClean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7937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Industrial materials–</a:t>
            </a:r>
            <a:r>
              <a:rPr lang="en-GB" sz="1000" b="1" dirty="0" smtClean="0">
                <a:solidFill>
                  <a:srgbClr val="E3120B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+40%</a:t>
            </a: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in 2021 and </a:t>
            </a:r>
            <a:r>
              <a:rPr lang="en-GB" sz="1000" b="1" dirty="0" smtClean="0">
                <a:solidFill>
                  <a:srgbClr val="E3120B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+6%</a:t>
            </a:r>
            <a:r>
              <a:rPr lang="en-GB" sz="1000" dirty="0" smtClean="0"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in 2022.</a:t>
            </a: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endParaRPr sz="800" dirty="0" smtClean="0">
              <a:latin typeface="Inter" panose="020B0604020202020204" charset="0"/>
              <a:ea typeface="Inter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2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When will inflation peak</a:t>
            </a:r>
            <a:r>
              <a:rPr lang="en-GB" sz="1200" b="1" dirty="0" smtClean="0">
                <a:solidFill>
                  <a:schemeClr val="dk2"/>
                </a:solidFill>
                <a:latin typeface="Inter" panose="020B0604020202020204" charset="0"/>
                <a:ea typeface="Inter" panose="020B0604020202020204" charset="0"/>
              </a:rPr>
              <a:t>?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Inflation to recede to </a:t>
            </a:r>
            <a:r>
              <a:rPr lang="en-GB" sz="1000" b="1" dirty="0" smtClean="0">
                <a:solidFill>
                  <a:srgbClr val="E3120B"/>
                </a:solidFill>
                <a:latin typeface="Inter" panose="020B0604020202020204" charset="0"/>
                <a:ea typeface="Inter" panose="020B0604020202020204" charset="0"/>
              </a:rPr>
              <a:t>6.4%</a:t>
            </a: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 in 2023 (still high) and </a:t>
            </a:r>
            <a:r>
              <a:rPr lang="en-GB" sz="1000" b="1" dirty="0" smtClean="0">
                <a:solidFill>
                  <a:srgbClr val="E3120B"/>
                </a:solidFill>
                <a:latin typeface="Inter" panose="020B0604020202020204" charset="0"/>
                <a:ea typeface="Inter" panose="020B0604020202020204" charset="0"/>
              </a:rPr>
              <a:t>4%</a:t>
            </a: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 in 2024.</a:t>
            </a:r>
            <a:endParaRPr sz="1000" dirty="0" smtClean="0">
              <a:latin typeface="Inter" panose="020B0604020202020204" charset="0"/>
              <a:ea typeface="Inter" panose="020B0604020202020204" charset="0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 dirty="0" smtClean="0">
                <a:latin typeface="Inter" panose="020B0604020202020204" charset="0"/>
                <a:ea typeface="Inter" panose="020B0604020202020204" charset="0"/>
              </a:rPr>
              <a:t>Not out of woods yet! Prices will remain high in level-terms.</a:t>
            </a:r>
            <a:endParaRPr sz="1000" dirty="0">
              <a:latin typeface="Inter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onomist Intelligence presentation template">
  <a:themeElements>
    <a:clrScheme name="Simple Light">
      <a:dk1>
        <a:srgbClr val="0D0D0D"/>
      </a:dk1>
      <a:lt1>
        <a:srgbClr val="FFFFFF"/>
      </a:lt1>
      <a:dk2>
        <a:srgbClr val="E3120B"/>
      </a:dk2>
      <a:lt2>
        <a:srgbClr val="F5F4EF"/>
      </a:lt2>
      <a:accent1>
        <a:srgbClr val="FEE1CD"/>
      </a:accent1>
      <a:accent2>
        <a:srgbClr val="EBEDFA"/>
      </a:accent2>
      <a:accent3>
        <a:srgbClr val="E9FCF8"/>
      </a:accent3>
      <a:accent4>
        <a:srgbClr val="FEF2CD"/>
      </a:accent4>
      <a:accent5>
        <a:srgbClr val="EFF5F5"/>
      </a:accent5>
      <a:accent6>
        <a:srgbClr val="595959"/>
      </a:accent6>
      <a:hlink>
        <a:srgbClr val="E312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nomist Intelligence presentation template">
  <a:themeElements>
    <a:clrScheme name="Simple Light">
      <a:dk1>
        <a:srgbClr val="0D0D0D"/>
      </a:dk1>
      <a:lt1>
        <a:srgbClr val="FFFFFF"/>
      </a:lt1>
      <a:dk2>
        <a:srgbClr val="E3120B"/>
      </a:dk2>
      <a:lt2>
        <a:srgbClr val="F5F4EF"/>
      </a:lt2>
      <a:accent1>
        <a:srgbClr val="FEE1CD"/>
      </a:accent1>
      <a:accent2>
        <a:srgbClr val="EBEDFA"/>
      </a:accent2>
      <a:accent3>
        <a:srgbClr val="E9FCF8"/>
      </a:accent3>
      <a:accent4>
        <a:srgbClr val="FEF2CD"/>
      </a:accent4>
      <a:accent5>
        <a:srgbClr val="EFF5F5"/>
      </a:accent5>
      <a:accent6>
        <a:srgbClr val="595959"/>
      </a:accent6>
      <a:hlink>
        <a:srgbClr val="E312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1257</Words>
  <Application>Microsoft Office PowerPoint</Application>
  <PresentationFormat>On-screen Show (16:9)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Inter</vt:lpstr>
      <vt:lpstr>Archivo Narrow Medium</vt:lpstr>
      <vt:lpstr>Calibri</vt:lpstr>
      <vt:lpstr>Archivo Narrow</vt:lpstr>
      <vt:lpstr>Wingdings</vt:lpstr>
      <vt:lpstr>Economist Intelligence presentation template</vt:lpstr>
      <vt:lpstr>Economist Intelligence presentation template</vt:lpstr>
      <vt:lpstr>Looking towards 2023: Key macroeconomic, business &amp; geopolitical trends</vt:lpstr>
      <vt:lpstr>Looking towards 2023: key macroeconomic, business &amp; geopolitical trends</vt:lpstr>
      <vt:lpstr>Global economic context A scene setter</vt:lpstr>
      <vt:lpstr>What are the global implications of the war in Ukraine?</vt:lpstr>
      <vt:lpstr>Are we heading towards a global recession?</vt:lpstr>
      <vt:lpstr>Are we heading towards a global recession?</vt:lpstr>
      <vt:lpstr>Global growth of 2.6% in 2022 - down from 3.9% before war started</vt:lpstr>
      <vt:lpstr>Things will get (much) worse in 2023, with global growth of only 1.7%</vt:lpstr>
      <vt:lpstr>High global inflation: Where and when will it peak?</vt:lpstr>
      <vt:lpstr>Trade and supply chains A closer look</vt:lpstr>
      <vt:lpstr>Sanctions will prompt a reshuffling of supply chains </vt:lpstr>
      <vt:lpstr>When will things return to normal?</vt:lpstr>
      <vt:lpstr>Reshoring—a bridge too far?</vt:lpstr>
      <vt:lpstr>A look at the future Some key considerations</vt:lpstr>
      <vt:lpstr>What are the top ten risks for the global economy?</vt:lpstr>
      <vt:lpstr>Thank you! Questions and comments welcome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outlook: understanding key supply chain risks</dc:title>
  <dc:creator>Cailin Birch</dc:creator>
  <cp:lastModifiedBy>Cailin Birch</cp:lastModifiedBy>
  <cp:revision>82</cp:revision>
  <dcterms:modified xsi:type="dcterms:W3CDTF">2022-10-05T15:38:56Z</dcterms:modified>
</cp:coreProperties>
</file>